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270" r:id="rId3"/>
    <p:sldId id="288" r:id="rId4"/>
    <p:sldId id="289" r:id="rId5"/>
    <p:sldId id="271" r:id="rId6"/>
    <p:sldId id="266" r:id="rId7"/>
    <p:sldId id="290" r:id="rId8"/>
    <p:sldId id="257" r:id="rId9"/>
    <p:sldId id="272" r:id="rId10"/>
    <p:sldId id="291" r:id="rId11"/>
    <p:sldId id="292" r:id="rId12"/>
    <p:sldId id="293" r:id="rId13"/>
    <p:sldId id="294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3T14:47:30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3T14:47:30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B339A-FED1-CA49-A061-93394BACC3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DD220-378F-2647-A08F-52C2CFC7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9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DD220-378F-2647-A08F-52C2CFC7BA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6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5C4E-A42C-3344-B68E-E47134364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E77CB-C536-3C40-A316-D0CD2A8FE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D0671-BA4B-634A-AABB-8A020A03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770B8-DF7B-8149-8107-0F8D222EC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914C-FC48-B749-B69A-3831990EF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2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C290-24AB-BD4D-A608-B0B3FE6B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56098-26E2-0A48-9312-F7AA72CC9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6953-E070-564A-8293-98C96F77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B7F4-093A-0944-B50B-6C20D6CA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283E-B09A-4D4B-95D2-519D7C51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8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097DE-8122-1640-9F90-7D973A42D8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71D25-49BE-BC46-8B65-41A5BCF40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2D076-38CB-B64C-A471-9C78A1EC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7A843-EB78-304C-B411-9F6AD4F6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48F01-36A4-3249-88B1-D82B70B4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0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F81C-2AB5-6A4E-8913-A786AA71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37B55-E166-9D44-9FE8-64B7D8303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59AC6-33B1-684F-A42D-C84993A9A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ED406-9F7C-2C41-B832-4CEAC9D9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10C3-9AC6-8343-B806-EDCB32A2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6EE1-76B1-D342-B8EC-CE828418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7B5D2-D025-A941-BD23-5140FC851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8BEFD-FF21-BE41-A7D2-827E718A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B3E71-4F9B-584D-9B98-02E40853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69AF-C856-2F4E-BDC3-F584C95F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7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DC72-D0F2-BD44-81EC-E589547E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37371-CC32-C849-B2E7-00AA1F4BB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355C6-3A28-0745-8736-F54069654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6918B-BC61-5B44-B3EA-1E9DDFE9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289C-5396-9E47-AEB8-D5D4D39D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0978A-9C4A-6043-AAD7-D6734896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0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E4EE-156F-DF48-9811-A61408DEE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543E3-D5DA-2143-9668-2F375030F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64947-A758-004E-BCBF-DEA58270F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62973-0CAE-E24E-BE2A-AD2D0B8B5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78CE87-B7BD-1844-96F3-566D4CB3D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3452E-908A-1E46-B0A3-4F199434B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EF5CD5-8380-DE47-B771-FF3B02CF7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89F6D-987D-0041-B4BD-F3728E71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8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D39F-3915-FE46-989B-C4315FBB0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A8014-836F-E64A-883F-80712E15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9E947-E2C1-DB4B-8299-C22674BA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9E6D6-855F-3B43-8590-34841818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9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23A9B-B3E7-C148-AC94-30C7528C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DDFED-2D32-DA49-A984-1167BEB1D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6BEC0-679F-B84F-8780-C4E62139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7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8399-75F8-4D4A-AAA9-C23363AE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AA98A-33AE-4348-987B-661A639A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51B4E-E5D3-AF44-AF39-F60143D47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D107C-09AA-A146-B12F-4710BDAA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D0413-E0F0-6D44-A820-4AAA59AE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B050B-1B39-234C-82C4-D4F570BC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2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F0A0-0F62-764B-9962-AB6C64B0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4DB89-9CF1-0643-8353-A8B6E0B6D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EAA6D-4D9E-6040-B679-44A050CC0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D5B58-0C0E-C346-9FF5-BB509A69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5E0AF-6F14-164B-AFB6-3476DC7F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E7AB1-2EA9-3945-91A7-A1D1F1DA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7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0D6EF7-94A1-AE4A-A622-67962950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6F5DA-2223-D343-987B-F4A0A3548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96FFD-CA32-6D45-AE57-022E8FB4E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30A1A-0649-D843-9583-78646113B3F5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525D6-3565-1D4C-B6D5-99E7F7441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F809D-59D1-7F44-9F05-25A8FC851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ED287-84E3-6040-B941-13D3A7DF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7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41"/>
          <p:cNvPicPr/>
          <p:nvPr/>
        </p:nvPicPr>
        <p:blipFill>
          <a:blip r:embed="rId2"/>
          <a:stretch/>
        </p:blipFill>
        <p:spPr>
          <a:xfrm>
            <a:off x="110802" y="5006943"/>
            <a:ext cx="2206103" cy="1844732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43752" y="0"/>
            <a:ext cx="12143796" cy="1563037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2"/>
          <p:cNvSpPr/>
          <p:nvPr/>
        </p:nvSpPr>
        <p:spPr>
          <a:xfrm>
            <a:off x="610190" y="97527"/>
            <a:ext cx="10965640" cy="12883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ga-IE" sz="3144" spc="-1" dirty="0">
              <a:latin typeface="+mj-lt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10C80B51-D6A4-6A4E-B477-5F88C67CFEC8}"/>
              </a:ext>
            </a:extLst>
          </p:cNvPr>
          <p:cNvSpPr/>
          <p:nvPr/>
        </p:nvSpPr>
        <p:spPr>
          <a:xfrm>
            <a:off x="629782" y="97527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Recreating Carrington Event B</a:t>
            </a:r>
            <a:r>
              <a:rPr lang="ga-IE" sz="3870" b="1" spc="-1" baseline="-25000" dirty="0">
                <a:solidFill>
                  <a:srgbClr val="FFFFFF"/>
                </a:solidFill>
                <a:latin typeface="Arial"/>
              </a:rPr>
              <a:t>H </a:t>
            </a: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Measurements using the Space Weather Modeling Framework</a:t>
            </a:r>
            <a:endParaRPr lang="ga-IE" sz="3870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04469-DC44-0747-B0A9-BBA963DD8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5" y="1660564"/>
            <a:ext cx="9263058" cy="3545374"/>
          </a:xfrm>
          <a:prstGeom prst="rect">
            <a:avLst/>
          </a:prstGeom>
        </p:spPr>
      </p:pic>
      <p:sp>
        <p:nvSpPr>
          <p:cNvPr id="118" name="CustomShape 3"/>
          <p:cNvSpPr/>
          <p:nvPr/>
        </p:nvSpPr>
        <p:spPr>
          <a:xfrm>
            <a:off x="2113899" y="5197436"/>
            <a:ext cx="8266680" cy="16605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>
              <a:lnSpc>
                <a:spcPct val="100000"/>
              </a:lnSpc>
            </a:pPr>
            <a:r>
              <a:rPr lang="ga-IE" sz="2000" b="1" spc="-1" dirty="0">
                <a:latin typeface="Arial"/>
                <a:ea typeface="DejaVu Sans"/>
              </a:rPr>
              <a:t>Seán P. Blake</a:t>
            </a:r>
            <a:r>
              <a:rPr lang="ga-IE" sz="2000" b="1" spc="-1" baseline="30000" dirty="0">
                <a:latin typeface="Arial"/>
                <a:ea typeface="DejaVu Sans"/>
              </a:rPr>
              <a:t>1,2</a:t>
            </a:r>
            <a:r>
              <a:rPr lang="ga-IE" sz="2000" b="1" spc="-1" dirty="0">
                <a:latin typeface="Arial"/>
                <a:ea typeface="DejaVu Sans"/>
              </a:rPr>
              <a:t>, Antti Pulkkinen</a:t>
            </a:r>
            <a:r>
              <a:rPr lang="ga-IE" sz="2000" b="1" spc="-1" baseline="30000" dirty="0">
                <a:latin typeface="Arial"/>
                <a:ea typeface="DejaVu Sans"/>
              </a:rPr>
              <a:t>1</a:t>
            </a:r>
            <a:r>
              <a:rPr lang="ga-IE" sz="2000" b="1" spc="-1" dirty="0">
                <a:latin typeface="Arial"/>
                <a:ea typeface="DejaVu Sans"/>
              </a:rPr>
              <a:t>, Pete Schuck</a:t>
            </a:r>
            <a:r>
              <a:rPr lang="ga-IE" sz="2000" b="1" spc="-1" baseline="30000" dirty="0">
                <a:latin typeface="Arial"/>
                <a:ea typeface="DejaVu Sans"/>
              </a:rPr>
              <a:t>1</a:t>
            </a:r>
            <a:r>
              <a:rPr lang="ga-IE" sz="2000" b="1" spc="-1" dirty="0">
                <a:latin typeface="Arial"/>
                <a:ea typeface="DejaVu Sans"/>
              </a:rPr>
              <a:t>, Alex Glocer</a:t>
            </a:r>
            <a:r>
              <a:rPr lang="ga-IE" sz="2000" b="1" spc="-1" baseline="30000" dirty="0">
                <a:latin typeface="Arial"/>
                <a:ea typeface="DejaVu Sans"/>
              </a:rPr>
              <a:t>1</a:t>
            </a:r>
            <a:r>
              <a:rPr lang="ga-IE" sz="2000" b="1" spc="-1" dirty="0">
                <a:latin typeface="Arial"/>
                <a:ea typeface="DejaVu Sans"/>
              </a:rPr>
              <a:t>, Denny Oliveira</a:t>
            </a:r>
            <a:r>
              <a:rPr lang="ga-IE" sz="2000" b="1" spc="-1" baseline="30000" dirty="0">
                <a:latin typeface="Arial"/>
                <a:ea typeface="DejaVu Sans"/>
              </a:rPr>
              <a:t>1</a:t>
            </a:r>
            <a:r>
              <a:rPr lang="ga-IE" sz="2000" b="1" spc="-1" dirty="0">
                <a:latin typeface="Arial"/>
                <a:ea typeface="DejaVu Sans"/>
              </a:rPr>
              <a:t>, Dan Welling</a:t>
            </a:r>
            <a:r>
              <a:rPr lang="ga-IE" sz="2000" b="1" spc="-1" baseline="30000" dirty="0">
                <a:latin typeface="Arial"/>
                <a:ea typeface="DejaVu Sans"/>
              </a:rPr>
              <a:t>3</a:t>
            </a:r>
          </a:p>
          <a:p>
            <a:pPr algn="ctr">
              <a:lnSpc>
                <a:spcPct val="100000"/>
              </a:lnSpc>
            </a:pPr>
            <a:endParaRPr lang="ga-IE" sz="2000" b="1" spc="-1" baseline="30000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ga-IE" sz="2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ga-IE" sz="2000" b="1" spc="-1" baseline="101000" dirty="0">
                <a:latin typeface="Arial"/>
                <a:ea typeface="DejaVu Sans"/>
              </a:rPr>
              <a:t>1 - NASA Goddard Space Flight Center, MD, USA</a:t>
            </a:r>
          </a:p>
          <a:p>
            <a:pPr algn="ctr">
              <a:lnSpc>
                <a:spcPct val="100000"/>
              </a:lnSpc>
            </a:pPr>
            <a:r>
              <a:rPr lang="ga-IE" sz="2000" b="1" spc="-1" baseline="101000" dirty="0">
                <a:latin typeface="Arial"/>
              </a:rPr>
              <a:t>2- Catholic University of America, DC, USA</a:t>
            </a:r>
          </a:p>
          <a:p>
            <a:pPr algn="ctr">
              <a:lnSpc>
                <a:spcPct val="100000"/>
              </a:lnSpc>
            </a:pPr>
            <a:r>
              <a:rPr lang="ga-IE" sz="2000" b="1" spc="-1" baseline="101000" dirty="0">
                <a:latin typeface="Arial"/>
              </a:rPr>
              <a:t>3 – The University of Texas at Arlington, Texas, USA</a:t>
            </a:r>
            <a:endParaRPr lang="ga-IE" sz="2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ga-IE" sz="2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ga-IE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8169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214" y="20028"/>
            <a:ext cx="12191253" cy="694347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610190" y="-299779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Simulated B</a:t>
            </a:r>
            <a:r>
              <a:rPr lang="ga-IE" sz="3870" b="1" spc="-1" baseline="-25000" dirty="0">
                <a:solidFill>
                  <a:srgbClr val="FFFFFF"/>
                </a:solidFill>
                <a:latin typeface="Arial"/>
              </a:rPr>
              <a:t>H</a:t>
            </a: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 at Colaba</a:t>
            </a:r>
            <a:endParaRPr lang="ga-IE" sz="3870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214" y="1431115"/>
            <a:ext cx="4919866" cy="6898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22461" indent="-391410"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ga-IE" sz="2000" spc="-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F8906-8C0E-D040-A297-A28510EA588C}"/>
              </a:ext>
            </a:extLst>
          </p:cNvPr>
          <p:cNvSpPr txBox="1"/>
          <p:nvPr/>
        </p:nvSpPr>
        <p:spPr>
          <a:xfrm>
            <a:off x="142982" y="1042102"/>
            <a:ext cx="44189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 are 2D slices of the current density in the magnetosphere: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large magnetic contribution at low-latitudes is due to compressed plasma at the off-noon dayside.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two lobes counteract the magnetic contribution from the magnetopause, and lead to a very negative surface B</a:t>
            </a:r>
            <a:r>
              <a:rPr lang="en-US" baseline="-25000" dirty="0"/>
              <a:t>X </a:t>
            </a:r>
            <a:r>
              <a:rPr lang="en-US" dirty="0"/>
              <a:t>at low-latitude noon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aseline="-25000" dirty="0"/>
          </a:p>
          <a:p>
            <a:endParaRPr lang="en-US" baseline="-25000" dirty="0"/>
          </a:p>
        </p:txBody>
      </p:sp>
      <p:pic>
        <p:nvPicPr>
          <p:cNvPr id="3" name="ZSLICES_0706" descr="ZSLICES_0706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284606B1-DFDB-B346-9358-3442A66661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840" y="879454"/>
            <a:ext cx="5583594" cy="5711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7072A-CC1D-1C46-96A0-F8FE8EFE5469}"/>
              </a:ext>
            </a:extLst>
          </p:cNvPr>
          <p:cNvSpPr txBox="1"/>
          <p:nvPr/>
        </p:nvSpPr>
        <p:spPr>
          <a:xfrm>
            <a:off x="8212233" y="857436"/>
            <a:ext cx="181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10E9C-6B15-944E-98D1-2DEA8DA68874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8/11</a:t>
            </a:r>
          </a:p>
        </p:txBody>
      </p:sp>
    </p:spTree>
    <p:extLst>
      <p:ext uri="{BB962C8B-B14F-4D97-AF65-F5344CB8AC3E}">
        <p14:creationId xmlns:p14="http://schemas.microsoft.com/office/powerpoint/2010/main" val="28931355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214" y="20028"/>
            <a:ext cx="12191253" cy="694347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610190" y="-299779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Simulated B</a:t>
            </a:r>
            <a:r>
              <a:rPr lang="ga-IE" sz="3870" b="1" spc="-1" baseline="-25000" dirty="0">
                <a:solidFill>
                  <a:srgbClr val="FFFFFF"/>
                </a:solidFill>
                <a:latin typeface="Arial"/>
              </a:rPr>
              <a:t>H</a:t>
            </a: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 at Colaba</a:t>
            </a:r>
            <a:endParaRPr lang="ga-IE" sz="3870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214" y="1431115"/>
            <a:ext cx="4919866" cy="6898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22461" indent="-391410"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ga-IE" sz="2000" spc="-1" dirty="0"/>
          </a:p>
        </p:txBody>
      </p:sp>
      <p:pic>
        <p:nvPicPr>
          <p:cNvPr id="3" name="ZSLICES_0706" descr="ZSLICES_0706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284606B1-DFDB-B346-9358-3442A66661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840" y="879454"/>
            <a:ext cx="5583594" cy="5711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7072A-CC1D-1C46-96A0-F8FE8EFE5469}"/>
              </a:ext>
            </a:extLst>
          </p:cNvPr>
          <p:cNvSpPr txBox="1"/>
          <p:nvPr/>
        </p:nvSpPr>
        <p:spPr>
          <a:xfrm>
            <a:off x="8212233" y="857436"/>
            <a:ext cx="181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AF44A-DC13-9F4C-BEAB-63075F95B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563" y="773985"/>
            <a:ext cx="5946134" cy="60840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360D4A-5DDD-184D-84C7-56D04E923A35}"/>
              </a:ext>
            </a:extLst>
          </p:cNvPr>
          <p:cNvSpPr txBox="1"/>
          <p:nvPr/>
        </p:nvSpPr>
        <p:spPr>
          <a:xfrm>
            <a:off x="8367510" y="767614"/>
            <a:ext cx="181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3AF94C-A0D7-7C4C-91B7-750AD8EFE284}"/>
              </a:ext>
            </a:extLst>
          </p:cNvPr>
          <p:cNvCxnSpPr>
            <a:cxnSpLocks/>
          </p:cNvCxnSpPr>
          <p:nvPr/>
        </p:nvCxnSpPr>
        <p:spPr>
          <a:xfrm flipH="1">
            <a:off x="8658225" y="2399763"/>
            <a:ext cx="811963" cy="88636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600CED-4A0F-D44A-AA17-302982594A5E}"/>
              </a:ext>
            </a:extLst>
          </p:cNvPr>
          <p:cNvCxnSpPr>
            <a:cxnSpLocks/>
          </p:cNvCxnSpPr>
          <p:nvPr/>
        </p:nvCxnSpPr>
        <p:spPr>
          <a:xfrm flipH="1">
            <a:off x="8913630" y="3735377"/>
            <a:ext cx="1113117" cy="33656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074C29D-1143-2542-96DA-6951B7EB8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641" y="3810129"/>
            <a:ext cx="4418922" cy="28423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D0DD1D-AF9C-B94D-9663-B0F82ACB4EC4}"/>
              </a:ext>
            </a:extLst>
          </p:cNvPr>
          <p:cNvSpPr txBox="1"/>
          <p:nvPr/>
        </p:nvSpPr>
        <p:spPr>
          <a:xfrm>
            <a:off x="142982" y="1042102"/>
            <a:ext cx="44189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 are 2D slices of the current density in the magnetosphere: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large magnetic contribution at low-latitudes is due to compressed plasma at the off-noon dayside.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two lobes counteract the magnetic contribution from the magnetopause, and lead to a very negative surface B</a:t>
            </a:r>
            <a:r>
              <a:rPr lang="en-US" baseline="-25000" dirty="0"/>
              <a:t>X </a:t>
            </a:r>
            <a:r>
              <a:rPr lang="en-US" dirty="0"/>
              <a:t>at low-latitude noon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aseline="-25000" dirty="0"/>
          </a:p>
          <a:p>
            <a:endParaRPr lang="en-US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E36501-1EF0-C742-81BC-B87108E19EFC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8/11</a:t>
            </a:r>
          </a:p>
        </p:txBody>
      </p:sp>
    </p:spTree>
    <p:extLst>
      <p:ext uri="{BB962C8B-B14F-4D97-AF65-F5344CB8AC3E}">
        <p14:creationId xmlns:p14="http://schemas.microsoft.com/office/powerpoint/2010/main" val="35208512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214" y="20028"/>
            <a:ext cx="12191253" cy="694347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610190" y="-299779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Dst of Event</a:t>
            </a:r>
            <a:endParaRPr lang="ga-IE" sz="3870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214" y="1431115"/>
            <a:ext cx="4919866" cy="6898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22461" indent="-391410"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ga-IE" sz="2000" spc="-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F8906-8C0E-D040-A297-A28510EA588C}"/>
              </a:ext>
            </a:extLst>
          </p:cNvPr>
          <p:cNvSpPr txBox="1"/>
          <p:nvPr/>
        </p:nvSpPr>
        <p:spPr>
          <a:xfrm>
            <a:off x="142982" y="1042102"/>
            <a:ext cx="4418922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Dst</a:t>
            </a:r>
            <a:r>
              <a:rPr lang="en-US" dirty="0"/>
              <a:t> is calculated from 4 low-latitude observatories equally spaced longitudinally.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our particular event, the low-latitude area of one side of the Earth sees a massive change in 𝚫B</a:t>
            </a:r>
            <a:r>
              <a:rPr lang="en-US" baseline="-25000" dirty="0"/>
              <a:t>H.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Calculating </a:t>
            </a:r>
            <a:r>
              <a:rPr lang="en-US" dirty="0" err="1"/>
              <a:t>Dst</a:t>
            </a:r>
            <a:r>
              <a:rPr lang="en-US" dirty="0"/>
              <a:t> is therefore hugely dependent on the location of the measuring sites.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minimum </a:t>
            </a:r>
            <a:r>
              <a:rPr lang="en-US" dirty="0" err="1"/>
              <a:t>Dst</a:t>
            </a:r>
            <a:r>
              <a:rPr lang="en-US" dirty="0"/>
              <a:t> can therefore range from </a:t>
            </a:r>
            <a:r>
              <a:rPr lang="en-US" b="1" dirty="0"/>
              <a:t>-347 </a:t>
            </a:r>
            <a:r>
              <a:rPr lang="en-US" b="1" dirty="0" err="1"/>
              <a:t>nT</a:t>
            </a:r>
            <a:r>
              <a:rPr lang="en-US" b="1" dirty="0"/>
              <a:t> to -973 </a:t>
            </a:r>
            <a:r>
              <a:rPr lang="en-US" b="1" dirty="0" err="1"/>
              <a:t>nT</a:t>
            </a:r>
            <a:r>
              <a:rPr lang="en-US" dirty="0"/>
              <a:t> depending on what time of day the CME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Extreme-event statistics usually rely on </a:t>
            </a:r>
            <a:r>
              <a:rPr lang="en-US" dirty="0" err="1"/>
              <a:t>Dst</a:t>
            </a:r>
            <a:r>
              <a:rPr lang="en-US" dirty="0"/>
              <a:t> for estimating frequency of huge events. Impulsive storm events (such as our simulation) could be underestimated in this 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aseline="-25000" dirty="0"/>
          </a:p>
          <a:p>
            <a:endParaRPr lang="en-US" baseline="-25000" dirty="0"/>
          </a:p>
        </p:txBody>
      </p:sp>
      <p:pic>
        <p:nvPicPr>
          <p:cNvPr id="5" name="DST_THING" descr="DST_THING">
            <a:hlinkClick r:id="" action="ppaction://media"/>
            <a:extLst>
              <a:ext uri="{FF2B5EF4-FFF2-40B4-BE49-F238E27FC236}">
                <a16:creationId xmlns:a16="http://schemas.microsoft.com/office/drawing/2014/main" id="{57741E10-65F3-5944-8481-E6CFA9A27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1612" y="914265"/>
            <a:ext cx="5790697" cy="5923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8ED317-2C4E-FC4E-B2D9-4D0BD908A8C3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9/11</a:t>
            </a:r>
          </a:p>
        </p:txBody>
      </p:sp>
    </p:spTree>
    <p:extLst>
      <p:ext uri="{BB962C8B-B14F-4D97-AF65-F5344CB8AC3E}">
        <p14:creationId xmlns:p14="http://schemas.microsoft.com/office/powerpoint/2010/main" val="7316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214" y="20028"/>
            <a:ext cx="12191253" cy="694347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610190" y="-299779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Conclusion</a:t>
            </a:r>
            <a:endParaRPr lang="ga-IE" sz="3870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214" y="1431115"/>
            <a:ext cx="4919866" cy="6898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22461" indent="-391410"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ga-IE" sz="2000" spc="-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F8906-8C0E-D040-A297-A28510EA588C}"/>
              </a:ext>
            </a:extLst>
          </p:cNvPr>
          <p:cNvSpPr txBox="1"/>
          <p:nvPr/>
        </p:nvSpPr>
        <p:spPr>
          <a:xfrm>
            <a:off x="142981" y="1042102"/>
            <a:ext cx="547200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recreate the intense dip and rapid recovery in B</a:t>
            </a:r>
            <a:r>
              <a:rPr lang="en-US" baseline="-25000" dirty="0"/>
              <a:t>H</a:t>
            </a:r>
            <a:r>
              <a:rPr lang="en-US" dirty="0"/>
              <a:t> at low-latitudes during for Carrington event using the Space Weather Modelling Framework.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solar wind conditions needed are extreme, but not incredible.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Currents in the magnetosphere are the main contributors to the dip and recovery of B</a:t>
            </a:r>
            <a:r>
              <a:rPr lang="en-US" baseline="-25000" dirty="0"/>
              <a:t>H </a:t>
            </a:r>
            <a:r>
              <a:rPr lang="en-US" dirty="0"/>
              <a:t>at the dayside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Due to the nature of the event, </a:t>
            </a:r>
            <a:r>
              <a:rPr lang="en-US" dirty="0" err="1"/>
              <a:t>Dst</a:t>
            </a:r>
            <a:r>
              <a:rPr lang="en-US" dirty="0"/>
              <a:t> may not be suitable to classify its intensity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aseline="-25000" dirty="0"/>
          </a:p>
          <a:p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EA45C-25A0-0945-AFAD-65798655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945" y="885011"/>
            <a:ext cx="6553522" cy="4258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730D22-5901-E74F-9D12-00180466EF2D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10/11</a:t>
            </a:r>
          </a:p>
        </p:txBody>
      </p:sp>
    </p:spTree>
    <p:extLst>
      <p:ext uri="{BB962C8B-B14F-4D97-AF65-F5344CB8AC3E}">
        <p14:creationId xmlns:p14="http://schemas.microsoft.com/office/powerpoint/2010/main" val="2019906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214" y="20028"/>
            <a:ext cx="12191253" cy="694347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610190" y="-299779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Future Work</a:t>
            </a:r>
            <a:endParaRPr lang="ga-IE" sz="3870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214" y="1431115"/>
            <a:ext cx="4919866" cy="6898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22461" indent="-391410"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ga-IE" sz="2000" spc="-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F8906-8C0E-D040-A297-A28510EA588C}"/>
              </a:ext>
            </a:extLst>
          </p:cNvPr>
          <p:cNvSpPr txBox="1"/>
          <p:nvPr/>
        </p:nvSpPr>
        <p:spPr>
          <a:xfrm>
            <a:off x="142981" y="1042102"/>
            <a:ext cx="547200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While we could recreate the B</a:t>
            </a:r>
            <a:r>
              <a:rPr lang="en-US" baseline="-25000" dirty="0"/>
              <a:t>H</a:t>
            </a:r>
            <a:r>
              <a:rPr lang="en-US" dirty="0"/>
              <a:t> measured at </a:t>
            </a:r>
            <a:r>
              <a:rPr lang="en-US" dirty="0" err="1"/>
              <a:t>Colaba</a:t>
            </a:r>
            <a:r>
              <a:rPr lang="en-US" dirty="0"/>
              <a:t>, other fragmentary B</a:t>
            </a:r>
            <a:r>
              <a:rPr lang="en-US" baseline="-25000" dirty="0"/>
              <a:t>H</a:t>
            </a:r>
            <a:r>
              <a:rPr lang="en-US" dirty="0"/>
              <a:t> measurements were not reproduced very well elsewhere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solar wind conditions that were used do not represent a typical (i.e., realistic!) CME structure – future simulations will apply CME-like structures to solar wind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aseline="-25000" dirty="0"/>
          </a:p>
          <a:p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EA45C-25A0-0945-AFAD-65798655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945" y="885011"/>
            <a:ext cx="6553522" cy="4258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335EDF-DE16-9F4C-B01A-9E14FAC421E4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11/11</a:t>
            </a:r>
          </a:p>
        </p:txBody>
      </p:sp>
    </p:spTree>
    <p:extLst>
      <p:ext uri="{BB962C8B-B14F-4D97-AF65-F5344CB8AC3E}">
        <p14:creationId xmlns:p14="http://schemas.microsoft.com/office/powerpoint/2010/main" val="2200617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214" y="20028"/>
            <a:ext cx="12191253" cy="883739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64D7F07C-80C5-9948-9CF6-189EAADCA5D6}"/>
              </a:ext>
            </a:extLst>
          </p:cNvPr>
          <p:cNvSpPr/>
          <p:nvPr/>
        </p:nvSpPr>
        <p:spPr>
          <a:xfrm>
            <a:off x="629782" y="97528"/>
            <a:ext cx="10971736" cy="727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2-3 September 1859 Carrington Event</a:t>
            </a:r>
            <a:endParaRPr lang="ga-IE" sz="3870" spc="-1" dirty="0"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320FD4-C098-3E4C-9BB7-BDB1FFFB35AF}"/>
              </a:ext>
            </a:extLst>
          </p:cNvPr>
          <p:cNvSpPr txBox="1"/>
          <p:nvPr/>
        </p:nvSpPr>
        <p:spPr>
          <a:xfrm>
            <a:off x="349241" y="1638242"/>
            <a:ext cx="38020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Carrington Event is possibly (probably) the largest geomagnetic storm on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Estimated minimum </a:t>
            </a:r>
            <a:r>
              <a:rPr lang="en-US" sz="2000" dirty="0" err="1"/>
              <a:t>Dst</a:t>
            </a:r>
            <a:r>
              <a:rPr lang="en-US" sz="2000" dirty="0"/>
              <a:t> between -650 and -1150 </a:t>
            </a:r>
            <a:r>
              <a:rPr lang="en-US" sz="2000" dirty="0" err="1"/>
              <a:t>nT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Saw extremely low-latitude aurora (at least 29° MLAT)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Magnetometers worldwide went off-scale.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Would likely cause widespread technological effects today</a:t>
            </a:r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BEC1CAE9-E153-AB4E-936A-1DC0839B6CE6}"/>
              </a:ext>
            </a:extLst>
          </p:cNvPr>
          <p:cNvSpPr/>
          <p:nvPr/>
        </p:nvSpPr>
        <p:spPr>
          <a:xfrm>
            <a:off x="7450995" y="3450229"/>
            <a:ext cx="4608000" cy="302400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B3B153-3FAF-3749-A890-D5A647C11BC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594995" y="3597829"/>
            <a:ext cx="4464000" cy="28764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60848A-3958-5F4C-A8C3-58703296BA7C}"/>
              </a:ext>
            </a:extLst>
          </p:cNvPr>
          <p:cNvSpPr/>
          <p:nvPr/>
        </p:nvSpPr>
        <p:spPr>
          <a:xfrm>
            <a:off x="5002356" y="2453099"/>
            <a:ext cx="6356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i="1" spc="-1" dirty="0">
                <a:latin typeface="Arial"/>
              </a:rPr>
              <a:t>Kew Magnetogram going off-scale (</a:t>
            </a:r>
            <a:r>
              <a:rPr lang="en-IE" i="1" spc="-1" dirty="0" err="1">
                <a:latin typeface="Arial"/>
              </a:rPr>
              <a:t>Cliver</a:t>
            </a:r>
            <a:r>
              <a:rPr lang="en-IE" i="1" spc="-1" dirty="0">
                <a:latin typeface="Arial"/>
              </a:rPr>
              <a:t> &amp; Dietrich, 2013)</a:t>
            </a:r>
            <a:endParaRPr lang="en-I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53BE4-8DA3-7B49-A957-F96D57FAE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8" t="3548" b="4577"/>
          <a:stretch/>
        </p:blipFill>
        <p:spPr>
          <a:xfrm>
            <a:off x="4914900" y="977964"/>
            <a:ext cx="7294709" cy="153535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0914340-330D-024D-8F1E-B245BDC32CAD}"/>
              </a:ext>
            </a:extLst>
          </p:cNvPr>
          <p:cNvSpPr/>
          <p:nvPr/>
        </p:nvSpPr>
        <p:spPr>
          <a:xfrm>
            <a:off x="4857188" y="4297566"/>
            <a:ext cx="2593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i="1" spc="-1" dirty="0">
                <a:latin typeface="Arial"/>
              </a:rPr>
              <a:t>Carrington's sketch of sunspot group,</a:t>
            </a:r>
            <a:endParaRPr lang="en-IE" spc="-1" dirty="0">
              <a:latin typeface="Arial"/>
            </a:endParaRPr>
          </a:p>
          <a:p>
            <a:pPr algn="ctr"/>
            <a:r>
              <a:rPr lang="en-IE" i="1" spc="-1" dirty="0">
                <a:latin typeface="Arial"/>
              </a:rPr>
              <a:t>September 1, 1859</a:t>
            </a:r>
            <a:endParaRPr lang="en-IE" spc="-1" dirty="0"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D4DE32-DB16-E246-BCD8-14C02F07B05F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1/11</a:t>
            </a:r>
          </a:p>
        </p:txBody>
      </p:sp>
    </p:spTree>
    <p:extLst>
      <p:ext uri="{BB962C8B-B14F-4D97-AF65-F5344CB8AC3E}">
        <p14:creationId xmlns:p14="http://schemas.microsoft.com/office/powerpoint/2010/main" val="39061346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214" y="20028"/>
            <a:ext cx="12191253" cy="883739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64D7F07C-80C5-9948-9CF6-189EAADCA5D6}"/>
              </a:ext>
            </a:extLst>
          </p:cNvPr>
          <p:cNvSpPr/>
          <p:nvPr/>
        </p:nvSpPr>
        <p:spPr>
          <a:xfrm>
            <a:off x="629782" y="97528"/>
            <a:ext cx="10971736" cy="727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B</a:t>
            </a:r>
            <a:r>
              <a:rPr lang="ga-IE" sz="3870" b="1" spc="-1" baseline="-25000" dirty="0">
                <a:solidFill>
                  <a:srgbClr val="FFFFFF"/>
                </a:solidFill>
                <a:latin typeface="Arial"/>
              </a:rPr>
              <a:t>H</a:t>
            </a: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 at Colaba, India</a:t>
            </a:r>
            <a:endParaRPr lang="ga-IE" sz="3870" spc="-1" dirty="0"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320FD4-C098-3E4C-9BB7-BDB1FFFB35AF}"/>
              </a:ext>
            </a:extLst>
          </p:cNvPr>
          <p:cNvSpPr txBox="1"/>
          <p:nvPr/>
        </p:nvSpPr>
        <p:spPr>
          <a:xfrm>
            <a:off x="349241" y="1092867"/>
            <a:ext cx="459423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Colaba</a:t>
            </a:r>
            <a:r>
              <a:rPr lang="en-US" dirty="0"/>
              <a:t> B</a:t>
            </a:r>
            <a:r>
              <a:rPr lang="en-US" baseline="-25000" dirty="0"/>
              <a:t>H</a:t>
            </a:r>
            <a:r>
              <a:rPr lang="en-US" dirty="0"/>
              <a:t> measurements are exceptional for a few reasons: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>
              <a:buAutoNum type="arabicParenR"/>
            </a:pPr>
            <a:r>
              <a:rPr lang="en-US" dirty="0"/>
              <a:t>Low-latitude</a:t>
            </a:r>
          </a:p>
          <a:p>
            <a:pPr marL="914400" lvl="1" indent="-457200">
              <a:buAutoNum type="arabicParenR"/>
            </a:pPr>
            <a:r>
              <a:rPr lang="en-US" dirty="0"/>
              <a:t>High cadence</a:t>
            </a:r>
          </a:p>
          <a:p>
            <a:pPr marL="914400" lvl="1" indent="-457200">
              <a:buAutoNum type="arabicParenR"/>
            </a:pPr>
            <a:r>
              <a:rPr lang="en-US" dirty="0"/>
              <a:t>Remains in scale</a:t>
            </a:r>
          </a:p>
          <a:p>
            <a:pPr marL="914400" lvl="1" indent="-457200">
              <a:buAutoNum type="arabicParenR"/>
            </a:pPr>
            <a:r>
              <a:rPr lang="en-US" dirty="0"/>
              <a:t>B</a:t>
            </a:r>
            <a:r>
              <a:rPr lang="en-US" baseline="-25000" dirty="0"/>
              <a:t>H</a:t>
            </a:r>
            <a:r>
              <a:rPr lang="en-US" dirty="0"/>
              <a:t> drops around 1750 </a:t>
            </a:r>
            <a:r>
              <a:rPr lang="en-US" dirty="0" err="1"/>
              <a:t>nT</a:t>
            </a:r>
            <a:r>
              <a:rPr lang="en-US" dirty="0"/>
              <a:t> in two hours, then mostly recovers in an hour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unclear what causes this sharp dip and recovery.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studies suggest magnetospheric, ionospheric, magnetospheric + ionospheric or field-aligned currents as likely culprits…</a:t>
            </a:r>
          </a:p>
          <a:p>
            <a:pPr marL="914400" lvl="1" indent="-457200">
              <a:buAutoNum type="arabicParenR"/>
            </a:pPr>
            <a:endParaRPr lang="en-US" sz="2000" dirty="0"/>
          </a:p>
          <a:p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13183-1566-9F44-9AFC-413A96B77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094" y="1785938"/>
            <a:ext cx="7447373" cy="35375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0C5809-7F29-784C-83FD-D4E71352542D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2/11</a:t>
            </a:r>
          </a:p>
        </p:txBody>
      </p:sp>
    </p:spTree>
    <p:extLst>
      <p:ext uri="{BB962C8B-B14F-4D97-AF65-F5344CB8AC3E}">
        <p14:creationId xmlns:p14="http://schemas.microsoft.com/office/powerpoint/2010/main" val="27664990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214" y="20028"/>
            <a:ext cx="12191253" cy="883739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64D7F07C-80C5-9948-9CF6-189EAADCA5D6}"/>
              </a:ext>
            </a:extLst>
          </p:cNvPr>
          <p:cNvSpPr/>
          <p:nvPr/>
        </p:nvSpPr>
        <p:spPr>
          <a:xfrm>
            <a:off x="629782" y="97528"/>
            <a:ext cx="10971736" cy="727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B</a:t>
            </a:r>
            <a:r>
              <a:rPr lang="ga-IE" sz="3870" b="1" spc="-1" baseline="-25000" dirty="0">
                <a:solidFill>
                  <a:srgbClr val="FFFFFF"/>
                </a:solidFill>
                <a:latin typeface="Arial"/>
              </a:rPr>
              <a:t>H</a:t>
            </a: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 at Colaba, India</a:t>
            </a:r>
            <a:endParaRPr lang="ga-IE" sz="3870" spc="-1" dirty="0"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320FD4-C098-3E4C-9BB7-BDB1FFFB35AF}"/>
              </a:ext>
            </a:extLst>
          </p:cNvPr>
          <p:cNvSpPr txBox="1"/>
          <p:nvPr/>
        </p:nvSpPr>
        <p:spPr>
          <a:xfrm>
            <a:off x="349241" y="1092867"/>
            <a:ext cx="459423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Colaba</a:t>
            </a:r>
            <a:r>
              <a:rPr lang="en-US" dirty="0"/>
              <a:t> B</a:t>
            </a:r>
            <a:r>
              <a:rPr lang="en-US" baseline="-25000" dirty="0"/>
              <a:t>H</a:t>
            </a:r>
            <a:r>
              <a:rPr lang="en-US" dirty="0"/>
              <a:t> measurements are exceptional for a few reasons: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>
              <a:buAutoNum type="arabicParenR"/>
            </a:pPr>
            <a:r>
              <a:rPr lang="en-US" dirty="0"/>
              <a:t>Low-latitude</a:t>
            </a:r>
          </a:p>
          <a:p>
            <a:pPr marL="914400" lvl="1" indent="-457200">
              <a:buAutoNum type="arabicParenR"/>
            </a:pPr>
            <a:r>
              <a:rPr lang="en-US" dirty="0"/>
              <a:t>High cadence</a:t>
            </a:r>
          </a:p>
          <a:p>
            <a:pPr marL="914400" lvl="1" indent="-457200">
              <a:buAutoNum type="arabicParenR"/>
            </a:pPr>
            <a:r>
              <a:rPr lang="en-US" dirty="0"/>
              <a:t>Remains in scale</a:t>
            </a:r>
          </a:p>
          <a:p>
            <a:pPr marL="914400" lvl="1" indent="-457200">
              <a:buAutoNum type="arabicParenR"/>
            </a:pPr>
            <a:r>
              <a:rPr lang="en-US" dirty="0"/>
              <a:t>B</a:t>
            </a:r>
            <a:r>
              <a:rPr lang="en-US" baseline="-25000" dirty="0"/>
              <a:t>H</a:t>
            </a:r>
            <a:r>
              <a:rPr lang="en-US" dirty="0"/>
              <a:t> drops around 1750 </a:t>
            </a:r>
            <a:r>
              <a:rPr lang="en-US" dirty="0" err="1"/>
              <a:t>nT</a:t>
            </a:r>
            <a:r>
              <a:rPr lang="en-US" dirty="0"/>
              <a:t> in two hours, then mostly recovers in an hour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unclear what causes this sharp dip and recovery.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studies suggest magnetospheric, ionospheric, magnetospheric + ionospheric or field-aligned currents as likely culprits…</a:t>
            </a:r>
          </a:p>
          <a:p>
            <a:pPr marL="914400" lvl="1" indent="-457200">
              <a:buAutoNum type="arabicParenR"/>
            </a:pPr>
            <a:endParaRPr lang="en-US" sz="2000" dirty="0"/>
          </a:p>
          <a:p>
            <a:endParaRPr lang="en-US" sz="2000" dirty="0"/>
          </a:p>
          <a:p>
            <a:pPr marL="457200" indent="-457200">
              <a:buAutoNum type="arabicParenR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13183-1566-9F44-9AFC-413A96B77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094" y="1785938"/>
            <a:ext cx="7447373" cy="3537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B4444-C1F9-504E-BA1E-120EE596DC04}"/>
              </a:ext>
            </a:extLst>
          </p:cNvPr>
          <p:cNvSpPr txBox="1"/>
          <p:nvPr/>
        </p:nvSpPr>
        <p:spPr>
          <a:xfrm>
            <a:off x="2300288" y="5765133"/>
            <a:ext cx="80581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Objective: Can we simulate a scenario which will recreate this low-latitude B</a:t>
            </a:r>
            <a:r>
              <a:rPr lang="en-US" sz="2400" baseline="-25000" dirty="0">
                <a:solidFill>
                  <a:schemeClr val="bg1"/>
                </a:solidFill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5805B-2481-F74A-A904-C84985D27C25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2/11</a:t>
            </a:r>
          </a:p>
        </p:txBody>
      </p:sp>
    </p:spTree>
    <p:extLst>
      <p:ext uri="{BB962C8B-B14F-4D97-AF65-F5344CB8AC3E}">
        <p14:creationId xmlns:p14="http://schemas.microsoft.com/office/powerpoint/2010/main" val="6125611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EA85AA7-5691-CC49-8168-D0A7ABC7F437}"/>
                  </a:ext>
                </a:extLst>
              </p14:cNvPr>
              <p14:cNvContentPartPr/>
              <p14:nvPr/>
            </p14:nvContentPartPr>
            <p14:xfrm>
              <a:off x="2628000" y="282913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EA85AA7-5691-CC49-8168-D0A7ABC7F4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9000" y="282013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9B9A329-23F5-1F41-95AF-1EC2D60ED59C}"/>
              </a:ext>
            </a:extLst>
          </p:cNvPr>
          <p:cNvSpPr txBox="1"/>
          <p:nvPr/>
        </p:nvSpPr>
        <p:spPr>
          <a:xfrm>
            <a:off x="112556" y="1207181"/>
            <a:ext cx="6188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SWMF is a framework for combining MHD and kinetic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used to simulate from the solar corona, down to the Earth’s surface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Uses solar wind conditions as inputs</a:t>
            </a:r>
          </a:p>
        </p:txBody>
      </p:sp>
      <p:pic>
        <p:nvPicPr>
          <p:cNvPr id="13" name="Picture 179">
            <a:extLst>
              <a:ext uri="{FF2B5EF4-FFF2-40B4-BE49-F238E27FC236}">
                <a16:creationId xmlns:a16="http://schemas.microsoft.com/office/drawing/2014/main" id="{8C8BA759-3700-1741-9166-EAD3818A715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294969" y="1042624"/>
            <a:ext cx="4210318" cy="4107201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D86A46-0D50-A546-8653-7602172148A8}"/>
              </a:ext>
            </a:extLst>
          </p:cNvPr>
          <p:cNvSpPr/>
          <p:nvPr/>
        </p:nvSpPr>
        <p:spPr>
          <a:xfrm>
            <a:off x="7410893" y="5373613"/>
            <a:ext cx="4323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i="1" spc="-1" dirty="0">
                <a:latin typeface="Arial"/>
              </a:rPr>
              <a:t>SWMF Modules Used</a:t>
            </a:r>
          </a:p>
          <a:p>
            <a:pPr algn="ctr"/>
            <a:r>
              <a:rPr lang="en-IE" i="1" spc="-1" dirty="0">
                <a:latin typeface="Arial"/>
              </a:rPr>
              <a:t>(</a:t>
            </a:r>
            <a:r>
              <a:rPr lang="en-IE" i="1" spc="-1" dirty="0" err="1">
                <a:latin typeface="Arial"/>
              </a:rPr>
              <a:t>Haiducek</a:t>
            </a:r>
            <a:r>
              <a:rPr lang="en-IE" i="1" spc="-1" dirty="0">
                <a:latin typeface="Arial"/>
              </a:rPr>
              <a:t> et al., 2017)</a:t>
            </a:r>
            <a:endParaRPr lang="en-IE" spc="-1" dirty="0">
              <a:latin typeface="Arial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FB6747B5-7509-FE44-8265-703BCD2E0800}"/>
              </a:ext>
            </a:extLst>
          </p:cNvPr>
          <p:cNvSpPr/>
          <p:nvPr/>
        </p:nvSpPr>
        <p:spPr>
          <a:xfrm>
            <a:off x="214" y="20028"/>
            <a:ext cx="12191253" cy="864242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2E287A67-CAE8-3542-9080-10F158D0739C}"/>
              </a:ext>
            </a:extLst>
          </p:cNvPr>
          <p:cNvSpPr/>
          <p:nvPr/>
        </p:nvSpPr>
        <p:spPr>
          <a:xfrm>
            <a:off x="610190" y="-185475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Space Weather Modeling Framework (SWMF)</a:t>
            </a:r>
            <a:endParaRPr lang="ga-IE" sz="3870" spc="-1" dirty="0"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85635A-86E7-6B45-9EDE-00F5F0DF508E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3/11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27B80-F2CF-4F49-8135-2A86AE8E8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77" y="3429000"/>
            <a:ext cx="3626840" cy="33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77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2"/>
          <p:cNvSpPr/>
          <p:nvPr/>
        </p:nvSpPr>
        <p:spPr>
          <a:xfrm>
            <a:off x="610190" y="-76628"/>
            <a:ext cx="10965640" cy="12883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5"/>
          <p:cNvSpPr/>
          <p:nvPr/>
        </p:nvSpPr>
        <p:spPr>
          <a:xfrm>
            <a:off x="6209744" y="2276200"/>
            <a:ext cx="1879563" cy="4184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>
              <a:lnSpc>
                <a:spcPct val="100000"/>
              </a:lnSpc>
            </a:pPr>
            <a:r>
              <a:rPr lang="ga-IE" sz="2177" spc="-1">
                <a:solidFill>
                  <a:srgbClr val="FFFFFF"/>
                </a:solidFill>
                <a:latin typeface="Arial"/>
              </a:rPr>
              <a:t>Solar</a:t>
            </a:r>
            <a:endParaRPr lang="ga-IE" sz="2177" spc="-1">
              <a:latin typeface="Arial"/>
            </a:endParaRPr>
          </a:p>
        </p:txBody>
      </p:sp>
      <p:sp>
        <p:nvSpPr>
          <p:cNvPr id="204" name="Line 6"/>
          <p:cNvSpPr/>
          <p:nvPr/>
        </p:nvSpPr>
        <p:spPr>
          <a:xfrm flipH="1">
            <a:off x="7094450" y="2695041"/>
            <a:ext cx="110588" cy="576452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Picture 204"/>
          <p:cNvPicPr/>
          <p:nvPr/>
        </p:nvPicPr>
        <p:blipFill>
          <a:blip r:embed="rId2"/>
          <a:stretch/>
        </p:blipFill>
        <p:spPr>
          <a:xfrm>
            <a:off x="8964967" y="1903292"/>
            <a:ext cx="3004405" cy="2958449"/>
          </a:xfrm>
          <a:prstGeom prst="rect">
            <a:avLst/>
          </a:prstGeom>
          <a:ln>
            <a:noFill/>
          </a:ln>
        </p:spPr>
      </p:pic>
      <p:pic>
        <p:nvPicPr>
          <p:cNvPr id="206" name="Picture 205"/>
          <p:cNvPicPr/>
          <p:nvPr/>
        </p:nvPicPr>
        <p:blipFill>
          <a:blip r:embed="rId3"/>
          <a:stretch/>
        </p:blipFill>
        <p:spPr>
          <a:xfrm>
            <a:off x="4345909" y="1821537"/>
            <a:ext cx="4131661" cy="3121957"/>
          </a:xfrm>
          <a:prstGeom prst="rect">
            <a:avLst/>
          </a:prstGeom>
          <a:ln>
            <a:noFill/>
          </a:ln>
        </p:spPr>
      </p:pic>
      <p:sp>
        <p:nvSpPr>
          <p:cNvPr id="207" name="CustomShape 7"/>
          <p:cNvSpPr/>
          <p:nvPr/>
        </p:nvSpPr>
        <p:spPr>
          <a:xfrm>
            <a:off x="3718464" y="5117096"/>
            <a:ext cx="5485432" cy="4184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>
              <a:lnSpc>
                <a:spcPct val="100000"/>
              </a:lnSpc>
            </a:pPr>
            <a:r>
              <a:rPr lang="ga-IE" i="1" spc="-1" dirty="0">
                <a:latin typeface="Arial"/>
              </a:rPr>
              <a:t>Russell and Luhmann, 1997</a:t>
            </a:r>
            <a:endParaRPr lang="ga-IE" spc="-1" dirty="0">
              <a:latin typeface="Arial"/>
            </a:endParaRPr>
          </a:p>
        </p:txBody>
      </p:sp>
      <p:sp>
        <p:nvSpPr>
          <p:cNvPr id="208" name="CustomShape 8"/>
          <p:cNvSpPr/>
          <p:nvPr/>
        </p:nvSpPr>
        <p:spPr>
          <a:xfrm>
            <a:off x="7705297" y="5117096"/>
            <a:ext cx="5485432" cy="4184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>
              <a:lnSpc>
                <a:spcPct val="100000"/>
              </a:lnSpc>
            </a:pPr>
            <a:r>
              <a:rPr lang="ga-IE" i="1" spc="-1" dirty="0">
                <a:latin typeface="Arial"/>
              </a:rPr>
              <a:t>www.USGS.gov</a:t>
            </a:r>
            <a:endParaRPr lang="ga-IE" spc="-1" dirty="0">
              <a:latin typeface="Arial"/>
            </a:endParaRPr>
          </a:p>
        </p:txBody>
      </p:sp>
      <p:sp>
        <p:nvSpPr>
          <p:cNvPr id="209" name="CustomShape 9"/>
          <p:cNvSpPr/>
          <p:nvPr/>
        </p:nvSpPr>
        <p:spPr>
          <a:xfrm>
            <a:off x="4031949" y="6074727"/>
            <a:ext cx="5127248" cy="4184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>
              <a:lnSpc>
                <a:spcPct val="100000"/>
              </a:lnSpc>
            </a:pPr>
            <a:r>
              <a:rPr lang="ga-IE" sz="2177" b="1" spc="-1" dirty="0">
                <a:latin typeface="Arial"/>
              </a:rPr>
              <a:t>Magnetic field from a line current:</a:t>
            </a:r>
            <a:endParaRPr lang="ga-IE" sz="2177" spc="-1" dirty="0">
              <a:latin typeface="Arial"/>
            </a:endParaRPr>
          </a:p>
        </p:txBody>
      </p:sp>
      <p:sp>
        <p:nvSpPr>
          <p:cNvPr id="210" name="CustomShape 10"/>
          <p:cNvSpPr/>
          <p:nvPr/>
        </p:nvSpPr>
        <p:spPr>
          <a:xfrm>
            <a:off x="3989291" y="1084329"/>
            <a:ext cx="5494140" cy="4184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>
              <a:lnSpc>
                <a:spcPct val="100000"/>
              </a:lnSpc>
            </a:pPr>
            <a:r>
              <a:rPr lang="ga-IE" sz="2177" b="1" spc="-1" dirty="0">
                <a:latin typeface="Arial"/>
              </a:rPr>
              <a:t>Magnetosphere</a:t>
            </a:r>
            <a:endParaRPr lang="ga-IE" sz="2177" spc="-1" dirty="0">
              <a:latin typeface="Arial"/>
            </a:endParaRPr>
          </a:p>
        </p:txBody>
      </p:sp>
      <p:sp>
        <p:nvSpPr>
          <p:cNvPr id="211" name="CustomShape 11"/>
          <p:cNvSpPr/>
          <p:nvPr/>
        </p:nvSpPr>
        <p:spPr>
          <a:xfrm>
            <a:off x="7843045" y="1098499"/>
            <a:ext cx="5494140" cy="4184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/>
          <a:lstStyle/>
          <a:p>
            <a:pPr algn="ctr">
              <a:lnSpc>
                <a:spcPct val="100000"/>
              </a:lnSpc>
            </a:pPr>
            <a:r>
              <a:rPr lang="ga-IE" sz="2177" b="1" spc="-1" dirty="0">
                <a:latin typeface="Arial"/>
              </a:rPr>
              <a:t>Ionosphere</a:t>
            </a:r>
            <a:endParaRPr lang="ga-IE" sz="2177" spc="-1" dirty="0">
              <a:latin typeface="Arial"/>
            </a:endParaRPr>
          </a:p>
        </p:txBody>
      </p:sp>
      <p:sp>
        <p:nvSpPr>
          <p:cNvPr id="212" name="CustomShape 12"/>
          <p:cNvSpPr/>
          <p:nvPr/>
        </p:nvSpPr>
        <p:spPr>
          <a:xfrm>
            <a:off x="3989290" y="5892736"/>
            <a:ext cx="8086605" cy="802417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3" name="Group 13"/>
          <p:cNvGrpSpPr/>
          <p:nvPr/>
        </p:nvGrpSpPr>
        <p:grpSpPr>
          <a:xfrm>
            <a:off x="8949817" y="5974153"/>
            <a:ext cx="2647590" cy="654386"/>
            <a:chOff x="5979600" y="4990320"/>
            <a:chExt cx="2230560" cy="541080"/>
          </a:xfrm>
        </p:grpSpPr>
        <p:sp>
          <p:nvSpPr>
            <p:cNvPr id="214" name="CustomShape 14"/>
            <p:cNvSpPr/>
            <p:nvPr/>
          </p:nvSpPr>
          <p:spPr>
            <a:xfrm>
              <a:off x="5979600" y="4990680"/>
              <a:ext cx="2230560" cy="540720"/>
            </a:xfrm>
            <a:custGeom>
              <a:avLst/>
              <a:gdLst/>
              <a:ahLst/>
              <a:cxnLst/>
              <a:rect l="l" t="t" r="r" b="b"/>
              <a:pathLst>
                <a:path w="6197" h="1503">
                  <a:moveTo>
                    <a:pt x="3097" y="1502"/>
                  </a:moveTo>
                  <a:lnTo>
                    <a:pt x="0" y="1502"/>
                  </a:lnTo>
                  <a:lnTo>
                    <a:pt x="0" y="0"/>
                  </a:lnTo>
                  <a:lnTo>
                    <a:pt x="6196" y="0"/>
                  </a:lnTo>
                  <a:lnTo>
                    <a:pt x="6196" y="1502"/>
                  </a:lnTo>
                  <a:lnTo>
                    <a:pt x="3097" y="1502"/>
                  </a:lnTo>
                </a:path>
              </a:pathLst>
            </a:custGeom>
            <a:solidFill>
              <a:srgbClr val="FFFFFF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CustomShape 15"/>
            <p:cNvSpPr/>
            <p:nvPr/>
          </p:nvSpPr>
          <p:spPr>
            <a:xfrm>
              <a:off x="5988960" y="5160600"/>
              <a:ext cx="163800" cy="156600"/>
            </a:xfrm>
            <a:custGeom>
              <a:avLst/>
              <a:gdLst/>
              <a:ahLst/>
              <a:cxnLst/>
              <a:rect l="l" t="t" r="r" b="b"/>
              <a:pathLst>
                <a:path w="456" h="436">
                  <a:moveTo>
                    <a:pt x="75" y="386"/>
                  </a:moveTo>
                  <a:cubicBezTo>
                    <a:pt x="69" y="410"/>
                    <a:pt x="68" y="414"/>
                    <a:pt x="17" y="414"/>
                  </a:cubicBezTo>
                  <a:cubicBezTo>
                    <a:pt x="6" y="414"/>
                    <a:pt x="0" y="414"/>
                    <a:pt x="0" y="427"/>
                  </a:cubicBezTo>
                  <a:cubicBezTo>
                    <a:pt x="0" y="435"/>
                    <a:pt x="6" y="435"/>
                    <a:pt x="17" y="435"/>
                  </a:cubicBezTo>
                  <a:lnTo>
                    <a:pt x="244" y="435"/>
                  </a:lnTo>
                  <a:cubicBezTo>
                    <a:pt x="345" y="435"/>
                    <a:pt x="420" y="360"/>
                    <a:pt x="420" y="297"/>
                  </a:cubicBezTo>
                  <a:cubicBezTo>
                    <a:pt x="420" y="251"/>
                    <a:pt x="383" y="215"/>
                    <a:pt x="322" y="208"/>
                  </a:cubicBezTo>
                  <a:cubicBezTo>
                    <a:pt x="387" y="195"/>
                    <a:pt x="455" y="149"/>
                    <a:pt x="455" y="88"/>
                  </a:cubicBezTo>
                  <a:cubicBezTo>
                    <a:pt x="455" y="40"/>
                    <a:pt x="413" y="0"/>
                    <a:pt x="336" y="0"/>
                  </a:cubicBezTo>
                  <a:lnTo>
                    <a:pt x="123" y="0"/>
                  </a:lnTo>
                  <a:cubicBezTo>
                    <a:pt x="110" y="0"/>
                    <a:pt x="104" y="0"/>
                    <a:pt x="104" y="13"/>
                  </a:cubicBezTo>
                  <a:cubicBezTo>
                    <a:pt x="104" y="20"/>
                    <a:pt x="110" y="20"/>
                    <a:pt x="121" y="20"/>
                  </a:cubicBezTo>
                  <a:cubicBezTo>
                    <a:pt x="123" y="20"/>
                    <a:pt x="134" y="20"/>
                    <a:pt x="146" y="22"/>
                  </a:cubicBezTo>
                  <a:cubicBezTo>
                    <a:pt x="157" y="22"/>
                    <a:pt x="163" y="23"/>
                    <a:pt x="163" y="32"/>
                  </a:cubicBezTo>
                  <a:cubicBezTo>
                    <a:pt x="163" y="33"/>
                    <a:pt x="162" y="36"/>
                    <a:pt x="160" y="43"/>
                  </a:cubicBezTo>
                  <a:lnTo>
                    <a:pt x="75" y="386"/>
                  </a:lnTo>
                  <a:moveTo>
                    <a:pt x="172" y="202"/>
                  </a:moveTo>
                  <a:lnTo>
                    <a:pt x="211" y="43"/>
                  </a:lnTo>
                  <a:cubicBezTo>
                    <a:pt x="217" y="22"/>
                    <a:pt x="218" y="20"/>
                    <a:pt x="245" y="20"/>
                  </a:cubicBezTo>
                  <a:lnTo>
                    <a:pt x="328" y="20"/>
                  </a:lnTo>
                  <a:cubicBezTo>
                    <a:pt x="383" y="20"/>
                    <a:pt x="397" y="58"/>
                    <a:pt x="397" y="85"/>
                  </a:cubicBezTo>
                  <a:cubicBezTo>
                    <a:pt x="397" y="142"/>
                    <a:pt x="342" y="202"/>
                    <a:pt x="264" y="202"/>
                  </a:cubicBezTo>
                  <a:lnTo>
                    <a:pt x="172" y="202"/>
                  </a:lnTo>
                  <a:moveTo>
                    <a:pt x="143" y="414"/>
                  </a:moveTo>
                  <a:cubicBezTo>
                    <a:pt x="134" y="414"/>
                    <a:pt x="133" y="414"/>
                    <a:pt x="129" y="414"/>
                  </a:cubicBezTo>
                  <a:cubicBezTo>
                    <a:pt x="123" y="414"/>
                    <a:pt x="120" y="413"/>
                    <a:pt x="120" y="409"/>
                  </a:cubicBezTo>
                  <a:cubicBezTo>
                    <a:pt x="120" y="406"/>
                    <a:pt x="120" y="404"/>
                    <a:pt x="123" y="393"/>
                  </a:cubicBezTo>
                  <a:lnTo>
                    <a:pt x="167" y="215"/>
                  </a:lnTo>
                  <a:lnTo>
                    <a:pt x="287" y="215"/>
                  </a:lnTo>
                  <a:cubicBezTo>
                    <a:pt x="349" y="215"/>
                    <a:pt x="361" y="263"/>
                    <a:pt x="361" y="290"/>
                  </a:cubicBezTo>
                  <a:cubicBezTo>
                    <a:pt x="361" y="354"/>
                    <a:pt x="305" y="414"/>
                    <a:pt x="230" y="414"/>
                  </a:cubicBezTo>
                  <a:lnTo>
                    <a:pt x="143" y="41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CustomShape 16"/>
            <p:cNvSpPr/>
            <p:nvPr/>
          </p:nvSpPr>
          <p:spPr>
            <a:xfrm>
              <a:off x="6186960" y="5145480"/>
              <a:ext cx="53640" cy="228600"/>
            </a:xfrm>
            <a:custGeom>
              <a:avLst/>
              <a:gdLst/>
              <a:ahLst/>
              <a:cxnLst/>
              <a:rect l="l" t="t" r="r" b="b"/>
              <a:pathLst>
                <a:path w="150" h="636">
                  <a:moveTo>
                    <a:pt x="149" y="630"/>
                  </a:moveTo>
                  <a:cubicBezTo>
                    <a:pt x="149" y="628"/>
                    <a:pt x="149" y="627"/>
                    <a:pt x="137" y="615"/>
                  </a:cubicBezTo>
                  <a:cubicBezTo>
                    <a:pt x="58" y="536"/>
                    <a:pt x="38" y="416"/>
                    <a:pt x="38" y="318"/>
                  </a:cubicBezTo>
                  <a:cubicBezTo>
                    <a:pt x="38" y="208"/>
                    <a:pt x="62" y="97"/>
                    <a:pt x="140" y="17"/>
                  </a:cubicBezTo>
                  <a:cubicBezTo>
                    <a:pt x="149" y="10"/>
                    <a:pt x="149" y="9"/>
                    <a:pt x="149" y="6"/>
                  </a:cubicBezTo>
                  <a:cubicBezTo>
                    <a:pt x="149" y="1"/>
                    <a:pt x="146" y="0"/>
                    <a:pt x="142" y="0"/>
                  </a:cubicBezTo>
                  <a:cubicBezTo>
                    <a:pt x="136" y="0"/>
                    <a:pt x="78" y="43"/>
                    <a:pt x="40" y="124"/>
                  </a:cubicBezTo>
                  <a:cubicBezTo>
                    <a:pt x="7" y="194"/>
                    <a:pt x="0" y="264"/>
                    <a:pt x="0" y="318"/>
                  </a:cubicBezTo>
                  <a:cubicBezTo>
                    <a:pt x="0" y="368"/>
                    <a:pt x="7" y="445"/>
                    <a:pt x="42" y="517"/>
                  </a:cubicBezTo>
                  <a:cubicBezTo>
                    <a:pt x="81" y="595"/>
                    <a:pt x="136" y="635"/>
                    <a:pt x="142" y="635"/>
                  </a:cubicBezTo>
                  <a:cubicBezTo>
                    <a:pt x="146" y="635"/>
                    <a:pt x="149" y="634"/>
                    <a:pt x="149" y="630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CustomShape 17"/>
            <p:cNvSpPr/>
            <p:nvPr/>
          </p:nvSpPr>
          <p:spPr>
            <a:xfrm>
              <a:off x="6259680" y="5215680"/>
              <a:ext cx="93600" cy="104040"/>
            </a:xfrm>
            <a:custGeom>
              <a:avLst/>
              <a:gdLst/>
              <a:ahLst/>
              <a:cxnLst/>
              <a:rect l="l" t="t" r="r" b="b"/>
              <a:pathLst>
                <a:path w="261" h="290">
                  <a:moveTo>
                    <a:pt x="38" y="244"/>
                  </a:moveTo>
                  <a:cubicBezTo>
                    <a:pt x="36" y="254"/>
                    <a:pt x="32" y="269"/>
                    <a:pt x="32" y="271"/>
                  </a:cubicBezTo>
                  <a:cubicBezTo>
                    <a:pt x="32" y="283"/>
                    <a:pt x="40" y="289"/>
                    <a:pt x="51" y="289"/>
                  </a:cubicBezTo>
                  <a:cubicBezTo>
                    <a:pt x="58" y="289"/>
                    <a:pt x="69" y="283"/>
                    <a:pt x="74" y="271"/>
                  </a:cubicBezTo>
                  <a:cubicBezTo>
                    <a:pt x="75" y="269"/>
                    <a:pt x="97" y="182"/>
                    <a:pt x="100" y="170"/>
                  </a:cubicBezTo>
                  <a:cubicBezTo>
                    <a:pt x="104" y="149"/>
                    <a:pt x="116" y="104"/>
                    <a:pt x="120" y="87"/>
                  </a:cubicBezTo>
                  <a:cubicBezTo>
                    <a:pt x="123" y="79"/>
                    <a:pt x="140" y="49"/>
                    <a:pt x="156" y="35"/>
                  </a:cubicBezTo>
                  <a:cubicBezTo>
                    <a:pt x="160" y="30"/>
                    <a:pt x="179" y="14"/>
                    <a:pt x="206" y="14"/>
                  </a:cubicBezTo>
                  <a:cubicBezTo>
                    <a:pt x="224" y="14"/>
                    <a:pt x="232" y="22"/>
                    <a:pt x="234" y="22"/>
                  </a:cubicBezTo>
                  <a:cubicBezTo>
                    <a:pt x="214" y="25"/>
                    <a:pt x="201" y="40"/>
                    <a:pt x="201" y="56"/>
                  </a:cubicBezTo>
                  <a:cubicBezTo>
                    <a:pt x="201" y="66"/>
                    <a:pt x="208" y="79"/>
                    <a:pt x="225" y="79"/>
                  </a:cubicBezTo>
                  <a:cubicBezTo>
                    <a:pt x="241" y="79"/>
                    <a:pt x="260" y="65"/>
                    <a:pt x="260" y="42"/>
                  </a:cubicBezTo>
                  <a:cubicBezTo>
                    <a:pt x="260" y="19"/>
                    <a:pt x="240" y="0"/>
                    <a:pt x="206" y="0"/>
                  </a:cubicBezTo>
                  <a:cubicBezTo>
                    <a:pt x="165" y="0"/>
                    <a:pt x="137" y="32"/>
                    <a:pt x="126" y="49"/>
                  </a:cubicBezTo>
                  <a:cubicBezTo>
                    <a:pt x="120" y="20"/>
                    <a:pt x="97" y="0"/>
                    <a:pt x="66" y="0"/>
                  </a:cubicBezTo>
                  <a:cubicBezTo>
                    <a:pt x="38" y="0"/>
                    <a:pt x="26" y="25"/>
                    <a:pt x="20" y="36"/>
                  </a:cubicBezTo>
                  <a:cubicBezTo>
                    <a:pt x="9" y="58"/>
                    <a:pt x="0" y="97"/>
                    <a:pt x="0" y="98"/>
                  </a:cubicBezTo>
                  <a:cubicBezTo>
                    <a:pt x="0" y="104"/>
                    <a:pt x="6" y="104"/>
                    <a:pt x="7" y="104"/>
                  </a:cubicBezTo>
                  <a:cubicBezTo>
                    <a:pt x="14" y="104"/>
                    <a:pt x="14" y="104"/>
                    <a:pt x="19" y="90"/>
                  </a:cubicBezTo>
                  <a:cubicBezTo>
                    <a:pt x="29" y="45"/>
                    <a:pt x="42" y="14"/>
                    <a:pt x="65" y="14"/>
                  </a:cubicBezTo>
                  <a:cubicBezTo>
                    <a:pt x="77" y="14"/>
                    <a:pt x="85" y="19"/>
                    <a:pt x="85" y="43"/>
                  </a:cubicBezTo>
                  <a:cubicBezTo>
                    <a:pt x="85" y="56"/>
                    <a:pt x="82" y="64"/>
                    <a:pt x="75" y="97"/>
                  </a:cubicBezTo>
                  <a:lnTo>
                    <a:pt x="38" y="24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CustomShape 18"/>
            <p:cNvSpPr/>
            <p:nvPr/>
          </p:nvSpPr>
          <p:spPr>
            <a:xfrm>
              <a:off x="6375600" y="5145480"/>
              <a:ext cx="53640" cy="228600"/>
            </a:xfrm>
            <a:custGeom>
              <a:avLst/>
              <a:gdLst/>
              <a:ahLst/>
              <a:cxnLst/>
              <a:rect l="l" t="t" r="r" b="b"/>
              <a:pathLst>
                <a:path w="150" h="636">
                  <a:moveTo>
                    <a:pt x="149" y="318"/>
                  </a:moveTo>
                  <a:cubicBezTo>
                    <a:pt x="149" y="269"/>
                    <a:pt x="142" y="192"/>
                    <a:pt x="107" y="120"/>
                  </a:cubicBezTo>
                  <a:cubicBezTo>
                    <a:pt x="68" y="42"/>
                    <a:pt x="13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0" y="10"/>
                    <a:pt x="12" y="22"/>
                  </a:cubicBezTo>
                  <a:cubicBezTo>
                    <a:pt x="75" y="84"/>
                    <a:pt x="111" y="185"/>
                    <a:pt x="111" y="318"/>
                  </a:cubicBezTo>
                  <a:cubicBezTo>
                    <a:pt x="111" y="426"/>
                    <a:pt x="88" y="539"/>
                    <a:pt x="9" y="618"/>
                  </a:cubicBezTo>
                  <a:cubicBezTo>
                    <a:pt x="0" y="627"/>
                    <a:pt x="0" y="628"/>
                    <a:pt x="0" y="630"/>
                  </a:cubicBezTo>
                  <a:cubicBezTo>
                    <a:pt x="0" y="634"/>
                    <a:pt x="3" y="635"/>
                    <a:pt x="6" y="635"/>
                  </a:cubicBezTo>
                  <a:cubicBezTo>
                    <a:pt x="13" y="635"/>
                    <a:pt x="71" y="592"/>
                    <a:pt x="108" y="511"/>
                  </a:cubicBezTo>
                  <a:cubicBezTo>
                    <a:pt x="142" y="442"/>
                    <a:pt x="149" y="371"/>
                    <a:pt x="149" y="318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CustomShape 19"/>
            <p:cNvSpPr/>
            <p:nvPr/>
          </p:nvSpPr>
          <p:spPr>
            <a:xfrm>
              <a:off x="6527520" y="5232960"/>
              <a:ext cx="152280" cy="54000"/>
            </a:xfrm>
            <a:custGeom>
              <a:avLst/>
              <a:gdLst/>
              <a:ahLst/>
              <a:cxnLst/>
              <a:rect l="l" t="t" r="r" b="b"/>
              <a:pathLst>
                <a:path w="424" h="151">
                  <a:moveTo>
                    <a:pt x="401" y="26"/>
                  </a:moveTo>
                  <a:cubicBezTo>
                    <a:pt x="412" y="26"/>
                    <a:pt x="423" y="26"/>
                    <a:pt x="423" y="13"/>
                  </a:cubicBezTo>
                  <a:cubicBezTo>
                    <a:pt x="423" y="0"/>
                    <a:pt x="412" y="0"/>
                    <a:pt x="403" y="0"/>
                  </a:cubicBezTo>
                  <a:lnTo>
                    <a:pt x="22" y="0"/>
                  </a:lnTo>
                  <a:cubicBezTo>
                    <a:pt x="12" y="0"/>
                    <a:pt x="0" y="0"/>
                    <a:pt x="0" y="13"/>
                  </a:cubicBezTo>
                  <a:cubicBezTo>
                    <a:pt x="0" y="26"/>
                    <a:pt x="12" y="26"/>
                    <a:pt x="22" y="26"/>
                  </a:cubicBezTo>
                  <a:lnTo>
                    <a:pt x="401" y="26"/>
                  </a:lnTo>
                  <a:moveTo>
                    <a:pt x="403" y="150"/>
                  </a:moveTo>
                  <a:cubicBezTo>
                    <a:pt x="412" y="150"/>
                    <a:pt x="423" y="150"/>
                    <a:pt x="423" y="137"/>
                  </a:cubicBezTo>
                  <a:cubicBezTo>
                    <a:pt x="423" y="124"/>
                    <a:pt x="412" y="124"/>
                    <a:pt x="401" y="124"/>
                  </a:cubicBezTo>
                  <a:lnTo>
                    <a:pt x="22" y="124"/>
                  </a:lnTo>
                  <a:cubicBezTo>
                    <a:pt x="12" y="124"/>
                    <a:pt x="0" y="124"/>
                    <a:pt x="0" y="137"/>
                  </a:cubicBezTo>
                  <a:cubicBezTo>
                    <a:pt x="0" y="150"/>
                    <a:pt x="12" y="150"/>
                    <a:pt x="22" y="150"/>
                  </a:cubicBezTo>
                  <a:lnTo>
                    <a:pt x="403" y="150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CustomShape 20"/>
            <p:cNvSpPr/>
            <p:nvPr/>
          </p:nvSpPr>
          <p:spPr>
            <a:xfrm>
              <a:off x="6796080" y="5061600"/>
              <a:ext cx="124200" cy="150840"/>
            </a:xfrm>
            <a:custGeom>
              <a:avLst/>
              <a:gdLst/>
              <a:ahLst/>
              <a:cxnLst/>
              <a:rect l="l" t="t" r="r" b="b"/>
              <a:pathLst>
                <a:path w="346" h="420">
                  <a:moveTo>
                    <a:pt x="129" y="58"/>
                  </a:moveTo>
                  <a:cubicBezTo>
                    <a:pt x="131" y="45"/>
                    <a:pt x="137" y="20"/>
                    <a:pt x="137" y="17"/>
                  </a:cubicBezTo>
                  <a:cubicBezTo>
                    <a:pt x="137" y="6"/>
                    <a:pt x="130" y="0"/>
                    <a:pt x="118" y="0"/>
                  </a:cubicBezTo>
                  <a:cubicBezTo>
                    <a:pt x="117" y="0"/>
                    <a:pt x="100" y="0"/>
                    <a:pt x="94" y="23"/>
                  </a:cubicBezTo>
                  <a:lnTo>
                    <a:pt x="1" y="391"/>
                  </a:lnTo>
                  <a:cubicBezTo>
                    <a:pt x="0" y="399"/>
                    <a:pt x="0" y="400"/>
                    <a:pt x="0" y="401"/>
                  </a:cubicBezTo>
                  <a:cubicBezTo>
                    <a:pt x="0" y="412"/>
                    <a:pt x="7" y="419"/>
                    <a:pt x="17" y="419"/>
                  </a:cubicBezTo>
                  <a:cubicBezTo>
                    <a:pt x="32" y="419"/>
                    <a:pt x="39" y="407"/>
                    <a:pt x="40" y="406"/>
                  </a:cubicBezTo>
                  <a:cubicBezTo>
                    <a:pt x="43" y="400"/>
                    <a:pt x="51" y="367"/>
                    <a:pt x="75" y="269"/>
                  </a:cubicBezTo>
                  <a:cubicBezTo>
                    <a:pt x="95" y="286"/>
                    <a:pt x="124" y="289"/>
                    <a:pt x="137" y="289"/>
                  </a:cubicBezTo>
                  <a:cubicBezTo>
                    <a:pt x="182" y="289"/>
                    <a:pt x="206" y="260"/>
                    <a:pt x="222" y="243"/>
                  </a:cubicBezTo>
                  <a:cubicBezTo>
                    <a:pt x="227" y="270"/>
                    <a:pt x="251" y="289"/>
                    <a:pt x="279" y="289"/>
                  </a:cubicBezTo>
                  <a:cubicBezTo>
                    <a:pt x="302" y="289"/>
                    <a:pt x="316" y="274"/>
                    <a:pt x="326" y="253"/>
                  </a:cubicBezTo>
                  <a:cubicBezTo>
                    <a:pt x="336" y="231"/>
                    <a:pt x="345" y="192"/>
                    <a:pt x="345" y="191"/>
                  </a:cubicBezTo>
                  <a:cubicBezTo>
                    <a:pt x="345" y="183"/>
                    <a:pt x="339" y="183"/>
                    <a:pt x="338" y="183"/>
                  </a:cubicBezTo>
                  <a:cubicBezTo>
                    <a:pt x="331" y="183"/>
                    <a:pt x="331" y="186"/>
                    <a:pt x="329" y="195"/>
                  </a:cubicBezTo>
                  <a:cubicBezTo>
                    <a:pt x="318" y="237"/>
                    <a:pt x="306" y="274"/>
                    <a:pt x="280" y="274"/>
                  </a:cubicBezTo>
                  <a:cubicBezTo>
                    <a:pt x="263" y="274"/>
                    <a:pt x="261" y="258"/>
                    <a:pt x="261" y="245"/>
                  </a:cubicBezTo>
                  <a:cubicBezTo>
                    <a:pt x="261" y="231"/>
                    <a:pt x="269" y="201"/>
                    <a:pt x="274" y="179"/>
                  </a:cubicBezTo>
                  <a:lnTo>
                    <a:pt x="292" y="110"/>
                  </a:lnTo>
                  <a:cubicBezTo>
                    <a:pt x="293" y="101"/>
                    <a:pt x="300" y="77"/>
                    <a:pt x="303" y="66"/>
                  </a:cubicBezTo>
                  <a:cubicBezTo>
                    <a:pt x="306" y="52"/>
                    <a:pt x="312" y="27"/>
                    <a:pt x="312" y="25"/>
                  </a:cubicBezTo>
                  <a:cubicBezTo>
                    <a:pt x="312" y="13"/>
                    <a:pt x="303" y="7"/>
                    <a:pt x="293" y="7"/>
                  </a:cubicBezTo>
                  <a:cubicBezTo>
                    <a:pt x="290" y="7"/>
                    <a:pt x="274" y="7"/>
                    <a:pt x="269" y="29"/>
                  </a:cubicBezTo>
                  <a:lnTo>
                    <a:pt x="238" y="149"/>
                  </a:lnTo>
                  <a:cubicBezTo>
                    <a:pt x="231" y="181"/>
                    <a:pt x="224" y="207"/>
                    <a:pt x="222" y="214"/>
                  </a:cubicBezTo>
                  <a:cubicBezTo>
                    <a:pt x="222" y="217"/>
                    <a:pt x="191" y="274"/>
                    <a:pt x="140" y="274"/>
                  </a:cubicBezTo>
                  <a:cubicBezTo>
                    <a:pt x="108" y="274"/>
                    <a:pt x="92" y="253"/>
                    <a:pt x="92" y="220"/>
                  </a:cubicBezTo>
                  <a:cubicBezTo>
                    <a:pt x="92" y="201"/>
                    <a:pt x="97" y="183"/>
                    <a:pt x="101" y="165"/>
                  </a:cubicBezTo>
                  <a:lnTo>
                    <a:pt x="129" y="5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CustomShape 21"/>
            <p:cNvSpPr/>
            <p:nvPr/>
          </p:nvSpPr>
          <p:spPr>
            <a:xfrm>
              <a:off x="6935400" y="5090400"/>
              <a:ext cx="74880" cy="109800"/>
            </a:xfrm>
            <a:custGeom>
              <a:avLst/>
              <a:gdLst/>
              <a:ahLst/>
              <a:cxnLst/>
              <a:rect l="l" t="t" r="r" b="b"/>
              <a:pathLst>
                <a:path w="209" h="306">
                  <a:moveTo>
                    <a:pt x="208" y="155"/>
                  </a:moveTo>
                  <a:cubicBezTo>
                    <a:pt x="208" y="105"/>
                    <a:pt x="202" y="69"/>
                    <a:pt x="180" y="39"/>
                  </a:cubicBezTo>
                  <a:cubicBezTo>
                    <a:pt x="167" y="17"/>
                    <a:pt x="140" y="0"/>
                    <a:pt x="104" y="0"/>
                  </a:cubicBezTo>
                  <a:cubicBezTo>
                    <a:pt x="0" y="0"/>
                    <a:pt x="0" y="121"/>
                    <a:pt x="0" y="155"/>
                  </a:cubicBezTo>
                  <a:cubicBezTo>
                    <a:pt x="0" y="186"/>
                    <a:pt x="0" y="305"/>
                    <a:pt x="104" y="305"/>
                  </a:cubicBezTo>
                  <a:cubicBezTo>
                    <a:pt x="208" y="305"/>
                    <a:pt x="208" y="186"/>
                    <a:pt x="208" y="155"/>
                  </a:cubicBezTo>
                  <a:moveTo>
                    <a:pt x="104" y="293"/>
                  </a:moveTo>
                  <a:cubicBezTo>
                    <a:pt x="84" y="293"/>
                    <a:pt x="56" y="280"/>
                    <a:pt x="48" y="244"/>
                  </a:cubicBezTo>
                  <a:cubicBezTo>
                    <a:pt x="40" y="218"/>
                    <a:pt x="40" y="181"/>
                    <a:pt x="40" y="149"/>
                  </a:cubicBezTo>
                  <a:cubicBezTo>
                    <a:pt x="40" y="116"/>
                    <a:pt x="40" y="82"/>
                    <a:pt x="48" y="58"/>
                  </a:cubicBezTo>
                  <a:cubicBezTo>
                    <a:pt x="56" y="22"/>
                    <a:pt x="85" y="13"/>
                    <a:pt x="104" y="13"/>
                  </a:cubicBezTo>
                  <a:cubicBezTo>
                    <a:pt x="129" y="13"/>
                    <a:pt x="152" y="27"/>
                    <a:pt x="159" y="53"/>
                  </a:cubicBezTo>
                  <a:cubicBezTo>
                    <a:pt x="166" y="77"/>
                    <a:pt x="167" y="110"/>
                    <a:pt x="167" y="149"/>
                  </a:cubicBezTo>
                  <a:cubicBezTo>
                    <a:pt x="167" y="181"/>
                    <a:pt x="167" y="214"/>
                    <a:pt x="162" y="243"/>
                  </a:cubicBezTo>
                  <a:cubicBezTo>
                    <a:pt x="152" y="283"/>
                    <a:pt x="121" y="293"/>
                    <a:pt x="104" y="293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CustomShape 22"/>
            <p:cNvSpPr/>
            <p:nvPr/>
          </p:nvSpPr>
          <p:spPr>
            <a:xfrm>
              <a:off x="6783120" y="5255280"/>
              <a:ext cx="253080" cy="9720"/>
            </a:xfrm>
            <a:custGeom>
              <a:avLst/>
              <a:gdLst/>
              <a:ahLst/>
              <a:cxnLst/>
              <a:rect l="l" t="t" r="r" b="b"/>
              <a:pathLst>
                <a:path w="704" h="28">
                  <a:moveTo>
                    <a:pt x="351" y="27"/>
                  </a:moveTo>
                  <a:lnTo>
                    <a:pt x="0" y="27"/>
                  </a:lnTo>
                  <a:lnTo>
                    <a:pt x="0" y="0"/>
                  </a:lnTo>
                  <a:lnTo>
                    <a:pt x="703" y="0"/>
                  </a:lnTo>
                  <a:lnTo>
                    <a:pt x="703" y="27"/>
                  </a:lnTo>
                  <a:lnTo>
                    <a:pt x="351" y="27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CustomShape 23"/>
            <p:cNvSpPr/>
            <p:nvPr/>
          </p:nvSpPr>
          <p:spPr>
            <a:xfrm>
              <a:off x="6789600" y="5318640"/>
              <a:ext cx="101880" cy="154800"/>
            </a:xfrm>
            <a:custGeom>
              <a:avLst/>
              <a:gdLst/>
              <a:ahLst/>
              <a:cxnLst/>
              <a:rect l="l" t="t" r="r" b="b"/>
              <a:pathLst>
                <a:path w="284" h="431">
                  <a:moveTo>
                    <a:pt x="169" y="326"/>
                  </a:moveTo>
                  <a:lnTo>
                    <a:pt x="169" y="381"/>
                  </a:lnTo>
                  <a:cubicBezTo>
                    <a:pt x="169" y="404"/>
                    <a:pt x="169" y="412"/>
                    <a:pt x="121" y="412"/>
                  </a:cubicBezTo>
                  <a:lnTo>
                    <a:pt x="108" y="412"/>
                  </a:lnTo>
                  <a:lnTo>
                    <a:pt x="108" y="430"/>
                  </a:lnTo>
                  <a:cubicBezTo>
                    <a:pt x="134" y="429"/>
                    <a:pt x="167" y="429"/>
                    <a:pt x="193" y="429"/>
                  </a:cubicBezTo>
                  <a:cubicBezTo>
                    <a:pt x="221" y="429"/>
                    <a:pt x="254" y="429"/>
                    <a:pt x="280" y="430"/>
                  </a:cubicBezTo>
                  <a:lnTo>
                    <a:pt x="280" y="412"/>
                  </a:lnTo>
                  <a:lnTo>
                    <a:pt x="267" y="412"/>
                  </a:lnTo>
                  <a:cubicBezTo>
                    <a:pt x="219" y="412"/>
                    <a:pt x="218" y="404"/>
                    <a:pt x="218" y="381"/>
                  </a:cubicBezTo>
                  <a:lnTo>
                    <a:pt x="218" y="326"/>
                  </a:lnTo>
                  <a:lnTo>
                    <a:pt x="283" y="326"/>
                  </a:lnTo>
                  <a:lnTo>
                    <a:pt x="283" y="306"/>
                  </a:lnTo>
                  <a:lnTo>
                    <a:pt x="218" y="306"/>
                  </a:lnTo>
                  <a:lnTo>
                    <a:pt x="218" y="16"/>
                  </a:lnTo>
                  <a:cubicBezTo>
                    <a:pt x="218" y="4"/>
                    <a:pt x="218" y="0"/>
                    <a:pt x="208" y="0"/>
                  </a:cubicBezTo>
                  <a:cubicBezTo>
                    <a:pt x="202" y="0"/>
                    <a:pt x="201" y="0"/>
                    <a:pt x="196" y="7"/>
                  </a:cubicBezTo>
                  <a:lnTo>
                    <a:pt x="0" y="306"/>
                  </a:lnTo>
                  <a:lnTo>
                    <a:pt x="0" y="326"/>
                  </a:lnTo>
                  <a:lnTo>
                    <a:pt x="169" y="326"/>
                  </a:lnTo>
                  <a:moveTo>
                    <a:pt x="173" y="306"/>
                  </a:moveTo>
                  <a:lnTo>
                    <a:pt x="17" y="306"/>
                  </a:lnTo>
                  <a:lnTo>
                    <a:pt x="173" y="69"/>
                  </a:lnTo>
                  <a:lnTo>
                    <a:pt x="173" y="30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CustomShape 24"/>
            <p:cNvSpPr/>
            <p:nvPr/>
          </p:nvSpPr>
          <p:spPr>
            <a:xfrm>
              <a:off x="6903360" y="5374800"/>
              <a:ext cx="123840" cy="101520"/>
            </a:xfrm>
            <a:custGeom>
              <a:avLst/>
              <a:gdLst/>
              <a:ahLst/>
              <a:cxnLst/>
              <a:rect l="l" t="t" r="r" b="b"/>
              <a:pathLst>
                <a:path w="345" h="283">
                  <a:moveTo>
                    <a:pt x="152" y="38"/>
                  </a:moveTo>
                  <a:lnTo>
                    <a:pt x="224" y="38"/>
                  </a:lnTo>
                  <a:cubicBezTo>
                    <a:pt x="202" y="131"/>
                    <a:pt x="196" y="159"/>
                    <a:pt x="196" y="202"/>
                  </a:cubicBezTo>
                  <a:cubicBezTo>
                    <a:pt x="196" y="211"/>
                    <a:pt x="196" y="228"/>
                    <a:pt x="202" y="250"/>
                  </a:cubicBezTo>
                  <a:cubicBezTo>
                    <a:pt x="208" y="279"/>
                    <a:pt x="215" y="282"/>
                    <a:pt x="225" y="282"/>
                  </a:cubicBezTo>
                  <a:cubicBezTo>
                    <a:pt x="238" y="282"/>
                    <a:pt x="251" y="270"/>
                    <a:pt x="251" y="257"/>
                  </a:cubicBezTo>
                  <a:cubicBezTo>
                    <a:pt x="251" y="254"/>
                    <a:pt x="251" y="253"/>
                    <a:pt x="247" y="244"/>
                  </a:cubicBezTo>
                  <a:cubicBezTo>
                    <a:pt x="228" y="198"/>
                    <a:pt x="228" y="156"/>
                    <a:pt x="228" y="139"/>
                  </a:cubicBezTo>
                  <a:cubicBezTo>
                    <a:pt x="228" y="104"/>
                    <a:pt x="234" y="71"/>
                    <a:pt x="240" y="38"/>
                  </a:cubicBezTo>
                  <a:lnTo>
                    <a:pt x="313" y="38"/>
                  </a:lnTo>
                  <a:cubicBezTo>
                    <a:pt x="321" y="38"/>
                    <a:pt x="344" y="38"/>
                    <a:pt x="344" y="16"/>
                  </a:cubicBezTo>
                  <a:cubicBezTo>
                    <a:pt x="344" y="0"/>
                    <a:pt x="331" y="0"/>
                    <a:pt x="319" y="0"/>
                  </a:cubicBezTo>
                  <a:lnTo>
                    <a:pt x="105" y="0"/>
                  </a:lnTo>
                  <a:cubicBezTo>
                    <a:pt x="91" y="0"/>
                    <a:pt x="66" y="0"/>
                    <a:pt x="39" y="30"/>
                  </a:cubicBezTo>
                  <a:cubicBezTo>
                    <a:pt x="16" y="55"/>
                    <a:pt x="0" y="84"/>
                    <a:pt x="0" y="87"/>
                  </a:cubicBezTo>
                  <a:cubicBezTo>
                    <a:pt x="0" y="88"/>
                    <a:pt x="0" y="94"/>
                    <a:pt x="7" y="94"/>
                  </a:cubicBezTo>
                  <a:cubicBezTo>
                    <a:pt x="13" y="94"/>
                    <a:pt x="14" y="91"/>
                    <a:pt x="17" y="87"/>
                  </a:cubicBezTo>
                  <a:cubicBezTo>
                    <a:pt x="49" y="38"/>
                    <a:pt x="87" y="38"/>
                    <a:pt x="98" y="38"/>
                  </a:cubicBezTo>
                  <a:lnTo>
                    <a:pt x="136" y="38"/>
                  </a:lnTo>
                  <a:cubicBezTo>
                    <a:pt x="114" y="114"/>
                    <a:pt x="81" y="191"/>
                    <a:pt x="53" y="250"/>
                  </a:cubicBezTo>
                  <a:cubicBezTo>
                    <a:pt x="49" y="258"/>
                    <a:pt x="49" y="260"/>
                    <a:pt x="49" y="264"/>
                  </a:cubicBezTo>
                  <a:cubicBezTo>
                    <a:pt x="49" y="277"/>
                    <a:pt x="59" y="282"/>
                    <a:pt x="66" y="282"/>
                  </a:cubicBezTo>
                  <a:cubicBezTo>
                    <a:pt x="87" y="282"/>
                    <a:pt x="91" y="264"/>
                    <a:pt x="98" y="240"/>
                  </a:cubicBezTo>
                  <a:cubicBezTo>
                    <a:pt x="108" y="211"/>
                    <a:pt x="108" y="209"/>
                    <a:pt x="116" y="178"/>
                  </a:cubicBezTo>
                  <a:lnTo>
                    <a:pt x="152" y="38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CustomShape 25"/>
            <p:cNvSpPr/>
            <p:nvPr/>
          </p:nvSpPr>
          <p:spPr>
            <a:xfrm>
              <a:off x="7113960" y="5006160"/>
              <a:ext cx="203400" cy="507960"/>
            </a:xfrm>
            <a:custGeom>
              <a:avLst/>
              <a:gdLst/>
              <a:ahLst/>
              <a:cxnLst/>
              <a:rect l="l" t="t" r="r" b="b"/>
              <a:pathLst>
                <a:path w="566" h="1412">
                  <a:moveTo>
                    <a:pt x="30" y="1382"/>
                  </a:moveTo>
                  <a:cubicBezTo>
                    <a:pt x="51" y="1382"/>
                    <a:pt x="62" y="1368"/>
                    <a:pt x="62" y="1352"/>
                  </a:cubicBezTo>
                  <a:cubicBezTo>
                    <a:pt x="62" y="1330"/>
                    <a:pt x="46" y="1320"/>
                    <a:pt x="32" y="1320"/>
                  </a:cubicBezTo>
                  <a:cubicBezTo>
                    <a:pt x="16" y="1320"/>
                    <a:pt x="0" y="1330"/>
                    <a:pt x="0" y="1352"/>
                  </a:cubicBezTo>
                  <a:cubicBezTo>
                    <a:pt x="0" y="1385"/>
                    <a:pt x="32" y="1411"/>
                    <a:pt x="71" y="1411"/>
                  </a:cubicBezTo>
                  <a:cubicBezTo>
                    <a:pt x="167" y="1411"/>
                    <a:pt x="204" y="1262"/>
                    <a:pt x="248" y="1079"/>
                  </a:cubicBezTo>
                  <a:cubicBezTo>
                    <a:pt x="297" y="878"/>
                    <a:pt x="339" y="674"/>
                    <a:pt x="374" y="471"/>
                  </a:cubicBezTo>
                  <a:cubicBezTo>
                    <a:pt x="397" y="336"/>
                    <a:pt x="420" y="209"/>
                    <a:pt x="442" y="127"/>
                  </a:cubicBezTo>
                  <a:cubicBezTo>
                    <a:pt x="449" y="95"/>
                    <a:pt x="471" y="14"/>
                    <a:pt x="497" y="14"/>
                  </a:cubicBezTo>
                  <a:cubicBezTo>
                    <a:pt x="515" y="14"/>
                    <a:pt x="531" y="26"/>
                    <a:pt x="534" y="29"/>
                  </a:cubicBezTo>
                  <a:cubicBezTo>
                    <a:pt x="513" y="30"/>
                    <a:pt x="502" y="43"/>
                    <a:pt x="502" y="59"/>
                  </a:cubicBezTo>
                  <a:cubicBezTo>
                    <a:pt x="502" y="81"/>
                    <a:pt x="518" y="91"/>
                    <a:pt x="533" y="91"/>
                  </a:cubicBezTo>
                  <a:cubicBezTo>
                    <a:pt x="549" y="91"/>
                    <a:pt x="565" y="81"/>
                    <a:pt x="565" y="59"/>
                  </a:cubicBezTo>
                  <a:cubicBezTo>
                    <a:pt x="565" y="25"/>
                    <a:pt x="530" y="0"/>
                    <a:pt x="495" y="0"/>
                  </a:cubicBezTo>
                  <a:cubicBezTo>
                    <a:pt x="446" y="0"/>
                    <a:pt x="412" y="69"/>
                    <a:pt x="375" y="199"/>
                  </a:cubicBezTo>
                  <a:cubicBezTo>
                    <a:pt x="374" y="205"/>
                    <a:pt x="287" y="524"/>
                    <a:pt x="218" y="940"/>
                  </a:cubicBezTo>
                  <a:cubicBezTo>
                    <a:pt x="201" y="1037"/>
                    <a:pt x="182" y="1144"/>
                    <a:pt x="162" y="1232"/>
                  </a:cubicBezTo>
                  <a:cubicBezTo>
                    <a:pt x="150" y="1278"/>
                    <a:pt x="121" y="1398"/>
                    <a:pt x="69" y="1398"/>
                  </a:cubicBezTo>
                  <a:cubicBezTo>
                    <a:pt x="46" y="1398"/>
                    <a:pt x="32" y="1382"/>
                    <a:pt x="30" y="1382"/>
                  </a:cubicBez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CustomShape 26"/>
            <p:cNvSpPr/>
            <p:nvPr/>
          </p:nvSpPr>
          <p:spPr>
            <a:xfrm>
              <a:off x="7239240" y="5412960"/>
              <a:ext cx="124200" cy="115920"/>
            </a:xfrm>
            <a:custGeom>
              <a:avLst/>
              <a:gdLst/>
              <a:ahLst/>
              <a:cxnLst/>
              <a:rect l="l" t="t" r="r" b="b"/>
              <a:pathLst>
                <a:path w="346" h="323">
                  <a:moveTo>
                    <a:pt x="345" y="6"/>
                  </a:moveTo>
                  <a:cubicBezTo>
                    <a:pt x="345" y="3"/>
                    <a:pt x="344" y="0"/>
                    <a:pt x="339" y="0"/>
                  </a:cubicBezTo>
                  <a:cubicBezTo>
                    <a:pt x="336" y="0"/>
                    <a:pt x="335" y="1"/>
                    <a:pt x="331" y="6"/>
                  </a:cubicBezTo>
                  <a:lnTo>
                    <a:pt x="299" y="39"/>
                  </a:lnTo>
                  <a:cubicBezTo>
                    <a:pt x="295" y="35"/>
                    <a:pt x="270" y="0"/>
                    <a:pt x="215" y="0"/>
                  </a:cubicBezTo>
                  <a:cubicBezTo>
                    <a:pt x="107" y="0"/>
                    <a:pt x="0" y="95"/>
                    <a:pt x="0" y="196"/>
                  </a:cubicBezTo>
                  <a:cubicBezTo>
                    <a:pt x="0" y="270"/>
                    <a:pt x="56" y="322"/>
                    <a:pt x="137" y="322"/>
                  </a:cubicBezTo>
                  <a:cubicBezTo>
                    <a:pt x="160" y="322"/>
                    <a:pt x="204" y="318"/>
                    <a:pt x="250" y="279"/>
                  </a:cubicBezTo>
                  <a:cubicBezTo>
                    <a:pt x="284" y="248"/>
                    <a:pt x="295" y="209"/>
                    <a:pt x="295" y="207"/>
                  </a:cubicBezTo>
                  <a:cubicBezTo>
                    <a:pt x="295" y="201"/>
                    <a:pt x="289" y="201"/>
                    <a:pt x="287" y="201"/>
                  </a:cubicBezTo>
                  <a:cubicBezTo>
                    <a:pt x="282" y="201"/>
                    <a:pt x="280" y="204"/>
                    <a:pt x="279" y="208"/>
                  </a:cubicBezTo>
                  <a:cubicBezTo>
                    <a:pt x="261" y="269"/>
                    <a:pt x="198" y="306"/>
                    <a:pt x="144" y="306"/>
                  </a:cubicBezTo>
                  <a:cubicBezTo>
                    <a:pt x="97" y="306"/>
                    <a:pt x="45" y="282"/>
                    <a:pt x="45" y="211"/>
                  </a:cubicBezTo>
                  <a:cubicBezTo>
                    <a:pt x="45" y="198"/>
                    <a:pt x="48" y="127"/>
                    <a:pt x="100" y="71"/>
                  </a:cubicBezTo>
                  <a:cubicBezTo>
                    <a:pt x="130" y="36"/>
                    <a:pt x="176" y="16"/>
                    <a:pt x="219" y="16"/>
                  </a:cubicBezTo>
                  <a:cubicBezTo>
                    <a:pt x="270" y="16"/>
                    <a:pt x="300" y="53"/>
                    <a:pt x="300" y="104"/>
                  </a:cubicBezTo>
                  <a:cubicBezTo>
                    <a:pt x="300" y="116"/>
                    <a:pt x="300" y="118"/>
                    <a:pt x="300" y="121"/>
                  </a:cubicBezTo>
                  <a:cubicBezTo>
                    <a:pt x="300" y="127"/>
                    <a:pt x="306" y="127"/>
                    <a:pt x="308" y="127"/>
                  </a:cubicBezTo>
                  <a:cubicBezTo>
                    <a:pt x="315" y="127"/>
                    <a:pt x="315" y="126"/>
                    <a:pt x="318" y="118"/>
                  </a:cubicBezTo>
                  <a:lnTo>
                    <a:pt x="345" y="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CustomShape 27"/>
            <p:cNvSpPr/>
            <p:nvPr/>
          </p:nvSpPr>
          <p:spPr>
            <a:xfrm>
              <a:off x="7454880" y="5006160"/>
              <a:ext cx="106200" cy="156600"/>
            </a:xfrm>
            <a:custGeom>
              <a:avLst/>
              <a:gdLst/>
              <a:ahLst/>
              <a:cxnLst/>
              <a:rect l="l" t="t" r="r" b="b"/>
              <a:pathLst>
                <a:path w="296" h="436">
                  <a:moveTo>
                    <a:pt x="217" y="49"/>
                  </a:moveTo>
                  <a:cubicBezTo>
                    <a:pt x="222" y="26"/>
                    <a:pt x="224" y="20"/>
                    <a:pt x="274" y="20"/>
                  </a:cubicBezTo>
                  <a:cubicBezTo>
                    <a:pt x="290" y="20"/>
                    <a:pt x="295" y="20"/>
                    <a:pt x="295" y="7"/>
                  </a:cubicBezTo>
                  <a:cubicBezTo>
                    <a:pt x="295" y="0"/>
                    <a:pt x="289" y="0"/>
                    <a:pt x="286" y="0"/>
                  </a:cubicBezTo>
                  <a:cubicBezTo>
                    <a:pt x="267" y="0"/>
                    <a:pt x="219" y="1"/>
                    <a:pt x="202" y="1"/>
                  </a:cubicBezTo>
                  <a:cubicBezTo>
                    <a:pt x="182" y="1"/>
                    <a:pt x="136" y="0"/>
                    <a:pt x="117" y="0"/>
                  </a:cubicBezTo>
                  <a:cubicBezTo>
                    <a:pt x="113" y="0"/>
                    <a:pt x="104" y="0"/>
                    <a:pt x="104" y="13"/>
                  </a:cubicBezTo>
                  <a:cubicBezTo>
                    <a:pt x="104" y="20"/>
                    <a:pt x="110" y="20"/>
                    <a:pt x="121" y="20"/>
                  </a:cubicBezTo>
                  <a:cubicBezTo>
                    <a:pt x="149" y="20"/>
                    <a:pt x="166" y="20"/>
                    <a:pt x="166" y="32"/>
                  </a:cubicBezTo>
                  <a:cubicBezTo>
                    <a:pt x="166" y="35"/>
                    <a:pt x="166" y="36"/>
                    <a:pt x="165" y="42"/>
                  </a:cubicBezTo>
                  <a:lnTo>
                    <a:pt x="78" y="386"/>
                  </a:lnTo>
                  <a:cubicBezTo>
                    <a:pt x="72" y="409"/>
                    <a:pt x="71" y="414"/>
                    <a:pt x="20" y="414"/>
                  </a:cubicBezTo>
                  <a:cubicBezTo>
                    <a:pt x="6" y="414"/>
                    <a:pt x="0" y="414"/>
                    <a:pt x="0" y="427"/>
                  </a:cubicBezTo>
                  <a:cubicBezTo>
                    <a:pt x="0" y="435"/>
                    <a:pt x="7" y="435"/>
                    <a:pt x="10" y="435"/>
                  </a:cubicBezTo>
                  <a:cubicBezTo>
                    <a:pt x="27" y="435"/>
                    <a:pt x="75" y="433"/>
                    <a:pt x="92" y="433"/>
                  </a:cubicBezTo>
                  <a:cubicBezTo>
                    <a:pt x="113" y="433"/>
                    <a:pt x="159" y="435"/>
                    <a:pt x="179" y="435"/>
                  </a:cubicBezTo>
                  <a:cubicBezTo>
                    <a:pt x="183" y="435"/>
                    <a:pt x="191" y="435"/>
                    <a:pt x="191" y="423"/>
                  </a:cubicBezTo>
                  <a:cubicBezTo>
                    <a:pt x="191" y="414"/>
                    <a:pt x="186" y="414"/>
                    <a:pt x="172" y="414"/>
                  </a:cubicBezTo>
                  <a:cubicBezTo>
                    <a:pt x="160" y="414"/>
                    <a:pt x="157" y="414"/>
                    <a:pt x="144" y="414"/>
                  </a:cubicBezTo>
                  <a:cubicBezTo>
                    <a:pt x="131" y="413"/>
                    <a:pt x="129" y="410"/>
                    <a:pt x="129" y="403"/>
                  </a:cubicBezTo>
                  <a:cubicBezTo>
                    <a:pt x="129" y="397"/>
                    <a:pt x="130" y="393"/>
                    <a:pt x="131" y="388"/>
                  </a:cubicBezTo>
                  <a:lnTo>
                    <a:pt x="217" y="4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CustomShape 28"/>
            <p:cNvSpPr/>
            <p:nvPr/>
          </p:nvSpPr>
          <p:spPr>
            <a:xfrm>
              <a:off x="7574400" y="5003640"/>
              <a:ext cx="109080" cy="161640"/>
            </a:xfrm>
            <a:custGeom>
              <a:avLst/>
              <a:gdLst/>
              <a:ahLst/>
              <a:cxnLst/>
              <a:rect l="l" t="t" r="r" b="b"/>
              <a:pathLst>
                <a:path w="304" h="450">
                  <a:moveTo>
                    <a:pt x="303" y="7"/>
                  </a:moveTo>
                  <a:cubicBezTo>
                    <a:pt x="303" y="6"/>
                    <a:pt x="303" y="0"/>
                    <a:pt x="295" y="0"/>
                  </a:cubicBezTo>
                  <a:cubicBezTo>
                    <a:pt x="286" y="0"/>
                    <a:pt x="225" y="6"/>
                    <a:pt x="214" y="7"/>
                  </a:cubicBezTo>
                  <a:cubicBezTo>
                    <a:pt x="209" y="7"/>
                    <a:pt x="205" y="10"/>
                    <a:pt x="205" y="19"/>
                  </a:cubicBezTo>
                  <a:cubicBezTo>
                    <a:pt x="205" y="27"/>
                    <a:pt x="211" y="27"/>
                    <a:pt x="221" y="27"/>
                  </a:cubicBezTo>
                  <a:cubicBezTo>
                    <a:pt x="251" y="27"/>
                    <a:pt x="253" y="32"/>
                    <a:pt x="253" y="38"/>
                  </a:cubicBezTo>
                  <a:lnTo>
                    <a:pt x="250" y="51"/>
                  </a:lnTo>
                  <a:lnTo>
                    <a:pt x="212" y="201"/>
                  </a:lnTo>
                  <a:cubicBezTo>
                    <a:pt x="201" y="178"/>
                    <a:pt x="182" y="160"/>
                    <a:pt x="153" y="160"/>
                  </a:cubicBezTo>
                  <a:cubicBezTo>
                    <a:pt x="79" y="160"/>
                    <a:pt x="0" y="254"/>
                    <a:pt x="0" y="347"/>
                  </a:cubicBezTo>
                  <a:cubicBezTo>
                    <a:pt x="0" y="407"/>
                    <a:pt x="35" y="449"/>
                    <a:pt x="85" y="449"/>
                  </a:cubicBezTo>
                  <a:cubicBezTo>
                    <a:pt x="98" y="449"/>
                    <a:pt x="130" y="446"/>
                    <a:pt x="167" y="401"/>
                  </a:cubicBezTo>
                  <a:cubicBezTo>
                    <a:pt x="173" y="427"/>
                    <a:pt x="195" y="449"/>
                    <a:pt x="225" y="449"/>
                  </a:cubicBezTo>
                  <a:cubicBezTo>
                    <a:pt x="248" y="449"/>
                    <a:pt x="263" y="435"/>
                    <a:pt x="273" y="413"/>
                  </a:cubicBezTo>
                  <a:cubicBezTo>
                    <a:pt x="283" y="391"/>
                    <a:pt x="292" y="352"/>
                    <a:pt x="292" y="351"/>
                  </a:cubicBezTo>
                  <a:cubicBezTo>
                    <a:pt x="292" y="344"/>
                    <a:pt x="286" y="344"/>
                    <a:pt x="284" y="344"/>
                  </a:cubicBezTo>
                  <a:cubicBezTo>
                    <a:pt x="277" y="344"/>
                    <a:pt x="277" y="347"/>
                    <a:pt x="276" y="355"/>
                  </a:cubicBezTo>
                  <a:cubicBezTo>
                    <a:pt x="264" y="397"/>
                    <a:pt x="253" y="435"/>
                    <a:pt x="227" y="435"/>
                  </a:cubicBezTo>
                  <a:cubicBezTo>
                    <a:pt x="209" y="435"/>
                    <a:pt x="208" y="419"/>
                    <a:pt x="208" y="406"/>
                  </a:cubicBezTo>
                  <a:cubicBezTo>
                    <a:pt x="208" y="390"/>
                    <a:pt x="209" y="386"/>
                    <a:pt x="212" y="375"/>
                  </a:cubicBezTo>
                  <a:lnTo>
                    <a:pt x="303" y="7"/>
                  </a:lnTo>
                  <a:moveTo>
                    <a:pt x="170" y="365"/>
                  </a:moveTo>
                  <a:cubicBezTo>
                    <a:pt x="167" y="377"/>
                    <a:pt x="167" y="378"/>
                    <a:pt x="157" y="390"/>
                  </a:cubicBezTo>
                  <a:cubicBezTo>
                    <a:pt x="130" y="425"/>
                    <a:pt x="104" y="435"/>
                    <a:pt x="87" y="435"/>
                  </a:cubicBezTo>
                  <a:cubicBezTo>
                    <a:pt x="55" y="435"/>
                    <a:pt x="45" y="400"/>
                    <a:pt x="45" y="375"/>
                  </a:cubicBezTo>
                  <a:cubicBezTo>
                    <a:pt x="45" y="344"/>
                    <a:pt x="65" y="264"/>
                    <a:pt x="81" y="235"/>
                  </a:cubicBezTo>
                  <a:cubicBezTo>
                    <a:pt x="100" y="198"/>
                    <a:pt x="129" y="175"/>
                    <a:pt x="155" y="175"/>
                  </a:cubicBezTo>
                  <a:cubicBezTo>
                    <a:pt x="196" y="175"/>
                    <a:pt x="205" y="227"/>
                    <a:pt x="205" y="231"/>
                  </a:cubicBezTo>
                  <a:cubicBezTo>
                    <a:pt x="205" y="234"/>
                    <a:pt x="204" y="238"/>
                    <a:pt x="202" y="241"/>
                  </a:cubicBezTo>
                  <a:lnTo>
                    <a:pt x="170" y="365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CustomShape 29"/>
            <p:cNvSpPr/>
            <p:nvPr/>
          </p:nvSpPr>
          <p:spPr>
            <a:xfrm>
              <a:off x="7694640" y="5003640"/>
              <a:ext cx="49320" cy="161640"/>
            </a:xfrm>
            <a:custGeom>
              <a:avLst/>
              <a:gdLst/>
              <a:ahLst/>
              <a:cxnLst/>
              <a:rect l="l" t="t" r="r" b="b"/>
              <a:pathLst>
                <a:path w="138" h="450">
                  <a:moveTo>
                    <a:pt x="137" y="7"/>
                  </a:moveTo>
                  <a:cubicBezTo>
                    <a:pt x="137" y="6"/>
                    <a:pt x="137" y="0"/>
                    <a:pt x="129" y="0"/>
                  </a:cubicBezTo>
                  <a:cubicBezTo>
                    <a:pt x="114" y="0"/>
                    <a:pt x="68" y="6"/>
                    <a:pt x="51" y="6"/>
                  </a:cubicBezTo>
                  <a:cubicBezTo>
                    <a:pt x="46" y="7"/>
                    <a:pt x="39" y="7"/>
                    <a:pt x="39" y="20"/>
                  </a:cubicBezTo>
                  <a:cubicBezTo>
                    <a:pt x="39" y="27"/>
                    <a:pt x="45" y="27"/>
                    <a:pt x="55" y="27"/>
                  </a:cubicBezTo>
                  <a:cubicBezTo>
                    <a:pt x="85" y="27"/>
                    <a:pt x="85" y="32"/>
                    <a:pt x="85" y="38"/>
                  </a:cubicBezTo>
                  <a:lnTo>
                    <a:pt x="84" y="51"/>
                  </a:lnTo>
                  <a:lnTo>
                    <a:pt x="3" y="368"/>
                  </a:lnTo>
                  <a:cubicBezTo>
                    <a:pt x="1" y="375"/>
                    <a:pt x="0" y="380"/>
                    <a:pt x="0" y="390"/>
                  </a:cubicBezTo>
                  <a:cubicBezTo>
                    <a:pt x="0" y="426"/>
                    <a:pt x="29" y="449"/>
                    <a:pt x="58" y="449"/>
                  </a:cubicBezTo>
                  <a:cubicBezTo>
                    <a:pt x="79" y="449"/>
                    <a:pt x="95" y="436"/>
                    <a:pt x="107" y="413"/>
                  </a:cubicBezTo>
                  <a:cubicBezTo>
                    <a:pt x="118" y="388"/>
                    <a:pt x="126" y="352"/>
                    <a:pt x="126" y="351"/>
                  </a:cubicBezTo>
                  <a:cubicBezTo>
                    <a:pt x="126" y="344"/>
                    <a:pt x="120" y="344"/>
                    <a:pt x="118" y="344"/>
                  </a:cubicBezTo>
                  <a:cubicBezTo>
                    <a:pt x="111" y="344"/>
                    <a:pt x="111" y="347"/>
                    <a:pt x="108" y="355"/>
                  </a:cubicBezTo>
                  <a:cubicBezTo>
                    <a:pt x="98" y="397"/>
                    <a:pt x="85" y="435"/>
                    <a:pt x="61" y="435"/>
                  </a:cubicBezTo>
                  <a:cubicBezTo>
                    <a:pt x="40" y="435"/>
                    <a:pt x="40" y="414"/>
                    <a:pt x="40" y="406"/>
                  </a:cubicBezTo>
                  <a:cubicBezTo>
                    <a:pt x="40" y="390"/>
                    <a:pt x="42" y="387"/>
                    <a:pt x="45" y="375"/>
                  </a:cubicBezTo>
                  <a:lnTo>
                    <a:pt x="137" y="7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CustomShape 30"/>
            <p:cNvSpPr/>
            <p:nvPr/>
          </p:nvSpPr>
          <p:spPr>
            <a:xfrm>
              <a:off x="7841160" y="5050440"/>
              <a:ext cx="110880" cy="110880"/>
            </a:xfrm>
            <a:custGeom>
              <a:avLst/>
              <a:gdLst/>
              <a:ahLst/>
              <a:cxnLst/>
              <a:rect l="l" t="t" r="r" b="b"/>
              <a:pathLst>
                <a:path w="309" h="309">
                  <a:moveTo>
                    <a:pt x="155" y="136"/>
                  </a:moveTo>
                  <a:lnTo>
                    <a:pt x="27" y="9"/>
                  </a:lnTo>
                  <a:cubicBezTo>
                    <a:pt x="19" y="1"/>
                    <a:pt x="17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7"/>
                    <a:pt x="1" y="19"/>
                    <a:pt x="9" y="26"/>
                  </a:cubicBezTo>
                  <a:lnTo>
                    <a:pt x="136" y="153"/>
                  </a:lnTo>
                  <a:lnTo>
                    <a:pt x="9" y="282"/>
                  </a:lnTo>
                  <a:cubicBezTo>
                    <a:pt x="1" y="289"/>
                    <a:pt x="0" y="290"/>
                    <a:pt x="0" y="295"/>
                  </a:cubicBezTo>
                  <a:cubicBezTo>
                    <a:pt x="0" y="302"/>
                    <a:pt x="6" y="308"/>
                    <a:pt x="13" y="308"/>
                  </a:cubicBezTo>
                  <a:cubicBezTo>
                    <a:pt x="17" y="308"/>
                    <a:pt x="19" y="306"/>
                    <a:pt x="27" y="299"/>
                  </a:cubicBezTo>
                  <a:lnTo>
                    <a:pt x="153" y="172"/>
                  </a:lnTo>
                  <a:lnTo>
                    <a:pt x="286" y="303"/>
                  </a:lnTo>
                  <a:cubicBezTo>
                    <a:pt x="287" y="305"/>
                    <a:pt x="292" y="308"/>
                    <a:pt x="295" y="308"/>
                  </a:cubicBezTo>
                  <a:cubicBezTo>
                    <a:pt x="303" y="308"/>
                    <a:pt x="308" y="302"/>
                    <a:pt x="308" y="295"/>
                  </a:cubicBezTo>
                  <a:cubicBezTo>
                    <a:pt x="308" y="293"/>
                    <a:pt x="308" y="290"/>
                    <a:pt x="306" y="287"/>
                  </a:cubicBezTo>
                  <a:cubicBezTo>
                    <a:pt x="305" y="286"/>
                    <a:pt x="204" y="186"/>
                    <a:pt x="172" y="153"/>
                  </a:cubicBezTo>
                  <a:lnTo>
                    <a:pt x="289" y="38"/>
                  </a:lnTo>
                  <a:cubicBezTo>
                    <a:pt x="292" y="33"/>
                    <a:pt x="302" y="25"/>
                    <a:pt x="305" y="22"/>
                  </a:cubicBezTo>
                  <a:cubicBezTo>
                    <a:pt x="305" y="20"/>
                    <a:pt x="308" y="17"/>
                    <a:pt x="308" y="13"/>
                  </a:cubicBezTo>
                  <a:cubicBezTo>
                    <a:pt x="308" y="6"/>
                    <a:pt x="303" y="0"/>
                    <a:pt x="295" y="0"/>
                  </a:cubicBezTo>
                  <a:cubicBezTo>
                    <a:pt x="290" y="0"/>
                    <a:pt x="287" y="3"/>
                    <a:pt x="280" y="10"/>
                  </a:cubicBezTo>
                  <a:lnTo>
                    <a:pt x="155" y="136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1" name="CustomShape 31"/>
            <p:cNvSpPr/>
            <p:nvPr/>
          </p:nvSpPr>
          <p:spPr>
            <a:xfrm>
              <a:off x="8042760" y="5061600"/>
              <a:ext cx="93600" cy="104040"/>
            </a:xfrm>
            <a:custGeom>
              <a:avLst/>
              <a:gdLst/>
              <a:ahLst/>
              <a:cxnLst/>
              <a:rect l="l" t="t" r="r" b="b"/>
              <a:pathLst>
                <a:path w="261" h="290">
                  <a:moveTo>
                    <a:pt x="38" y="244"/>
                  </a:moveTo>
                  <a:cubicBezTo>
                    <a:pt x="36" y="254"/>
                    <a:pt x="32" y="269"/>
                    <a:pt x="32" y="271"/>
                  </a:cubicBezTo>
                  <a:cubicBezTo>
                    <a:pt x="32" y="283"/>
                    <a:pt x="40" y="289"/>
                    <a:pt x="51" y="289"/>
                  </a:cubicBezTo>
                  <a:cubicBezTo>
                    <a:pt x="58" y="289"/>
                    <a:pt x="69" y="283"/>
                    <a:pt x="74" y="271"/>
                  </a:cubicBezTo>
                  <a:cubicBezTo>
                    <a:pt x="75" y="269"/>
                    <a:pt x="97" y="182"/>
                    <a:pt x="100" y="170"/>
                  </a:cubicBezTo>
                  <a:cubicBezTo>
                    <a:pt x="104" y="149"/>
                    <a:pt x="116" y="104"/>
                    <a:pt x="120" y="87"/>
                  </a:cubicBezTo>
                  <a:cubicBezTo>
                    <a:pt x="123" y="79"/>
                    <a:pt x="140" y="49"/>
                    <a:pt x="156" y="35"/>
                  </a:cubicBezTo>
                  <a:cubicBezTo>
                    <a:pt x="160" y="30"/>
                    <a:pt x="179" y="14"/>
                    <a:pt x="206" y="14"/>
                  </a:cubicBezTo>
                  <a:cubicBezTo>
                    <a:pt x="224" y="14"/>
                    <a:pt x="232" y="22"/>
                    <a:pt x="234" y="22"/>
                  </a:cubicBezTo>
                  <a:cubicBezTo>
                    <a:pt x="214" y="25"/>
                    <a:pt x="201" y="40"/>
                    <a:pt x="201" y="56"/>
                  </a:cubicBezTo>
                  <a:cubicBezTo>
                    <a:pt x="201" y="66"/>
                    <a:pt x="208" y="79"/>
                    <a:pt x="225" y="79"/>
                  </a:cubicBezTo>
                  <a:cubicBezTo>
                    <a:pt x="241" y="79"/>
                    <a:pt x="260" y="65"/>
                    <a:pt x="260" y="42"/>
                  </a:cubicBezTo>
                  <a:cubicBezTo>
                    <a:pt x="260" y="19"/>
                    <a:pt x="240" y="0"/>
                    <a:pt x="206" y="0"/>
                  </a:cubicBezTo>
                  <a:cubicBezTo>
                    <a:pt x="165" y="0"/>
                    <a:pt x="137" y="32"/>
                    <a:pt x="126" y="49"/>
                  </a:cubicBezTo>
                  <a:cubicBezTo>
                    <a:pt x="120" y="20"/>
                    <a:pt x="97" y="0"/>
                    <a:pt x="66" y="0"/>
                  </a:cubicBezTo>
                  <a:cubicBezTo>
                    <a:pt x="38" y="0"/>
                    <a:pt x="26" y="25"/>
                    <a:pt x="20" y="36"/>
                  </a:cubicBezTo>
                  <a:cubicBezTo>
                    <a:pt x="9" y="58"/>
                    <a:pt x="0" y="97"/>
                    <a:pt x="0" y="98"/>
                  </a:cubicBezTo>
                  <a:cubicBezTo>
                    <a:pt x="0" y="104"/>
                    <a:pt x="6" y="104"/>
                    <a:pt x="7" y="104"/>
                  </a:cubicBezTo>
                  <a:cubicBezTo>
                    <a:pt x="14" y="104"/>
                    <a:pt x="14" y="104"/>
                    <a:pt x="19" y="90"/>
                  </a:cubicBezTo>
                  <a:cubicBezTo>
                    <a:pt x="29" y="45"/>
                    <a:pt x="42" y="14"/>
                    <a:pt x="65" y="14"/>
                  </a:cubicBezTo>
                  <a:cubicBezTo>
                    <a:pt x="77" y="14"/>
                    <a:pt x="85" y="19"/>
                    <a:pt x="85" y="43"/>
                  </a:cubicBezTo>
                  <a:cubicBezTo>
                    <a:pt x="85" y="56"/>
                    <a:pt x="82" y="64"/>
                    <a:pt x="75" y="97"/>
                  </a:cubicBezTo>
                  <a:lnTo>
                    <a:pt x="38" y="24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2" name="CustomShape 32"/>
            <p:cNvSpPr/>
            <p:nvPr/>
          </p:nvSpPr>
          <p:spPr>
            <a:xfrm>
              <a:off x="8152920" y="4990320"/>
              <a:ext cx="40680" cy="83160"/>
            </a:xfrm>
            <a:custGeom>
              <a:avLst/>
              <a:gdLst/>
              <a:ahLst/>
              <a:cxnLst/>
              <a:rect l="l" t="t" r="r" b="b"/>
              <a:pathLst>
                <a:path w="114" h="232">
                  <a:moveTo>
                    <a:pt x="108" y="39"/>
                  </a:moveTo>
                  <a:cubicBezTo>
                    <a:pt x="113" y="32"/>
                    <a:pt x="113" y="27"/>
                    <a:pt x="113" y="25"/>
                  </a:cubicBezTo>
                  <a:cubicBezTo>
                    <a:pt x="113" y="10"/>
                    <a:pt x="101" y="0"/>
                    <a:pt x="87" y="0"/>
                  </a:cubicBezTo>
                  <a:cubicBezTo>
                    <a:pt x="69" y="0"/>
                    <a:pt x="64" y="14"/>
                    <a:pt x="62" y="22"/>
                  </a:cubicBezTo>
                  <a:lnTo>
                    <a:pt x="3" y="215"/>
                  </a:lnTo>
                  <a:cubicBezTo>
                    <a:pt x="1" y="215"/>
                    <a:pt x="0" y="221"/>
                    <a:pt x="0" y="221"/>
                  </a:cubicBezTo>
                  <a:cubicBezTo>
                    <a:pt x="0" y="227"/>
                    <a:pt x="14" y="231"/>
                    <a:pt x="17" y="231"/>
                  </a:cubicBezTo>
                  <a:cubicBezTo>
                    <a:pt x="20" y="231"/>
                    <a:pt x="22" y="231"/>
                    <a:pt x="25" y="224"/>
                  </a:cubicBezTo>
                  <a:lnTo>
                    <a:pt x="108" y="3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CustomShape 33"/>
            <p:cNvSpPr/>
            <p:nvPr/>
          </p:nvSpPr>
          <p:spPr>
            <a:xfrm>
              <a:off x="7446960" y="5255280"/>
              <a:ext cx="763200" cy="9720"/>
            </a:xfrm>
            <a:custGeom>
              <a:avLst/>
              <a:gdLst/>
              <a:ahLst/>
              <a:cxnLst/>
              <a:rect l="l" t="t" r="r" b="b"/>
              <a:pathLst>
                <a:path w="2121" h="28">
                  <a:moveTo>
                    <a:pt x="1060" y="27"/>
                  </a:moveTo>
                  <a:lnTo>
                    <a:pt x="0" y="27"/>
                  </a:lnTo>
                  <a:lnTo>
                    <a:pt x="0" y="0"/>
                  </a:lnTo>
                  <a:lnTo>
                    <a:pt x="2120" y="0"/>
                  </a:lnTo>
                  <a:lnTo>
                    <a:pt x="2120" y="27"/>
                  </a:lnTo>
                  <a:lnTo>
                    <a:pt x="1060" y="27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4" name="CustomShape 34"/>
            <p:cNvSpPr/>
            <p:nvPr/>
          </p:nvSpPr>
          <p:spPr>
            <a:xfrm>
              <a:off x="7653960" y="5302080"/>
              <a:ext cx="9720" cy="228600"/>
            </a:xfrm>
            <a:custGeom>
              <a:avLst/>
              <a:gdLst/>
              <a:ahLst/>
              <a:cxnLst/>
              <a:rect l="l" t="t" r="r" b="b"/>
              <a:pathLst>
                <a:path w="28" h="636">
                  <a:moveTo>
                    <a:pt x="27" y="23"/>
                  </a:moveTo>
                  <a:cubicBezTo>
                    <a:pt x="27" y="12"/>
                    <a:pt x="27" y="0"/>
                    <a:pt x="13" y="0"/>
                  </a:cubicBezTo>
                  <a:cubicBezTo>
                    <a:pt x="0" y="0"/>
                    <a:pt x="0" y="12"/>
                    <a:pt x="0" y="23"/>
                  </a:cubicBezTo>
                  <a:lnTo>
                    <a:pt x="0" y="612"/>
                  </a:lnTo>
                  <a:cubicBezTo>
                    <a:pt x="0" y="624"/>
                    <a:pt x="0" y="635"/>
                    <a:pt x="13" y="635"/>
                  </a:cubicBezTo>
                  <a:cubicBezTo>
                    <a:pt x="27" y="635"/>
                    <a:pt x="27" y="624"/>
                    <a:pt x="27" y="612"/>
                  </a:cubicBezTo>
                  <a:lnTo>
                    <a:pt x="27" y="2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" name="CustomShape 35"/>
            <p:cNvSpPr/>
            <p:nvPr/>
          </p:nvSpPr>
          <p:spPr>
            <a:xfrm>
              <a:off x="7697160" y="5373000"/>
              <a:ext cx="93600" cy="104040"/>
            </a:xfrm>
            <a:custGeom>
              <a:avLst/>
              <a:gdLst/>
              <a:ahLst/>
              <a:cxnLst/>
              <a:rect l="l" t="t" r="r" b="b"/>
              <a:pathLst>
                <a:path w="261" h="290">
                  <a:moveTo>
                    <a:pt x="38" y="244"/>
                  </a:moveTo>
                  <a:cubicBezTo>
                    <a:pt x="36" y="254"/>
                    <a:pt x="32" y="269"/>
                    <a:pt x="32" y="271"/>
                  </a:cubicBezTo>
                  <a:cubicBezTo>
                    <a:pt x="32" y="283"/>
                    <a:pt x="40" y="289"/>
                    <a:pt x="51" y="289"/>
                  </a:cubicBezTo>
                  <a:cubicBezTo>
                    <a:pt x="58" y="289"/>
                    <a:pt x="69" y="283"/>
                    <a:pt x="74" y="271"/>
                  </a:cubicBezTo>
                  <a:cubicBezTo>
                    <a:pt x="75" y="269"/>
                    <a:pt x="97" y="182"/>
                    <a:pt x="100" y="170"/>
                  </a:cubicBezTo>
                  <a:cubicBezTo>
                    <a:pt x="104" y="149"/>
                    <a:pt x="116" y="104"/>
                    <a:pt x="120" y="87"/>
                  </a:cubicBezTo>
                  <a:cubicBezTo>
                    <a:pt x="123" y="79"/>
                    <a:pt x="140" y="49"/>
                    <a:pt x="156" y="35"/>
                  </a:cubicBezTo>
                  <a:cubicBezTo>
                    <a:pt x="160" y="30"/>
                    <a:pt x="179" y="14"/>
                    <a:pt x="206" y="14"/>
                  </a:cubicBezTo>
                  <a:cubicBezTo>
                    <a:pt x="224" y="14"/>
                    <a:pt x="232" y="22"/>
                    <a:pt x="234" y="22"/>
                  </a:cubicBezTo>
                  <a:cubicBezTo>
                    <a:pt x="214" y="25"/>
                    <a:pt x="201" y="40"/>
                    <a:pt x="201" y="56"/>
                  </a:cubicBezTo>
                  <a:cubicBezTo>
                    <a:pt x="201" y="66"/>
                    <a:pt x="208" y="79"/>
                    <a:pt x="225" y="79"/>
                  </a:cubicBezTo>
                  <a:cubicBezTo>
                    <a:pt x="241" y="79"/>
                    <a:pt x="260" y="65"/>
                    <a:pt x="260" y="42"/>
                  </a:cubicBezTo>
                  <a:cubicBezTo>
                    <a:pt x="260" y="19"/>
                    <a:pt x="240" y="0"/>
                    <a:pt x="206" y="0"/>
                  </a:cubicBezTo>
                  <a:cubicBezTo>
                    <a:pt x="165" y="0"/>
                    <a:pt x="137" y="32"/>
                    <a:pt x="126" y="49"/>
                  </a:cubicBezTo>
                  <a:cubicBezTo>
                    <a:pt x="120" y="20"/>
                    <a:pt x="97" y="0"/>
                    <a:pt x="66" y="0"/>
                  </a:cubicBezTo>
                  <a:cubicBezTo>
                    <a:pt x="38" y="0"/>
                    <a:pt x="26" y="25"/>
                    <a:pt x="20" y="36"/>
                  </a:cubicBezTo>
                  <a:cubicBezTo>
                    <a:pt x="9" y="58"/>
                    <a:pt x="0" y="97"/>
                    <a:pt x="0" y="98"/>
                  </a:cubicBezTo>
                  <a:cubicBezTo>
                    <a:pt x="0" y="104"/>
                    <a:pt x="6" y="104"/>
                    <a:pt x="7" y="104"/>
                  </a:cubicBezTo>
                  <a:cubicBezTo>
                    <a:pt x="14" y="104"/>
                    <a:pt x="14" y="104"/>
                    <a:pt x="19" y="90"/>
                  </a:cubicBezTo>
                  <a:cubicBezTo>
                    <a:pt x="29" y="45"/>
                    <a:pt x="42" y="14"/>
                    <a:pt x="65" y="14"/>
                  </a:cubicBezTo>
                  <a:cubicBezTo>
                    <a:pt x="77" y="14"/>
                    <a:pt x="85" y="19"/>
                    <a:pt x="85" y="43"/>
                  </a:cubicBezTo>
                  <a:cubicBezTo>
                    <a:pt x="85" y="56"/>
                    <a:pt x="82" y="64"/>
                    <a:pt x="75" y="97"/>
                  </a:cubicBezTo>
                  <a:lnTo>
                    <a:pt x="38" y="244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6" name="CustomShape 36"/>
            <p:cNvSpPr/>
            <p:nvPr/>
          </p:nvSpPr>
          <p:spPr>
            <a:xfrm>
              <a:off x="7807320" y="5318280"/>
              <a:ext cx="40680" cy="83160"/>
            </a:xfrm>
            <a:custGeom>
              <a:avLst/>
              <a:gdLst/>
              <a:ahLst/>
              <a:cxnLst/>
              <a:rect l="l" t="t" r="r" b="b"/>
              <a:pathLst>
                <a:path w="114" h="232">
                  <a:moveTo>
                    <a:pt x="108" y="39"/>
                  </a:moveTo>
                  <a:cubicBezTo>
                    <a:pt x="113" y="32"/>
                    <a:pt x="113" y="27"/>
                    <a:pt x="113" y="25"/>
                  </a:cubicBezTo>
                  <a:cubicBezTo>
                    <a:pt x="113" y="10"/>
                    <a:pt x="100" y="0"/>
                    <a:pt x="87" y="0"/>
                  </a:cubicBezTo>
                  <a:cubicBezTo>
                    <a:pt x="69" y="0"/>
                    <a:pt x="64" y="14"/>
                    <a:pt x="62" y="22"/>
                  </a:cubicBezTo>
                  <a:lnTo>
                    <a:pt x="3" y="215"/>
                  </a:lnTo>
                  <a:cubicBezTo>
                    <a:pt x="1" y="215"/>
                    <a:pt x="0" y="221"/>
                    <a:pt x="0" y="221"/>
                  </a:cubicBezTo>
                  <a:cubicBezTo>
                    <a:pt x="0" y="227"/>
                    <a:pt x="14" y="231"/>
                    <a:pt x="17" y="231"/>
                  </a:cubicBezTo>
                  <a:cubicBezTo>
                    <a:pt x="20" y="231"/>
                    <a:pt x="22" y="231"/>
                    <a:pt x="25" y="224"/>
                  </a:cubicBezTo>
                  <a:lnTo>
                    <a:pt x="108" y="39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CustomShape 37"/>
            <p:cNvSpPr/>
            <p:nvPr/>
          </p:nvSpPr>
          <p:spPr>
            <a:xfrm>
              <a:off x="7890840" y="5302080"/>
              <a:ext cx="9720" cy="228600"/>
            </a:xfrm>
            <a:custGeom>
              <a:avLst/>
              <a:gdLst/>
              <a:ahLst/>
              <a:cxnLst/>
              <a:rect l="l" t="t" r="r" b="b"/>
              <a:pathLst>
                <a:path w="28" h="636">
                  <a:moveTo>
                    <a:pt x="27" y="23"/>
                  </a:moveTo>
                  <a:cubicBezTo>
                    <a:pt x="27" y="12"/>
                    <a:pt x="27" y="0"/>
                    <a:pt x="13" y="0"/>
                  </a:cubicBezTo>
                  <a:cubicBezTo>
                    <a:pt x="0" y="0"/>
                    <a:pt x="0" y="12"/>
                    <a:pt x="0" y="23"/>
                  </a:cubicBezTo>
                  <a:lnTo>
                    <a:pt x="0" y="612"/>
                  </a:lnTo>
                  <a:cubicBezTo>
                    <a:pt x="0" y="624"/>
                    <a:pt x="0" y="635"/>
                    <a:pt x="13" y="635"/>
                  </a:cubicBezTo>
                  <a:cubicBezTo>
                    <a:pt x="27" y="635"/>
                    <a:pt x="27" y="624"/>
                    <a:pt x="27" y="612"/>
                  </a:cubicBezTo>
                  <a:lnTo>
                    <a:pt x="27" y="23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8" name="CustomShape 38"/>
            <p:cNvSpPr/>
            <p:nvPr/>
          </p:nvSpPr>
          <p:spPr>
            <a:xfrm>
              <a:off x="7935840" y="5301720"/>
              <a:ext cx="73800" cy="109800"/>
            </a:xfrm>
            <a:custGeom>
              <a:avLst/>
              <a:gdLst/>
              <a:ahLst/>
              <a:cxnLst/>
              <a:rect l="l" t="t" r="r" b="b"/>
              <a:pathLst>
                <a:path w="206" h="306">
                  <a:moveTo>
                    <a:pt x="98" y="147"/>
                  </a:moveTo>
                  <a:cubicBezTo>
                    <a:pt x="133" y="147"/>
                    <a:pt x="157" y="172"/>
                    <a:pt x="157" y="220"/>
                  </a:cubicBezTo>
                  <a:cubicBezTo>
                    <a:pt x="157" y="274"/>
                    <a:pt x="126" y="290"/>
                    <a:pt x="100" y="290"/>
                  </a:cubicBezTo>
                  <a:cubicBezTo>
                    <a:pt x="82" y="290"/>
                    <a:pt x="42" y="286"/>
                    <a:pt x="23" y="260"/>
                  </a:cubicBezTo>
                  <a:cubicBezTo>
                    <a:pt x="45" y="258"/>
                    <a:pt x="49" y="244"/>
                    <a:pt x="49" y="235"/>
                  </a:cubicBezTo>
                  <a:cubicBezTo>
                    <a:pt x="49" y="221"/>
                    <a:pt x="39" y="211"/>
                    <a:pt x="25" y="211"/>
                  </a:cubicBezTo>
                  <a:cubicBezTo>
                    <a:pt x="13" y="211"/>
                    <a:pt x="0" y="218"/>
                    <a:pt x="0" y="235"/>
                  </a:cubicBezTo>
                  <a:cubicBezTo>
                    <a:pt x="0" y="279"/>
                    <a:pt x="46" y="305"/>
                    <a:pt x="101" y="305"/>
                  </a:cubicBezTo>
                  <a:cubicBezTo>
                    <a:pt x="163" y="305"/>
                    <a:pt x="205" y="264"/>
                    <a:pt x="205" y="220"/>
                  </a:cubicBezTo>
                  <a:cubicBezTo>
                    <a:pt x="205" y="185"/>
                    <a:pt x="178" y="150"/>
                    <a:pt x="129" y="139"/>
                  </a:cubicBezTo>
                  <a:cubicBezTo>
                    <a:pt x="175" y="123"/>
                    <a:pt x="192" y="88"/>
                    <a:pt x="192" y="62"/>
                  </a:cubicBezTo>
                  <a:cubicBezTo>
                    <a:pt x="192" y="26"/>
                    <a:pt x="152" y="0"/>
                    <a:pt x="101" y="0"/>
                  </a:cubicBezTo>
                  <a:cubicBezTo>
                    <a:pt x="52" y="0"/>
                    <a:pt x="14" y="25"/>
                    <a:pt x="14" y="59"/>
                  </a:cubicBezTo>
                  <a:cubicBezTo>
                    <a:pt x="14" y="75"/>
                    <a:pt x="23" y="84"/>
                    <a:pt x="38" y="84"/>
                  </a:cubicBezTo>
                  <a:cubicBezTo>
                    <a:pt x="51" y="84"/>
                    <a:pt x="61" y="74"/>
                    <a:pt x="61" y="61"/>
                  </a:cubicBezTo>
                  <a:cubicBezTo>
                    <a:pt x="61" y="48"/>
                    <a:pt x="51" y="39"/>
                    <a:pt x="38" y="38"/>
                  </a:cubicBezTo>
                  <a:cubicBezTo>
                    <a:pt x="53" y="17"/>
                    <a:pt x="84" y="13"/>
                    <a:pt x="100" y="13"/>
                  </a:cubicBezTo>
                  <a:cubicBezTo>
                    <a:pt x="120" y="13"/>
                    <a:pt x="149" y="23"/>
                    <a:pt x="149" y="62"/>
                  </a:cubicBezTo>
                  <a:cubicBezTo>
                    <a:pt x="149" y="81"/>
                    <a:pt x="143" y="101"/>
                    <a:pt x="130" y="114"/>
                  </a:cubicBezTo>
                  <a:cubicBezTo>
                    <a:pt x="116" y="131"/>
                    <a:pt x="104" y="133"/>
                    <a:pt x="81" y="134"/>
                  </a:cubicBezTo>
                  <a:cubicBezTo>
                    <a:pt x="69" y="134"/>
                    <a:pt x="69" y="134"/>
                    <a:pt x="66" y="136"/>
                  </a:cubicBezTo>
                  <a:cubicBezTo>
                    <a:pt x="66" y="136"/>
                    <a:pt x="62" y="136"/>
                    <a:pt x="62" y="142"/>
                  </a:cubicBezTo>
                  <a:cubicBezTo>
                    <a:pt x="62" y="147"/>
                    <a:pt x="66" y="147"/>
                    <a:pt x="74" y="147"/>
                  </a:cubicBezTo>
                  <a:lnTo>
                    <a:pt x="98" y="147"/>
                  </a:lnTo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" name="CustomShape 1">
            <a:extLst>
              <a:ext uri="{FF2B5EF4-FFF2-40B4-BE49-F238E27FC236}">
                <a16:creationId xmlns:a16="http://schemas.microsoft.com/office/drawing/2014/main" id="{31414A20-1A50-A548-B33A-7A2506F9FC64}"/>
              </a:ext>
            </a:extLst>
          </p:cNvPr>
          <p:cNvSpPr/>
          <p:nvPr/>
        </p:nvSpPr>
        <p:spPr>
          <a:xfrm>
            <a:off x="214" y="20028"/>
            <a:ext cx="12191253" cy="864242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2">
            <a:extLst>
              <a:ext uri="{FF2B5EF4-FFF2-40B4-BE49-F238E27FC236}">
                <a16:creationId xmlns:a16="http://schemas.microsoft.com/office/drawing/2014/main" id="{7C494834-F7E1-E64E-9649-1A1AF05147E7}"/>
              </a:ext>
            </a:extLst>
          </p:cNvPr>
          <p:cNvSpPr/>
          <p:nvPr/>
        </p:nvSpPr>
        <p:spPr>
          <a:xfrm>
            <a:off x="610190" y="-185475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Space Weather Modeling Framework (SWMF)</a:t>
            </a:r>
            <a:endParaRPr lang="ga-IE" sz="3870" spc="-1" dirty="0">
              <a:latin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19C106-9691-0148-93D5-F282BB427F80}"/>
              </a:ext>
            </a:extLst>
          </p:cNvPr>
          <p:cNvSpPr txBox="1"/>
          <p:nvPr/>
        </p:nvSpPr>
        <p:spPr>
          <a:xfrm>
            <a:off x="236939" y="1568914"/>
            <a:ext cx="3373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Surface magnetic field values are calculated from each of the domains in the simulation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37FB5B-3F37-AD49-B093-36228BE545BD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4/11</a:t>
            </a:r>
          </a:p>
        </p:txBody>
      </p:sp>
    </p:spTree>
    <p:extLst>
      <p:ext uri="{BB962C8B-B14F-4D97-AF65-F5344CB8AC3E}">
        <p14:creationId xmlns:p14="http://schemas.microsoft.com/office/powerpoint/2010/main" val="36992638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214" y="20028"/>
            <a:ext cx="12191253" cy="864242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2"/>
          <p:cNvSpPr/>
          <p:nvPr/>
        </p:nvSpPr>
        <p:spPr>
          <a:xfrm>
            <a:off x="610190" y="-185475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Our Carrington Solar Wind Inputs</a:t>
            </a:r>
            <a:endParaRPr lang="ga-IE" sz="3870" spc="-1" dirty="0">
              <a:latin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EA85AA7-5691-CC49-8168-D0A7ABC7F437}"/>
                  </a:ext>
                </a:extLst>
              </p14:cNvPr>
              <p14:cNvContentPartPr/>
              <p14:nvPr/>
            </p14:nvContentPartPr>
            <p14:xfrm>
              <a:off x="2628000" y="282913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EA85AA7-5691-CC49-8168-D0A7ABC7F4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9000" y="282013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9B9A329-23F5-1F41-95AF-1EC2D60ED59C}"/>
              </a:ext>
            </a:extLst>
          </p:cNvPr>
          <p:cNvSpPr txBox="1"/>
          <p:nvPr/>
        </p:nvSpPr>
        <p:spPr>
          <a:xfrm>
            <a:off x="112557" y="983393"/>
            <a:ext cx="5733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 idea for the solar wind drivers:</a:t>
            </a:r>
          </a:p>
          <a:p>
            <a:r>
              <a:rPr lang="en-US" sz="2000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Create extremely impulsive solar wind conditions to greatly compress magnetopause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Use </a:t>
            </a:r>
            <a:r>
              <a:rPr lang="en-US" sz="2000" i="1" dirty="0"/>
              <a:t>extreme but not unrealistic </a:t>
            </a:r>
            <a:r>
              <a:rPr lang="en-US" sz="2000" dirty="0"/>
              <a:t>solar wind values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3FBD4-8D6C-3943-B608-DA5E2D424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50" y="963734"/>
            <a:ext cx="5735793" cy="5868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E40D84-B8CB-6647-AF0C-2EB0CF063871}"/>
              </a:ext>
            </a:extLst>
          </p:cNvPr>
          <p:cNvSpPr txBox="1"/>
          <p:nvPr/>
        </p:nvSpPr>
        <p:spPr>
          <a:xfrm>
            <a:off x="178123" y="3827808"/>
            <a:ext cx="5602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used the </a:t>
            </a:r>
            <a:r>
              <a:rPr lang="en-US" dirty="0" err="1"/>
              <a:t>Colaba</a:t>
            </a:r>
            <a:r>
              <a:rPr lang="en-US" dirty="0"/>
              <a:t> B</a:t>
            </a:r>
            <a:r>
              <a:rPr lang="en-US" baseline="-25000" dirty="0"/>
              <a:t>H</a:t>
            </a:r>
            <a:r>
              <a:rPr lang="en-US" dirty="0"/>
              <a:t> timeseries as the shape of the driving solar wind, and scaled solar wind conditions:</a:t>
            </a:r>
          </a:p>
          <a:p>
            <a:endParaRPr lang="en-US" dirty="0"/>
          </a:p>
          <a:p>
            <a:r>
              <a:rPr lang="en-US" dirty="0" err="1"/>
              <a:t>V</a:t>
            </a:r>
            <a:r>
              <a:rPr lang="en-US" baseline="-25000" dirty="0" err="1"/>
              <a:t>x</a:t>
            </a:r>
            <a:r>
              <a:rPr lang="en-US" dirty="0"/>
              <a:t> = -2,500 kms</a:t>
            </a:r>
            <a:r>
              <a:rPr lang="en-US" baseline="30000" dirty="0"/>
              <a:t>-1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 = -118 </a:t>
            </a:r>
            <a:r>
              <a:rPr lang="en-US" dirty="0" err="1"/>
              <a:t>nT</a:t>
            </a:r>
            <a:endParaRPr lang="en-US" dirty="0"/>
          </a:p>
          <a:p>
            <a:r>
              <a:rPr lang="en-US" dirty="0"/>
              <a:t>N  = 100 ccm</a:t>
            </a:r>
            <a:r>
              <a:rPr lang="en-US" baseline="30000" dirty="0"/>
              <a:t>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FE377-A1BF-3045-9626-EF80B89FF3D4}"/>
              </a:ext>
            </a:extLst>
          </p:cNvPr>
          <p:cNvSpPr txBox="1"/>
          <p:nvPr/>
        </p:nvSpPr>
        <p:spPr>
          <a:xfrm>
            <a:off x="2516263" y="4693447"/>
            <a:ext cx="3545845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These values are large but not unprecedented for historical solar wind conditions*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27C0F-FF96-7C49-946A-DDA9B7C35559}"/>
              </a:ext>
            </a:extLst>
          </p:cNvPr>
          <p:cNvSpPr txBox="1"/>
          <p:nvPr/>
        </p:nvSpPr>
        <p:spPr>
          <a:xfrm>
            <a:off x="1257300" y="6355440"/>
            <a:ext cx="560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*except B</a:t>
            </a:r>
            <a:r>
              <a:rPr lang="en-US" i="1" baseline="-25000" dirty="0"/>
              <a:t>Z</a:t>
            </a:r>
            <a:r>
              <a:rPr lang="en-US" i="1" dirty="0"/>
              <a:t> which was empirically calculated from </a:t>
            </a:r>
            <a:r>
              <a:rPr lang="en-US" i="1" dirty="0" err="1"/>
              <a:t>V</a:t>
            </a:r>
            <a:r>
              <a:rPr lang="en-US" i="1" baseline="-25000" dirty="0" err="1"/>
              <a:t>x</a:t>
            </a:r>
            <a:endParaRPr lang="en-US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EB26AE-1476-8746-9F04-A5D9098D05B8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5/11</a:t>
            </a:r>
          </a:p>
        </p:txBody>
      </p:sp>
    </p:spTree>
    <p:extLst>
      <p:ext uri="{BB962C8B-B14F-4D97-AF65-F5344CB8AC3E}">
        <p14:creationId xmlns:p14="http://schemas.microsoft.com/office/powerpoint/2010/main" val="1285870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2"/>
          <p:cNvSpPr/>
          <p:nvPr/>
        </p:nvSpPr>
        <p:spPr>
          <a:xfrm>
            <a:off x="610190" y="-76628"/>
            <a:ext cx="10969994" cy="1292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ga-IE" sz="3870" spc="-1" dirty="0">
              <a:latin typeface="Arial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2C40B415-1605-344B-9B5A-D998EA5BDE84}"/>
              </a:ext>
            </a:extLst>
          </p:cNvPr>
          <p:cNvSpPr/>
          <p:nvPr/>
        </p:nvSpPr>
        <p:spPr>
          <a:xfrm>
            <a:off x="214" y="20028"/>
            <a:ext cx="12191253" cy="864242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265DDE0D-D987-8C4B-9A33-9884D7E6C701}"/>
              </a:ext>
            </a:extLst>
          </p:cNvPr>
          <p:cNvSpPr/>
          <p:nvPr/>
        </p:nvSpPr>
        <p:spPr>
          <a:xfrm>
            <a:off x="610190" y="-185475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Simulated Results</a:t>
            </a:r>
            <a:endParaRPr lang="ga-IE" sz="3870" spc="-1" dirty="0"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04428E-AD40-E944-ABD0-EDC58FFA7690}"/>
              </a:ext>
            </a:extLst>
          </p:cNvPr>
          <p:cNvSpPr txBox="1"/>
          <p:nvPr/>
        </p:nvSpPr>
        <p:spPr>
          <a:xfrm>
            <a:off x="9241765" y="1108058"/>
            <a:ext cx="27168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Magnetopause is forced to around 2.7 R</a:t>
            </a:r>
            <a:r>
              <a:rPr lang="en-US" baseline="-25000" dirty="0"/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𝚫B</a:t>
            </a:r>
            <a:r>
              <a:rPr lang="en-US" baseline="-25000" dirty="0"/>
              <a:t>H </a:t>
            </a:r>
            <a:r>
              <a:rPr lang="en-US" dirty="0"/>
              <a:t>of 6,000 </a:t>
            </a:r>
            <a:r>
              <a:rPr lang="en-US" dirty="0" err="1"/>
              <a:t>nT</a:t>
            </a:r>
            <a:r>
              <a:rPr lang="en-US" dirty="0"/>
              <a:t> is seen at high latitudes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Dayside B</a:t>
            </a:r>
            <a:r>
              <a:rPr lang="en-US" baseline="-25000" dirty="0"/>
              <a:t>X </a:t>
            </a:r>
            <a:r>
              <a:rPr lang="en-US" dirty="0"/>
              <a:t>from magnetosphere dramatically decreases as magnetopause is pushed earthward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Minimum </a:t>
            </a:r>
            <a:r>
              <a:rPr lang="en-US" dirty="0" err="1"/>
              <a:t>Dst</a:t>
            </a:r>
            <a:r>
              <a:rPr lang="en-US" dirty="0"/>
              <a:t> = -775 </a:t>
            </a:r>
            <a:r>
              <a:rPr lang="en-US" dirty="0" err="1"/>
              <a:t>nT</a:t>
            </a:r>
            <a:r>
              <a:rPr lang="en-US" dirty="0"/>
              <a:t> </a:t>
            </a:r>
            <a:endParaRPr lang="en-US" baseline="-250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2E0DC2-3FFC-8E44-88BC-FFA4650483E8}"/>
              </a:ext>
            </a:extLst>
          </p:cNvPr>
          <p:cNvCxnSpPr>
            <a:cxnSpLocks/>
          </p:cNvCxnSpPr>
          <p:nvPr/>
        </p:nvCxnSpPr>
        <p:spPr>
          <a:xfrm flipH="1">
            <a:off x="9100092" y="5302164"/>
            <a:ext cx="1444083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MOOOOVIE" descr="MOOOOVIE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00A3215D-C56B-384E-A34A-BA954EFC8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3" y="1014409"/>
            <a:ext cx="9039524" cy="473868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DADDF8-719C-2B41-9BFF-E7F10C491B3F}"/>
              </a:ext>
            </a:extLst>
          </p:cNvPr>
          <p:cNvCxnSpPr>
            <a:cxnSpLocks/>
          </p:cNvCxnSpPr>
          <p:nvPr/>
        </p:nvCxnSpPr>
        <p:spPr>
          <a:xfrm flipH="1">
            <a:off x="9056987" y="3843338"/>
            <a:ext cx="487064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890624-186F-EC49-A7F5-F067B523A740}"/>
              </a:ext>
            </a:extLst>
          </p:cNvPr>
          <p:cNvCxnSpPr>
            <a:cxnSpLocks/>
          </p:cNvCxnSpPr>
          <p:nvPr/>
        </p:nvCxnSpPr>
        <p:spPr>
          <a:xfrm flipH="1">
            <a:off x="8998233" y="2252663"/>
            <a:ext cx="487064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988856A-68D8-A945-B4F4-0B0E9809C71D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6/11</a:t>
            </a:r>
          </a:p>
        </p:txBody>
      </p:sp>
    </p:spTree>
    <p:extLst>
      <p:ext uri="{BB962C8B-B14F-4D97-AF65-F5344CB8AC3E}">
        <p14:creationId xmlns:p14="http://schemas.microsoft.com/office/powerpoint/2010/main" val="592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214" y="20028"/>
            <a:ext cx="12191253" cy="694347"/>
          </a:xfrm>
          <a:prstGeom prst="rect">
            <a:avLst/>
          </a:prstGeom>
          <a:solidFill>
            <a:srgbClr val="000000"/>
          </a:solidFill>
          <a:ln w="72000">
            <a:solidFill>
              <a:srgbClr val="0084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610190" y="-299779"/>
            <a:ext cx="10971736" cy="1293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Simulated B</a:t>
            </a:r>
            <a:r>
              <a:rPr lang="ga-IE" sz="3870" b="1" spc="-1" baseline="-25000" dirty="0">
                <a:solidFill>
                  <a:srgbClr val="FFFFFF"/>
                </a:solidFill>
                <a:latin typeface="Arial"/>
              </a:rPr>
              <a:t>H</a:t>
            </a:r>
            <a:r>
              <a:rPr lang="ga-IE" sz="3870" b="1" spc="-1" dirty="0">
                <a:solidFill>
                  <a:srgbClr val="FFFFFF"/>
                </a:solidFill>
                <a:latin typeface="Arial"/>
              </a:rPr>
              <a:t> at Colaba</a:t>
            </a:r>
            <a:endParaRPr lang="ga-IE" sz="3870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214" y="1431115"/>
            <a:ext cx="4919866" cy="6898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22461" indent="-391410"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ga-IE" sz="2000" spc="-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F8906-8C0E-D040-A297-A28510EA588C}"/>
              </a:ext>
            </a:extLst>
          </p:cNvPr>
          <p:cNvSpPr txBox="1"/>
          <p:nvPr/>
        </p:nvSpPr>
        <p:spPr>
          <a:xfrm>
            <a:off x="142982" y="1042102"/>
            <a:ext cx="44189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all the current systems in the simulation, we can calculate B</a:t>
            </a:r>
            <a:r>
              <a:rPr lang="en-US" baseline="-25000" dirty="0"/>
              <a:t>H</a:t>
            </a:r>
            <a:r>
              <a:rPr lang="en-US" dirty="0"/>
              <a:t> at </a:t>
            </a:r>
            <a:r>
              <a:rPr lang="en-US" dirty="0" err="1"/>
              <a:t>Colaba</a:t>
            </a:r>
            <a:r>
              <a:rPr lang="en-US" dirty="0"/>
              <a:t>, and compare to the historical timeseries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simulated </a:t>
            </a:r>
            <a:r>
              <a:rPr lang="en-US" dirty="0" err="1"/>
              <a:t>Colaba</a:t>
            </a:r>
            <a:r>
              <a:rPr lang="en-US" dirty="0"/>
              <a:t> B</a:t>
            </a:r>
            <a:r>
              <a:rPr lang="en-US" baseline="-25000" dirty="0"/>
              <a:t>H</a:t>
            </a:r>
            <a:r>
              <a:rPr lang="en-US" dirty="0"/>
              <a:t> exhibits the quick decline and recovery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breakdown of the B</a:t>
            </a:r>
            <a:r>
              <a:rPr lang="en-US" baseline="-25000" dirty="0"/>
              <a:t>H</a:t>
            </a:r>
            <a:r>
              <a:rPr lang="en-US" dirty="0"/>
              <a:t> </a:t>
            </a:r>
            <a:r>
              <a:rPr lang="en-US" dirty="0" err="1"/>
              <a:t>showsthat</a:t>
            </a:r>
            <a:r>
              <a:rPr lang="en-US" dirty="0"/>
              <a:t> the magnetosphere is the primary contributor to the </a:t>
            </a:r>
            <a:r>
              <a:rPr lang="en-US" dirty="0" err="1"/>
              <a:t>Colaba</a:t>
            </a:r>
            <a:r>
              <a:rPr lang="en-US" dirty="0"/>
              <a:t> signal, then FACs, with the ionosphere contributing the least</a:t>
            </a: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aseline="-25000" dirty="0"/>
          </a:p>
          <a:p>
            <a:endParaRPr lang="en-US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18941-E0A4-D14E-A73C-B699EAE72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672" y="885011"/>
            <a:ext cx="7486795" cy="486493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68CBEA-EAC4-CB4C-9966-CE069B36A3D6}"/>
              </a:ext>
            </a:extLst>
          </p:cNvPr>
          <p:cNvCxnSpPr>
            <a:cxnSpLocks/>
          </p:cNvCxnSpPr>
          <p:nvPr/>
        </p:nvCxnSpPr>
        <p:spPr>
          <a:xfrm>
            <a:off x="4561904" y="4114800"/>
            <a:ext cx="2143638" cy="15716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419E33-486B-1B4F-8246-D29B186C8C51}"/>
              </a:ext>
            </a:extLst>
          </p:cNvPr>
          <p:cNvCxnSpPr>
            <a:cxnSpLocks/>
          </p:cNvCxnSpPr>
          <p:nvPr/>
        </p:nvCxnSpPr>
        <p:spPr>
          <a:xfrm flipV="1">
            <a:off x="3929063" y="2383980"/>
            <a:ext cx="2628900" cy="13062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9BAAC9-083A-DA44-B6DC-D0F5A583107F}"/>
              </a:ext>
            </a:extLst>
          </p:cNvPr>
          <p:cNvSpPr txBox="1"/>
          <p:nvPr/>
        </p:nvSpPr>
        <p:spPr>
          <a:xfrm>
            <a:off x="0" y="45345"/>
            <a:ext cx="104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7/11</a:t>
            </a:r>
          </a:p>
        </p:txBody>
      </p:sp>
    </p:spTree>
    <p:extLst>
      <p:ext uri="{BB962C8B-B14F-4D97-AF65-F5344CB8AC3E}">
        <p14:creationId xmlns:p14="http://schemas.microsoft.com/office/powerpoint/2010/main" val="20584486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912</Words>
  <Application>Microsoft Macintosh PowerPoint</Application>
  <PresentationFormat>Widescreen</PresentationFormat>
  <Paragraphs>169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Auroral Boundary and Localized Enhancements</dc:title>
  <dc:creator>Blake, Sean (GSFC-6740)[CATHOLIC UNIV OF AMERICA]</dc:creator>
  <cp:lastModifiedBy>Blake, Sean (GSFC-6740)[CATHOLIC UNIV OF AMERICA]</cp:lastModifiedBy>
  <cp:revision>55</cp:revision>
  <dcterms:created xsi:type="dcterms:W3CDTF">2020-02-13T14:08:53Z</dcterms:created>
  <dcterms:modified xsi:type="dcterms:W3CDTF">2020-04-30T18:06:07Z</dcterms:modified>
</cp:coreProperties>
</file>