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charts/chart3.xml" ContentType="application/vnd.openxmlformats-officedocument.drawingml.chart+xml"/>
  <Override PartName="/ppt/notesSlides/notesSlide9.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1"/>
  </p:sldMasterIdLst>
  <p:notesMasterIdLst>
    <p:notesMasterId r:id="rId13"/>
  </p:notesMasterIdLst>
  <p:handoutMasterIdLst>
    <p:handoutMasterId r:id="rId14"/>
  </p:handoutMasterIdLst>
  <p:sldIdLst>
    <p:sldId id="257" r:id="rId2"/>
    <p:sldId id="289" r:id="rId3"/>
    <p:sldId id="259" r:id="rId4"/>
    <p:sldId id="274" r:id="rId5"/>
    <p:sldId id="293" r:id="rId6"/>
    <p:sldId id="283" r:id="rId7"/>
    <p:sldId id="285" r:id="rId8"/>
    <p:sldId id="284" r:id="rId9"/>
    <p:sldId id="292" r:id="rId10"/>
    <p:sldId id="296" r:id="rId11"/>
    <p:sldId id="268" r:id="rId12"/>
  </p:sldIdLst>
  <p:sldSz cx="9144000" cy="6858000" type="screen4x3"/>
  <p:notesSz cx="6797675" cy="9926638"/>
  <p:defaultTextStyle>
    <a:defPPr>
      <a:defRPr lang="de-DE"/>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735">
          <p15:clr>
            <a:srgbClr val="A4A3A4"/>
          </p15:clr>
        </p15:guide>
        <p15:guide id="2" pos="499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9423"/>
    <a:srgbClr val="86121C"/>
    <a:srgbClr val="141313"/>
    <a:srgbClr val="004378"/>
    <a:srgbClr val="009C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53" autoAdjust="0"/>
    <p:restoredTop sz="71524" autoAdjust="0"/>
  </p:normalViewPr>
  <p:slideViewPr>
    <p:cSldViewPr snapToGrid="0">
      <p:cViewPr varScale="1">
        <p:scale>
          <a:sx n="82" d="100"/>
          <a:sy n="82" d="100"/>
        </p:scale>
        <p:origin x="2466" y="96"/>
      </p:cViewPr>
      <p:guideLst>
        <p:guide orient="horz" pos="735"/>
        <p:guide pos="4993"/>
      </p:guideLst>
    </p:cSldViewPr>
  </p:slideViewPr>
  <p:outlineViewPr>
    <p:cViewPr>
      <p:scale>
        <a:sx n="33" d="100"/>
        <a:sy n="33" d="100"/>
      </p:scale>
      <p:origin x="0" y="0"/>
    </p:cViewPr>
  </p:outlineViewPr>
  <p:notesTextViewPr>
    <p:cViewPr>
      <p:scale>
        <a:sx n="100" d="100"/>
        <a:sy n="100" d="100"/>
      </p:scale>
      <p:origin x="0" y="0"/>
    </p:cViewPr>
  </p:notesText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D:\amtlich\Symposien\Tromso\Mappe1.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amtlich\Symposien\Tromso\Mappe1.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amtlich\Symposien\Tromso\Mappe1.xls"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G:\Meio_HGdecade\schratzberger_paper\Meio_HGI_HGIV_HGII_2000-2014.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33333333333333"/>
          <c:y val="6.0805392283711013E-2"/>
          <c:w val="0.74034235564304463"/>
          <c:h val="0.84091087205648585"/>
        </c:manualLayout>
      </c:layout>
      <c:scatterChart>
        <c:scatterStyle val="lineMarker"/>
        <c:varyColors val="0"/>
        <c:ser>
          <c:idx val="1"/>
          <c:order val="0"/>
          <c:spPr>
            <a:ln w="25400">
              <a:noFill/>
            </a:ln>
          </c:spPr>
          <c:marker>
            <c:symbol val="circle"/>
            <c:size val="10"/>
            <c:spPr>
              <a:noFill/>
              <a:ln w="15875">
                <a:solidFill>
                  <a:schemeClr val="tx1"/>
                </a:solidFill>
                <a:prstDash val="solid"/>
              </a:ln>
            </c:spPr>
          </c:marker>
          <c:xVal>
            <c:numRef>
              <c:f>'[CPE-Zeitserie.xls]1. cm'!$C$1:$Q$1</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xVal>
          <c:yVal>
            <c:numRef>
              <c:f>'[CPE-Zeitserie.xls]1. cm'!$C$30:$Q$30</c:f>
              <c:numCache>
                <c:formatCode>0.00</c:formatCode>
                <c:ptCount val="15"/>
                <c:pt idx="0">
                  <c:v>13.388737223033115</c:v>
                </c:pt>
                <c:pt idx="1">
                  <c:v>18.389574504944914</c:v>
                </c:pt>
                <c:pt idx="2">
                  <c:v>16.723062431358493</c:v>
                </c:pt>
                <c:pt idx="3">
                  <c:v>22.865381153335736</c:v>
                </c:pt>
                <c:pt idx="4">
                  <c:v>17.568236340835451</c:v>
                </c:pt>
                <c:pt idx="5">
                  <c:v>13.372902712960254</c:v>
                </c:pt>
                <c:pt idx="6">
                  <c:v>11.001082814118972</c:v>
                </c:pt>
                <c:pt idx="7">
                  <c:v>35.97805060112772</c:v>
                </c:pt>
                <c:pt idx="8">
                  <c:v>46.663607179970214</c:v>
                </c:pt>
                <c:pt idx="9">
                  <c:v>44.262064854827074</c:v>
                </c:pt>
                <c:pt idx="10">
                  <c:v>31.212546820976442</c:v>
                </c:pt>
                <c:pt idx="11">
                  <c:v>30.720146807839463</c:v>
                </c:pt>
                <c:pt idx="12">
                  <c:v>32.662534876690579</c:v>
                </c:pt>
                <c:pt idx="13">
                  <c:v>45.978656891142656</c:v>
                </c:pt>
                <c:pt idx="14">
                  <c:v>30.569687598829756</c:v>
                </c:pt>
              </c:numCache>
            </c:numRef>
          </c:yVal>
          <c:smooth val="0"/>
          <c:extLst>
            <c:ext xmlns:c16="http://schemas.microsoft.com/office/drawing/2014/chart" uri="{C3380CC4-5D6E-409C-BE32-E72D297353CC}">
              <c16:uniqueId val="{00000000-4EDB-4CE6-A805-AED64ABAFD00}"/>
            </c:ext>
          </c:extLst>
        </c:ser>
        <c:dLbls>
          <c:showLegendKey val="0"/>
          <c:showVal val="0"/>
          <c:showCatName val="0"/>
          <c:showSerName val="0"/>
          <c:showPercent val="0"/>
          <c:showBubbleSize val="0"/>
        </c:dLbls>
        <c:axId val="68386176"/>
        <c:axId val="71202688"/>
      </c:scatterChart>
      <c:valAx>
        <c:axId val="68386176"/>
        <c:scaling>
          <c:orientation val="minMax"/>
          <c:max val="2015"/>
          <c:min val="1999"/>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de-DE"/>
          </a:p>
        </c:txPr>
        <c:crossAx val="71202688"/>
        <c:crosses val="autoZero"/>
        <c:crossBetween val="midCat"/>
        <c:majorUnit val="2"/>
      </c:valAx>
      <c:valAx>
        <c:axId val="71202688"/>
        <c:scaling>
          <c:orientation val="minMax"/>
          <c:max val="60"/>
        </c:scaling>
        <c:delete val="0"/>
        <c:axPos val="l"/>
        <c:majorGridlines>
          <c:spPr>
            <a:ln w="3175">
              <a:solidFill>
                <a:schemeClr val="tx1">
                  <a:lumMod val="50000"/>
                  <a:lumOff val="50000"/>
                </a:schemeClr>
              </a:solidFill>
              <a:prstDash val="solid"/>
            </a:ln>
          </c:spPr>
        </c:majorGridlines>
        <c:title>
          <c:tx>
            <c:rich>
              <a:bodyPr rot="-5400000" vert="horz"/>
              <a:lstStyle/>
              <a:p>
                <a:pPr>
                  <a:defRPr/>
                </a:pPr>
                <a:r>
                  <a:rPr lang="de-DE" sz="1200" b="0" i="0" u="none" strike="noStrike" baseline="0" dirty="0">
                    <a:effectLst/>
                  </a:rPr>
                  <a:t>CPE (</a:t>
                </a:r>
                <a:r>
                  <a:rPr lang="de-DE" sz="1200" b="0" i="0" u="none" strike="noStrike" baseline="0" dirty="0" smtClean="0">
                    <a:effectLst/>
                  </a:rPr>
                  <a:t>µg/cm³)</a:t>
                </a:r>
                <a:endParaRPr lang="de-DE" sz="1200" dirty="0"/>
              </a:p>
            </c:rich>
          </c:tx>
          <c:layout>
            <c:manualLayout>
              <c:xMode val="edge"/>
              <c:yMode val="edge"/>
              <c:x val="8.3333333333333332E-3"/>
              <c:y val="0.37414809064359911"/>
            </c:manualLayout>
          </c:layout>
          <c:overlay val="0"/>
        </c:title>
        <c:numFmt formatCode="0" sourceLinked="0"/>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de-DE"/>
          </a:p>
        </c:txPr>
        <c:crossAx val="68386176"/>
        <c:crosses val="autoZero"/>
        <c:crossBetween val="midCat"/>
        <c:majorUnit val="10"/>
      </c:valAx>
      <c:spPr>
        <a:noFill/>
        <a:ln w="12700">
          <a:solidFill>
            <a:srgbClr val="808080"/>
          </a:solidFill>
          <a:prstDash val="solid"/>
        </a:ln>
      </c:spPr>
    </c:plotArea>
    <c:plotVisOnly val="1"/>
    <c:dispBlanksAs val="gap"/>
    <c:showDLblsOverMax val="0"/>
  </c:chart>
  <c:spPr>
    <a:solidFill>
      <a:srgbClr val="FFFFFF"/>
    </a:solidFill>
    <a:ln w="3175">
      <a:noFill/>
      <a:prstDash val="solid"/>
    </a:ln>
  </c:spPr>
  <c:txPr>
    <a:bodyPr/>
    <a:lstStyle/>
    <a:p>
      <a:pPr>
        <a:defRPr sz="400" b="0" i="0" u="none" strike="noStrike" baseline="0">
          <a:solidFill>
            <a:srgbClr val="000000"/>
          </a:solidFill>
          <a:latin typeface="Arial"/>
          <a:ea typeface="Arial"/>
          <a:cs typeface="Arial"/>
        </a:defRPr>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009862465510228"/>
          <c:y val="7.0465960109988679E-2"/>
          <c:w val="0.79190471229869874"/>
          <c:h val="0.84091095727751564"/>
        </c:manualLayout>
      </c:layout>
      <c:scatterChart>
        <c:scatterStyle val="lineMarker"/>
        <c:varyColors val="0"/>
        <c:ser>
          <c:idx val="8"/>
          <c:order val="0"/>
          <c:tx>
            <c:strRef>
              <c:f>'[PROT-Zeitserie.xls]PROT'!$AF$3</c:f>
              <c:strCache>
                <c:ptCount val="1"/>
                <c:pt idx="0">
                  <c:v>MEANS</c:v>
                </c:pt>
              </c:strCache>
            </c:strRef>
          </c:tx>
          <c:spPr>
            <a:ln w="25400">
              <a:noFill/>
            </a:ln>
          </c:spPr>
          <c:marker>
            <c:symbol val="circle"/>
            <c:size val="10"/>
            <c:spPr>
              <a:noFill/>
              <a:ln w="15875">
                <a:solidFill>
                  <a:schemeClr val="tx1"/>
                </a:solidFill>
              </a:ln>
            </c:spPr>
          </c:marker>
          <c:xVal>
            <c:numRef>
              <c:f>'[PROT-Zeitserie.xls]PROT'!$C$1:$Q$1</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xVal>
          <c:yVal>
            <c:numRef>
              <c:f>'[PROT-Zeitserie.xls]PROT'!$C$15:$Q$15</c:f>
              <c:numCache>
                <c:formatCode>0.000</c:formatCode>
                <c:ptCount val="15"/>
                <c:pt idx="0">
                  <c:v>0.30555555555555558</c:v>
                </c:pt>
                <c:pt idx="1">
                  <c:v>0.30525000000000002</c:v>
                </c:pt>
                <c:pt idx="2">
                  <c:v>0.46522222222222215</c:v>
                </c:pt>
                <c:pt idx="3">
                  <c:v>0.43443749999999998</c:v>
                </c:pt>
                <c:pt idx="4">
                  <c:v>0.49774129405036738</c:v>
                </c:pt>
                <c:pt idx="5">
                  <c:v>0.51400000000000001</c:v>
                </c:pt>
                <c:pt idx="6">
                  <c:v>0.54187975141804756</c:v>
                </c:pt>
                <c:pt idx="7">
                  <c:v>0.56594000000000011</c:v>
                </c:pt>
                <c:pt idx="8">
                  <c:v>0.83740792933770103</c:v>
                </c:pt>
                <c:pt idx="9">
                  <c:v>0.83683333333333332</c:v>
                </c:pt>
                <c:pt idx="10">
                  <c:v>1.1563771503576956</c:v>
                </c:pt>
                <c:pt idx="11">
                  <c:v>2.7245703222029962</c:v>
                </c:pt>
                <c:pt idx="12">
                  <c:v>0.93710453356623802</c:v>
                </c:pt>
                <c:pt idx="13">
                  <c:v>1.3775985253097975</c:v>
                </c:pt>
                <c:pt idx="14">
                  <c:v>0.95228319784523507</c:v>
                </c:pt>
              </c:numCache>
            </c:numRef>
          </c:yVal>
          <c:smooth val="0"/>
          <c:extLst>
            <c:ext xmlns:c16="http://schemas.microsoft.com/office/drawing/2014/chart" uri="{C3380CC4-5D6E-409C-BE32-E72D297353CC}">
              <c16:uniqueId val="{00000000-157F-443B-BC3A-39E92EC0D3BA}"/>
            </c:ext>
          </c:extLst>
        </c:ser>
        <c:dLbls>
          <c:showLegendKey val="0"/>
          <c:showVal val="0"/>
          <c:showCatName val="0"/>
          <c:showSerName val="0"/>
          <c:showPercent val="0"/>
          <c:showBubbleSize val="0"/>
        </c:dLbls>
        <c:axId val="75431936"/>
        <c:axId val="75433856"/>
      </c:scatterChart>
      <c:valAx>
        <c:axId val="75431936"/>
        <c:scaling>
          <c:orientation val="minMax"/>
          <c:max val="2015"/>
          <c:min val="1999"/>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de-DE"/>
          </a:p>
        </c:txPr>
        <c:crossAx val="75433856"/>
        <c:crosses val="autoZero"/>
        <c:crossBetween val="midCat"/>
        <c:majorUnit val="2"/>
      </c:valAx>
      <c:valAx>
        <c:axId val="75433856"/>
        <c:scaling>
          <c:orientation val="minMax"/>
          <c:max val="3"/>
          <c:min val="0"/>
        </c:scaling>
        <c:delete val="0"/>
        <c:axPos val="l"/>
        <c:majorGridlines>
          <c:spPr>
            <a:ln w="3175">
              <a:solidFill>
                <a:schemeClr val="tx1">
                  <a:lumMod val="65000"/>
                  <a:lumOff val="35000"/>
                </a:schemeClr>
              </a:solidFill>
              <a:prstDash val="solid"/>
            </a:ln>
          </c:spPr>
        </c:majorGridlines>
        <c:title>
          <c:tx>
            <c:rich>
              <a:bodyPr rot="-5400000" vert="horz"/>
              <a:lstStyle/>
              <a:p>
                <a:pPr>
                  <a:defRPr/>
                </a:pPr>
                <a:r>
                  <a:rPr lang="de-DE" sz="1200"/>
                  <a:t>Prot (µg/cm³)</a:t>
                </a:r>
                <a:endParaRPr lang="de-DE"/>
              </a:p>
            </c:rich>
          </c:tx>
          <c:layout>
            <c:manualLayout>
              <c:xMode val="edge"/>
              <c:yMode val="edge"/>
              <c:x val="2.9899869371757093E-2"/>
              <c:y val="0.33918011178128626"/>
            </c:manualLayout>
          </c:layout>
          <c:overlay val="0"/>
        </c:title>
        <c:numFmt formatCode="0.0" sourceLinked="0"/>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de-DE"/>
          </a:p>
        </c:txPr>
        <c:crossAx val="75431936"/>
        <c:crosses val="autoZero"/>
        <c:crossBetween val="midCat"/>
        <c:majorUnit val="1"/>
      </c:valAx>
      <c:spPr>
        <a:no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400" b="0" i="0" u="none" strike="noStrike" baseline="0">
          <a:solidFill>
            <a:srgbClr val="000000"/>
          </a:solidFill>
          <a:latin typeface="Arial"/>
          <a:ea typeface="Arial"/>
          <a:cs typeface="Arial"/>
        </a:defRPr>
      </a:pPr>
      <a:endParaRPr lang="de-D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18930041152264"/>
          <c:y val="5.454566929133859E-2"/>
          <c:w val="0.79190471229869874"/>
          <c:h val="0.84091095727751564"/>
        </c:manualLayout>
      </c:layout>
      <c:scatterChart>
        <c:scatterStyle val="lineMarker"/>
        <c:varyColors val="0"/>
        <c:ser>
          <c:idx val="1"/>
          <c:order val="0"/>
          <c:spPr>
            <a:ln w="25400">
              <a:noFill/>
            </a:ln>
          </c:spPr>
          <c:marker>
            <c:symbol val="circle"/>
            <c:size val="10"/>
            <c:spPr>
              <a:noFill/>
              <a:ln w="19050">
                <a:solidFill>
                  <a:schemeClr val="tx1"/>
                </a:solidFill>
                <a:prstDash val="solid"/>
              </a:ln>
            </c:spPr>
          </c:marker>
          <c:xVal>
            <c:numRef>
              <c:f>'[FDA-Zeitserie.xls]FDA'!$C$1:$Q$1</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xVal>
          <c:yVal>
            <c:numRef>
              <c:f>'[FDA-Zeitserie.xls]FDA'!$C$19:$Q$19</c:f>
              <c:numCache>
                <c:formatCode>0.00</c:formatCode>
                <c:ptCount val="15"/>
                <c:pt idx="0" formatCode="General">
                  <c:v>11.08</c:v>
                </c:pt>
                <c:pt idx="1">
                  <c:v>31.67</c:v>
                </c:pt>
                <c:pt idx="2" formatCode="General">
                  <c:v>35.869999999999997</c:v>
                </c:pt>
                <c:pt idx="3" formatCode="General">
                  <c:v>43.67</c:v>
                </c:pt>
                <c:pt idx="4">
                  <c:v>27.778494489852285</c:v>
                </c:pt>
                <c:pt idx="5">
                  <c:v>47.947000000000003</c:v>
                </c:pt>
                <c:pt idx="6">
                  <c:v>11.302490452987655</c:v>
                </c:pt>
                <c:pt idx="7">
                  <c:v>28.657100079406845</c:v>
                </c:pt>
                <c:pt idx="8" formatCode="0.000">
                  <c:v>21.641858957147452</c:v>
                </c:pt>
                <c:pt idx="9" formatCode="General">
                  <c:v>26.99</c:v>
                </c:pt>
                <c:pt idx="10">
                  <c:v>16.529479963038728</c:v>
                </c:pt>
                <c:pt idx="11">
                  <c:v>14.704832778072246</c:v>
                </c:pt>
                <c:pt idx="12">
                  <c:v>12.167701587341144</c:v>
                </c:pt>
                <c:pt idx="13">
                  <c:v>12.58804267240129</c:v>
                </c:pt>
                <c:pt idx="14">
                  <c:v>15.852030372767828</c:v>
                </c:pt>
              </c:numCache>
            </c:numRef>
          </c:yVal>
          <c:smooth val="0"/>
          <c:extLst>
            <c:ext xmlns:c16="http://schemas.microsoft.com/office/drawing/2014/chart" uri="{C3380CC4-5D6E-409C-BE32-E72D297353CC}">
              <c16:uniqueId val="{00000000-E1A3-4FFC-80B7-C3D2D36B44FE}"/>
            </c:ext>
          </c:extLst>
        </c:ser>
        <c:dLbls>
          <c:showLegendKey val="0"/>
          <c:showVal val="0"/>
          <c:showCatName val="0"/>
          <c:showSerName val="0"/>
          <c:showPercent val="0"/>
          <c:showBubbleSize val="0"/>
        </c:dLbls>
        <c:axId val="75494144"/>
        <c:axId val="75496064"/>
      </c:scatterChart>
      <c:valAx>
        <c:axId val="75494144"/>
        <c:scaling>
          <c:orientation val="minMax"/>
          <c:max val="2015"/>
          <c:min val="1999"/>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de-DE"/>
          </a:p>
        </c:txPr>
        <c:crossAx val="75496064"/>
        <c:crosses val="autoZero"/>
        <c:crossBetween val="midCat"/>
        <c:majorUnit val="2"/>
      </c:valAx>
      <c:valAx>
        <c:axId val="75496064"/>
        <c:scaling>
          <c:orientation val="minMax"/>
          <c:max val="50"/>
        </c:scaling>
        <c:delete val="0"/>
        <c:axPos val="l"/>
        <c:majorGridlines>
          <c:spPr>
            <a:ln w="3175">
              <a:solidFill>
                <a:srgbClr val="000000"/>
              </a:solidFill>
              <a:prstDash val="solid"/>
            </a:ln>
          </c:spPr>
        </c:majorGridlines>
        <c:title>
          <c:tx>
            <c:rich>
              <a:bodyPr rot="-5400000" vert="horz"/>
              <a:lstStyle/>
              <a:p>
                <a:pPr>
                  <a:defRPr sz="1200"/>
                </a:pPr>
                <a:r>
                  <a:rPr lang="en-US" sz="1200"/>
                  <a:t>FDA (µg/cm³)</a:t>
                </a:r>
              </a:p>
            </c:rich>
          </c:tx>
          <c:layout>
            <c:manualLayout>
              <c:xMode val="edge"/>
              <c:yMode val="edge"/>
              <c:x val="3.1230841515180973E-2"/>
              <c:y val="0.34570104986876643"/>
            </c:manualLayout>
          </c:layout>
          <c:overlay val="0"/>
        </c:title>
        <c:numFmt formatCode="0" sourceLinked="0"/>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de-DE"/>
          </a:p>
        </c:txPr>
        <c:crossAx val="75494144"/>
        <c:crosses val="autoZero"/>
        <c:crossBetween val="midCat"/>
        <c:majorUnit val="10"/>
      </c:valAx>
      <c:spPr>
        <a:noFill/>
        <a:ln w="12700">
          <a:solidFill>
            <a:srgbClr val="808080"/>
          </a:solidFill>
          <a:prstDash val="solid"/>
        </a:ln>
      </c:spPr>
    </c:plotArea>
    <c:plotVisOnly val="1"/>
    <c:dispBlanksAs val="gap"/>
    <c:showDLblsOverMax val="0"/>
  </c:chart>
  <c:spPr>
    <a:solidFill>
      <a:srgbClr val="FFFFFF"/>
    </a:solidFill>
    <a:ln w="3175">
      <a:noFill/>
      <a:prstDash val="solid"/>
    </a:ln>
  </c:spPr>
  <c:txPr>
    <a:bodyPr/>
    <a:lstStyle/>
    <a:p>
      <a:pPr>
        <a:defRPr sz="400" b="0" i="0" u="none" strike="noStrike" baseline="0">
          <a:solidFill>
            <a:srgbClr val="000000"/>
          </a:solidFill>
          <a:latin typeface="Arial"/>
          <a:ea typeface="Arial"/>
          <a:cs typeface="Arial"/>
        </a:defRPr>
      </a:pPr>
      <a:endParaRPr lang="de-D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1"/>
          <c:tx>
            <c:strRef>
              <c:f>'[Meio_HGI_HGIV_HGII_2000-2014.xlsx]Tabelle7'!$C$1</c:f>
              <c:strCache>
                <c:ptCount val="1"/>
                <c:pt idx="0">
                  <c:v>COPEPODA (incl. Nauplii)</c:v>
                </c:pt>
              </c:strCache>
            </c:strRef>
          </c:tx>
          <c:spPr>
            <a:solidFill>
              <a:schemeClr val="accent2"/>
            </a:solidFill>
            <a:ln>
              <a:noFill/>
            </a:ln>
            <a:effectLst/>
          </c:spPr>
          <c:invertIfNegative val="0"/>
          <c:cat>
            <c:numRef>
              <c:f>'[Meio_HGI_HGIV_HGII_2000-2014.xlsx]Tabelle7'!$A$2:$A$16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'[Meio_HGI_HGIV_HGII_2000-2014.xlsx]Tabelle7'!$C$2:$C$16</c:f>
              <c:numCache>
                <c:formatCode>General</c:formatCode>
                <c:ptCount val="15"/>
                <c:pt idx="0">
                  <c:v>6</c:v>
                </c:pt>
                <c:pt idx="1">
                  <c:v>29</c:v>
                </c:pt>
                <c:pt idx="2">
                  <c:v>25</c:v>
                </c:pt>
                <c:pt idx="3">
                  <c:v>32</c:v>
                </c:pt>
                <c:pt idx="4">
                  <c:v>22</c:v>
                </c:pt>
                <c:pt idx="5">
                  <c:v>33</c:v>
                </c:pt>
                <c:pt idx="6">
                  <c:v>15</c:v>
                </c:pt>
                <c:pt idx="7">
                  <c:v>85</c:v>
                </c:pt>
                <c:pt idx="8">
                  <c:v>38</c:v>
                </c:pt>
                <c:pt idx="9">
                  <c:v>26</c:v>
                </c:pt>
                <c:pt idx="10">
                  <c:v>27</c:v>
                </c:pt>
                <c:pt idx="11">
                  <c:v>25</c:v>
                </c:pt>
                <c:pt idx="12">
                  <c:v>14</c:v>
                </c:pt>
                <c:pt idx="13">
                  <c:v>13</c:v>
                </c:pt>
                <c:pt idx="14">
                  <c:v>9</c:v>
                </c:pt>
              </c:numCache>
            </c:numRef>
          </c:val>
          <c:extLst>
            <c:ext xmlns:c16="http://schemas.microsoft.com/office/drawing/2014/chart" uri="{C3380CC4-5D6E-409C-BE32-E72D297353CC}">
              <c16:uniqueId val="{00000000-870B-4C5B-846A-8757F3B56AF7}"/>
            </c:ext>
          </c:extLst>
        </c:ser>
        <c:ser>
          <c:idx val="2"/>
          <c:order val="2"/>
          <c:tx>
            <c:strRef>
              <c:f>'[Meio_HGI_HGIV_HGII_2000-2014.xlsx]Tabelle7'!$D$1</c:f>
              <c:strCache>
                <c:ptCount val="1"/>
                <c:pt idx="0">
                  <c:v> OSTRACODA</c:v>
                </c:pt>
              </c:strCache>
            </c:strRef>
          </c:tx>
          <c:spPr>
            <a:solidFill>
              <a:schemeClr val="accent3"/>
            </a:solidFill>
            <a:ln>
              <a:noFill/>
            </a:ln>
            <a:effectLst/>
          </c:spPr>
          <c:invertIfNegative val="0"/>
          <c:cat>
            <c:numRef>
              <c:f>'[Meio_HGI_HGIV_HGII_2000-2014.xlsx]Tabelle7'!$A$2:$A$16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'[Meio_HGI_HGIV_HGII_2000-2014.xlsx]Tabelle7'!$D$2:$D$16</c:f>
              <c:numCache>
                <c:formatCode>General</c:formatCode>
                <c:ptCount val="15"/>
                <c:pt idx="0">
                  <c:v>0</c:v>
                </c:pt>
                <c:pt idx="1">
                  <c:v>10</c:v>
                </c:pt>
                <c:pt idx="2">
                  <c:v>3</c:v>
                </c:pt>
                <c:pt idx="3">
                  <c:v>0</c:v>
                </c:pt>
                <c:pt idx="4">
                  <c:v>2</c:v>
                </c:pt>
                <c:pt idx="5">
                  <c:v>2</c:v>
                </c:pt>
                <c:pt idx="6">
                  <c:v>2</c:v>
                </c:pt>
                <c:pt idx="7">
                  <c:v>5</c:v>
                </c:pt>
                <c:pt idx="8">
                  <c:v>3</c:v>
                </c:pt>
                <c:pt idx="9">
                  <c:v>2</c:v>
                </c:pt>
                <c:pt idx="10">
                  <c:v>0</c:v>
                </c:pt>
                <c:pt idx="11">
                  <c:v>0</c:v>
                </c:pt>
                <c:pt idx="12">
                  <c:v>0</c:v>
                </c:pt>
                <c:pt idx="13">
                  <c:v>2</c:v>
                </c:pt>
                <c:pt idx="14">
                  <c:v>1</c:v>
                </c:pt>
              </c:numCache>
            </c:numRef>
          </c:val>
          <c:extLst>
            <c:ext xmlns:c16="http://schemas.microsoft.com/office/drawing/2014/chart" uri="{C3380CC4-5D6E-409C-BE32-E72D297353CC}">
              <c16:uniqueId val="{00000001-870B-4C5B-846A-8757F3B56AF7}"/>
            </c:ext>
          </c:extLst>
        </c:ser>
        <c:ser>
          <c:idx val="3"/>
          <c:order val="3"/>
          <c:tx>
            <c:strRef>
              <c:f>'[Meio_HGI_HGIV_HGII_2000-2014.xlsx]Tabelle7'!$E$1</c:f>
              <c:strCache>
                <c:ptCount val="1"/>
                <c:pt idx="0">
                  <c:v> KINORYNCHA</c:v>
                </c:pt>
              </c:strCache>
            </c:strRef>
          </c:tx>
          <c:spPr>
            <a:solidFill>
              <a:schemeClr val="accent4"/>
            </a:solidFill>
            <a:ln>
              <a:noFill/>
            </a:ln>
            <a:effectLst/>
          </c:spPr>
          <c:invertIfNegative val="0"/>
          <c:cat>
            <c:numRef>
              <c:f>'[Meio_HGI_HGIV_HGII_2000-2014.xlsx]Tabelle7'!$A$2:$A$16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'[Meio_HGI_HGIV_HGII_2000-2014.xlsx]Tabelle7'!$E$2:$E$16</c:f>
              <c:numCache>
                <c:formatCode>General</c:formatCode>
                <c:ptCount val="15"/>
                <c:pt idx="0">
                  <c:v>0</c:v>
                </c:pt>
                <c:pt idx="1">
                  <c:v>3</c:v>
                </c:pt>
                <c:pt idx="2">
                  <c:v>1</c:v>
                </c:pt>
                <c:pt idx="3">
                  <c:v>1</c:v>
                </c:pt>
                <c:pt idx="4">
                  <c:v>9</c:v>
                </c:pt>
                <c:pt idx="5">
                  <c:v>1</c:v>
                </c:pt>
                <c:pt idx="6">
                  <c:v>0</c:v>
                </c:pt>
                <c:pt idx="7">
                  <c:v>4</c:v>
                </c:pt>
                <c:pt idx="8">
                  <c:v>1</c:v>
                </c:pt>
                <c:pt idx="9">
                  <c:v>1</c:v>
                </c:pt>
                <c:pt idx="10">
                  <c:v>0</c:v>
                </c:pt>
                <c:pt idx="11">
                  <c:v>0</c:v>
                </c:pt>
                <c:pt idx="12">
                  <c:v>0</c:v>
                </c:pt>
                <c:pt idx="13">
                  <c:v>0</c:v>
                </c:pt>
                <c:pt idx="14">
                  <c:v>0</c:v>
                </c:pt>
              </c:numCache>
            </c:numRef>
          </c:val>
          <c:extLst>
            <c:ext xmlns:c16="http://schemas.microsoft.com/office/drawing/2014/chart" uri="{C3380CC4-5D6E-409C-BE32-E72D297353CC}">
              <c16:uniqueId val="{00000002-870B-4C5B-846A-8757F3B56AF7}"/>
            </c:ext>
          </c:extLst>
        </c:ser>
        <c:ser>
          <c:idx val="4"/>
          <c:order val="4"/>
          <c:tx>
            <c:strRef>
              <c:f>'[Meio_HGI_HGIV_HGII_2000-2014.xlsx]Tabelle7'!$F$1</c:f>
              <c:strCache>
                <c:ptCount val="1"/>
                <c:pt idx="0">
                  <c:v> POLYCHAETA</c:v>
                </c:pt>
              </c:strCache>
            </c:strRef>
          </c:tx>
          <c:spPr>
            <a:solidFill>
              <a:schemeClr val="accent5"/>
            </a:solidFill>
            <a:ln>
              <a:noFill/>
            </a:ln>
            <a:effectLst/>
          </c:spPr>
          <c:invertIfNegative val="0"/>
          <c:cat>
            <c:numRef>
              <c:f>'[Meio_HGI_HGIV_HGII_2000-2014.xlsx]Tabelle7'!$A$2:$A$16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'[Meio_HGI_HGIV_HGII_2000-2014.xlsx]Tabelle7'!$F$2:$F$16</c:f>
              <c:numCache>
                <c:formatCode>General</c:formatCode>
                <c:ptCount val="15"/>
                <c:pt idx="0">
                  <c:v>5</c:v>
                </c:pt>
                <c:pt idx="1">
                  <c:v>1</c:v>
                </c:pt>
                <c:pt idx="2">
                  <c:v>3</c:v>
                </c:pt>
                <c:pt idx="3">
                  <c:v>3</c:v>
                </c:pt>
                <c:pt idx="4">
                  <c:v>5</c:v>
                </c:pt>
                <c:pt idx="5">
                  <c:v>4</c:v>
                </c:pt>
                <c:pt idx="6">
                  <c:v>4</c:v>
                </c:pt>
                <c:pt idx="7">
                  <c:v>9</c:v>
                </c:pt>
                <c:pt idx="8">
                  <c:v>4</c:v>
                </c:pt>
                <c:pt idx="9">
                  <c:v>3</c:v>
                </c:pt>
                <c:pt idx="10">
                  <c:v>1</c:v>
                </c:pt>
                <c:pt idx="11">
                  <c:v>0</c:v>
                </c:pt>
                <c:pt idx="12">
                  <c:v>2</c:v>
                </c:pt>
                <c:pt idx="13">
                  <c:v>2</c:v>
                </c:pt>
                <c:pt idx="14">
                  <c:v>2</c:v>
                </c:pt>
              </c:numCache>
            </c:numRef>
          </c:val>
          <c:extLst>
            <c:ext xmlns:c16="http://schemas.microsoft.com/office/drawing/2014/chart" uri="{C3380CC4-5D6E-409C-BE32-E72D297353CC}">
              <c16:uniqueId val="{00000003-870B-4C5B-846A-8757F3B56AF7}"/>
            </c:ext>
          </c:extLst>
        </c:ser>
        <c:ser>
          <c:idx val="5"/>
          <c:order val="5"/>
          <c:tx>
            <c:strRef>
              <c:f>'[Meio_HGI_HGIV_HGII_2000-2014.xlsx]Tabelle7'!$G$1</c:f>
              <c:strCache>
                <c:ptCount val="1"/>
                <c:pt idx="0">
                  <c:v> TARDIGRADA</c:v>
                </c:pt>
              </c:strCache>
            </c:strRef>
          </c:tx>
          <c:spPr>
            <a:solidFill>
              <a:schemeClr val="accent6"/>
            </a:solidFill>
            <a:ln>
              <a:noFill/>
            </a:ln>
            <a:effectLst/>
          </c:spPr>
          <c:invertIfNegative val="0"/>
          <c:cat>
            <c:numRef>
              <c:f>'[Meio_HGI_HGIV_HGII_2000-2014.xlsx]Tabelle7'!$A$2:$A$16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'[Meio_HGI_HGIV_HGII_2000-2014.xlsx]Tabelle7'!$G$2:$G$16</c:f>
              <c:numCache>
                <c:formatCode>General</c:formatCode>
                <c:ptCount val="15"/>
                <c:pt idx="0">
                  <c:v>0</c:v>
                </c:pt>
                <c:pt idx="1">
                  <c:v>3</c:v>
                </c:pt>
                <c:pt idx="2">
                  <c:v>3</c:v>
                </c:pt>
                <c:pt idx="3">
                  <c:v>8</c:v>
                </c:pt>
                <c:pt idx="4">
                  <c:v>6</c:v>
                </c:pt>
                <c:pt idx="5">
                  <c:v>2</c:v>
                </c:pt>
                <c:pt idx="6">
                  <c:v>4</c:v>
                </c:pt>
                <c:pt idx="7">
                  <c:v>0</c:v>
                </c:pt>
                <c:pt idx="8">
                  <c:v>4</c:v>
                </c:pt>
                <c:pt idx="9">
                  <c:v>3</c:v>
                </c:pt>
                <c:pt idx="10">
                  <c:v>0</c:v>
                </c:pt>
                <c:pt idx="11">
                  <c:v>2</c:v>
                </c:pt>
                <c:pt idx="12">
                  <c:v>0</c:v>
                </c:pt>
                <c:pt idx="13">
                  <c:v>0</c:v>
                </c:pt>
                <c:pt idx="14">
                  <c:v>0</c:v>
                </c:pt>
              </c:numCache>
            </c:numRef>
          </c:val>
          <c:extLst>
            <c:ext xmlns:c16="http://schemas.microsoft.com/office/drawing/2014/chart" uri="{C3380CC4-5D6E-409C-BE32-E72D297353CC}">
              <c16:uniqueId val="{00000004-870B-4C5B-846A-8757F3B56AF7}"/>
            </c:ext>
          </c:extLst>
        </c:ser>
        <c:ser>
          <c:idx val="6"/>
          <c:order val="6"/>
          <c:tx>
            <c:strRef>
              <c:f>'[Meio_HGI_HGIV_HGII_2000-2014.xlsx]Tabelle7'!$H$1</c:f>
              <c:strCache>
                <c:ptCount val="1"/>
                <c:pt idx="0">
                  <c:v> BIVALVIA</c:v>
                </c:pt>
              </c:strCache>
            </c:strRef>
          </c:tx>
          <c:spPr>
            <a:solidFill>
              <a:schemeClr val="accent1">
                <a:lumMod val="60000"/>
              </a:schemeClr>
            </a:solidFill>
            <a:ln>
              <a:noFill/>
            </a:ln>
            <a:effectLst/>
          </c:spPr>
          <c:invertIfNegative val="0"/>
          <c:cat>
            <c:numRef>
              <c:f>'[Meio_HGI_HGIV_HGII_2000-2014.xlsx]Tabelle7'!$A$2:$A$16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'[Meio_HGI_HGIV_HGII_2000-2014.xlsx]Tabelle7'!$H$2:$H$16</c:f>
              <c:numCache>
                <c:formatCode>General</c:formatCode>
                <c:ptCount val="15"/>
                <c:pt idx="0">
                  <c:v>0</c:v>
                </c:pt>
                <c:pt idx="1">
                  <c:v>2</c:v>
                </c:pt>
                <c:pt idx="2">
                  <c:v>1</c:v>
                </c:pt>
                <c:pt idx="3">
                  <c:v>0</c:v>
                </c:pt>
                <c:pt idx="4">
                  <c:v>0</c:v>
                </c:pt>
                <c:pt idx="5">
                  <c:v>0</c:v>
                </c:pt>
                <c:pt idx="6">
                  <c:v>0</c:v>
                </c:pt>
                <c:pt idx="7">
                  <c:v>2</c:v>
                </c:pt>
                <c:pt idx="8">
                  <c:v>2</c:v>
                </c:pt>
                <c:pt idx="9">
                  <c:v>0</c:v>
                </c:pt>
                <c:pt idx="10">
                  <c:v>0</c:v>
                </c:pt>
                <c:pt idx="11">
                  <c:v>0</c:v>
                </c:pt>
                <c:pt idx="12">
                  <c:v>0</c:v>
                </c:pt>
                <c:pt idx="13">
                  <c:v>0</c:v>
                </c:pt>
                <c:pt idx="14">
                  <c:v>0</c:v>
                </c:pt>
              </c:numCache>
            </c:numRef>
          </c:val>
          <c:extLst>
            <c:ext xmlns:c16="http://schemas.microsoft.com/office/drawing/2014/chart" uri="{C3380CC4-5D6E-409C-BE32-E72D297353CC}">
              <c16:uniqueId val="{00000005-870B-4C5B-846A-8757F3B56AF7}"/>
            </c:ext>
          </c:extLst>
        </c:ser>
        <c:ser>
          <c:idx val="7"/>
          <c:order val="7"/>
          <c:tx>
            <c:strRef>
              <c:f>'[Meio_HGI_HGIV_HGII_2000-2014.xlsx]Tabelle7'!$I$1</c:f>
              <c:strCache>
                <c:ptCount val="1"/>
                <c:pt idx="0">
                  <c:v> GASTROTRICHA </c:v>
                </c:pt>
              </c:strCache>
            </c:strRef>
          </c:tx>
          <c:spPr>
            <a:solidFill>
              <a:schemeClr val="accent2">
                <a:lumMod val="60000"/>
              </a:schemeClr>
            </a:solidFill>
            <a:ln>
              <a:noFill/>
            </a:ln>
            <a:effectLst/>
          </c:spPr>
          <c:invertIfNegative val="0"/>
          <c:cat>
            <c:numRef>
              <c:f>'[Meio_HGI_HGIV_HGII_2000-2014.xlsx]Tabelle7'!$A$2:$A$16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'[Meio_HGI_HGIV_HGII_2000-2014.xlsx]Tabelle7'!$I$2:$I$16</c:f>
              <c:numCache>
                <c:formatCode>General</c:formatCode>
                <c:ptCount val="15"/>
                <c:pt idx="0">
                  <c:v>0</c:v>
                </c:pt>
                <c:pt idx="1">
                  <c:v>0</c:v>
                </c:pt>
                <c:pt idx="2">
                  <c:v>1</c:v>
                </c:pt>
                <c:pt idx="3">
                  <c:v>0</c:v>
                </c:pt>
                <c:pt idx="4">
                  <c:v>0</c:v>
                </c:pt>
                <c:pt idx="5">
                  <c:v>1</c:v>
                </c:pt>
                <c:pt idx="6">
                  <c:v>0</c:v>
                </c:pt>
                <c:pt idx="7">
                  <c:v>0</c:v>
                </c:pt>
                <c:pt idx="8">
                  <c:v>1</c:v>
                </c:pt>
                <c:pt idx="9">
                  <c:v>2</c:v>
                </c:pt>
                <c:pt idx="10">
                  <c:v>1</c:v>
                </c:pt>
                <c:pt idx="11">
                  <c:v>0</c:v>
                </c:pt>
                <c:pt idx="12">
                  <c:v>0</c:v>
                </c:pt>
                <c:pt idx="13">
                  <c:v>0</c:v>
                </c:pt>
                <c:pt idx="14">
                  <c:v>0</c:v>
                </c:pt>
              </c:numCache>
            </c:numRef>
          </c:val>
          <c:extLst>
            <c:ext xmlns:c16="http://schemas.microsoft.com/office/drawing/2014/chart" uri="{C3380CC4-5D6E-409C-BE32-E72D297353CC}">
              <c16:uniqueId val="{00000006-870B-4C5B-846A-8757F3B56AF7}"/>
            </c:ext>
          </c:extLst>
        </c:ser>
        <c:ser>
          <c:idx val="8"/>
          <c:order val="8"/>
          <c:tx>
            <c:strRef>
              <c:f>'[Meio_HGI_HGIV_HGII_2000-2014.xlsx]Tabelle7'!$J$1</c:f>
              <c:strCache>
                <c:ptCount val="1"/>
                <c:pt idx="0">
                  <c:v> TURBELLARIA</c:v>
                </c:pt>
              </c:strCache>
            </c:strRef>
          </c:tx>
          <c:spPr>
            <a:solidFill>
              <a:schemeClr val="accent3">
                <a:lumMod val="60000"/>
              </a:schemeClr>
            </a:solidFill>
            <a:ln>
              <a:noFill/>
            </a:ln>
            <a:effectLst/>
          </c:spPr>
          <c:invertIfNegative val="0"/>
          <c:cat>
            <c:numRef>
              <c:f>'[Meio_HGI_HGIV_HGII_2000-2014.xlsx]Tabelle7'!$A$2:$A$16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'[Meio_HGI_HGIV_HGII_2000-2014.xlsx]Tabelle7'!$J$2:$J$16</c:f>
              <c:numCache>
                <c:formatCode>General</c:formatCode>
                <c:ptCount val="15"/>
                <c:pt idx="0">
                  <c:v>0</c:v>
                </c:pt>
                <c:pt idx="1">
                  <c:v>0</c:v>
                </c:pt>
                <c:pt idx="2">
                  <c:v>0</c:v>
                </c:pt>
                <c:pt idx="3">
                  <c:v>0</c:v>
                </c:pt>
                <c:pt idx="4">
                  <c:v>0</c:v>
                </c:pt>
                <c:pt idx="5">
                  <c:v>0</c:v>
                </c:pt>
                <c:pt idx="6">
                  <c:v>1</c:v>
                </c:pt>
                <c:pt idx="7">
                  <c:v>0</c:v>
                </c:pt>
                <c:pt idx="8">
                  <c:v>0</c:v>
                </c:pt>
                <c:pt idx="9">
                  <c:v>2</c:v>
                </c:pt>
                <c:pt idx="10">
                  <c:v>0</c:v>
                </c:pt>
                <c:pt idx="11">
                  <c:v>0</c:v>
                </c:pt>
                <c:pt idx="12">
                  <c:v>0</c:v>
                </c:pt>
                <c:pt idx="13">
                  <c:v>0</c:v>
                </c:pt>
                <c:pt idx="14">
                  <c:v>0</c:v>
                </c:pt>
              </c:numCache>
            </c:numRef>
          </c:val>
          <c:extLst>
            <c:ext xmlns:c16="http://schemas.microsoft.com/office/drawing/2014/chart" uri="{C3380CC4-5D6E-409C-BE32-E72D297353CC}">
              <c16:uniqueId val="{00000007-870B-4C5B-846A-8757F3B56AF7}"/>
            </c:ext>
          </c:extLst>
        </c:ser>
        <c:ser>
          <c:idx val="9"/>
          <c:order val="9"/>
          <c:tx>
            <c:strRef>
              <c:f>'[Meio_HGI_HGIV_HGII_2000-2014.xlsx]Tabelle7'!$K$1</c:f>
              <c:strCache>
                <c:ptCount val="1"/>
                <c:pt idx="0">
                  <c:v> others</c:v>
                </c:pt>
              </c:strCache>
            </c:strRef>
          </c:tx>
          <c:spPr>
            <a:solidFill>
              <a:schemeClr val="accent4">
                <a:lumMod val="60000"/>
              </a:schemeClr>
            </a:solidFill>
            <a:ln>
              <a:noFill/>
            </a:ln>
            <a:effectLst/>
          </c:spPr>
          <c:invertIfNegative val="0"/>
          <c:cat>
            <c:numRef>
              <c:f>'[Meio_HGI_HGIV_HGII_2000-2014.xlsx]Tabelle7'!$A$2:$A$16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'[Meio_HGI_HGIV_HGII_2000-2014.xlsx]Tabelle7'!$K$2:$K$16</c:f>
              <c:numCache>
                <c:formatCode>General</c:formatCode>
                <c:ptCount val="15"/>
                <c:pt idx="0">
                  <c:v>0</c:v>
                </c:pt>
                <c:pt idx="1">
                  <c:v>3</c:v>
                </c:pt>
                <c:pt idx="2">
                  <c:v>3</c:v>
                </c:pt>
                <c:pt idx="3">
                  <c:v>5</c:v>
                </c:pt>
                <c:pt idx="4">
                  <c:v>12</c:v>
                </c:pt>
                <c:pt idx="5">
                  <c:v>1</c:v>
                </c:pt>
                <c:pt idx="6">
                  <c:v>0</c:v>
                </c:pt>
                <c:pt idx="7">
                  <c:v>6</c:v>
                </c:pt>
                <c:pt idx="8">
                  <c:v>10</c:v>
                </c:pt>
                <c:pt idx="9">
                  <c:v>4</c:v>
                </c:pt>
                <c:pt idx="10">
                  <c:v>0</c:v>
                </c:pt>
                <c:pt idx="11">
                  <c:v>0</c:v>
                </c:pt>
                <c:pt idx="12">
                  <c:v>0</c:v>
                </c:pt>
                <c:pt idx="13">
                  <c:v>0</c:v>
                </c:pt>
                <c:pt idx="14">
                  <c:v>1</c:v>
                </c:pt>
              </c:numCache>
            </c:numRef>
          </c:val>
          <c:extLst>
            <c:ext xmlns:c16="http://schemas.microsoft.com/office/drawing/2014/chart" uri="{C3380CC4-5D6E-409C-BE32-E72D297353CC}">
              <c16:uniqueId val="{00000008-870B-4C5B-846A-8757F3B56AF7}"/>
            </c:ext>
          </c:extLst>
        </c:ser>
        <c:dLbls>
          <c:showLegendKey val="0"/>
          <c:showVal val="0"/>
          <c:showCatName val="0"/>
          <c:showSerName val="0"/>
          <c:showPercent val="0"/>
          <c:showBubbleSize val="0"/>
        </c:dLbls>
        <c:gapWidth val="199"/>
        <c:overlap val="100"/>
        <c:axId val="487352344"/>
        <c:axId val="487352016"/>
      </c:barChart>
      <c:lineChart>
        <c:grouping val="standard"/>
        <c:varyColors val="0"/>
        <c:ser>
          <c:idx val="0"/>
          <c:order val="0"/>
          <c:tx>
            <c:strRef>
              <c:f>'[Meio_HGI_HGIV_HGII_2000-2014.xlsx]Tabelle7'!$B$1</c:f>
              <c:strCache>
                <c:ptCount val="1"/>
                <c:pt idx="0">
                  <c:v> NEMATODA</c:v>
                </c:pt>
              </c:strCache>
            </c:strRef>
          </c:tx>
          <c:spPr>
            <a:ln w="19050" cap="rnd">
              <a:solidFill>
                <a:schemeClr val="accent1"/>
              </a:solidFill>
              <a:prstDash val="dash"/>
              <a:round/>
            </a:ln>
            <a:effectLst/>
          </c:spPr>
          <c:marker>
            <c:symbol val="circle"/>
            <c:size val="7"/>
            <c:spPr>
              <a:solidFill>
                <a:schemeClr val="accent1"/>
              </a:solidFill>
              <a:ln w="9525">
                <a:solidFill>
                  <a:schemeClr val="accent1"/>
                </a:solidFill>
              </a:ln>
              <a:effectLst/>
            </c:spPr>
          </c:marker>
          <c:cat>
            <c:numRef>
              <c:f>'[Meio_HGI_HGIV_HGII_2000-2014.xlsx]Tabelle7'!$A$2:$A$16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'[Meio_HGI_HGIV_HGII_2000-2014.xlsx]Tabelle7'!$B$2:$B$16</c:f>
              <c:numCache>
                <c:formatCode>General</c:formatCode>
                <c:ptCount val="15"/>
                <c:pt idx="0">
                  <c:v>557</c:v>
                </c:pt>
                <c:pt idx="1">
                  <c:v>1769</c:v>
                </c:pt>
                <c:pt idx="2">
                  <c:v>2015</c:v>
                </c:pt>
                <c:pt idx="3">
                  <c:v>1563</c:v>
                </c:pt>
                <c:pt idx="4">
                  <c:v>827</c:v>
                </c:pt>
                <c:pt idx="5">
                  <c:v>774</c:v>
                </c:pt>
                <c:pt idx="6">
                  <c:v>1371</c:v>
                </c:pt>
                <c:pt idx="7">
                  <c:v>2854</c:v>
                </c:pt>
                <c:pt idx="8">
                  <c:v>1239</c:v>
                </c:pt>
                <c:pt idx="9">
                  <c:v>1097</c:v>
                </c:pt>
                <c:pt idx="10">
                  <c:v>467</c:v>
                </c:pt>
                <c:pt idx="11">
                  <c:v>536</c:v>
                </c:pt>
                <c:pt idx="12">
                  <c:v>889</c:v>
                </c:pt>
                <c:pt idx="13">
                  <c:v>1054</c:v>
                </c:pt>
                <c:pt idx="14">
                  <c:v>626</c:v>
                </c:pt>
              </c:numCache>
            </c:numRef>
          </c:val>
          <c:smooth val="0"/>
          <c:extLst>
            <c:ext xmlns:c16="http://schemas.microsoft.com/office/drawing/2014/chart" uri="{C3380CC4-5D6E-409C-BE32-E72D297353CC}">
              <c16:uniqueId val="{00000009-870B-4C5B-846A-8757F3B56AF7}"/>
            </c:ext>
          </c:extLst>
        </c:ser>
        <c:dLbls>
          <c:showLegendKey val="0"/>
          <c:showVal val="0"/>
          <c:showCatName val="0"/>
          <c:showSerName val="0"/>
          <c:showPercent val="0"/>
          <c:showBubbleSize val="0"/>
        </c:dLbls>
        <c:marker val="1"/>
        <c:smooth val="0"/>
        <c:axId val="485586648"/>
        <c:axId val="485587304"/>
      </c:lineChart>
      <c:catAx>
        <c:axId val="485586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485587304"/>
        <c:crosses val="autoZero"/>
        <c:auto val="1"/>
        <c:lblAlgn val="ctr"/>
        <c:lblOffset val="100"/>
        <c:tickMarkSkip val="1"/>
        <c:noMultiLvlLbl val="0"/>
      </c:catAx>
      <c:valAx>
        <c:axId val="485587304"/>
        <c:scaling>
          <c:orientation val="minMax"/>
        </c:scaling>
        <c:delete val="0"/>
        <c:axPos val="l"/>
        <c:majorGridlines>
          <c:spPr>
            <a:ln w="9525" cap="flat" cmpd="sng" algn="ctr">
              <a:solidFill>
                <a:schemeClr val="tx1">
                  <a:lumMod val="15000"/>
                  <a:lumOff val="85000"/>
                </a:schemeClr>
              </a:solidFill>
              <a:prstDash val="dash"/>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e-DE"/>
                  <a:t>nematoda (ind. / 10 cm²)</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485586648"/>
        <c:crosses val="autoZero"/>
        <c:crossBetween val="between"/>
      </c:valAx>
      <c:valAx>
        <c:axId val="487352016"/>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meiofauna excl. nematoda (ind. / 10 cm²)</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487352344"/>
        <c:crosses val="max"/>
        <c:crossBetween val="between"/>
      </c:valAx>
      <c:catAx>
        <c:axId val="487352344"/>
        <c:scaling>
          <c:orientation val="minMax"/>
        </c:scaling>
        <c:delete val="1"/>
        <c:axPos val="b"/>
        <c:numFmt formatCode="General" sourceLinked="1"/>
        <c:majorTickMark val="out"/>
        <c:minorTickMark val="none"/>
        <c:tickLblPos val="nextTo"/>
        <c:crossAx val="487352016"/>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e-DE"/>
          </a:p>
        </p:txBody>
      </p:sp>
      <p:sp>
        <p:nvSpPr>
          <p:cNvPr id="3" name="Datumsplatzhalt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2D3AA85-728A-4465-A3EA-10CF16AE4018}" type="datetimeFigureOut">
              <a:rPr lang="de-DE"/>
              <a:pPr>
                <a:defRPr/>
              </a:pPr>
              <a:t>01.05.2020</a:t>
            </a:fld>
            <a:endParaRPr lang="de-DE"/>
          </a:p>
        </p:txBody>
      </p:sp>
      <p:sp>
        <p:nvSpPr>
          <p:cNvPr id="4" name="Fußzeilenplatzhalt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de-DE"/>
          </a:p>
        </p:txBody>
      </p:sp>
      <p:sp>
        <p:nvSpPr>
          <p:cNvPr id="5" name="Foliennummernplatzhalt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8BAC73F-D9E2-4E2F-99F9-EE2D2952D310}" type="slidenum">
              <a:rPr lang="de-DE"/>
              <a:pPr>
                <a:defRPr/>
              </a:pPr>
              <a:t>‹Nr.›</a:t>
            </a:fld>
            <a:endParaRPr lang="de-DE"/>
          </a:p>
        </p:txBody>
      </p:sp>
    </p:spTree>
    <p:extLst>
      <p:ext uri="{BB962C8B-B14F-4D97-AF65-F5344CB8AC3E}">
        <p14:creationId xmlns:p14="http://schemas.microsoft.com/office/powerpoint/2010/main" val="709084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4B2E2DA-2DB3-48AD-BD10-E86878693E13}" type="datetimeFigureOut">
              <a:rPr lang="de-DE"/>
              <a:pPr>
                <a:defRPr/>
              </a:pPr>
              <a:t>01.05.2020</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noProof="0" smtClean="0"/>
              <a:t>Mastertextformat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de-DE"/>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62B1A89-10A3-41CC-84A2-56ACAEEC9741}" type="slidenum">
              <a:rPr lang="de-DE"/>
              <a:pPr>
                <a:defRPr/>
              </a:pPr>
              <a:t>‹Nr.›</a:t>
            </a:fld>
            <a:endParaRPr lang="de-DE"/>
          </a:p>
        </p:txBody>
      </p:sp>
    </p:spTree>
    <p:extLst>
      <p:ext uri="{BB962C8B-B14F-4D97-AF65-F5344CB8AC3E}">
        <p14:creationId xmlns:p14="http://schemas.microsoft.com/office/powerpoint/2010/main" val="241499305"/>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de-DE" altLang="de-DE" dirty="0" err="1" smtClean="0"/>
              <a:t>Some</a:t>
            </a:r>
            <a:r>
              <a:rPr lang="de-DE" altLang="de-DE" baseline="0" dirty="0" smtClean="0"/>
              <a:t> </a:t>
            </a:r>
            <a:r>
              <a:rPr lang="de-DE" altLang="de-DE" baseline="0" dirty="0" err="1" smtClean="0"/>
              <a:t>r</a:t>
            </a:r>
            <a:r>
              <a:rPr lang="de-DE" altLang="de-DE" dirty="0" err="1" smtClean="0"/>
              <a:t>esults</a:t>
            </a:r>
            <a:r>
              <a:rPr lang="de-DE" altLang="de-DE" dirty="0" smtClean="0"/>
              <a:t> </a:t>
            </a:r>
            <a:r>
              <a:rPr lang="de-DE" altLang="de-DE" dirty="0" err="1" smtClean="0"/>
              <a:t>from</a:t>
            </a:r>
            <a:r>
              <a:rPr lang="de-DE" altLang="de-DE" dirty="0" smtClean="0"/>
              <a:t> </a:t>
            </a:r>
            <a:r>
              <a:rPr lang="de-DE" altLang="de-DE" dirty="0" err="1" smtClean="0"/>
              <a:t>the</a:t>
            </a:r>
            <a:r>
              <a:rPr lang="de-DE" altLang="de-DE" dirty="0" smtClean="0"/>
              <a:t> </a:t>
            </a:r>
            <a:r>
              <a:rPr lang="de-DE" altLang="de-DE" dirty="0" err="1" smtClean="0"/>
              <a:t>first</a:t>
            </a:r>
            <a:r>
              <a:rPr lang="de-DE" altLang="de-DE" dirty="0" smtClean="0"/>
              <a:t> 15 </a:t>
            </a:r>
            <a:r>
              <a:rPr lang="de-DE" altLang="de-DE" dirty="0" err="1" smtClean="0"/>
              <a:t>years</a:t>
            </a:r>
            <a:r>
              <a:rPr lang="de-DE" altLang="de-DE" dirty="0" smtClean="0"/>
              <a:t>  </a:t>
            </a:r>
            <a:r>
              <a:rPr lang="de-DE" altLang="de-DE" dirty="0" err="1" smtClean="0"/>
              <a:t>of</a:t>
            </a:r>
            <a:r>
              <a:rPr lang="de-DE" altLang="de-DE" dirty="0" smtClean="0"/>
              <a:t> </a:t>
            </a:r>
            <a:r>
              <a:rPr lang="de-DE" altLang="de-DE" dirty="0" err="1" smtClean="0"/>
              <a:t>the</a:t>
            </a:r>
            <a:r>
              <a:rPr lang="de-DE" altLang="de-DE" dirty="0" smtClean="0"/>
              <a:t> </a:t>
            </a:r>
            <a:r>
              <a:rPr lang="de-DE" altLang="de-DE" dirty="0" err="1" smtClean="0"/>
              <a:t>benhtic</a:t>
            </a:r>
            <a:r>
              <a:rPr lang="de-DE" altLang="de-DE" dirty="0" smtClean="0"/>
              <a:t> time-</a:t>
            </a:r>
            <a:r>
              <a:rPr lang="de-DE" altLang="de-DE" dirty="0" err="1" smtClean="0"/>
              <a:t>series</a:t>
            </a:r>
            <a:r>
              <a:rPr lang="de-DE" altLang="de-DE" dirty="0" smtClean="0"/>
              <a:t> </a:t>
            </a:r>
            <a:r>
              <a:rPr lang="de-DE" altLang="de-DE" dirty="0" err="1" smtClean="0"/>
              <a:t>work</a:t>
            </a:r>
            <a:r>
              <a:rPr lang="de-DE" altLang="de-DE" dirty="0" smtClean="0"/>
              <a:t> at </a:t>
            </a:r>
            <a:r>
              <a:rPr lang="de-DE" altLang="de-DE" dirty="0" err="1" smtClean="0"/>
              <a:t>the</a:t>
            </a:r>
            <a:r>
              <a:rPr lang="de-DE" altLang="de-DE" dirty="0" smtClean="0"/>
              <a:t> </a:t>
            </a:r>
            <a:r>
              <a:rPr lang="de-DE" altLang="de-DE" dirty="0" err="1" smtClean="0"/>
              <a:t>deep-sea</a:t>
            </a:r>
            <a:r>
              <a:rPr lang="de-DE" altLang="de-DE" dirty="0" smtClean="0"/>
              <a:t> </a:t>
            </a:r>
            <a:r>
              <a:rPr lang="de-DE" altLang="de-DE" dirty="0" err="1" smtClean="0"/>
              <a:t>long</a:t>
            </a:r>
            <a:r>
              <a:rPr lang="de-DE" altLang="de-DE" dirty="0" smtClean="0"/>
              <a:t>-term </a:t>
            </a:r>
            <a:r>
              <a:rPr lang="de-DE" altLang="de-DE" dirty="0" err="1" smtClean="0"/>
              <a:t>observatory</a:t>
            </a:r>
            <a:r>
              <a:rPr lang="de-DE" altLang="de-DE" dirty="0" smtClean="0"/>
              <a:t> HAUSGARTEN in </a:t>
            </a:r>
            <a:r>
              <a:rPr lang="de-DE" altLang="de-DE" dirty="0" err="1" smtClean="0"/>
              <a:t>the</a:t>
            </a:r>
            <a:r>
              <a:rPr lang="de-DE" altLang="de-DE" dirty="0" smtClean="0"/>
              <a:t> </a:t>
            </a:r>
            <a:r>
              <a:rPr lang="de-DE" altLang="de-DE" dirty="0" err="1" smtClean="0"/>
              <a:t>Arctic</a:t>
            </a:r>
            <a:r>
              <a:rPr lang="de-DE" altLang="de-DE" dirty="0" smtClean="0"/>
              <a:t> </a:t>
            </a:r>
            <a:r>
              <a:rPr lang="de-DE" altLang="de-DE" dirty="0" err="1" smtClean="0"/>
              <a:t>Ocean</a:t>
            </a:r>
            <a:endParaRPr lang="de-DE" altLang="de-DE" dirty="0" smtClean="0"/>
          </a:p>
          <a:p>
            <a:endParaRPr lang="de-DE" altLang="de-DE" dirty="0" smtClean="0"/>
          </a:p>
        </p:txBody>
      </p:sp>
      <p:sp>
        <p:nvSpPr>
          <p:cNvPr id="4" name="Foliennummernplatzhalter 3"/>
          <p:cNvSpPr>
            <a:spLocks noGrp="1"/>
          </p:cNvSpPr>
          <p:nvPr>
            <p:ph type="sldNum" sz="quarter" idx="5"/>
          </p:nvPr>
        </p:nvSpPr>
        <p:spPr/>
        <p:txBody>
          <a:bodyPr/>
          <a:lstStyle/>
          <a:p>
            <a:pPr>
              <a:defRPr/>
            </a:pPr>
            <a:fld id="{75462725-3E00-40EC-AB4E-D603DE6992D6}" type="slidenum">
              <a:rPr lang="de-DE" smtClean="0"/>
              <a:pPr>
                <a:defRPr/>
              </a:pPr>
              <a:t>1</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izenplatzhalt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US" dirty="0" smtClean="0"/>
          </a:p>
          <a:p>
            <a:r>
              <a:rPr lang="en-GB" sz="1800" kern="1200" dirty="0" smtClean="0">
                <a:solidFill>
                  <a:schemeClr val="tx1"/>
                </a:solidFill>
                <a:effectLst/>
                <a:latin typeface="+mn-lt"/>
                <a:ea typeface="+mn-ea"/>
                <a:cs typeface="+mn-cs"/>
              </a:rPr>
              <a:t>We record large scale distribution patterns of </a:t>
            </a:r>
            <a:r>
              <a:rPr lang="en-GB" sz="1800" kern="1200" dirty="0" err="1" smtClean="0">
                <a:solidFill>
                  <a:schemeClr val="tx1"/>
                </a:solidFill>
                <a:effectLst/>
                <a:latin typeface="+mn-lt"/>
                <a:ea typeface="+mn-ea"/>
                <a:cs typeface="+mn-cs"/>
              </a:rPr>
              <a:t>megafaunal</a:t>
            </a:r>
            <a:r>
              <a:rPr lang="en-GB" sz="1800" kern="1200" dirty="0" smtClean="0">
                <a:solidFill>
                  <a:schemeClr val="tx1"/>
                </a:solidFill>
                <a:effectLst/>
                <a:latin typeface="+mn-lt"/>
                <a:ea typeface="+mn-ea"/>
                <a:cs typeface="+mn-cs"/>
              </a:rPr>
              <a:t> </a:t>
            </a:r>
            <a:r>
              <a:rPr lang="en-GB" sz="1800" kern="1200" dirty="0" err="1" smtClean="0">
                <a:solidFill>
                  <a:schemeClr val="tx1"/>
                </a:solidFill>
                <a:effectLst/>
                <a:latin typeface="+mn-lt"/>
                <a:ea typeface="+mn-ea"/>
                <a:cs typeface="+mn-cs"/>
              </a:rPr>
              <a:t>organinsms</a:t>
            </a:r>
            <a:r>
              <a:rPr lang="en-GB" sz="1800" kern="1200" dirty="0" smtClean="0">
                <a:solidFill>
                  <a:schemeClr val="tx1"/>
                </a:solidFill>
                <a:effectLst/>
                <a:latin typeface="+mn-lt"/>
                <a:ea typeface="+mn-ea"/>
                <a:cs typeface="+mn-cs"/>
              </a:rPr>
              <a:t> by a towed camera system called OFOS (Ocean Floor Observation System)</a:t>
            </a:r>
          </a:p>
          <a:p>
            <a:r>
              <a:rPr lang="en-GB" sz="1800" kern="1200" dirty="0" smtClean="0">
                <a:solidFill>
                  <a:schemeClr val="tx1"/>
                </a:solidFill>
                <a:effectLst/>
                <a:latin typeface="+mn-lt"/>
                <a:ea typeface="+mn-ea"/>
                <a:cs typeface="+mn-cs"/>
              </a:rPr>
              <a:t> </a:t>
            </a:r>
            <a:endParaRPr lang="de-DE" sz="1800" kern="1200" dirty="0" smtClean="0">
              <a:solidFill>
                <a:schemeClr val="tx1"/>
              </a:solidFill>
              <a:effectLst/>
              <a:latin typeface="+mn-lt"/>
              <a:ea typeface="+mn-ea"/>
              <a:cs typeface="+mn-cs"/>
            </a:endParaRPr>
          </a:p>
          <a:p>
            <a:r>
              <a:rPr lang="en-GB" sz="1800" kern="1200" dirty="0" smtClean="0">
                <a:solidFill>
                  <a:schemeClr val="tx1"/>
                </a:solidFill>
                <a:effectLst/>
                <a:latin typeface="+mn-lt"/>
                <a:ea typeface="+mn-ea"/>
                <a:cs typeface="+mn-cs"/>
              </a:rPr>
              <a:t>Since 2002 we conduct repeated photographic surveys at different HG stations  </a:t>
            </a:r>
            <a:endParaRPr lang="de-DE" sz="1800" kern="1200" dirty="0" smtClean="0">
              <a:solidFill>
                <a:schemeClr val="tx1"/>
              </a:solidFill>
              <a:effectLst/>
              <a:latin typeface="+mn-lt"/>
              <a:ea typeface="+mn-ea"/>
              <a:cs typeface="+mn-cs"/>
            </a:endParaRPr>
          </a:p>
          <a:p>
            <a:r>
              <a:rPr lang="en-GB" sz="1800" kern="1200" dirty="0" smtClean="0">
                <a:solidFill>
                  <a:schemeClr val="tx1"/>
                </a:solidFill>
                <a:effectLst/>
                <a:latin typeface="+mn-lt"/>
                <a:ea typeface="+mn-ea"/>
                <a:cs typeface="+mn-cs"/>
              </a:rPr>
              <a:t>This plot shows densities analysed from photographic transects in 2002 , 2004, 2007 and 2011 at 2500 m water depth</a:t>
            </a:r>
          </a:p>
          <a:p>
            <a:endParaRPr lang="de-DE" sz="1800" kern="1200" dirty="0" smtClean="0">
              <a:solidFill>
                <a:schemeClr val="tx1"/>
              </a:solidFill>
              <a:effectLst/>
              <a:latin typeface="+mn-lt"/>
              <a:ea typeface="+mn-ea"/>
              <a:cs typeface="+mn-cs"/>
            </a:endParaRPr>
          </a:p>
          <a:p>
            <a:pPr>
              <a:defRPr/>
            </a:pPr>
            <a:r>
              <a:rPr lang="en-US" sz="1800" dirty="0" smtClean="0"/>
              <a:t>The change in organic matter availability was also reflected in </a:t>
            </a:r>
            <a:r>
              <a:rPr lang="en-US" sz="1800" dirty="0" err="1" smtClean="0"/>
              <a:t>interannual</a:t>
            </a:r>
            <a:r>
              <a:rPr lang="en-US" sz="1800" dirty="0" smtClean="0"/>
              <a:t> variations in </a:t>
            </a:r>
            <a:r>
              <a:rPr lang="en-US" sz="1800" dirty="0" err="1" smtClean="0"/>
              <a:t>megafaunal</a:t>
            </a:r>
            <a:r>
              <a:rPr lang="en-US" sz="1800" dirty="0" smtClean="0"/>
              <a:t> densities in the HAUSGARTEN area</a:t>
            </a:r>
            <a:endParaRPr lang="de-DE" sz="1800" dirty="0" smtClean="0"/>
          </a:p>
          <a:p>
            <a:pPr>
              <a:defRPr/>
            </a:pPr>
            <a:r>
              <a:rPr lang="en-US" sz="1800" dirty="0" smtClean="0"/>
              <a:t>Overall </a:t>
            </a:r>
            <a:r>
              <a:rPr lang="en-US" sz="1800" dirty="0" err="1" smtClean="0"/>
              <a:t>megafaunal</a:t>
            </a:r>
            <a:r>
              <a:rPr lang="en-US" sz="1800" dirty="0" smtClean="0"/>
              <a:t> densities decreased from 2002 to 2007 and increased between 2007 and 2012, although we do not know what happened in 2005/06 and from 2008-1010</a:t>
            </a:r>
          </a:p>
          <a:p>
            <a:pPr>
              <a:defRPr/>
            </a:pPr>
            <a:r>
              <a:rPr lang="en-US" sz="1800" b="0" i="0" u="none" strike="noStrike" kern="1200" baseline="0" dirty="0" smtClean="0">
                <a:solidFill>
                  <a:schemeClr val="tx1"/>
                </a:solidFill>
                <a:latin typeface="+mn-lt"/>
                <a:ea typeface="+mn-ea"/>
                <a:cs typeface="+mn-cs"/>
              </a:rPr>
              <a:t>Suspension-feeder densities also declined, predator/scavenger and deposit-feeder densities decreased to such a degree that suspension feeders made up &gt;90% of the megafauna in 2007. </a:t>
            </a:r>
            <a:endParaRPr lang="en-US" sz="1800" dirty="0" smtClean="0"/>
          </a:p>
          <a:p>
            <a:pPr>
              <a:defRPr/>
            </a:pPr>
            <a:r>
              <a:rPr lang="en-US" sz="1800" dirty="0" smtClean="0"/>
              <a:t>Decreasing megafauna densities in the years leading up to 2007 might reflect</a:t>
            </a:r>
            <a:r>
              <a:rPr lang="en-US" sz="1800" baseline="0" dirty="0" smtClean="0"/>
              <a:t> the decrease in </a:t>
            </a:r>
            <a:r>
              <a:rPr lang="en-US" sz="1800" dirty="0" smtClean="0"/>
              <a:t>food input to the seafloor in this time period</a:t>
            </a:r>
          </a:p>
          <a:p>
            <a:pPr>
              <a:defRPr/>
            </a:pPr>
            <a:r>
              <a:rPr lang="en-US" sz="1800" dirty="0" smtClean="0"/>
              <a:t>In the years 2007–2011, elevated levels of </a:t>
            </a:r>
            <a:r>
              <a:rPr lang="en-US" sz="1800" dirty="0" err="1" smtClean="0"/>
              <a:t>phytodetrital</a:t>
            </a:r>
            <a:r>
              <a:rPr lang="en-US" sz="1800" dirty="0" smtClean="0"/>
              <a:t> input were recorded, This elevated food input may help to explain the increase in total </a:t>
            </a:r>
            <a:r>
              <a:rPr lang="en-US" sz="1800" dirty="0" err="1" smtClean="0"/>
              <a:t>megafaunal</a:t>
            </a:r>
            <a:r>
              <a:rPr lang="en-US" sz="1800" dirty="0" smtClean="0"/>
              <a:t> density between 2007 and 2011</a:t>
            </a:r>
          </a:p>
          <a:p>
            <a:pPr>
              <a:defRPr/>
            </a:pPr>
            <a:endParaRPr lang="en-US" sz="180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GB" sz="1800" kern="1200" dirty="0" smtClean="0">
                <a:solidFill>
                  <a:schemeClr val="tx1"/>
                </a:solidFill>
                <a:effectLst/>
                <a:latin typeface="+mn-lt"/>
                <a:ea typeface="+mn-ea"/>
                <a:cs typeface="+mn-cs"/>
              </a:rPr>
              <a:t>So  the megafauna seems to respond to the changes in food supply, but in contrast to the </a:t>
            </a:r>
            <a:r>
              <a:rPr lang="en-GB" sz="1800" kern="1200" dirty="0" err="1" smtClean="0">
                <a:solidFill>
                  <a:schemeClr val="tx1"/>
                </a:solidFill>
                <a:effectLst/>
                <a:latin typeface="+mn-lt"/>
                <a:ea typeface="+mn-ea"/>
                <a:cs typeface="+mn-cs"/>
              </a:rPr>
              <a:t>meiofauna</a:t>
            </a:r>
            <a:r>
              <a:rPr lang="en-GB" sz="1800" kern="1200" dirty="0" smtClean="0">
                <a:solidFill>
                  <a:schemeClr val="tx1"/>
                </a:solidFill>
                <a:effectLst/>
                <a:latin typeface="+mn-lt"/>
                <a:ea typeface="+mn-ea"/>
                <a:cs typeface="+mn-cs"/>
              </a:rPr>
              <a:t> with a time lag of about one year</a:t>
            </a:r>
          </a:p>
          <a:p>
            <a:pPr marL="0" marR="0" indent="0" algn="l" defTabSz="457200" rtl="0" eaLnBrk="0" fontAlgn="base" latinLnBrk="0" hangingPunct="0">
              <a:lnSpc>
                <a:spcPct val="100000"/>
              </a:lnSpc>
              <a:spcBef>
                <a:spcPct val="30000"/>
              </a:spcBef>
              <a:spcAft>
                <a:spcPct val="0"/>
              </a:spcAft>
              <a:buClrTx/>
              <a:buSzTx/>
              <a:buFontTx/>
              <a:buNone/>
              <a:tabLst/>
              <a:defRPr/>
            </a:pPr>
            <a:endParaRPr lang="en-GB" sz="1800" kern="1200" dirty="0" smtClean="0">
              <a:solidFill>
                <a:schemeClr val="tx1"/>
              </a:solidFill>
              <a:effectLst/>
              <a:latin typeface="+mn-lt"/>
              <a:ea typeface="+mn-ea"/>
              <a:cs typeface="+mn-cs"/>
            </a:endParaRPr>
          </a:p>
        </p:txBody>
      </p:sp>
      <p:sp>
        <p:nvSpPr>
          <p:cNvPr id="25604" name="Foliennummernplatzhalt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spcBef>
                <a:spcPct val="0"/>
              </a:spcBef>
              <a:spcAft>
                <a:spcPct val="0"/>
              </a:spcAft>
              <a:defRPr/>
            </a:pPr>
            <a:fld id="{8B56DF9E-0FD5-4B38-A080-708A2206573E}" type="slidenum">
              <a:rPr lang="de-DE" altLang="en-US" smtClean="0">
                <a:latin typeface="Calibri" pitchFamily="34" charset="0"/>
              </a:rPr>
              <a:pPr fontAlgn="base">
                <a:spcBef>
                  <a:spcPct val="0"/>
                </a:spcBef>
                <a:spcAft>
                  <a:spcPct val="0"/>
                </a:spcAft>
                <a:defRPr/>
              </a:pPr>
              <a:t>10</a:t>
            </a:fld>
            <a:endParaRPr lang="de-DE" altLang="en-US" smtClean="0">
              <a:latin typeface="Calibri" pitchFamily="34" charset="0"/>
            </a:endParaRPr>
          </a:p>
        </p:txBody>
      </p:sp>
    </p:spTree>
    <p:extLst>
      <p:ext uri="{BB962C8B-B14F-4D97-AF65-F5344CB8AC3E}">
        <p14:creationId xmlns:p14="http://schemas.microsoft.com/office/powerpoint/2010/main" val="3948591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izenplatzhalt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endParaRPr lang="en-US" altLang="en-US" dirty="0" smtClean="0"/>
          </a:p>
          <a:p>
            <a:pPr eaLnBrk="1" hangingPunct="1">
              <a:spcBef>
                <a:spcPct val="0"/>
              </a:spcBef>
              <a:defRPr/>
            </a:pPr>
            <a:endParaRPr lang="en-US" altLang="en-US" dirty="0" smtClean="0"/>
          </a:p>
        </p:txBody>
      </p:sp>
      <p:sp>
        <p:nvSpPr>
          <p:cNvPr id="27652" name="Foliennummernplatzhalt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spcBef>
                <a:spcPct val="0"/>
              </a:spcBef>
              <a:spcAft>
                <a:spcPct val="0"/>
              </a:spcAft>
              <a:defRPr/>
            </a:pPr>
            <a:fld id="{4BFD0BA2-66A0-498A-A014-47539C2872BD}" type="slidenum">
              <a:rPr lang="de-DE" altLang="en-US" smtClean="0">
                <a:latin typeface="Calibri" pitchFamily="34" charset="0"/>
              </a:rPr>
              <a:pPr fontAlgn="base">
                <a:spcBef>
                  <a:spcPct val="0"/>
                </a:spcBef>
                <a:spcAft>
                  <a:spcPct val="0"/>
                </a:spcAft>
                <a:defRPr/>
              </a:pPr>
              <a:t>11</a:t>
            </a:fld>
            <a:endParaRPr lang="de-DE" altLang="en-US"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izenplatzhalt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dirty="0" smtClean="0"/>
              <a:t>The </a:t>
            </a:r>
            <a:r>
              <a:rPr lang="en-US" dirty="0" err="1" smtClean="0"/>
              <a:t>Fram</a:t>
            </a:r>
            <a:r>
              <a:rPr lang="en-US" dirty="0" smtClean="0"/>
              <a:t> Strait, located between Svalbard and Greenland, is the only deep connection between the Central Arctic Ocean and the Nordic Seas. It is a gateway to the Arctic with warm Atlantic water inflow and polar water outflow.</a:t>
            </a:r>
          </a:p>
          <a:p>
            <a:pPr>
              <a:defRPr/>
            </a:pPr>
            <a:endParaRPr lang="de-DE" dirty="0" smtClean="0"/>
          </a:p>
          <a:p>
            <a:pPr>
              <a:defRPr/>
            </a:pPr>
            <a:r>
              <a:rPr lang="en-US" dirty="0" smtClean="0"/>
              <a:t>Cold polar waters exit the Arctic Ocean with the EGC and </a:t>
            </a:r>
            <a:r>
              <a:rPr lang="en-US" dirty="0" err="1" smtClean="0"/>
              <a:t>and</a:t>
            </a:r>
            <a:r>
              <a:rPr lang="en-US" dirty="0" smtClean="0"/>
              <a:t> sea-ice is transported out of the Arctic. Warmer and nutrient rich Atlantic water masses are transported into the central Arctic Ocean with the WSC.</a:t>
            </a:r>
          </a:p>
          <a:p>
            <a:pPr>
              <a:defRPr/>
            </a:pPr>
            <a:endParaRPr lang="de-DE" dirty="0" smtClean="0"/>
          </a:p>
          <a:p>
            <a:pPr>
              <a:defRPr/>
            </a:pPr>
            <a:r>
              <a:rPr lang="en-US" dirty="0" smtClean="0"/>
              <a:t>In this transition zone at 79°N, 4°E the deep-sea observatory LTER HAUSGARTEN was established in 1999 by the </a:t>
            </a:r>
            <a:r>
              <a:rPr lang="de-DE" dirty="0" smtClean="0"/>
              <a:t>Alfred-Wegener-Institute</a:t>
            </a:r>
          </a:p>
          <a:p>
            <a:pPr>
              <a:defRPr/>
            </a:pPr>
            <a:r>
              <a:rPr lang="en-GB" dirty="0" smtClean="0"/>
              <a:t>HAUSGARTEN </a:t>
            </a:r>
            <a:r>
              <a:rPr lang="en-GB" dirty="0" err="1" smtClean="0"/>
              <a:t>consits</a:t>
            </a:r>
            <a:r>
              <a:rPr lang="en-GB" dirty="0" smtClean="0"/>
              <a:t> of 21 stations along a depth gradient between 1000-5500 m water depth and along a latitudinal transect at 2500 m water depth</a:t>
            </a:r>
          </a:p>
          <a:p>
            <a:pPr>
              <a:defRPr/>
            </a:pPr>
            <a:r>
              <a:rPr lang="en-US" dirty="0" smtClean="0"/>
              <a:t>Repeated sampling and the deployment of moorings and different long-term lander systems for continuous measurements take place </a:t>
            </a:r>
            <a:r>
              <a:rPr lang="en-GB" dirty="0" smtClean="0"/>
              <a:t>to analyse variations of biological, geochemical and </a:t>
            </a:r>
            <a:r>
              <a:rPr lang="en-GB" dirty="0" err="1" smtClean="0"/>
              <a:t>sedimentological</a:t>
            </a:r>
            <a:r>
              <a:rPr lang="en-GB" dirty="0" smtClean="0"/>
              <a:t> parameters</a:t>
            </a:r>
            <a:endParaRPr lang="de-DE" dirty="0" smtClean="0"/>
          </a:p>
          <a:p>
            <a:pPr>
              <a:defRPr/>
            </a:pPr>
            <a:r>
              <a:rPr lang="en-GB" dirty="0" smtClean="0"/>
              <a:t> </a:t>
            </a:r>
            <a:endParaRPr lang="de-DE" dirty="0" smtClean="0"/>
          </a:p>
          <a:p>
            <a:pPr>
              <a:defRPr/>
            </a:pPr>
            <a:r>
              <a:rPr lang="en-US" dirty="0" smtClean="0"/>
              <a:t> </a:t>
            </a:r>
            <a:endParaRPr lang="de-DE" dirty="0" smtClean="0"/>
          </a:p>
          <a:p>
            <a:pPr>
              <a:defRPr/>
            </a:pPr>
            <a:r>
              <a:rPr lang="en-US" dirty="0" smtClean="0"/>
              <a:t>Frequent visual observations with towed photo/video systems allow the assessment of largescale distribution patterns of larger </a:t>
            </a:r>
            <a:r>
              <a:rPr lang="en-US" dirty="0" err="1" smtClean="0"/>
              <a:t>epibenthic</a:t>
            </a:r>
            <a:r>
              <a:rPr lang="en-US" dirty="0" smtClean="0"/>
              <a:t> organisms.</a:t>
            </a:r>
            <a:endParaRPr lang="de-DE" dirty="0" smtClean="0"/>
          </a:p>
          <a:p>
            <a:pPr>
              <a:defRPr/>
            </a:pPr>
            <a:r>
              <a:rPr lang="en-GB" dirty="0" smtClean="0"/>
              <a:t>we also established several long- and short-term experiments to study causes and effects of gradients on biodiversity of the small-sediment inhabiting biota</a:t>
            </a:r>
            <a:endParaRPr lang="de-DE" dirty="0" smtClean="0"/>
          </a:p>
          <a:p>
            <a:pPr>
              <a:defRPr/>
            </a:pPr>
            <a:endParaRPr lang="en-US" dirty="0" smtClean="0"/>
          </a:p>
          <a:p>
            <a:pPr>
              <a:defRPr/>
            </a:pPr>
            <a:endParaRPr lang="en-US" dirty="0" smtClean="0"/>
          </a:p>
          <a:p>
            <a:pPr>
              <a:defRPr/>
            </a:pPr>
            <a:r>
              <a:rPr lang="en-US" dirty="0" err="1" smtClean="0"/>
              <a:t>Fram</a:t>
            </a:r>
            <a:r>
              <a:rPr lang="en-US" dirty="0" smtClean="0"/>
              <a:t> Strait is located between Svalbard and Greenland and is in an area marked by exchange of Atlantic and Arctic water masses. As the only deep-water connection between the Arctic Ocean and the world ocean, </a:t>
            </a:r>
            <a:r>
              <a:rPr lang="en-US" dirty="0" err="1" smtClean="0"/>
              <a:t>Fram</a:t>
            </a:r>
            <a:r>
              <a:rPr lang="en-US" dirty="0" smtClean="0"/>
              <a:t> Strait is an important site for the exchange of mass, heat, and salt. The warm West Spitsbergen Current (WSC) carries warm Atlantic waters north into the Arctic Ocean the EGC transports Arctic Ocean water masses, and &gt;90% of the ice exported from the Arctic Ocean. The EGC is an important link between the Arctic Ocean and the North Atlantic Ocean.</a:t>
            </a:r>
          </a:p>
          <a:p>
            <a:pPr marL="171450" indent="-171450" eaLnBrk="1" hangingPunct="1">
              <a:spcBef>
                <a:spcPct val="0"/>
              </a:spcBef>
              <a:buFontTx/>
              <a:buChar char="•"/>
              <a:defRPr/>
            </a:pPr>
            <a:endParaRPr lang="en-US" altLang="en-US" dirty="0" smtClean="0"/>
          </a:p>
        </p:txBody>
      </p:sp>
      <p:sp>
        <p:nvSpPr>
          <p:cNvPr id="18436" name="Foliennummernplatzhalt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spcBef>
                <a:spcPct val="0"/>
              </a:spcBef>
              <a:spcAft>
                <a:spcPct val="0"/>
              </a:spcAft>
              <a:defRPr/>
            </a:pPr>
            <a:fld id="{1CFD55BF-C9AE-4363-A972-B407E6C77EF7}" type="slidenum">
              <a:rPr lang="de-DE" altLang="en-US" smtClean="0">
                <a:latin typeface="Calibri" pitchFamily="34" charset="0"/>
              </a:rPr>
              <a:pPr fontAlgn="base">
                <a:spcBef>
                  <a:spcPct val="0"/>
                </a:spcBef>
                <a:spcAft>
                  <a:spcPct val="0"/>
                </a:spcAft>
                <a:defRPr/>
              </a:pPr>
              <a:t>2</a:t>
            </a:fld>
            <a:endParaRPr lang="de-DE" altLang="en-US" smtClean="0">
              <a:latin typeface="Calibri" pitchFamily="34" charset="0"/>
            </a:endParaRPr>
          </a:p>
        </p:txBody>
      </p:sp>
    </p:spTree>
    <p:extLst>
      <p:ext uri="{BB962C8B-B14F-4D97-AF65-F5344CB8AC3E}">
        <p14:creationId xmlns:p14="http://schemas.microsoft.com/office/powerpoint/2010/main" val="1173340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izenplatzhalt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defRPr/>
            </a:pPr>
            <a:endParaRPr lang="en-US" altLang="en-US" dirty="0" smtClean="0"/>
          </a:p>
          <a:p>
            <a:pPr>
              <a:defRPr/>
            </a:pPr>
            <a:r>
              <a:rPr lang="en-GB" dirty="0" smtClean="0"/>
              <a:t>Sampling sites are revisited yearly in the summer month during expeditions with the German Research icebreaker </a:t>
            </a:r>
            <a:r>
              <a:rPr lang="en-GB" dirty="0" err="1" smtClean="0"/>
              <a:t>Polarstern</a:t>
            </a:r>
            <a:r>
              <a:rPr lang="en-GB" dirty="0" smtClean="0"/>
              <a:t> and we sample the water column from the surface down to the deep-seafloor. </a:t>
            </a:r>
          </a:p>
          <a:p>
            <a:pPr>
              <a:defRPr/>
            </a:pPr>
            <a:r>
              <a:rPr lang="en-GB" dirty="0" smtClean="0"/>
              <a:t> </a:t>
            </a:r>
            <a:endParaRPr lang="de-DE" dirty="0" smtClean="0"/>
          </a:p>
          <a:p>
            <a:pPr>
              <a:defRPr/>
            </a:pPr>
            <a:r>
              <a:rPr lang="de-DE" dirty="0" err="1" smtClean="0"/>
              <a:t>Water</a:t>
            </a:r>
            <a:r>
              <a:rPr lang="de-DE" dirty="0" smtClean="0"/>
              <a:t> </a:t>
            </a:r>
            <a:r>
              <a:rPr lang="de-DE" dirty="0" err="1" smtClean="0"/>
              <a:t>column</a:t>
            </a:r>
            <a:r>
              <a:rPr lang="de-DE" dirty="0" smtClean="0"/>
              <a:t> </a:t>
            </a:r>
            <a:r>
              <a:rPr lang="de-DE" dirty="0" err="1" smtClean="0"/>
              <a:t>studies</a:t>
            </a:r>
            <a:r>
              <a:rPr lang="de-DE" dirty="0" smtClean="0"/>
              <a:t> </a:t>
            </a:r>
            <a:r>
              <a:rPr lang="de-DE" dirty="0" err="1" smtClean="0"/>
              <a:t>comprise</a:t>
            </a:r>
            <a:r>
              <a:rPr lang="de-DE" dirty="0" smtClean="0"/>
              <a:t> </a:t>
            </a:r>
            <a:r>
              <a:rPr lang="de-DE" dirty="0" err="1" smtClean="0"/>
              <a:t>the</a:t>
            </a:r>
            <a:r>
              <a:rPr lang="de-DE" dirty="0" smtClean="0"/>
              <a:t> </a:t>
            </a:r>
            <a:r>
              <a:rPr lang="de-DE" dirty="0" err="1" smtClean="0"/>
              <a:t>assessment</a:t>
            </a:r>
            <a:r>
              <a:rPr lang="de-DE" dirty="0" smtClean="0"/>
              <a:t> </a:t>
            </a:r>
            <a:r>
              <a:rPr lang="de-DE" dirty="0" err="1" smtClean="0"/>
              <a:t>of</a:t>
            </a:r>
            <a:r>
              <a:rPr lang="de-DE" dirty="0" smtClean="0"/>
              <a:t> </a:t>
            </a:r>
            <a:r>
              <a:rPr lang="de-DE" dirty="0" err="1" smtClean="0"/>
              <a:t>physico-chemical</a:t>
            </a:r>
            <a:r>
              <a:rPr lang="de-DE" dirty="0" smtClean="0"/>
              <a:t> </a:t>
            </a:r>
            <a:r>
              <a:rPr lang="de-DE" dirty="0" err="1" smtClean="0"/>
              <a:t>parameters</a:t>
            </a:r>
            <a:r>
              <a:rPr lang="de-DE" dirty="0" smtClean="0"/>
              <a:t> </a:t>
            </a:r>
            <a:r>
              <a:rPr lang="de-DE" dirty="0" err="1" smtClean="0"/>
              <a:t>as</a:t>
            </a:r>
            <a:r>
              <a:rPr lang="de-DE" dirty="0" smtClean="0"/>
              <a:t> </a:t>
            </a:r>
            <a:r>
              <a:rPr lang="en-US" dirty="0" smtClean="0"/>
              <a:t>well as flux measurements of particulate organic matter, and we sample the plankton community.</a:t>
            </a:r>
          </a:p>
          <a:p>
            <a:pPr>
              <a:defRPr/>
            </a:pPr>
            <a:endParaRPr lang="en-GB" dirty="0" smtClean="0"/>
          </a:p>
          <a:p>
            <a:pPr>
              <a:defRPr/>
            </a:pPr>
            <a:r>
              <a:rPr lang="de-DE" dirty="0" smtClean="0"/>
              <a:t>At </a:t>
            </a:r>
            <a:r>
              <a:rPr lang="de-DE" dirty="0" err="1" smtClean="0"/>
              <a:t>the</a:t>
            </a:r>
            <a:r>
              <a:rPr lang="de-DE" dirty="0" smtClean="0"/>
              <a:t> sediment-</a:t>
            </a:r>
            <a:r>
              <a:rPr lang="de-DE" dirty="0" err="1" smtClean="0"/>
              <a:t>water</a:t>
            </a:r>
            <a:r>
              <a:rPr lang="de-DE" dirty="0" smtClean="0"/>
              <a:t> </a:t>
            </a:r>
            <a:r>
              <a:rPr lang="de-DE" dirty="0" err="1" smtClean="0"/>
              <a:t>interface</a:t>
            </a:r>
            <a:r>
              <a:rPr lang="de-DE" dirty="0" smtClean="0"/>
              <a:t>, </a:t>
            </a:r>
            <a:r>
              <a:rPr lang="de-DE" dirty="0" err="1" smtClean="0"/>
              <a:t>we</a:t>
            </a:r>
            <a:r>
              <a:rPr lang="de-DE" dirty="0" smtClean="0"/>
              <a:t> </a:t>
            </a:r>
            <a:r>
              <a:rPr lang="de-DE" dirty="0" err="1" smtClean="0"/>
              <a:t>measure</a:t>
            </a:r>
            <a:r>
              <a:rPr lang="de-DE" dirty="0" smtClean="0"/>
              <a:t> </a:t>
            </a:r>
            <a:r>
              <a:rPr lang="de-DE" dirty="0" err="1" smtClean="0"/>
              <a:t>changes</a:t>
            </a:r>
            <a:r>
              <a:rPr lang="de-DE" dirty="0" smtClean="0"/>
              <a:t> </a:t>
            </a:r>
            <a:r>
              <a:rPr lang="de-DE" dirty="0" err="1" smtClean="0"/>
              <a:t>of</a:t>
            </a:r>
            <a:r>
              <a:rPr lang="de-DE" dirty="0" smtClean="0"/>
              <a:t> </a:t>
            </a:r>
            <a:r>
              <a:rPr lang="de-DE" dirty="0" err="1" smtClean="0"/>
              <a:t>the</a:t>
            </a:r>
            <a:r>
              <a:rPr lang="de-DE" dirty="0" smtClean="0"/>
              <a:t> </a:t>
            </a:r>
            <a:r>
              <a:rPr lang="de-DE" dirty="0" err="1" smtClean="0"/>
              <a:t>current</a:t>
            </a:r>
            <a:r>
              <a:rPr lang="de-DE" dirty="0" smtClean="0"/>
              <a:t> </a:t>
            </a:r>
            <a:r>
              <a:rPr lang="de-DE" dirty="0" err="1" smtClean="0"/>
              <a:t>regime</a:t>
            </a:r>
            <a:r>
              <a:rPr lang="de-DE" dirty="0" smtClean="0"/>
              <a:t> </a:t>
            </a:r>
            <a:r>
              <a:rPr lang="de-DE" dirty="0" err="1" smtClean="0"/>
              <a:t>and</a:t>
            </a:r>
            <a:r>
              <a:rPr lang="de-DE" dirty="0" smtClean="0"/>
              <a:t> </a:t>
            </a:r>
            <a:r>
              <a:rPr lang="de-DE" dirty="0" err="1" smtClean="0"/>
              <a:t>oxygen</a:t>
            </a:r>
            <a:r>
              <a:rPr lang="de-DE" dirty="0" smtClean="0"/>
              <a:t> </a:t>
            </a:r>
            <a:r>
              <a:rPr lang="de-DE" dirty="0" err="1" smtClean="0"/>
              <a:t>concentrations</a:t>
            </a:r>
            <a:r>
              <a:rPr lang="de-DE" dirty="0" smtClean="0"/>
              <a:t>, </a:t>
            </a:r>
            <a:r>
              <a:rPr lang="de-DE" dirty="0" err="1" smtClean="0"/>
              <a:t>and</a:t>
            </a:r>
            <a:r>
              <a:rPr lang="de-DE" dirty="0" smtClean="0"/>
              <a:t> </a:t>
            </a:r>
            <a:r>
              <a:rPr lang="de-DE" dirty="0" err="1" smtClean="0"/>
              <a:t>suspended</a:t>
            </a:r>
            <a:r>
              <a:rPr lang="de-DE" dirty="0" smtClean="0"/>
              <a:t> matter </a:t>
            </a:r>
            <a:r>
              <a:rPr lang="de-DE" dirty="0" err="1" smtClean="0"/>
              <a:t>including</a:t>
            </a:r>
            <a:r>
              <a:rPr lang="de-DE" dirty="0" smtClean="0"/>
              <a:t> </a:t>
            </a:r>
            <a:r>
              <a:rPr lang="de-DE" dirty="0" err="1" smtClean="0"/>
              <a:t>organic</a:t>
            </a:r>
            <a:r>
              <a:rPr lang="de-DE" dirty="0" smtClean="0"/>
              <a:t> material, </a:t>
            </a:r>
            <a:r>
              <a:rPr lang="de-DE" dirty="0" err="1" smtClean="0"/>
              <a:t>that</a:t>
            </a:r>
            <a:r>
              <a:rPr lang="de-DE" dirty="0" smtClean="0"/>
              <a:t> </a:t>
            </a:r>
            <a:r>
              <a:rPr lang="en-US" dirty="0" smtClean="0"/>
              <a:t>is transported along or accumulated at the sediment surface.</a:t>
            </a:r>
            <a:endParaRPr lang="de-DE" dirty="0" smtClean="0"/>
          </a:p>
          <a:p>
            <a:pPr>
              <a:defRPr/>
            </a:pPr>
            <a:r>
              <a:rPr lang="en-GB" dirty="0" smtClean="0"/>
              <a:t> </a:t>
            </a:r>
            <a:endParaRPr lang="de-DE" dirty="0" smtClean="0"/>
          </a:p>
          <a:p>
            <a:pPr>
              <a:defRPr/>
            </a:pPr>
            <a:r>
              <a:rPr lang="en-GB" dirty="0" smtClean="0"/>
              <a:t>We sample the </a:t>
            </a:r>
            <a:r>
              <a:rPr lang="en-GB" b="0" dirty="0" smtClean="0"/>
              <a:t>sediments</a:t>
            </a:r>
            <a:r>
              <a:rPr lang="en-GB" dirty="0" smtClean="0"/>
              <a:t> for </a:t>
            </a:r>
            <a:r>
              <a:rPr lang="en-GB" dirty="0" err="1" smtClean="0"/>
              <a:t>granulometry</a:t>
            </a:r>
            <a:r>
              <a:rPr lang="en-GB" dirty="0" smtClean="0"/>
              <a:t> and porosity, and organic matter input as </a:t>
            </a:r>
            <a:r>
              <a:rPr lang="en-GB" dirty="0" err="1" smtClean="0"/>
              <a:t>phytodetrial</a:t>
            </a:r>
            <a:r>
              <a:rPr lang="en-GB" dirty="0" smtClean="0"/>
              <a:t> pigments and organic carbon content as well as for biomarker and biomass parameters.</a:t>
            </a:r>
          </a:p>
          <a:p>
            <a:pPr>
              <a:defRPr/>
            </a:pPr>
            <a:r>
              <a:rPr lang="en-GB" dirty="0" smtClean="0"/>
              <a:t> </a:t>
            </a:r>
            <a:endParaRPr lang="de-DE" dirty="0" smtClean="0"/>
          </a:p>
          <a:p>
            <a:pPr>
              <a:defRPr/>
            </a:pPr>
            <a:r>
              <a:rPr lang="en-GB" dirty="0" smtClean="0"/>
              <a:t>And we sample the</a:t>
            </a:r>
            <a:r>
              <a:rPr lang="en-GB" b="1" dirty="0" smtClean="0"/>
              <a:t> </a:t>
            </a:r>
            <a:r>
              <a:rPr lang="en-GB" b="0" dirty="0" smtClean="0"/>
              <a:t>benthic organisms </a:t>
            </a:r>
            <a:r>
              <a:rPr lang="en-US" altLang="en-US" dirty="0" smtClean="0"/>
              <a:t>from bacteria to </a:t>
            </a:r>
            <a:r>
              <a:rPr lang="en-US" altLang="en-US" dirty="0" err="1" smtClean="0"/>
              <a:t>epibenthic</a:t>
            </a:r>
            <a:r>
              <a:rPr lang="en-US" altLang="en-US" dirty="0" smtClean="0"/>
              <a:t> larger organisms and demersal fish </a:t>
            </a:r>
            <a:r>
              <a:rPr lang="en-GB" dirty="0" smtClean="0"/>
              <a:t>to analyse activity, density, biomass, distribution patterns and diversity.</a:t>
            </a:r>
            <a:endParaRPr lang="de-DE" dirty="0" smtClean="0"/>
          </a:p>
          <a:p>
            <a:pPr marL="171450" indent="-171450" eaLnBrk="1" hangingPunct="1">
              <a:spcBef>
                <a:spcPct val="0"/>
              </a:spcBef>
              <a:buFontTx/>
              <a:buChar char="•"/>
              <a:defRPr/>
            </a:pPr>
            <a:endParaRPr lang="en-US" altLang="en-US" dirty="0" smtClean="0"/>
          </a:p>
        </p:txBody>
      </p:sp>
      <p:sp>
        <p:nvSpPr>
          <p:cNvPr id="19460" name="Foliennummernplatzhalt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spcBef>
                <a:spcPct val="0"/>
              </a:spcBef>
              <a:spcAft>
                <a:spcPct val="0"/>
              </a:spcAft>
              <a:defRPr/>
            </a:pPr>
            <a:fld id="{32E10A4A-B7A4-4480-A464-28EE50B8DBD2}" type="slidenum">
              <a:rPr lang="de-DE" altLang="en-US" smtClean="0">
                <a:latin typeface="Calibri" pitchFamily="34" charset="0"/>
              </a:rPr>
              <a:pPr fontAlgn="base">
                <a:spcBef>
                  <a:spcPct val="0"/>
                </a:spcBef>
                <a:spcAft>
                  <a:spcPct val="0"/>
                </a:spcAft>
                <a:defRPr/>
              </a:pPr>
              <a:t>3</a:t>
            </a:fld>
            <a:endParaRPr lang="de-DE" altLang="en-US"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izenplatzhalter 2"/>
          <p:cNvSpPr>
            <a:spLocks noGrp="1"/>
          </p:cNvSpPr>
          <p:nvPr>
            <p:ph type="body" idx="1"/>
          </p:nvPr>
        </p:nvSpPr>
        <p:spPr/>
        <p:txBody>
          <a:bodyPr/>
          <a:lstStyle/>
          <a:p>
            <a:pPr marL="171450" indent="-171450" eaLnBrk="1" fontAlgn="auto" hangingPunct="1">
              <a:spcBef>
                <a:spcPts val="0"/>
              </a:spcBef>
              <a:spcAft>
                <a:spcPts val="0"/>
              </a:spcAft>
              <a:buFont typeface="Arial" panose="020B0604020202020204" pitchFamily="34" charset="0"/>
              <a:buChar char="•"/>
              <a:defRPr/>
            </a:pPr>
            <a:endParaRPr lang="en-US" dirty="0" smtClean="0"/>
          </a:p>
          <a:p>
            <a:pPr marL="0" indent="0" eaLnBrk="1" fontAlgn="auto" hangingPunct="1">
              <a:spcBef>
                <a:spcPts val="0"/>
              </a:spcBef>
              <a:spcAft>
                <a:spcPts val="0"/>
              </a:spcAft>
              <a:buFont typeface="Arial" panose="020B0604020202020204" pitchFamily="34" charset="0"/>
              <a:buNone/>
              <a:defRPr/>
            </a:pPr>
            <a:r>
              <a:rPr lang="en-US" dirty="0" smtClean="0"/>
              <a:t>Data from the National Snow and  Ice Center for the Summer Sea Ice extent in the central Arctic from 1979-2014</a:t>
            </a:r>
          </a:p>
          <a:p>
            <a:pPr marL="171450" indent="-171450" eaLnBrk="1" fontAlgn="auto" hangingPunct="1">
              <a:spcBef>
                <a:spcPts val="0"/>
              </a:spcBef>
              <a:spcAft>
                <a:spcPts val="0"/>
              </a:spcAft>
              <a:buFont typeface="Arial" panose="020B0604020202020204" pitchFamily="34" charset="0"/>
              <a:buChar char="•"/>
              <a:defRPr/>
            </a:pPr>
            <a:endParaRPr lang="en-US" dirty="0" smtClean="0"/>
          </a:p>
          <a:p>
            <a:pPr marL="0" indent="0" eaLnBrk="1" fontAlgn="auto" hangingPunct="1">
              <a:spcBef>
                <a:spcPts val="0"/>
              </a:spcBef>
              <a:spcAft>
                <a:spcPts val="0"/>
              </a:spcAft>
              <a:buFont typeface="Arial" panose="020B0604020202020204" pitchFamily="34" charset="0"/>
              <a:buNone/>
              <a:defRPr/>
            </a:pPr>
            <a:r>
              <a:rPr lang="en-US" dirty="0" smtClean="0"/>
              <a:t>Arctic sea ice during the 2007 and 2012 melt season have reached lowest extent,</a:t>
            </a:r>
            <a:r>
              <a:rPr lang="en-US" baseline="0" dirty="0" smtClean="0"/>
              <a:t> i</a:t>
            </a:r>
            <a:r>
              <a:rPr lang="en-US" dirty="0" smtClean="0"/>
              <a:t>n 2012 Artic sea ice extent is about half the size of the average extent from 1979 to 2010.</a:t>
            </a:r>
          </a:p>
          <a:p>
            <a:pPr marL="0" indent="0" eaLnBrk="1" fontAlgn="auto" hangingPunct="1">
              <a:spcBef>
                <a:spcPts val="0"/>
              </a:spcBef>
              <a:spcAft>
                <a:spcPts val="0"/>
              </a:spcAft>
              <a:buFont typeface="Arial" panose="020B0604020202020204" pitchFamily="34" charset="0"/>
              <a:buNone/>
              <a:defRPr/>
            </a:pPr>
            <a:endParaRPr lang="en-US" dirty="0" smtClean="0"/>
          </a:p>
          <a:p>
            <a:pPr marL="0" indent="0" eaLnBrk="1" fontAlgn="auto" hangingPunct="1">
              <a:spcBef>
                <a:spcPts val="0"/>
              </a:spcBef>
              <a:spcAft>
                <a:spcPts val="0"/>
              </a:spcAft>
              <a:buFont typeface="Arial" panose="020B0604020202020204" pitchFamily="34" charset="0"/>
              <a:buNone/>
              <a:defRPr/>
            </a:pPr>
            <a:r>
              <a:rPr lang="en-US" dirty="0" smtClean="0"/>
              <a:t>The general sea ice decline in the central Arctic causes also considerable changes in the </a:t>
            </a:r>
            <a:r>
              <a:rPr lang="en-US" dirty="0" err="1" smtClean="0"/>
              <a:t>Fram</a:t>
            </a:r>
            <a:r>
              <a:rPr lang="en-US" dirty="0" smtClean="0"/>
              <a:t> Strait --- less in a general decline but in higher variability of sea ice coverage</a:t>
            </a:r>
          </a:p>
          <a:p>
            <a:pPr marL="0" indent="0" eaLnBrk="1" fontAlgn="auto" hangingPunct="1">
              <a:spcBef>
                <a:spcPts val="0"/>
              </a:spcBef>
              <a:spcAft>
                <a:spcPts val="0"/>
              </a:spcAft>
              <a:buFont typeface="Arial" panose="020B0604020202020204" pitchFamily="34" charset="0"/>
              <a:buNone/>
              <a:defRPr/>
            </a:pPr>
            <a:endParaRPr lang="en-US" dirty="0" smtClean="0"/>
          </a:p>
          <a:p>
            <a:pPr marL="0" indent="0" eaLnBrk="1" fontAlgn="auto" hangingPunct="1">
              <a:spcBef>
                <a:spcPts val="0"/>
              </a:spcBef>
              <a:spcAft>
                <a:spcPts val="0"/>
              </a:spcAft>
              <a:buFont typeface="Arial" panose="020B0604020202020204" pitchFamily="34" charset="0"/>
              <a:buNone/>
              <a:defRPr/>
            </a:pPr>
            <a:r>
              <a:rPr lang="en-US" dirty="0" smtClean="0"/>
              <a:t>So, we observed strong variations in physical &amp; biological parameters during the first 15 years of investigation at HAUSGARTEN.</a:t>
            </a:r>
          </a:p>
          <a:p>
            <a:pPr marL="171450" indent="-171450" eaLnBrk="1" fontAlgn="auto" hangingPunct="1">
              <a:spcBef>
                <a:spcPts val="0"/>
              </a:spcBef>
              <a:spcAft>
                <a:spcPts val="0"/>
              </a:spcAft>
              <a:buFont typeface="Arial" panose="020B0604020202020204" pitchFamily="34" charset="0"/>
              <a:buChar char="•"/>
              <a:defRPr/>
            </a:pPr>
            <a:endParaRPr lang="en-US" dirty="0" smtClean="0"/>
          </a:p>
        </p:txBody>
      </p:sp>
      <p:sp>
        <p:nvSpPr>
          <p:cNvPr id="20484" name="Foliennummernplatzhalt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spcBef>
                <a:spcPct val="0"/>
              </a:spcBef>
              <a:spcAft>
                <a:spcPct val="0"/>
              </a:spcAft>
              <a:defRPr/>
            </a:pPr>
            <a:fld id="{2A2A2CEF-B19A-4C49-877E-CDFEEF78F7B0}" type="slidenum">
              <a:rPr lang="de-DE" altLang="en-US" smtClean="0">
                <a:latin typeface="Calibri" pitchFamily="34" charset="0"/>
              </a:rPr>
              <a:pPr fontAlgn="base">
                <a:spcBef>
                  <a:spcPct val="0"/>
                </a:spcBef>
                <a:spcAft>
                  <a:spcPct val="0"/>
                </a:spcAft>
                <a:defRPr/>
              </a:pPr>
              <a:t>4</a:t>
            </a:fld>
            <a:endParaRPr lang="de-DE" altLang="en-US"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izenplatzhalt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US" dirty="0" smtClean="0"/>
          </a:p>
          <a:p>
            <a:pPr>
              <a:defRPr/>
            </a:pPr>
            <a:r>
              <a:rPr lang="en-US" dirty="0" smtClean="0"/>
              <a:t>Results of the time series work</a:t>
            </a:r>
            <a:r>
              <a:rPr lang="en-US" baseline="0" dirty="0" smtClean="0"/>
              <a:t> between 1999-2010 </a:t>
            </a:r>
            <a:r>
              <a:rPr lang="en-US" dirty="0" smtClean="0"/>
              <a:t>from the moored instruments in </a:t>
            </a:r>
            <a:r>
              <a:rPr lang="en-US" dirty="0" err="1" smtClean="0"/>
              <a:t>Fram</a:t>
            </a:r>
            <a:r>
              <a:rPr lang="en-US" dirty="0" smtClean="0"/>
              <a:t> Strait indicate an increase of the water temperature at 250 m water depth in the West Spitsbergen Current (WSC) until 2007 and a decrease since then until</a:t>
            </a:r>
            <a:r>
              <a:rPr lang="en-US" baseline="0" dirty="0" smtClean="0"/>
              <a:t> 2010</a:t>
            </a:r>
          </a:p>
          <a:p>
            <a:pPr>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Between 2005 – 2007 the Atlantic water masses, warmer</a:t>
            </a:r>
            <a:r>
              <a:rPr lang="en-US" baseline="0" dirty="0" smtClean="0"/>
              <a:t> than usual,</a:t>
            </a:r>
            <a:r>
              <a:rPr lang="en-US" dirty="0" smtClean="0"/>
              <a:t> reached the </a:t>
            </a:r>
            <a:r>
              <a:rPr lang="en-US" dirty="0" err="1" smtClean="0"/>
              <a:t>Fram</a:t>
            </a:r>
            <a:r>
              <a:rPr lang="en-US" dirty="0" smtClean="0"/>
              <a:t> Strait, resulting in warmer surface waters in the HAUSGARTEN area</a:t>
            </a:r>
          </a:p>
          <a:p>
            <a:pPr>
              <a:defRPr/>
            </a:pPr>
            <a:endParaRPr lang="en-US" dirty="0" smtClean="0"/>
          </a:p>
          <a:p>
            <a:pPr>
              <a:defRPr/>
            </a:pPr>
            <a:endParaRPr lang="en-US" dirty="0" smtClean="0"/>
          </a:p>
          <a:p>
            <a:pPr>
              <a:defRPr/>
            </a:pPr>
            <a:r>
              <a:rPr lang="en-US" dirty="0" smtClean="0"/>
              <a:t>This increase in surface water temperature until 2007 and subsequently decrease was also observed at the deep-seafloor, with a time lag of about one year, temperatures increased until the time period between  2008 and 2009 and decreased  in 2010/2011, since then temperatures at the deep-seafloor starting to increase again</a:t>
            </a:r>
          </a:p>
          <a:p>
            <a:pPr>
              <a:defRPr/>
            </a:pPr>
            <a:endParaRPr lang="en-US" altLang="en-US" dirty="0" smtClean="0"/>
          </a:p>
          <a:p>
            <a:pPr marL="0" indent="0" eaLnBrk="1" fontAlgn="auto" hangingPunct="1">
              <a:spcBef>
                <a:spcPts val="0"/>
              </a:spcBef>
              <a:spcAft>
                <a:spcPts val="0"/>
              </a:spcAft>
              <a:buFont typeface="Arial" panose="020B0604020202020204" pitchFamily="34" charset="0"/>
              <a:buNone/>
              <a:defRPr/>
            </a:pPr>
            <a:r>
              <a:rPr lang="en-US" dirty="0" smtClean="0"/>
              <a:t>These changes in water temperature may impact primary production and organic matter export to the deep-seafloor. </a:t>
            </a:r>
          </a:p>
          <a:p>
            <a:pPr marL="0" indent="0" eaLnBrk="1" fontAlgn="auto" hangingPunct="1">
              <a:spcBef>
                <a:spcPts val="0"/>
              </a:spcBef>
              <a:spcAft>
                <a:spcPts val="0"/>
              </a:spcAft>
              <a:buFont typeface="Arial" panose="020B0604020202020204" pitchFamily="34" charset="0"/>
              <a:buNone/>
              <a:defRPr/>
            </a:pPr>
            <a:r>
              <a:rPr lang="en-US" dirty="0" smtClean="0"/>
              <a:t>We observed changes in some parameters investigated at HAUSGARTEN observatory following the sea ice minimum extent and the increase in water temperatures</a:t>
            </a:r>
            <a:r>
              <a:rPr lang="en-US" baseline="0" dirty="0" smtClean="0"/>
              <a:t> </a:t>
            </a:r>
            <a:r>
              <a:rPr lang="en-US" dirty="0" smtClean="0"/>
              <a:t>in 2007 </a:t>
            </a:r>
          </a:p>
          <a:p>
            <a:pPr marL="171450" indent="-171450" eaLnBrk="1" fontAlgn="auto" hangingPunct="1">
              <a:spcBef>
                <a:spcPts val="0"/>
              </a:spcBef>
              <a:spcAft>
                <a:spcPts val="0"/>
              </a:spcAft>
              <a:buFont typeface="Arial" panose="020B0604020202020204" pitchFamily="34" charset="0"/>
              <a:buChar char="•"/>
              <a:defRPr/>
            </a:pPr>
            <a:endParaRPr lang="en-US" dirty="0" smtClean="0"/>
          </a:p>
          <a:p>
            <a:pPr>
              <a:defRPr/>
            </a:pPr>
            <a:endParaRPr lang="en-US" dirty="0" smtClean="0"/>
          </a:p>
        </p:txBody>
      </p:sp>
      <p:sp>
        <p:nvSpPr>
          <p:cNvPr id="21508" name="Foliennummernplatzhalt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spcBef>
                <a:spcPct val="0"/>
              </a:spcBef>
              <a:spcAft>
                <a:spcPct val="0"/>
              </a:spcAft>
              <a:defRPr/>
            </a:pPr>
            <a:fld id="{2CC0474A-EFB7-4A1B-A184-DEEA27BC3956}" type="slidenum">
              <a:rPr lang="de-DE" altLang="en-US" smtClean="0">
                <a:latin typeface="Calibri" pitchFamily="34" charset="0"/>
              </a:rPr>
              <a:pPr fontAlgn="base">
                <a:spcBef>
                  <a:spcPct val="0"/>
                </a:spcBef>
                <a:spcAft>
                  <a:spcPct val="0"/>
                </a:spcAft>
                <a:defRPr/>
              </a:pPr>
              <a:t>5</a:t>
            </a:fld>
            <a:endParaRPr lang="de-DE" altLang="en-US" smtClean="0">
              <a:latin typeface="Calibri" pitchFamily="34" charset="0"/>
            </a:endParaRPr>
          </a:p>
        </p:txBody>
      </p:sp>
    </p:spTree>
    <p:extLst>
      <p:ext uri="{BB962C8B-B14F-4D97-AF65-F5344CB8AC3E}">
        <p14:creationId xmlns:p14="http://schemas.microsoft.com/office/powerpoint/2010/main" val="1277933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izenplatzhalt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US" dirty="0" smtClean="0"/>
          </a:p>
          <a:p>
            <a:pPr>
              <a:defRPr/>
            </a:pPr>
            <a:r>
              <a:rPr lang="en-US" dirty="0" err="1" smtClean="0"/>
              <a:t>Chloroplastic</a:t>
            </a:r>
            <a:r>
              <a:rPr lang="en-US" dirty="0" smtClean="0"/>
              <a:t> pigment concentrations in the sediments at the central HAUSGARTEN station at 2500 m water depth between 2000-2014</a:t>
            </a:r>
          </a:p>
          <a:p>
            <a:pPr>
              <a:defRPr/>
            </a:pPr>
            <a:endParaRPr lang="en-US" dirty="0" smtClean="0"/>
          </a:p>
          <a:p>
            <a:pPr>
              <a:defRPr/>
            </a:pPr>
            <a:r>
              <a:rPr lang="en-US" dirty="0" smtClean="0"/>
              <a:t> </a:t>
            </a:r>
            <a:r>
              <a:rPr lang="en-US" dirty="0" err="1" smtClean="0"/>
              <a:t>Chloroplastic</a:t>
            </a:r>
            <a:r>
              <a:rPr lang="en-US" dirty="0" smtClean="0"/>
              <a:t> pigments in the sediment, indicating food input to the sea floor </a:t>
            </a:r>
            <a:r>
              <a:rPr lang="en-US" altLang="de-DE" sz="1200" dirty="0" smtClean="0"/>
              <a:t>from </a:t>
            </a:r>
            <a:r>
              <a:rPr lang="de-DE" sz="1200" dirty="0" err="1" smtClean="0"/>
              <a:t>phytodetritus</a:t>
            </a:r>
            <a:r>
              <a:rPr lang="de-DE" sz="1200" dirty="0" smtClean="0"/>
              <a:t> </a:t>
            </a:r>
            <a:r>
              <a:rPr lang="de-DE" sz="1200" dirty="0" err="1" smtClean="0"/>
              <a:t>sedimentation</a:t>
            </a:r>
            <a:r>
              <a:rPr lang="de-DE" sz="1200" dirty="0" smtClean="0"/>
              <a:t> </a:t>
            </a:r>
            <a:r>
              <a:rPr lang="en-US" dirty="0" smtClean="0"/>
              <a:t>, show much higher values in the years 2007–2014 than in the years 2000–2006. The data suggest higher food input to the seafloor following the year 2007. </a:t>
            </a:r>
          </a:p>
          <a:p>
            <a:pPr marL="171450" indent="-171450" eaLnBrk="1" hangingPunct="1">
              <a:spcBef>
                <a:spcPct val="0"/>
              </a:spcBef>
              <a:buFontTx/>
              <a:buChar char="•"/>
              <a:defRPr/>
            </a:pPr>
            <a:endParaRPr lang="en-US" altLang="en-US" dirty="0" smtClean="0"/>
          </a:p>
          <a:p>
            <a:pPr marL="171450" indent="-171450" eaLnBrk="1" hangingPunct="1">
              <a:spcBef>
                <a:spcPct val="0"/>
              </a:spcBef>
              <a:buFontTx/>
              <a:buChar char="•"/>
              <a:defRPr/>
            </a:pPr>
            <a:endParaRPr lang="en-US" altLang="en-US" dirty="0" smtClean="0"/>
          </a:p>
          <a:p>
            <a:pPr marL="171450" indent="-171450" eaLnBrk="1" hangingPunct="1">
              <a:spcBef>
                <a:spcPct val="0"/>
              </a:spcBef>
              <a:buFontTx/>
              <a:buChar char="•"/>
              <a:defRPr/>
            </a:pPr>
            <a:endParaRPr lang="en-US" altLang="en-US" dirty="0" smtClean="0"/>
          </a:p>
        </p:txBody>
      </p:sp>
      <p:sp>
        <p:nvSpPr>
          <p:cNvPr id="24580" name="Foliennummernplatzhalt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spcBef>
                <a:spcPct val="0"/>
              </a:spcBef>
              <a:spcAft>
                <a:spcPct val="0"/>
              </a:spcAft>
              <a:defRPr/>
            </a:pPr>
            <a:fld id="{A27AC86E-3403-4692-BA01-ABE3C29F8ACA}" type="slidenum">
              <a:rPr lang="de-DE" altLang="en-US" smtClean="0">
                <a:latin typeface="Calibri" pitchFamily="34" charset="0"/>
              </a:rPr>
              <a:pPr fontAlgn="base">
                <a:spcBef>
                  <a:spcPct val="0"/>
                </a:spcBef>
                <a:spcAft>
                  <a:spcPct val="0"/>
                </a:spcAft>
                <a:defRPr/>
              </a:pPr>
              <a:t>6</a:t>
            </a:fld>
            <a:endParaRPr lang="de-DE" altLang="en-US" smtClean="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izenplatzhalt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dirty="0" smtClean="0"/>
              <a:t>Protein content of the sediments, indicating benthic biomass, shows a steady increase from 2000 to 2014, </a:t>
            </a:r>
          </a:p>
          <a:p>
            <a:pPr>
              <a:defRPr/>
            </a:pP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with generally lower values in the time period from</a:t>
            </a:r>
            <a:r>
              <a:rPr lang="en-US" baseline="0" dirty="0" smtClean="0"/>
              <a:t> 2000 -2007 compared to the years </a:t>
            </a:r>
            <a:r>
              <a:rPr lang="en-US" dirty="0" smtClean="0"/>
              <a:t>following 2007, </a:t>
            </a:r>
            <a:r>
              <a:rPr lang="en-US" baseline="0" dirty="0" smtClean="0"/>
              <a:t> (with highest values in 2011)</a:t>
            </a:r>
            <a:endParaRPr lang="en-US" altLang="en-US" dirty="0" smtClean="0"/>
          </a:p>
          <a:p>
            <a:pPr marL="171450" indent="-171450" eaLnBrk="1" hangingPunct="1">
              <a:spcBef>
                <a:spcPct val="0"/>
              </a:spcBef>
              <a:buFontTx/>
              <a:buChar char="•"/>
              <a:defRPr/>
            </a:pPr>
            <a:endParaRPr lang="en-US" altLang="en-US" dirty="0" smtClean="0"/>
          </a:p>
          <a:p>
            <a:pPr marL="171450" indent="-171450" eaLnBrk="1" hangingPunct="1">
              <a:spcBef>
                <a:spcPct val="0"/>
              </a:spcBef>
              <a:buFontTx/>
              <a:buChar char="•"/>
              <a:defRPr/>
            </a:pPr>
            <a:endParaRPr lang="en-US" altLang="en-US" dirty="0" smtClean="0"/>
          </a:p>
        </p:txBody>
      </p:sp>
      <p:sp>
        <p:nvSpPr>
          <p:cNvPr id="24580" name="Foliennummernplatzhalt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spcBef>
                <a:spcPct val="0"/>
              </a:spcBef>
              <a:spcAft>
                <a:spcPct val="0"/>
              </a:spcAft>
              <a:defRPr/>
            </a:pPr>
            <a:fld id="{A27AC86E-3403-4692-BA01-ABE3C29F8ACA}" type="slidenum">
              <a:rPr lang="de-DE" altLang="en-US" smtClean="0">
                <a:latin typeface="Calibri" pitchFamily="34" charset="0"/>
              </a:rPr>
              <a:pPr fontAlgn="base">
                <a:spcBef>
                  <a:spcPct val="0"/>
                </a:spcBef>
                <a:spcAft>
                  <a:spcPct val="0"/>
                </a:spcAft>
                <a:defRPr/>
              </a:pPr>
              <a:t>7</a:t>
            </a:fld>
            <a:endParaRPr lang="de-DE" altLang="en-US" smtClean="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izenplatzhalt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baseline="0" dirty="0" smtClean="0">
                <a:solidFill>
                  <a:schemeClr val="tx1"/>
                </a:solidFill>
                <a:effectLst/>
                <a:latin typeface="+mn-lt"/>
                <a:ea typeface="+mn-ea"/>
                <a:cs typeface="+mn-cs"/>
              </a:rPr>
              <a:t>Potential bacterial </a:t>
            </a:r>
            <a:r>
              <a:rPr lang="en-US" sz="1200" kern="1200" baseline="0" dirty="0" err="1" smtClean="0">
                <a:solidFill>
                  <a:schemeClr val="tx1"/>
                </a:solidFill>
                <a:effectLst/>
                <a:latin typeface="+mn-lt"/>
                <a:ea typeface="+mn-ea"/>
                <a:cs typeface="+mn-cs"/>
              </a:rPr>
              <a:t>exo</a:t>
            </a:r>
            <a:r>
              <a:rPr lang="en-US" sz="1200" kern="1200" baseline="0" dirty="0" smtClean="0">
                <a:solidFill>
                  <a:schemeClr val="tx1"/>
                </a:solidFill>
                <a:effectLst/>
                <a:latin typeface="+mn-lt"/>
                <a:ea typeface="+mn-ea"/>
                <a:cs typeface="+mn-cs"/>
              </a:rPr>
              <a:t>-enzymatic activities between 2000 and 2014.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Values for bacterial activity within the time period 2000-2007 are generally on a higher level compared to the years following 2007</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During starvation periods bacteria actively release </a:t>
            </a:r>
            <a:r>
              <a:rPr lang="en-US" sz="1200" kern="1200" dirty="0" err="1" smtClean="0">
                <a:solidFill>
                  <a:schemeClr val="tx1"/>
                </a:solidFill>
                <a:effectLst/>
                <a:latin typeface="+mn-lt"/>
                <a:ea typeface="+mn-ea"/>
                <a:cs typeface="+mn-cs"/>
              </a:rPr>
              <a:t>exoenzymes</a:t>
            </a:r>
            <a:r>
              <a:rPr lang="en-US" sz="1200" kern="1200" dirty="0" smtClean="0">
                <a:solidFill>
                  <a:schemeClr val="tx1"/>
                </a:solidFill>
                <a:effectLst/>
                <a:latin typeface="+mn-lt"/>
                <a:ea typeface="+mn-ea"/>
                <a:cs typeface="+mn-cs"/>
              </a:rPr>
              <a:t> to improve the uptake capacity of cells at low substrate concentrations</a:t>
            </a:r>
            <a:endParaRPr lang="de-D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Compared to the time period 2000-2007, lower </a:t>
            </a:r>
            <a:r>
              <a:rPr lang="en-US" sz="1200" kern="1200" dirty="0" err="1" smtClean="0">
                <a:solidFill>
                  <a:schemeClr val="tx1"/>
                </a:solidFill>
                <a:effectLst/>
                <a:latin typeface="+mn-lt"/>
                <a:ea typeface="+mn-ea"/>
                <a:cs typeface="+mn-cs"/>
              </a:rPr>
              <a:t>exoenzymatic</a:t>
            </a:r>
            <a:r>
              <a:rPr lang="en-US" sz="1200" kern="1200" dirty="0" smtClean="0">
                <a:solidFill>
                  <a:schemeClr val="tx1"/>
                </a:solidFill>
                <a:effectLst/>
                <a:latin typeface="+mn-lt"/>
                <a:ea typeface="+mn-ea"/>
                <a:cs typeface="+mn-cs"/>
              </a:rPr>
              <a:t> activity, in the years following 2007 may be an indication that the bacteria are exposed to a larger quantity of energy-yielding substrate.</a:t>
            </a:r>
            <a:endParaRPr lang="de-DE" sz="1200" kern="1200" dirty="0" smtClean="0">
              <a:solidFill>
                <a:schemeClr val="tx1"/>
              </a:solidFill>
              <a:effectLst/>
              <a:latin typeface="+mn-lt"/>
              <a:ea typeface="+mn-ea"/>
              <a:cs typeface="+mn-cs"/>
            </a:endParaRPr>
          </a:p>
          <a:p>
            <a:pPr>
              <a:defRPr/>
            </a:pPr>
            <a:endParaRPr lang="en-US" dirty="0" smtClean="0"/>
          </a:p>
          <a:p>
            <a:pPr>
              <a:defRPr/>
            </a:pPr>
            <a:endParaRPr lang="en-US" dirty="0" smtClean="0"/>
          </a:p>
        </p:txBody>
      </p:sp>
      <p:sp>
        <p:nvSpPr>
          <p:cNvPr id="24580" name="Foliennummernplatzhalt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spcBef>
                <a:spcPct val="0"/>
              </a:spcBef>
              <a:spcAft>
                <a:spcPct val="0"/>
              </a:spcAft>
              <a:defRPr/>
            </a:pPr>
            <a:fld id="{A27AC86E-3403-4692-BA01-ABE3C29F8ACA}" type="slidenum">
              <a:rPr lang="de-DE" altLang="en-US" smtClean="0">
                <a:latin typeface="Calibri" pitchFamily="34" charset="0"/>
              </a:rPr>
              <a:pPr fontAlgn="base">
                <a:spcBef>
                  <a:spcPct val="0"/>
                </a:spcBef>
                <a:spcAft>
                  <a:spcPct val="0"/>
                </a:spcAft>
                <a:defRPr/>
              </a:pPr>
              <a:t>8</a:t>
            </a:fld>
            <a:endParaRPr lang="de-DE" altLang="en-US" smtClean="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izenplatzhalt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kern="1200" dirty="0" smtClean="0">
                <a:solidFill>
                  <a:schemeClr val="tx1"/>
                </a:solidFill>
                <a:effectLst/>
                <a:latin typeface="+mn-lt"/>
                <a:ea typeface="+mn-ea"/>
                <a:cs typeface="+mn-cs"/>
              </a:rPr>
              <a:t> </a:t>
            </a:r>
          </a:p>
          <a:p>
            <a:r>
              <a:rPr lang="en-GB" sz="1200" kern="1200" dirty="0" err="1" smtClean="0">
                <a:solidFill>
                  <a:schemeClr val="tx1"/>
                </a:solidFill>
                <a:effectLst/>
                <a:latin typeface="+mn-lt"/>
                <a:ea typeface="+mn-ea"/>
                <a:cs typeface="+mn-cs"/>
              </a:rPr>
              <a:t>Meiofauna</a:t>
            </a:r>
            <a:r>
              <a:rPr lang="en-GB" sz="1200" kern="1200" dirty="0" smtClean="0">
                <a:solidFill>
                  <a:schemeClr val="tx1"/>
                </a:solidFill>
                <a:effectLst/>
                <a:latin typeface="+mn-lt"/>
                <a:ea typeface="+mn-ea"/>
                <a:cs typeface="+mn-cs"/>
              </a:rPr>
              <a:t> densities</a:t>
            </a:r>
            <a:r>
              <a:rPr lang="en-GB" sz="1200" kern="1200" baseline="0" dirty="0" smtClean="0">
                <a:solidFill>
                  <a:schemeClr val="tx1"/>
                </a:solidFill>
                <a:effectLst/>
                <a:latin typeface="+mn-lt"/>
                <a:ea typeface="+mn-ea"/>
                <a:cs typeface="+mn-cs"/>
              </a:rPr>
              <a:t> at 2500 m water depth between 2000 and 2014 divided into nematode densities (left y-axis) and densities of all other (rare) </a:t>
            </a:r>
            <a:r>
              <a:rPr lang="en-GB" sz="1200" kern="1200" baseline="0" dirty="0" err="1" smtClean="0">
                <a:solidFill>
                  <a:schemeClr val="tx1"/>
                </a:solidFill>
                <a:effectLst/>
                <a:latin typeface="+mn-lt"/>
                <a:ea typeface="+mn-ea"/>
                <a:cs typeface="+mn-cs"/>
              </a:rPr>
              <a:t>meiofauna</a:t>
            </a:r>
            <a:r>
              <a:rPr lang="en-GB" sz="1200" kern="1200" baseline="0" dirty="0" smtClean="0">
                <a:solidFill>
                  <a:schemeClr val="tx1"/>
                </a:solidFill>
                <a:effectLst/>
                <a:latin typeface="+mn-lt"/>
                <a:ea typeface="+mn-ea"/>
                <a:cs typeface="+mn-cs"/>
              </a:rPr>
              <a:t> taxa (right y-axis)</a:t>
            </a:r>
            <a:endParaRPr lang="en-GB" sz="1200" kern="1200" dirty="0" smtClean="0">
              <a:solidFill>
                <a:schemeClr val="tx1"/>
              </a:solidFill>
              <a:effectLst/>
              <a:latin typeface="+mn-lt"/>
              <a:ea typeface="+mn-ea"/>
              <a:cs typeface="+mn-cs"/>
            </a:endParaRPr>
          </a:p>
          <a:p>
            <a:endParaRPr lang="de-D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Apart from 2000 with exceptionally low values,  nematode densities decrease from 2001 to 2004 and increase again in the following years, with highest values</a:t>
            </a:r>
            <a:r>
              <a:rPr lang="en-GB" sz="1200" kern="1200" baseline="0" dirty="0" smtClean="0">
                <a:solidFill>
                  <a:schemeClr val="tx1"/>
                </a:solidFill>
                <a:effectLst/>
                <a:latin typeface="+mn-lt"/>
                <a:ea typeface="+mn-ea"/>
                <a:cs typeface="+mn-cs"/>
              </a:rPr>
              <a:t> in</a:t>
            </a:r>
            <a:r>
              <a:rPr lang="en-GB" sz="1200" kern="1200" dirty="0" smtClean="0">
                <a:solidFill>
                  <a:schemeClr val="tx1"/>
                </a:solidFill>
                <a:effectLst/>
                <a:latin typeface="+mn-lt"/>
                <a:ea typeface="+mn-ea"/>
                <a:cs typeface="+mn-cs"/>
              </a:rPr>
              <a:t> 2007,</a:t>
            </a:r>
            <a:r>
              <a:rPr lang="en-GB" sz="1200" kern="1200" baseline="0" dirty="0" smtClean="0">
                <a:solidFill>
                  <a:schemeClr val="tx1"/>
                </a:solidFill>
                <a:effectLst/>
                <a:latin typeface="+mn-lt"/>
                <a:ea typeface="+mn-ea"/>
                <a:cs typeface="+mn-cs"/>
              </a:rPr>
              <a:t> decrease again until 2010 and start to increase in the following years with highest values in 2013, </a:t>
            </a:r>
            <a:r>
              <a:rPr lang="en-US" sz="1200" kern="1200" baseline="0" dirty="0" smtClean="0">
                <a:solidFill>
                  <a:schemeClr val="tx1"/>
                </a:solidFill>
                <a:effectLst/>
                <a:latin typeface="+mn-lt"/>
                <a:ea typeface="+mn-ea"/>
                <a:cs typeface="+mn-cs"/>
              </a:rPr>
              <a:t>but never again reached values as high as in 2007</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In contrast to nematode densities, densities of the </a:t>
            </a:r>
            <a:r>
              <a:rPr lang="en-US" sz="1200" kern="1200" baseline="0" dirty="0" smtClean="0">
                <a:solidFill>
                  <a:schemeClr val="tx1"/>
                </a:solidFill>
                <a:effectLst/>
                <a:latin typeface="+mn-lt"/>
                <a:ea typeface="+mn-ea"/>
                <a:cs typeface="+mn-cs"/>
              </a:rPr>
              <a:t>remaining rare </a:t>
            </a:r>
            <a:r>
              <a:rPr lang="en-US" sz="1200" kern="1200" baseline="0" dirty="0" err="1" smtClean="0">
                <a:solidFill>
                  <a:schemeClr val="tx1"/>
                </a:solidFill>
                <a:effectLst/>
                <a:latin typeface="+mn-lt"/>
                <a:ea typeface="+mn-ea"/>
                <a:cs typeface="+mn-cs"/>
              </a:rPr>
              <a:t>meiofauna</a:t>
            </a:r>
            <a:r>
              <a:rPr lang="en-US" sz="1200" kern="1200" baseline="0" dirty="0" smtClean="0">
                <a:solidFill>
                  <a:schemeClr val="tx1"/>
                </a:solidFill>
                <a:effectLst/>
                <a:latin typeface="+mn-lt"/>
                <a:ea typeface="+mn-ea"/>
                <a:cs typeface="+mn-cs"/>
              </a:rPr>
              <a:t> taxa decreased in the years after 2007 continuously until 2014, and showed in the time period before 2007 in most years an opposite trend to the nematode densities</a:t>
            </a:r>
            <a:endParaRPr lang="de-D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de-D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This </a:t>
            </a:r>
            <a:r>
              <a:rPr lang="en-GB" sz="1200" kern="1200" dirty="0" err="1" smtClean="0">
                <a:solidFill>
                  <a:schemeClr val="tx1"/>
                </a:solidFill>
                <a:effectLst/>
                <a:latin typeface="+mn-lt"/>
                <a:ea typeface="+mn-ea"/>
                <a:cs typeface="+mn-cs"/>
              </a:rPr>
              <a:t>interannual</a:t>
            </a:r>
            <a:r>
              <a:rPr lang="en-GB" sz="1200" kern="1200" dirty="0" smtClean="0">
                <a:solidFill>
                  <a:schemeClr val="tx1"/>
                </a:solidFill>
                <a:effectLst/>
                <a:latin typeface="+mn-lt"/>
                <a:ea typeface="+mn-ea"/>
                <a:cs typeface="+mn-cs"/>
              </a:rPr>
              <a:t> variation in nematode densities, </a:t>
            </a:r>
            <a:r>
              <a:rPr lang="en-US" sz="1200" b="0" i="0" u="none" strike="noStrike" kern="1200" baseline="0" dirty="0" smtClean="0">
                <a:solidFill>
                  <a:schemeClr val="tx1"/>
                </a:solidFill>
                <a:latin typeface="+mn-lt"/>
                <a:ea typeface="+mn-ea"/>
                <a:cs typeface="+mn-cs"/>
              </a:rPr>
              <a:t>the most abundant metazoan taxon at HAUSGARTEN </a:t>
            </a:r>
            <a:r>
              <a:rPr lang="en-GB" sz="1200" kern="1200" dirty="0" smtClean="0">
                <a:solidFill>
                  <a:schemeClr val="tx1"/>
                </a:solidFill>
                <a:effectLst/>
                <a:latin typeface="+mn-lt"/>
                <a:ea typeface="+mn-ea"/>
                <a:cs typeface="+mn-cs"/>
              </a:rPr>
              <a:t> seems to reflect the differences in food availability of the sediments, at least abundances in 2007 seems to show a change related to the</a:t>
            </a:r>
            <a:r>
              <a:rPr lang="en-GB" sz="1200" kern="1200" baseline="0" dirty="0" smtClean="0">
                <a:solidFill>
                  <a:schemeClr val="tx1"/>
                </a:solidFill>
                <a:effectLst/>
                <a:latin typeface="+mn-lt"/>
                <a:ea typeface="+mn-ea"/>
                <a:cs typeface="+mn-cs"/>
              </a:rPr>
              <a:t> elevated supply of organic matter to the seafloor, which also can be seen in densities of the remaining rare </a:t>
            </a:r>
            <a:r>
              <a:rPr lang="en-GB" sz="1200" kern="1200" baseline="0" dirty="0" err="1" smtClean="0">
                <a:solidFill>
                  <a:schemeClr val="tx1"/>
                </a:solidFill>
                <a:effectLst/>
                <a:latin typeface="+mn-lt"/>
                <a:ea typeface="+mn-ea"/>
                <a:cs typeface="+mn-cs"/>
              </a:rPr>
              <a:t>meiofauna</a:t>
            </a:r>
            <a:r>
              <a:rPr lang="en-GB" sz="1200" kern="1200" baseline="0" dirty="0" smtClean="0">
                <a:solidFill>
                  <a:schemeClr val="tx1"/>
                </a:solidFill>
                <a:effectLst/>
                <a:latin typeface="+mn-lt"/>
                <a:ea typeface="+mn-ea"/>
                <a:cs typeface="+mn-cs"/>
              </a:rPr>
              <a:t> taxa</a:t>
            </a:r>
            <a:endParaRPr lang="de-DE" sz="1200" kern="1200" dirty="0" smtClean="0">
              <a:solidFill>
                <a:schemeClr val="tx1"/>
              </a:solidFill>
              <a:effectLst/>
              <a:latin typeface="+mn-lt"/>
              <a:ea typeface="+mn-ea"/>
              <a:cs typeface="+mn-cs"/>
            </a:endParaRPr>
          </a:p>
          <a:p>
            <a:pPr>
              <a:defRPr/>
            </a:pPr>
            <a:endParaRPr lang="en-US" dirty="0" smtClean="0"/>
          </a:p>
          <a:p>
            <a:pPr>
              <a:defRPr/>
            </a:pPr>
            <a:r>
              <a:rPr lang="en-US" dirty="0" smtClean="0"/>
              <a:t> </a:t>
            </a:r>
            <a:endParaRPr lang="en-US" altLang="en-US" dirty="0" smtClean="0"/>
          </a:p>
          <a:p>
            <a:pPr marL="171450" indent="-171450" eaLnBrk="1" hangingPunct="1">
              <a:spcBef>
                <a:spcPct val="0"/>
              </a:spcBef>
              <a:buFontTx/>
              <a:buChar char="•"/>
              <a:defRPr/>
            </a:pPr>
            <a:endParaRPr lang="en-US" altLang="en-US" dirty="0" smtClean="0"/>
          </a:p>
          <a:p>
            <a:pPr marL="171450" indent="-171450" eaLnBrk="1" hangingPunct="1">
              <a:spcBef>
                <a:spcPct val="0"/>
              </a:spcBef>
              <a:buFontTx/>
              <a:buChar char="•"/>
              <a:defRPr/>
            </a:pPr>
            <a:endParaRPr lang="en-US" altLang="en-US" dirty="0" smtClean="0"/>
          </a:p>
        </p:txBody>
      </p:sp>
      <p:sp>
        <p:nvSpPr>
          <p:cNvPr id="24580" name="Foliennummernplatzhalt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spcBef>
                <a:spcPct val="0"/>
              </a:spcBef>
              <a:spcAft>
                <a:spcPct val="0"/>
              </a:spcAft>
              <a:defRPr/>
            </a:pPr>
            <a:fld id="{A27AC86E-3403-4692-BA01-ABE3C29F8ACA}" type="slidenum">
              <a:rPr lang="de-DE" altLang="en-US" smtClean="0">
                <a:latin typeface="Calibri" pitchFamily="34" charset="0"/>
              </a:rPr>
              <a:pPr fontAlgn="base">
                <a:spcBef>
                  <a:spcPct val="0"/>
                </a:spcBef>
                <a:spcAft>
                  <a:spcPct val="0"/>
                </a:spcAft>
                <a:defRPr/>
              </a:pPr>
              <a:t>9</a:t>
            </a:fld>
            <a:endParaRPr lang="de-DE" altLang="en-US" smtClean="0">
              <a:latin typeface="Calibri" pitchFamily="34" charset="0"/>
            </a:endParaRPr>
          </a:p>
        </p:txBody>
      </p:sp>
    </p:spTree>
    <p:extLst>
      <p:ext uri="{BB962C8B-B14F-4D97-AF65-F5344CB8AC3E}">
        <p14:creationId xmlns:p14="http://schemas.microsoft.com/office/powerpoint/2010/main" val="40281190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grpSp>
        <p:nvGrpSpPr>
          <p:cNvPr id="2" name="Group 2"/>
          <p:cNvGrpSpPr>
            <a:grpSpLocks/>
          </p:cNvGrpSpPr>
          <p:nvPr userDrawn="1"/>
        </p:nvGrpSpPr>
        <p:grpSpPr bwMode="auto">
          <a:xfrm>
            <a:off x="0" y="0"/>
            <a:ext cx="9144000" cy="6858000"/>
            <a:chOff x="0" y="0"/>
            <a:chExt cx="5760" cy="4320"/>
          </a:xfrm>
        </p:grpSpPr>
        <p:pic>
          <p:nvPicPr>
            <p:cNvPr id="3" name="Picture 3" descr="sunset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
            <p:cNvSpPr>
              <a:spLocks noChangeArrowheads="1"/>
            </p:cNvSpPr>
            <p:nvPr/>
          </p:nvSpPr>
          <p:spPr bwMode="auto">
            <a:xfrm>
              <a:off x="0" y="0"/>
              <a:ext cx="5760" cy="4320"/>
            </a:xfrm>
            <a:prstGeom prst="rect">
              <a:avLst/>
            </a:prstGeom>
            <a:solidFill>
              <a:srgbClr val="1E304E">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a:defRPr/>
              </a:pPr>
              <a:endParaRPr lang="de-DE" altLang="de-DE" smtClean="0"/>
            </a:p>
          </p:txBody>
        </p:sp>
      </p:grpSp>
      <p:cxnSp>
        <p:nvCxnSpPr>
          <p:cNvPr id="5" name="Gerade Verbindung 4"/>
          <p:cNvCxnSpPr/>
          <p:nvPr userDrawn="1"/>
        </p:nvCxnSpPr>
        <p:spPr>
          <a:xfrm>
            <a:off x="419100" y="996950"/>
            <a:ext cx="8361363" cy="0"/>
          </a:xfrm>
          <a:prstGeom prst="line">
            <a:avLst/>
          </a:prstGeom>
          <a:ln w="3175"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nvGrpSpPr>
          <p:cNvPr id="6" name="Gruppierung 7"/>
          <p:cNvGrpSpPr>
            <a:grpSpLocks/>
          </p:cNvGrpSpPr>
          <p:nvPr userDrawn="1"/>
        </p:nvGrpSpPr>
        <p:grpSpPr bwMode="auto">
          <a:xfrm>
            <a:off x="9088438" y="2084388"/>
            <a:ext cx="63500" cy="671512"/>
            <a:chOff x="6286375" y="1956861"/>
            <a:chExt cx="63902" cy="527154"/>
          </a:xfrm>
        </p:grpSpPr>
        <p:sp>
          <p:nvSpPr>
            <p:cNvPr id="7" name="Rechteck 6"/>
            <p:cNvSpPr/>
            <p:nvPr/>
          </p:nvSpPr>
          <p:spPr>
            <a:xfrm>
              <a:off x="6286375" y="1956861"/>
              <a:ext cx="63902" cy="175718"/>
            </a:xfrm>
            <a:prstGeom prst="rect">
              <a:avLst/>
            </a:prstGeom>
            <a:solidFill>
              <a:srgbClr val="14131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sp>
          <p:nvSpPr>
            <p:cNvPr id="8" name="Rechteck 7"/>
            <p:cNvSpPr/>
            <p:nvPr/>
          </p:nvSpPr>
          <p:spPr>
            <a:xfrm>
              <a:off x="6286375" y="2132579"/>
              <a:ext cx="63902" cy="175719"/>
            </a:xfrm>
            <a:prstGeom prst="rect">
              <a:avLst/>
            </a:prstGeom>
            <a:solidFill>
              <a:srgbClr val="86121C"/>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sp>
          <p:nvSpPr>
            <p:cNvPr id="9" name="Rechteck 8"/>
            <p:cNvSpPr/>
            <p:nvPr/>
          </p:nvSpPr>
          <p:spPr>
            <a:xfrm>
              <a:off x="6286375" y="2308297"/>
              <a:ext cx="63902" cy="175718"/>
            </a:xfrm>
            <a:prstGeom prst="rect">
              <a:avLst/>
            </a:prstGeom>
            <a:solidFill>
              <a:srgbClr val="E9942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grpSp>
    </p:spTree>
    <p:extLst>
      <p:ext uri="{BB962C8B-B14F-4D97-AF65-F5344CB8AC3E}">
        <p14:creationId xmlns:p14="http://schemas.microsoft.com/office/powerpoint/2010/main" val="2432864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pic>
        <p:nvPicPr>
          <p:cNvPr id="4" name="Bild 15" descr="HG_LOGO_S_ENG_RGB.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47000" y="6513513"/>
            <a:ext cx="68262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 14" descr="AWI_WortBildmarke_Farbe_RGB.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02538" y="417513"/>
            <a:ext cx="10922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Gerade Verbindung 5"/>
          <p:cNvCxnSpPr/>
          <p:nvPr userDrawn="1"/>
        </p:nvCxnSpPr>
        <p:spPr>
          <a:xfrm>
            <a:off x="419100" y="996950"/>
            <a:ext cx="8361363" cy="0"/>
          </a:xfrm>
          <a:prstGeom prst="line">
            <a:avLst/>
          </a:prstGeom>
          <a:ln w="3175"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nvGrpSpPr>
          <p:cNvPr id="7" name="Gruppierung 10"/>
          <p:cNvGrpSpPr>
            <a:grpSpLocks/>
          </p:cNvGrpSpPr>
          <p:nvPr userDrawn="1"/>
        </p:nvGrpSpPr>
        <p:grpSpPr bwMode="auto">
          <a:xfrm>
            <a:off x="9088438" y="2084388"/>
            <a:ext cx="63500" cy="671512"/>
            <a:chOff x="6286375" y="1956861"/>
            <a:chExt cx="63902" cy="527154"/>
          </a:xfrm>
        </p:grpSpPr>
        <p:sp>
          <p:nvSpPr>
            <p:cNvPr id="8" name="Rechteck 7"/>
            <p:cNvSpPr/>
            <p:nvPr/>
          </p:nvSpPr>
          <p:spPr>
            <a:xfrm>
              <a:off x="6286375" y="1956861"/>
              <a:ext cx="63902" cy="175718"/>
            </a:xfrm>
            <a:prstGeom prst="rect">
              <a:avLst/>
            </a:prstGeom>
            <a:solidFill>
              <a:srgbClr val="14131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sp>
          <p:nvSpPr>
            <p:cNvPr id="9" name="Rechteck 8"/>
            <p:cNvSpPr/>
            <p:nvPr/>
          </p:nvSpPr>
          <p:spPr>
            <a:xfrm>
              <a:off x="6286375" y="2132579"/>
              <a:ext cx="63902" cy="175719"/>
            </a:xfrm>
            <a:prstGeom prst="rect">
              <a:avLst/>
            </a:prstGeom>
            <a:solidFill>
              <a:srgbClr val="86121C"/>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0" name="Rechteck 9"/>
            <p:cNvSpPr/>
            <p:nvPr/>
          </p:nvSpPr>
          <p:spPr>
            <a:xfrm>
              <a:off x="6286375" y="2308297"/>
              <a:ext cx="63902" cy="175718"/>
            </a:xfrm>
            <a:prstGeom prst="rect">
              <a:avLst/>
            </a:prstGeom>
            <a:solidFill>
              <a:srgbClr val="E9942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grpSp>
      <p:sp>
        <p:nvSpPr>
          <p:cNvPr id="2" name="Titel 1"/>
          <p:cNvSpPr>
            <a:spLocks noGrp="1"/>
          </p:cNvSpPr>
          <p:nvPr>
            <p:ph type="ctrTitle"/>
          </p:nvPr>
        </p:nvSpPr>
        <p:spPr>
          <a:xfrm>
            <a:off x="419601" y="385795"/>
            <a:ext cx="8330195" cy="604805"/>
          </a:xfrm>
          <a:prstGeom prst="rect">
            <a:avLst/>
          </a:prstGeom>
        </p:spPr>
        <p:txBody>
          <a:bodyPr anchor="t"/>
          <a:lstStyle/>
          <a:p>
            <a:r>
              <a:rPr lang="de-DE" dirty="0" smtClean="0"/>
              <a:t>Mastertitelformat bearbeiten</a:t>
            </a:r>
            <a:endParaRPr lang="de-DE" dirty="0"/>
          </a:p>
        </p:txBody>
      </p:sp>
      <p:sp>
        <p:nvSpPr>
          <p:cNvPr id="13" name="Inhaltsplatzhalter 2"/>
          <p:cNvSpPr>
            <a:spLocks noGrp="1"/>
          </p:cNvSpPr>
          <p:nvPr>
            <p:ph idx="1"/>
          </p:nvPr>
        </p:nvSpPr>
        <p:spPr>
          <a:xfrm>
            <a:off x="418689" y="1181100"/>
            <a:ext cx="8331107" cy="5115991"/>
          </a:xfrm>
          <a:prstGeom prst="rect">
            <a:avLst/>
          </a:prstGeom>
        </p:spPr>
        <p:txBody>
          <a:bodyPr/>
          <a:lstStyle>
            <a:lvl1pPr>
              <a:defRPr>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1" name="Datumsplatzhalter 3"/>
          <p:cNvSpPr>
            <a:spLocks noGrp="1"/>
          </p:cNvSpPr>
          <p:nvPr>
            <p:ph type="dt" sz="half" idx="10"/>
          </p:nvPr>
        </p:nvSpPr>
        <p:spPr/>
        <p:txBody>
          <a:bodyPr/>
          <a:lstStyle>
            <a:lvl1pPr>
              <a:defRPr/>
            </a:lvl1pPr>
          </a:lstStyle>
          <a:p>
            <a:pPr>
              <a:defRPr/>
            </a:pPr>
            <a:fld id="{B3F17F2B-3E86-4CA9-93DD-1A06090583B6}" type="datetime1">
              <a:rPr lang="de-DE"/>
              <a:pPr>
                <a:defRPr/>
              </a:pPr>
              <a:t>01.05.2020</a:t>
            </a:fld>
            <a:endParaRPr lang="de-DE"/>
          </a:p>
        </p:txBody>
      </p:sp>
      <p:sp>
        <p:nvSpPr>
          <p:cNvPr id="12" name="Fußzeilenplatzhalter 4"/>
          <p:cNvSpPr>
            <a:spLocks noGrp="1"/>
          </p:cNvSpPr>
          <p:nvPr>
            <p:ph type="ftr" sz="quarter" idx="11"/>
          </p:nvPr>
        </p:nvSpPr>
        <p:spPr/>
        <p:txBody>
          <a:bodyPr/>
          <a:lstStyle>
            <a:lvl1pPr>
              <a:defRPr/>
            </a:lvl1pPr>
          </a:lstStyle>
          <a:p>
            <a:pPr>
              <a:defRPr/>
            </a:pPr>
            <a:endParaRPr lang="de-DE"/>
          </a:p>
        </p:txBody>
      </p:sp>
    </p:spTree>
    <p:extLst>
      <p:ext uri="{BB962C8B-B14F-4D97-AF65-F5344CB8AC3E}">
        <p14:creationId xmlns:p14="http://schemas.microsoft.com/office/powerpoint/2010/main" val="36384417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umsplatzhalter 3"/>
          <p:cNvSpPr>
            <a:spLocks noGrp="1"/>
          </p:cNvSpPr>
          <p:nvPr>
            <p:ph type="dt" sz="half" idx="2"/>
          </p:nvPr>
        </p:nvSpPr>
        <p:spPr>
          <a:xfrm>
            <a:off x="457200" y="6550025"/>
            <a:ext cx="812800" cy="307975"/>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cs typeface="+mn-cs"/>
              </a:defRPr>
            </a:lvl1pPr>
          </a:lstStyle>
          <a:p>
            <a:pPr>
              <a:defRPr/>
            </a:pPr>
            <a:fld id="{C2C11B01-1A82-4318-BD67-7EC7C3046305}" type="datetime1">
              <a:rPr lang="de-DE"/>
              <a:pPr>
                <a:defRPr/>
              </a:pPr>
              <a:t>01.05.2020</a:t>
            </a:fld>
            <a:endParaRPr lang="de-DE" dirty="0"/>
          </a:p>
        </p:txBody>
      </p:sp>
      <p:sp>
        <p:nvSpPr>
          <p:cNvPr id="5" name="Fußzeilenplatzhalter 4"/>
          <p:cNvSpPr>
            <a:spLocks noGrp="1"/>
          </p:cNvSpPr>
          <p:nvPr>
            <p:ph type="ftr" sz="quarter" idx="3"/>
          </p:nvPr>
        </p:nvSpPr>
        <p:spPr>
          <a:xfrm>
            <a:off x="1270000" y="6550025"/>
            <a:ext cx="5711825" cy="307975"/>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cs typeface="+mn-cs"/>
              </a:defRPr>
            </a:lvl1pPr>
          </a:lstStyle>
          <a:p>
            <a:pPr>
              <a:defRPr/>
            </a:pPr>
            <a:endParaRPr lang="de-DE"/>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Lst>
  <p:timing>
    <p:tnLst>
      <p:par>
        <p:cTn id="1" dur="indefinite" restart="never" nodeType="tmRoot"/>
      </p:par>
    </p:tnLst>
  </p:timing>
  <p:hf sldNum="0" hdr="0" ftr="0" dt="0"/>
  <p:txStyles>
    <p:titleStyle>
      <a:lvl1pPr algn="l" defTabSz="457200" rtl="0" eaLnBrk="0" fontAlgn="base" hangingPunct="0">
        <a:spcBef>
          <a:spcPct val="0"/>
        </a:spcBef>
        <a:spcAft>
          <a:spcPct val="0"/>
        </a:spcAft>
        <a:defRPr sz="3200" b="1" kern="1200">
          <a:solidFill>
            <a:srgbClr val="404040"/>
          </a:solidFill>
          <a:latin typeface="Arial"/>
          <a:ea typeface="+mj-ea"/>
          <a:cs typeface="Arial"/>
        </a:defRPr>
      </a:lvl1pPr>
      <a:lvl2pPr algn="l" defTabSz="457200" rtl="0" eaLnBrk="0" fontAlgn="base" hangingPunct="0">
        <a:spcBef>
          <a:spcPct val="0"/>
        </a:spcBef>
        <a:spcAft>
          <a:spcPct val="0"/>
        </a:spcAft>
        <a:defRPr sz="3200" b="1">
          <a:solidFill>
            <a:srgbClr val="404040"/>
          </a:solidFill>
          <a:latin typeface="Arial" charset="0"/>
          <a:cs typeface="Arial" charset="0"/>
        </a:defRPr>
      </a:lvl2pPr>
      <a:lvl3pPr algn="l" defTabSz="457200" rtl="0" eaLnBrk="0" fontAlgn="base" hangingPunct="0">
        <a:spcBef>
          <a:spcPct val="0"/>
        </a:spcBef>
        <a:spcAft>
          <a:spcPct val="0"/>
        </a:spcAft>
        <a:defRPr sz="3200" b="1">
          <a:solidFill>
            <a:srgbClr val="404040"/>
          </a:solidFill>
          <a:latin typeface="Arial" charset="0"/>
          <a:cs typeface="Arial" charset="0"/>
        </a:defRPr>
      </a:lvl3pPr>
      <a:lvl4pPr algn="l" defTabSz="457200" rtl="0" eaLnBrk="0" fontAlgn="base" hangingPunct="0">
        <a:spcBef>
          <a:spcPct val="0"/>
        </a:spcBef>
        <a:spcAft>
          <a:spcPct val="0"/>
        </a:spcAft>
        <a:defRPr sz="3200" b="1">
          <a:solidFill>
            <a:srgbClr val="404040"/>
          </a:solidFill>
          <a:latin typeface="Arial" charset="0"/>
          <a:cs typeface="Arial" charset="0"/>
        </a:defRPr>
      </a:lvl4pPr>
      <a:lvl5pPr algn="l" defTabSz="457200" rtl="0" eaLnBrk="0" fontAlgn="base" hangingPunct="0">
        <a:spcBef>
          <a:spcPct val="0"/>
        </a:spcBef>
        <a:spcAft>
          <a:spcPct val="0"/>
        </a:spcAft>
        <a:defRPr sz="3200" b="1">
          <a:solidFill>
            <a:srgbClr val="404040"/>
          </a:solidFill>
          <a:latin typeface="Arial" charset="0"/>
          <a:cs typeface="Arial" charset="0"/>
        </a:defRPr>
      </a:lvl5pPr>
      <a:lvl6pPr marL="457200" algn="l" defTabSz="457200" rtl="0" fontAlgn="base">
        <a:spcBef>
          <a:spcPct val="0"/>
        </a:spcBef>
        <a:spcAft>
          <a:spcPct val="0"/>
        </a:spcAft>
        <a:defRPr sz="3200" b="1">
          <a:solidFill>
            <a:srgbClr val="404040"/>
          </a:solidFill>
          <a:latin typeface="Arial" charset="0"/>
          <a:cs typeface="Arial" charset="0"/>
        </a:defRPr>
      </a:lvl6pPr>
      <a:lvl7pPr marL="914400" algn="l" defTabSz="457200" rtl="0" fontAlgn="base">
        <a:spcBef>
          <a:spcPct val="0"/>
        </a:spcBef>
        <a:spcAft>
          <a:spcPct val="0"/>
        </a:spcAft>
        <a:defRPr sz="3200" b="1">
          <a:solidFill>
            <a:srgbClr val="404040"/>
          </a:solidFill>
          <a:latin typeface="Arial" charset="0"/>
          <a:cs typeface="Arial" charset="0"/>
        </a:defRPr>
      </a:lvl7pPr>
      <a:lvl8pPr marL="1371600" algn="l" defTabSz="457200" rtl="0" fontAlgn="base">
        <a:spcBef>
          <a:spcPct val="0"/>
        </a:spcBef>
        <a:spcAft>
          <a:spcPct val="0"/>
        </a:spcAft>
        <a:defRPr sz="3200" b="1">
          <a:solidFill>
            <a:srgbClr val="404040"/>
          </a:solidFill>
          <a:latin typeface="Arial" charset="0"/>
          <a:cs typeface="Arial" charset="0"/>
        </a:defRPr>
      </a:lvl8pPr>
      <a:lvl9pPr marL="1828800" algn="l" defTabSz="457200" rtl="0" fontAlgn="base">
        <a:spcBef>
          <a:spcPct val="0"/>
        </a:spcBef>
        <a:spcAft>
          <a:spcPct val="0"/>
        </a:spcAft>
        <a:defRPr sz="3200" b="1">
          <a:solidFill>
            <a:srgbClr val="404040"/>
          </a:solidFill>
          <a:latin typeface="Arial" charset="0"/>
          <a:cs typeface="Arial"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rgbClr val="404040"/>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rgbClr val="404040"/>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rgbClr val="404040"/>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rgbClr val="404040"/>
          </a:solidFill>
          <a:latin typeface="+mn-lt"/>
          <a:ea typeface="+mn-ea"/>
          <a:cs typeface="+mn-cs"/>
        </a:defRPr>
      </a:lvl4pPr>
      <a:lvl5pPr marL="2171700" indent="-342900" algn="l" defTabSz="457200" rtl="0" eaLnBrk="0" fontAlgn="base" hangingPunct="0">
        <a:spcBef>
          <a:spcPct val="20000"/>
        </a:spcBef>
        <a:spcAft>
          <a:spcPct val="0"/>
        </a:spcAft>
        <a:buFont typeface="Arial" charset="0"/>
        <a:buChar char="•"/>
        <a:defRPr sz="1600" kern="1200">
          <a:solidFill>
            <a:srgbClr val="40404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171450" y="5292725"/>
            <a:ext cx="2924175" cy="701675"/>
          </a:xfrm>
          <a:prstGeom prst="rect">
            <a:avLst/>
          </a:prstGeom>
          <a:solidFill>
            <a:schemeClr val="bg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dirty="0">
              <a:solidFill>
                <a:schemeClr val="bg1"/>
              </a:solidFill>
            </a:endParaRPr>
          </a:p>
        </p:txBody>
      </p:sp>
      <p:sp>
        <p:nvSpPr>
          <p:cNvPr id="12" name="Rectangle 5"/>
          <p:cNvSpPr txBox="1">
            <a:spLocks noChangeArrowheads="1"/>
          </p:cNvSpPr>
          <p:nvPr/>
        </p:nvSpPr>
        <p:spPr>
          <a:xfrm>
            <a:off x="219075" y="1911350"/>
            <a:ext cx="8696325" cy="1479550"/>
          </a:xfrm>
          <a:prstGeom prst="rect">
            <a:avLst/>
          </a:prstGeom>
          <a:solidFill>
            <a:schemeClr val="accent1">
              <a:alpha val="20000"/>
            </a:schemeClr>
          </a:solidFill>
          <a:ln/>
        </p:spPr>
        <p:txBody>
          <a:bodyPr/>
          <a:lstStyle>
            <a:lvl1pPr algn="l" defTabSz="457200" rtl="0" eaLnBrk="1" latinLnBrk="0" hangingPunct="1">
              <a:spcBef>
                <a:spcPct val="0"/>
              </a:spcBef>
              <a:buNone/>
              <a:defRPr sz="3200" b="1" i="0" kern="1200">
                <a:solidFill>
                  <a:schemeClr val="tx1">
                    <a:lumMod val="75000"/>
                    <a:lumOff val="25000"/>
                  </a:schemeClr>
                </a:solidFill>
                <a:latin typeface="Arial"/>
                <a:ea typeface="+mj-ea"/>
                <a:cs typeface="Arial"/>
              </a:defRPr>
            </a:lvl1pPr>
          </a:lstStyle>
          <a:p>
            <a:pPr algn="ctr">
              <a:lnSpc>
                <a:spcPts val="3360"/>
              </a:lnSpc>
              <a:spcBef>
                <a:spcPts val="0"/>
              </a:spcBef>
              <a:defRPr/>
            </a:pPr>
            <a:r>
              <a:rPr lang="en-US" sz="2800" dirty="0">
                <a:solidFill>
                  <a:schemeClr val="bg1">
                    <a:lumMod val="85000"/>
                  </a:schemeClr>
                </a:solidFill>
              </a:rPr>
              <a:t>Benthic investigations at the Arctic long-term deep-sea observatory HAUSGARTEN</a:t>
            </a:r>
            <a:endParaRPr lang="de-DE" sz="2800" dirty="0">
              <a:solidFill>
                <a:schemeClr val="bg1">
                  <a:lumMod val="85000"/>
                </a:schemeClr>
              </a:solidFill>
            </a:endParaRPr>
          </a:p>
        </p:txBody>
      </p:sp>
      <p:sp>
        <p:nvSpPr>
          <p:cNvPr id="13" name="Rectangle 6"/>
          <p:cNvSpPr txBox="1">
            <a:spLocks noChangeArrowheads="1"/>
          </p:cNvSpPr>
          <p:nvPr/>
        </p:nvSpPr>
        <p:spPr>
          <a:xfrm>
            <a:off x="838200" y="3929243"/>
            <a:ext cx="7858125" cy="363176"/>
          </a:xfrm>
          <a:prstGeom prst="rect">
            <a:avLst/>
          </a:prstGeom>
          <a:solidFill>
            <a:schemeClr val="accent1">
              <a:alpha val="20000"/>
            </a:schemeClr>
          </a:solidFill>
          <a:ln/>
        </p:spPr>
        <p:txBody>
          <a:bodyPr anchor="ctr" anchorCtr="1">
            <a:spAutoFit/>
          </a:bodyPr>
          <a:lstStyle>
            <a:lvl1pPr marL="342900" indent="-342900" algn="l" defTabSz="457200" rtl="0" eaLnBrk="1" latinLnBrk="0" hangingPunct="1">
              <a:spcBef>
                <a:spcPct val="20000"/>
              </a:spcBef>
              <a:buFont typeface="Arial"/>
              <a:buChar char="•"/>
              <a:defRPr sz="32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4pPr>
            <a:lvl5pPr marL="2171700" indent="-34290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lnSpc>
                <a:spcPct val="80000"/>
              </a:lnSpc>
              <a:spcAft>
                <a:spcPts val="0"/>
              </a:spcAft>
              <a:buFont typeface="Arial"/>
              <a:buNone/>
              <a:defRPr/>
            </a:pPr>
            <a:r>
              <a:rPr lang="de-DE" altLang="de-DE" sz="2200" dirty="0" smtClean="0">
                <a:solidFill>
                  <a:schemeClr val="bg1">
                    <a:lumMod val="85000"/>
                  </a:schemeClr>
                </a:solidFill>
              </a:rPr>
              <a:t>Hasemann, C.; Schewe, I.; </a:t>
            </a:r>
            <a:r>
              <a:rPr lang="de-DE" altLang="de-DE" sz="2200" dirty="0" err="1">
                <a:solidFill>
                  <a:schemeClr val="bg1">
                    <a:lumMod val="85000"/>
                  </a:schemeClr>
                </a:solidFill>
              </a:rPr>
              <a:t>Soltwedel</a:t>
            </a:r>
            <a:r>
              <a:rPr lang="de-DE" altLang="de-DE" sz="2200" dirty="0">
                <a:solidFill>
                  <a:schemeClr val="bg1">
                    <a:lumMod val="85000"/>
                  </a:schemeClr>
                </a:solidFill>
              </a:rPr>
              <a:t>, </a:t>
            </a:r>
            <a:r>
              <a:rPr lang="de-DE" altLang="de-DE" sz="2200" dirty="0" smtClean="0">
                <a:solidFill>
                  <a:schemeClr val="bg1">
                    <a:lumMod val="85000"/>
                  </a:schemeClr>
                </a:solidFill>
              </a:rPr>
              <a:t>T.</a:t>
            </a:r>
            <a:endParaRPr lang="de-DE" altLang="de-DE" sz="2200" dirty="0">
              <a:solidFill>
                <a:schemeClr val="bg1">
                  <a:lumMod val="85000"/>
                </a:schemeClr>
              </a:solidFill>
            </a:endParaRPr>
          </a:p>
        </p:txBody>
      </p:sp>
      <p:pic>
        <p:nvPicPr>
          <p:cNvPr id="4101" name="Picture 18"/>
          <p:cNvPicPr>
            <a:picLocks noChangeAspect="1" noChangeArrowheads="1"/>
          </p:cNvPicPr>
          <p:nvPr/>
        </p:nvPicPr>
        <p:blipFill>
          <a:blip r:embed="rId3">
            <a:clrChange>
              <a:clrFrom>
                <a:srgbClr val="1F1A17"/>
              </a:clrFrom>
              <a:clrTo>
                <a:srgbClr val="1F1A17">
                  <a:alpha val="0"/>
                </a:srgbClr>
              </a:clrTo>
            </a:clrChange>
            <a:extLst>
              <a:ext uri="{28A0092B-C50C-407E-A947-70E740481C1C}">
                <a14:useLocalDpi xmlns:a14="http://schemas.microsoft.com/office/drawing/2010/main" val="0"/>
              </a:ext>
            </a:extLst>
          </a:blip>
          <a:srcRect l="252" t="745" r="177" b="745"/>
          <a:stretch>
            <a:fillRect/>
          </a:stretch>
        </p:blipFill>
        <p:spPr bwMode="auto">
          <a:xfrm>
            <a:off x="595313" y="5403850"/>
            <a:ext cx="1990725"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hteck 2"/>
          <p:cNvSpPr/>
          <p:nvPr/>
        </p:nvSpPr>
        <p:spPr>
          <a:xfrm>
            <a:off x="6091238" y="238125"/>
            <a:ext cx="2881312" cy="647700"/>
          </a:xfrm>
          <a:prstGeom prst="rect">
            <a:avLst/>
          </a:prstGeom>
          <a:solidFill>
            <a:schemeClr val="bg1">
              <a:alpha val="7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pic>
        <p:nvPicPr>
          <p:cNvPr id="4103" name="Bild 11" descr="Logo_AWI_RGB.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15063" y="363538"/>
            <a:ext cx="26225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hteck 16"/>
          <p:cNvSpPr/>
          <p:nvPr/>
        </p:nvSpPr>
        <p:spPr>
          <a:xfrm>
            <a:off x="8074025" y="6289675"/>
            <a:ext cx="935038" cy="414338"/>
          </a:xfrm>
          <a:prstGeom prst="rect">
            <a:avLst/>
          </a:prstGeom>
          <a:solidFill>
            <a:schemeClr val="bg1">
              <a:alpha val="7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pic>
        <p:nvPicPr>
          <p:cNvPr id="4105" name="Bild 6" descr="HG_LOGO_S_ENG_RGB.jpg"/>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74025" y="6289675"/>
            <a:ext cx="935038"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ctrTitle"/>
          </p:nvPr>
        </p:nvSpPr>
        <p:spPr bwMode="auto">
          <a:xfrm>
            <a:off x="350838" y="385763"/>
            <a:ext cx="8331200" cy="6048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de-DE" altLang="en-US" smtClean="0">
                <a:latin typeface="Arial" charset="0"/>
                <a:cs typeface="Arial" charset="0"/>
              </a:rPr>
              <a:t>benthic time-series…</a:t>
            </a:r>
          </a:p>
        </p:txBody>
      </p:sp>
      <p:sp>
        <p:nvSpPr>
          <p:cNvPr id="12291" name="Rechteck 15"/>
          <p:cNvSpPr>
            <a:spLocks noChangeArrowheads="1"/>
          </p:cNvSpPr>
          <p:nvPr/>
        </p:nvSpPr>
        <p:spPr bwMode="auto">
          <a:xfrm>
            <a:off x="1833073" y="6357573"/>
            <a:ext cx="39338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GB" altLang="de-DE" sz="800" dirty="0"/>
          </a:p>
          <a:p>
            <a:pPr algn="ctr" eaLnBrk="1" hangingPunct="1"/>
            <a:r>
              <a:rPr lang="en-GB" altLang="de-DE" sz="1000" i="1" dirty="0"/>
              <a:t>(Bergmann et al</a:t>
            </a:r>
            <a:r>
              <a:rPr lang="en-GB" altLang="de-DE" sz="1000" i="1" dirty="0" smtClean="0"/>
              <a:t>. 2011, </a:t>
            </a:r>
            <a:r>
              <a:rPr lang="en-GB" altLang="de-DE" sz="1000" i="1" dirty="0" err="1" smtClean="0"/>
              <a:t>Soltwedel</a:t>
            </a:r>
            <a:r>
              <a:rPr lang="en-GB" altLang="de-DE" sz="1000" i="1" dirty="0" smtClean="0"/>
              <a:t> et al. 2016)</a:t>
            </a:r>
            <a:endParaRPr lang="en-GB" altLang="de-DE" sz="1000" i="1" dirty="0"/>
          </a:p>
        </p:txBody>
      </p:sp>
      <p:grpSp>
        <p:nvGrpSpPr>
          <p:cNvPr id="12293" name="Gruppieren 17"/>
          <p:cNvGrpSpPr>
            <a:grpSpLocks/>
          </p:cNvGrpSpPr>
          <p:nvPr/>
        </p:nvGrpSpPr>
        <p:grpSpPr bwMode="auto">
          <a:xfrm>
            <a:off x="7555991" y="3348809"/>
            <a:ext cx="1271588" cy="2592387"/>
            <a:chOff x="741212" y="1355892"/>
            <a:chExt cx="1779354" cy="3294073"/>
          </a:xfrm>
        </p:grpSpPr>
        <p:sp>
          <p:nvSpPr>
            <p:cNvPr id="23" name="Rechteck 22"/>
            <p:cNvSpPr/>
            <p:nvPr/>
          </p:nvSpPr>
          <p:spPr>
            <a:xfrm>
              <a:off x="741212" y="1355892"/>
              <a:ext cx="1779354" cy="3294073"/>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de-DE"/>
            </a:p>
          </p:txBody>
        </p:sp>
        <p:grpSp>
          <p:nvGrpSpPr>
            <p:cNvPr id="12299" name="Group 56"/>
            <p:cNvGrpSpPr>
              <a:grpSpLocks/>
            </p:cNvGrpSpPr>
            <p:nvPr/>
          </p:nvGrpSpPr>
          <p:grpSpPr bwMode="auto">
            <a:xfrm>
              <a:off x="805065" y="1444026"/>
              <a:ext cx="1652588" cy="3174999"/>
              <a:chOff x="4468" y="1232"/>
              <a:chExt cx="1041" cy="2000"/>
            </a:xfrm>
          </p:grpSpPr>
          <p:pic>
            <p:nvPicPr>
              <p:cNvPr id="25" name="Picture 13" descr="PS62_161-3_0698"/>
              <p:cNvPicPr>
                <a:picLocks noChangeAspect="1" noChangeArrowheads="1"/>
              </p:cNvPicPr>
              <p:nvPr/>
            </p:nvPicPr>
            <p:blipFill>
              <a:blip r:embed="rId3"/>
              <a:srcRect/>
              <a:stretch>
                <a:fillRect/>
              </a:stretch>
            </p:blipFill>
            <p:spPr bwMode="auto">
              <a:xfrm>
                <a:off x="4468" y="1232"/>
                <a:ext cx="1041" cy="696"/>
              </a:xfrm>
              <a:prstGeom prst="rect">
                <a:avLst/>
              </a:prstGeom>
              <a:ln>
                <a:noFill/>
              </a:ln>
              <a:effectLst>
                <a:outerShdw blurRad="292100" dist="139700" dir="2700000" algn="tl" rotWithShape="0">
                  <a:srgbClr val="333333">
                    <a:alpha val="65000"/>
                  </a:srgbClr>
                </a:outerShdw>
              </a:effectLst>
            </p:spPr>
          </p:pic>
          <p:pic>
            <p:nvPicPr>
              <p:cNvPr id="26" name="Picture 16" descr="PS70-170-1_11_04"/>
              <p:cNvPicPr>
                <a:picLocks noChangeAspect="1" noChangeArrowheads="1"/>
              </p:cNvPicPr>
              <p:nvPr/>
            </p:nvPicPr>
            <p:blipFill>
              <a:blip r:embed="rId4"/>
              <a:srcRect/>
              <a:stretch>
                <a:fillRect/>
              </a:stretch>
            </p:blipFill>
            <p:spPr bwMode="auto">
              <a:xfrm>
                <a:off x="4468" y="2536"/>
                <a:ext cx="1041" cy="696"/>
              </a:xfrm>
              <a:prstGeom prst="rect">
                <a:avLst/>
              </a:prstGeom>
              <a:ln>
                <a:noFill/>
              </a:ln>
              <a:effectLst>
                <a:outerShdw blurRad="292100" dist="139700" dir="2700000" algn="tl" rotWithShape="0">
                  <a:srgbClr val="333333">
                    <a:alpha val="65000"/>
                  </a:srgbClr>
                </a:outerShdw>
              </a:effectLst>
            </p:spPr>
          </p:pic>
          <p:pic>
            <p:nvPicPr>
              <p:cNvPr id="27" name="Picture 19" descr="PS66_120-1_0696"/>
              <p:cNvPicPr>
                <a:picLocks noChangeAspect="1" noChangeArrowheads="1"/>
              </p:cNvPicPr>
              <p:nvPr/>
            </p:nvPicPr>
            <p:blipFill>
              <a:blip r:embed="rId5"/>
              <a:srcRect/>
              <a:stretch>
                <a:fillRect/>
              </a:stretch>
            </p:blipFill>
            <p:spPr bwMode="auto">
              <a:xfrm>
                <a:off x="4468" y="1883"/>
                <a:ext cx="1041" cy="682"/>
              </a:xfrm>
              <a:prstGeom prst="rect">
                <a:avLst/>
              </a:prstGeom>
              <a:ln>
                <a:noFill/>
              </a:ln>
              <a:effectLst>
                <a:outerShdw blurRad="292100" dist="139700" dir="2700000" algn="tl" rotWithShape="0">
                  <a:srgbClr val="333333">
                    <a:alpha val="65000"/>
                  </a:srgbClr>
                </a:outerShdw>
              </a:effectLst>
            </p:spPr>
          </p:pic>
        </p:grpSp>
      </p:grpSp>
      <p:pic>
        <p:nvPicPr>
          <p:cNvPr id="29" name="Inhaltsplatzhalter 5" descr="OFOS_visu.jpg"/>
          <p:cNvPicPr>
            <a:picLocks noChangeAspect="1"/>
          </p:cNvPicPr>
          <p:nvPr/>
        </p:nvPicPr>
        <p:blipFill>
          <a:blip r:embed="rId6"/>
          <a:stretch>
            <a:fillRect/>
          </a:stretch>
        </p:blipFill>
        <p:spPr bwMode="auto">
          <a:xfrm>
            <a:off x="7179754" y="1672741"/>
            <a:ext cx="1647825" cy="1330325"/>
          </a:xfrm>
          <a:prstGeom prst="rect">
            <a:avLst/>
          </a:prstGeom>
          <a:ln>
            <a:solidFill>
              <a:schemeClr val="accent1"/>
            </a:solidFill>
          </a:ln>
          <a:effectLst>
            <a:outerShdw blurRad="254000" dist="63500" dir="2700000" algn="tl" rotWithShape="0">
              <a:srgbClr val="333333">
                <a:alpha val="50000"/>
              </a:srgbClr>
            </a:outerShdw>
          </a:effectLst>
        </p:spPr>
      </p:pic>
      <p:sp>
        <p:nvSpPr>
          <p:cNvPr id="12295" name="Textfeld 7"/>
          <p:cNvSpPr txBox="1">
            <a:spLocks noChangeArrowheads="1"/>
          </p:cNvSpPr>
          <p:nvPr/>
        </p:nvSpPr>
        <p:spPr bwMode="auto">
          <a:xfrm>
            <a:off x="7887779" y="2787166"/>
            <a:ext cx="939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de-DE" altLang="en-US" sz="800">
                <a:solidFill>
                  <a:srgbClr val="E7E5FF"/>
                </a:solidFill>
                <a:latin typeface="Times" pitchFamily="18" charset="0"/>
                <a:ea typeface="MS PGothic" pitchFamily="34" charset="-128"/>
              </a:rPr>
              <a:t>© N. Lochthofen</a:t>
            </a:r>
          </a:p>
        </p:txBody>
      </p:sp>
      <p:sp>
        <p:nvSpPr>
          <p:cNvPr id="56" name="Text Box 22"/>
          <p:cNvSpPr txBox="1">
            <a:spLocks noChangeArrowheads="1"/>
          </p:cNvSpPr>
          <p:nvPr/>
        </p:nvSpPr>
        <p:spPr bwMode="auto">
          <a:xfrm>
            <a:off x="671513" y="1266825"/>
            <a:ext cx="78311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ltLang="de-DE" sz="1600" dirty="0" smtClean="0"/>
              <a:t>Variability in the mega/</a:t>
            </a:r>
            <a:r>
              <a:rPr lang="en-GB" altLang="de-DE" sz="1600" dirty="0" err="1" smtClean="0"/>
              <a:t>epibenthos</a:t>
            </a:r>
            <a:r>
              <a:rPr lang="en-GB" altLang="de-DE" sz="1600" dirty="0" smtClean="0"/>
              <a:t> </a:t>
            </a:r>
            <a:r>
              <a:rPr lang="en-GB" altLang="en-US" sz="1600" dirty="0" smtClean="0"/>
              <a:t>at the Central HAUSGARTEN (2500 m) </a:t>
            </a:r>
            <a:endParaRPr lang="en-GB" altLang="en-US" sz="1200" i="1" dirty="0"/>
          </a:p>
        </p:txBody>
      </p:sp>
      <p:pic>
        <p:nvPicPr>
          <p:cNvPr id="4" name="Grafik 3"/>
          <p:cNvPicPr>
            <a:picLocks noChangeAspect="1"/>
          </p:cNvPicPr>
          <p:nvPr/>
        </p:nvPicPr>
        <p:blipFill rotWithShape="1">
          <a:blip r:embed="rId7"/>
          <a:srcRect t="55212"/>
          <a:stretch/>
        </p:blipFill>
        <p:spPr>
          <a:xfrm>
            <a:off x="272730" y="2613109"/>
            <a:ext cx="6861814" cy="3303738"/>
          </a:xfrm>
          <a:prstGeom prst="rect">
            <a:avLst/>
          </a:prstGeom>
        </p:spPr>
      </p:pic>
      <p:pic>
        <p:nvPicPr>
          <p:cNvPr id="14" name="Grafik 13"/>
          <p:cNvPicPr>
            <a:picLocks noChangeAspect="1"/>
          </p:cNvPicPr>
          <p:nvPr/>
        </p:nvPicPr>
        <p:blipFill rotWithShape="1">
          <a:blip r:embed="rId7"/>
          <a:srcRect l="31220" r="30039" b="73533"/>
          <a:stretch/>
        </p:blipFill>
        <p:spPr>
          <a:xfrm>
            <a:off x="3359020" y="1741241"/>
            <a:ext cx="1567544" cy="1151249"/>
          </a:xfrm>
          <a:prstGeom prst="rect">
            <a:avLst/>
          </a:prstGeom>
        </p:spPr>
      </p:pic>
      <p:pic>
        <p:nvPicPr>
          <p:cNvPr id="15" name="Grafik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807" y="6194607"/>
            <a:ext cx="1227411" cy="429442"/>
          </a:xfrm>
          <a:prstGeom prst="rect">
            <a:avLst/>
          </a:prstGeom>
        </p:spPr>
      </p:pic>
    </p:spTree>
    <p:extLst>
      <p:ext uri="{BB962C8B-B14F-4D97-AF65-F5344CB8AC3E}">
        <p14:creationId xmlns:p14="http://schemas.microsoft.com/office/powerpoint/2010/main" val="46252360"/>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ctrTitle"/>
          </p:nvPr>
        </p:nvSpPr>
        <p:spPr bwMode="auto">
          <a:xfrm>
            <a:off x="419100" y="385763"/>
            <a:ext cx="8331200" cy="6048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altLang="en-US" smtClean="0">
                <a:latin typeface="Arial" charset="0"/>
                <a:cs typeface="Arial" charset="0"/>
              </a:rPr>
              <a:t>to conclude…</a:t>
            </a:r>
          </a:p>
        </p:txBody>
      </p:sp>
      <p:sp>
        <p:nvSpPr>
          <p:cNvPr id="4" name="Textfeld 3"/>
          <p:cNvSpPr txBox="1">
            <a:spLocks noChangeArrowheads="1"/>
          </p:cNvSpPr>
          <p:nvPr/>
        </p:nvSpPr>
        <p:spPr bwMode="auto">
          <a:xfrm>
            <a:off x="385763" y="1285875"/>
            <a:ext cx="8461375" cy="4755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just" eaLnBrk="1" hangingPunct="1">
              <a:spcAft>
                <a:spcPts val="600"/>
              </a:spcAft>
              <a:buFont typeface="Arial" charset="0"/>
              <a:buChar char="•"/>
            </a:pPr>
            <a:r>
              <a:rPr lang="en-US" altLang="en-US" sz="2400" dirty="0">
                <a:solidFill>
                  <a:srgbClr val="C00000"/>
                </a:solidFill>
              </a:rPr>
              <a:t>investigations at HAUSGARTEN </a:t>
            </a:r>
            <a:r>
              <a:rPr lang="en-US" altLang="en-US" sz="2400" dirty="0" smtClean="0">
                <a:solidFill>
                  <a:srgbClr val="C00000"/>
                </a:solidFill>
              </a:rPr>
              <a:t>provide insights into processes and dynamics within an Arctic deep-sea ecosystem and represent </a:t>
            </a:r>
            <a:r>
              <a:rPr lang="en-US" altLang="en-US" sz="2400" dirty="0">
                <a:solidFill>
                  <a:srgbClr val="C00000"/>
                </a:solidFill>
              </a:rPr>
              <a:t>a baseline for further investigations of ongoing changes in the </a:t>
            </a:r>
            <a:r>
              <a:rPr lang="en-US" altLang="en-US" sz="2400" dirty="0" err="1">
                <a:solidFill>
                  <a:srgbClr val="C00000"/>
                </a:solidFill>
              </a:rPr>
              <a:t>Fram</a:t>
            </a:r>
            <a:r>
              <a:rPr lang="en-US" altLang="en-US" sz="2400" dirty="0">
                <a:solidFill>
                  <a:srgbClr val="C00000"/>
                </a:solidFill>
              </a:rPr>
              <a:t> Strait</a:t>
            </a:r>
          </a:p>
          <a:p>
            <a:pPr algn="just" eaLnBrk="1" hangingPunct="1">
              <a:spcAft>
                <a:spcPts val="600"/>
              </a:spcAft>
              <a:buFont typeface="Arial" charset="0"/>
              <a:buChar char="•"/>
            </a:pPr>
            <a:r>
              <a:rPr lang="en-US" altLang="en-US" sz="2400" dirty="0" smtClean="0">
                <a:solidFill>
                  <a:srgbClr val="C00000"/>
                </a:solidFill>
              </a:rPr>
              <a:t>long-term </a:t>
            </a:r>
            <a:r>
              <a:rPr lang="en-US" altLang="en-US" sz="2400" dirty="0">
                <a:solidFill>
                  <a:srgbClr val="C00000"/>
                </a:solidFill>
              </a:rPr>
              <a:t>investigations are crucial to understand </a:t>
            </a:r>
            <a:r>
              <a:rPr lang="en-US" altLang="en-US" sz="2400" dirty="0" smtClean="0">
                <a:solidFill>
                  <a:srgbClr val="C00000"/>
                </a:solidFill>
              </a:rPr>
              <a:t>and predict ecosystem variation on different time scales</a:t>
            </a:r>
            <a:endParaRPr lang="en-US" altLang="en-US" sz="2400" dirty="0">
              <a:solidFill>
                <a:srgbClr val="C00000"/>
              </a:solidFill>
            </a:endParaRPr>
          </a:p>
          <a:p>
            <a:pPr algn="just" eaLnBrk="1" hangingPunct="1">
              <a:spcAft>
                <a:spcPts val="600"/>
              </a:spcAft>
              <a:buFont typeface="Arial" charset="0"/>
              <a:buChar char="•"/>
            </a:pPr>
            <a:r>
              <a:rPr lang="en-US" altLang="en-US" sz="2400" dirty="0" smtClean="0">
                <a:solidFill>
                  <a:srgbClr val="C00000"/>
                </a:solidFill>
              </a:rPr>
              <a:t>a better understanding of natural systems will allow for improved future predictions under different climate scenarios</a:t>
            </a:r>
          </a:p>
          <a:p>
            <a:pPr algn="just" eaLnBrk="1" hangingPunct="1">
              <a:spcAft>
                <a:spcPts val="600"/>
              </a:spcAft>
              <a:buFont typeface="Arial" charset="0"/>
              <a:buChar char="•"/>
            </a:pPr>
            <a:r>
              <a:rPr lang="en-US" altLang="en-US" sz="2400" dirty="0" smtClean="0">
                <a:solidFill>
                  <a:srgbClr val="C00000"/>
                </a:solidFill>
              </a:rPr>
              <a:t>it remains unclear if the ecosystem changes can be attributed to climate change or if they reflect natural variations</a:t>
            </a:r>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07" y="6194607"/>
            <a:ext cx="1227411" cy="4294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chemeClr val="tx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chemeClr val="tx1"/>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chemeClr val="tx1"/>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subTnLst>
                                    <p:animClr clrSpc="rgb" dir="cw">
                                      <p:cBhvr override="childStyle">
                                        <p:cTn dur="1" fill="hold" display="0" masterRel="nextClick" afterEffect="1"/>
                                        <p:tgtEl>
                                          <p:spTgt spid="4">
                                            <p:txEl>
                                              <p:pRg st="3" end="3"/>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ctrTitle"/>
          </p:nvPr>
        </p:nvSpPr>
        <p:spPr bwMode="auto">
          <a:xfrm>
            <a:off x="419100" y="385763"/>
            <a:ext cx="8331200" cy="6048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de-DE" altLang="en-US" smtClean="0">
                <a:latin typeface="Arial" charset="0"/>
                <a:cs typeface="Arial" charset="0"/>
              </a:rPr>
              <a:t>Site description…</a:t>
            </a:r>
            <a:br>
              <a:rPr lang="de-DE" altLang="en-US" smtClean="0">
                <a:latin typeface="Arial" charset="0"/>
                <a:cs typeface="Arial" charset="0"/>
              </a:rPr>
            </a:br>
            <a:endParaRPr lang="de-DE" altLang="en-US" smtClean="0">
              <a:latin typeface="Arial" charset="0"/>
              <a:cs typeface="Arial" charset="0"/>
            </a:endParaRPr>
          </a:p>
        </p:txBody>
      </p:sp>
      <p:sp>
        <p:nvSpPr>
          <p:cNvPr id="5123" name="Textfeld 3"/>
          <p:cNvSpPr txBox="1">
            <a:spLocks noChangeArrowheads="1"/>
          </p:cNvSpPr>
          <p:nvPr/>
        </p:nvSpPr>
        <p:spPr bwMode="auto">
          <a:xfrm>
            <a:off x="5440363" y="6542088"/>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5124" name="Text Box 14"/>
          <p:cNvSpPr txBox="1">
            <a:spLocks noChangeArrowheads="1"/>
          </p:cNvSpPr>
          <p:nvPr/>
        </p:nvSpPr>
        <p:spPr bwMode="auto">
          <a:xfrm>
            <a:off x="1011238" y="2663825"/>
            <a:ext cx="13644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buFontTx/>
              <a:buChar char="•"/>
            </a:pPr>
            <a:r>
              <a:rPr lang="en-GB" altLang="en-US" sz="1600" dirty="0"/>
              <a:t>  </a:t>
            </a:r>
            <a:r>
              <a:rPr lang="en-GB" altLang="en-US" sz="1600" dirty="0" smtClean="0"/>
              <a:t>21 </a:t>
            </a:r>
            <a:r>
              <a:rPr lang="en-GB" altLang="en-US" sz="1600" dirty="0"/>
              <a:t>stations</a:t>
            </a:r>
          </a:p>
        </p:txBody>
      </p:sp>
      <p:sp>
        <p:nvSpPr>
          <p:cNvPr id="5125" name="Text Box 15"/>
          <p:cNvSpPr txBox="1">
            <a:spLocks noChangeArrowheads="1"/>
          </p:cNvSpPr>
          <p:nvPr/>
        </p:nvSpPr>
        <p:spPr bwMode="auto">
          <a:xfrm>
            <a:off x="1011238" y="3140075"/>
            <a:ext cx="21637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buFontTx/>
              <a:buChar char="•"/>
            </a:pPr>
            <a:r>
              <a:rPr lang="en-GB" altLang="en-US" sz="1600"/>
              <a:t> </a:t>
            </a:r>
            <a:r>
              <a:rPr lang="en-GB" altLang="de-DE" sz="1600"/>
              <a:t>bathymetric transect</a:t>
            </a:r>
          </a:p>
          <a:p>
            <a:pPr eaLnBrk="1" hangingPunct="1"/>
            <a:r>
              <a:rPr lang="en-GB" altLang="en-US" sz="1600"/>
              <a:t>   (1000 - 5500 m)</a:t>
            </a:r>
          </a:p>
        </p:txBody>
      </p:sp>
      <p:sp>
        <p:nvSpPr>
          <p:cNvPr id="5126" name="Text Box 16"/>
          <p:cNvSpPr txBox="1">
            <a:spLocks noChangeArrowheads="1"/>
          </p:cNvSpPr>
          <p:nvPr/>
        </p:nvSpPr>
        <p:spPr bwMode="auto">
          <a:xfrm>
            <a:off x="1011238" y="4870450"/>
            <a:ext cx="27781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buFontTx/>
              <a:buChar char="•"/>
            </a:pPr>
            <a:r>
              <a:rPr lang="en-GB" altLang="en-US" sz="1600" dirty="0"/>
              <a:t>  continuous measurements</a:t>
            </a:r>
          </a:p>
        </p:txBody>
      </p:sp>
      <p:sp>
        <p:nvSpPr>
          <p:cNvPr id="5127" name="Text Box 18"/>
          <p:cNvSpPr txBox="1">
            <a:spLocks noChangeArrowheads="1"/>
          </p:cNvSpPr>
          <p:nvPr/>
        </p:nvSpPr>
        <p:spPr bwMode="auto">
          <a:xfrm>
            <a:off x="1011238" y="4375150"/>
            <a:ext cx="20589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buFontTx/>
              <a:buChar char="•"/>
            </a:pPr>
            <a:r>
              <a:rPr lang="en-GB" altLang="en-US" sz="1600"/>
              <a:t>  repeated sampling</a:t>
            </a:r>
          </a:p>
        </p:txBody>
      </p:sp>
      <p:sp>
        <p:nvSpPr>
          <p:cNvPr id="5128" name="Text Box 19"/>
          <p:cNvSpPr txBox="1">
            <a:spLocks noChangeArrowheads="1"/>
          </p:cNvSpPr>
          <p:nvPr/>
        </p:nvSpPr>
        <p:spPr bwMode="auto">
          <a:xfrm>
            <a:off x="1011238" y="5351463"/>
            <a:ext cx="21145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buFontTx/>
              <a:buChar char="•"/>
            </a:pPr>
            <a:r>
              <a:rPr lang="en-GB" altLang="en-US" sz="1600" dirty="0"/>
              <a:t>  visual observations</a:t>
            </a:r>
          </a:p>
        </p:txBody>
      </p:sp>
      <p:sp>
        <p:nvSpPr>
          <p:cNvPr id="5129" name="Text Box 14"/>
          <p:cNvSpPr txBox="1">
            <a:spLocks noChangeArrowheads="1"/>
          </p:cNvSpPr>
          <p:nvPr/>
        </p:nvSpPr>
        <p:spPr bwMode="auto">
          <a:xfrm>
            <a:off x="1011238" y="2197100"/>
            <a:ext cx="13620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buFontTx/>
              <a:buChar char="•"/>
            </a:pPr>
            <a:r>
              <a:rPr lang="en-GB" altLang="en-US" sz="1600"/>
              <a:t>  since 1999</a:t>
            </a:r>
          </a:p>
        </p:txBody>
      </p:sp>
      <p:pic>
        <p:nvPicPr>
          <p:cNvPr id="5131" name="Grafik 23" descr="Bild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61175" y="3827463"/>
            <a:ext cx="30321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Grafik 35" descr="Bild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56425" y="3773488"/>
            <a:ext cx="354013"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19"/>
          <p:cNvSpPr txBox="1">
            <a:spLocks noChangeArrowheads="1"/>
          </p:cNvSpPr>
          <p:nvPr/>
        </p:nvSpPr>
        <p:spPr bwMode="auto">
          <a:xfrm>
            <a:off x="1011238" y="5808663"/>
            <a:ext cx="20367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buFontTx/>
              <a:buChar char="•"/>
            </a:pPr>
            <a:r>
              <a:rPr lang="en-GB" altLang="en-US" sz="1600" dirty="0"/>
              <a:t>  experimental work</a:t>
            </a:r>
          </a:p>
        </p:txBody>
      </p:sp>
      <p:sp>
        <p:nvSpPr>
          <p:cNvPr id="3" name="Text Box 15"/>
          <p:cNvSpPr txBox="1">
            <a:spLocks noChangeArrowheads="1"/>
          </p:cNvSpPr>
          <p:nvPr/>
        </p:nvSpPr>
        <p:spPr bwMode="auto">
          <a:xfrm>
            <a:off x="1011238" y="3768725"/>
            <a:ext cx="20256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buFontTx/>
              <a:buChar char="•"/>
            </a:pPr>
            <a:r>
              <a:rPr lang="en-GB" altLang="de-DE" sz="1600"/>
              <a:t>  latitudinal transect</a:t>
            </a:r>
          </a:p>
          <a:p>
            <a:pPr eaLnBrk="1" hangingPunct="1"/>
            <a:r>
              <a:rPr lang="en-GB" altLang="de-DE" sz="1600"/>
              <a:t>    (2500 m)</a:t>
            </a:r>
          </a:p>
        </p:txBody>
      </p:sp>
      <p:pic>
        <p:nvPicPr>
          <p:cNvPr id="5133" name="Grafik 23" descr="HG-LOGO-transparent.gif"/>
          <p:cNvPicPr>
            <a:picLocks noChangeAspect="1"/>
          </p:cNvPicPr>
          <p:nvPr/>
        </p:nvPicPr>
        <p:blipFill>
          <a:blip r:embed="rId5">
            <a:lum bright="-84000" contrast="30000"/>
            <a:extLst>
              <a:ext uri="{28A0092B-C50C-407E-A947-70E740481C1C}">
                <a14:useLocalDpi xmlns:a14="http://schemas.microsoft.com/office/drawing/2010/main" val="0"/>
              </a:ext>
            </a:extLst>
          </a:blip>
          <a:srcRect/>
          <a:stretch>
            <a:fillRect/>
          </a:stretch>
        </p:blipFill>
        <p:spPr bwMode="auto">
          <a:xfrm>
            <a:off x="576263" y="1103313"/>
            <a:ext cx="2674937"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Grafik 3"/>
          <p:cNvPicPr>
            <a:picLocks noChangeAspect="1"/>
          </p:cNvPicPr>
          <p:nvPr/>
        </p:nvPicPr>
        <p:blipFill>
          <a:blip r:embed="rId6"/>
          <a:stretch>
            <a:fillRect/>
          </a:stretch>
        </p:blipFill>
        <p:spPr>
          <a:xfrm>
            <a:off x="3303785" y="1106161"/>
            <a:ext cx="5777793" cy="3764290"/>
          </a:xfrm>
          <a:prstGeom prst="rect">
            <a:avLst/>
          </a:prstGeom>
        </p:spPr>
      </p:pic>
      <p:sp>
        <p:nvSpPr>
          <p:cNvPr id="19" name="Rechteck 18"/>
          <p:cNvSpPr/>
          <p:nvPr/>
        </p:nvSpPr>
        <p:spPr>
          <a:xfrm>
            <a:off x="4235570" y="4808686"/>
            <a:ext cx="4592368" cy="461665"/>
          </a:xfrm>
          <a:prstGeom prst="rect">
            <a:avLst/>
          </a:prstGeom>
        </p:spPr>
        <p:txBody>
          <a:bodyPr wrap="square">
            <a:spAutoFit/>
          </a:bodyPr>
          <a:lstStyle/>
          <a:p>
            <a:pPr algn="just" fontAlgn="base">
              <a:spcAft>
                <a:spcPts val="0"/>
              </a:spcAft>
            </a:pPr>
            <a:r>
              <a:rPr lang="en-GB" sz="800" kern="1200" dirty="0">
                <a:solidFill>
                  <a:srgbClr val="000000"/>
                </a:solidFill>
                <a:effectLst/>
                <a:latin typeface="+mn-lt"/>
                <a:ea typeface="Times New Roman" panose="02020603050405020304" pitchFamily="18" charset="0"/>
              </a:rPr>
              <a:t>KF: </a:t>
            </a:r>
            <a:r>
              <a:rPr lang="en-GB" sz="800" kern="1200" dirty="0" err="1">
                <a:solidFill>
                  <a:srgbClr val="000000"/>
                </a:solidFill>
                <a:effectLst/>
                <a:latin typeface="+mn-lt"/>
                <a:ea typeface="Times New Roman" panose="02020603050405020304" pitchFamily="18" charset="0"/>
              </a:rPr>
              <a:t>Kongsfjorden</a:t>
            </a:r>
            <a:r>
              <a:rPr lang="en-GB" sz="800" kern="1200" dirty="0">
                <a:solidFill>
                  <a:srgbClr val="000000"/>
                </a:solidFill>
                <a:effectLst/>
                <a:latin typeface="+mn-lt"/>
                <a:ea typeface="Times New Roman" panose="02020603050405020304" pitchFamily="18" charset="0"/>
              </a:rPr>
              <a:t>; VR: </a:t>
            </a:r>
            <a:r>
              <a:rPr lang="en-GB" sz="800" kern="1200" dirty="0" err="1">
                <a:solidFill>
                  <a:srgbClr val="000000"/>
                </a:solidFill>
                <a:effectLst/>
                <a:latin typeface="+mn-lt"/>
                <a:ea typeface="Times New Roman" panose="02020603050405020304" pitchFamily="18" charset="0"/>
              </a:rPr>
              <a:t>Vestnesa</a:t>
            </a:r>
            <a:r>
              <a:rPr lang="en-GB" sz="800" kern="1200" dirty="0">
                <a:solidFill>
                  <a:srgbClr val="000000"/>
                </a:solidFill>
                <a:effectLst/>
                <a:latin typeface="+mn-lt"/>
                <a:ea typeface="Times New Roman" panose="02020603050405020304" pitchFamily="18" charset="0"/>
              </a:rPr>
              <a:t> Ridge; MH: Molloy Hole</a:t>
            </a:r>
            <a:r>
              <a:rPr lang="en-GB" sz="800" kern="1200" dirty="0" smtClean="0">
                <a:solidFill>
                  <a:srgbClr val="000000"/>
                </a:solidFill>
                <a:effectLst/>
                <a:latin typeface="+mn-lt"/>
                <a:ea typeface="Times New Roman" panose="02020603050405020304" pitchFamily="18" charset="0"/>
              </a:rPr>
              <a:t>; GCM:</a:t>
            </a:r>
            <a:r>
              <a:rPr lang="en-GB" sz="800" dirty="0">
                <a:latin typeface="+mn-lt"/>
                <a:ea typeface="Times New Roman" panose="02020603050405020304" pitchFamily="18" charset="0"/>
              </a:rPr>
              <a:t> </a:t>
            </a:r>
            <a:r>
              <a:rPr lang="en-GB" sz="800" kern="1200" dirty="0" smtClean="0">
                <a:solidFill>
                  <a:srgbClr val="000000"/>
                </a:solidFill>
                <a:effectLst/>
                <a:latin typeface="+mn-lt"/>
                <a:ea typeface="Times New Roman" panose="02020603050405020304" pitchFamily="18" charset="0"/>
              </a:rPr>
              <a:t>Greenland</a:t>
            </a:r>
            <a:r>
              <a:rPr lang="en-GB" sz="800" dirty="0" smtClean="0">
                <a:effectLst/>
                <a:latin typeface="+mn-lt"/>
                <a:ea typeface="Times New Roman" panose="02020603050405020304" pitchFamily="18" charset="0"/>
              </a:rPr>
              <a:t> </a:t>
            </a:r>
            <a:r>
              <a:rPr lang="en-GB" sz="800" dirty="0">
                <a:effectLst/>
                <a:latin typeface="+mn-lt"/>
                <a:ea typeface="Times New Roman" panose="02020603050405020304" pitchFamily="18" charset="0"/>
              </a:rPr>
              <a:t>C</a:t>
            </a:r>
            <a:r>
              <a:rPr lang="en-GB" sz="800" kern="1200" dirty="0">
                <a:solidFill>
                  <a:srgbClr val="000000"/>
                </a:solidFill>
                <a:effectLst/>
                <a:latin typeface="+mn-lt"/>
                <a:ea typeface="Times New Roman" panose="02020603050405020304" pitchFamily="18" charset="0"/>
              </a:rPr>
              <a:t>ontinental</a:t>
            </a:r>
            <a:r>
              <a:rPr lang="en-GB" sz="800" dirty="0">
                <a:effectLst/>
                <a:latin typeface="+mn-lt"/>
                <a:ea typeface="Times New Roman" panose="02020603050405020304" pitchFamily="18" charset="0"/>
              </a:rPr>
              <a:t> </a:t>
            </a:r>
            <a:r>
              <a:rPr lang="en-GB" sz="800" kern="1200" dirty="0">
                <a:solidFill>
                  <a:srgbClr val="000000"/>
                </a:solidFill>
                <a:effectLst/>
                <a:latin typeface="+mn-lt"/>
                <a:ea typeface="Times New Roman" panose="02020603050405020304" pitchFamily="18" charset="0"/>
              </a:rPr>
              <a:t>Margin;</a:t>
            </a:r>
            <a:r>
              <a:rPr lang="en-GB" sz="800" dirty="0">
                <a:effectLst/>
                <a:latin typeface="+mn-lt"/>
                <a:ea typeface="Times New Roman" panose="02020603050405020304" pitchFamily="18" charset="0"/>
              </a:rPr>
              <a:t> </a:t>
            </a:r>
            <a:r>
              <a:rPr lang="en-GB" sz="800" kern="1200" dirty="0" smtClean="0">
                <a:solidFill>
                  <a:srgbClr val="000000"/>
                </a:solidFill>
                <a:effectLst/>
                <a:latin typeface="+mn-lt"/>
                <a:ea typeface="Times New Roman" panose="02020603050405020304" pitchFamily="18" charset="0"/>
              </a:rPr>
              <a:t>WSC</a:t>
            </a:r>
            <a:r>
              <a:rPr lang="en-GB" sz="800" kern="1200" dirty="0">
                <a:solidFill>
                  <a:srgbClr val="000000"/>
                </a:solidFill>
                <a:effectLst/>
                <a:latin typeface="+mn-lt"/>
                <a:ea typeface="Times New Roman" panose="02020603050405020304" pitchFamily="18" charset="0"/>
              </a:rPr>
              <a:t>:</a:t>
            </a:r>
            <a:r>
              <a:rPr lang="en-GB" sz="800" dirty="0">
                <a:effectLst/>
                <a:latin typeface="+mn-lt"/>
                <a:ea typeface="Times New Roman" panose="02020603050405020304" pitchFamily="18" charset="0"/>
              </a:rPr>
              <a:t> </a:t>
            </a:r>
            <a:r>
              <a:rPr lang="en-GB" sz="800" kern="1200" dirty="0">
                <a:solidFill>
                  <a:srgbClr val="000000"/>
                </a:solidFill>
                <a:effectLst/>
                <a:latin typeface="+mn-lt"/>
                <a:ea typeface="Times New Roman" panose="02020603050405020304" pitchFamily="18" charset="0"/>
              </a:rPr>
              <a:t>West</a:t>
            </a:r>
            <a:r>
              <a:rPr lang="en-GB" sz="800" dirty="0">
                <a:effectLst/>
                <a:latin typeface="+mn-lt"/>
                <a:ea typeface="Times New Roman" panose="02020603050405020304" pitchFamily="18" charset="0"/>
              </a:rPr>
              <a:t> </a:t>
            </a:r>
            <a:r>
              <a:rPr lang="en-GB" sz="800" kern="1200" dirty="0">
                <a:solidFill>
                  <a:srgbClr val="000000"/>
                </a:solidFill>
                <a:effectLst/>
                <a:latin typeface="+mn-lt"/>
                <a:ea typeface="Times New Roman" panose="02020603050405020304" pitchFamily="18" charset="0"/>
              </a:rPr>
              <a:t>Spitsbergen</a:t>
            </a:r>
            <a:r>
              <a:rPr lang="en-GB" sz="800" dirty="0">
                <a:effectLst/>
                <a:latin typeface="+mn-lt"/>
                <a:ea typeface="Times New Roman" panose="02020603050405020304" pitchFamily="18" charset="0"/>
              </a:rPr>
              <a:t> </a:t>
            </a:r>
            <a:r>
              <a:rPr lang="en-GB" sz="800" kern="1200" dirty="0">
                <a:solidFill>
                  <a:srgbClr val="000000"/>
                </a:solidFill>
                <a:effectLst/>
                <a:latin typeface="+mn-lt"/>
                <a:ea typeface="Times New Roman" panose="02020603050405020304" pitchFamily="18" charset="0"/>
              </a:rPr>
              <a:t>Current;</a:t>
            </a:r>
            <a:r>
              <a:rPr lang="en-GB" sz="800" dirty="0">
                <a:effectLst/>
                <a:latin typeface="+mn-lt"/>
                <a:ea typeface="Times New Roman" panose="02020603050405020304" pitchFamily="18" charset="0"/>
              </a:rPr>
              <a:t> </a:t>
            </a:r>
            <a:r>
              <a:rPr lang="en-GB" sz="800" kern="1200" dirty="0">
                <a:solidFill>
                  <a:srgbClr val="000000"/>
                </a:solidFill>
                <a:effectLst/>
                <a:latin typeface="+mn-lt"/>
                <a:ea typeface="Times New Roman" panose="02020603050405020304" pitchFamily="18" charset="0"/>
              </a:rPr>
              <a:t>EGC:</a:t>
            </a:r>
            <a:r>
              <a:rPr lang="en-GB" sz="800" dirty="0">
                <a:effectLst/>
                <a:latin typeface="+mn-lt"/>
                <a:ea typeface="Times New Roman" panose="02020603050405020304" pitchFamily="18" charset="0"/>
              </a:rPr>
              <a:t> </a:t>
            </a:r>
            <a:r>
              <a:rPr lang="en-GB" sz="800" kern="1200" dirty="0">
                <a:solidFill>
                  <a:srgbClr val="000000"/>
                </a:solidFill>
                <a:effectLst/>
                <a:latin typeface="+mn-lt"/>
                <a:ea typeface="Times New Roman" panose="02020603050405020304" pitchFamily="18" charset="0"/>
              </a:rPr>
              <a:t>Eastern</a:t>
            </a:r>
            <a:r>
              <a:rPr lang="en-GB" sz="800" dirty="0">
                <a:effectLst/>
                <a:latin typeface="+mn-lt"/>
                <a:ea typeface="Times New Roman" panose="02020603050405020304" pitchFamily="18" charset="0"/>
              </a:rPr>
              <a:t> </a:t>
            </a:r>
            <a:r>
              <a:rPr lang="en-GB" sz="800" kern="1200" dirty="0">
                <a:solidFill>
                  <a:srgbClr val="000000"/>
                </a:solidFill>
                <a:effectLst/>
                <a:latin typeface="+mn-lt"/>
                <a:ea typeface="Times New Roman" panose="02020603050405020304" pitchFamily="18" charset="0"/>
              </a:rPr>
              <a:t>Greenland</a:t>
            </a:r>
            <a:r>
              <a:rPr lang="en-GB" sz="800" dirty="0">
                <a:effectLst/>
                <a:latin typeface="+mn-lt"/>
                <a:ea typeface="Times New Roman" panose="02020603050405020304" pitchFamily="18" charset="0"/>
              </a:rPr>
              <a:t> </a:t>
            </a:r>
            <a:r>
              <a:rPr lang="en-GB" sz="800" kern="1200" dirty="0">
                <a:solidFill>
                  <a:srgbClr val="000000"/>
                </a:solidFill>
                <a:effectLst/>
                <a:latin typeface="+mn-lt"/>
                <a:ea typeface="Times New Roman" panose="02020603050405020304" pitchFamily="18" charset="0"/>
              </a:rPr>
              <a:t>Current;</a:t>
            </a:r>
            <a:r>
              <a:rPr lang="en-GB" sz="800" dirty="0">
                <a:effectLst/>
                <a:latin typeface="+mn-lt"/>
                <a:ea typeface="Times New Roman" panose="02020603050405020304" pitchFamily="18" charset="0"/>
              </a:rPr>
              <a:t> </a:t>
            </a:r>
            <a:r>
              <a:rPr lang="en-GB" sz="800" kern="1200" dirty="0">
                <a:solidFill>
                  <a:srgbClr val="000000"/>
                </a:solidFill>
                <a:effectLst/>
                <a:latin typeface="+mn-lt"/>
                <a:ea typeface="Times New Roman" panose="02020603050405020304" pitchFamily="18" charset="0"/>
              </a:rPr>
              <a:t>RAC:</a:t>
            </a:r>
            <a:r>
              <a:rPr lang="en-GB" sz="800" dirty="0">
                <a:effectLst/>
                <a:latin typeface="+mn-lt"/>
                <a:ea typeface="Times New Roman" panose="02020603050405020304" pitchFamily="18" charset="0"/>
              </a:rPr>
              <a:t> </a:t>
            </a:r>
            <a:r>
              <a:rPr lang="en-GB" sz="800" kern="1200" dirty="0">
                <a:solidFill>
                  <a:srgbClr val="000000"/>
                </a:solidFill>
                <a:effectLst/>
                <a:latin typeface="+mn-lt"/>
                <a:ea typeface="Times New Roman" panose="02020603050405020304" pitchFamily="18" charset="0"/>
              </a:rPr>
              <a:t>Return</a:t>
            </a:r>
            <a:r>
              <a:rPr lang="en-GB" sz="800" dirty="0">
                <a:effectLst/>
                <a:latin typeface="+mn-lt"/>
                <a:ea typeface="Times New Roman" panose="02020603050405020304" pitchFamily="18" charset="0"/>
              </a:rPr>
              <a:t> </a:t>
            </a:r>
            <a:r>
              <a:rPr lang="en-GB" sz="800" kern="1200" dirty="0">
                <a:solidFill>
                  <a:srgbClr val="000000"/>
                </a:solidFill>
                <a:effectLst/>
                <a:latin typeface="+mn-lt"/>
                <a:ea typeface="Times New Roman" panose="02020603050405020304" pitchFamily="18" charset="0"/>
              </a:rPr>
              <a:t>Atlantic</a:t>
            </a:r>
            <a:r>
              <a:rPr lang="en-GB" sz="800" dirty="0">
                <a:effectLst/>
                <a:latin typeface="+mn-lt"/>
                <a:ea typeface="Times New Roman" panose="02020603050405020304" pitchFamily="18" charset="0"/>
              </a:rPr>
              <a:t> </a:t>
            </a:r>
            <a:r>
              <a:rPr lang="en-GB" sz="800" kern="1200" dirty="0">
                <a:solidFill>
                  <a:srgbClr val="000000"/>
                </a:solidFill>
                <a:effectLst/>
                <a:latin typeface="+mn-lt"/>
                <a:ea typeface="Times New Roman" panose="02020603050405020304" pitchFamily="18" charset="0"/>
              </a:rPr>
              <a:t>Current;</a:t>
            </a:r>
            <a:r>
              <a:rPr lang="en-GB" sz="800" dirty="0">
                <a:effectLst/>
                <a:latin typeface="+mn-lt"/>
                <a:ea typeface="Times New Roman" panose="02020603050405020304" pitchFamily="18" charset="0"/>
              </a:rPr>
              <a:t> </a:t>
            </a:r>
            <a:r>
              <a:rPr lang="en-GB" sz="800" kern="1200" dirty="0">
                <a:solidFill>
                  <a:srgbClr val="000000"/>
                </a:solidFill>
                <a:effectLst/>
                <a:latin typeface="+mn-lt"/>
                <a:ea typeface="Times New Roman" panose="02020603050405020304" pitchFamily="18" charset="0"/>
              </a:rPr>
              <a:t>YB:</a:t>
            </a:r>
            <a:r>
              <a:rPr lang="en-GB" sz="800" dirty="0">
                <a:effectLst/>
                <a:latin typeface="+mn-lt"/>
                <a:ea typeface="Times New Roman" panose="02020603050405020304" pitchFamily="18" charset="0"/>
              </a:rPr>
              <a:t> </a:t>
            </a:r>
            <a:r>
              <a:rPr lang="en-GB" sz="800" kern="1200" dirty="0" err="1">
                <a:solidFill>
                  <a:srgbClr val="000000"/>
                </a:solidFill>
                <a:effectLst/>
                <a:latin typeface="+mn-lt"/>
                <a:ea typeface="Times New Roman" panose="02020603050405020304" pitchFamily="18" charset="0"/>
              </a:rPr>
              <a:t>Yermak</a:t>
            </a:r>
            <a:r>
              <a:rPr lang="en-GB" sz="800" dirty="0">
                <a:effectLst/>
                <a:latin typeface="+mn-lt"/>
                <a:ea typeface="Times New Roman" panose="02020603050405020304" pitchFamily="18" charset="0"/>
              </a:rPr>
              <a:t> </a:t>
            </a:r>
            <a:r>
              <a:rPr lang="en-GB" sz="800" kern="1200" dirty="0">
                <a:solidFill>
                  <a:srgbClr val="000000"/>
                </a:solidFill>
                <a:effectLst/>
                <a:latin typeface="+mn-lt"/>
                <a:ea typeface="Times New Roman" panose="02020603050405020304" pitchFamily="18" charset="0"/>
              </a:rPr>
              <a:t>Branch,</a:t>
            </a:r>
            <a:r>
              <a:rPr lang="en-GB" sz="800" dirty="0">
                <a:effectLst/>
                <a:latin typeface="+mn-lt"/>
                <a:ea typeface="Times New Roman" panose="02020603050405020304" pitchFamily="18" charset="0"/>
              </a:rPr>
              <a:t> </a:t>
            </a:r>
            <a:r>
              <a:rPr lang="en-GB" sz="800" kern="1200" dirty="0">
                <a:solidFill>
                  <a:srgbClr val="000000"/>
                </a:solidFill>
                <a:effectLst/>
                <a:latin typeface="+mn-lt"/>
                <a:ea typeface="Times New Roman" panose="02020603050405020304" pitchFamily="18" charset="0"/>
              </a:rPr>
              <a:t>and</a:t>
            </a:r>
            <a:r>
              <a:rPr lang="en-GB" sz="800" dirty="0">
                <a:effectLst/>
                <a:latin typeface="+mn-lt"/>
                <a:ea typeface="Times New Roman" panose="02020603050405020304" pitchFamily="18" charset="0"/>
              </a:rPr>
              <a:t> </a:t>
            </a:r>
            <a:r>
              <a:rPr lang="en-GB" sz="800" kern="1200" dirty="0">
                <a:solidFill>
                  <a:srgbClr val="000000"/>
                </a:solidFill>
                <a:effectLst/>
                <a:latin typeface="+mn-lt"/>
                <a:ea typeface="Times New Roman" panose="02020603050405020304" pitchFamily="18" charset="0"/>
              </a:rPr>
              <a:t>SB:</a:t>
            </a:r>
            <a:r>
              <a:rPr lang="en-GB" sz="800" dirty="0">
                <a:effectLst/>
                <a:latin typeface="+mn-lt"/>
                <a:ea typeface="Times New Roman" panose="02020603050405020304" pitchFamily="18" charset="0"/>
              </a:rPr>
              <a:t> </a:t>
            </a:r>
            <a:r>
              <a:rPr lang="en-GB" sz="800" kern="1200" dirty="0">
                <a:solidFill>
                  <a:srgbClr val="000000"/>
                </a:solidFill>
                <a:effectLst/>
                <a:latin typeface="+mn-lt"/>
                <a:ea typeface="Times New Roman" panose="02020603050405020304" pitchFamily="18" charset="0"/>
              </a:rPr>
              <a:t>Svalbard</a:t>
            </a:r>
            <a:r>
              <a:rPr lang="en-GB" sz="800" dirty="0">
                <a:effectLst/>
                <a:latin typeface="+mn-lt"/>
                <a:ea typeface="Times New Roman" panose="02020603050405020304" pitchFamily="18" charset="0"/>
              </a:rPr>
              <a:t> </a:t>
            </a:r>
            <a:r>
              <a:rPr lang="en-GB" sz="800" kern="1200" dirty="0">
                <a:solidFill>
                  <a:srgbClr val="000000"/>
                </a:solidFill>
                <a:effectLst/>
                <a:latin typeface="+mn-lt"/>
                <a:ea typeface="Times New Roman" panose="02020603050405020304" pitchFamily="18" charset="0"/>
              </a:rPr>
              <a:t>Branch</a:t>
            </a:r>
            <a:r>
              <a:rPr lang="en-GB" sz="800" dirty="0">
                <a:effectLst/>
                <a:latin typeface="+mn-lt"/>
                <a:ea typeface="Times New Roman" panose="02020603050405020304" pitchFamily="18" charset="0"/>
              </a:rPr>
              <a:t> </a:t>
            </a:r>
            <a:r>
              <a:rPr lang="en-GB" sz="800" kern="1200" dirty="0">
                <a:solidFill>
                  <a:srgbClr val="000000"/>
                </a:solidFill>
                <a:effectLst/>
                <a:latin typeface="+mn-lt"/>
                <a:ea typeface="Times New Roman" panose="02020603050405020304" pitchFamily="18" charset="0"/>
              </a:rPr>
              <a:t>of</a:t>
            </a:r>
            <a:r>
              <a:rPr lang="en-GB" sz="800" dirty="0">
                <a:effectLst/>
                <a:latin typeface="+mn-lt"/>
                <a:ea typeface="Times New Roman" panose="02020603050405020304" pitchFamily="18" charset="0"/>
              </a:rPr>
              <a:t> </a:t>
            </a:r>
            <a:r>
              <a:rPr lang="en-GB" sz="800" kern="1200" dirty="0">
                <a:solidFill>
                  <a:srgbClr val="000000"/>
                </a:solidFill>
                <a:effectLst/>
                <a:latin typeface="+mn-lt"/>
                <a:ea typeface="Times New Roman" panose="02020603050405020304" pitchFamily="18" charset="0"/>
              </a:rPr>
              <a:t>the</a:t>
            </a:r>
            <a:r>
              <a:rPr lang="en-GB" sz="800" dirty="0">
                <a:effectLst/>
                <a:latin typeface="+mn-lt"/>
                <a:ea typeface="Times New Roman" panose="02020603050405020304" pitchFamily="18" charset="0"/>
              </a:rPr>
              <a:t> </a:t>
            </a:r>
            <a:r>
              <a:rPr lang="en-GB" sz="800" kern="1200" dirty="0">
                <a:solidFill>
                  <a:srgbClr val="000000"/>
                </a:solidFill>
                <a:effectLst/>
                <a:latin typeface="+mn-lt"/>
                <a:ea typeface="Times New Roman" panose="02020603050405020304" pitchFamily="18" charset="0"/>
              </a:rPr>
              <a:t>WSC</a:t>
            </a:r>
            <a:r>
              <a:rPr lang="en-GB" sz="800" kern="1200" dirty="0" smtClean="0">
                <a:solidFill>
                  <a:srgbClr val="000000"/>
                </a:solidFill>
                <a:effectLst/>
                <a:latin typeface="+mn-lt"/>
                <a:ea typeface="Times New Roman" panose="02020603050405020304" pitchFamily="18" charset="0"/>
              </a:rPr>
              <a:t>.(</a:t>
            </a:r>
            <a:r>
              <a:rPr lang="en-GB" sz="800" kern="1200" dirty="0" err="1" smtClean="0">
                <a:solidFill>
                  <a:srgbClr val="000000"/>
                </a:solidFill>
                <a:effectLst/>
                <a:latin typeface="+mn-lt"/>
                <a:ea typeface="Times New Roman" panose="02020603050405020304" pitchFamily="18" charset="0"/>
              </a:rPr>
              <a:t>Soltwedel</a:t>
            </a:r>
            <a:r>
              <a:rPr lang="en-GB" sz="800" kern="1200" dirty="0" smtClean="0">
                <a:solidFill>
                  <a:srgbClr val="000000"/>
                </a:solidFill>
                <a:effectLst/>
                <a:latin typeface="+mn-lt"/>
                <a:ea typeface="Times New Roman" panose="02020603050405020304" pitchFamily="18" charset="0"/>
              </a:rPr>
              <a:t> et al. 2016)</a:t>
            </a:r>
            <a:r>
              <a:rPr lang="en-GB" sz="800" dirty="0" smtClean="0">
                <a:effectLst/>
                <a:latin typeface="+mn-lt"/>
                <a:ea typeface="Times New Roman" panose="02020603050405020304" pitchFamily="18" charset="0"/>
              </a:rPr>
              <a:t> </a:t>
            </a:r>
            <a:endParaRPr lang="de-DE" sz="800" dirty="0">
              <a:effectLst/>
              <a:latin typeface="+mn-lt"/>
              <a:ea typeface="Times New Roman" panose="02020603050405020304" pitchFamily="18" charset="0"/>
            </a:endParaRPr>
          </a:p>
        </p:txBody>
      </p:sp>
      <p:pic>
        <p:nvPicPr>
          <p:cNvPr id="5" name="Grafik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401" y="6200367"/>
            <a:ext cx="1227411" cy="429442"/>
          </a:xfrm>
          <a:prstGeom prst="rect">
            <a:avLst/>
          </a:prstGeom>
        </p:spPr>
      </p:pic>
    </p:spTree>
    <p:extLst>
      <p:ext uri="{BB962C8B-B14F-4D97-AF65-F5344CB8AC3E}">
        <p14:creationId xmlns:p14="http://schemas.microsoft.com/office/powerpoint/2010/main" val="2612073392"/>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ctrTitle"/>
          </p:nvPr>
        </p:nvSpPr>
        <p:spPr bwMode="auto">
          <a:xfrm>
            <a:off x="419100" y="385763"/>
            <a:ext cx="8331200" cy="6048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de-DE" altLang="en-US" smtClean="0">
                <a:latin typeface="Arial" charset="0"/>
                <a:cs typeface="Arial" charset="0"/>
              </a:rPr>
              <a:t>Core measurements…</a:t>
            </a:r>
          </a:p>
        </p:txBody>
      </p:sp>
      <p:sp>
        <p:nvSpPr>
          <p:cNvPr id="6147" name="Text Box 4"/>
          <p:cNvSpPr txBox="1">
            <a:spLocks noChangeArrowheads="1"/>
          </p:cNvSpPr>
          <p:nvPr/>
        </p:nvSpPr>
        <p:spPr bwMode="auto">
          <a:xfrm>
            <a:off x="346075" y="1395413"/>
            <a:ext cx="7886700"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pPr>
            <a:r>
              <a:rPr lang="en-GB" altLang="de-DE" dirty="0"/>
              <a:t>  </a:t>
            </a:r>
            <a:r>
              <a:rPr lang="en-GB" altLang="de-DE" b="1" dirty="0"/>
              <a:t>Pelagic Zone</a:t>
            </a:r>
            <a:endParaRPr lang="en-GB" altLang="de-DE" b="1" dirty="0">
              <a:solidFill>
                <a:srgbClr val="4F8AC5"/>
              </a:solidFill>
            </a:endParaRPr>
          </a:p>
          <a:p>
            <a:pPr eaLnBrk="1" hangingPunct="1"/>
            <a:endParaRPr lang="en-GB" altLang="de-DE" sz="500" dirty="0"/>
          </a:p>
          <a:p>
            <a:pPr lvl="1" eaLnBrk="1" hangingPunct="1"/>
            <a:r>
              <a:rPr lang="en-GB" altLang="de-DE" sz="1400" i="1" dirty="0"/>
              <a:t>	temperature, currents </a:t>
            </a:r>
            <a:r>
              <a:rPr lang="en-GB" altLang="de-DE" sz="1400" b="1" baseline="30000" dirty="0">
                <a:solidFill>
                  <a:srgbClr val="4F8AC5"/>
                </a:solidFill>
              </a:rPr>
              <a:t>1</a:t>
            </a:r>
            <a:r>
              <a:rPr lang="en-GB" altLang="de-DE" sz="1400" i="1" dirty="0"/>
              <a:t>(speed, direction), oxygen concentrations,</a:t>
            </a:r>
          </a:p>
          <a:p>
            <a:pPr lvl="1" eaLnBrk="1" hangingPunct="1"/>
            <a:r>
              <a:rPr lang="en-GB" altLang="de-DE" sz="1400" i="1" dirty="0"/>
              <a:t>	particle flux rates, </a:t>
            </a:r>
            <a:r>
              <a:rPr lang="en-GB" altLang="de-DE" sz="1400" i="1" dirty="0" err="1"/>
              <a:t>phyto</a:t>
            </a:r>
            <a:r>
              <a:rPr lang="en-GB" altLang="de-DE" sz="1400" i="1" dirty="0"/>
              <a:t>-/zooplankton </a:t>
            </a:r>
            <a:r>
              <a:rPr lang="en-GB" altLang="de-DE" sz="1400" b="1" baseline="30000" dirty="0">
                <a:solidFill>
                  <a:srgbClr val="4F8AC5"/>
                </a:solidFill>
              </a:rPr>
              <a:t>2</a:t>
            </a:r>
            <a:r>
              <a:rPr lang="en-GB" altLang="de-DE" sz="1400" i="1" dirty="0"/>
              <a:t>, (sediment traps)</a:t>
            </a:r>
            <a:endParaRPr lang="de-DE" altLang="de-DE" sz="1400" i="1" dirty="0"/>
          </a:p>
          <a:p>
            <a:pPr eaLnBrk="1" hangingPunct="1"/>
            <a:r>
              <a:rPr lang="en-GB" altLang="de-DE" sz="1200" dirty="0"/>
              <a:t>   </a:t>
            </a:r>
          </a:p>
          <a:p>
            <a:pPr eaLnBrk="1" hangingPunct="1">
              <a:buFont typeface="Arial" charset="0"/>
              <a:buChar char="•"/>
            </a:pPr>
            <a:r>
              <a:rPr lang="en-GB" altLang="de-DE" dirty="0"/>
              <a:t>  </a:t>
            </a:r>
            <a:r>
              <a:rPr lang="en-GB" altLang="de-DE" b="1" dirty="0"/>
              <a:t>Sediment-Water-Interface</a:t>
            </a:r>
          </a:p>
          <a:p>
            <a:pPr eaLnBrk="1" hangingPunct="1"/>
            <a:endParaRPr lang="en-GB" altLang="de-DE" sz="500" i="1" dirty="0"/>
          </a:p>
          <a:p>
            <a:pPr lvl="1" eaLnBrk="1" hangingPunct="1"/>
            <a:r>
              <a:rPr lang="en-GB" altLang="de-DE" sz="1400" i="1" dirty="0"/>
              <a:t>	currents and oxygen concentrations, carbon remineralisation</a:t>
            </a:r>
          </a:p>
          <a:p>
            <a:pPr lvl="1" eaLnBrk="1" hangingPunct="1"/>
            <a:r>
              <a:rPr lang="en-GB" altLang="de-DE" sz="1400" i="1" dirty="0"/>
              <a:t>	(oxygen microelectrodes, sediment community oxygen consumption)</a:t>
            </a:r>
            <a:endParaRPr lang="de-DE" altLang="de-DE" sz="1400" i="1" dirty="0"/>
          </a:p>
          <a:p>
            <a:pPr eaLnBrk="1" hangingPunct="1"/>
            <a:endParaRPr lang="de-DE" altLang="de-DE" sz="1200" i="1" dirty="0"/>
          </a:p>
          <a:p>
            <a:pPr eaLnBrk="1" hangingPunct="1">
              <a:buFont typeface="Arial" charset="0"/>
              <a:buChar char="•"/>
            </a:pPr>
            <a:r>
              <a:rPr lang="en-GB" altLang="de-DE" dirty="0"/>
              <a:t>  </a:t>
            </a:r>
            <a:r>
              <a:rPr lang="en-GB" altLang="de-DE" b="1" dirty="0"/>
              <a:t>Sediments</a:t>
            </a:r>
          </a:p>
          <a:p>
            <a:pPr eaLnBrk="1" hangingPunct="1"/>
            <a:endParaRPr lang="en-GB" altLang="de-DE" sz="500" dirty="0"/>
          </a:p>
          <a:p>
            <a:pPr lvl="1" eaLnBrk="1" hangingPunct="1"/>
            <a:r>
              <a:rPr lang="en-GB" altLang="de-DE" sz="1400" i="1" dirty="0"/>
              <a:t>	</a:t>
            </a:r>
            <a:r>
              <a:rPr lang="en-GB" altLang="de-DE" sz="1400" i="1" dirty="0" err="1"/>
              <a:t>granulometry</a:t>
            </a:r>
            <a:r>
              <a:rPr lang="en-GB" altLang="de-DE" sz="1400" i="1" dirty="0"/>
              <a:t>, porosity, 	organic matter input (</a:t>
            </a:r>
            <a:r>
              <a:rPr lang="en-GB" altLang="de-DE" sz="1400" i="1" dirty="0" err="1"/>
              <a:t>phytodetrital</a:t>
            </a:r>
            <a:r>
              <a:rPr lang="en-GB" altLang="de-DE" sz="1400" i="1" dirty="0"/>
              <a:t> pigments),</a:t>
            </a:r>
          </a:p>
          <a:p>
            <a:pPr lvl="1" eaLnBrk="1" hangingPunct="1"/>
            <a:r>
              <a:rPr lang="en-GB" altLang="de-DE" sz="1400" i="1" dirty="0"/>
              <a:t>	organic carbon content, </a:t>
            </a:r>
          </a:p>
          <a:p>
            <a:pPr lvl="1" eaLnBrk="1" hangingPunct="1"/>
            <a:r>
              <a:rPr lang="en-GB" altLang="de-DE" sz="1400" i="1" dirty="0"/>
              <a:t>	biomarker </a:t>
            </a:r>
            <a:r>
              <a:rPr lang="en-GB" altLang="de-DE" sz="1400" b="1" baseline="30000" dirty="0">
                <a:solidFill>
                  <a:srgbClr val="4F8AC5"/>
                </a:solidFill>
              </a:rPr>
              <a:t>3</a:t>
            </a:r>
            <a:r>
              <a:rPr lang="en-GB" altLang="de-DE" sz="1400" i="1" dirty="0"/>
              <a:t>(marine, </a:t>
            </a:r>
            <a:r>
              <a:rPr lang="en-GB" altLang="de-DE" sz="1400" i="1" dirty="0" err="1"/>
              <a:t>terrigenous</a:t>
            </a:r>
            <a:r>
              <a:rPr lang="en-GB" altLang="de-DE" sz="1400" i="1" dirty="0"/>
              <a:t>), biomass parameter (proteins, lipids)</a:t>
            </a:r>
          </a:p>
          <a:p>
            <a:pPr lvl="1" eaLnBrk="1" hangingPunct="1"/>
            <a:r>
              <a:rPr lang="en-GB" altLang="de-DE" sz="1200" i="1" dirty="0"/>
              <a:t>	</a:t>
            </a:r>
            <a:r>
              <a:rPr lang="en-GB" altLang="de-DE" sz="1200" dirty="0"/>
              <a:t>   </a:t>
            </a:r>
          </a:p>
          <a:p>
            <a:pPr eaLnBrk="1" hangingPunct="1">
              <a:buFont typeface="Arial" charset="0"/>
              <a:buChar char="•"/>
            </a:pPr>
            <a:r>
              <a:rPr lang="en-GB" altLang="de-DE" dirty="0"/>
              <a:t> </a:t>
            </a:r>
            <a:r>
              <a:rPr lang="en-GB" altLang="de-DE" b="1" dirty="0"/>
              <a:t> Benthos</a:t>
            </a:r>
          </a:p>
          <a:p>
            <a:pPr eaLnBrk="1" hangingPunct="1"/>
            <a:endParaRPr lang="en-GB" altLang="de-DE" sz="500" dirty="0"/>
          </a:p>
          <a:p>
            <a:pPr eaLnBrk="1" hangingPunct="1"/>
            <a:r>
              <a:rPr lang="en-GB" altLang="de-DE" sz="1400" dirty="0"/>
              <a:t>           	</a:t>
            </a:r>
            <a:r>
              <a:rPr lang="en-GB" altLang="de-DE" sz="1400" i="1" dirty="0"/>
              <a:t>bacteria, </a:t>
            </a:r>
            <a:r>
              <a:rPr lang="en-GB" altLang="de-DE" sz="1400" i="1" dirty="0" err="1"/>
              <a:t>meiofauna</a:t>
            </a:r>
            <a:r>
              <a:rPr lang="en-GB" altLang="de-DE" sz="1400" b="1" baseline="30000" dirty="0">
                <a:solidFill>
                  <a:srgbClr val="4F8AC5"/>
                </a:solidFill>
              </a:rPr>
              <a:t> 4</a:t>
            </a:r>
            <a:r>
              <a:rPr lang="en-GB" altLang="de-DE" sz="1400" i="1" dirty="0"/>
              <a:t>, </a:t>
            </a:r>
            <a:r>
              <a:rPr lang="en-GB" altLang="de-DE" sz="1400" i="1" dirty="0" err="1"/>
              <a:t>macrofauna</a:t>
            </a:r>
            <a:r>
              <a:rPr lang="en-GB" altLang="de-DE" sz="1400" b="1" baseline="30000" dirty="0">
                <a:solidFill>
                  <a:srgbClr val="4F8AC5"/>
                </a:solidFill>
              </a:rPr>
              <a:t> 5</a:t>
            </a:r>
            <a:r>
              <a:rPr lang="en-GB" altLang="de-DE" sz="1400" i="1" dirty="0"/>
              <a:t>, mega/</a:t>
            </a:r>
            <a:r>
              <a:rPr lang="en-GB" altLang="de-DE" sz="1400" i="1" dirty="0" err="1"/>
              <a:t>epifauna</a:t>
            </a:r>
            <a:r>
              <a:rPr lang="en-GB" altLang="de-DE" sz="1400" i="1" dirty="0"/>
              <a:t>, demersal fish </a:t>
            </a:r>
          </a:p>
          <a:p>
            <a:pPr eaLnBrk="1" hangingPunct="1"/>
            <a:r>
              <a:rPr lang="en-GB" altLang="de-DE" sz="1400" i="1" dirty="0"/>
              <a:t>           	(microbial activity, densities, biomass, distribution, biodiversity)</a:t>
            </a:r>
          </a:p>
          <a:p>
            <a:pPr eaLnBrk="1" hangingPunct="1"/>
            <a:r>
              <a:rPr lang="en-GB" altLang="de-DE" sz="2000" dirty="0">
                <a:solidFill>
                  <a:srgbClr val="336699"/>
                </a:solidFill>
              </a:rPr>
              <a:t>                 </a:t>
            </a:r>
          </a:p>
          <a:p>
            <a:pPr eaLnBrk="1" hangingPunct="1"/>
            <a:r>
              <a:rPr lang="en-GB" altLang="de-DE" sz="1100" i="1" dirty="0">
                <a:solidFill>
                  <a:srgbClr val="336699"/>
                </a:solidFill>
              </a:rPr>
              <a:t> 	</a:t>
            </a:r>
            <a:r>
              <a:rPr lang="en-GB" altLang="de-DE" sz="1100" i="1" dirty="0" smtClean="0">
                <a:solidFill>
                  <a:srgbClr val="336699"/>
                </a:solidFill>
              </a:rPr>
              <a:t>	in </a:t>
            </a:r>
            <a:r>
              <a:rPr lang="en-GB" altLang="de-DE" sz="1100" i="1" dirty="0" smtClean="0">
                <a:solidFill>
                  <a:srgbClr val="336699"/>
                </a:solidFill>
              </a:rPr>
              <a:t>cooperation with:</a:t>
            </a:r>
          </a:p>
          <a:p>
            <a:pPr eaLnBrk="1" hangingPunct="1"/>
            <a:r>
              <a:rPr lang="en-GB" altLang="de-DE" sz="1100" b="1" i="1" baseline="30000" dirty="0">
                <a:solidFill>
                  <a:srgbClr val="336699"/>
                </a:solidFill>
              </a:rPr>
              <a:t>	</a:t>
            </a:r>
            <a:r>
              <a:rPr lang="en-GB" altLang="de-DE" sz="1100" b="1" i="1" baseline="30000" dirty="0" smtClean="0">
                <a:solidFill>
                  <a:srgbClr val="336699"/>
                </a:solidFill>
              </a:rPr>
              <a:t>	</a:t>
            </a:r>
            <a:r>
              <a:rPr lang="en-GB" altLang="de-DE" sz="1100" b="1" baseline="30000" dirty="0" smtClean="0">
                <a:solidFill>
                  <a:srgbClr val="4F8AC5"/>
                </a:solidFill>
              </a:rPr>
              <a:t>1  </a:t>
            </a:r>
            <a:r>
              <a:rPr lang="en-GB" altLang="de-DE" sz="1100" i="1" dirty="0">
                <a:solidFill>
                  <a:srgbClr val="4F8AC5"/>
                </a:solidFill>
              </a:rPr>
              <a:t>AWI - Climate Sciences – Observational Oceanography</a:t>
            </a:r>
          </a:p>
          <a:p>
            <a:pPr eaLnBrk="1" hangingPunct="1"/>
            <a:r>
              <a:rPr lang="en-GB" altLang="de-DE" sz="1100" i="1" dirty="0">
                <a:solidFill>
                  <a:srgbClr val="4F8AC5"/>
                </a:solidFill>
              </a:rPr>
              <a:t> 	</a:t>
            </a:r>
            <a:r>
              <a:rPr lang="en-GB" altLang="de-DE" sz="1100" i="1" dirty="0" smtClean="0">
                <a:solidFill>
                  <a:srgbClr val="4F8AC5"/>
                </a:solidFill>
              </a:rPr>
              <a:t>	</a:t>
            </a:r>
            <a:r>
              <a:rPr lang="en-GB" altLang="de-DE" sz="1100" b="1" baseline="30000" dirty="0" smtClean="0">
                <a:solidFill>
                  <a:srgbClr val="4F8AC5"/>
                </a:solidFill>
              </a:rPr>
              <a:t>2  </a:t>
            </a:r>
            <a:r>
              <a:rPr lang="en-GB" altLang="de-DE" sz="1100" i="1" dirty="0">
                <a:solidFill>
                  <a:srgbClr val="4F8AC5"/>
                </a:solidFill>
              </a:rPr>
              <a:t>AWI - Biosciences - Polar Biological Oceanography (PEBCAO)</a:t>
            </a:r>
          </a:p>
          <a:p>
            <a:pPr eaLnBrk="1" hangingPunct="1"/>
            <a:r>
              <a:rPr lang="en-GB" altLang="de-DE" sz="1100" i="1" dirty="0">
                <a:solidFill>
                  <a:srgbClr val="4F8AC5"/>
                </a:solidFill>
              </a:rPr>
              <a:t> 	</a:t>
            </a:r>
            <a:r>
              <a:rPr lang="en-GB" altLang="de-DE" sz="1100" i="1" dirty="0" smtClean="0">
                <a:solidFill>
                  <a:srgbClr val="4F8AC5"/>
                </a:solidFill>
              </a:rPr>
              <a:t>		</a:t>
            </a:r>
            <a:r>
              <a:rPr lang="en-GB" altLang="de-DE" sz="1100" b="1" baseline="30000" dirty="0" smtClean="0">
                <a:solidFill>
                  <a:srgbClr val="4F8AC5"/>
                </a:solidFill>
              </a:rPr>
              <a:t>3  </a:t>
            </a:r>
            <a:r>
              <a:rPr lang="en-GB" altLang="de-DE" sz="1100" i="1" dirty="0">
                <a:solidFill>
                  <a:srgbClr val="4F8AC5"/>
                </a:solidFill>
              </a:rPr>
              <a:t>AWI - </a:t>
            </a:r>
            <a:r>
              <a:rPr lang="en-US" altLang="de-DE" sz="1100" i="1" dirty="0">
                <a:solidFill>
                  <a:srgbClr val="4F8AC5"/>
                </a:solidFill>
              </a:rPr>
              <a:t>Geosciences - Marine Geology and Paleontology</a:t>
            </a:r>
          </a:p>
          <a:p>
            <a:pPr eaLnBrk="1" hangingPunct="1"/>
            <a:r>
              <a:rPr lang="en-GB" altLang="de-DE" sz="1100" b="1" baseline="30000" dirty="0">
                <a:solidFill>
                  <a:srgbClr val="4F8AC5"/>
                </a:solidFill>
              </a:rPr>
              <a:t>	</a:t>
            </a:r>
            <a:r>
              <a:rPr lang="en-GB" altLang="de-DE" sz="1100" b="1" baseline="30000" dirty="0" smtClean="0">
                <a:solidFill>
                  <a:srgbClr val="4F8AC5"/>
                </a:solidFill>
              </a:rPr>
              <a:t>	4  </a:t>
            </a:r>
            <a:r>
              <a:rPr lang="de-DE" altLang="de-DE" sz="1100" i="1" dirty="0">
                <a:solidFill>
                  <a:srgbClr val="4F8AC5"/>
                </a:solidFill>
              </a:rPr>
              <a:t>University Gent, Institute </a:t>
            </a:r>
            <a:r>
              <a:rPr lang="de-DE" altLang="de-DE" sz="1100" i="1" dirty="0" err="1">
                <a:solidFill>
                  <a:srgbClr val="4F8AC5"/>
                </a:solidFill>
              </a:rPr>
              <a:t>for</a:t>
            </a:r>
            <a:r>
              <a:rPr lang="de-DE" altLang="de-DE" sz="1100" i="1" dirty="0">
                <a:solidFill>
                  <a:srgbClr val="4F8AC5"/>
                </a:solidFill>
              </a:rPr>
              <a:t> </a:t>
            </a:r>
            <a:r>
              <a:rPr lang="de-DE" altLang="de-DE" sz="1100" i="1" dirty="0" err="1">
                <a:solidFill>
                  <a:srgbClr val="4F8AC5"/>
                </a:solidFill>
              </a:rPr>
              <a:t>Oceanology</a:t>
            </a:r>
            <a:r>
              <a:rPr lang="de-DE" altLang="de-DE" sz="1100" i="1" dirty="0">
                <a:solidFill>
                  <a:srgbClr val="4F8AC5"/>
                </a:solidFill>
              </a:rPr>
              <a:t> / </a:t>
            </a:r>
            <a:r>
              <a:rPr lang="de-DE" altLang="de-DE" sz="1100" i="1" dirty="0" err="1">
                <a:solidFill>
                  <a:srgbClr val="4F8AC5"/>
                </a:solidFill>
              </a:rPr>
              <a:t>Polish</a:t>
            </a:r>
            <a:r>
              <a:rPr lang="de-DE" altLang="de-DE" sz="1100" i="1" dirty="0">
                <a:solidFill>
                  <a:srgbClr val="4F8AC5"/>
                </a:solidFill>
              </a:rPr>
              <a:t> Academy </a:t>
            </a:r>
            <a:r>
              <a:rPr lang="de-DE" altLang="de-DE" sz="1100" i="1" dirty="0" err="1">
                <a:solidFill>
                  <a:srgbClr val="4F8AC5"/>
                </a:solidFill>
              </a:rPr>
              <a:t>of</a:t>
            </a:r>
            <a:r>
              <a:rPr lang="de-DE" altLang="de-DE" sz="1100" i="1" dirty="0">
                <a:solidFill>
                  <a:srgbClr val="4F8AC5"/>
                </a:solidFill>
              </a:rPr>
              <a:t> </a:t>
            </a:r>
            <a:r>
              <a:rPr lang="de-DE" altLang="de-DE" sz="1100" i="1" dirty="0" err="1">
                <a:solidFill>
                  <a:srgbClr val="4F8AC5"/>
                </a:solidFill>
              </a:rPr>
              <a:t>Sciences</a:t>
            </a:r>
            <a:endParaRPr lang="en-US" altLang="de-DE" sz="1100" i="1" dirty="0">
              <a:solidFill>
                <a:srgbClr val="4F8AC5"/>
              </a:solidFill>
            </a:endParaRPr>
          </a:p>
          <a:p>
            <a:pPr eaLnBrk="1" hangingPunct="1"/>
            <a:r>
              <a:rPr lang="en-GB" altLang="de-DE" sz="1100" b="1" baseline="30000" dirty="0">
                <a:solidFill>
                  <a:srgbClr val="4F8AC5"/>
                </a:solidFill>
              </a:rPr>
              <a:t> 	</a:t>
            </a:r>
            <a:r>
              <a:rPr lang="en-GB" altLang="de-DE" sz="1100" b="1" baseline="30000" dirty="0" smtClean="0">
                <a:solidFill>
                  <a:srgbClr val="4F8AC5"/>
                </a:solidFill>
              </a:rPr>
              <a:t>	5  </a:t>
            </a:r>
            <a:r>
              <a:rPr lang="en-US" altLang="de-DE" sz="1100" i="1" dirty="0">
                <a:solidFill>
                  <a:srgbClr val="4F8AC5"/>
                </a:solidFill>
              </a:rPr>
              <a:t>Institute for Oceanology / Polish Academy of Sciences, </a:t>
            </a:r>
            <a:r>
              <a:rPr lang="en-US" altLang="de-DE" sz="1100" i="1" dirty="0" err="1">
                <a:solidFill>
                  <a:srgbClr val="4F8AC5"/>
                </a:solidFill>
              </a:rPr>
              <a:t>Shirshov</a:t>
            </a:r>
            <a:r>
              <a:rPr lang="en-US" altLang="de-DE" sz="1100" i="1" dirty="0">
                <a:solidFill>
                  <a:srgbClr val="4F8AC5"/>
                </a:solidFill>
              </a:rPr>
              <a:t> Institute, Russian Academy of Sciences</a:t>
            </a:r>
            <a:endParaRPr lang="en-GB" altLang="de-DE" sz="1100" i="1" dirty="0">
              <a:solidFill>
                <a:srgbClr val="336699"/>
              </a:solidFill>
            </a:endParaRPr>
          </a:p>
        </p:txBody>
      </p:sp>
      <p:pic>
        <p:nvPicPr>
          <p:cNvPr id="8" name="Picture 13" descr="C:\Dokumente und Einstellungen\tsoltwed\Desktop\Bild3.jpg"/>
          <p:cNvPicPr>
            <a:picLocks noChangeArrowheads="1"/>
          </p:cNvPicPr>
          <p:nvPr/>
        </p:nvPicPr>
        <p:blipFill>
          <a:blip r:embed="rId3"/>
          <a:srcRect/>
          <a:stretch>
            <a:fillRect/>
          </a:stretch>
        </p:blipFill>
        <p:spPr bwMode="auto">
          <a:xfrm>
            <a:off x="7305675" y="3468688"/>
            <a:ext cx="1476375" cy="971550"/>
          </a:xfrm>
          <a:prstGeom prst="rect">
            <a:avLst/>
          </a:prstGeom>
          <a:ln>
            <a:noFill/>
          </a:ln>
          <a:effectLst>
            <a:outerShdw blurRad="292100" dist="139700" dir="2700000" algn="tl" rotWithShape="0">
              <a:srgbClr val="333333">
                <a:alpha val="65000"/>
              </a:srgbClr>
            </a:outerShdw>
          </a:effectLst>
        </p:spPr>
      </p:pic>
      <p:pic>
        <p:nvPicPr>
          <p:cNvPr id="12" name="Picture 20" descr="Rosette01"/>
          <p:cNvPicPr>
            <a:picLocks noChangeArrowheads="1"/>
          </p:cNvPicPr>
          <p:nvPr/>
        </p:nvPicPr>
        <p:blipFill rotWithShape="1">
          <a:blip r:embed="rId4">
            <a:lum bright="10000"/>
          </a:blip>
          <a:srcRect/>
          <a:stretch/>
        </p:blipFill>
        <p:spPr bwMode="auto">
          <a:xfrm>
            <a:off x="7305675" y="1208088"/>
            <a:ext cx="1476375" cy="971550"/>
          </a:xfrm>
          <a:prstGeom prst="rect">
            <a:avLst/>
          </a:prstGeom>
          <a:ln>
            <a:solidFill>
              <a:schemeClr val="bg1">
                <a:lumMod val="85000"/>
              </a:schemeClr>
            </a:solidFill>
          </a:ln>
          <a:effectLst>
            <a:outerShdw blurRad="292100" dist="139700" dir="2700000" algn="tl" rotWithShape="0">
              <a:srgbClr val="333333">
                <a:alpha val="65000"/>
              </a:srgbClr>
            </a:outerShdw>
          </a:effectLst>
        </p:spPr>
      </p:pic>
      <p:pic>
        <p:nvPicPr>
          <p:cNvPr id="13" name="Picture 21" descr="S-MUC"/>
          <p:cNvPicPr>
            <a:picLocks noChangeAspect="1" noChangeArrowheads="1"/>
          </p:cNvPicPr>
          <p:nvPr/>
        </p:nvPicPr>
        <p:blipFill rotWithShape="1">
          <a:blip r:embed="rId5"/>
          <a:srcRect l="-592"/>
          <a:stretch/>
        </p:blipFill>
        <p:spPr bwMode="auto">
          <a:xfrm>
            <a:off x="7305675" y="4598988"/>
            <a:ext cx="1457325" cy="955675"/>
          </a:xfrm>
          <a:prstGeom prst="rect">
            <a:avLst/>
          </a:prstGeom>
          <a:ln>
            <a:solidFill>
              <a:schemeClr val="bg1">
                <a:lumMod val="85000"/>
              </a:schemeClr>
            </a:solidFill>
          </a:ln>
          <a:effectLst>
            <a:outerShdw blurRad="292100" dist="139700" dir="2700000" algn="tl" rotWithShape="0">
              <a:srgbClr val="333333">
                <a:alpha val="40000"/>
              </a:srgbClr>
            </a:outerShdw>
          </a:effectLst>
        </p:spPr>
      </p:pic>
      <p:pic>
        <p:nvPicPr>
          <p:cNvPr id="16" name="Picture 12" descr="FEVI1"/>
          <p:cNvPicPr>
            <a:picLocks noChangeArrowheads="1"/>
          </p:cNvPicPr>
          <p:nvPr/>
        </p:nvPicPr>
        <p:blipFill rotWithShape="1">
          <a:blip r:embed="rId6">
            <a:lum bright="10000"/>
          </a:blip>
          <a:srcRect/>
          <a:stretch/>
        </p:blipFill>
        <p:spPr bwMode="auto">
          <a:xfrm>
            <a:off x="7305675" y="2338388"/>
            <a:ext cx="1476375" cy="971550"/>
          </a:xfrm>
          <a:prstGeom prst="rect">
            <a:avLst/>
          </a:prstGeom>
          <a:ln>
            <a:solidFill>
              <a:schemeClr val="bg1">
                <a:lumMod val="85000"/>
              </a:schemeClr>
            </a:solidFill>
          </a:ln>
          <a:effectLst>
            <a:outerShdw blurRad="292100" dist="139700" dir="2700000" algn="tl" rotWithShape="0">
              <a:srgbClr val="333333">
                <a:alpha val="65000"/>
              </a:srgbClr>
            </a:outerShdw>
          </a:effectLst>
        </p:spPr>
      </p:pic>
      <p:pic>
        <p:nvPicPr>
          <p:cNvPr id="10" name="Grafik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401" y="6200367"/>
            <a:ext cx="1227411" cy="429442"/>
          </a:xfrm>
          <a:prstGeom prst="rect">
            <a:avLst/>
          </a:prstGeom>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ctrTitle"/>
          </p:nvPr>
        </p:nvSpPr>
        <p:spPr bwMode="auto">
          <a:xfrm>
            <a:off x="419100" y="385763"/>
            <a:ext cx="8331200" cy="6048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altLang="en-US" smtClean="0">
                <a:latin typeface="Arial" charset="0"/>
                <a:cs typeface="Arial" charset="0"/>
              </a:rPr>
              <a:t>continuous sea ice decline…</a:t>
            </a:r>
          </a:p>
        </p:txBody>
      </p:sp>
      <p:sp>
        <p:nvSpPr>
          <p:cNvPr id="8195" name="Rechteck 4"/>
          <p:cNvSpPr>
            <a:spLocks noChangeArrowheads="1"/>
          </p:cNvSpPr>
          <p:nvPr/>
        </p:nvSpPr>
        <p:spPr bwMode="auto">
          <a:xfrm>
            <a:off x="2816225" y="1333500"/>
            <a:ext cx="3538538" cy="449263"/>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a:endParaRPr lang="en-US" altLang="en-US" sz="2400">
              <a:latin typeface="Times" pitchFamily="18" charset="0"/>
            </a:endParaRPr>
          </a:p>
        </p:txBody>
      </p:sp>
      <p:pic>
        <p:nvPicPr>
          <p:cNvPr id="819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00" y="1557338"/>
            <a:ext cx="6357938" cy="4946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Ellipse 6"/>
          <p:cNvSpPr>
            <a:spLocks noChangeArrowheads="1"/>
          </p:cNvSpPr>
          <p:nvPr/>
        </p:nvSpPr>
        <p:spPr bwMode="auto">
          <a:xfrm>
            <a:off x="6192838" y="4797425"/>
            <a:ext cx="504825" cy="503238"/>
          </a:xfrm>
          <a:prstGeom prst="ellipse">
            <a:avLst/>
          </a:prstGeom>
          <a:noFill/>
          <a:ln w="28575" algn="ctr">
            <a:solidFill>
              <a:srgbClr val="FF0000"/>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de-DE">
              <a:latin typeface="+mn-lt"/>
              <a:cs typeface="+mn-cs"/>
            </a:endParaRPr>
          </a:p>
        </p:txBody>
      </p:sp>
      <p:sp>
        <p:nvSpPr>
          <p:cNvPr id="8" name="Ellipse 7"/>
          <p:cNvSpPr>
            <a:spLocks noChangeArrowheads="1"/>
          </p:cNvSpPr>
          <p:nvPr/>
        </p:nvSpPr>
        <p:spPr bwMode="auto">
          <a:xfrm>
            <a:off x="6996113" y="5259388"/>
            <a:ext cx="504825" cy="503237"/>
          </a:xfrm>
          <a:prstGeom prst="ellipse">
            <a:avLst/>
          </a:prstGeom>
          <a:noFill/>
          <a:ln w="28575" algn="ctr">
            <a:solidFill>
              <a:srgbClr val="FF0000"/>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de-DE">
              <a:latin typeface="+mn-lt"/>
              <a:cs typeface="+mn-cs"/>
            </a:endParaRPr>
          </a:p>
        </p:txBody>
      </p:sp>
      <p:pic>
        <p:nvPicPr>
          <p:cNvPr id="9" name="Grafik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01" y="6200367"/>
            <a:ext cx="1227411" cy="429442"/>
          </a:xfrm>
          <a:prstGeom prst="rect">
            <a:avLst/>
          </a:prstGeom>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ctrTitle"/>
          </p:nvPr>
        </p:nvSpPr>
        <p:spPr bwMode="auto">
          <a:xfrm>
            <a:off x="419100" y="385763"/>
            <a:ext cx="8331200" cy="6048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de-DE" altLang="en-US" smtClean="0">
                <a:latin typeface="Arial" charset="0"/>
                <a:cs typeface="Arial" charset="0"/>
              </a:rPr>
              <a:t>oceanographic time-series…</a:t>
            </a:r>
          </a:p>
        </p:txBody>
      </p:sp>
      <p:pic>
        <p:nvPicPr>
          <p:cNvPr id="2" name="Grafik 1"/>
          <p:cNvPicPr>
            <a:picLocks noChangeAspect="1"/>
          </p:cNvPicPr>
          <p:nvPr/>
        </p:nvPicPr>
        <p:blipFill rotWithShape="1">
          <a:blip r:embed="rId3"/>
          <a:srcRect r="4101"/>
          <a:stretch/>
        </p:blipFill>
        <p:spPr>
          <a:xfrm>
            <a:off x="854095" y="1689577"/>
            <a:ext cx="5835729" cy="4068561"/>
          </a:xfrm>
          <a:prstGeom prst="rect">
            <a:avLst/>
          </a:prstGeom>
        </p:spPr>
      </p:pic>
      <p:sp>
        <p:nvSpPr>
          <p:cNvPr id="4" name="Rechteck 3"/>
          <p:cNvSpPr/>
          <p:nvPr/>
        </p:nvSpPr>
        <p:spPr>
          <a:xfrm>
            <a:off x="1584137" y="6000312"/>
            <a:ext cx="8244956" cy="400110"/>
          </a:xfrm>
          <a:prstGeom prst="rect">
            <a:avLst/>
          </a:prstGeom>
        </p:spPr>
        <p:txBody>
          <a:bodyPr wrap="square">
            <a:spAutoFit/>
          </a:bodyPr>
          <a:lstStyle/>
          <a:p>
            <a:r>
              <a:rPr lang="de-DE" sz="1000" dirty="0" err="1" smtClean="0">
                <a:solidFill>
                  <a:srgbClr val="000000"/>
                </a:solidFill>
                <a:latin typeface="+mn-lt"/>
              </a:rPr>
              <a:t>annual</a:t>
            </a:r>
            <a:r>
              <a:rPr lang="de-DE" sz="1000" dirty="0" smtClean="0">
                <a:solidFill>
                  <a:srgbClr val="000000"/>
                </a:solidFill>
                <a:latin typeface="+mn-lt"/>
              </a:rPr>
              <a:t> </a:t>
            </a:r>
            <a:r>
              <a:rPr lang="de-DE" sz="1000" dirty="0" err="1">
                <a:solidFill>
                  <a:srgbClr val="000000"/>
                </a:solidFill>
                <a:latin typeface="+mn-lt"/>
              </a:rPr>
              <a:t>means</a:t>
            </a:r>
            <a:r>
              <a:rPr lang="de-DE" sz="1000" dirty="0">
                <a:solidFill>
                  <a:srgbClr val="000000"/>
                </a:solidFill>
                <a:latin typeface="+mn-lt"/>
              </a:rPr>
              <a:t> in </a:t>
            </a:r>
            <a:r>
              <a:rPr lang="de-DE" sz="1000" dirty="0" err="1">
                <a:solidFill>
                  <a:srgbClr val="000000"/>
                </a:solidFill>
                <a:latin typeface="+mn-lt"/>
              </a:rPr>
              <a:t>the</a:t>
            </a:r>
            <a:r>
              <a:rPr lang="de-DE" sz="1000" dirty="0">
                <a:solidFill>
                  <a:srgbClr val="000000"/>
                </a:solidFill>
                <a:latin typeface="+mn-lt"/>
              </a:rPr>
              <a:t> WSC at 250 m (</a:t>
            </a:r>
            <a:r>
              <a:rPr lang="de-DE" sz="1000" dirty="0" err="1">
                <a:solidFill>
                  <a:srgbClr val="000000"/>
                </a:solidFill>
                <a:latin typeface="+mn-lt"/>
              </a:rPr>
              <a:t>data</a:t>
            </a:r>
            <a:r>
              <a:rPr lang="de-DE" sz="1000" dirty="0">
                <a:solidFill>
                  <a:srgbClr val="000000"/>
                </a:solidFill>
                <a:latin typeface="+mn-lt"/>
              </a:rPr>
              <a:t> </a:t>
            </a:r>
            <a:r>
              <a:rPr lang="de-DE" sz="1000" dirty="0" err="1">
                <a:solidFill>
                  <a:srgbClr val="000000"/>
                </a:solidFill>
                <a:latin typeface="+mn-lt"/>
              </a:rPr>
              <a:t>from</a:t>
            </a:r>
            <a:r>
              <a:rPr lang="de-DE" sz="1000" dirty="0">
                <a:solidFill>
                  <a:srgbClr val="000000"/>
                </a:solidFill>
                <a:latin typeface="+mn-lt"/>
              </a:rPr>
              <a:t> </a:t>
            </a:r>
            <a:r>
              <a:rPr lang="de-DE" sz="1000" dirty="0" err="1">
                <a:latin typeface="+mn-lt"/>
              </a:rPr>
              <a:t>Beszczynska</a:t>
            </a:r>
            <a:r>
              <a:rPr lang="de-DE" sz="1000" dirty="0">
                <a:latin typeface="+mn-lt"/>
              </a:rPr>
              <a:t>-Möller et al</a:t>
            </a:r>
            <a:r>
              <a:rPr lang="de-DE" sz="1000" dirty="0" smtClean="0">
                <a:latin typeface="+mn-lt"/>
              </a:rPr>
              <a:t>. 2012</a:t>
            </a:r>
            <a:r>
              <a:rPr lang="de-DE" sz="1000" dirty="0" smtClean="0">
                <a:solidFill>
                  <a:srgbClr val="000000"/>
                </a:solidFill>
                <a:latin typeface="+mn-lt"/>
              </a:rPr>
              <a:t>, </a:t>
            </a:r>
            <a:r>
              <a:rPr lang="de-DE" sz="1000" dirty="0">
                <a:solidFill>
                  <a:srgbClr val="000000"/>
                </a:solidFill>
                <a:latin typeface="+mn-lt"/>
              </a:rPr>
              <a:t>top</a:t>
            </a:r>
            <a:r>
              <a:rPr lang="de-DE" sz="1000" dirty="0" smtClean="0">
                <a:solidFill>
                  <a:srgbClr val="000000"/>
                </a:solidFill>
                <a:latin typeface="+mn-lt"/>
              </a:rPr>
              <a:t>) </a:t>
            </a:r>
            <a:r>
              <a:rPr lang="de-DE" sz="1000" dirty="0" err="1" smtClean="0">
                <a:solidFill>
                  <a:srgbClr val="000000"/>
                </a:solidFill>
                <a:latin typeface="+mn-lt"/>
              </a:rPr>
              <a:t>and</a:t>
            </a:r>
            <a:r>
              <a:rPr lang="de-DE" sz="1000" dirty="0" smtClean="0">
                <a:solidFill>
                  <a:srgbClr val="000000"/>
                </a:solidFill>
                <a:latin typeface="+mn-lt"/>
              </a:rPr>
              <a:t> </a:t>
            </a:r>
          </a:p>
          <a:p>
            <a:r>
              <a:rPr lang="de-DE" sz="1000" dirty="0" smtClean="0">
                <a:solidFill>
                  <a:srgbClr val="000000"/>
                </a:solidFill>
                <a:latin typeface="+mn-lt"/>
              </a:rPr>
              <a:t>at </a:t>
            </a:r>
            <a:r>
              <a:rPr lang="de-DE" sz="1000" dirty="0">
                <a:solidFill>
                  <a:srgbClr val="000000"/>
                </a:solidFill>
                <a:latin typeface="+mn-lt"/>
              </a:rPr>
              <a:t>2500 m </a:t>
            </a:r>
            <a:r>
              <a:rPr lang="de-DE" sz="1000" dirty="0" err="1">
                <a:solidFill>
                  <a:srgbClr val="000000"/>
                </a:solidFill>
                <a:latin typeface="+mn-lt"/>
              </a:rPr>
              <a:t>water</a:t>
            </a:r>
            <a:r>
              <a:rPr lang="de-DE" sz="1000" dirty="0">
                <a:solidFill>
                  <a:srgbClr val="000000"/>
                </a:solidFill>
                <a:latin typeface="+mn-lt"/>
              </a:rPr>
              <a:t> </a:t>
            </a:r>
            <a:r>
              <a:rPr lang="de-DE" sz="1000" dirty="0" err="1">
                <a:solidFill>
                  <a:srgbClr val="000000"/>
                </a:solidFill>
                <a:latin typeface="+mn-lt"/>
              </a:rPr>
              <a:t>depth</a:t>
            </a:r>
            <a:r>
              <a:rPr lang="de-DE" sz="1000" dirty="0">
                <a:solidFill>
                  <a:srgbClr val="000000"/>
                </a:solidFill>
                <a:latin typeface="+mn-lt"/>
              </a:rPr>
              <a:t> at </a:t>
            </a:r>
            <a:r>
              <a:rPr lang="de-DE" sz="1000" dirty="0" err="1">
                <a:solidFill>
                  <a:srgbClr val="000000"/>
                </a:solidFill>
                <a:latin typeface="+mn-lt"/>
              </a:rPr>
              <a:t>the</a:t>
            </a:r>
            <a:r>
              <a:rPr lang="de-DE" sz="1000" dirty="0">
                <a:solidFill>
                  <a:srgbClr val="000000"/>
                </a:solidFill>
                <a:latin typeface="+mn-lt"/>
              </a:rPr>
              <a:t> </a:t>
            </a:r>
            <a:r>
              <a:rPr lang="de-DE" sz="1000" dirty="0" err="1">
                <a:solidFill>
                  <a:srgbClr val="000000"/>
                </a:solidFill>
                <a:latin typeface="+mn-lt"/>
              </a:rPr>
              <a:t>central</a:t>
            </a:r>
            <a:r>
              <a:rPr lang="de-DE" sz="1000" dirty="0">
                <a:solidFill>
                  <a:srgbClr val="000000"/>
                </a:solidFill>
                <a:latin typeface="+mn-lt"/>
              </a:rPr>
              <a:t> HAUSGARTEN </a:t>
            </a:r>
            <a:r>
              <a:rPr lang="de-DE" sz="1000" dirty="0" err="1">
                <a:solidFill>
                  <a:srgbClr val="000000"/>
                </a:solidFill>
                <a:latin typeface="+mn-lt"/>
              </a:rPr>
              <a:t>site</a:t>
            </a:r>
            <a:r>
              <a:rPr lang="de-DE" sz="1000" dirty="0">
                <a:solidFill>
                  <a:srgbClr val="000000"/>
                </a:solidFill>
                <a:latin typeface="+mn-lt"/>
              </a:rPr>
              <a:t> off </a:t>
            </a:r>
            <a:r>
              <a:rPr lang="de-DE" sz="1000" dirty="0">
                <a:latin typeface="+mn-lt"/>
              </a:rPr>
              <a:t>Svalbard (</a:t>
            </a:r>
            <a:r>
              <a:rPr lang="de-DE" sz="1000" dirty="0" err="1">
                <a:latin typeface="+mn-lt"/>
              </a:rPr>
              <a:t>Gloveret</a:t>
            </a:r>
            <a:r>
              <a:rPr lang="de-DE" sz="1000" dirty="0">
                <a:latin typeface="+mn-lt"/>
              </a:rPr>
              <a:t> al</a:t>
            </a:r>
            <a:r>
              <a:rPr lang="de-DE" sz="1000" dirty="0" smtClean="0">
                <a:latin typeface="+mn-lt"/>
              </a:rPr>
              <a:t>. </a:t>
            </a:r>
            <a:r>
              <a:rPr lang="de-DE" sz="1000" dirty="0">
                <a:latin typeface="+mn-lt"/>
              </a:rPr>
              <a:t>2010 </a:t>
            </a:r>
            <a:r>
              <a:rPr lang="de-DE" sz="1000" dirty="0" err="1">
                <a:latin typeface="+mn-lt"/>
              </a:rPr>
              <a:t>and</a:t>
            </a:r>
            <a:r>
              <a:rPr lang="de-DE" sz="1000" dirty="0">
                <a:latin typeface="+mn-lt"/>
              </a:rPr>
              <a:t> </a:t>
            </a:r>
            <a:r>
              <a:rPr lang="de-DE" sz="1000" dirty="0" err="1" smtClean="0">
                <a:latin typeface="+mn-lt"/>
              </a:rPr>
              <a:t>Soltwedel</a:t>
            </a:r>
            <a:r>
              <a:rPr lang="de-DE" sz="1000" dirty="0" smtClean="0">
                <a:latin typeface="+mn-lt"/>
              </a:rPr>
              <a:t> et al. 2016</a:t>
            </a:r>
            <a:r>
              <a:rPr lang="de-DE" sz="1000" dirty="0" smtClean="0">
                <a:solidFill>
                  <a:srgbClr val="000000"/>
                </a:solidFill>
                <a:latin typeface="+mn-lt"/>
              </a:rPr>
              <a:t>, </a:t>
            </a:r>
            <a:r>
              <a:rPr lang="de-DE" sz="1000" dirty="0" err="1" smtClean="0">
                <a:solidFill>
                  <a:srgbClr val="000000"/>
                </a:solidFill>
                <a:latin typeface="+mn-lt"/>
              </a:rPr>
              <a:t>bottom</a:t>
            </a:r>
            <a:r>
              <a:rPr lang="de-DE" sz="1000" dirty="0" smtClean="0">
                <a:solidFill>
                  <a:srgbClr val="000000"/>
                </a:solidFill>
                <a:latin typeface="+mn-lt"/>
              </a:rPr>
              <a:t>)</a:t>
            </a:r>
            <a:endParaRPr lang="de-DE" sz="1000" dirty="0">
              <a:latin typeface="+mn-lt"/>
            </a:endParaRPr>
          </a:p>
        </p:txBody>
      </p:sp>
      <p:sp>
        <p:nvSpPr>
          <p:cNvPr id="24" name="Text Box 22"/>
          <p:cNvSpPr txBox="1">
            <a:spLocks noChangeArrowheads="1"/>
          </p:cNvSpPr>
          <p:nvPr/>
        </p:nvSpPr>
        <p:spPr bwMode="auto">
          <a:xfrm>
            <a:off x="634081" y="1266825"/>
            <a:ext cx="826888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1600" dirty="0"/>
              <a:t>Increase in water </a:t>
            </a:r>
            <a:r>
              <a:rPr lang="en-GB" altLang="en-US" sz="1600" dirty="0" smtClean="0"/>
              <a:t>temperature </a:t>
            </a:r>
            <a:r>
              <a:rPr lang="en-GB" altLang="en-US" sz="1600" dirty="0" err="1" smtClean="0"/>
              <a:t>i</a:t>
            </a:r>
            <a:r>
              <a:rPr lang="de-DE" altLang="en-US" sz="1600" dirty="0" smtClean="0"/>
              <a:t>n </a:t>
            </a:r>
            <a:r>
              <a:rPr lang="de-DE" altLang="en-US" sz="1600" dirty="0" err="1"/>
              <a:t>the</a:t>
            </a:r>
            <a:r>
              <a:rPr lang="de-DE" altLang="en-US" sz="1600" dirty="0"/>
              <a:t> </a:t>
            </a:r>
            <a:r>
              <a:rPr lang="de-DE" altLang="en-US" sz="1600" dirty="0" err="1" smtClean="0"/>
              <a:t>eastern</a:t>
            </a:r>
            <a:r>
              <a:rPr lang="de-DE" altLang="en-US" sz="1600" dirty="0" smtClean="0"/>
              <a:t> </a:t>
            </a:r>
            <a:r>
              <a:rPr lang="de-DE" altLang="en-US" sz="1600" dirty="0" err="1" smtClean="0"/>
              <a:t>Fram</a:t>
            </a:r>
            <a:r>
              <a:rPr lang="de-DE" altLang="en-US" sz="1600" dirty="0" smtClean="0"/>
              <a:t> </a:t>
            </a:r>
            <a:r>
              <a:rPr lang="de-DE" altLang="en-US" sz="1600" dirty="0" err="1" smtClean="0"/>
              <a:t>Strait</a:t>
            </a:r>
            <a:r>
              <a:rPr lang="de-DE" altLang="en-US" sz="1600" dirty="0" smtClean="0"/>
              <a:t> </a:t>
            </a:r>
            <a:r>
              <a:rPr lang="de-DE" altLang="en-US" sz="1600" dirty="0" err="1" smtClean="0"/>
              <a:t>between</a:t>
            </a:r>
            <a:r>
              <a:rPr lang="de-DE" altLang="en-US" sz="1600" dirty="0" smtClean="0"/>
              <a:t> 1998 </a:t>
            </a:r>
            <a:r>
              <a:rPr lang="en-GB" altLang="en-US" sz="1600" dirty="0"/>
              <a:t>and</a:t>
            </a:r>
            <a:r>
              <a:rPr lang="de-DE" altLang="en-US" sz="1600" dirty="0"/>
              <a:t> 2014</a:t>
            </a:r>
          </a:p>
        </p:txBody>
      </p:sp>
      <p:pic>
        <p:nvPicPr>
          <p:cNvPr id="6" name="Grafi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01" y="6200367"/>
            <a:ext cx="1227411" cy="429442"/>
          </a:xfrm>
          <a:prstGeom prst="rect">
            <a:avLst/>
          </a:prstGeom>
        </p:spPr>
      </p:pic>
    </p:spTree>
    <p:extLst>
      <p:ext uri="{BB962C8B-B14F-4D97-AF65-F5344CB8AC3E}">
        <p14:creationId xmlns:p14="http://schemas.microsoft.com/office/powerpoint/2010/main" val="406583155"/>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ctrTitle"/>
          </p:nvPr>
        </p:nvSpPr>
        <p:spPr bwMode="auto">
          <a:xfrm>
            <a:off x="419100" y="385763"/>
            <a:ext cx="8331200" cy="6048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de-DE" altLang="en-US" smtClean="0">
                <a:latin typeface="Arial" charset="0"/>
                <a:cs typeface="Arial" charset="0"/>
              </a:rPr>
              <a:t>benthic time-series…</a:t>
            </a:r>
          </a:p>
        </p:txBody>
      </p:sp>
      <p:grpSp>
        <p:nvGrpSpPr>
          <p:cNvPr id="9219" name="Gruppieren 6"/>
          <p:cNvGrpSpPr>
            <a:grpSpLocks/>
          </p:cNvGrpSpPr>
          <p:nvPr/>
        </p:nvGrpSpPr>
        <p:grpSpPr bwMode="auto">
          <a:xfrm>
            <a:off x="1756385" y="5553072"/>
            <a:ext cx="4380890" cy="1154052"/>
            <a:chOff x="3146868" y="5317936"/>
            <a:chExt cx="5011033" cy="1430180"/>
          </a:xfrm>
        </p:grpSpPr>
        <p:sp>
          <p:nvSpPr>
            <p:cNvPr id="9233" name="Rechteck 29"/>
            <p:cNvSpPr>
              <a:spLocks noChangeArrowheads="1"/>
            </p:cNvSpPr>
            <p:nvPr/>
          </p:nvSpPr>
          <p:spPr bwMode="auto">
            <a:xfrm>
              <a:off x="3146868" y="5718288"/>
              <a:ext cx="3746088" cy="1029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de-DE" sz="1200" b="1" dirty="0"/>
                <a:t>Sediment-bound </a:t>
              </a:r>
              <a:r>
                <a:rPr lang="en-US" altLang="de-DE" sz="1200" b="1" dirty="0" err="1" smtClean="0"/>
                <a:t>chloroplastic</a:t>
              </a:r>
              <a:r>
                <a:rPr lang="en-US" altLang="de-DE" sz="1200" b="1" dirty="0" smtClean="0"/>
                <a:t> pigments </a:t>
              </a:r>
              <a:r>
                <a:rPr lang="en-US" altLang="de-DE" sz="1200" dirty="0" smtClean="0"/>
                <a:t>indicating </a:t>
              </a:r>
              <a:r>
                <a:rPr lang="en-US" altLang="de-DE" sz="1200" dirty="0"/>
                <a:t>food </a:t>
              </a:r>
              <a:r>
                <a:rPr lang="en-US" altLang="de-DE" sz="1200" dirty="0" smtClean="0"/>
                <a:t>availability </a:t>
              </a:r>
            </a:p>
            <a:p>
              <a:pPr algn="ctr" eaLnBrk="1" hangingPunct="1"/>
              <a:r>
                <a:rPr lang="en-US" altLang="de-DE" sz="1200" dirty="0" smtClean="0"/>
                <a:t>from </a:t>
              </a:r>
              <a:r>
                <a:rPr lang="de-DE" sz="1200" dirty="0" err="1" smtClean="0"/>
                <a:t>phytodetritus</a:t>
              </a:r>
              <a:r>
                <a:rPr lang="de-DE" sz="1200" dirty="0" smtClean="0"/>
                <a:t> </a:t>
              </a:r>
              <a:r>
                <a:rPr lang="de-DE" sz="1200" dirty="0" err="1"/>
                <a:t>sedimentation</a:t>
              </a:r>
              <a:endParaRPr lang="en-US" altLang="de-DE" sz="1200" dirty="0"/>
            </a:p>
            <a:p>
              <a:pPr algn="ctr" eaLnBrk="1" hangingPunct="1"/>
              <a:r>
                <a:rPr lang="en-US" altLang="de-DE" sz="1200" dirty="0"/>
                <a:t>between 2000 and </a:t>
              </a:r>
              <a:r>
                <a:rPr lang="en-US" altLang="de-DE" sz="1200" dirty="0" smtClean="0"/>
                <a:t>2014</a:t>
              </a:r>
              <a:endParaRPr lang="en-US" altLang="de-DE" sz="1200" dirty="0"/>
            </a:p>
          </p:txBody>
        </p:sp>
        <p:sp>
          <p:nvSpPr>
            <p:cNvPr id="9234" name="Rechteck 24"/>
            <p:cNvSpPr>
              <a:spLocks noChangeArrowheads="1"/>
            </p:cNvSpPr>
            <p:nvPr/>
          </p:nvSpPr>
          <p:spPr bwMode="auto">
            <a:xfrm>
              <a:off x="4755882" y="5317936"/>
              <a:ext cx="3402019" cy="343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de-DE" sz="1200" dirty="0"/>
                <a:t>Phospholipid </a:t>
              </a:r>
              <a:r>
                <a:rPr lang="en-US" altLang="de-DE" sz="1200" dirty="0" smtClean="0"/>
                <a:t>concentrations</a:t>
              </a:r>
              <a:endParaRPr lang="en-US" altLang="de-DE" sz="1200" dirty="0"/>
            </a:p>
          </p:txBody>
        </p:sp>
      </p:grpSp>
      <p:graphicFrame>
        <p:nvGraphicFramePr>
          <p:cNvPr id="19" name="Chart 7"/>
          <p:cNvGraphicFramePr>
            <a:graphicFrameLocks/>
          </p:cNvGraphicFramePr>
          <p:nvPr>
            <p:extLst>
              <p:ext uri="{D42A27DB-BD31-4B8C-83A1-F6EECF244321}">
                <p14:modId xmlns:p14="http://schemas.microsoft.com/office/powerpoint/2010/main" val="2625159227"/>
              </p:ext>
            </p:extLst>
          </p:nvPr>
        </p:nvGraphicFramePr>
        <p:xfrm>
          <a:off x="1597819" y="1738313"/>
          <a:ext cx="6096000" cy="4057650"/>
        </p:xfrm>
        <a:graphic>
          <a:graphicData uri="http://schemas.openxmlformats.org/drawingml/2006/chart">
            <c:chart xmlns:c="http://schemas.openxmlformats.org/drawingml/2006/chart" xmlns:r="http://schemas.openxmlformats.org/officeDocument/2006/relationships" r:id="rId3"/>
          </a:graphicData>
        </a:graphic>
      </p:graphicFrame>
      <p:sp>
        <p:nvSpPr>
          <p:cNvPr id="9226" name="Textfeld 27"/>
          <p:cNvSpPr txBox="1">
            <a:spLocks noChangeArrowheads="1"/>
          </p:cNvSpPr>
          <p:nvPr/>
        </p:nvSpPr>
        <p:spPr bwMode="auto">
          <a:xfrm>
            <a:off x="5826125" y="6045565"/>
            <a:ext cx="29241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de-DE" altLang="de-DE" sz="1000" i="1" dirty="0" smtClean="0"/>
              <a:t>(</a:t>
            </a:r>
            <a:r>
              <a:rPr lang="de-DE" altLang="de-DE" sz="1000" i="1" dirty="0" err="1" smtClean="0"/>
              <a:t>Soltwedel</a:t>
            </a:r>
            <a:r>
              <a:rPr lang="de-DE" altLang="de-DE" sz="1000" i="1" dirty="0" smtClean="0"/>
              <a:t> et al. 2016, </a:t>
            </a:r>
            <a:r>
              <a:rPr lang="de-DE" altLang="de-DE" sz="1000" i="1" dirty="0" err="1"/>
              <a:t>unpubl</a:t>
            </a:r>
            <a:r>
              <a:rPr lang="de-DE" altLang="de-DE" sz="1000" i="1" dirty="0"/>
              <a:t>. </a:t>
            </a:r>
            <a:r>
              <a:rPr lang="de-DE" altLang="de-DE" sz="1000" i="1" dirty="0" err="1"/>
              <a:t>data</a:t>
            </a:r>
            <a:r>
              <a:rPr lang="de-DE" altLang="de-DE" sz="1000" i="1" dirty="0"/>
              <a:t>)</a:t>
            </a:r>
          </a:p>
        </p:txBody>
      </p:sp>
      <p:sp>
        <p:nvSpPr>
          <p:cNvPr id="9228" name="Text Box 22"/>
          <p:cNvSpPr txBox="1">
            <a:spLocks noChangeArrowheads="1"/>
          </p:cNvSpPr>
          <p:nvPr/>
        </p:nvSpPr>
        <p:spPr bwMode="auto">
          <a:xfrm>
            <a:off x="671513" y="1266825"/>
            <a:ext cx="78311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ltLang="en-US" sz="1600" dirty="0"/>
              <a:t>Temporal variations in biogenic sediment compounds </a:t>
            </a:r>
            <a:r>
              <a:rPr lang="en-GB" altLang="en-US" sz="1600" dirty="0" smtClean="0"/>
              <a:t>at the Central HAUSGARTEN (2500 m) </a:t>
            </a:r>
            <a:endParaRPr lang="en-GB" altLang="en-US" sz="1200" i="1" dirty="0"/>
          </a:p>
        </p:txBody>
      </p:sp>
      <p:pic>
        <p:nvPicPr>
          <p:cNvPr id="9" name="Grafik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07" y="6194607"/>
            <a:ext cx="1227411" cy="429442"/>
          </a:xfrm>
          <a:prstGeom prst="rect">
            <a:avLst/>
          </a:prstGeom>
        </p:spPr>
      </p:pic>
    </p:spTree>
    <p:extLst>
      <p:ext uri="{BB962C8B-B14F-4D97-AF65-F5344CB8AC3E}">
        <p14:creationId xmlns:p14="http://schemas.microsoft.com/office/powerpoint/2010/main" val="3704606324"/>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ctrTitle"/>
          </p:nvPr>
        </p:nvSpPr>
        <p:spPr bwMode="auto">
          <a:xfrm>
            <a:off x="419100" y="385763"/>
            <a:ext cx="8331200" cy="6048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de-DE" altLang="en-US" smtClean="0">
                <a:latin typeface="Arial" charset="0"/>
                <a:cs typeface="Arial" charset="0"/>
              </a:rPr>
              <a:t>benthic time-series…</a:t>
            </a:r>
          </a:p>
        </p:txBody>
      </p:sp>
      <p:grpSp>
        <p:nvGrpSpPr>
          <p:cNvPr id="9219" name="Gruppieren 6"/>
          <p:cNvGrpSpPr>
            <a:grpSpLocks/>
          </p:cNvGrpSpPr>
          <p:nvPr/>
        </p:nvGrpSpPr>
        <p:grpSpPr bwMode="auto">
          <a:xfrm>
            <a:off x="1680368" y="5654662"/>
            <a:ext cx="5307013" cy="969387"/>
            <a:chOff x="2087532" y="5317936"/>
            <a:chExt cx="6070369" cy="1201330"/>
          </a:xfrm>
        </p:grpSpPr>
        <p:sp>
          <p:nvSpPr>
            <p:cNvPr id="9233" name="Rechteck 29"/>
            <p:cNvSpPr>
              <a:spLocks noChangeArrowheads="1"/>
            </p:cNvSpPr>
            <p:nvPr/>
          </p:nvSpPr>
          <p:spPr bwMode="auto">
            <a:xfrm>
              <a:off x="2087532" y="5718289"/>
              <a:ext cx="4824700" cy="800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de-DE" sz="1200" b="1" dirty="0" smtClean="0"/>
                <a:t>Proteins</a:t>
              </a:r>
            </a:p>
            <a:p>
              <a:r>
                <a:rPr lang="en-US" altLang="de-DE" sz="1200" dirty="0" smtClean="0"/>
                <a:t>indicating </a:t>
              </a:r>
              <a:r>
                <a:rPr lang="de-DE" sz="1200" dirty="0" err="1"/>
                <a:t>biomass</a:t>
              </a:r>
              <a:r>
                <a:rPr lang="de-DE" sz="1200" dirty="0"/>
                <a:t> </a:t>
              </a:r>
              <a:r>
                <a:rPr lang="de-DE" sz="1200" dirty="0" err="1"/>
                <a:t>of</a:t>
              </a:r>
              <a:r>
                <a:rPr lang="de-DE" sz="1200" dirty="0"/>
                <a:t> </a:t>
              </a:r>
              <a:r>
                <a:rPr lang="de-DE" sz="1200" dirty="0" err="1" smtClean="0"/>
                <a:t>small</a:t>
              </a:r>
              <a:r>
                <a:rPr lang="de-DE" sz="1200" dirty="0" smtClean="0"/>
                <a:t> </a:t>
              </a:r>
              <a:r>
                <a:rPr lang="de-DE" sz="1200" dirty="0" err="1" smtClean="0"/>
                <a:t>organisms</a:t>
              </a:r>
              <a:r>
                <a:rPr lang="de-DE" sz="1200" dirty="0" smtClean="0"/>
                <a:t> </a:t>
              </a:r>
              <a:r>
                <a:rPr lang="de-DE" sz="1200" dirty="0" err="1"/>
                <a:t>and</a:t>
              </a:r>
              <a:r>
                <a:rPr lang="de-DE" sz="1200" dirty="0"/>
                <a:t> </a:t>
              </a:r>
              <a:r>
                <a:rPr lang="de-DE" sz="1200" dirty="0" err="1"/>
                <a:t>detrital</a:t>
              </a:r>
              <a:r>
                <a:rPr lang="de-DE" sz="1200" dirty="0"/>
                <a:t> matter</a:t>
              </a:r>
              <a:endParaRPr lang="en-US" altLang="de-DE" sz="1200" dirty="0"/>
            </a:p>
            <a:p>
              <a:pPr algn="ctr" eaLnBrk="1" hangingPunct="1"/>
              <a:r>
                <a:rPr lang="en-US" altLang="de-DE" sz="1200" dirty="0"/>
                <a:t>between 2000 and </a:t>
              </a:r>
              <a:r>
                <a:rPr lang="en-US" altLang="de-DE" sz="1200" dirty="0" smtClean="0"/>
                <a:t>2014</a:t>
              </a:r>
              <a:endParaRPr lang="en-US" altLang="de-DE" sz="1200" dirty="0"/>
            </a:p>
          </p:txBody>
        </p:sp>
        <p:sp>
          <p:nvSpPr>
            <p:cNvPr id="9234" name="Rechteck 24"/>
            <p:cNvSpPr>
              <a:spLocks noChangeArrowheads="1"/>
            </p:cNvSpPr>
            <p:nvPr/>
          </p:nvSpPr>
          <p:spPr bwMode="auto">
            <a:xfrm>
              <a:off x="4755882" y="5317936"/>
              <a:ext cx="3402019" cy="343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de-DE" sz="1200" dirty="0"/>
            </a:p>
          </p:txBody>
        </p:sp>
      </p:grpSp>
      <p:graphicFrame>
        <p:nvGraphicFramePr>
          <p:cNvPr id="10" name="Chart 7"/>
          <p:cNvGraphicFramePr>
            <a:graphicFrameLocks/>
          </p:cNvGraphicFramePr>
          <p:nvPr>
            <p:extLst>
              <p:ext uri="{D42A27DB-BD31-4B8C-83A1-F6EECF244321}">
                <p14:modId xmlns:p14="http://schemas.microsoft.com/office/powerpoint/2010/main" val="614303667"/>
              </p:ext>
            </p:extLst>
          </p:nvPr>
        </p:nvGraphicFramePr>
        <p:xfrm>
          <a:off x="1319213" y="1934346"/>
          <a:ext cx="6029324" cy="3800475"/>
        </p:xfrm>
        <a:graphic>
          <a:graphicData uri="http://schemas.openxmlformats.org/drawingml/2006/chart">
            <c:chart xmlns:c="http://schemas.openxmlformats.org/drawingml/2006/chart" xmlns:r="http://schemas.openxmlformats.org/officeDocument/2006/relationships" r:id="rId3"/>
          </a:graphicData>
        </a:graphic>
      </p:graphicFrame>
      <p:sp>
        <p:nvSpPr>
          <p:cNvPr id="9226" name="Textfeld 27"/>
          <p:cNvSpPr txBox="1">
            <a:spLocks noChangeArrowheads="1"/>
          </p:cNvSpPr>
          <p:nvPr/>
        </p:nvSpPr>
        <p:spPr bwMode="auto">
          <a:xfrm>
            <a:off x="6715125" y="4160837"/>
            <a:ext cx="29241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de-DE" altLang="de-DE" sz="1000" i="1" dirty="0"/>
              <a:t>(</a:t>
            </a:r>
            <a:r>
              <a:rPr lang="de-DE" altLang="de-DE" sz="1000" i="1" dirty="0" err="1" smtClean="0"/>
              <a:t>Soltwedel</a:t>
            </a:r>
            <a:r>
              <a:rPr lang="de-DE" altLang="de-DE" sz="1000" i="1" dirty="0" smtClean="0"/>
              <a:t>, </a:t>
            </a:r>
            <a:r>
              <a:rPr lang="de-DE" altLang="de-DE" sz="1000" i="1" dirty="0" err="1" smtClean="0"/>
              <a:t>unpubl</a:t>
            </a:r>
            <a:r>
              <a:rPr lang="de-DE" altLang="de-DE" sz="1000" i="1" dirty="0" smtClean="0"/>
              <a:t>. </a:t>
            </a:r>
            <a:r>
              <a:rPr lang="de-DE" altLang="de-DE" sz="1000" i="1" dirty="0" err="1" smtClean="0"/>
              <a:t>data</a:t>
            </a:r>
            <a:r>
              <a:rPr lang="de-DE" altLang="de-DE" sz="1000" i="1" dirty="0"/>
              <a:t>)</a:t>
            </a:r>
          </a:p>
        </p:txBody>
      </p:sp>
      <p:sp>
        <p:nvSpPr>
          <p:cNvPr id="11" name="Text Box 22"/>
          <p:cNvSpPr txBox="1">
            <a:spLocks noChangeArrowheads="1"/>
          </p:cNvSpPr>
          <p:nvPr/>
        </p:nvSpPr>
        <p:spPr bwMode="auto">
          <a:xfrm>
            <a:off x="671513" y="1266825"/>
            <a:ext cx="78311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ltLang="en-US" sz="1600" dirty="0"/>
              <a:t>Temporal variations in biogenic sediment compounds </a:t>
            </a:r>
            <a:r>
              <a:rPr lang="en-GB" altLang="en-US" sz="1600" dirty="0" smtClean="0"/>
              <a:t>at the Central HAUSGARTEN (2500 m) </a:t>
            </a:r>
            <a:endParaRPr lang="en-GB" altLang="en-US" sz="1200" i="1" dirty="0"/>
          </a:p>
        </p:txBody>
      </p:sp>
      <p:pic>
        <p:nvPicPr>
          <p:cNvPr id="9" name="Grafik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07" y="6194607"/>
            <a:ext cx="1227411" cy="429442"/>
          </a:xfrm>
          <a:prstGeom prst="rect">
            <a:avLst/>
          </a:prstGeom>
        </p:spPr>
      </p:pic>
    </p:spTree>
    <p:extLst>
      <p:ext uri="{BB962C8B-B14F-4D97-AF65-F5344CB8AC3E}">
        <p14:creationId xmlns:p14="http://schemas.microsoft.com/office/powerpoint/2010/main" val="1621402045"/>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ctrTitle"/>
          </p:nvPr>
        </p:nvSpPr>
        <p:spPr bwMode="auto">
          <a:xfrm>
            <a:off x="419100" y="385763"/>
            <a:ext cx="8331200" cy="6048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de-DE" altLang="en-US" smtClean="0">
                <a:latin typeface="Arial" charset="0"/>
                <a:cs typeface="Arial" charset="0"/>
              </a:rPr>
              <a:t>benthic time-series…</a:t>
            </a:r>
          </a:p>
        </p:txBody>
      </p:sp>
      <p:grpSp>
        <p:nvGrpSpPr>
          <p:cNvPr id="9219" name="Gruppieren 6"/>
          <p:cNvGrpSpPr>
            <a:grpSpLocks/>
          </p:cNvGrpSpPr>
          <p:nvPr/>
        </p:nvGrpSpPr>
        <p:grpSpPr bwMode="auto">
          <a:xfrm>
            <a:off x="2143248" y="5553070"/>
            <a:ext cx="3994028" cy="1016063"/>
            <a:chOff x="3589376" y="5317936"/>
            <a:chExt cx="4568525" cy="1259175"/>
          </a:xfrm>
        </p:grpSpPr>
        <p:sp>
          <p:nvSpPr>
            <p:cNvPr id="9233" name="Rechteck 29"/>
            <p:cNvSpPr>
              <a:spLocks noChangeArrowheads="1"/>
            </p:cNvSpPr>
            <p:nvPr/>
          </p:nvSpPr>
          <p:spPr bwMode="auto">
            <a:xfrm>
              <a:off x="3589376" y="5776133"/>
              <a:ext cx="3746088" cy="800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de-DE" sz="1200" b="1" dirty="0" smtClean="0"/>
                <a:t>Potential bacterial </a:t>
              </a:r>
              <a:r>
                <a:rPr lang="en-US" altLang="de-DE" sz="1200" b="1" dirty="0" err="1" smtClean="0"/>
                <a:t>exo</a:t>
              </a:r>
              <a:r>
                <a:rPr lang="en-US" altLang="de-DE" sz="1200" b="1" dirty="0" smtClean="0"/>
                <a:t>-enzymatic activity </a:t>
              </a:r>
            </a:p>
            <a:p>
              <a:pPr algn="ctr" eaLnBrk="1" hangingPunct="1"/>
              <a:r>
                <a:rPr lang="en-US" altLang="de-DE" sz="1200" dirty="0" smtClean="0"/>
                <a:t>indicating </a:t>
              </a:r>
              <a:r>
                <a:rPr lang="de-DE" sz="1200" dirty="0" err="1"/>
                <a:t>decomposition</a:t>
              </a:r>
              <a:r>
                <a:rPr lang="de-DE" sz="1200" dirty="0"/>
                <a:t> </a:t>
              </a:r>
              <a:r>
                <a:rPr lang="de-DE" sz="1200" dirty="0" err="1"/>
                <a:t>of</a:t>
              </a:r>
              <a:r>
                <a:rPr lang="de-DE" sz="1200" dirty="0"/>
                <a:t> </a:t>
              </a:r>
              <a:r>
                <a:rPr lang="de-DE" sz="1200" dirty="0" err="1"/>
                <a:t>organic</a:t>
              </a:r>
              <a:r>
                <a:rPr lang="de-DE" sz="1200" dirty="0"/>
                <a:t> matter</a:t>
              </a:r>
              <a:endParaRPr lang="en-US" altLang="de-DE" sz="1200" dirty="0"/>
            </a:p>
            <a:p>
              <a:pPr algn="ctr" eaLnBrk="1" hangingPunct="1"/>
              <a:r>
                <a:rPr lang="en-US" altLang="de-DE" sz="1200" dirty="0"/>
                <a:t>between 2000 and </a:t>
              </a:r>
              <a:r>
                <a:rPr lang="en-US" altLang="de-DE" sz="1200" dirty="0" smtClean="0"/>
                <a:t>2014</a:t>
              </a:r>
              <a:endParaRPr lang="en-US" altLang="de-DE" sz="1200" dirty="0"/>
            </a:p>
          </p:txBody>
        </p:sp>
        <p:sp>
          <p:nvSpPr>
            <p:cNvPr id="9234" name="Rechteck 24"/>
            <p:cNvSpPr>
              <a:spLocks noChangeArrowheads="1"/>
            </p:cNvSpPr>
            <p:nvPr/>
          </p:nvSpPr>
          <p:spPr bwMode="auto">
            <a:xfrm>
              <a:off x="4755882" y="5317936"/>
              <a:ext cx="3402019" cy="343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de-DE" sz="1200" dirty="0"/>
            </a:p>
          </p:txBody>
        </p:sp>
      </p:grpSp>
      <p:graphicFrame>
        <p:nvGraphicFramePr>
          <p:cNvPr id="9" name="Chart 7"/>
          <p:cNvGraphicFramePr>
            <a:graphicFrameLocks/>
          </p:cNvGraphicFramePr>
          <p:nvPr>
            <p:extLst>
              <p:ext uri="{D42A27DB-BD31-4B8C-83A1-F6EECF244321}">
                <p14:modId xmlns:p14="http://schemas.microsoft.com/office/powerpoint/2010/main" val="2471519391"/>
              </p:ext>
            </p:extLst>
          </p:nvPr>
        </p:nvGraphicFramePr>
        <p:xfrm>
          <a:off x="1186656" y="1743070"/>
          <a:ext cx="6172200"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9226" name="Textfeld 27"/>
          <p:cNvSpPr txBox="1">
            <a:spLocks noChangeArrowheads="1"/>
          </p:cNvSpPr>
          <p:nvPr/>
        </p:nvSpPr>
        <p:spPr bwMode="auto">
          <a:xfrm>
            <a:off x="6715125" y="4160837"/>
            <a:ext cx="29241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de-DE" altLang="de-DE" sz="1000" i="1" dirty="0"/>
              <a:t>(</a:t>
            </a:r>
            <a:r>
              <a:rPr lang="de-DE" altLang="de-DE" sz="1000" i="1" dirty="0" err="1" smtClean="0"/>
              <a:t>Soltwedel</a:t>
            </a:r>
            <a:r>
              <a:rPr lang="de-DE" altLang="de-DE" sz="1000" i="1" dirty="0" smtClean="0"/>
              <a:t>, </a:t>
            </a:r>
            <a:r>
              <a:rPr lang="de-DE" altLang="de-DE" sz="1000" i="1" dirty="0" err="1" smtClean="0"/>
              <a:t>unpubl</a:t>
            </a:r>
            <a:r>
              <a:rPr lang="de-DE" altLang="de-DE" sz="1000" i="1" dirty="0" smtClean="0"/>
              <a:t>. </a:t>
            </a:r>
            <a:r>
              <a:rPr lang="de-DE" altLang="de-DE" sz="1000" i="1" dirty="0" err="1" smtClean="0"/>
              <a:t>data</a:t>
            </a:r>
            <a:r>
              <a:rPr lang="de-DE" altLang="de-DE" sz="1000" i="1" dirty="0"/>
              <a:t>)</a:t>
            </a:r>
          </a:p>
        </p:txBody>
      </p:sp>
      <p:sp>
        <p:nvSpPr>
          <p:cNvPr id="10" name="Text Box 22"/>
          <p:cNvSpPr txBox="1">
            <a:spLocks noChangeArrowheads="1"/>
          </p:cNvSpPr>
          <p:nvPr/>
        </p:nvSpPr>
        <p:spPr bwMode="auto">
          <a:xfrm>
            <a:off x="671513" y="1266825"/>
            <a:ext cx="78311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ltLang="en-US" sz="1600" dirty="0"/>
              <a:t>Temporal variations in biogenic sediment compounds </a:t>
            </a:r>
            <a:r>
              <a:rPr lang="en-GB" altLang="en-US" sz="1600" dirty="0" smtClean="0"/>
              <a:t>at the Central HAUSGARTEN (2500 m) </a:t>
            </a:r>
            <a:endParaRPr lang="en-GB" altLang="en-US" sz="1200" i="1" dirty="0"/>
          </a:p>
        </p:txBody>
      </p:sp>
      <p:pic>
        <p:nvPicPr>
          <p:cNvPr id="11" name="Grafik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07" y="6194607"/>
            <a:ext cx="1227411" cy="429442"/>
          </a:xfrm>
          <a:prstGeom prst="rect">
            <a:avLst/>
          </a:prstGeom>
        </p:spPr>
      </p:pic>
    </p:spTree>
    <p:extLst>
      <p:ext uri="{BB962C8B-B14F-4D97-AF65-F5344CB8AC3E}">
        <p14:creationId xmlns:p14="http://schemas.microsoft.com/office/powerpoint/2010/main" val="216911552"/>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ctrTitle"/>
          </p:nvPr>
        </p:nvSpPr>
        <p:spPr bwMode="auto">
          <a:xfrm>
            <a:off x="419100" y="385763"/>
            <a:ext cx="8331200" cy="6048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de-DE" altLang="en-US" smtClean="0">
                <a:latin typeface="Arial" charset="0"/>
                <a:cs typeface="Arial" charset="0"/>
              </a:rPr>
              <a:t>benthic time-series…</a:t>
            </a:r>
          </a:p>
        </p:txBody>
      </p:sp>
      <p:grpSp>
        <p:nvGrpSpPr>
          <p:cNvPr id="9219" name="Gruppieren 6"/>
          <p:cNvGrpSpPr>
            <a:grpSpLocks/>
          </p:cNvGrpSpPr>
          <p:nvPr/>
        </p:nvGrpSpPr>
        <p:grpSpPr bwMode="auto">
          <a:xfrm>
            <a:off x="830262" y="5553070"/>
            <a:ext cx="5307013" cy="969387"/>
            <a:chOff x="2087532" y="5317936"/>
            <a:chExt cx="6070369" cy="1201331"/>
          </a:xfrm>
        </p:grpSpPr>
        <p:sp>
          <p:nvSpPr>
            <p:cNvPr id="9233" name="Rechteck 29"/>
            <p:cNvSpPr>
              <a:spLocks noChangeArrowheads="1"/>
            </p:cNvSpPr>
            <p:nvPr/>
          </p:nvSpPr>
          <p:spPr bwMode="auto">
            <a:xfrm>
              <a:off x="2087532" y="5718289"/>
              <a:ext cx="4824700" cy="800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de-DE" sz="1200" b="1" dirty="0" err="1" smtClean="0"/>
                <a:t>Meiofauna</a:t>
              </a:r>
              <a:endParaRPr lang="en-US" altLang="de-DE" sz="1200" b="1" dirty="0" smtClean="0"/>
            </a:p>
            <a:p>
              <a:pPr algn="ctr" eaLnBrk="1" hangingPunct="1"/>
              <a:r>
                <a:rPr lang="en-US" altLang="de-DE" sz="1200" dirty="0" smtClean="0"/>
                <a:t> total </a:t>
              </a:r>
              <a:r>
                <a:rPr lang="en-US" altLang="de-DE" sz="1200" dirty="0" err="1" smtClean="0"/>
                <a:t>meiofauna</a:t>
              </a:r>
              <a:r>
                <a:rPr lang="en-US" altLang="de-DE" sz="1200" dirty="0" smtClean="0"/>
                <a:t> abundance</a:t>
              </a:r>
            </a:p>
            <a:p>
              <a:pPr algn="ctr" eaLnBrk="1" hangingPunct="1"/>
              <a:r>
                <a:rPr lang="en-US" altLang="de-DE" sz="1200" dirty="0" smtClean="0"/>
                <a:t>between </a:t>
              </a:r>
              <a:r>
                <a:rPr lang="en-US" altLang="de-DE" sz="1200" dirty="0"/>
                <a:t>2000 and </a:t>
              </a:r>
              <a:r>
                <a:rPr lang="en-US" altLang="de-DE" sz="1200" dirty="0" smtClean="0"/>
                <a:t>2014</a:t>
              </a:r>
              <a:endParaRPr lang="en-US" altLang="de-DE" sz="1200" dirty="0"/>
            </a:p>
          </p:txBody>
        </p:sp>
        <p:sp>
          <p:nvSpPr>
            <p:cNvPr id="9234" name="Rechteck 24"/>
            <p:cNvSpPr>
              <a:spLocks noChangeArrowheads="1"/>
            </p:cNvSpPr>
            <p:nvPr/>
          </p:nvSpPr>
          <p:spPr bwMode="auto">
            <a:xfrm>
              <a:off x="4755882" y="5317936"/>
              <a:ext cx="3402019" cy="343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de-DE" sz="1200" dirty="0"/>
            </a:p>
          </p:txBody>
        </p:sp>
      </p:grpSp>
      <p:sp>
        <p:nvSpPr>
          <p:cNvPr id="11" name="Text Box 22"/>
          <p:cNvSpPr txBox="1">
            <a:spLocks noChangeArrowheads="1"/>
          </p:cNvSpPr>
          <p:nvPr/>
        </p:nvSpPr>
        <p:spPr bwMode="auto">
          <a:xfrm>
            <a:off x="671513" y="1266825"/>
            <a:ext cx="78311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ltLang="de-DE" sz="1600" dirty="0" smtClean="0"/>
              <a:t>Variability in </a:t>
            </a:r>
            <a:r>
              <a:rPr lang="en-GB" altLang="de-DE" sz="1600" dirty="0" err="1" smtClean="0"/>
              <a:t>meiobenthos</a:t>
            </a:r>
            <a:r>
              <a:rPr lang="en-GB" altLang="de-DE" sz="1600" dirty="0" smtClean="0"/>
              <a:t> </a:t>
            </a:r>
            <a:r>
              <a:rPr lang="en-GB" altLang="en-US" sz="1600" dirty="0" smtClean="0"/>
              <a:t>at the Central HAUSGARTEN (2500 m) </a:t>
            </a:r>
            <a:endParaRPr lang="en-GB" altLang="en-US" sz="1200" i="1" dirty="0"/>
          </a:p>
        </p:txBody>
      </p:sp>
      <p:graphicFrame>
        <p:nvGraphicFramePr>
          <p:cNvPr id="9" name="Diagramm 8">
            <a:extLst>
              <a:ext uri="{FF2B5EF4-FFF2-40B4-BE49-F238E27FC236}">
                <a16:creationId xmlns:a16="http://schemas.microsoft.com/office/drawing/2014/main" id="{C0D060AB-744D-4F04-9237-7792DB549EB6}"/>
              </a:ext>
            </a:extLst>
          </p:cNvPr>
          <p:cNvGraphicFramePr>
            <a:graphicFrameLocks/>
          </p:cNvGraphicFramePr>
          <p:nvPr>
            <p:extLst>
              <p:ext uri="{D42A27DB-BD31-4B8C-83A1-F6EECF244321}">
                <p14:modId xmlns:p14="http://schemas.microsoft.com/office/powerpoint/2010/main" val="6193221"/>
              </p:ext>
            </p:extLst>
          </p:nvPr>
        </p:nvGraphicFramePr>
        <p:xfrm>
          <a:off x="622300" y="1651436"/>
          <a:ext cx="7924800" cy="396240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hteck 15"/>
          <p:cNvSpPr>
            <a:spLocks noChangeArrowheads="1"/>
          </p:cNvSpPr>
          <p:nvPr/>
        </p:nvSpPr>
        <p:spPr bwMode="auto">
          <a:xfrm>
            <a:off x="5211152" y="5691569"/>
            <a:ext cx="39338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GB" altLang="de-DE" sz="800" dirty="0"/>
          </a:p>
          <a:p>
            <a:pPr algn="ctr" eaLnBrk="1" hangingPunct="1"/>
            <a:r>
              <a:rPr lang="en-GB" altLang="de-DE" sz="1000" i="1" dirty="0" smtClean="0"/>
              <a:t>(</a:t>
            </a:r>
            <a:r>
              <a:rPr lang="en-GB" altLang="de-DE" sz="1000" i="1" dirty="0" err="1" smtClean="0"/>
              <a:t>Hoste</a:t>
            </a:r>
            <a:r>
              <a:rPr lang="en-GB" altLang="de-DE" sz="1000" i="1" dirty="0" smtClean="0"/>
              <a:t> </a:t>
            </a:r>
            <a:r>
              <a:rPr lang="en-GB" altLang="de-DE" sz="1000" i="1" dirty="0"/>
              <a:t>et al</a:t>
            </a:r>
            <a:r>
              <a:rPr lang="en-GB" altLang="de-DE" sz="1000" i="1" dirty="0" smtClean="0"/>
              <a:t>. 2007, </a:t>
            </a:r>
            <a:r>
              <a:rPr lang="en-GB" altLang="de-DE" sz="1000" i="1" dirty="0" err="1" smtClean="0"/>
              <a:t>Grzelak</a:t>
            </a:r>
            <a:r>
              <a:rPr lang="en-GB" altLang="de-DE" sz="1000" i="1" dirty="0" smtClean="0"/>
              <a:t> 2015)</a:t>
            </a:r>
            <a:endParaRPr lang="en-GB" altLang="de-DE" sz="1000" i="1" dirty="0"/>
          </a:p>
        </p:txBody>
      </p:sp>
      <p:pic>
        <p:nvPicPr>
          <p:cNvPr id="10" name="Grafik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07" y="6194607"/>
            <a:ext cx="1227411" cy="429442"/>
          </a:xfrm>
          <a:prstGeom prst="rect">
            <a:avLst/>
          </a:prstGeom>
        </p:spPr>
      </p:pic>
    </p:spTree>
    <p:extLst>
      <p:ext uri="{BB962C8B-B14F-4D97-AF65-F5344CB8AC3E}">
        <p14:creationId xmlns:p14="http://schemas.microsoft.com/office/powerpoint/2010/main" val="3498849522"/>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z">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0</TotalTime>
  <Words>2029</Words>
  <Application>Microsoft Office PowerPoint</Application>
  <PresentationFormat>Bildschirmpräsentation (4:3)</PresentationFormat>
  <Paragraphs>179</Paragraphs>
  <Slides>11</Slides>
  <Notes>11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11</vt:i4>
      </vt:variant>
    </vt:vector>
  </HeadingPairs>
  <TitlesOfParts>
    <vt:vector size="17" baseType="lpstr">
      <vt:lpstr>MS PGothic</vt:lpstr>
      <vt:lpstr>Arial</vt:lpstr>
      <vt:lpstr>Calibri</vt:lpstr>
      <vt:lpstr>Times</vt:lpstr>
      <vt:lpstr>Times New Roman</vt:lpstr>
      <vt:lpstr>Office-Design</vt:lpstr>
      <vt:lpstr>PowerPoint-Präsentation</vt:lpstr>
      <vt:lpstr>Site description… </vt:lpstr>
      <vt:lpstr>Core measurements…</vt:lpstr>
      <vt:lpstr>continuous sea ice decline…</vt:lpstr>
      <vt:lpstr>oceanographic time-series…</vt:lpstr>
      <vt:lpstr>benthic time-series…</vt:lpstr>
      <vt:lpstr>benthic time-series…</vt:lpstr>
      <vt:lpstr>benthic time-series…</vt:lpstr>
      <vt:lpstr>benthic time-series…</vt:lpstr>
      <vt:lpstr>benthic time-series…</vt:lpstr>
      <vt:lpstr>to conclude…</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2014-02-25T16:00:43Z</dcterms:created>
  <dcterms:modified xsi:type="dcterms:W3CDTF">2020-05-01T09:07:58Z</dcterms:modified>
</cp:coreProperties>
</file>