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7" r:id="rId3"/>
    <p:sldId id="302" r:id="rId4"/>
    <p:sldId id="304" r:id="rId5"/>
    <p:sldId id="298" r:id="rId6"/>
    <p:sldId id="303" r:id="rId7"/>
    <p:sldId id="309" r:id="rId8"/>
    <p:sldId id="305" r:id="rId9"/>
    <p:sldId id="308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9065" autoAdjust="0"/>
  </p:normalViewPr>
  <p:slideViewPr>
    <p:cSldViewPr snapToGrid="0">
      <p:cViewPr>
        <p:scale>
          <a:sx n="80" d="100"/>
          <a:sy n="80" d="100"/>
        </p:scale>
        <p:origin x="-546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EBCD3-2BBA-4888-8EB2-7F9F13A0CC77}" type="datetimeFigureOut">
              <a:rPr lang="it-IT" smtClean="0"/>
              <a:pPr/>
              <a:t>03/05/2020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DDF34-DF9E-4479-88F4-E7170B51408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814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927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4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641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47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61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32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52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81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158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691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8D7B-DAB7-48F0-8A01-D4E7065014B0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3D06-1783-40DE-A586-90C4B522247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03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mailto:fausto.grassa@ingv.it" TargetMode="External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3.basecamp.com/3946342/buckets/6552389/todos/913518175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3.basecamp.com/3946342/buckets/6552389/todos/91351405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.basecamp.com/3946342/buckets/6552389/todos/913510451" TargetMode="External"/><Relationship Id="rId5" Type="http://schemas.openxmlformats.org/officeDocument/2006/relationships/hyperlink" Target="https://3.basecamp.com/3946342/buckets/6552389/todolists/913507379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3.basecamp.com/3946342/buckets/6552389/todos/913518175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3.basecamp.com/3946342/buckets/6552389/todos/91351405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.basecamp.com/3946342/buckets/6552389/todos/913510451" TargetMode="External"/><Relationship Id="rId5" Type="http://schemas.openxmlformats.org/officeDocument/2006/relationships/hyperlink" Target="https://3.basecamp.com/3946342/buckets/6552389/todolists/913507379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emf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4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6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5" name="Immagine 14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6" name="Rettangolo 15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8" name="Immagine 17" descr="INGV_logo_color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8364" y="6103822"/>
            <a:ext cx="6646898" cy="754178"/>
          </a:xfrm>
          <a:prstGeom prst="rect">
            <a:avLst/>
          </a:prstGeom>
        </p:spPr>
      </p:pic>
      <p:pic>
        <p:nvPicPr>
          <p:cNvPr id="20" name="Immagine 19" descr="sitelogo-eng-2020.gif"/>
          <p:cNvPicPr>
            <a:picLocks noChangeAspect="1"/>
          </p:cNvPicPr>
          <p:nvPr/>
        </p:nvPicPr>
        <p:blipFill>
          <a:blip r:embed="rId4" cstate="print"/>
          <a:srcRect r="35696"/>
          <a:stretch>
            <a:fillRect/>
          </a:stretch>
        </p:blipFill>
        <p:spPr>
          <a:xfrm>
            <a:off x="7660800" y="2900149"/>
            <a:ext cx="1483200" cy="615072"/>
          </a:xfrm>
          <a:prstGeom prst="rect">
            <a:avLst/>
          </a:prstGeom>
        </p:spPr>
      </p:pic>
      <p:pic>
        <p:nvPicPr>
          <p:cNvPr id="22" name="Immagine 21" descr="logo_big.gif"/>
          <p:cNvPicPr>
            <a:picLocks noChangeAspect="1"/>
          </p:cNvPicPr>
          <p:nvPr/>
        </p:nvPicPr>
        <p:blipFill>
          <a:blip r:embed="rId5" cstate="print"/>
          <a:srcRect l="18898" t="20068" r="18898" b="21741"/>
          <a:stretch>
            <a:fillRect/>
          </a:stretch>
        </p:blipFill>
        <p:spPr>
          <a:xfrm>
            <a:off x="0" y="3671798"/>
            <a:ext cx="1481233" cy="626325"/>
          </a:xfrm>
          <a:prstGeom prst="rect">
            <a:avLst/>
          </a:prstGeom>
        </p:spPr>
      </p:pic>
      <p:pic>
        <p:nvPicPr>
          <p:cNvPr id="23" name="Immagine 22" descr="UnivLeeds.png"/>
          <p:cNvPicPr>
            <a:picLocks noChangeAspect="1"/>
          </p:cNvPicPr>
          <p:nvPr/>
        </p:nvPicPr>
        <p:blipFill>
          <a:blip r:embed="rId6" cstate="print"/>
          <a:srcRect b="45812"/>
          <a:stretch>
            <a:fillRect/>
          </a:stretch>
        </p:blipFill>
        <p:spPr>
          <a:xfrm>
            <a:off x="0" y="4760728"/>
            <a:ext cx="1483200" cy="433376"/>
          </a:xfrm>
          <a:prstGeom prst="rect">
            <a:avLst/>
          </a:prstGeom>
        </p:spPr>
      </p:pic>
      <p:pic>
        <p:nvPicPr>
          <p:cNvPr id="24" name="Immagine 23" descr="index.jpg"/>
          <p:cNvPicPr>
            <a:picLocks noChangeAspect="1"/>
          </p:cNvPicPr>
          <p:nvPr/>
        </p:nvPicPr>
        <p:blipFill>
          <a:blip r:embed="rId7" cstate="print"/>
          <a:srcRect l="16873" t="1687" r="18560" b="3375"/>
          <a:stretch>
            <a:fillRect/>
          </a:stretch>
        </p:blipFill>
        <p:spPr>
          <a:xfrm>
            <a:off x="0" y="1016413"/>
            <a:ext cx="1476000" cy="2170340"/>
          </a:xfrm>
          <a:prstGeom prst="rect">
            <a:avLst/>
          </a:prstGeom>
        </p:spPr>
      </p:pic>
      <p:pic>
        <p:nvPicPr>
          <p:cNvPr id="25" name="Immagine 24" descr="CSIC_logo_HD-631d46ec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0800" y="6111930"/>
            <a:ext cx="1483200" cy="449016"/>
          </a:xfrm>
          <a:prstGeom prst="rect">
            <a:avLst/>
          </a:prstGeom>
        </p:spPr>
      </p:pic>
      <p:pic>
        <p:nvPicPr>
          <p:cNvPr id="26" name="Immagine 25" descr="civis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0800" y="1062107"/>
            <a:ext cx="1483200" cy="1483200"/>
          </a:xfrm>
          <a:prstGeom prst="rect">
            <a:avLst/>
          </a:prstGeom>
        </p:spPr>
      </p:pic>
      <p:pic>
        <p:nvPicPr>
          <p:cNvPr id="27" name="Immagine 26" descr="UCA-OPGC.png"/>
          <p:cNvPicPr>
            <a:picLocks noChangeAspect="1"/>
          </p:cNvPicPr>
          <p:nvPr/>
        </p:nvPicPr>
        <p:blipFill>
          <a:blip r:embed="rId10" cstate="print"/>
          <a:srcRect l="20157" t="20247" r="20157" b="21935"/>
          <a:stretch>
            <a:fillRect/>
          </a:stretch>
        </p:blipFill>
        <p:spPr>
          <a:xfrm>
            <a:off x="7660800" y="4090171"/>
            <a:ext cx="1483200" cy="1430349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1610434" y="1187355"/>
            <a:ext cx="581394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Strategies</a:t>
            </a:r>
            <a:r>
              <a:rPr lang="it-I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it-I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</a:t>
            </a:r>
            <a:r>
              <a:rPr lang="it-I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best </a:t>
            </a:r>
            <a:r>
              <a:rPr lang="it-I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practices</a:t>
            </a:r>
            <a:r>
              <a:rPr lang="it-I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it-I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geochemical</a:t>
            </a:r>
            <a:r>
              <a:rPr lang="it-I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gas </a:t>
            </a:r>
            <a:r>
              <a:rPr lang="it-I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monitoring</a:t>
            </a:r>
            <a:r>
              <a:rPr lang="it-I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across</a:t>
            </a:r>
            <a:r>
              <a:rPr lang="it-I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Volcano </a:t>
            </a:r>
            <a:r>
              <a:rPr lang="it-IT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Observatories</a:t>
            </a:r>
            <a:endParaRPr lang="it-IT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Fausto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Grassa*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the Work Package 5 (WP5) Team "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Consolidation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geochemical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gas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monitoring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across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Volcano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Observatories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</a:p>
          <a:p>
            <a:pPr algn="ctr">
              <a:buFontTx/>
              <a:buChar char="-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EUROVOLC project.</a:t>
            </a:r>
          </a:p>
          <a:p>
            <a:pPr algn="ctr">
              <a:buFontTx/>
              <a:buChar char="-"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Char char="-"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*INGV- Sezione di Palermo; 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11"/>
              </a:rPr>
              <a:t>fausto.grassa@ingv.it</a:t>
            </a:r>
            <a:endParaRPr lang="it-IT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Immagine 16" descr="EUROVOLC_logo_title_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Immagine 18" descr="flag_yellow_high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pic>
        <p:nvPicPr>
          <p:cNvPr id="21" name="Immagine 20" descr="cc_by_logo_pn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71997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518909"/>
            <a:ext cx="9144000" cy="1689158"/>
          </a:xfrm>
        </p:spPr>
        <p:txBody>
          <a:bodyPr vert="horz" lIns="91440" tIns="45720" rIns="91440" bIns="45720" rtlCol="0">
            <a:noAutofit/>
          </a:bodyPr>
          <a:lstStyle/>
          <a:p>
            <a:pPr marL="358775" indent="-3587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5.1: Best practices for direct sampling (DS) techniques and analysis of fumarolic gases.</a:t>
            </a:r>
          </a:p>
          <a:p>
            <a:pPr marL="358775" indent="-3587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5.2: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ground-based remote sensing (RS) techniques and in-situ measurements of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volcanic plumes</a:t>
            </a:r>
          </a:p>
          <a:p>
            <a:pPr marL="358775" indent="-3587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5.3: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Integration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geochemical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dataset of volcanic gases in atmosphere not implemented in EPOS-IP</a:t>
            </a:r>
            <a:endParaRPr lang="is-IS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pic>
        <p:nvPicPr>
          <p:cNvPr id="9" name="Immagine 8" descr="cc_by_logo_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518909"/>
            <a:ext cx="9144000" cy="1689158"/>
          </a:xfrm>
        </p:spPr>
        <p:txBody>
          <a:bodyPr vert="horz" lIns="91440" tIns="45720" rIns="91440" bIns="45720" rtlCol="0">
            <a:noAutofit/>
          </a:bodyPr>
          <a:lstStyle/>
          <a:p>
            <a:pPr marL="358775" indent="-3587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5.1: Best practices for direct sampling (DS) techniques and analysis of fumarolic gases.</a:t>
            </a:r>
          </a:p>
          <a:p>
            <a:pPr marL="358775" indent="-3587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5.2: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ground-based remote sensing (RS) techniques and in-situ measurements of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volcanic plumes</a:t>
            </a:r>
          </a:p>
          <a:p>
            <a:pPr marL="358775" indent="-3587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5.3: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Integration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geochemical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dataset of volcanic gases in atmosphere not implemented in EPOS-IP</a:t>
            </a:r>
            <a:endParaRPr lang="is-IS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3427744"/>
            <a:ext cx="9144000" cy="1118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WP5 </a:t>
            </a:r>
            <a:r>
              <a:rPr lang="it-IT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Deliverables</a:t>
            </a:r>
            <a:endParaRPr lang="it-IT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5"/>
            </a:endParaRPr>
          </a:p>
          <a:p>
            <a:pPr marL="358775" indent="-358775" algn="just"/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D5.1 Best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practices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-fumarolic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gases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 </a:t>
            </a:r>
          </a:p>
          <a:p>
            <a:pPr marL="358775" indent="-358775" algn="just"/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D5.2 Best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practices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 -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groundbased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measurements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volcanic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plumes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58775" indent="-358775" algn="just"/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D5.3 EPOS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geochemical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 database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participation</a:t>
            </a:r>
            <a:endParaRPr lang="it-IT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6"/>
            </a:endParaRPr>
          </a:p>
        </p:txBody>
      </p:sp>
      <p:pic>
        <p:nvPicPr>
          <p:cNvPr id="15" name="Immagine 14" descr="cc_by_logo_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518909"/>
            <a:ext cx="9144000" cy="1689158"/>
          </a:xfrm>
        </p:spPr>
        <p:txBody>
          <a:bodyPr vert="horz" lIns="91440" tIns="45720" rIns="91440" bIns="45720" rtlCol="0">
            <a:noAutofit/>
          </a:bodyPr>
          <a:lstStyle/>
          <a:p>
            <a:pPr marL="358775" indent="-3587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5.1: Best practices for direct sampling (DS) techniques and analysis of fumarolic gases.</a:t>
            </a:r>
          </a:p>
          <a:p>
            <a:pPr marL="358775" indent="-3587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5.2: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ground-based remote sensing (RS) techniques and in-situ measurements of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volcanic plumes</a:t>
            </a:r>
          </a:p>
          <a:p>
            <a:pPr marL="358775" indent="-35877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s-I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5.3: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Integration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geochemical 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dataset of volcanic gases in atmosphere not implemented in EPOS-IP</a:t>
            </a:r>
            <a:endParaRPr lang="is-IS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3427744"/>
            <a:ext cx="9144000" cy="1118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8775" indent="-358775" algn="just">
              <a:spcBef>
                <a:spcPts val="600"/>
              </a:spcBef>
              <a:spcAft>
                <a:spcPts val="60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WP5 </a:t>
            </a:r>
            <a:r>
              <a:rPr lang="it-IT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Deliverables</a:t>
            </a:r>
            <a:endParaRPr lang="it-IT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5"/>
            </a:endParaRPr>
          </a:p>
          <a:p>
            <a:pPr marL="358775" indent="-358775" algn="just"/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D5.1 Best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practices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-fumarolic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gases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 </a:t>
            </a:r>
          </a:p>
          <a:p>
            <a:pPr marL="358775" indent="-358775" algn="just"/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D5.2 Best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practices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 -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groundbased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measurements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volcanic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plumes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58775" indent="-358775" algn="just"/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D5.3 EPOS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geochemical</a:t>
            </a:r>
            <a:r>
              <a:rPr lang="it-IT" sz="1600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 database </a:t>
            </a:r>
            <a:r>
              <a:rPr lang="it-IT" sz="1600" kern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participation</a:t>
            </a:r>
            <a:endParaRPr lang="it-IT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6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4720198"/>
            <a:ext cx="9144000" cy="1774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58775" algn="just"/>
            <a:r>
              <a:rPr lang="en-GB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 Milestone</a:t>
            </a:r>
          </a:p>
          <a:p>
            <a:pPr indent="-358775" algn="just"/>
            <a:r>
              <a:rPr lang="en-GB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least one collective field survey will provide the opportunity for partners to perform concurrent sampling </a:t>
            </a:r>
            <a:r>
              <a:rPr lang="en-GB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measurements </a:t>
            </a:r>
            <a:r>
              <a:rPr lang="en-GB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volcanic </a:t>
            </a:r>
            <a:r>
              <a:rPr lang="en-GB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plumes</a:t>
            </a:r>
            <a:endParaRPr lang="en-GB" sz="16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58775" algn="just">
              <a:spcBef>
                <a:spcPts val="600"/>
              </a:spcBef>
              <a:spcAft>
                <a:spcPts val="600"/>
              </a:spcAft>
            </a:pPr>
            <a:r>
              <a:rPr lang="en-GB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Building of a data repository.</a:t>
            </a:r>
            <a:r>
              <a:rPr lang="is-IS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en-GB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organize and to define </a:t>
            </a:r>
            <a:r>
              <a:rPr lang="en-US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 standards thus making data accessible to the whole community</a:t>
            </a:r>
            <a:r>
              <a:rPr lang="en-GB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To implement the already planned activities in EPOS.</a:t>
            </a:r>
            <a:endParaRPr lang="it-IT" sz="16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Immagine 17" descr="cc_by_logo_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6821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5.1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s-I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direct sampling techniques and analysis of fumarolic gases </a:t>
            </a:r>
            <a:r>
              <a:rPr lang="is-IS" sz="18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P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Field survey </a:t>
            </a:r>
            <a:endParaRPr lang="is-IS" sz="18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0" y="2176325"/>
            <a:ext cx="889175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285750" algn="just">
              <a:spcBef>
                <a:spcPts val="600"/>
              </a:spcBef>
            </a:pPr>
            <a:r>
              <a:rPr lang="pt-P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Joined field survey at Furnas Volcano (Azores) in February 2019</a:t>
            </a:r>
            <a:endParaRPr lang="is-IS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285750" algn="just">
              <a:spcBef>
                <a:spcPts val="600"/>
              </a:spcBef>
            </a:pPr>
            <a:r>
              <a:rPr lang="pt-P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teams actively sampled the gas using the </a:t>
            </a:r>
            <a:r>
              <a:rPr lang="pt-PT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Giggenbach methodology </a:t>
            </a:r>
            <a:r>
              <a:rPr lang="pt-P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PT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partners involved: INGV, IPGP, CSIC, IMO, CIVISA, UNIVLEEDS, OPGC</a:t>
            </a:r>
            <a:r>
              <a:rPr lang="pt-P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 </a:t>
            </a:r>
          </a:p>
          <a:p>
            <a:pPr indent="-285750" algn="just">
              <a:spcBef>
                <a:spcPts val="600"/>
              </a:spcBef>
            </a:pPr>
            <a:r>
              <a:rPr lang="pt-P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samples collected by each team and sent to 4 laboratories (</a:t>
            </a:r>
            <a:r>
              <a:rPr lang="pt-PT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INGV Palermo, INGV Naples, IPGP, CIVISA</a:t>
            </a:r>
            <a:r>
              <a:rPr lang="pt-P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 indent="-285750" algn="just">
              <a:spcBef>
                <a:spcPts val="600"/>
              </a:spcBef>
            </a:pPr>
            <a:r>
              <a:rPr lang="pt-P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Gas analyses were shared by the different laboratories during last EGU meeting; verification of the data proceeded until January 2020</a:t>
            </a:r>
            <a:endParaRPr lang="pt-PT" sz="5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2" descr="C:\Users\mv197709\AppData\Local\Microsoft\Windows\Temporary Internet Files\Content.Outlook\YSM4R7EN\IMG_21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0044" y="4607244"/>
            <a:ext cx="5400000" cy="213714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18" y="4607244"/>
            <a:ext cx="2851200" cy="21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magine 11" descr="cc_by_logo_p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0" y="2437485"/>
            <a:ext cx="544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 algn="just"/>
            <a:r>
              <a:rPr lang="pt-P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Training</a:t>
            </a:r>
            <a:r>
              <a:rPr lang="pt-P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the laboratorial and field sampling procedures (</a:t>
            </a:r>
            <a:r>
              <a:rPr lang="pt-P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sharing of experience </a:t>
            </a:r>
            <a:r>
              <a:rPr lang="pt-PT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 the teams involved</a:t>
            </a:r>
            <a:r>
              <a:rPr lang="pt-P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268"/>
          <a:stretch>
            <a:fillRect/>
          </a:stretch>
        </p:blipFill>
        <p:spPr>
          <a:xfrm>
            <a:off x="5724000" y="2210505"/>
            <a:ext cx="3420000" cy="1916902"/>
          </a:xfrm>
          <a:prstGeom prst="rect">
            <a:avLst/>
          </a:prstGeom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3419872" cy="2564904"/>
          </a:xfrm>
          <a:prstGeom prst="rect">
            <a:avLst/>
          </a:prstGeom>
        </p:spPr>
      </p:pic>
      <p:pic>
        <p:nvPicPr>
          <p:cNvPr id="26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1088"/>
            <a:ext cx="1925100" cy="2566800"/>
          </a:xfrm>
          <a:prstGeom prst="rect">
            <a:avLst/>
          </a:prstGeom>
        </p:spPr>
      </p:pic>
      <p:pic>
        <p:nvPicPr>
          <p:cNvPr id="27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21088"/>
            <a:ext cx="3450852" cy="2588139"/>
          </a:xfrm>
          <a:prstGeom prst="rect">
            <a:avLst/>
          </a:prstGeom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6821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5.1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s-I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direct sampling techniques and analysis of fumarolic gases </a:t>
            </a:r>
            <a:r>
              <a:rPr lang="is-IS" sz="18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P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Field survey</a:t>
            </a:r>
            <a:endParaRPr lang="is-IS" sz="18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Immagine 17" descr="cc_by_logo_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6821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5.1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s-I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direct sampling techniques and analysis of fumarolic gases </a:t>
            </a:r>
            <a:r>
              <a:rPr lang="is-IS" sz="18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pt-PT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is-IS" sz="18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0" y="2157666"/>
            <a:ext cx="887598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5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Comparison of results considering: </a:t>
            </a:r>
          </a:p>
          <a:p>
            <a:pPr marL="742950" lvl="1" indent="-285750" algn="just">
              <a:buFontTx/>
              <a:buChar char="-"/>
            </a:pP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SAMPLING: </a:t>
            </a:r>
            <a:r>
              <a:rPr lang="pt-PT" sz="16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materials used, preparation of the bottles for sampling, operators, maintenance,…</a:t>
            </a:r>
          </a:p>
          <a:p>
            <a:pPr marL="742950" lvl="1" indent="-285750" algn="just">
              <a:buFontTx/>
              <a:buChar char="-"/>
            </a:pP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ANALYTICAL PROCEDURES </a:t>
            </a:r>
            <a:r>
              <a:rPr lang="pt-PT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</a:t>
            </a: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different</a:t>
            </a: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laboratories</a:t>
            </a:r>
            <a:endParaRPr lang="pt-PT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8"/>
          <p:cNvPicPr>
            <a:picLocks noChangeAspect="1"/>
          </p:cNvPicPr>
          <p:nvPr/>
        </p:nvPicPr>
        <p:blipFill rotWithShape="1">
          <a:blip r:embed="rId5" cstate="print"/>
          <a:srcRect l="1328" t="24591" r="1176" b="20448"/>
          <a:stretch/>
        </p:blipFill>
        <p:spPr>
          <a:xfrm>
            <a:off x="1224000" y="4346525"/>
            <a:ext cx="7920000" cy="2511475"/>
          </a:xfrm>
          <a:prstGeom prst="rect">
            <a:avLst/>
          </a:prstGeom>
        </p:spPr>
      </p:pic>
      <p:sp>
        <p:nvSpPr>
          <p:cNvPr id="21" name="Down Arrow 10"/>
          <p:cNvSpPr/>
          <p:nvPr/>
        </p:nvSpPr>
        <p:spPr>
          <a:xfrm>
            <a:off x="1533309" y="3347337"/>
            <a:ext cx="369454" cy="92358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TextBox 11"/>
          <p:cNvSpPr txBox="1"/>
          <p:nvPr/>
        </p:nvSpPr>
        <p:spPr>
          <a:xfrm>
            <a:off x="1923394" y="3363898"/>
            <a:ext cx="5748754" cy="830997"/>
          </a:xfrm>
          <a:prstGeom prst="rect">
            <a:avLst/>
          </a:prstGeom>
          <a:solidFill>
            <a:srgbClr val="FF5050">
              <a:alpha val="39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Excel </a:t>
            </a:r>
            <a:r>
              <a:rPr lang="pt-PT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</a:t>
            </a: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shared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beween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4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laboratories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carried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out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analyses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fill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methodologies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pt-PT" sz="1600" i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ongoing</a:t>
            </a:r>
            <a:r>
              <a:rPr lang="pt-PT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PT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Immagine 14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6821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5.1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s-I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direct sampling techniques and analysis of fumarolic gases </a:t>
            </a:r>
            <a:r>
              <a:rPr lang="is-IS" sz="18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pt-PT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is-IS" sz="18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2000" y="3135521"/>
            <a:ext cx="7200000" cy="2954821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0" y="2189197"/>
            <a:ext cx="892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 and preliminary analyses: </a:t>
            </a:r>
          </a:p>
          <a:p>
            <a:pPr lvl="1" algn="just"/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 gas analyses from the same sampling site (in the same day)</a:t>
            </a:r>
          </a:p>
        </p:txBody>
      </p:sp>
      <p:pic>
        <p:nvPicPr>
          <p:cNvPr id="12" name="Immagine 11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745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5.2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s-I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</a:t>
            </a:r>
            <a:r>
              <a:rPr lang="en-U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ground-based remote sensing (RS) techniques and in-situ measurements of </a:t>
            </a:r>
            <a:r>
              <a:rPr lang="en-GB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volcanic plumes- </a:t>
            </a:r>
            <a:r>
              <a:rPr lang="pt-P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Field survey</a:t>
            </a:r>
            <a:endParaRPr lang="is-IS" sz="18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2222433"/>
            <a:ext cx="8749862" cy="202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Joined field survey aimed at simultaneous measurements of selected points at Furnas Volcano Caldera and at Furnas Lake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fumarolic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fields  (Azores Islands)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in February 2019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4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multigas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equipments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Gas composition (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kumimoji="0" lang="en-US" altLang="zh-CN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O, CO</a:t>
            </a:r>
            <a:r>
              <a:rPr kumimoji="0" lang="en-US" altLang="zh-CN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H</a:t>
            </a:r>
            <a:r>
              <a:rPr kumimoji="0" lang="en-US" altLang="zh-CN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 and H</a:t>
            </a:r>
            <a:r>
              <a:rPr kumimoji="0" lang="en-US" altLang="zh-CN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Immagine 19" descr="20190221_123124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4001" y="3757283"/>
            <a:ext cx="4319999" cy="2880000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0" y="4278270"/>
            <a:ext cx="4761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inter-comparison of results is still ongoing.</a:t>
            </a:r>
          </a:p>
          <a:p>
            <a:pPr algn="just"/>
            <a:r>
              <a:rPr lang="en-GB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key point for the best practices is not only the comparison of final results but rather </a:t>
            </a:r>
            <a:r>
              <a:rPr lang="en-GB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identify the corrected procedure to acquire and to reprocess the data.</a:t>
            </a:r>
            <a:endParaRPr lang="it-IT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magine 11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745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5.2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s-I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</a:t>
            </a:r>
            <a:r>
              <a:rPr lang="en-U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ground-based remote sensing (RS) techniques and in-situ measurements of </a:t>
            </a:r>
            <a:r>
              <a:rPr lang="en-GB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volcanic plumes- </a:t>
            </a:r>
            <a:r>
              <a:rPr lang="pt-P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is-IS" sz="18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magine 11" descr="Cattur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8414" y="3218006"/>
            <a:ext cx="5364217" cy="286091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0" y="24236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Sensors calibration procedure, data filtering and applicability and limitations in the use of software (e.g. ratio calc) or macros. </a:t>
            </a:r>
          </a:p>
        </p:txBody>
      </p:sp>
      <p:pic>
        <p:nvPicPr>
          <p:cNvPr id="18" name="Immagine 17" descr="inde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0861" y="5259113"/>
            <a:ext cx="1208461" cy="1598887"/>
          </a:xfrm>
          <a:prstGeom prst="rect">
            <a:avLst/>
          </a:prstGeom>
        </p:spPr>
      </p:pic>
      <p:pic>
        <p:nvPicPr>
          <p:cNvPr id="19" name="Immagine 18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638" y="3183649"/>
            <a:ext cx="3184035" cy="1744389"/>
          </a:xfrm>
          <a:prstGeom prst="rect">
            <a:avLst/>
          </a:prstGeom>
        </p:spPr>
      </p:pic>
      <p:pic>
        <p:nvPicPr>
          <p:cNvPr id="17" name="Immagine 16" descr="cc_by_logo_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745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5.2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s-I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</a:t>
            </a:r>
            <a:r>
              <a:rPr lang="en-U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ground-based remote sensing (RS) techniques and in-situ measurements of </a:t>
            </a:r>
            <a:r>
              <a:rPr lang="en-GB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volcanic plumes- </a:t>
            </a:r>
            <a:r>
              <a:rPr lang="pt-P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Future plans</a:t>
            </a:r>
            <a:endParaRPr lang="is-IS" sz="18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28345"/>
            <a:ext cx="9143999" cy="4729655"/>
          </a:xfrm>
          <a:prstGeom prst="rect">
            <a:avLst/>
          </a:prstGeom>
          <a:solidFill>
            <a:srgbClr val="FFFFFF">
              <a:alpha val="70000"/>
            </a:srgbClr>
          </a:solidFill>
        </p:spPr>
      </p:pic>
      <p:sp>
        <p:nvSpPr>
          <p:cNvPr id="20" name="Rettangolo 19"/>
          <p:cNvSpPr/>
          <p:nvPr/>
        </p:nvSpPr>
        <p:spPr>
          <a:xfrm>
            <a:off x="0" y="2190296"/>
            <a:ext cx="9144000" cy="58477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second field survey was scheduled in May (11-15), at  </a:t>
            </a:r>
            <a:r>
              <a:rPr lang="en-GB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Vulcano</a:t>
            </a:r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Island</a:t>
            </a: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(Italy) where a high-temperature (T&gt;300°C) </a:t>
            </a:r>
            <a:r>
              <a:rPr lang="en-GB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fumarolic</a:t>
            </a: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fields is present.</a:t>
            </a:r>
            <a:endParaRPr lang="it-IT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0" y="5288340"/>
            <a:ext cx="4767943" cy="156966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Plume composition</a:t>
            </a: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in-situ measurements by multiple </a:t>
            </a:r>
            <a:r>
              <a:rPr lang="en-GB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MultiGAS</a:t>
            </a: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(on ground and by drone)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co-located filter packs at target </a:t>
            </a:r>
            <a:r>
              <a:rPr lang="en-GB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fumarole</a:t>
            </a: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(s)</a:t>
            </a:r>
            <a:b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remote sensing by FTIR 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4824412" y="5288340"/>
            <a:ext cx="4319588" cy="156966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Emission rates (fluxes)</a:t>
            </a:r>
            <a:br>
              <a:rPr lang="en-GB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remote sensing for SO</a:t>
            </a:r>
            <a:r>
              <a:rPr lang="en-GB" sz="1600" baseline="-25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flux</a:t>
            </a:r>
            <a:b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UV cameras and scanning DOAS</a:t>
            </a:r>
            <a:b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integration of plume X/SO</a:t>
            </a:r>
            <a:r>
              <a:rPr lang="en-GB" sz="1600" baseline="-25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ratios with SO</a:t>
            </a:r>
            <a:r>
              <a:rPr lang="en-GB" sz="1600" baseline="-25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GB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flux for emission rates of other species</a:t>
            </a:r>
          </a:p>
        </p:txBody>
      </p:sp>
      <p:pic>
        <p:nvPicPr>
          <p:cNvPr id="15" name="Immagine 14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4812" y="6557391"/>
            <a:ext cx="859188" cy="300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24872" y="1251424"/>
            <a:ext cx="8819128" cy="505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9290" rIns="0" bIns="929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I3 Project:    Innovative Integration of Infrastructure</a:t>
            </a:r>
            <a:endParaRPr lang="en-US" dirty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46088" lvl="1" indent="-265113" eaLnBrk="0" fontAlgn="base" hangingPunct="0">
              <a:spcBef>
                <a:spcPts val="600"/>
              </a:spcBef>
              <a:spcAft>
                <a:spcPts val="1800"/>
              </a:spcAft>
              <a:buClr>
                <a:srgbClr val="0F4678"/>
              </a:buClr>
              <a:buSzPct val="100000"/>
              <a:buFont typeface="Arial" pitchFamily="34" charset="0"/>
              <a:buChar char="•"/>
            </a:pPr>
            <a:r>
              <a:rPr lang="en-US" i="1" u="sng" kern="0" dirty="0" smtClean="0">
                <a:solidFill>
                  <a:srgbClr val="1F497D"/>
                </a:solidFill>
                <a:latin typeface="Verdana"/>
                <a:ea typeface="ＭＳ Ｐゴシック" pitchFamily="-112" charset="-128"/>
              </a:rPr>
              <a:t>Integrating activity for Research Infrastructures</a:t>
            </a:r>
          </a:p>
          <a:p>
            <a:pPr marL="446088" lvl="1" indent="-265113" eaLnBrk="0" fontAlgn="base" hangingPunct="0">
              <a:spcBef>
                <a:spcPts val="600"/>
              </a:spcBef>
              <a:spcAft>
                <a:spcPts val="1800"/>
              </a:spcAft>
              <a:buClr>
                <a:srgbClr val="0F4678"/>
              </a:buClr>
              <a:buSzPct val="100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Submitted to the INFRAIA-02-2016-2017 Horizon2020 call to integrate starting communities</a:t>
            </a:r>
          </a:p>
          <a:p>
            <a:pPr marL="446088" lvl="2" indent="-265113" eaLnBrk="0" fontAlgn="base" hangingPunct="0">
              <a:spcBef>
                <a:spcPts val="600"/>
              </a:spcBef>
              <a:spcAft>
                <a:spcPts val="1800"/>
              </a:spcAft>
              <a:buClr>
                <a:srgbClr val="0F4678"/>
              </a:buClr>
              <a:buSzPct val="100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 </a:t>
            </a:r>
            <a:r>
              <a:rPr lang="en-US" i="1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€ </a:t>
            </a:r>
            <a:r>
              <a:rPr lang="en-US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million  –  </a:t>
            </a:r>
            <a:r>
              <a:rPr lang="en-US" i="1" u="sng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 grant is  € 5 million</a:t>
            </a:r>
            <a:endParaRPr lang="en-US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46088" lvl="2" indent="-265113" eaLnBrk="0" fontAlgn="base" hangingPunct="0">
              <a:spcBef>
                <a:spcPts val="600"/>
              </a:spcBef>
              <a:spcAft>
                <a:spcPts val="1800"/>
              </a:spcAft>
              <a:buClr>
                <a:srgbClr val="0F4678"/>
              </a:buClr>
              <a:buSzPct val="100000"/>
              <a:buFont typeface="Arial" pitchFamily="34" charset="0"/>
              <a:buChar char="•"/>
            </a:pPr>
            <a:r>
              <a:rPr lang="is-IS" i="1" u="sng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is-IS" i="1" u="sng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s-IS" i="1" u="sng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3 </a:t>
            </a:r>
            <a:r>
              <a:rPr lang="is-IS" i="1" u="sng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endParaRPr lang="en-US" i="1" u="sng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46088" lvl="2" indent="-265113" eaLnBrk="0" fontAlgn="base" hangingPunct="0">
              <a:spcBef>
                <a:spcPts val="600"/>
              </a:spcBef>
              <a:spcAft>
                <a:spcPts val="1800"/>
              </a:spcAft>
              <a:buClr>
                <a:srgbClr val="0F4678"/>
              </a:buClr>
              <a:buSzPct val="100000"/>
              <a:buFont typeface="Arial" pitchFamily="34" charset="0"/>
              <a:buChar char="•"/>
            </a:pPr>
            <a:r>
              <a:rPr lang="is-IS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Connected to EPOS project</a:t>
            </a:r>
            <a:endParaRPr lang="en-US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46088" lvl="2" indent="-265113" eaLnBrk="0" fontAlgn="base" hangingPunct="0">
              <a:spcBef>
                <a:spcPts val="600"/>
              </a:spcBef>
              <a:spcAft>
                <a:spcPts val="1800"/>
              </a:spcAft>
              <a:buClr>
                <a:srgbClr val="0F4678"/>
              </a:buClr>
              <a:buSzPct val="100000"/>
              <a:buFont typeface="Arial" pitchFamily="34" charset="0"/>
              <a:buChar char="•"/>
            </a:pPr>
            <a:r>
              <a:rPr lang="is-IS" i="1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Collaboration</a:t>
            </a:r>
            <a:r>
              <a:rPr lang="is-IS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s-IS" i="1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is-IS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s-IS" i="1" u="sng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 </a:t>
            </a:r>
            <a:r>
              <a:rPr lang="is-IS" i="1" u="sng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Countries</a:t>
            </a:r>
            <a:r>
              <a:rPr lang="is-IS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s-IS" i="1" u="sng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Co-ordinated</a:t>
            </a:r>
            <a:r>
              <a:rPr lang="is-IS" i="1" u="sng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s-IS" i="1" u="sng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is-IS" i="1" u="sng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IMO</a:t>
            </a:r>
          </a:p>
          <a:p>
            <a:pPr marL="446088" lvl="2" indent="-265113" eaLnBrk="0" fontAlgn="base" hangingPunct="0">
              <a:spcBef>
                <a:spcPts val="600"/>
              </a:spcBef>
              <a:spcAft>
                <a:spcPts val="1800"/>
              </a:spcAft>
              <a:buClr>
                <a:srgbClr val="0F4678"/>
              </a:buClr>
              <a:buSzPct val="100000"/>
              <a:buFont typeface="Arial" pitchFamily="34" charset="0"/>
              <a:buChar char="•"/>
            </a:pPr>
            <a:r>
              <a:rPr lang="is-IS" i="1" u="sng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 </a:t>
            </a:r>
            <a:r>
              <a:rPr lang="is-IS" i="1" u="sng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</a:t>
            </a:r>
            <a:r>
              <a:rPr lang="is-IS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 </a:t>
            </a:r>
            <a:r>
              <a:rPr lang="is-IS" i="1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linked</a:t>
            </a:r>
            <a:r>
              <a:rPr lang="is-IS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s-IS" i="1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third</a:t>
            </a:r>
            <a:r>
              <a:rPr lang="is-IS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s-IS" i="1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parties, 2 </a:t>
            </a:r>
            <a:r>
              <a:rPr lang="is-IS" i="1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subcontractors</a:t>
            </a:r>
            <a:endParaRPr lang="is-IS" i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85133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Overview</a:t>
            </a:r>
            <a:r>
              <a:rPr lang="it-IT" sz="24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it-IT" sz="24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project</a:t>
            </a:r>
          </a:p>
        </p:txBody>
      </p:sp>
      <p:pic>
        <p:nvPicPr>
          <p:cNvPr id="9" name="Immagine 8" descr="cc_by_logo_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745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5.2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s-I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practices for </a:t>
            </a:r>
            <a:r>
              <a:rPr lang="en-U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ground-based remote sensing (RS) techniques and in-situ measurements of </a:t>
            </a:r>
            <a:r>
              <a:rPr lang="en-GB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volcanic plumes- </a:t>
            </a:r>
            <a:r>
              <a:rPr lang="pt-P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Future plans</a:t>
            </a:r>
            <a:endParaRPr lang="is-IS" sz="18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28345"/>
            <a:ext cx="9143999" cy="4729655"/>
          </a:xfrm>
          <a:prstGeom prst="rect">
            <a:avLst/>
          </a:prstGeom>
          <a:solidFill>
            <a:srgbClr val="FFFFFF">
              <a:alpha val="70000"/>
            </a:srgbClr>
          </a:solidFill>
        </p:spPr>
      </p:pic>
      <p:sp>
        <p:nvSpPr>
          <p:cNvPr id="15" name="TextBox 4"/>
          <p:cNvSpPr txBox="1"/>
          <p:nvPr/>
        </p:nvSpPr>
        <p:spPr>
          <a:xfrm>
            <a:off x="0" y="4272677"/>
            <a:ext cx="9144000" cy="2585323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182563" indent="-182563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compare the calibration procedures of the sensors before the measurements</a:t>
            </a:r>
          </a:p>
          <a:p>
            <a:pPr marL="182563" indent="-182563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evaluate the time to make representative measurements</a:t>
            </a:r>
          </a:p>
          <a:p>
            <a:pPr marL="182563" indent="-182563">
              <a:buFontTx/>
              <a:buChar char="-"/>
              <a:tabLst>
                <a:tab pos="173038" algn="l"/>
              </a:tabLst>
            </a:pPr>
            <a:r>
              <a:rPr lang="en-GB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compare procedure used by different groups to evaluate the final ratios thus affecting the estimation of the X/SO2 ratios from their composition measurements; </a:t>
            </a:r>
          </a:p>
          <a:p>
            <a:pPr marL="182563" indent="-182563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do different groups quantify and report uncertainty or error? (e.g. sensor delays, light dilution, uncertain wind speeds);</a:t>
            </a:r>
          </a:p>
          <a:p>
            <a:pPr marL="182563" indent="-182563"/>
            <a:r>
              <a:rPr lang="en-GB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To confront lab techniques used in filter pack preparation;</a:t>
            </a:r>
          </a:p>
        </p:txBody>
      </p:sp>
      <p:pic>
        <p:nvPicPr>
          <p:cNvPr id="12" name="Immagine 11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6589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745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5.3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GB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Integration </a:t>
            </a:r>
            <a:r>
              <a:rPr lang="en-U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geochemical </a:t>
            </a:r>
            <a:r>
              <a:rPr lang="en-GB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dataset of volcanic gases in atmosphere not implemented in EPOS-IP</a:t>
            </a:r>
            <a:endParaRPr lang="is-IS" sz="18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68421" y="2450273"/>
            <a:ext cx="81381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A structure for metadata, as already developed in EPOS project, has been proposed for the geochemical data.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The first data used were those acquired during the field survey performed at Furnas volcano.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All information on sampling and analytical procedures has been gathered to implement the metadata related to chemical analyses of </a:t>
            </a:r>
            <a:r>
              <a:rPr lang="en-US" dirty="0" err="1" smtClean="0">
                <a:solidFill>
                  <a:srgbClr val="002060"/>
                </a:solidFill>
              </a:rPr>
              <a:t>fumarolic</a:t>
            </a:r>
            <a:r>
              <a:rPr lang="en-US" dirty="0" smtClean="0">
                <a:solidFill>
                  <a:srgbClr val="002060"/>
                </a:solidFill>
              </a:rPr>
              <a:t> gases and in-plume measurements.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pic>
        <p:nvPicPr>
          <p:cNvPr id="15" name="Immagine 14" descr="cc_by_logo_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745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5.3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GB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Integration </a:t>
            </a:r>
            <a:r>
              <a:rPr lang="en-U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geochemical </a:t>
            </a:r>
            <a:r>
              <a:rPr lang="en-GB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dataset of volcanic gases in atmosphere not implemented in EPOS-IP</a:t>
            </a:r>
            <a:endParaRPr lang="is-IS" sz="18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147" y="2172309"/>
            <a:ext cx="6918614" cy="441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magine 11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6589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525034"/>
            <a:ext cx="9143999" cy="745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s-I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5.3</a:t>
            </a:r>
            <a:r>
              <a:rPr lang="is-I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GB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Integration </a:t>
            </a:r>
            <a:r>
              <a:rPr lang="en-US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geochemical </a:t>
            </a:r>
            <a:r>
              <a:rPr lang="en-GB" sz="1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dataset of volcanic gases in atmosphere not implemented in EPOS-IP</a:t>
            </a:r>
            <a:endParaRPr lang="is-IS" sz="18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3157" y="2314856"/>
            <a:ext cx="7406096" cy="4163131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0" y="5716887"/>
            <a:ext cx="9144000" cy="93610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dirty="0" smtClean="0">
                <a:solidFill>
                  <a:srgbClr val="FF0000"/>
                </a:solidFill>
              </a:rPr>
              <a:t>Service for data management at INGV-PA: </a:t>
            </a:r>
            <a:r>
              <a:rPr lang="it-IT" sz="2200" u="sng" dirty="0" smtClean="0">
                <a:solidFill>
                  <a:srgbClr val="FF0000"/>
                </a:solidFill>
              </a:rPr>
              <a:t>under </a:t>
            </a:r>
            <a:r>
              <a:rPr lang="it-IT" sz="2200" u="sng" dirty="0" err="1" smtClean="0">
                <a:solidFill>
                  <a:srgbClr val="FF0000"/>
                </a:solidFill>
              </a:rPr>
              <a:t>construction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br>
              <a:rPr lang="it-IT" sz="2200" dirty="0" smtClean="0">
                <a:solidFill>
                  <a:srgbClr val="FF0000"/>
                </a:solidFill>
              </a:rPr>
            </a:br>
            <a:endParaRPr lang="it-IT" sz="2200" dirty="0">
              <a:solidFill>
                <a:srgbClr val="FF0000"/>
              </a:solidFill>
            </a:endParaRPr>
          </a:p>
        </p:txBody>
      </p:sp>
      <p:pic>
        <p:nvPicPr>
          <p:cNvPr id="17" name="Immagine 16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662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738791"/>
            <a:ext cx="9143999" cy="48189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it-IT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Conclusive </a:t>
            </a:r>
            <a:r>
              <a:rPr lang="it-IT" sz="18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remarks</a:t>
            </a:r>
            <a:endParaRPr lang="is-IS" sz="18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6" descr="Resultado de imagem para plans for the fu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09" y="2107350"/>
            <a:ext cx="2817191" cy="2112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4"/>
          <p:cNvSpPr txBox="1"/>
          <p:nvPr/>
        </p:nvSpPr>
        <p:spPr>
          <a:xfrm>
            <a:off x="142504" y="2158386"/>
            <a:ext cx="6117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 algn="just"/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Comparison/discussion of the results – trying to </a:t>
            </a:r>
            <a:r>
              <a:rPr lang="pt-PT" sz="16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quantitative</a:t>
            </a:r>
            <a:endParaRPr lang="pt-PT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-285750" algn="just"/>
            <a:endParaRPr lang="pt-PT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-285750" algn="just"/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Preparation of the best practices (sampling and analytical procedures, </a:t>
            </a: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calibration protocol(s), </a:t>
            </a: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</a:t>
            </a: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filtering,  </a:t>
            </a: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guidelines, recommendations, checklist) </a:t>
            </a:r>
          </a:p>
          <a:p>
            <a:pPr marL="0" lvl="1" indent="-285750" algn="just"/>
            <a:endParaRPr lang="pt-PT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-285750" algn="just"/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Submission of scientific publications with the results obtained and “best practices” from the EUROVOLC community:</a:t>
            </a:r>
          </a:p>
          <a:p>
            <a:pPr marL="0" lvl="1" indent="-285750" algn="just">
              <a:buFontTx/>
              <a:buChar char="-"/>
            </a:pP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low temperature fumaroles (based at least on the Furnas Volcano case)</a:t>
            </a:r>
          </a:p>
          <a:p>
            <a:pPr marL="0" lvl="1" indent="-285750" algn="just">
              <a:buFontTx/>
              <a:buChar char="-"/>
            </a:pP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remote </a:t>
            </a: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sensing measurements (based at least on the </a:t>
            </a:r>
            <a:r>
              <a:rPr lang="pt-P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field surveys).</a:t>
            </a:r>
            <a:endParaRPr lang="pt-PT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-285750" algn="just">
              <a:buFontTx/>
              <a:buChar char="-"/>
            </a:pPr>
            <a:endParaRPr lang="pt-PT" sz="1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-285750" algn="just"/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Completion of the data repository, population of the DB thus making it accessible to the whole scientific community.</a:t>
            </a:r>
          </a:p>
        </p:txBody>
      </p:sp>
      <p:pic>
        <p:nvPicPr>
          <p:cNvPr id="15" name="Immagine 14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6589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 rotWithShape="1">
          <a:blip r:embed="rId5" cstate="print"/>
          <a:srcRect r="9564"/>
          <a:stretch/>
        </p:blipFill>
        <p:spPr>
          <a:xfrm>
            <a:off x="5076056" y="1556792"/>
            <a:ext cx="3861889" cy="4225084"/>
          </a:xfrm>
          <a:prstGeom prst="rect">
            <a:avLst/>
          </a:prstGeom>
        </p:spPr>
      </p:pic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0" y="1278329"/>
            <a:ext cx="8640960" cy="5579671"/>
          </a:xfrm>
        </p:spPr>
        <p:txBody>
          <a:bodyPr>
            <a:noAutofit/>
          </a:bodyPr>
          <a:lstStyle/>
          <a:p>
            <a:pPr marL="0" indent="0" defTabSz="896938">
              <a:lnSpc>
                <a:spcPct val="150000"/>
              </a:lnSpc>
              <a:buNone/>
            </a:pPr>
            <a:r>
              <a:rPr lang="en-GB" sz="1600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Country  	     Institutions                   </a:t>
            </a:r>
            <a:r>
              <a:rPr lang="en-GB" sz="1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GB" sz="1000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endParaRPr lang="en-GB" sz="1000" b="1" u="sng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1300" indent="-241300" defTabSz="89693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Iceland		       IMO (</a:t>
            </a:r>
            <a:r>
              <a:rPr lang="en-GB" sz="1200" b="1" i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Samsýn</a:t>
            </a: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 UI,  NCIP.  LV</a:t>
            </a:r>
          </a:p>
          <a:p>
            <a:pPr marL="241300" indent="-241300" defTabSz="89693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Italy   	                        INGV (CNR), UNIFI (ITEM)</a:t>
            </a:r>
          </a:p>
          <a:p>
            <a:pPr marL="241300" indent="-241300" defTabSz="896938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       </a:t>
            </a:r>
            <a:r>
              <a:rPr lang="en-GB" sz="12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Terradue</a:t>
            </a:r>
            <a:endParaRPr lang="en-GB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1300" indent="-241300" defTabSz="896938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France 	                        IPGP, UCA</a:t>
            </a:r>
          </a:p>
          <a:p>
            <a:pPr marL="241300" indent="-241300" defTabSz="1792288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UK 	       BGS,  </a:t>
            </a:r>
            <a:r>
              <a:rPr lang="en-GB" sz="12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ULeeds</a:t>
            </a: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UMan</a:t>
            </a: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Met Office</a:t>
            </a:r>
          </a:p>
          <a:p>
            <a:pPr marL="241300" indent="-241300" defTabSz="896938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Spain 	                        CSIC </a:t>
            </a:r>
            <a:r>
              <a:rPr lang="en-GB" sz="12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[IGN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endParaRPr lang="en-GB" sz="1200" b="1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41300" lvl="0" indent="-241300" defTabSz="896938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Switzerland 	       </a:t>
            </a:r>
            <a:r>
              <a:rPr lang="en-GB" sz="12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UniGe</a:t>
            </a: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GB" sz="1200" b="1" i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</a:t>
            </a:r>
            <a:r>
              <a:rPr lang="en-GB" sz="12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Rome</a:t>
            </a: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241300" lvl="0" indent="-241300" defTabSz="896938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Ireland 	       DIAS</a:t>
            </a:r>
          </a:p>
          <a:p>
            <a:pPr marL="241300" lvl="0" indent="-241300" defTabSz="896938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Portugal (Azores Is.)  CIVISA</a:t>
            </a:r>
          </a:p>
          <a:p>
            <a:pPr marL="241300" lvl="0" indent="-241300" defTabSz="8969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Greece 	        	       </a:t>
            </a: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IGME                                     </a:t>
            </a:r>
            <a:endParaRPr lang="en-GB" sz="12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defTabSz="89693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Stakeholders:  	       London </a:t>
            </a:r>
            <a:r>
              <a:rPr lang="en-GB" sz="1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Toulouse </a:t>
            </a: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VAACS,</a:t>
            </a:r>
          </a:p>
          <a:p>
            <a:pPr marL="0" lvl="0" indent="0" defTabSz="89693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      ICAO, ISAVIA, Univ. Bergen</a:t>
            </a:r>
          </a:p>
          <a:p>
            <a:pPr marL="0" lvl="0" indent="0" defTabSz="896938">
              <a:lnSpc>
                <a:spcPct val="100000"/>
              </a:lnSpc>
              <a:buNone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Industrial stakeholders:  Rolls Royce, TAMDAR</a:t>
            </a:r>
          </a:p>
          <a:p>
            <a:pPr marL="0" lvl="0" indent="0" defTabSz="896938">
              <a:lnSpc>
                <a:spcPct val="100000"/>
              </a:lnSpc>
              <a:buNone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SME: 		       </a:t>
            </a:r>
            <a:r>
              <a:rPr lang="en-GB" sz="12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Terradue</a:t>
            </a: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ITEM</a:t>
            </a:r>
          </a:p>
          <a:p>
            <a:pPr marL="0" lvl="0" indent="0" defTabSz="896938">
              <a:lnSpc>
                <a:spcPct val="100000"/>
              </a:lnSpc>
              <a:buNone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Organizations:  	       ICDP, WOVO, IAVCEI</a:t>
            </a:r>
          </a:p>
          <a:p>
            <a:pPr marL="0" lvl="0" indent="0" defTabSz="896938">
              <a:lnSpc>
                <a:spcPct val="100000"/>
              </a:lnSpc>
              <a:buNone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ESFRI projects: 	       </a:t>
            </a:r>
            <a:r>
              <a:rPr lang="en-GB" sz="1200" b="1" u="sng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EPOS</a:t>
            </a: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ARISE2</a:t>
            </a:r>
          </a:p>
          <a:p>
            <a:pPr marL="0" lvl="0" indent="0" defTabSz="896938">
              <a:lnSpc>
                <a:spcPct val="100000"/>
              </a:lnSpc>
              <a:buNone/>
            </a:pPr>
            <a:r>
              <a:rPr lang="en-GB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projects:	       ARISTOTLE, ECLIPSE</a:t>
            </a:r>
            <a:endParaRPr lang="en-GB" sz="12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defTabSz="896938">
              <a:buNone/>
            </a:pPr>
            <a:endParaRPr lang="en-GB" sz="10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GB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endParaRPr lang="en-GB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" y="8513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</a:t>
            </a:r>
            <a:r>
              <a:rPr lang="it-IT" sz="24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share</a:t>
            </a:r>
          </a:p>
        </p:txBody>
      </p:sp>
      <p:pic>
        <p:nvPicPr>
          <p:cNvPr id="16" name="Immagine 15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1573"/>
            <a:ext cx="5608806" cy="3816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894" y="1520606"/>
            <a:ext cx="228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Widely distributed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Volcano Observatories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7345" y="1297444"/>
            <a:ext cx="5968501" cy="37798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48264" y="4509120"/>
            <a:ext cx="215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Volcanoes in overseas territories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4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21" name="Immagine 20" descr="logo EGU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22" name="Rettangolo 21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23" name="Immagine 22" descr="EUROVOLC_logo_title_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Immagine 23" descr="flag_yellow_hig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0" y="85133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“European” Volcano Observatories</a:t>
            </a:r>
            <a:endParaRPr lang="it-IT" sz="2400" b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Immagine 12" descr="cc_by_logo_p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6589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2166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8513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goals</a:t>
            </a:r>
            <a:endParaRPr lang="it-IT" sz="2400" b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53062" y="1425039"/>
            <a:ext cx="8754097" cy="309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9290" rIns="0" bIns="9290">
            <a:spAutoFit/>
          </a:bodyPr>
          <a:lstStyle/>
          <a:p>
            <a:pPr marL="446088" lvl="1" indent="-265113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F4678"/>
              </a:buClr>
              <a:buSzPct val="100000"/>
              <a:buBlip>
                <a:blip r:embed="rId5"/>
              </a:buBlip>
            </a:pPr>
            <a:r>
              <a:rPr lang="en-US" sz="20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harmonize </a:t>
            </a:r>
            <a:r>
              <a:rPr lang="en-US" sz="2000" dirty="0" err="1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volcanological</a:t>
            </a:r>
            <a:r>
              <a:rPr lang="en-US" sz="2000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infrastructures </a:t>
            </a:r>
            <a:r>
              <a:rPr lang="en-US" sz="2000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the wider scientific </a:t>
            </a:r>
            <a:r>
              <a:rPr lang="en-US" sz="20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community</a:t>
            </a:r>
          </a:p>
          <a:p>
            <a:pPr marL="446088" lvl="1" indent="-265113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F4678"/>
              </a:buClr>
              <a:buSzPct val="100000"/>
              <a:buBlip>
                <a:blip r:embed="rId5"/>
              </a:buBlip>
            </a:pPr>
            <a:r>
              <a:rPr lang="en-US" sz="20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2000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optimise</a:t>
            </a:r>
            <a:r>
              <a:rPr lang="en-US" sz="20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activities to assure the best possible European response before, during and after volcanic </a:t>
            </a:r>
            <a:r>
              <a:rPr lang="en-US" sz="20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crises</a:t>
            </a:r>
          </a:p>
          <a:p>
            <a:pPr marL="446088" lvl="1" indent="-265113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F4678"/>
              </a:buClr>
              <a:buSzPct val="100000"/>
              <a:buBlip>
                <a:blip r:embed="rId5"/>
              </a:buBlip>
            </a:pPr>
            <a:r>
              <a:rPr lang="is-IS" sz="2000" kern="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improve European competitiveness in Earth Science researches</a:t>
            </a:r>
            <a:endParaRPr lang="en-US" sz="2000" kern="0" dirty="0">
              <a:solidFill>
                <a:srgbClr val="1F497D"/>
              </a:solidFill>
              <a:latin typeface="Verdana"/>
              <a:ea typeface="ＭＳ Ｐゴシック" pitchFamily="-112" charset="-128"/>
            </a:endParaRPr>
          </a:p>
        </p:txBody>
      </p:sp>
      <p:pic>
        <p:nvPicPr>
          <p:cNvPr id="15" name="Immagine 14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pic>
        <p:nvPicPr>
          <p:cNvPr id="8" name="Immagine 7" descr="EurovolcManagementOrganization-2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4976" y="1307104"/>
            <a:ext cx="7163799" cy="555089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545021" y="851336"/>
            <a:ext cx="610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Management organization</a:t>
            </a:r>
            <a:endParaRPr lang="it-IT" sz="2400" b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Immagine 14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492974"/>
            <a:ext cx="1043299" cy="365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pic>
        <p:nvPicPr>
          <p:cNvPr id="8" name="Immagine 7" descr="EurovolcManagementOrganization-2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4976" y="1307104"/>
            <a:ext cx="7163799" cy="555089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545021" y="851336"/>
            <a:ext cx="610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Management organization</a:t>
            </a:r>
            <a:endParaRPr lang="it-IT" sz="2400" b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622767" y="5062655"/>
            <a:ext cx="498642" cy="2098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" y="6428561"/>
            <a:ext cx="1043299" cy="365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851336"/>
            <a:ext cx="9144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  <a:p>
            <a:pPr algn="ctr">
              <a:spcBef>
                <a:spcPts val="600"/>
              </a:spcBef>
            </a:pPr>
            <a:r>
              <a:rPr lang="is-IS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Theme 2 Volcano-Atmosphere interaction</a:t>
            </a: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0" y="2422003"/>
            <a:ext cx="8680298" cy="34665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 objectives are:</a:t>
            </a:r>
          </a:p>
          <a:p>
            <a:pPr marL="904875">
              <a:buNone/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Definition of the best practices in geochemical sampling and monitoring of fluxes and compositions of volcanic gas emissions in the atmosphere.</a:t>
            </a:r>
          </a:p>
          <a:p>
            <a:pPr marL="904875"/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Integration data of volcanic gases in the atmosphere in agreement with EPOS guidelines.</a:t>
            </a:r>
          </a:p>
          <a:p>
            <a:pPr marL="904875"/>
            <a:r>
              <a:rPr lang="en-GB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transfer and skill building between RIs and VOs on state-of-the-art of the geochemical gas monitoring.</a:t>
            </a:r>
            <a:endParaRPr lang="en-US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magine 11" descr="cc_by_logo_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0" y="0"/>
            <a:ext cx="2583425" cy="833434"/>
            <a:chOff x="0" y="0"/>
            <a:chExt cx="2583425" cy="833434"/>
          </a:xfrm>
        </p:grpSpPr>
        <p:pic>
          <p:nvPicPr>
            <p:cNvPr id="10" name="Immagine 9" descr="logo E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322" cy="82677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578225" y="649834"/>
              <a:ext cx="2005200" cy="18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</p:grpSp>
      <p:pic>
        <p:nvPicPr>
          <p:cNvPr id="13" name="Immagine 12" descr="EUROVOLC_logo_title_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481" y="0"/>
            <a:ext cx="2129463" cy="83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magine 13" descr="flag_yellow_h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730" y="0"/>
            <a:ext cx="1252270" cy="8352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8513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WP5: Consolidation of geochemical gas monitoring across VOs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1804531"/>
            <a:ext cx="39729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s-IS" sz="2400" b="1" dirty="0" smtClean="0">
                <a:solidFill>
                  <a:srgbClr val="002060"/>
                </a:solidFill>
              </a:rPr>
              <a:t>8 PARTNERS INVOLVED</a:t>
            </a:r>
          </a:p>
          <a:p>
            <a:pPr algn="just"/>
            <a:r>
              <a:rPr lang="is-IS" sz="2400" b="1" dirty="0" smtClean="0">
                <a:solidFill>
                  <a:srgbClr val="002060"/>
                </a:solidFill>
              </a:rPr>
              <a:t>FROM 6 COUNTRIES</a:t>
            </a:r>
          </a:p>
          <a:p>
            <a:pPr algn="just"/>
            <a:endParaRPr lang="is-IS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is-IS" b="1" dirty="0" smtClean="0">
                <a:solidFill>
                  <a:srgbClr val="002060"/>
                </a:solidFill>
              </a:rPr>
              <a:t>IMO (IS)</a:t>
            </a:r>
          </a:p>
          <a:p>
            <a:pPr algn="just"/>
            <a:r>
              <a:rPr lang="is-IS" b="1" dirty="0" smtClean="0">
                <a:solidFill>
                  <a:srgbClr val="002060"/>
                </a:solidFill>
              </a:rPr>
              <a:t>UNILEEDS (GB)</a:t>
            </a:r>
          </a:p>
          <a:p>
            <a:pPr algn="just"/>
            <a:r>
              <a:rPr lang="is-IS" b="1" dirty="0" smtClean="0">
                <a:solidFill>
                  <a:srgbClr val="002060"/>
                </a:solidFill>
              </a:rPr>
              <a:t>UMAN (GB)</a:t>
            </a:r>
          </a:p>
          <a:p>
            <a:pPr algn="just"/>
            <a:r>
              <a:rPr lang="is-IS" b="1" dirty="0" smtClean="0">
                <a:solidFill>
                  <a:srgbClr val="002060"/>
                </a:solidFill>
              </a:rPr>
              <a:t>IPGP (FR)</a:t>
            </a:r>
          </a:p>
          <a:p>
            <a:pPr algn="just"/>
            <a:r>
              <a:rPr lang="is-IS" b="1" dirty="0" smtClean="0">
                <a:solidFill>
                  <a:srgbClr val="002060"/>
                </a:solidFill>
              </a:rPr>
              <a:t>UCA-OPGC (FR)</a:t>
            </a:r>
          </a:p>
          <a:p>
            <a:pPr algn="just"/>
            <a:r>
              <a:rPr lang="is-IS" b="1" dirty="0" smtClean="0">
                <a:solidFill>
                  <a:srgbClr val="002060"/>
                </a:solidFill>
              </a:rPr>
              <a:t>CIVISA (P)</a:t>
            </a:r>
          </a:p>
          <a:p>
            <a:pPr algn="just"/>
            <a:r>
              <a:rPr lang="is-IS" b="1" dirty="0" smtClean="0">
                <a:solidFill>
                  <a:srgbClr val="002060"/>
                </a:solidFill>
              </a:rPr>
              <a:t>INGV(IT)</a:t>
            </a:r>
          </a:p>
          <a:p>
            <a:pPr algn="just"/>
            <a:r>
              <a:rPr lang="is-IS" b="1" dirty="0" smtClean="0">
                <a:solidFill>
                  <a:srgbClr val="002060"/>
                </a:solidFill>
              </a:rPr>
              <a:t>CSIC (ES)</a:t>
            </a:r>
          </a:p>
          <a:p>
            <a:pPr algn="just"/>
            <a:endParaRPr lang="it-IT" b="1" dirty="0"/>
          </a:p>
        </p:txBody>
      </p:sp>
      <p:pic>
        <p:nvPicPr>
          <p:cNvPr id="19" name="Immagine 18" descr="Cattura.JPG"/>
          <p:cNvPicPr>
            <a:picLocks noChangeAspect="1"/>
          </p:cNvPicPr>
          <p:nvPr/>
        </p:nvPicPr>
        <p:blipFill>
          <a:blip r:embed="rId5" cstate="print"/>
          <a:srcRect r="4182"/>
          <a:stretch>
            <a:fillRect/>
          </a:stretch>
        </p:blipFill>
        <p:spPr>
          <a:xfrm>
            <a:off x="4017645" y="2194304"/>
            <a:ext cx="4948934" cy="4486275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 flipV="1">
            <a:off x="7457749" y="4494224"/>
            <a:ext cx="325469" cy="21059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5757514" y="2201142"/>
            <a:ext cx="603896" cy="37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IMO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486321" y="4591427"/>
            <a:ext cx="897092" cy="37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CIVISA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485502" y="6003992"/>
            <a:ext cx="625776" cy="37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CSIC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439456" y="5423234"/>
            <a:ext cx="897092" cy="37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INGV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680107" y="4123626"/>
            <a:ext cx="706187" cy="37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IPGP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934465" y="4463317"/>
            <a:ext cx="729434" cy="37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UCA</a:t>
            </a:r>
            <a:endParaRPr lang="it-IT" b="1" dirty="0">
              <a:solidFill>
                <a:srgbClr val="FFFF00"/>
              </a:solidFill>
            </a:endParaRPr>
          </a:p>
        </p:txBody>
      </p:sp>
      <p:cxnSp>
        <p:nvCxnSpPr>
          <p:cNvPr id="27" name="Connettore 2 26"/>
          <p:cNvCxnSpPr>
            <a:endCxn id="26" idx="1"/>
          </p:cNvCxnSpPr>
          <p:nvPr/>
        </p:nvCxnSpPr>
        <p:spPr>
          <a:xfrm flipV="1">
            <a:off x="7486467" y="4648906"/>
            <a:ext cx="447999" cy="151641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 flipV="1">
            <a:off x="6711084" y="3777508"/>
            <a:ext cx="421196" cy="20102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6768520" y="4045543"/>
            <a:ext cx="344615" cy="17230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734676" y="4163147"/>
            <a:ext cx="918973" cy="37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UMAN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763394" y="3502636"/>
            <a:ext cx="1129571" cy="37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UNILEEDS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32" name="Immagine 31" descr="cc_by_logo_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1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1480</TotalTime>
  <Words>1387</Words>
  <Application>Microsoft Office PowerPoint</Application>
  <PresentationFormat>Presentazione su schermo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Name</dc:title>
  <dc:creator>Kristín Vogfjorð</dc:creator>
  <cp:lastModifiedBy>Fausto Grassa</cp:lastModifiedBy>
  <cp:revision>264</cp:revision>
  <dcterms:created xsi:type="dcterms:W3CDTF">2018-02-01T03:19:53Z</dcterms:created>
  <dcterms:modified xsi:type="dcterms:W3CDTF">2020-05-03T14:34:01Z</dcterms:modified>
</cp:coreProperties>
</file>