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60" r:id="rId9"/>
    <p:sldId id="259" r:id="rId10"/>
    <p:sldId id="261" r:id="rId11"/>
    <p:sldId id="267" r:id="rId12"/>
    <p:sldId id="279" r:id="rId13"/>
    <p:sldId id="269" r:id="rId14"/>
    <p:sldId id="268" r:id="rId15"/>
    <p:sldId id="270" r:id="rId16"/>
    <p:sldId id="280" r:id="rId17"/>
    <p:sldId id="272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AB12-9587-4647-9E1B-7F42118D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41A47-5F2D-4E0D-9E0F-1D8D1CD7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48AE6-CC28-4C9C-A297-96009B6A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08F9-BBFD-4938-BE3E-A26CC553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950B-3E6F-410C-9D6E-C4C5EDCE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0322-4B5E-4B48-8F32-90B547DA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40353-B8A9-44D8-B386-25F69F1EF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5AB7-85AE-4EF3-902A-0C54C2D1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461C-8D05-4C01-BAA8-FCEBF868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74168-0E3D-4FAF-9B3C-04AB5DC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2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0E14D-28E8-427F-A5DD-F914ACFAE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78BF3-8964-4657-91AD-E343966C1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6BE08-6FFE-4B0D-9DD8-81A876B1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B8C01-C9B8-474D-83E2-6955D2CB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1CC9-A21E-42B7-8BC9-A4B09CB6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5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C4A3-B509-4E71-A078-3F98031D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05EC-A3E3-4B1B-8130-EF66CFBD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84A92-C0CE-47D6-B46C-CA5DE4B4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C6004-DB23-48CB-A64D-5ACC4A26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8FB80-A853-49FA-8E33-652FD7F5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5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EAD2-39A0-4D6C-8690-3BBEFF82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5BA2-C32C-4F85-A021-0CFBCFD5E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1AADD-5311-431E-B710-E325621A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C53CE-913B-4C43-BA94-D0DC5F98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87E0-7BB1-4980-803F-02AD0807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4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F395-3C4D-445A-9C8A-5FD09F38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C9C9-F71D-432A-B601-0CCD45B7C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F15E7-9A04-4C45-9A44-30E7ADB8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9400F-6B83-4B6C-8CA9-6ACF271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1A36F-B771-49BE-81D7-D62D85D9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5B7EA-C908-48ED-A791-496E557B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3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6E22-594B-4B93-BECB-09DCF677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362F-2969-4ED2-806B-C4393F96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2492B-7AF7-4CA1-B617-976AD421A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22C49-AA78-442A-8FB9-263E614BA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CECA2-4242-46DB-B980-7C34A4E40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A8DD1-37A7-457E-A7FF-1A0DBF53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DE40D-D1FA-46CA-B866-D64AB116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97057-E023-42DC-BE14-BD36046C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1343-33CA-4985-AA31-389DA8B4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ACDE2-E0D6-48A5-B839-7673F42E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63F5A-0896-40D6-8431-BF9A3609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E8DB2-194C-4574-9000-99B9CF62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8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98519-AD9C-442A-9ECD-E21F5B6D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EDBA8-5E07-43B4-8B88-3F5B3091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FDBAE-EE23-42CE-81F4-9FD2BA70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7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C76F-59CA-4832-93F1-5C21B425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CC4D-B153-4A26-B8B3-7845132D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26AC9-C555-48EC-A361-782CAABDF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AEAC1-5B38-426E-96D2-7C61098C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22621-AAC4-432B-B07A-0F49CA9D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1BC55-1FF9-45BA-91EE-5864E4FC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1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79FF-D38B-4FB3-A290-9BB8B62F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DA5DA-5A49-42BF-8B86-201E3AAAE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DC940-41DF-488A-BE47-8D564AF1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2A380-1BE2-4183-8F95-CAE3DB1F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E5AD-6A4D-453C-8513-0BAE94E7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00FE3-A0A0-4558-B061-FB7E3F77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F0068-7E08-42A6-83FB-098B2963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4239E-A0B7-4B17-82F7-105FC8F1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9224-50B6-4A6A-8677-726A135FE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BD98-D17F-42F9-BA57-BD2C86234FCA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D61A8-02FE-4D09-BFC7-4A261ECF3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0A6C6-4916-4379-BEE1-AB1FA02AF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F393-9940-4DEF-9567-8CAAD449E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4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9EEE0-8B33-4FC0-AACC-3EC3B2DC46AA}"/>
              </a:ext>
            </a:extLst>
          </p:cNvPr>
          <p:cNvSpPr txBox="1"/>
          <p:nvPr/>
        </p:nvSpPr>
        <p:spPr>
          <a:xfrm>
            <a:off x="1891553" y="1066800"/>
            <a:ext cx="84088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SO</a:t>
            </a:r>
            <a:r>
              <a:rPr lang="en-GB" sz="3600" b="1" baseline="-25000" dirty="0"/>
              <a:t>2</a:t>
            </a:r>
            <a:r>
              <a:rPr lang="en-GB" sz="3600" b="1" dirty="0"/>
              <a:t> emissions from 28</a:t>
            </a:r>
            <a:r>
              <a:rPr lang="en-GB" sz="3600" b="1" baseline="30000" dirty="0"/>
              <a:t>th</a:t>
            </a:r>
            <a:r>
              <a:rPr lang="en-GB" sz="3600" b="1" dirty="0"/>
              <a:t> August 2019 Stromboli Paroxysm observed by </a:t>
            </a:r>
            <a:r>
              <a:rPr lang="en-GB" sz="3600" b="1" dirty="0" err="1"/>
              <a:t>TropOMI</a:t>
            </a:r>
            <a:endParaRPr lang="en-GB" sz="3600" b="1" dirty="0"/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Mike Burton, Catherine </a:t>
            </a:r>
            <a:r>
              <a:rPr lang="en-GB" sz="3600"/>
              <a:t>Hayer and</a:t>
            </a:r>
          </a:p>
          <a:p>
            <a:pPr algn="ctr"/>
            <a:r>
              <a:rPr lang="en-GB" sz="3600"/>
              <a:t>Giuseppe </a:t>
            </a:r>
            <a:r>
              <a:rPr lang="en-GB" sz="3600" dirty="0"/>
              <a:t>La Spina</a:t>
            </a:r>
          </a:p>
          <a:p>
            <a:pPr algn="ctr"/>
            <a:r>
              <a:rPr lang="en-GB" sz="3600" dirty="0"/>
              <a:t>University of Manchester, UK</a:t>
            </a:r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Thanks to EUROVOLC project</a:t>
            </a:r>
          </a:p>
        </p:txBody>
      </p:sp>
    </p:spTree>
    <p:extLst>
      <p:ext uri="{BB962C8B-B14F-4D97-AF65-F5344CB8AC3E}">
        <p14:creationId xmlns:p14="http://schemas.microsoft.com/office/powerpoint/2010/main" val="167031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BE04F8-A399-41F5-B901-806E4B06777E}"/>
              </a:ext>
            </a:extLst>
          </p:cNvPr>
          <p:cNvCxnSpPr>
            <a:cxnSpLocks/>
          </p:cNvCxnSpPr>
          <p:nvPr/>
        </p:nvCxnSpPr>
        <p:spPr>
          <a:xfrm flipV="1">
            <a:off x="2572871" y="5545566"/>
            <a:ext cx="9305364" cy="12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D9DCB-6090-40DA-B618-6DE386187D93}"/>
              </a:ext>
            </a:extLst>
          </p:cNvPr>
          <p:cNvCxnSpPr>
            <a:cxnSpLocks/>
          </p:cNvCxnSpPr>
          <p:nvPr/>
        </p:nvCxnSpPr>
        <p:spPr>
          <a:xfrm flipV="1">
            <a:off x="2581836" y="1577788"/>
            <a:ext cx="0" cy="398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95CC2A-5858-445F-8167-DD1C5F9E2D07}"/>
              </a:ext>
            </a:extLst>
          </p:cNvPr>
          <p:cNvSpPr txBox="1"/>
          <p:nvPr/>
        </p:nvSpPr>
        <p:spPr>
          <a:xfrm>
            <a:off x="241161" y="3337340"/>
            <a:ext cx="140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Plume</a:t>
            </a:r>
          </a:p>
          <a:p>
            <a:pPr algn="ctr"/>
            <a:r>
              <a:rPr lang="en-GB" dirty="0"/>
              <a:t>Height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1ECF1-32E1-4A0B-8595-686220A30B7B}"/>
              </a:ext>
            </a:extLst>
          </p:cNvPr>
          <p:cNvSpPr/>
          <p:nvPr/>
        </p:nvSpPr>
        <p:spPr>
          <a:xfrm>
            <a:off x="2626662" y="1299881"/>
            <a:ext cx="896468" cy="4105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F1757-E52E-4FE4-835E-5F4DF0781214}"/>
              </a:ext>
            </a:extLst>
          </p:cNvPr>
          <p:cNvSpPr txBox="1"/>
          <p:nvPr/>
        </p:nvSpPr>
        <p:spPr>
          <a:xfrm>
            <a:off x="1425389" y="2120372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DF39E-1A5F-43DD-88B5-ACF0BDE73C83}"/>
              </a:ext>
            </a:extLst>
          </p:cNvPr>
          <p:cNvSpPr txBox="1"/>
          <p:nvPr/>
        </p:nvSpPr>
        <p:spPr>
          <a:xfrm>
            <a:off x="1407014" y="347584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DFEEC2-9CDE-4571-806E-2107464AE829}"/>
              </a:ext>
            </a:extLst>
          </p:cNvPr>
          <p:cNvSpPr txBox="1"/>
          <p:nvPr/>
        </p:nvSpPr>
        <p:spPr>
          <a:xfrm>
            <a:off x="1425389" y="536090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 km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3216B7-A3EB-4983-AA01-C3C9D3D08FDE}"/>
              </a:ext>
            </a:extLst>
          </p:cNvPr>
          <p:cNvSpPr/>
          <p:nvPr/>
        </p:nvSpPr>
        <p:spPr>
          <a:xfrm>
            <a:off x="5777531" y="4488859"/>
            <a:ext cx="2187386" cy="36931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Knowing the plume height from trajectory modelling we can get the right mass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BAEF5E-6F39-465B-9038-36CAEFFFBE02}"/>
              </a:ext>
            </a:extLst>
          </p:cNvPr>
          <p:cNvSpPr txBox="1"/>
          <p:nvPr/>
        </p:nvSpPr>
        <p:spPr>
          <a:xfrm>
            <a:off x="2814473" y="5751744"/>
            <a:ext cx="811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same mass of SO</a:t>
            </a:r>
            <a:r>
              <a:rPr lang="en-GB" baseline="-25000" dirty="0"/>
              <a:t>2</a:t>
            </a:r>
            <a:r>
              <a:rPr lang="en-GB" dirty="0"/>
              <a:t> located at different heights will produce a different absorption strength as measured by the </a:t>
            </a:r>
            <a:r>
              <a:rPr lang="en-GB" dirty="0" err="1"/>
              <a:t>TropOMI</a:t>
            </a:r>
            <a:r>
              <a:rPr lang="en-GB" dirty="0"/>
              <a:t> spectrometer and a different SO</a:t>
            </a:r>
            <a:r>
              <a:rPr lang="en-GB" baseline="-25000" dirty="0"/>
              <a:t>2</a:t>
            </a:r>
            <a:r>
              <a:rPr lang="en-GB" dirty="0"/>
              <a:t> amount, can be a </a:t>
            </a:r>
            <a:r>
              <a:rPr lang="en-GB" b="1" dirty="0">
                <a:solidFill>
                  <a:srgbClr val="FF0000"/>
                </a:solidFill>
              </a:rPr>
              <a:t>factor of ten </a:t>
            </a:r>
            <a:r>
              <a:rPr lang="en-GB" dirty="0"/>
              <a:t>between 1 and 10 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6BF5C-2CBB-449A-9033-4429E8881B23}"/>
              </a:ext>
            </a:extLst>
          </p:cNvPr>
          <p:cNvSpPr txBox="1"/>
          <p:nvPr/>
        </p:nvSpPr>
        <p:spPr>
          <a:xfrm>
            <a:off x="4338918" y="4451872"/>
            <a:ext cx="13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km, 20 DU</a:t>
            </a:r>
          </a:p>
        </p:txBody>
      </p:sp>
    </p:spTree>
    <p:extLst>
      <p:ext uri="{BB962C8B-B14F-4D97-AF65-F5344CB8AC3E}">
        <p14:creationId xmlns:p14="http://schemas.microsoft.com/office/powerpoint/2010/main" val="175323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770965" y="124032"/>
            <a:ext cx="1109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28 August 2019 </a:t>
            </a:r>
            <a:r>
              <a:rPr lang="en-GB" sz="2000" b="1" dirty="0" err="1"/>
              <a:t>TropOMI</a:t>
            </a:r>
            <a:r>
              <a:rPr lang="en-GB" sz="2000" b="1" dirty="0"/>
              <a:t> image, collected 11:30 UTC, 73 minutes after 10:17 UTC eruption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ABBAC-F2AC-452C-89E5-FC4A8391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8" y="524142"/>
            <a:ext cx="7366816" cy="6209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A21EAB-4102-4D9F-A862-EC2CC5C9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546" y="1041351"/>
            <a:ext cx="4315725" cy="51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Back-trajectories from each plume pixel, selected for closest approach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960684-4BC1-43B8-B2AF-BF447306C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4" y="525563"/>
            <a:ext cx="7244895" cy="6332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3B0A5-2139-4CC7-B810-8F898D7B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449" y="1839500"/>
            <a:ext cx="4482287" cy="34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Distance of closest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CE5E8F-209F-4C72-B0D8-9AC0167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2" y="524141"/>
            <a:ext cx="6697978" cy="6257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2F216-386E-4E27-8EAF-9F5CEACC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55" y="644861"/>
            <a:ext cx="4544192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Calculated height of each pixel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29FA0-6E04-4C72-AA62-2936E60E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3" y="524142"/>
            <a:ext cx="6443533" cy="63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947C39-91F3-4B51-BF8B-661644A57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62" y="524142"/>
            <a:ext cx="5311927" cy="61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Age of each pixel - eruption at 10:17 lasting </a:t>
            </a:r>
            <a:r>
              <a:rPr lang="en-GB" sz="2000" b="1" dirty="0">
                <a:sym typeface="Symbol" panose="05050102010706020507" pitchFamily="18" charset="2"/>
              </a:rPr>
              <a:t>9 minutes</a:t>
            </a:r>
            <a:endParaRPr lang="en-GB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A974B-10C8-4DBB-BA4F-39AF746D3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1" y="524142"/>
            <a:ext cx="6274301" cy="6245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7DB2F-1105-43A3-9230-6BDF77FD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13" y="524142"/>
            <a:ext cx="4674965" cy="57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SO2 VCD with correct heights for each pixel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A7697-4384-48EB-81C3-9006A345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03" y="571060"/>
            <a:ext cx="6500469" cy="616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F5A97-3C0C-4478-8B93-19D192EA8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33" y="571060"/>
            <a:ext cx="2319468" cy="2831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939E5-E77A-4357-8B24-DC50AC2D15BA}"/>
              </a:ext>
            </a:extLst>
          </p:cNvPr>
          <p:cNvSpPr txBox="1"/>
          <p:nvPr/>
        </p:nvSpPr>
        <p:spPr>
          <a:xfrm>
            <a:off x="10372165" y="4580965"/>
            <a:ext cx="181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image assuming 1 km</a:t>
            </a:r>
          </a:p>
          <a:p>
            <a:endParaRPr lang="en-GB" dirty="0"/>
          </a:p>
          <a:p>
            <a:r>
              <a:rPr lang="en-GB" dirty="0"/>
              <a:t>Same SO2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26D10-EB17-460C-8B09-64D9678DFDC0}"/>
              </a:ext>
            </a:extLst>
          </p:cNvPr>
          <p:cNvSpPr txBox="1"/>
          <p:nvPr/>
        </p:nvSpPr>
        <p:spPr>
          <a:xfrm>
            <a:off x="10291482" y="833718"/>
            <a:ext cx="181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Corrected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D9DB1B-7D8D-43A1-B40A-4BA7C71A8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75" y="3803422"/>
            <a:ext cx="2086402" cy="25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SO</a:t>
            </a:r>
            <a:r>
              <a:rPr lang="en-GB" sz="2000" b="1" baseline="-25000" dirty="0"/>
              <a:t>2</a:t>
            </a:r>
            <a:r>
              <a:rPr lang="en-GB" sz="2000" b="1" dirty="0"/>
              <a:t> flux time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0EBA9F-091A-4E33-9CF9-C66B65DD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5" y="688332"/>
            <a:ext cx="7539318" cy="6169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0F0FE-6B2E-429B-9725-60156166E90F}"/>
              </a:ext>
            </a:extLst>
          </p:cNvPr>
          <p:cNvSpPr txBox="1"/>
          <p:nvPr/>
        </p:nvSpPr>
        <p:spPr>
          <a:xfrm>
            <a:off x="8489576" y="1649506"/>
            <a:ext cx="2796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Estimated total SO2 mass erupted: 360 tonnes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60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CA3FE-041A-4DF5-97B7-935F7E0C9D8D}"/>
              </a:ext>
            </a:extLst>
          </p:cNvPr>
          <p:cNvSpPr txBox="1"/>
          <p:nvPr/>
        </p:nvSpPr>
        <p:spPr>
          <a:xfrm>
            <a:off x="8390965" y="1219200"/>
            <a:ext cx="34155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Height of the main eruption plume 4.3 km </a:t>
            </a:r>
            <a:r>
              <a:rPr lang="en-GB" dirty="0" err="1"/>
              <a:t>asl</a:t>
            </a:r>
            <a:r>
              <a:rPr lang="en-GB" dirty="0"/>
              <a:t>, 3.4 km above vent</a:t>
            </a:r>
          </a:p>
          <a:p>
            <a:endParaRPr lang="en-GB" dirty="0"/>
          </a:p>
          <a:p>
            <a:r>
              <a:rPr lang="en-GB" dirty="0"/>
              <a:t>Mastin et al. 2009</a:t>
            </a:r>
          </a:p>
          <a:p>
            <a:endParaRPr lang="en-GB" dirty="0"/>
          </a:p>
          <a:p>
            <a:r>
              <a:rPr lang="en-GB" dirty="0"/>
              <a:t>H=0.3035M</a:t>
            </a:r>
            <a:r>
              <a:rPr lang="en-GB" baseline="30000" dirty="0"/>
              <a:t>0.241</a:t>
            </a:r>
            <a:r>
              <a:rPr lang="en-GB" dirty="0"/>
              <a:t> </a:t>
            </a:r>
          </a:p>
          <a:p>
            <a:r>
              <a:rPr lang="en-GB" dirty="0"/>
              <a:t>H is plume height (km)</a:t>
            </a:r>
          </a:p>
          <a:p>
            <a:r>
              <a:rPr lang="en-GB" dirty="0"/>
              <a:t>M is mass eruption rate (kg/s)</a:t>
            </a:r>
          </a:p>
          <a:p>
            <a:endParaRPr lang="en-GB" dirty="0"/>
          </a:p>
          <a:p>
            <a:r>
              <a:rPr lang="en-GB" dirty="0"/>
              <a:t>For 3.4 km MER is 22000 kg/s</a:t>
            </a:r>
          </a:p>
          <a:p>
            <a:endParaRPr lang="en-GB" dirty="0"/>
          </a:p>
          <a:p>
            <a:r>
              <a:rPr lang="en-GB" dirty="0"/>
              <a:t>Assuming 9 minutes eruption duration = 12,000 tonnes erupted material</a:t>
            </a:r>
          </a:p>
          <a:p>
            <a:endParaRPr lang="en-GB" dirty="0"/>
          </a:p>
          <a:p>
            <a:r>
              <a:rPr lang="en-GB" dirty="0"/>
              <a:t>Assume vesicularity of 0.50 and density 1250 kg/m3 we have 10,000 m3 erupted.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598B3-CB4E-4516-A036-4D71FAB1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9" y="842962"/>
            <a:ext cx="7477125" cy="5172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9D88AC-5B82-4A21-A094-C6C52B9110B1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Estimated total mass erupted based on plume height and eruption duration</a:t>
            </a:r>
          </a:p>
        </p:txBody>
      </p:sp>
    </p:spTree>
    <p:extLst>
      <p:ext uri="{BB962C8B-B14F-4D97-AF65-F5344CB8AC3E}">
        <p14:creationId xmlns:p14="http://schemas.microsoft.com/office/powerpoint/2010/main" val="87266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F72E32-100A-4DDD-8AEB-931054A0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78" y="1089206"/>
            <a:ext cx="3861532" cy="44520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648613" y="124032"/>
            <a:ext cx="889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SO</a:t>
            </a:r>
            <a:r>
              <a:rPr lang="en-GB" sz="2000" b="1" baseline="-25000" dirty="0"/>
              <a:t>2</a:t>
            </a:r>
            <a:r>
              <a:rPr lang="en-GB" sz="2000" b="1" dirty="0"/>
              <a:t> plume height time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D4377-530A-4D2B-86BD-0E0B9F0B1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4" y="681318"/>
            <a:ext cx="7919677" cy="60033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C5A581-521C-44B5-B41B-E30FF380A9CE}"/>
              </a:ext>
            </a:extLst>
          </p:cNvPr>
          <p:cNvSpPr/>
          <p:nvPr/>
        </p:nvSpPr>
        <p:spPr>
          <a:xfrm>
            <a:off x="5262282" y="3682990"/>
            <a:ext cx="1945342" cy="218889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D441A6-30C3-4637-B22E-E09590AE6D9C}"/>
              </a:ext>
            </a:extLst>
          </p:cNvPr>
          <p:cNvCxnSpPr>
            <a:stCxn id="5" idx="7"/>
          </p:cNvCxnSpPr>
          <p:nvPr/>
        </p:nvCxnSpPr>
        <p:spPr>
          <a:xfrm flipV="1">
            <a:off x="6922735" y="2196353"/>
            <a:ext cx="2203336" cy="1807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4EA9CD7-5754-4546-A0D0-94B49C5E137E}"/>
              </a:ext>
            </a:extLst>
          </p:cNvPr>
          <p:cNvSpPr/>
          <p:nvPr/>
        </p:nvSpPr>
        <p:spPr>
          <a:xfrm>
            <a:off x="8868077" y="1102658"/>
            <a:ext cx="1459264" cy="14901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7FA22-C884-433E-91E7-755F88EE8B16}"/>
              </a:ext>
            </a:extLst>
          </p:cNvPr>
          <p:cNvSpPr txBox="1"/>
          <p:nvPr/>
        </p:nvSpPr>
        <p:spPr>
          <a:xfrm>
            <a:off x="6922735" y="6106367"/>
            <a:ext cx="554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Suggestion of some elevated gas flux in hour prior to paroxysm, but mixed in with umbrella cloud effects </a:t>
            </a:r>
          </a:p>
        </p:txBody>
      </p:sp>
    </p:spTree>
    <p:extLst>
      <p:ext uri="{BB962C8B-B14F-4D97-AF65-F5344CB8AC3E}">
        <p14:creationId xmlns:p14="http://schemas.microsoft.com/office/powerpoint/2010/main" val="41190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9EEE0-8B33-4FC0-AACC-3EC3B2DC46AA}"/>
              </a:ext>
            </a:extLst>
          </p:cNvPr>
          <p:cNvSpPr txBox="1"/>
          <p:nvPr/>
        </p:nvSpPr>
        <p:spPr>
          <a:xfrm>
            <a:off x="457200" y="466164"/>
            <a:ext cx="11510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TropOMI</a:t>
            </a:r>
            <a:r>
              <a:rPr lang="en-GB" sz="2000" b="1" dirty="0"/>
              <a:t>: A new powerful tool for volcano monitoring</a:t>
            </a:r>
          </a:p>
          <a:p>
            <a:pPr algn="ctr"/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D40F0-F910-42C5-BBF9-8226B535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93" y="1110243"/>
            <a:ext cx="11115775" cy="4268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A65FE0-D060-4829-8782-62BB0AB0D163}"/>
              </a:ext>
            </a:extLst>
          </p:cNvPr>
          <p:cNvSpPr txBox="1"/>
          <p:nvPr/>
        </p:nvSpPr>
        <p:spPr>
          <a:xfrm>
            <a:off x="771193" y="5378822"/>
            <a:ext cx="9735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Launched in October 2017 on Sentinel 5P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Operational since August 2018. Data are free.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Daily global coverage, minimum pixel size 3.5 km x 7 km </a:t>
            </a:r>
          </a:p>
        </p:txBody>
      </p:sp>
    </p:spTree>
    <p:extLst>
      <p:ext uri="{BB962C8B-B14F-4D97-AF65-F5344CB8AC3E}">
        <p14:creationId xmlns:p14="http://schemas.microsoft.com/office/powerpoint/2010/main" val="215481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9EEE0-8B33-4FC0-AACC-3EC3B2DC46AA}"/>
              </a:ext>
            </a:extLst>
          </p:cNvPr>
          <p:cNvSpPr txBox="1"/>
          <p:nvPr/>
        </p:nvSpPr>
        <p:spPr>
          <a:xfrm>
            <a:off x="457200" y="466164"/>
            <a:ext cx="1151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Challenge: How to convert a single plume image to an SO</a:t>
            </a:r>
            <a:r>
              <a:rPr lang="en-GB" sz="2000" b="1" baseline="-25000" dirty="0"/>
              <a:t>2</a:t>
            </a:r>
            <a:r>
              <a:rPr lang="en-GB" sz="2000" b="1" dirty="0"/>
              <a:t> flux and plume height time series</a:t>
            </a:r>
          </a:p>
          <a:p>
            <a:pPr algn="ctr"/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65FE0-D060-4829-8782-62BB0AB0D163}"/>
              </a:ext>
            </a:extLst>
          </p:cNvPr>
          <p:cNvSpPr txBox="1"/>
          <p:nvPr/>
        </p:nvSpPr>
        <p:spPr>
          <a:xfrm>
            <a:off x="1344704" y="1485385"/>
            <a:ext cx="9735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age, height and mass of SO</a:t>
            </a:r>
            <a:r>
              <a:rPr lang="en-GB" baseline="-25000" dirty="0"/>
              <a:t>2</a:t>
            </a:r>
            <a:r>
              <a:rPr lang="en-GB" dirty="0"/>
              <a:t> in each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use back trajectory modelling to determine age, height and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Back trajectories use modelled wind fields to determine where the gas in the pixel came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Naturally occurring wind shear allows us to determine at which height the gas must have been erupted to travel between the volcano and the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this trajectory we also measure when the gas was emitted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can also correct SO</a:t>
            </a:r>
            <a:r>
              <a:rPr lang="en-GB" baseline="-25000" dirty="0"/>
              <a:t>2</a:t>
            </a:r>
            <a:r>
              <a:rPr lang="en-GB" dirty="0"/>
              <a:t> mass for the measured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Produces time series of SO</a:t>
            </a:r>
            <a:r>
              <a:rPr lang="en-GB" baseline="-25000" dirty="0"/>
              <a:t>2</a:t>
            </a:r>
            <a:r>
              <a:rPr lang="en-GB" dirty="0"/>
              <a:t> flux and plume height</a:t>
            </a:r>
          </a:p>
          <a:p>
            <a:endParaRPr lang="en-GB" dirty="0"/>
          </a:p>
          <a:p>
            <a:r>
              <a:rPr lang="en-GB" dirty="0"/>
              <a:t>Plume height is dependent on mass eruption rate, so erupted mass can also be quantified</a:t>
            </a:r>
          </a:p>
          <a:p>
            <a:endParaRPr lang="en-GB" dirty="0"/>
          </a:p>
          <a:p>
            <a:r>
              <a:rPr lang="en-GB" dirty="0"/>
              <a:t>With gas mass and erupted mass we can see if there is an excess of gas powering the eruption, as we know the concentration of SO</a:t>
            </a:r>
            <a:r>
              <a:rPr lang="en-GB" baseline="-25000" dirty="0"/>
              <a:t>2</a:t>
            </a:r>
            <a:r>
              <a:rPr lang="en-GB" dirty="0"/>
              <a:t> dissolved in Stromboli’s magma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15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43BB8-907E-41D4-B96B-B74B2D9EB526}"/>
              </a:ext>
            </a:extLst>
          </p:cNvPr>
          <p:cNvSpPr txBox="1"/>
          <p:nvPr/>
        </p:nvSpPr>
        <p:spPr>
          <a:xfrm>
            <a:off x="457200" y="466164"/>
            <a:ext cx="11510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We use a 3 dimensional wind field to model where the gas in the pixel came. This track is called a back trajectory. We run multiple back trajectories with different heights from the location of each pixel.</a:t>
            </a:r>
          </a:p>
          <a:p>
            <a:pPr algn="ctr"/>
            <a:endParaRPr lang="en-GB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523E0-2613-4DEE-B40E-F184571B5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8" y="1736756"/>
            <a:ext cx="5512501" cy="3635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CD935-31DC-4892-B19F-673561785C03}"/>
              </a:ext>
            </a:extLst>
          </p:cNvPr>
          <p:cNvSpPr/>
          <p:nvPr/>
        </p:nvSpPr>
        <p:spPr>
          <a:xfrm>
            <a:off x="2967318" y="3307976"/>
            <a:ext cx="107576" cy="121024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96B07D-9678-48B0-A75B-CE27AEE979FF}"/>
              </a:ext>
            </a:extLst>
          </p:cNvPr>
          <p:cNvCxnSpPr>
            <a:cxnSpLocks/>
            <a:endCxn id="9" idx="5"/>
          </p:cNvCxnSpPr>
          <p:nvPr/>
        </p:nvCxnSpPr>
        <p:spPr>
          <a:xfrm>
            <a:off x="3021106" y="3375210"/>
            <a:ext cx="6166598" cy="18870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212BD51-8ADF-4758-89A9-632BA10F6161}"/>
              </a:ext>
            </a:extLst>
          </p:cNvPr>
          <p:cNvSpPr/>
          <p:nvPr/>
        </p:nvSpPr>
        <p:spPr>
          <a:xfrm>
            <a:off x="9157448" y="5141255"/>
            <a:ext cx="932329" cy="242048"/>
          </a:xfrm>
          <a:prstGeom prst="parallelogram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303B4D-3725-4840-BCAC-76E30FCC3215}"/>
              </a:ext>
            </a:extLst>
          </p:cNvPr>
          <p:cNvCxnSpPr>
            <a:cxnSpLocks/>
          </p:cNvCxnSpPr>
          <p:nvPr/>
        </p:nvCxnSpPr>
        <p:spPr>
          <a:xfrm>
            <a:off x="7862047" y="1365911"/>
            <a:ext cx="62753" cy="40846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E009E-7B64-48BA-A4E9-7C6F2AE78616}"/>
              </a:ext>
            </a:extLst>
          </p:cNvPr>
          <p:cNvCxnSpPr>
            <a:cxnSpLocks/>
          </p:cNvCxnSpPr>
          <p:nvPr/>
        </p:nvCxnSpPr>
        <p:spPr>
          <a:xfrm flipH="1">
            <a:off x="7902388" y="5426045"/>
            <a:ext cx="31286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D291B1-5880-41C0-9145-DC926398D9AE}"/>
              </a:ext>
            </a:extLst>
          </p:cNvPr>
          <p:cNvSpPr txBox="1"/>
          <p:nvPr/>
        </p:nvSpPr>
        <p:spPr>
          <a:xfrm>
            <a:off x="6330386" y="2884960"/>
            <a:ext cx="151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Starting height of back trajectory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64CA8C-E730-4C95-8533-7F3E09199147}"/>
              </a:ext>
            </a:extLst>
          </p:cNvPr>
          <p:cNvSpPr/>
          <p:nvPr/>
        </p:nvSpPr>
        <p:spPr>
          <a:xfrm>
            <a:off x="9511555" y="4575539"/>
            <a:ext cx="224116" cy="24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39391A-A667-48CB-9CC8-1439FC74DDD1}"/>
              </a:ext>
            </a:extLst>
          </p:cNvPr>
          <p:cNvSpPr/>
          <p:nvPr/>
        </p:nvSpPr>
        <p:spPr>
          <a:xfrm>
            <a:off x="9525000" y="3885258"/>
            <a:ext cx="224116" cy="24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689540-C7A7-4BBC-BB57-E9A6A4691A22}"/>
              </a:ext>
            </a:extLst>
          </p:cNvPr>
          <p:cNvSpPr/>
          <p:nvPr/>
        </p:nvSpPr>
        <p:spPr>
          <a:xfrm>
            <a:off x="9525000" y="3198518"/>
            <a:ext cx="224116" cy="24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6F3703-D7F0-4F8F-B57D-337F7553B103}"/>
              </a:ext>
            </a:extLst>
          </p:cNvPr>
          <p:cNvSpPr/>
          <p:nvPr/>
        </p:nvSpPr>
        <p:spPr>
          <a:xfrm>
            <a:off x="9511555" y="2484886"/>
            <a:ext cx="224116" cy="24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8C9DE2-EB1E-40BB-A82F-0BE273700300}"/>
              </a:ext>
            </a:extLst>
          </p:cNvPr>
          <p:cNvSpPr/>
          <p:nvPr/>
        </p:nvSpPr>
        <p:spPr>
          <a:xfrm>
            <a:off x="9525003" y="1788452"/>
            <a:ext cx="224116" cy="24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57E8A6-536E-4B12-89DC-F2DF0737AD15}"/>
              </a:ext>
            </a:extLst>
          </p:cNvPr>
          <p:cNvSpPr txBox="1"/>
          <p:nvPr/>
        </p:nvSpPr>
        <p:spPr>
          <a:xfrm>
            <a:off x="8532197" y="4524122"/>
            <a:ext cx="9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004A6E-1678-4463-82C0-8E12267CFA3F}"/>
              </a:ext>
            </a:extLst>
          </p:cNvPr>
          <p:cNvSpPr txBox="1"/>
          <p:nvPr/>
        </p:nvSpPr>
        <p:spPr>
          <a:xfrm>
            <a:off x="8524931" y="3808290"/>
            <a:ext cx="9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 km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AEA7A-8C50-4FB1-82A0-48D2BA619D64}"/>
              </a:ext>
            </a:extLst>
          </p:cNvPr>
          <p:cNvSpPr txBox="1"/>
          <p:nvPr/>
        </p:nvSpPr>
        <p:spPr>
          <a:xfrm>
            <a:off x="8498577" y="3123310"/>
            <a:ext cx="9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6D1EF3-868A-47C1-BFBA-E0FFE58BDD04}"/>
              </a:ext>
            </a:extLst>
          </p:cNvPr>
          <p:cNvSpPr txBox="1"/>
          <p:nvPr/>
        </p:nvSpPr>
        <p:spPr>
          <a:xfrm>
            <a:off x="8498577" y="2404358"/>
            <a:ext cx="9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 km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E7184-E694-42DD-8CC4-3B557AA61C31}"/>
              </a:ext>
            </a:extLst>
          </p:cNvPr>
          <p:cNvSpPr txBox="1"/>
          <p:nvPr/>
        </p:nvSpPr>
        <p:spPr>
          <a:xfrm>
            <a:off x="8501578" y="1724810"/>
            <a:ext cx="9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26207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AA1D787-D144-4DD3-87EF-262D05FC895D}"/>
              </a:ext>
            </a:extLst>
          </p:cNvPr>
          <p:cNvSpPr/>
          <p:nvPr/>
        </p:nvSpPr>
        <p:spPr>
          <a:xfrm>
            <a:off x="1057836" y="2348753"/>
            <a:ext cx="636494" cy="645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C45E-7EAD-4E25-8FC5-D4898BFFDA00}"/>
              </a:ext>
            </a:extLst>
          </p:cNvPr>
          <p:cNvSpPr/>
          <p:nvPr/>
        </p:nvSpPr>
        <p:spPr>
          <a:xfrm>
            <a:off x="10724031" y="4007224"/>
            <a:ext cx="1353670" cy="663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811FDB-E50C-4940-9C2B-15DDB2827B80}"/>
              </a:ext>
            </a:extLst>
          </p:cNvPr>
          <p:cNvSpPr/>
          <p:nvPr/>
        </p:nvSpPr>
        <p:spPr>
          <a:xfrm>
            <a:off x="-786271" y="2898428"/>
            <a:ext cx="12238682" cy="1440490"/>
          </a:xfrm>
          <a:custGeom>
            <a:avLst/>
            <a:gdLst>
              <a:gd name="connsiteX0" fmla="*/ 12238682 w 12238682"/>
              <a:gd name="connsiteY0" fmla="*/ 1440490 h 1440490"/>
              <a:gd name="connsiteX1" fmla="*/ 6707459 w 12238682"/>
              <a:gd name="connsiteY1" fmla="*/ 6137 h 1440490"/>
              <a:gd name="connsiteX2" fmla="*/ 835576 w 12238682"/>
              <a:gd name="connsiteY2" fmla="*/ 929501 h 1440490"/>
              <a:gd name="connsiteX3" fmla="*/ 172188 w 12238682"/>
              <a:gd name="connsiteY3" fmla="*/ 1099831 h 14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8682" h="1440490">
                <a:moveTo>
                  <a:pt x="12238682" y="1440490"/>
                </a:moveTo>
                <a:cubicBezTo>
                  <a:pt x="10423329" y="765896"/>
                  <a:pt x="8607977" y="91302"/>
                  <a:pt x="6707459" y="6137"/>
                </a:cubicBezTo>
                <a:cubicBezTo>
                  <a:pt x="4806941" y="-79028"/>
                  <a:pt x="1924788" y="747219"/>
                  <a:pt x="835576" y="929501"/>
                </a:cubicBezTo>
                <a:cubicBezTo>
                  <a:pt x="-253636" y="1111783"/>
                  <a:pt x="-40724" y="1105807"/>
                  <a:pt x="172188" y="1099831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F3665C-7024-4A23-B5C6-11AD34540D75}"/>
              </a:ext>
            </a:extLst>
          </p:cNvPr>
          <p:cNvSpPr/>
          <p:nvPr/>
        </p:nvSpPr>
        <p:spPr>
          <a:xfrm>
            <a:off x="-367157" y="4178114"/>
            <a:ext cx="11821810" cy="710479"/>
          </a:xfrm>
          <a:custGeom>
            <a:avLst/>
            <a:gdLst>
              <a:gd name="connsiteX0" fmla="*/ 11821810 w 11821810"/>
              <a:gd name="connsiteY0" fmla="*/ 127773 h 710479"/>
              <a:gd name="connsiteX1" fmla="*/ 6048540 w 11821810"/>
              <a:gd name="connsiteY1" fmla="*/ 29161 h 710479"/>
              <a:gd name="connsiteX2" fmla="*/ 920728 w 11821810"/>
              <a:gd name="connsiteY2" fmla="*/ 584973 h 710479"/>
              <a:gd name="connsiteX3" fmla="*/ 24257 w 11821810"/>
              <a:gd name="connsiteY3" fmla="*/ 710479 h 7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1810" h="710479">
                <a:moveTo>
                  <a:pt x="11821810" y="127773"/>
                </a:moveTo>
                <a:cubicBezTo>
                  <a:pt x="9843598" y="40367"/>
                  <a:pt x="7865387" y="-47039"/>
                  <a:pt x="6048540" y="29161"/>
                </a:cubicBezTo>
                <a:cubicBezTo>
                  <a:pt x="4231693" y="105361"/>
                  <a:pt x="1924775" y="471420"/>
                  <a:pt x="920728" y="584973"/>
                </a:cubicBezTo>
                <a:cubicBezTo>
                  <a:pt x="-83319" y="698526"/>
                  <a:pt x="-29531" y="704502"/>
                  <a:pt x="24257" y="710479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045187-AB38-4C30-9412-23653C656AEC}"/>
              </a:ext>
            </a:extLst>
          </p:cNvPr>
          <p:cNvSpPr/>
          <p:nvPr/>
        </p:nvSpPr>
        <p:spPr>
          <a:xfrm>
            <a:off x="114299" y="4324858"/>
            <a:ext cx="11367247" cy="1792941"/>
          </a:xfrm>
          <a:custGeom>
            <a:avLst/>
            <a:gdLst>
              <a:gd name="connsiteX0" fmla="*/ 11367247 w 11367247"/>
              <a:gd name="connsiteY0" fmla="*/ 0 h 1792941"/>
              <a:gd name="connsiteX1" fmla="*/ 3890683 w 11367247"/>
              <a:gd name="connsiteY1" fmla="*/ 1389529 h 1792941"/>
              <a:gd name="connsiteX2" fmla="*/ 0 w 11367247"/>
              <a:gd name="connsiteY2" fmla="*/ 1792941 h 17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7247" h="1792941">
                <a:moveTo>
                  <a:pt x="11367247" y="0"/>
                </a:moveTo>
                <a:lnTo>
                  <a:pt x="3890683" y="1389529"/>
                </a:lnTo>
                <a:cubicBezTo>
                  <a:pt x="1996142" y="1688353"/>
                  <a:pt x="998071" y="1740647"/>
                  <a:pt x="0" y="1792941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55FCC5B-6B3F-409B-BA7A-FAACC53F89E4}"/>
              </a:ext>
            </a:extLst>
          </p:cNvPr>
          <p:cNvSpPr/>
          <p:nvPr/>
        </p:nvSpPr>
        <p:spPr>
          <a:xfrm>
            <a:off x="1380565" y="1815879"/>
            <a:ext cx="10076329" cy="2523039"/>
          </a:xfrm>
          <a:custGeom>
            <a:avLst/>
            <a:gdLst>
              <a:gd name="connsiteX0" fmla="*/ 10076329 w 10076329"/>
              <a:gd name="connsiteY0" fmla="*/ 2523039 h 2523039"/>
              <a:gd name="connsiteX1" fmla="*/ 6624917 w 10076329"/>
              <a:gd name="connsiteY1" fmla="*/ 39815 h 2523039"/>
              <a:gd name="connsiteX2" fmla="*/ 0 w 10076329"/>
              <a:gd name="connsiteY2" fmla="*/ 927321 h 2523039"/>
              <a:gd name="connsiteX3" fmla="*/ 0 w 10076329"/>
              <a:gd name="connsiteY3" fmla="*/ 927321 h 252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6329" h="2523039">
                <a:moveTo>
                  <a:pt x="10076329" y="2523039"/>
                </a:moveTo>
                <a:cubicBezTo>
                  <a:pt x="9190317" y="1414403"/>
                  <a:pt x="8304305" y="305768"/>
                  <a:pt x="6624917" y="39815"/>
                </a:cubicBezTo>
                <a:cubicBezTo>
                  <a:pt x="4945529" y="-226138"/>
                  <a:pt x="0" y="927321"/>
                  <a:pt x="0" y="927321"/>
                </a:cubicBezTo>
                <a:lnTo>
                  <a:pt x="0" y="927321"/>
                </a:ln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5AAB58A-2D8D-4DC6-A8E9-8421711E1D35}"/>
              </a:ext>
            </a:extLst>
          </p:cNvPr>
          <p:cNvSpPr/>
          <p:nvPr/>
        </p:nvSpPr>
        <p:spPr>
          <a:xfrm>
            <a:off x="515470" y="809624"/>
            <a:ext cx="10936941" cy="3529294"/>
          </a:xfrm>
          <a:custGeom>
            <a:avLst/>
            <a:gdLst>
              <a:gd name="connsiteX0" fmla="*/ 10936941 w 10936941"/>
              <a:gd name="connsiteY0" fmla="*/ 3529294 h 3529294"/>
              <a:gd name="connsiteX1" fmla="*/ 9009530 w 10936941"/>
              <a:gd name="connsiteY1" fmla="*/ 131671 h 3529294"/>
              <a:gd name="connsiteX2" fmla="*/ 0 w 10936941"/>
              <a:gd name="connsiteY2" fmla="*/ 642659 h 3529294"/>
              <a:gd name="connsiteX3" fmla="*/ 0 w 10936941"/>
              <a:gd name="connsiteY3" fmla="*/ 642659 h 35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6941" h="3529294">
                <a:moveTo>
                  <a:pt x="10936941" y="3529294"/>
                </a:moveTo>
                <a:cubicBezTo>
                  <a:pt x="10884647" y="2071035"/>
                  <a:pt x="10832353" y="612777"/>
                  <a:pt x="9009530" y="131671"/>
                </a:cubicBezTo>
                <a:cubicBezTo>
                  <a:pt x="7186707" y="-349435"/>
                  <a:pt x="0" y="642659"/>
                  <a:pt x="0" y="642659"/>
                </a:cubicBezTo>
                <a:lnTo>
                  <a:pt x="0" y="642659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7F4E2-11A8-41DF-8EC2-2B9E89859713}"/>
              </a:ext>
            </a:extLst>
          </p:cNvPr>
          <p:cNvSpPr txBox="1"/>
          <p:nvPr/>
        </p:nvSpPr>
        <p:spPr>
          <a:xfrm>
            <a:off x="10255623" y="887506"/>
            <a:ext cx="182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km pixel height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F20E9-92CC-4F66-8133-3791268343D2}"/>
              </a:ext>
            </a:extLst>
          </p:cNvPr>
          <p:cNvSpPr txBox="1"/>
          <p:nvPr/>
        </p:nvSpPr>
        <p:spPr>
          <a:xfrm>
            <a:off x="8061511" y="1529528"/>
            <a:ext cx="207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 km pixel height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52593F-2EE6-4D35-B762-1EDE6C9C720B}"/>
              </a:ext>
            </a:extLst>
          </p:cNvPr>
          <p:cNvSpPr txBox="1"/>
          <p:nvPr/>
        </p:nvSpPr>
        <p:spPr>
          <a:xfrm>
            <a:off x="7371228" y="2764242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km pixel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9BAFFA-0F9A-4141-A0DD-938B88804EE4}"/>
              </a:ext>
            </a:extLst>
          </p:cNvPr>
          <p:cNvSpPr txBox="1"/>
          <p:nvPr/>
        </p:nvSpPr>
        <p:spPr>
          <a:xfrm>
            <a:off x="5988422" y="3822558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km pixel height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3F88A1-E177-4FA4-920D-67DBBC39B0DC}"/>
              </a:ext>
            </a:extLst>
          </p:cNvPr>
          <p:cNvSpPr txBox="1"/>
          <p:nvPr/>
        </p:nvSpPr>
        <p:spPr>
          <a:xfrm>
            <a:off x="3330388" y="5191126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km pixel height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9B150-DACA-4BC4-A720-DA3BDFCC6E41}"/>
              </a:ext>
            </a:extLst>
          </p:cNvPr>
          <p:cNvSpPr txBox="1"/>
          <p:nvPr/>
        </p:nvSpPr>
        <p:spPr>
          <a:xfrm>
            <a:off x="10572187" y="4693602"/>
            <a:ext cx="165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TropOMI</a:t>
            </a:r>
            <a:r>
              <a:rPr lang="en-GB" dirty="0"/>
              <a:t> pixel</a:t>
            </a:r>
          </a:p>
          <a:p>
            <a:pPr algn="ctr"/>
            <a:r>
              <a:rPr lang="en-GB" dirty="0"/>
              <a:t>3.5 km x 7 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C9005-F439-408B-B555-469AFB6354D0}"/>
              </a:ext>
            </a:extLst>
          </p:cNvPr>
          <p:cNvSpPr txBox="1"/>
          <p:nvPr/>
        </p:nvSpPr>
        <p:spPr>
          <a:xfrm>
            <a:off x="779930" y="79797"/>
            <a:ext cx="103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Natural wind shear in the atmosphere means that different heights of back trajectory go in different directions. The back trajectory which goes back to the volcano is the right height.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CB9D39-2311-452C-B2A4-7746832EDF74}"/>
              </a:ext>
            </a:extLst>
          </p:cNvPr>
          <p:cNvSpPr txBox="1"/>
          <p:nvPr/>
        </p:nvSpPr>
        <p:spPr>
          <a:xfrm>
            <a:off x="510987" y="1759151"/>
            <a:ext cx="181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Volcanic source of the plume</a:t>
            </a:r>
          </a:p>
        </p:txBody>
      </p:sp>
    </p:spTree>
    <p:extLst>
      <p:ext uri="{BB962C8B-B14F-4D97-AF65-F5344CB8AC3E}">
        <p14:creationId xmlns:p14="http://schemas.microsoft.com/office/powerpoint/2010/main" val="427596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AA1D787-D144-4DD3-87EF-262D05FC895D}"/>
              </a:ext>
            </a:extLst>
          </p:cNvPr>
          <p:cNvSpPr/>
          <p:nvPr/>
        </p:nvSpPr>
        <p:spPr>
          <a:xfrm>
            <a:off x="1057836" y="2348753"/>
            <a:ext cx="636494" cy="6454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C45E-7EAD-4E25-8FC5-D4898BFFDA00}"/>
              </a:ext>
            </a:extLst>
          </p:cNvPr>
          <p:cNvSpPr/>
          <p:nvPr/>
        </p:nvSpPr>
        <p:spPr>
          <a:xfrm>
            <a:off x="10724031" y="4007224"/>
            <a:ext cx="1353670" cy="663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811FDB-E50C-4940-9C2B-15DDB2827B80}"/>
              </a:ext>
            </a:extLst>
          </p:cNvPr>
          <p:cNvSpPr/>
          <p:nvPr/>
        </p:nvSpPr>
        <p:spPr>
          <a:xfrm>
            <a:off x="-786271" y="2898428"/>
            <a:ext cx="12238682" cy="1440490"/>
          </a:xfrm>
          <a:custGeom>
            <a:avLst/>
            <a:gdLst>
              <a:gd name="connsiteX0" fmla="*/ 12238682 w 12238682"/>
              <a:gd name="connsiteY0" fmla="*/ 1440490 h 1440490"/>
              <a:gd name="connsiteX1" fmla="*/ 6707459 w 12238682"/>
              <a:gd name="connsiteY1" fmla="*/ 6137 h 1440490"/>
              <a:gd name="connsiteX2" fmla="*/ 835576 w 12238682"/>
              <a:gd name="connsiteY2" fmla="*/ 929501 h 1440490"/>
              <a:gd name="connsiteX3" fmla="*/ 172188 w 12238682"/>
              <a:gd name="connsiteY3" fmla="*/ 1099831 h 14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8682" h="1440490">
                <a:moveTo>
                  <a:pt x="12238682" y="1440490"/>
                </a:moveTo>
                <a:cubicBezTo>
                  <a:pt x="10423329" y="765896"/>
                  <a:pt x="8607977" y="91302"/>
                  <a:pt x="6707459" y="6137"/>
                </a:cubicBezTo>
                <a:cubicBezTo>
                  <a:pt x="4806941" y="-79028"/>
                  <a:pt x="1924788" y="747219"/>
                  <a:pt x="835576" y="929501"/>
                </a:cubicBezTo>
                <a:cubicBezTo>
                  <a:pt x="-253636" y="1111783"/>
                  <a:pt x="-40724" y="1105807"/>
                  <a:pt x="172188" y="1099831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F3665C-7024-4A23-B5C6-11AD34540D75}"/>
              </a:ext>
            </a:extLst>
          </p:cNvPr>
          <p:cNvSpPr/>
          <p:nvPr/>
        </p:nvSpPr>
        <p:spPr>
          <a:xfrm>
            <a:off x="-367157" y="4178114"/>
            <a:ext cx="11821810" cy="710479"/>
          </a:xfrm>
          <a:custGeom>
            <a:avLst/>
            <a:gdLst>
              <a:gd name="connsiteX0" fmla="*/ 11821810 w 11821810"/>
              <a:gd name="connsiteY0" fmla="*/ 127773 h 710479"/>
              <a:gd name="connsiteX1" fmla="*/ 6048540 w 11821810"/>
              <a:gd name="connsiteY1" fmla="*/ 29161 h 710479"/>
              <a:gd name="connsiteX2" fmla="*/ 920728 w 11821810"/>
              <a:gd name="connsiteY2" fmla="*/ 584973 h 710479"/>
              <a:gd name="connsiteX3" fmla="*/ 24257 w 11821810"/>
              <a:gd name="connsiteY3" fmla="*/ 710479 h 71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1810" h="710479">
                <a:moveTo>
                  <a:pt x="11821810" y="127773"/>
                </a:moveTo>
                <a:cubicBezTo>
                  <a:pt x="9843598" y="40367"/>
                  <a:pt x="7865387" y="-47039"/>
                  <a:pt x="6048540" y="29161"/>
                </a:cubicBezTo>
                <a:cubicBezTo>
                  <a:pt x="4231693" y="105361"/>
                  <a:pt x="1924775" y="471420"/>
                  <a:pt x="920728" y="584973"/>
                </a:cubicBezTo>
                <a:cubicBezTo>
                  <a:pt x="-83319" y="698526"/>
                  <a:pt x="-29531" y="704502"/>
                  <a:pt x="24257" y="710479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045187-AB38-4C30-9412-23653C656AEC}"/>
              </a:ext>
            </a:extLst>
          </p:cNvPr>
          <p:cNvSpPr/>
          <p:nvPr/>
        </p:nvSpPr>
        <p:spPr>
          <a:xfrm>
            <a:off x="114299" y="4324858"/>
            <a:ext cx="11367247" cy="1792941"/>
          </a:xfrm>
          <a:custGeom>
            <a:avLst/>
            <a:gdLst>
              <a:gd name="connsiteX0" fmla="*/ 11367247 w 11367247"/>
              <a:gd name="connsiteY0" fmla="*/ 0 h 1792941"/>
              <a:gd name="connsiteX1" fmla="*/ 3890683 w 11367247"/>
              <a:gd name="connsiteY1" fmla="*/ 1389529 h 1792941"/>
              <a:gd name="connsiteX2" fmla="*/ 0 w 11367247"/>
              <a:gd name="connsiteY2" fmla="*/ 1792941 h 17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7247" h="1792941">
                <a:moveTo>
                  <a:pt x="11367247" y="0"/>
                </a:moveTo>
                <a:lnTo>
                  <a:pt x="3890683" y="1389529"/>
                </a:lnTo>
                <a:cubicBezTo>
                  <a:pt x="1996142" y="1688353"/>
                  <a:pt x="998071" y="1740647"/>
                  <a:pt x="0" y="1792941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55FCC5B-6B3F-409B-BA7A-FAACC53F89E4}"/>
              </a:ext>
            </a:extLst>
          </p:cNvPr>
          <p:cNvSpPr/>
          <p:nvPr/>
        </p:nvSpPr>
        <p:spPr>
          <a:xfrm>
            <a:off x="1380565" y="1815879"/>
            <a:ext cx="10076329" cy="2523039"/>
          </a:xfrm>
          <a:custGeom>
            <a:avLst/>
            <a:gdLst>
              <a:gd name="connsiteX0" fmla="*/ 10076329 w 10076329"/>
              <a:gd name="connsiteY0" fmla="*/ 2523039 h 2523039"/>
              <a:gd name="connsiteX1" fmla="*/ 6624917 w 10076329"/>
              <a:gd name="connsiteY1" fmla="*/ 39815 h 2523039"/>
              <a:gd name="connsiteX2" fmla="*/ 0 w 10076329"/>
              <a:gd name="connsiteY2" fmla="*/ 927321 h 2523039"/>
              <a:gd name="connsiteX3" fmla="*/ 0 w 10076329"/>
              <a:gd name="connsiteY3" fmla="*/ 927321 h 252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6329" h="2523039">
                <a:moveTo>
                  <a:pt x="10076329" y="2523039"/>
                </a:moveTo>
                <a:cubicBezTo>
                  <a:pt x="9190317" y="1414403"/>
                  <a:pt x="8304305" y="305768"/>
                  <a:pt x="6624917" y="39815"/>
                </a:cubicBezTo>
                <a:cubicBezTo>
                  <a:pt x="4945529" y="-226138"/>
                  <a:pt x="0" y="927321"/>
                  <a:pt x="0" y="927321"/>
                </a:cubicBezTo>
                <a:lnTo>
                  <a:pt x="0" y="927321"/>
                </a:ln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5AAB58A-2D8D-4DC6-A8E9-8421711E1D35}"/>
              </a:ext>
            </a:extLst>
          </p:cNvPr>
          <p:cNvSpPr/>
          <p:nvPr/>
        </p:nvSpPr>
        <p:spPr>
          <a:xfrm>
            <a:off x="515470" y="809624"/>
            <a:ext cx="10936941" cy="3529294"/>
          </a:xfrm>
          <a:custGeom>
            <a:avLst/>
            <a:gdLst>
              <a:gd name="connsiteX0" fmla="*/ 10936941 w 10936941"/>
              <a:gd name="connsiteY0" fmla="*/ 3529294 h 3529294"/>
              <a:gd name="connsiteX1" fmla="*/ 9009530 w 10936941"/>
              <a:gd name="connsiteY1" fmla="*/ 131671 h 3529294"/>
              <a:gd name="connsiteX2" fmla="*/ 0 w 10936941"/>
              <a:gd name="connsiteY2" fmla="*/ 642659 h 3529294"/>
              <a:gd name="connsiteX3" fmla="*/ 0 w 10936941"/>
              <a:gd name="connsiteY3" fmla="*/ 642659 h 35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6941" h="3529294">
                <a:moveTo>
                  <a:pt x="10936941" y="3529294"/>
                </a:moveTo>
                <a:cubicBezTo>
                  <a:pt x="10884647" y="2071035"/>
                  <a:pt x="10832353" y="612777"/>
                  <a:pt x="9009530" y="131671"/>
                </a:cubicBezTo>
                <a:cubicBezTo>
                  <a:pt x="7186707" y="-349435"/>
                  <a:pt x="0" y="642659"/>
                  <a:pt x="0" y="642659"/>
                </a:cubicBezTo>
                <a:lnTo>
                  <a:pt x="0" y="642659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7F4E2-11A8-41DF-8EC2-2B9E89859713}"/>
              </a:ext>
            </a:extLst>
          </p:cNvPr>
          <p:cNvSpPr txBox="1"/>
          <p:nvPr/>
        </p:nvSpPr>
        <p:spPr>
          <a:xfrm>
            <a:off x="10255623" y="887506"/>
            <a:ext cx="182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km pixel height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F20E9-92CC-4F66-8133-3791268343D2}"/>
              </a:ext>
            </a:extLst>
          </p:cNvPr>
          <p:cNvSpPr txBox="1"/>
          <p:nvPr/>
        </p:nvSpPr>
        <p:spPr>
          <a:xfrm>
            <a:off x="8061511" y="1529528"/>
            <a:ext cx="207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 km pixel height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52593F-2EE6-4D35-B762-1EDE6C9C720B}"/>
              </a:ext>
            </a:extLst>
          </p:cNvPr>
          <p:cNvSpPr txBox="1"/>
          <p:nvPr/>
        </p:nvSpPr>
        <p:spPr>
          <a:xfrm>
            <a:off x="7371228" y="2764242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km pixel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9BAFFA-0F9A-4141-A0DD-938B88804EE4}"/>
              </a:ext>
            </a:extLst>
          </p:cNvPr>
          <p:cNvSpPr txBox="1"/>
          <p:nvPr/>
        </p:nvSpPr>
        <p:spPr>
          <a:xfrm>
            <a:off x="5988422" y="3822558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km pixel height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3F88A1-E177-4FA4-920D-67DBBC39B0DC}"/>
              </a:ext>
            </a:extLst>
          </p:cNvPr>
          <p:cNvSpPr txBox="1"/>
          <p:nvPr/>
        </p:nvSpPr>
        <p:spPr>
          <a:xfrm>
            <a:off x="3330388" y="5191126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km pixel height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393687-9905-4B53-87E6-1BA2527C00AD}"/>
              </a:ext>
            </a:extLst>
          </p:cNvPr>
          <p:cNvCxnSpPr>
            <a:cxnSpLocks/>
          </p:cNvCxnSpPr>
          <p:nvPr/>
        </p:nvCxnSpPr>
        <p:spPr>
          <a:xfrm flipV="1">
            <a:off x="1376083" y="1324419"/>
            <a:ext cx="0" cy="143982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A151F6-9943-43D1-A585-0AEB29D35DF3}"/>
              </a:ext>
            </a:extLst>
          </p:cNvPr>
          <p:cNvSpPr txBox="1"/>
          <p:nvPr/>
        </p:nvSpPr>
        <p:spPr>
          <a:xfrm>
            <a:off x="1472453" y="1531999"/>
            <a:ext cx="207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Distance of closest approach 10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9B150-DACA-4BC4-A720-DA3BDFCC6E41}"/>
              </a:ext>
            </a:extLst>
          </p:cNvPr>
          <p:cNvSpPr txBox="1"/>
          <p:nvPr/>
        </p:nvSpPr>
        <p:spPr>
          <a:xfrm>
            <a:off x="10572187" y="4693602"/>
            <a:ext cx="165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TropOMI</a:t>
            </a:r>
            <a:r>
              <a:rPr lang="en-GB" dirty="0"/>
              <a:t> pixel</a:t>
            </a:r>
          </a:p>
          <a:p>
            <a:pPr algn="ctr"/>
            <a:r>
              <a:rPr lang="en-GB" dirty="0"/>
              <a:t>3.5 km x 7 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C9005-F439-408B-B555-469AFB6354D0}"/>
              </a:ext>
            </a:extLst>
          </p:cNvPr>
          <p:cNvSpPr txBox="1"/>
          <p:nvPr/>
        </p:nvSpPr>
        <p:spPr>
          <a:xfrm>
            <a:off x="609600" y="79797"/>
            <a:ext cx="1055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Back-trajectory modelling uses wind shear to constrain the height of the gas plume in the pixel</a:t>
            </a:r>
          </a:p>
        </p:txBody>
      </p:sp>
    </p:spTree>
    <p:extLst>
      <p:ext uri="{BB962C8B-B14F-4D97-AF65-F5344CB8AC3E}">
        <p14:creationId xmlns:p14="http://schemas.microsoft.com/office/powerpoint/2010/main" val="155834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553EB-899D-47F3-A273-5CAB8F2041C7}"/>
              </a:ext>
            </a:extLst>
          </p:cNvPr>
          <p:cNvSpPr txBox="1"/>
          <p:nvPr/>
        </p:nvSpPr>
        <p:spPr>
          <a:xfrm>
            <a:off x="2278156" y="132658"/>
            <a:ext cx="934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curve of minimum distance vs pixel height allows us to constrain the </a:t>
            </a:r>
            <a:r>
              <a:rPr lang="en-GB" sz="2000" b="1" dirty="0">
                <a:solidFill>
                  <a:srgbClr val="FF0000"/>
                </a:solidFill>
              </a:rPr>
              <a:t>height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BE04F8-A399-41F5-B901-806E4B06777E}"/>
              </a:ext>
            </a:extLst>
          </p:cNvPr>
          <p:cNvCxnSpPr/>
          <p:nvPr/>
        </p:nvCxnSpPr>
        <p:spPr>
          <a:xfrm>
            <a:off x="2572871" y="5558118"/>
            <a:ext cx="7037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D9DCB-6090-40DA-B618-6DE386187D93}"/>
              </a:ext>
            </a:extLst>
          </p:cNvPr>
          <p:cNvCxnSpPr>
            <a:cxnSpLocks/>
          </p:cNvCxnSpPr>
          <p:nvPr/>
        </p:nvCxnSpPr>
        <p:spPr>
          <a:xfrm flipV="1">
            <a:off x="2581836" y="1577788"/>
            <a:ext cx="0" cy="398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A7833C-7D90-4D2A-8A8C-7FD9D3002135}"/>
              </a:ext>
            </a:extLst>
          </p:cNvPr>
          <p:cNvSpPr/>
          <p:nvPr/>
        </p:nvSpPr>
        <p:spPr>
          <a:xfrm>
            <a:off x="2805954" y="1577788"/>
            <a:ext cx="6687670" cy="3950686"/>
          </a:xfrm>
          <a:custGeom>
            <a:avLst/>
            <a:gdLst>
              <a:gd name="connsiteX0" fmla="*/ 0 w 3433482"/>
              <a:gd name="connsiteY0" fmla="*/ 0 h 3950686"/>
              <a:gd name="connsiteX1" fmla="*/ 331694 w 3433482"/>
              <a:gd name="connsiteY1" fmla="*/ 2124635 h 3950686"/>
              <a:gd name="connsiteX2" fmla="*/ 824753 w 3433482"/>
              <a:gd name="connsiteY2" fmla="*/ 3307977 h 3950686"/>
              <a:gd name="connsiteX3" fmla="*/ 1658470 w 3433482"/>
              <a:gd name="connsiteY3" fmla="*/ 3881718 h 3950686"/>
              <a:gd name="connsiteX4" fmla="*/ 2017059 w 3433482"/>
              <a:gd name="connsiteY4" fmla="*/ 3872753 h 3950686"/>
              <a:gd name="connsiteX5" fmla="*/ 2680447 w 3433482"/>
              <a:gd name="connsiteY5" fmla="*/ 3272118 h 3950686"/>
              <a:gd name="connsiteX6" fmla="*/ 3218329 w 3433482"/>
              <a:gd name="connsiteY6" fmla="*/ 1810871 h 3950686"/>
              <a:gd name="connsiteX7" fmla="*/ 3433482 w 3433482"/>
              <a:gd name="connsiteY7" fmla="*/ 71718 h 3950686"/>
              <a:gd name="connsiteX8" fmla="*/ 3433482 w 3433482"/>
              <a:gd name="connsiteY8" fmla="*/ 71718 h 39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3482" h="3950686">
                <a:moveTo>
                  <a:pt x="0" y="0"/>
                </a:moveTo>
                <a:cubicBezTo>
                  <a:pt x="97117" y="786653"/>
                  <a:pt x="194235" y="1573306"/>
                  <a:pt x="331694" y="2124635"/>
                </a:cubicBezTo>
                <a:cubicBezTo>
                  <a:pt x="469153" y="2675964"/>
                  <a:pt x="603624" y="3015130"/>
                  <a:pt x="824753" y="3307977"/>
                </a:cubicBezTo>
                <a:cubicBezTo>
                  <a:pt x="1045882" y="3600824"/>
                  <a:pt x="1459752" y="3787589"/>
                  <a:pt x="1658470" y="3881718"/>
                </a:cubicBezTo>
                <a:cubicBezTo>
                  <a:pt x="1857188" y="3975847"/>
                  <a:pt x="1846730" y="3974353"/>
                  <a:pt x="2017059" y="3872753"/>
                </a:cubicBezTo>
                <a:cubicBezTo>
                  <a:pt x="2187389" y="3771153"/>
                  <a:pt x="2480235" y="3615765"/>
                  <a:pt x="2680447" y="3272118"/>
                </a:cubicBezTo>
                <a:cubicBezTo>
                  <a:pt x="2880659" y="2928471"/>
                  <a:pt x="3092823" y="2344271"/>
                  <a:pt x="3218329" y="1810871"/>
                </a:cubicBezTo>
                <a:cubicBezTo>
                  <a:pt x="3343835" y="1277471"/>
                  <a:pt x="3433482" y="71718"/>
                  <a:pt x="3433482" y="71718"/>
                </a:cubicBezTo>
                <a:lnTo>
                  <a:pt x="3433482" y="71718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D40FE-EFFC-4E58-AC4D-F9A440914FD7}"/>
              </a:ext>
            </a:extLst>
          </p:cNvPr>
          <p:cNvSpPr txBox="1"/>
          <p:nvPr/>
        </p:nvSpPr>
        <p:spPr>
          <a:xfrm>
            <a:off x="4518212" y="5925671"/>
            <a:ext cx="44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Height of back-trajectory starting at pixel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5CC2A-5858-445F-8167-DD1C5F9E2D07}"/>
              </a:ext>
            </a:extLst>
          </p:cNvPr>
          <p:cNvSpPr txBox="1"/>
          <p:nvPr/>
        </p:nvSpPr>
        <p:spPr>
          <a:xfrm>
            <a:off x="187373" y="1313782"/>
            <a:ext cx="217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Distance of closest approach to volcano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1ECF1-32E1-4A0B-8595-686220A30B7B}"/>
              </a:ext>
            </a:extLst>
          </p:cNvPr>
          <p:cNvSpPr/>
          <p:nvPr/>
        </p:nvSpPr>
        <p:spPr>
          <a:xfrm>
            <a:off x="2626662" y="1299881"/>
            <a:ext cx="896468" cy="4105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74B50B-EDAA-4E42-AC58-DBC3B3A906B4}"/>
              </a:ext>
            </a:extLst>
          </p:cNvPr>
          <p:cNvCxnSpPr>
            <a:cxnSpLocks/>
          </p:cNvCxnSpPr>
          <p:nvPr/>
        </p:nvCxnSpPr>
        <p:spPr>
          <a:xfrm flipV="1">
            <a:off x="4083426" y="4664396"/>
            <a:ext cx="0" cy="89372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D6767C-9932-4D59-90CC-B3257F372E1B}"/>
              </a:ext>
            </a:extLst>
          </p:cNvPr>
          <p:cNvSpPr txBox="1"/>
          <p:nvPr/>
        </p:nvSpPr>
        <p:spPr>
          <a:xfrm>
            <a:off x="3451412" y="5621715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2CE5A-C065-4330-BB3B-984901D3C89C}"/>
              </a:ext>
            </a:extLst>
          </p:cNvPr>
          <p:cNvSpPr txBox="1"/>
          <p:nvPr/>
        </p:nvSpPr>
        <p:spPr>
          <a:xfrm>
            <a:off x="5790078" y="5587763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8C803-5321-4FE1-9DC2-C79527137A74}"/>
              </a:ext>
            </a:extLst>
          </p:cNvPr>
          <p:cNvSpPr txBox="1"/>
          <p:nvPr/>
        </p:nvSpPr>
        <p:spPr>
          <a:xfrm>
            <a:off x="7289420" y="5634534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 km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E0C799-05B3-47D6-BD87-BD3FEF06789E}"/>
              </a:ext>
            </a:extLst>
          </p:cNvPr>
          <p:cNvSpPr txBox="1"/>
          <p:nvPr/>
        </p:nvSpPr>
        <p:spPr>
          <a:xfrm>
            <a:off x="8588188" y="5619228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F1757-E52E-4FE4-835E-5F4DF0781214}"/>
              </a:ext>
            </a:extLst>
          </p:cNvPr>
          <p:cNvSpPr txBox="1"/>
          <p:nvPr/>
        </p:nvSpPr>
        <p:spPr>
          <a:xfrm>
            <a:off x="1443321" y="2395831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40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73A73-E826-427C-83CF-133CBF96C605}"/>
              </a:ext>
            </a:extLst>
          </p:cNvPr>
          <p:cNvSpPr txBox="1"/>
          <p:nvPr/>
        </p:nvSpPr>
        <p:spPr>
          <a:xfrm>
            <a:off x="1416426" y="4613675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DF39E-1A5F-43DD-88B5-ACF0BDE73C83}"/>
              </a:ext>
            </a:extLst>
          </p:cNvPr>
          <p:cNvSpPr txBox="1"/>
          <p:nvPr/>
        </p:nvSpPr>
        <p:spPr>
          <a:xfrm>
            <a:off x="1425390" y="3932386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E3304-92C4-4D30-8B83-0E05C3278183}"/>
              </a:ext>
            </a:extLst>
          </p:cNvPr>
          <p:cNvSpPr txBox="1"/>
          <p:nvPr/>
        </p:nvSpPr>
        <p:spPr>
          <a:xfrm>
            <a:off x="1416426" y="3172609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DFEEC2-9CDE-4571-806E-2107464AE829}"/>
              </a:ext>
            </a:extLst>
          </p:cNvPr>
          <p:cNvSpPr txBox="1"/>
          <p:nvPr/>
        </p:nvSpPr>
        <p:spPr>
          <a:xfrm>
            <a:off x="1425389" y="536090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 km</a:t>
            </a:r>
          </a:p>
        </p:txBody>
      </p:sp>
    </p:spTree>
    <p:extLst>
      <p:ext uri="{BB962C8B-B14F-4D97-AF65-F5344CB8AC3E}">
        <p14:creationId xmlns:p14="http://schemas.microsoft.com/office/powerpoint/2010/main" val="354992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553EB-899D-47F3-A273-5CAB8F2041C7}"/>
              </a:ext>
            </a:extLst>
          </p:cNvPr>
          <p:cNvSpPr txBox="1"/>
          <p:nvPr/>
        </p:nvSpPr>
        <p:spPr>
          <a:xfrm>
            <a:off x="2278156" y="132658"/>
            <a:ext cx="934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curve of minimum distance vs pixel height also reveals the </a:t>
            </a:r>
            <a:r>
              <a:rPr lang="en-GB" sz="2000" b="1" dirty="0">
                <a:solidFill>
                  <a:srgbClr val="FF0000"/>
                </a:solidFill>
              </a:rPr>
              <a:t>height error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BE04F8-A399-41F5-B901-806E4B06777E}"/>
              </a:ext>
            </a:extLst>
          </p:cNvPr>
          <p:cNvCxnSpPr/>
          <p:nvPr/>
        </p:nvCxnSpPr>
        <p:spPr>
          <a:xfrm>
            <a:off x="2572871" y="5558118"/>
            <a:ext cx="7037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D9DCB-6090-40DA-B618-6DE386187D93}"/>
              </a:ext>
            </a:extLst>
          </p:cNvPr>
          <p:cNvCxnSpPr>
            <a:cxnSpLocks/>
          </p:cNvCxnSpPr>
          <p:nvPr/>
        </p:nvCxnSpPr>
        <p:spPr>
          <a:xfrm flipV="1">
            <a:off x="2581836" y="1577788"/>
            <a:ext cx="0" cy="398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A7833C-7D90-4D2A-8A8C-7FD9D3002135}"/>
              </a:ext>
            </a:extLst>
          </p:cNvPr>
          <p:cNvSpPr/>
          <p:nvPr/>
        </p:nvSpPr>
        <p:spPr>
          <a:xfrm>
            <a:off x="2805954" y="1577788"/>
            <a:ext cx="6687670" cy="3950686"/>
          </a:xfrm>
          <a:custGeom>
            <a:avLst/>
            <a:gdLst>
              <a:gd name="connsiteX0" fmla="*/ 0 w 3433482"/>
              <a:gd name="connsiteY0" fmla="*/ 0 h 3950686"/>
              <a:gd name="connsiteX1" fmla="*/ 331694 w 3433482"/>
              <a:gd name="connsiteY1" fmla="*/ 2124635 h 3950686"/>
              <a:gd name="connsiteX2" fmla="*/ 824753 w 3433482"/>
              <a:gd name="connsiteY2" fmla="*/ 3307977 h 3950686"/>
              <a:gd name="connsiteX3" fmla="*/ 1658470 w 3433482"/>
              <a:gd name="connsiteY3" fmla="*/ 3881718 h 3950686"/>
              <a:gd name="connsiteX4" fmla="*/ 2017059 w 3433482"/>
              <a:gd name="connsiteY4" fmla="*/ 3872753 h 3950686"/>
              <a:gd name="connsiteX5" fmla="*/ 2680447 w 3433482"/>
              <a:gd name="connsiteY5" fmla="*/ 3272118 h 3950686"/>
              <a:gd name="connsiteX6" fmla="*/ 3218329 w 3433482"/>
              <a:gd name="connsiteY6" fmla="*/ 1810871 h 3950686"/>
              <a:gd name="connsiteX7" fmla="*/ 3433482 w 3433482"/>
              <a:gd name="connsiteY7" fmla="*/ 71718 h 3950686"/>
              <a:gd name="connsiteX8" fmla="*/ 3433482 w 3433482"/>
              <a:gd name="connsiteY8" fmla="*/ 71718 h 39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3482" h="3950686">
                <a:moveTo>
                  <a:pt x="0" y="0"/>
                </a:moveTo>
                <a:cubicBezTo>
                  <a:pt x="97117" y="786653"/>
                  <a:pt x="194235" y="1573306"/>
                  <a:pt x="331694" y="2124635"/>
                </a:cubicBezTo>
                <a:cubicBezTo>
                  <a:pt x="469153" y="2675964"/>
                  <a:pt x="603624" y="3015130"/>
                  <a:pt x="824753" y="3307977"/>
                </a:cubicBezTo>
                <a:cubicBezTo>
                  <a:pt x="1045882" y="3600824"/>
                  <a:pt x="1459752" y="3787589"/>
                  <a:pt x="1658470" y="3881718"/>
                </a:cubicBezTo>
                <a:cubicBezTo>
                  <a:pt x="1857188" y="3975847"/>
                  <a:pt x="1846730" y="3974353"/>
                  <a:pt x="2017059" y="3872753"/>
                </a:cubicBezTo>
                <a:cubicBezTo>
                  <a:pt x="2187389" y="3771153"/>
                  <a:pt x="2480235" y="3615765"/>
                  <a:pt x="2680447" y="3272118"/>
                </a:cubicBezTo>
                <a:cubicBezTo>
                  <a:pt x="2880659" y="2928471"/>
                  <a:pt x="3092823" y="2344271"/>
                  <a:pt x="3218329" y="1810871"/>
                </a:cubicBezTo>
                <a:cubicBezTo>
                  <a:pt x="3343835" y="1277471"/>
                  <a:pt x="3433482" y="71718"/>
                  <a:pt x="3433482" y="71718"/>
                </a:cubicBezTo>
                <a:lnTo>
                  <a:pt x="3433482" y="71718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D40FE-EFFC-4E58-AC4D-F9A440914FD7}"/>
              </a:ext>
            </a:extLst>
          </p:cNvPr>
          <p:cNvSpPr txBox="1"/>
          <p:nvPr/>
        </p:nvSpPr>
        <p:spPr>
          <a:xfrm>
            <a:off x="4518212" y="5925671"/>
            <a:ext cx="44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Height of back-trajectory starting at pixel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5CC2A-5858-445F-8167-DD1C5F9E2D07}"/>
              </a:ext>
            </a:extLst>
          </p:cNvPr>
          <p:cNvSpPr txBox="1"/>
          <p:nvPr/>
        </p:nvSpPr>
        <p:spPr>
          <a:xfrm>
            <a:off x="187373" y="1313782"/>
            <a:ext cx="217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Distance of closest approach to volcano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1ECF1-32E1-4A0B-8595-686220A30B7B}"/>
              </a:ext>
            </a:extLst>
          </p:cNvPr>
          <p:cNvSpPr/>
          <p:nvPr/>
        </p:nvSpPr>
        <p:spPr>
          <a:xfrm>
            <a:off x="2626662" y="1299881"/>
            <a:ext cx="896468" cy="4105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D6767C-9932-4D59-90CC-B3257F372E1B}"/>
              </a:ext>
            </a:extLst>
          </p:cNvPr>
          <p:cNvSpPr txBox="1"/>
          <p:nvPr/>
        </p:nvSpPr>
        <p:spPr>
          <a:xfrm>
            <a:off x="3451412" y="5621715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2CE5A-C065-4330-BB3B-984901D3C89C}"/>
              </a:ext>
            </a:extLst>
          </p:cNvPr>
          <p:cNvSpPr txBox="1"/>
          <p:nvPr/>
        </p:nvSpPr>
        <p:spPr>
          <a:xfrm>
            <a:off x="5790078" y="5587763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8C803-5321-4FE1-9DC2-C79527137A74}"/>
              </a:ext>
            </a:extLst>
          </p:cNvPr>
          <p:cNvSpPr txBox="1"/>
          <p:nvPr/>
        </p:nvSpPr>
        <p:spPr>
          <a:xfrm>
            <a:off x="7289420" y="5634534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 km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E0C799-05B3-47D6-BD87-BD3FEF06789E}"/>
              </a:ext>
            </a:extLst>
          </p:cNvPr>
          <p:cNvSpPr txBox="1"/>
          <p:nvPr/>
        </p:nvSpPr>
        <p:spPr>
          <a:xfrm>
            <a:off x="8588188" y="5619228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F1757-E52E-4FE4-835E-5F4DF0781214}"/>
              </a:ext>
            </a:extLst>
          </p:cNvPr>
          <p:cNvSpPr txBox="1"/>
          <p:nvPr/>
        </p:nvSpPr>
        <p:spPr>
          <a:xfrm>
            <a:off x="1443321" y="2395831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40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73A73-E826-427C-83CF-133CBF96C605}"/>
              </a:ext>
            </a:extLst>
          </p:cNvPr>
          <p:cNvSpPr txBox="1"/>
          <p:nvPr/>
        </p:nvSpPr>
        <p:spPr>
          <a:xfrm>
            <a:off x="6651815" y="4244378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DF39E-1A5F-43DD-88B5-ACF0BDE73C83}"/>
              </a:ext>
            </a:extLst>
          </p:cNvPr>
          <p:cNvSpPr txBox="1"/>
          <p:nvPr/>
        </p:nvSpPr>
        <p:spPr>
          <a:xfrm>
            <a:off x="1425390" y="3932386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E3304-92C4-4D30-8B83-0E05C3278183}"/>
              </a:ext>
            </a:extLst>
          </p:cNvPr>
          <p:cNvSpPr txBox="1"/>
          <p:nvPr/>
        </p:nvSpPr>
        <p:spPr>
          <a:xfrm>
            <a:off x="1416426" y="3172609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DFEEC2-9CDE-4571-806E-2107464AE829}"/>
              </a:ext>
            </a:extLst>
          </p:cNvPr>
          <p:cNvSpPr txBox="1"/>
          <p:nvPr/>
        </p:nvSpPr>
        <p:spPr>
          <a:xfrm>
            <a:off x="1425389" y="536090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 km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46EB6B-18CB-4D61-885A-143E7111874E}"/>
              </a:ext>
            </a:extLst>
          </p:cNvPr>
          <p:cNvCxnSpPr/>
          <p:nvPr/>
        </p:nvCxnSpPr>
        <p:spPr>
          <a:xfrm>
            <a:off x="2581836" y="5253318"/>
            <a:ext cx="70283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6B1B1C-7C0D-424B-918E-C83A100A5641}"/>
              </a:ext>
            </a:extLst>
          </p:cNvPr>
          <p:cNvCxnSpPr/>
          <p:nvPr/>
        </p:nvCxnSpPr>
        <p:spPr>
          <a:xfrm>
            <a:off x="5271247" y="4613675"/>
            <a:ext cx="0" cy="639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51E3BD-F75F-410C-B777-E61682096ECC}"/>
              </a:ext>
            </a:extLst>
          </p:cNvPr>
          <p:cNvSpPr txBox="1"/>
          <p:nvPr/>
        </p:nvSpPr>
        <p:spPr>
          <a:xfrm>
            <a:off x="4778188" y="4222376"/>
            <a:ext cx="10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B826AC-CB44-4D29-AC83-40C0629AB774}"/>
              </a:ext>
            </a:extLst>
          </p:cNvPr>
          <p:cNvSpPr txBox="1"/>
          <p:nvPr/>
        </p:nvSpPr>
        <p:spPr>
          <a:xfrm>
            <a:off x="1398495" y="4681692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 km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F28993-7CD2-4D17-A79F-044116808201}"/>
              </a:ext>
            </a:extLst>
          </p:cNvPr>
          <p:cNvCxnSpPr/>
          <p:nvPr/>
        </p:nvCxnSpPr>
        <p:spPr>
          <a:xfrm>
            <a:off x="7289420" y="4630919"/>
            <a:ext cx="0" cy="639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47C25A-B311-4A28-AF03-08C606E90976}"/>
              </a:ext>
            </a:extLst>
          </p:cNvPr>
          <p:cNvSpPr txBox="1"/>
          <p:nvPr/>
        </p:nvSpPr>
        <p:spPr>
          <a:xfrm>
            <a:off x="1326779" y="5054481"/>
            <a:ext cx="1299882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Pixel width</a:t>
            </a:r>
          </a:p>
        </p:txBody>
      </p:sp>
    </p:spTree>
    <p:extLst>
      <p:ext uri="{BB962C8B-B14F-4D97-AF65-F5344CB8AC3E}">
        <p14:creationId xmlns:p14="http://schemas.microsoft.com/office/powerpoint/2010/main" val="370515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BE04F8-A399-41F5-B901-806E4B06777E}"/>
              </a:ext>
            </a:extLst>
          </p:cNvPr>
          <p:cNvCxnSpPr>
            <a:cxnSpLocks/>
          </p:cNvCxnSpPr>
          <p:nvPr/>
        </p:nvCxnSpPr>
        <p:spPr>
          <a:xfrm flipV="1">
            <a:off x="2572871" y="5545566"/>
            <a:ext cx="9305364" cy="12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D9DCB-6090-40DA-B618-6DE386187D93}"/>
              </a:ext>
            </a:extLst>
          </p:cNvPr>
          <p:cNvCxnSpPr>
            <a:cxnSpLocks/>
          </p:cNvCxnSpPr>
          <p:nvPr/>
        </p:nvCxnSpPr>
        <p:spPr>
          <a:xfrm flipV="1">
            <a:off x="2581836" y="1577788"/>
            <a:ext cx="0" cy="3980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95CC2A-5858-445F-8167-DD1C5F9E2D07}"/>
              </a:ext>
            </a:extLst>
          </p:cNvPr>
          <p:cNvSpPr txBox="1"/>
          <p:nvPr/>
        </p:nvSpPr>
        <p:spPr>
          <a:xfrm>
            <a:off x="241161" y="3337340"/>
            <a:ext cx="140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Plume</a:t>
            </a:r>
          </a:p>
          <a:p>
            <a:pPr algn="ctr"/>
            <a:r>
              <a:rPr lang="en-GB" dirty="0"/>
              <a:t>Height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1ECF1-32E1-4A0B-8595-686220A30B7B}"/>
              </a:ext>
            </a:extLst>
          </p:cNvPr>
          <p:cNvSpPr/>
          <p:nvPr/>
        </p:nvSpPr>
        <p:spPr>
          <a:xfrm>
            <a:off x="2626662" y="1299881"/>
            <a:ext cx="896468" cy="4105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F1757-E52E-4FE4-835E-5F4DF0781214}"/>
              </a:ext>
            </a:extLst>
          </p:cNvPr>
          <p:cNvSpPr txBox="1"/>
          <p:nvPr/>
        </p:nvSpPr>
        <p:spPr>
          <a:xfrm>
            <a:off x="1425389" y="2120372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DF39E-1A5F-43DD-88B5-ACF0BDE73C83}"/>
              </a:ext>
            </a:extLst>
          </p:cNvPr>
          <p:cNvSpPr txBox="1"/>
          <p:nvPr/>
        </p:nvSpPr>
        <p:spPr>
          <a:xfrm>
            <a:off x="1407014" y="347584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DFEEC2-9CDE-4571-806E-2107464AE829}"/>
              </a:ext>
            </a:extLst>
          </p:cNvPr>
          <p:cNvSpPr txBox="1"/>
          <p:nvPr/>
        </p:nvSpPr>
        <p:spPr>
          <a:xfrm>
            <a:off x="1425389" y="536090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 km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424AB5-7A44-45CF-AA84-B3F9BD59A365}"/>
              </a:ext>
            </a:extLst>
          </p:cNvPr>
          <p:cNvSpPr/>
          <p:nvPr/>
        </p:nvSpPr>
        <p:spPr>
          <a:xfrm>
            <a:off x="3074896" y="2120372"/>
            <a:ext cx="2187386" cy="36931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739560-6DCC-4F7A-A65B-B6C391CED3B3}"/>
              </a:ext>
            </a:extLst>
          </p:cNvPr>
          <p:cNvSpPr/>
          <p:nvPr/>
        </p:nvSpPr>
        <p:spPr>
          <a:xfrm>
            <a:off x="5593978" y="3475840"/>
            <a:ext cx="2187386" cy="36931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3216B7-A3EB-4983-AA01-C3C9D3D08FDE}"/>
              </a:ext>
            </a:extLst>
          </p:cNvPr>
          <p:cNvSpPr/>
          <p:nvPr/>
        </p:nvSpPr>
        <p:spPr>
          <a:xfrm>
            <a:off x="8740589" y="4990882"/>
            <a:ext cx="2187386" cy="36931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D23BEF-FA7D-4B23-9A9E-FA021BF1C402}"/>
              </a:ext>
            </a:extLst>
          </p:cNvPr>
          <p:cNvSpPr txBox="1"/>
          <p:nvPr/>
        </p:nvSpPr>
        <p:spPr>
          <a:xfrm>
            <a:off x="1160933" y="141239"/>
            <a:ext cx="1056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TropOMI</a:t>
            </a:r>
            <a:r>
              <a:rPr lang="en-GB" sz="2000" b="1" dirty="0"/>
              <a:t> sensitivity to identical masses of SO</a:t>
            </a:r>
            <a:r>
              <a:rPr lang="en-GB" sz="2000" b="1" baseline="-25000" dirty="0"/>
              <a:t>2</a:t>
            </a:r>
            <a:r>
              <a:rPr lang="en-GB" sz="2000" b="1" dirty="0"/>
              <a:t> is dependent on the plume height, but </a:t>
            </a:r>
            <a:r>
              <a:rPr lang="en-GB" sz="2000" b="1" dirty="0" err="1"/>
              <a:t>TropOMI</a:t>
            </a:r>
            <a:r>
              <a:rPr lang="en-GB" sz="2000" b="1" dirty="0"/>
              <a:t> does not measure the plume height, so a major source of uncertainty in mass of SO</a:t>
            </a:r>
            <a:r>
              <a:rPr lang="en-GB" sz="2000" b="1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BAEF5E-6F39-465B-9038-36CAEFFFBE02}"/>
              </a:ext>
            </a:extLst>
          </p:cNvPr>
          <p:cNvSpPr txBox="1"/>
          <p:nvPr/>
        </p:nvSpPr>
        <p:spPr>
          <a:xfrm>
            <a:off x="2814473" y="5751744"/>
            <a:ext cx="811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same mass of SO</a:t>
            </a:r>
            <a:r>
              <a:rPr lang="en-GB" baseline="-25000" dirty="0"/>
              <a:t>2</a:t>
            </a:r>
            <a:r>
              <a:rPr lang="en-GB" dirty="0"/>
              <a:t> located at different heights will produce a different absorption strength as measured by the </a:t>
            </a:r>
            <a:r>
              <a:rPr lang="en-GB" dirty="0" err="1"/>
              <a:t>TropOMI</a:t>
            </a:r>
            <a:r>
              <a:rPr lang="en-GB" dirty="0"/>
              <a:t> spectrometer, and a different SO</a:t>
            </a:r>
            <a:r>
              <a:rPr lang="en-GB" baseline="-25000" dirty="0"/>
              <a:t>2</a:t>
            </a:r>
            <a:r>
              <a:rPr lang="en-GB" dirty="0"/>
              <a:t> amount, can be a factor of ten between 1 and 10 km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6E1C850-FD07-478C-9866-1B522D2BF7D5}"/>
              </a:ext>
            </a:extLst>
          </p:cNvPr>
          <p:cNvSpPr/>
          <p:nvPr/>
        </p:nvSpPr>
        <p:spPr>
          <a:xfrm>
            <a:off x="8866093" y="4704380"/>
            <a:ext cx="1936377" cy="185752"/>
          </a:xfrm>
          <a:custGeom>
            <a:avLst/>
            <a:gdLst>
              <a:gd name="connsiteX0" fmla="*/ 0 w 1936377"/>
              <a:gd name="connsiteY0" fmla="*/ 38949 h 407384"/>
              <a:gd name="connsiteX1" fmla="*/ 591671 w 1936377"/>
              <a:gd name="connsiteY1" fmla="*/ 29984 h 407384"/>
              <a:gd name="connsiteX2" fmla="*/ 923365 w 1936377"/>
              <a:gd name="connsiteY2" fmla="*/ 370643 h 407384"/>
              <a:gd name="connsiteX3" fmla="*/ 1165412 w 1936377"/>
              <a:gd name="connsiteY3" fmla="*/ 361678 h 407384"/>
              <a:gd name="connsiteX4" fmla="*/ 1326777 w 1936377"/>
              <a:gd name="connsiteY4" fmla="*/ 47914 h 407384"/>
              <a:gd name="connsiteX5" fmla="*/ 1936377 w 1936377"/>
              <a:gd name="connsiteY5" fmla="*/ 21020 h 407384"/>
              <a:gd name="connsiteX6" fmla="*/ 1936377 w 1936377"/>
              <a:gd name="connsiteY6" fmla="*/ 21020 h 4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6377" h="407384">
                <a:moveTo>
                  <a:pt x="0" y="38949"/>
                </a:moveTo>
                <a:cubicBezTo>
                  <a:pt x="218888" y="6825"/>
                  <a:pt x="437777" y="-25298"/>
                  <a:pt x="591671" y="29984"/>
                </a:cubicBezTo>
                <a:cubicBezTo>
                  <a:pt x="745565" y="85266"/>
                  <a:pt x="827742" y="315361"/>
                  <a:pt x="923365" y="370643"/>
                </a:cubicBezTo>
                <a:cubicBezTo>
                  <a:pt x="1018988" y="425925"/>
                  <a:pt x="1098177" y="415466"/>
                  <a:pt x="1165412" y="361678"/>
                </a:cubicBezTo>
                <a:cubicBezTo>
                  <a:pt x="1232647" y="307890"/>
                  <a:pt x="1198283" y="104690"/>
                  <a:pt x="1326777" y="47914"/>
                </a:cubicBezTo>
                <a:cubicBezTo>
                  <a:pt x="1455271" y="-8862"/>
                  <a:pt x="1936377" y="21020"/>
                  <a:pt x="1936377" y="21020"/>
                </a:cubicBezTo>
                <a:lnTo>
                  <a:pt x="1936377" y="210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2DDDD1F-4F43-47DE-A5D6-A78D936595DC}"/>
              </a:ext>
            </a:extLst>
          </p:cNvPr>
          <p:cNvSpPr/>
          <p:nvPr/>
        </p:nvSpPr>
        <p:spPr>
          <a:xfrm>
            <a:off x="5593978" y="2938865"/>
            <a:ext cx="1936377" cy="398475"/>
          </a:xfrm>
          <a:custGeom>
            <a:avLst/>
            <a:gdLst>
              <a:gd name="connsiteX0" fmla="*/ 0 w 1936377"/>
              <a:gd name="connsiteY0" fmla="*/ 38949 h 407384"/>
              <a:gd name="connsiteX1" fmla="*/ 591671 w 1936377"/>
              <a:gd name="connsiteY1" fmla="*/ 29984 h 407384"/>
              <a:gd name="connsiteX2" fmla="*/ 923365 w 1936377"/>
              <a:gd name="connsiteY2" fmla="*/ 370643 h 407384"/>
              <a:gd name="connsiteX3" fmla="*/ 1165412 w 1936377"/>
              <a:gd name="connsiteY3" fmla="*/ 361678 h 407384"/>
              <a:gd name="connsiteX4" fmla="*/ 1326777 w 1936377"/>
              <a:gd name="connsiteY4" fmla="*/ 47914 h 407384"/>
              <a:gd name="connsiteX5" fmla="*/ 1936377 w 1936377"/>
              <a:gd name="connsiteY5" fmla="*/ 21020 h 407384"/>
              <a:gd name="connsiteX6" fmla="*/ 1936377 w 1936377"/>
              <a:gd name="connsiteY6" fmla="*/ 21020 h 4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6377" h="407384">
                <a:moveTo>
                  <a:pt x="0" y="38949"/>
                </a:moveTo>
                <a:cubicBezTo>
                  <a:pt x="218888" y="6825"/>
                  <a:pt x="437777" y="-25298"/>
                  <a:pt x="591671" y="29984"/>
                </a:cubicBezTo>
                <a:cubicBezTo>
                  <a:pt x="745565" y="85266"/>
                  <a:pt x="827742" y="315361"/>
                  <a:pt x="923365" y="370643"/>
                </a:cubicBezTo>
                <a:cubicBezTo>
                  <a:pt x="1018988" y="425925"/>
                  <a:pt x="1098177" y="415466"/>
                  <a:pt x="1165412" y="361678"/>
                </a:cubicBezTo>
                <a:cubicBezTo>
                  <a:pt x="1232647" y="307890"/>
                  <a:pt x="1198283" y="104690"/>
                  <a:pt x="1326777" y="47914"/>
                </a:cubicBezTo>
                <a:cubicBezTo>
                  <a:pt x="1455271" y="-8862"/>
                  <a:pt x="1936377" y="21020"/>
                  <a:pt x="1936377" y="21020"/>
                </a:cubicBezTo>
                <a:lnTo>
                  <a:pt x="1936377" y="210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C01A3F-ADCB-45FC-A1CE-A8F435DB8E05}"/>
              </a:ext>
            </a:extLst>
          </p:cNvPr>
          <p:cNvSpPr/>
          <p:nvPr/>
        </p:nvSpPr>
        <p:spPr>
          <a:xfrm>
            <a:off x="3200400" y="1452735"/>
            <a:ext cx="1936377" cy="602525"/>
          </a:xfrm>
          <a:custGeom>
            <a:avLst/>
            <a:gdLst>
              <a:gd name="connsiteX0" fmla="*/ 0 w 1936377"/>
              <a:gd name="connsiteY0" fmla="*/ 38949 h 407384"/>
              <a:gd name="connsiteX1" fmla="*/ 591671 w 1936377"/>
              <a:gd name="connsiteY1" fmla="*/ 29984 h 407384"/>
              <a:gd name="connsiteX2" fmla="*/ 923365 w 1936377"/>
              <a:gd name="connsiteY2" fmla="*/ 370643 h 407384"/>
              <a:gd name="connsiteX3" fmla="*/ 1165412 w 1936377"/>
              <a:gd name="connsiteY3" fmla="*/ 361678 h 407384"/>
              <a:gd name="connsiteX4" fmla="*/ 1326777 w 1936377"/>
              <a:gd name="connsiteY4" fmla="*/ 47914 h 407384"/>
              <a:gd name="connsiteX5" fmla="*/ 1936377 w 1936377"/>
              <a:gd name="connsiteY5" fmla="*/ 21020 h 407384"/>
              <a:gd name="connsiteX6" fmla="*/ 1936377 w 1936377"/>
              <a:gd name="connsiteY6" fmla="*/ 21020 h 4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6377" h="407384">
                <a:moveTo>
                  <a:pt x="0" y="38949"/>
                </a:moveTo>
                <a:cubicBezTo>
                  <a:pt x="218888" y="6825"/>
                  <a:pt x="437777" y="-25298"/>
                  <a:pt x="591671" y="29984"/>
                </a:cubicBezTo>
                <a:cubicBezTo>
                  <a:pt x="745565" y="85266"/>
                  <a:pt x="827742" y="315361"/>
                  <a:pt x="923365" y="370643"/>
                </a:cubicBezTo>
                <a:cubicBezTo>
                  <a:pt x="1018988" y="425925"/>
                  <a:pt x="1098177" y="415466"/>
                  <a:pt x="1165412" y="361678"/>
                </a:cubicBezTo>
                <a:cubicBezTo>
                  <a:pt x="1232647" y="307890"/>
                  <a:pt x="1198283" y="104690"/>
                  <a:pt x="1326777" y="47914"/>
                </a:cubicBezTo>
                <a:cubicBezTo>
                  <a:pt x="1455271" y="-8862"/>
                  <a:pt x="1936377" y="21020"/>
                  <a:pt x="1936377" y="21020"/>
                </a:cubicBezTo>
                <a:lnTo>
                  <a:pt x="1936377" y="210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E1C118-AE69-4320-9F8C-DA03E8337F83}"/>
              </a:ext>
            </a:extLst>
          </p:cNvPr>
          <p:cNvSpPr txBox="1"/>
          <p:nvPr/>
        </p:nvSpPr>
        <p:spPr>
          <a:xfrm>
            <a:off x="2931461" y="1027366"/>
            <a:ext cx="351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 SO</a:t>
            </a:r>
            <a:r>
              <a:rPr lang="en-GB" baseline="-25000" dirty="0"/>
              <a:t>2</a:t>
            </a:r>
            <a:r>
              <a:rPr lang="en-GB" dirty="0"/>
              <a:t> absorption line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ED5341-2B50-4CEA-8105-2CEB8C0F41FE}"/>
              </a:ext>
            </a:extLst>
          </p:cNvPr>
          <p:cNvSpPr txBox="1"/>
          <p:nvPr/>
        </p:nvSpPr>
        <p:spPr>
          <a:xfrm>
            <a:off x="8668872" y="4234298"/>
            <a:ext cx="351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SO</a:t>
            </a:r>
            <a:r>
              <a:rPr lang="en-GB" baseline="-25000" dirty="0"/>
              <a:t>2</a:t>
            </a:r>
            <a:r>
              <a:rPr lang="en-GB" dirty="0"/>
              <a:t> absorption line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B31CBB-FB0D-4746-B689-FE818708AFED}"/>
              </a:ext>
            </a:extLst>
          </p:cNvPr>
          <p:cNvSpPr txBox="1"/>
          <p:nvPr/>
        </p:nvSpPr>
        <p:spPr>
          <a:xfrm>
            <a:off x="5351930" y="2569533"/>
            <a:ext cx="351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Medium SO</a:t>
            </a:r>
            <a:r>
              <a:rPr lang="en-GB" baseline="-25000" dirty="0"/>
              <a:t>2</a:t>
            </a:r>
            <a:r>
              <a:rPr lang="en-GB" dirty="0"/>
              <a:t> absorption line</a:t>
            </a:r>
          </a:p>
        </p:txBody>
      </p:sp>
    </p:spTree>
    <p:extLst>
      <p:ext uri="{BB962C8B-B14F-4D97-AF65-F5344CB8AC3E}">
        <p14:creationId xmlns:p14="http://schemas.microsoft.com/office/powerpoint/2010/main" val="278759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829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Burton</dc:creator>
  <cp:lastModifiedBy>Mike Burton</cp:lastModifiedBy>
  <cp:revision>33</cp:revision>
  <dcterms:created xsi:type="dcterms:W3CDTF">2019-10-21T17:04:17Z</dcterms:created>
  <dcterms:modified xsi:type="dcterms:W3CDTF">2020-05-07T12:53:05Z</dcterms:modified>
</cp:coreProperties>
</file>