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5" r:id="rId2"/>
    <p:sldId id="624" r:id="rId3"/>
    <p:sldId id="266" r:id="rId4"/>
    <p:sldId id="432" r:id="rId5"/>
    <p:sldId id="623" r:id="rId6"/>
    <p:sldId id="357" r:id="rId7"/>
    <p:sldId id="584" r:id="rId8"/>
    <p:sldId id="427" r:id="rId9"/>
    <p:sldId id="303" r:id="rId10"/>
    <p:sldId id="302" r:id="rId11"/>
    <p:sldId id="433" r:id="rId12"/>
    <p:sldId id="431" r:id="rId13"/>
    <p:sldId id="434" r:id="rId14"/>
    <p:sldId id="435" r:id="rId15"/>
    <p:sldId id="308"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0BAE0"/>
    <a:srgbClr val="5F98B5"/>
    <a:srgbClr val="4F4F6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48"/>
    <p:restoredTop sz="85153"/>
  </p:normalViewPr>
  <p:slideViewPr>
    <p:cSldViewPr snapToGrid="0" snapToObjects="1" showGuides="1">
      <p:cViewPr varScale="1">
        <p:scale>
          <a:sx n="106" d="100"/>
          <a:sy n="106" d="100"/>
        </p:scale>
        <p:origin x="872" y="176"/>
      </p:cViewPr>
      <p:guideLst>
        <p:guide orient="horz" pos="2160"/>
        <p:guide pos="3840"/>
      </p:guideLst>
    </p:cSldViewPr>
  </p:slideViewPr>
  <p:outlineViewPr>
    <p:cViewPr>
      <p:scale>
        <a:sx n="33" d="100"/>
        <a:sy n="33" d="100"/>
      </p:scale>
      <p:origin x="0" y="-15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3669C-6F8E-4245-8BB9-AAA5D176D957}" type="datetimeFigureOut">
              <a:rPr lang="en-US" smtClean="0"/>
              <a:t>5/3/20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08A67-5C5D-594B-B80E-7E22D86BAF00}" type="slidenum">
              <a:rPr lang="en-US" smtClean="0"/>
              <a:t>‹#›</a:t>
            </a:fld>
            <a:endParaRPr lang="en-US"/>
          </a:p>
        </p:txBody>
      </p:sp>
    </p:spTree>
    <p:extLst>
      <p:ext uri="{BB962C8B-B14F-4D97-AF65-F5344CB8AC3E}">
        <p14:creationId xmlns:p14="http://schemas.microsoft.com/office/powerpoint/2010/main" val="330505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charset="0"/>
              <a:buChar char="•"/>
            </a:pPr>
            <a:r>
              <a:rPr lang="en-US" sz="1200" kern="1200" dirty="0">
                <a:solidFill>
                  <a:schemeClr val="tx1"/>
                </a:solidFill>
                <a:effectLst/>
                <a:latin typeface="+mn-lt"/>
                <a:ea typeface="+mn-ea"/>
                <a:cs typeface="+mn-cs"/>
              </a:rPr>
              <a:t>Let me begin by telling</a:t>
            </a:r>
            <a:r>
              <a:rPr lang="en-US" sz="1200" kern="1200" baseline="0" dirty="0">
                <a:solidFill>
                  <a:schemeClr val="tx1"/>
                </a:solidFill>
                <a:effectLst/>
                <a:latin typeface="+mn-lt"/>
                <a:ea typeface="+mn-ea"/>
                <a:cs typeface="+mn-cs"/>
              </a:rPr>
              <a:t> you about my organization</a:t>
            </a:r>
          </a:p>
          <a:p>
            <a:pPr marL="171450" indent="-171450">
              <a:buFont typeface="Arial" charset="0"/>
              <a:buChar char="•"/>
            </a:pPr>
            <a:r>
              <a:rPr lang="en-US" baseline="0" dirty="0">
                <a:solidFill>
                  <a:srgbClr val="000000"/>
                </a:solidFill>
                <a:latin typeface="Lucida Grande" charset="0"/>
              </a:rPr>
              <a:t>We are a research institute of the University of Colorado in Boulder, Colorado, USA</a:t>
            </a:r>
          </a:p>
          <a:p>
            <a:pPr marL="171450" indent="-171450">
              <a:buFont typeface="Arial" charset="0"/>
              <a:buChar char="•"/>
            </a:pPr>
            <a:r>
              <a:rPr lang="en-US" baseline="0" dirty="0">
                <a:solidFill>
                  <a:srgbClr val="000000"/>
                </a:solidFill>
                <a:latin typeface="Lucida Grande" charset="0"/>
              </a:rPr>
              <a:t>We specialize in space-based research and occupy three buildings on the CU campus, two of which are depicted in this photograph</a:t>
            </a:r>
          </a:p>
          <a:p>
            <a:pPr marL="171450" indent="-171450" eaLnBrk="1" hangingPunct="1">
              <a:buFont typeface="Arial" charset="0"/>
              <a:buChar char="•"/>
            </a:pPr>
            <a:r>
              <a:rPr lang="en-US" sz="1200" kern="1200" dirty="0">
                <a:solidFill>
                  <a:schemeClr val="tx1"/>
                </a:solidFill>
                <a:effectLst/>
                <a:latin typeface="+mn-lt"/>
                <a:ea typeface="+mn-ea"/>
                <a:cs typeface="+mn-cs"/>
              </a:rPr>
              <a:t>The Laboratory for Atmospheric and Space Physics (LASP) is a research institute at the University of Colorado in Boulder,</a:t>
            </a:r>
            <a:r>
              <a:rPr lang="en-US" sz="1200" kern="1200" baseline="0" dirty="0">
                <a:solidFill>
                  <a:schemeClr val="tx1"/>
                </a:solidFill>
                <a:effectLst/>
                <a:latin typeface="+mn-lt"/>
                <a:ea typeface="+mn-ea"/>
                <a:cs typeface="+mn-cs"/>
              </a:rPr>
              <a:t> Colorado</a:t>
            </a:r>
          </a:p>
          <a:p>
            <a:pPr marL="171450" indent="-171450" eaLnBrk="1" hangingPunct="1">
              <a:buFont typeface="Arial" charset="0"/>
              <a:buChar char="•"/>
            </a:pPr>
            <a:r>
              <a:rPr lang="en-US" sz="1200" kern="1200" baseline="0" dirty="0">
                <a:solidFill>
                  <a:schemeClr val="tx1"/>
                </a:solidFill>
                <a:effectLst/>
                <a:latin typeface="+mn-lt"/>
                <a:ea typeface="+mn-ea"/>
                <a:cs typeface="+mn-cs"/>
              </a:rPr>
              <a:t>LASP </a:t>
            </a:r>
            <a:r>
              <a:rPr lang="en-US" sz="1200" kern="1200" dirty="0">
                <a:solidFill>
                  <a:schemeClr val="tx1"/>
                </a:solidFill>
                <a:effectLst/>
                <a:latin typeface="+mn-lt"/>
                <a:ea typeface="+mn-ea"/>
                <a:cs typeface="+mn-cs"/>
              </a:rPr>
              <a:t>began in 1948, a decade before NASA</a:t>
            </a:r>
            <a:r>
              <a:rPr lang="en-US" dirty="0">
                <a:effectLst/>
              </a:rPr>
              <a:t> </a:t>
            </a:r>
          </a:p>
          <a:p>
            <a:pPr marL="171450" indent="-171450" eaLnBrk="1" hangingPunct="1">
              <a:buFont typeface="Arial" charset="0"/>
              <a:buChar char="•"/>
            </a:pPr>
            <a:r>
              <a:rPr lang="en-US" sz="1200" kern="1200" dirty="0">
                <a:solidFill>
                  <a:schemeClr val="tx1"/>
                </a:solidFill>
                <a:effectLst/>
                <a:latin typeface="+mn-lt"/>
                <a:ea typeface="+mn-ea"/>
                <a:cs typeface="+mn-cs"/>
              </a:rPr>
              <a:t>LASP has an extensive history of making cutting-edge space-based measurements and conducting groundbreaking research in numerous areas, including solar-terrestrial interactions, space physics, planetary, atmospheric, and climate sciences. </a:t>
            </a:r>
          </a:p>
          <a:p>
            <a:pPr marL="171450" indent="-171450" eaLnBrk="1" hangingPunct="1">
              <a:buFont typeface="Arial" charset="0"/>
              <a:buChar char="•"/>
            </a:pPr>
            <a:r>
              <a:rPr lang="en-US" sz="1200" kern="1200" dirty="0">
                <a:solidFill>
                  <a:schemeClr val="tx1"/>
                </a:solidFill>
                <a:effectLst/>
                <a:latin typeface="+mn-lt"/>
                <a:ea typeface="+mn-ea"/>
                <a:cs typeface="+mn-cs"/>
              </a:rPr>
              <a:t>LASP combines all aspects of space exploration through expertise in science, engineering, mission operations, and scientific data management and analysis, fully encompassing the entire space research lifecycle. </a:t>
            </a:r>
          </a:p>
          <a:p>
            <a:pPr marL="171450" indent="-171450" eaLnBrk="1" hangingPunct="1">
              <a:buFont typeface="Arial" charset="0"/>
              <a:buChar char="•"/>
            </a:pPr>
            <a:r>
              <a:rPr lang="en-US" sz="1200" kern="1200" dirty="0">
                <a:solidFill>
                  <a:schemeClr val="tx1"/>
                </a:solidFill>
                <a:effectLst/>
                <a:latin typeface="+mn-lt"/>
                <a:ea typeface="+mn-ea"/>
                <a:cs typeface="+mn-cs"/>
              </a:rPr>
              <a:t>LASP also works to educate and train the next generation of space scientists, engineers and mission operators.</a:t>
            </a:r>
            <a:r>
              <a:rPr lang="en-US" sz="1200" kern="1200" baseline="0" dirty="0">
                <a:solidFill>
                  <a:schemeClr val="tx1"/>
                </a:solidFill>
                <a:effectLst/>
                <a:latin typeface="+mn-lt"/>
                <a:ea typeface="+mn-ea"/>
                <a:cs typeface="+mn-cs"/>
              </a:rPr>
              <a:t>  Integral involvement</a:t>
            </a:r>
          </a:p>
          <a:p>
            <a:pPr marL="171450" indent="-171450" eaLnBrk="1" hangingPunct="1">
              <a:buFont typeface="Arial" charset="0"/>
              <a:buChar char="•"/>
            </a:pPr>
            <a:r>
              <a:rPr lang="en-US" sz="1200" kern="1200" dirty="0">
                <a:solidFill>
                  <a:schemeClr val="tx1"/>
                </a:solidFill>
                <a:effectLst/>
                <a:latin typeface="+mn-lt"/>
                <a:ea typeface="+mn-ea"/>
                <a:cs typeface="+mn-cs"/>
              </a:rPr>
              <a:t>LASP has led the Science Operations Centers (SOCs) on several major missions, including MMS and MAVEN, comprising cutting edge mission and instrument operations, as well as end-to-end data management and dissemination solutions.  </a:t>
            </a:r>
          </a:p>
          <a:p>
            <a:pPr marL="171450" indent="-171450" eaLnBrk="1" hangingPunct="1">
              <a:buFont typeface="Arial" charset="0"/>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11A08A67-5C5D-594B-B80E-7E22D86BAF00}" type="slidenum">
              <a:rPr lang="en-US" smtClean="0"/>
              <a:t>1</a:t>
            </a:fld>
            <a:endParaRPr lang="en-US"/>
          </a:p>
        </p:txBody>
      </p:sp>
    </p:spTree>
    <p:extLst>
      <p:ext uri="{BB962C8B-B14F-4D97-AF65-F5344CB8AC3E}">
        <p14:creationId xmlns:p14="http://schemas.microsoft.com/office/powerpoint/2010/main" val="667038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built Space Weather Testbed Environment in the Cloud to host data, models, and visualizations.</a:t>
            </a:r>
          </a:p>
          <a:p>
            <a:pPr marL="171450" indent="-171450">
              <a:buFont typeface="Arial" panose="020B0604020202020204" pitchFamily="34" charset="0"/>
              <a:buChar char="•"/>
            </a:pPr>
            <a:r>
              <a:rPr lang="en-US" dirty="0"/>
              <a:t>The Testbed provides identity and access management to the resources to make sure that IP stays within each modeler/group using the Testbed.</a:t>
            </a:r>
          </a:p>
          <a:p>
            <a:pPr marL="171450" indent="-171450">
              <a:buFont typeface="Arial" panose="020B0604020202020204" pitchFamily="34" charset="0"/>
              <a:buChar char="•"/>
            </a:pPr>
            <a:r>
              <a:rPr lang="en-US" dirty="0"/>
              <a:t>Within the Testbed we have code repositories to maintain version control of any updates and changes to the codes once they enter the Testbed.</a:t>
            </a:r>
          </a:p>
          <a:p>
            <a:pPr marL="171450" indent="-171450">
              <a:buFont typeface="Arial" panose="020B0604020202020204" pitchFamily="34" charset="0"/>
              <a:buChar char="•"/>
            </a:pPr>
            <a:r>
              <a:rPr lang="en-US" dirty="0"/>
              <a:t>By leveraging the Cloud, we can choose which operating system and build environment the code is installed into, providing flexibility and ease of use for researchers who may not know how to install their software on multiple architectures.</a:t>
            </a:r>
          </a:p>
          <a:p>
            <a:pPr marL="171450" indent="-171450">
              <a:buFont typeface="Arial" panose="020B0604020202020204" pitchFamily="34" charset="0"/>
              <a:buChar char="•"/>
            </a:pPr>
            <a:r>
              <a:rPr lang="en-US" dirty="0"/>
              <a:t>Once the code is installed, we can request a run on any number of compute resources we’d like, just like a normal supercomputer, but without the delay of waiting in a long queue.</a:t>
            </a:r>
          </a:p>
          <a:p>
            <a:pPr marL="171450" indent="-171450">
              <a:buFont typeface="Arial" panose="020B0604020202020204" pitchFamily="34" charset="0"/>
              <a:buChar char="•"/>
            </a:pPr>
            <a:r>
              <a:rPr lang="en-US" dirty="0"/>
              <a:t>Finally, the data produced in the Testbed is stored in the Cloud and can be accessed anywhere, providing an easy mechanism to share results and update the community on progress.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are currently building an in-person interface to this Testbed environment that we are calling the Forecast Center of the Future.</a:t>
            </a:r>
          </a:p>
          <a:p>
            <a:pPr marL="171450" indent="-171450">
              <a:buFont typeface="Arial" panose="020B0604020202020204" pitchFamily="34" charset="0"/>
              <a:buChar char="•"/>
            </a:pPr>
            <a:r>
              <a:rPr lang="en-US" dirty="0"/>
              <a:t>A user or forecaster will be able to sit down at a workstation and request model runs and interact with the model output directly via a Portal into the Cloud.</a:t>
            </a:r>
          </a:p>
        </p:txBody>
      </p:sp>
      <p:sp>
        <p:nvSpPr>
          <p:cNvPr id="4" name="Slide Number Placeholder 3"/>
          <p:cNvSpPr>
            <a:spLocks noGrp="1"/>
          </p:cNvSpPr>
          <p:nvPr>
            <p:ph type="sldNum" sz="quarter" idx="5"/>
          </p:nvPr>
        </p:nvSpPr>
        <p:spPr/>
        <p:txBody>
          <a:bodyPr/>
          <a:lstStyle/>
          <a:p>
            <a:fld id="{11A08A67-5C5D-594B-B80E-7E22D86BAF00}" type="slidenum">
              <a:rPr lang="en-US" smtClean="0"/>
              <a:t>11</a:t>
            </a:fld>
            <a:endParaRPr lang="en-US"/>
          </a:p>
        </p:txBody>
      </p:sp>
    </p:spTree>
    <p:extLst>
      <p:ext uri="{BB962C8B-B14F-4D97-AF65-F5344CB8AC3E}">
        <p14:creationId xmlns:p14="http://schemas.microsoft.com/office/powerpoint/2010/main" val="83453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often a large hurdle to get research grade code into operations that isn’t due to the quality of the model output, but simply because the model’s code is not robust enough to be run on-demand, deal with missing data, or can’t be compiled onto other machines.</a:t>
            </a:r>
          </a:p>
          <a:p>
            <a:pPr marL="171450" indent="-171450">
              <a:buFont typeface="Arial" panose="020B0604020202020204" pitchFamily="34" charset="0"/>
              <a:buChar char="•"/>
            </a:pPr>
            <a:r>
              <a:rPr lang="en-US" dirty="0"/>
              <a:t>By hosting the Testbed in the Cloud we will alleviate many of these pain points of moving over to an operational environment by allowing researchers a way to simulate their own operational environment.</a:t>
            </a:r>
          </a:p>
          <a:p>
            <a:pPr marL="171450" indent="-171450">
              <a:buFont typeface="Arial" panose="020B0604020202020204" pitchFamily="34" charset="0"/>
              <a:buChar char="•"/>
            </a:pPr>
            <a:r>
              <a:rPr lang="en-US" dirty="0"/>
              <a:t>We can choose what types and size of compute resources, including architectures for users to be able to test on multiple machines and scale up as they need.</a:t>
            </a:r>
          </a:p>
          <a:p>
            <a:pPr marL="171450" indent="-171450">
              <a:buFont typeface="Arial" panose="020B0604020202020204" pitchFamily="34" charset="0"/>
              <a:buChar char="•"/>
            </a:pPr>
            <a:r>
              <a:rPr lang="en-US" dirty="0"/>
              <a:t>Our team has many expert software engineers that are able to assist with building and maintaining code in remote environments to lower this barrier to entry into the operational world.</a:t>
            </a:r>
          </a:p>
        </p:txBody>
      </p:sp>
      <p:sp>
        <p:nvSpPr>
          <p:cNvPr id="4" name="Slide Number Placeholder 3"/>
          <p:cNvSpPr>
            <a:spLocks noGrp="1"/>
          </p:cNvSpPr>
          <p:nvPr>
            <p:ph type="sldNum" sz="quarter" idx="5"/>
          </p:nvPr>
        </p:nvSpPr>
        <p:spPr/>
        <p:txBody>
          <a:bodyPr/>
          <a:lstStyle/>
          <a:p>
            <a:fld id="{11A08A67-5C5D-594B-B80E-7E22D86BAF00}" type="slidenum">
              <a:rPr lang="en-US" smtClean="0"/>
              <a:t>12</a:t>
            </a:fld>
            <a:endParaRPr lang="en-US"/>
          </a:p>
        </p:txBody>
      </p:sp>
    </p:spTree>
    <p:extLst>
      <p:ext uri="{BB962C8B-B14F-4D97-AF65-F5344CB8AC3E}">
        <p14:creationId xmlns:p14="http://schemas.microsoft.com/office/powerpoint/2010/main" val="154751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area of specialization within the Testbed is our ability to work with model output and create new visualizations.</a:t>
            </a:r>
          </a:p>
          <a:p>
            <a:pPr marL="171450" indent="-171450">
              <a:buFont typeface="Arial" panose="020B0604020202020204" pitchFamily="34" charset="0"/>
              <a:buChar char="•"/>
            </a:pPr>
            <a:r>
              <a:rPr lang="en-US" dirty="0"/>
              <a:t>New visualization routines can be created and put in front of forecasters side-by-side with the current model output to demonstrate differences and get feedback about what a forecaster would like to see.</a:t>
            </a:r>
          </a:p>
          <a:p>
            <a:pPr marL="171450" indent="-171450">
              <a:buFont typeface="Arial" panose="020B0604020202020204" pitchFamily="34" charset="0"/>
              <a:buChar char="•"/>
            </a:pPr>
            <a:r>
              <a:rPr lang="en-US" dirty="0"/>
              <a:t>On the left we have created a new solar wind visualization tool in Python using output of Enlil. We are currently running it in a daily operational mode, with additional runs on demand when desired.  This work is related to an in-progress collaboration between </a:t>
            </a:r>
            <a:r>
              <a:rPr lang="en-US" dirty="0" err="1"/>
              <a:t>SWx</a:t>
            </a:r>
            <a:r>
              <a:rPr lang="en-US" dirty="0"/>
              <a:t> TREC and the Enlil developer.</a:t>
            </a:r>
          </a:p>
          <a:p>
            <a:pPr marL="171450" indent="-171450">
              <a:buFont typeface="Arial" panose="020B0604020202020204" pitchFamily="34" charset="0"/>
              <a:buChar char="•"/>
            </a:pPr>
            <a:r>
              <a:rPr lang="en-US" dirty="0"/>
              <a:t>On the right, we are showing a new prototype magnetic field map that forecasters would be able to have in the forecasting office alongside the current time-series plots they are used to. Showing a much richer set of spatial information.</a:t>
            </a:r>
          </a:p>
        </p:txBody>
      </p:sp>
      <p:sp>
        <p:nvSpPr>
          <p:cNvPr id="4" name="Slide Number Placeholder 3"/>
          <p:cNvSpPr>
            <a:spLocks noGrp="1"/>
          </p:cNvSpPr>
          <p:nvPr>
            <p:ph type="sldNum" sz="quarter" idx="5"/>
          </p:nvPr>
        </p:nvSpPr>
        <p:spPr/>
        <p:txBody>
          <a:bodyPr/>
          <a:lstStyle/>
          <a:p>
            <a:fld id="{11A08A67-5C5D-594B-B80E-7E22D86BAF00}" type="slidenum">
              <a:rPr lang="en-US" smtClean="0"/>
              <a:t>13</a:t>
            </a:fld>
            <a:endParaRPr lang="en-US"/>
          </a:p>
        </p:txBody>
      </p:sp>
    </p:spTree>
    <p:extLst>
      <p:ext uri="{BB962C8B-B14F-4D97-AF65-F5344CB8AC3E}">
        <p14:creationId xmlns:p14="http://schemas.microsoft.com/office/powerpoint/2010/main" val="3043590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visualizations being produced in the Cloud, we are standing up research codes that can be interacted with in real time.</a:t>
            </a:r>
          </a:p>
          <a:p>
            <a:pPr marL="171450" indent="-171450">
              <a:buFont typeface="Arial" panose="020B0604020202020204" pitchFamily="34" charset="0"/>
              <a:buChar char="•"/>
            </a:pPr>
            <a:r>
              <a:rPr lang="en-US" dirty="0"/>
              <a:t>On the left is a satellite drag calculator that is available on a public website. Users can select a pre-defined satellite geometry, or upload their own and select the angle of attack and atmospheric environment the satellite will be flying through to determine the drag and force coefficients on their satellite.</a:t>
            </a:r>
          </a:p>
          <a:p>
            <a:pPr marL="171450" indent="-171450">
              <a:buFont typeface="Arial" panose="020B0604020202020204" pitchFamily="34" charset="0"/>
              <a:buChar char="•"/>
            </a:pPr>
            <a:r>
              <a:rPr lang="en-US" dirty="0"/>
              <a:t>This satellite drag tool enables access to research grade calculations computed in the Cloud through a simple interactive interface.</a:t>
            </a:r>
          </a:p>
          <a:p>
            <a:pPr marL="171450" indent="-171450">
              <a:buFont typeface="Arial" panose="020B0604020202020204" pitchFamily="34" charset="0"/>
              <a:buChar char="•"/>
            </a:pPr>
            <a:r>
              <a:rPr lang="en-US" dirty="0"/>
              <a:t>On the right we have another public interface to explore upper atmospheric model parameters. This is another interface to research codes being run within the Cloud environment with a public facing webpage for the users to interact with.</a:t>
            </a:r>
          </a:p>
          <a:p>
            <a:pPr marL="171450" indent="-171450">
              <a:buFont typeface="Arial" panose="020B0604020202020204" pitchFamily="34" charset="0"/>
              <a:buChar char="•"/>
            </a:pPr>
            <a:r>
              <a:rPr lang="en-US" dirty="0"/>
              <a:t>This model is currently being used in classroom and educational settings to demonstrate how space weather impacts the upper atmospheric environment to aspiring space weather researchers and forecasters.</a:t>
            </a:r>
          </a:p>
        </p:txBody>
      </p:sp>
      <p:sp>
        <p:nvSpPr>
          <p:cNvPr id="4" name="Slide Number Placeholder 3"/>
          <p:cNvSpPr>
            <a:spLocks noGrp="1"/>
          </p:cNvSpPr>
          <p:nvPr>
            <p:ph type="sldNum" sz="quarter" idx="5"/>
          </p:nvPr>
        </p:nvSpPr>
        <p:spPr/>
        <p:txBody>
          <a:bodyPr/>
          <a:lstStyle/>
          <a:p>
            <a:fld id="{11A08A67-5C5D-594B-B80E-7E22D86BAF00}" type="slidenum">
              <a:rPr lang="en-US" smtClean="0"/>
              <a:t>14</a:t>
            </a:fld>
            <a:endParaRPr lang="en-US"/>
          </a:p>
        </p:txBody>
      </p:sp>
    </p:spTree>
    <p:extLst>
      <p:ext uri="{BB962C8B-B14F-4D97-AF65-F5344CB8AC3E}">
        <p14:creationId xmlns:p14="http://schemas.microsoft.com/office/powerpoint/2010/main" val="86639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rPr>
              <a:t>Ability to select a model and time-period or scenario to run through an easy-to-use interface.</a:t>
            </a:r>
          </a:p>
          <a:p>
            <a:pPr marL="171450" indent="-171450">
              <a:buFont typeface="Arial" panose="020B0604020202020204" pitchFamily="34" charset="0"/>
              <a:buChar char="•"/>
            </a:pPr>
            <a:r>
              <a:rPr lang="en-US" dirty="0">
                <a:effectLst/>
              </a:rPr>
              <a:t>Build a </a:t>
            </a:r>
            <a:r>
              <a:rPr lang="en-US" dirty="0" err="1">
                <a:effectLst/>
              </a:rPr>
              <a:t>hyperwall</a:t>
            </a:r>
            <a:r>
              <a:rPr lang="en-US" dirty="0">
                <a:effectLst/>
              </a:rPr>
              <a:t> for users to interact with multiple models and visualizations at once.</a:t>
            </a:r>
          </a:p>
          <a:p>
            <a:pPr marL="171450" indent="-171450">
              <a:buFont typeface="Arial" panose="020B0604020202020204" pitchFamily="34" charset="0"/>
              <a:buChar char="•"/>
            </a:pPr>
            <a:r>
              <a:rPr lang="en-US" dirty="0">
                <a:effectLst/>
              </a:rPr>
              <a:t>Develop tools to take a systems analysis approach to the space weather system. This will include developing tools to see how one model in the chain influences and drives another model.</a:t>
            </a:r>
          </a:p>
          <a:p>
            <a:pPr marL="171450" indent="-171450">
              <a:buFont typeface="Arial" panose="020B0604020202020204" pitchFamily="34" charset="0"/>
              <a:buChar char="•"/>
            </a:pPr>
            <a:r>
              <a:rPr lang="en-US" dirty="0">
                <a:effectLst/>
              </a:rPr>
              <a:t>We will develop a unified public interface to the models we currently have running in the Testbed and easier access for researchers to submit a model run request.</a:t>
            </a:r>
          </a:p>
          <a:p>
            <a:pPr marL="171450" indent="-171450">
              <a:buFont typeface="Arial" panose="020B0604020202020204" pitchFamily="34" charset="0"/>
              <a:buChar char="•"/>
            </a:pPr>
            <a:r>
              <a:rPr lang="en-US" sz="1200" dirty="0"/>
              <a:t>We are currently in charge of producing NASA GOLD low-latency data for NOAA SWPC. We plan to continue this data processing pipeline and add to our portfolio of products served to the community.</a:t>
            </a:r>
            <a:endParaRPr lang="en-US" dirty="0">
              <a:effectLst/>
            </a:endParaRPr>
          </a:p>
        </p:txBody>
      </p:sp>
      <p:sp>
        <p:nvSpPr>
          <p:cNvPr id="4" name="Slide Number Placeholder 3"/>
          <p:cNvSpPr>
            <a:spLocks noGrp="1"/>
          </p:cNvSpPr>
          <p:nvPr>
            <p:ph type="sldNum" sz="quarter" idx="5"/>
          </p:nvPr>
        </p:nvSpPr>
        <p:spPr/>
        <p:txBody>
          <a:bodyPr/>
          <a:lstStyle/>
          <a:p>
            <a:fld id="{11A08A67-5C5D-594B-B80E-7E22D86BAF00}" type="slidenum">
              <a:rPr lang="en-US" smtClean="0"/>
              <a:t>15</a:t>
            </a:fld>
            <a:endParaRPr lang="en-US"/>
          </a:p>
        </p:txBody>
      </p:sp>
    </p:spTree>
    <p:extLst>
      <p:ext uri="{BB962C8B-B14F-4D97-AF65-F5344CB8AC3E}">
        <p14:creationId xmlns:p14="http://schemas.microsoft.com/office/powerpoint/2010/main" val="408163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SWx</a:t>
            </a:r>
            <a:r>
              <a:rPr lang="en-US" dirty="0"/>
              <a:t> TREC is a collaborative academic center devoted to addressing three aspects of the space weather domain</a:t>
            </a:r>
          </a:p>
          <a:p>
            <a:r>
              <a:rPr lang="en-US" dirty="0"/>
              <a:t>• Research</a:t>
            </a:r>
          </a:p>
          <a:p>
            <a:r>
              <a:rPr lang="en-US" dirty="0"/>
              <a:t>• Education</a:t>
            </a:r>
          </a:p>
          <a:p>
            <a:r>
              <a:rPr lang="en-US" dirty="0"/>
              <a:t>• Applications</a:t>
            </a:r>
          </a:p>
        </p:txBody>
      </p:sp>
      <p:sp>
        <p:nvSpPr>
          <p:cNvPr id="4" name="Slide Number Placeholder 3"/>
          <p:cNvSpPr>
            <a:spLocks noGrp="1"/>
          </p:cNvSpPr>
          <p:nvPr>
            <p:ph type="sldNum" sz="quarter" idx="5"/>
          </p:nvPr>
        </p:nvSpPr>
        <p:spPr/>
        <p:txBody>
          <a:bodyPr/>
          <a:lstStyle/>
          <a:p>
            <a:fld id="{11A08A67-5C5D-594B-B80E-7E22D86BAF00}" type="slidenum">
              <a:rPr lang="en-US" smtClean="0"/>
              <a:t>2</a:t>
            </a:fld>
            <a:endParaRPr lang="en-US"/>
          </a:p>
        </p:txBody>
      </p:sp>
    </p:spTree>
    <p:extLst>
      <p:ext uri="{BB962C8B-B14F-4D97-AF65-F5344CB8AC3E}">
        <p14:creationId xmlns:p14="http://schemas.microsoft.com/office/powerpoint/2010/main" val="160655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motivate the need…</a:t>
            </a:r>
          </a:p>
          <a:p>
            <a:pPr marL="171450" indent="-171450">
              <a:buFont typeface="Arial" panose="020B0604020202020204" pitchFamily="34" charset="0"/>
              <a:buChar char="•"/>
            </a:pPr>
            <a:r>
              <a:rPr lang="en-US" dirty="0"/>
              <a:t>To create a much stronger connection between research and operations. matching forecast problems to data and research capabilities, testing solutions in a quasi-operational environment, and then transitioning proven solutions into the forecaster’s decision support system. </a:t>
            </a:r>
          </a:p>
          <a:p>
            <a:pPr marL="171450" indent="-171450">
              <a:buFont typeface="Arial" panose="020B0604020202020204" pitchFamily="34" charset="0"/>
              <a:buChar char="•"/>
            </a:pPr>
            <a:r>
              <a:rPr lang="en-US" dirty="0"/>
              <a:t>Aiding researchers in more easily accessing and utilizing space weather data, models, and visualizations</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85070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99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SWx</a:t>
            </a:r>
            <a:r>
              <a:rPr lang="en-US" dirty="0"/>
              <a:t> TREC is an academic center of excellence</a:t>
            </a:r>
          </a:p>
          <a:p>
            <a:pPr marL="171450" indent="-171450">
              <a:buFont typeface="Arial" panose="020B0604020202020204" pitchFamily="34" charset="0"/>
              <a:buChar char="•"/>
            </a:pPr>
            <a:r>
              <a:rPr lang="en-US" dirty="0"/>
              <a:t>Based at the University of Colorado in Boulder, Colorado, USA</a:t>
            </a:r>
          </a:p>
          <a:p>
            <a:pPr marL="171450" indent="-171450">
              <a:buFont typeface="Arial" panose="020B0604020202020204" pitchFamily="34" charset="0"/>
              <a:buChar char="•"/>
            </a:pPr>
            <a:r>
              <a:rPr lang="en-US" dirty="0"/>
              <a:t>Our approach bridges and serves all aspects of the space weather ecosystem and lifecycle</a:t>
            </a:r>
          </a:p>
        </p:txBody>
      </p:sp>
      <p:sp>
        <p:nvSpPr>
          <p:cNvPr id="4" name="Slide Number Placeholder 3"/>
          <p:cNvSpPr>
            <a:spLocks noGrp="1"/>
          </p:cNvSpPr>
          <p:nvPr>
            <p:ph type="sldNum" sz="quarter" idx="5"/>
          </p:nvPr>
        </p:nvSpPr>
        <p:spPr/>
        <p:txBody>
          <a:bodyPr/>
          <a:lstStyle/>
          <a:p>
            <a:fld id="{11A08A67-5C5D-594B-B80E-7E22D86BAF00}" type="slidenum">
              <a:rPr lang="en-US" smtClean="0"/>
              <a:t>5</a:t>
            </a:fld>
            <a:endParaRPr lang="en-US"/>
          </a:p>
        </p:txBody>
      </p:sp>
    </p:spTree>
    <p:extLst>
      <p:ext uri="{BB962C8B-B14F-4D97-AF65-F5344CB8AC3E}">
        <p14:creationId xmlns:p14="http://schemas.microsoft.com/office/powerpoint/2010/main" val="53912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envisioned a prototype space weather forecasting center of the future</a:t>
            </a:r>
          </a:p>
          <a:p>
            <a:endParaRPr lang="en-US" dirty="0"/>
          </a:p>
        </p:txBody>
      </p:sp>
      <p:sp>
        <p:nvSpPr>
          <p:cNvPr id="4" name="Slide Number Placeholder 3"/>
          <p:cNvSpPr>
            <a:spLocks noGrp="1"/>
          </p:cNvSpPr>
          <p:nvPr>
            <p:ph type="sldNum" sz="quarter" idx="5"/>
          </p:nvPr>
        </p:nvSpPr>
        <p:spPr/>
        <p:txBody>
          <a:bodyPr/>
          <a:lstStyle/>
          <a:p>
            <a:fld id="{11A08A67-5C5D-594B-B80E-7E22D86BAF00}" type="slidenum">
              <a:rPr lang="en-US" smtClean="0"/>
              <a:t>6</a:t>
            </a:fld>
            <a:endParaRPr lang="en-US"/>
          </a:p>
        </p:txBody>
      </p:sp>
    </p:spTree>
    <p:extLst>
      <p:ext uri="{BB962C8B-B14F-4D97-AF65-F5344CB8AC3E}">
        <p14:creationId xmlns:p14="http://schemas.microsoft.com/office/powerpoint/2010/main" val="115652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this presentation is the Applications are of </a:t>
            </a:r>
            <a:r>
              <a:rPr lang="en-US" dirty="0" err="1"/>
              <a:t>SWx</a:t>
            </a:r>
            <a:r>
              <a:rPr lang="en-US" dirty="0"/>
              <a:t> TREC.</a:t>
            </a:r>
          </a:p>
          <a:p>
            <a:endParaRPr lang="en-US" dirty="0"/>
          </a:p>
        </p:txBody>
      </p:sp>
      <p:sp>
        <p:nvSpPr>
          <p:cNvPr id="4" name="Slide Number Placeholder 3"/>
          <p:cNvSpPr>
            <a:spLocks noGrp="1"/>
          </p:cNvSpPr>
          <p:nvPr>
            <p:ph type="sldNum" sz="quarter" idx="5"/>
          </p:nvPr>
        </p:nvSpPr>
        <p:spPr/>
        <p:txBody>
          <a:bodyPr/>
          <a:lstStyle/>
          <a:p>
            <a:fld id="{11A08A67-5C5D-594B-B80E-7E22D86BAF00}" type="slidenum">
              <a:rPr lang="en-US" smtClean="0"/>
              <a:t>8</a:t>
            </a:fld>
            <a:endParaRPr lang="en-US"/>
          </a:p>
        </p:txBody>
      </p:sp>
    </p:spTree>
    <p:extLst>
      <p:ext uri="{BB962C8B-B14F-4D97-AF65-F5344CB8AC3E}">
        <p14:creationId xmlns:p14="http://schemas.microsoft.com/office/powerpoint/2010/main" val="1767208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50800" dist="38100" dir="2700000" algn="tl" rotWithShape="0">
                    <a:prstClr val="black">
                      <a:alpha val="40000"/>
                    </a:prstClr>
                  </a:outerShdw>
                </a:effectLst>
              </a:rPr>
              <a:t>Tailored to needs of Modeling, Research, and Operations communities</a:t>
            </a:r>
          </a:p>
          <a:p>
            <a:endParaRPr lang="en-US" dirty="0"/>
          </a:p>
        </p:txBody>
      </p:sp>
      <p:sp>
        <p:nvSpPr>
          <p:cNvPr id="4" name="Slide Number Placeholder 3"/>
          <p:cNvSpPr>
            <a:spLocks noGrp="1"/>
          </p:cNvSpPr>
          <p:nvPr>
            <p:ph type="sldNum" sz="quarter" idx="10"/>
          </p:nvPr>
        </p:nvSpPr>
        <p:spPr/>
        <p:txBody>
          <a:bodyPr/>
          <a:lstStyle/>
          <a:p>
            <a:fld id="{A9B2BF80-0177-41E3-A06A-FE738CCDBC05}" type="slidenum">
              <a:rPr lang="en-US" smtClean="0"/>
              <a:t>9</a:t>
            </a:fld>
            <a:endParaRPr lang="en-US"/>
          </a:p>
        </p:txBody>
      </p:sp>
    </p:spTree>
    <p:extLst>
      <p:ext uri="{BB962C8B-B14F-4D97-AF65-F5344CB8AC3E}">
        <p14:creationId xmlns:p14="http://schemas.microsoft.com/office/powerpoint/2010/main" val="370517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will be placing the most emphasis in this presentation on our Testbed Environment, which can be central to streamlining many aspects of space weather forecasting and research</a:t>
            </a:r>
          </a:p>
          <a:p>
            <a:pPr marL="171450" indent="-171450">
              <a:buFont typeface="Arial" panose="020B0604020202020204" pitchFamily="34" charset="0"/>
              <a:buChar char="•"/>
            </a:pPr>
            <a:r>
              <a:rPr lang="en-US" dirty="0"/>
              <a:t>Chief in this need is enabling more rapid advancement and promotion of models </a:t>
            </a:r>
          </a:p>
        </p:txBody>
      </p:sp>
      <p:sp>
        <p:nvSpPr>
          <p:cNvPr id="4" name="Slide Number Placeholder 3"/>
          <p:cNvSpPr>
            <a:spLocks noGrp="1"/>
          </p:cNvSpPr>
          <p:nvPr>
            <p:ph type="sldNum" sz="quarter" idx="5"/>
          </p:nvPr>
        </p:nvSpPr>
        <p:spPr/>
        <p:txBody>
          <a:bodyPr/>
          <a:lstStyle/>
          <a:p>
            <a:fld id="{11A08A67-5C5D-594B-B80E-7E22D86BAF00}" type="slidenum">
              <a:rPr lang="en-US" smtClean="0"/>
              <a:t>10</a:t>
            </a:fld>
            <a:endParaRPr lang="en-US"/>
          </a:p>
        </p:txBody>
      </p:sp>
    </p:spTree>
    <p:extLst>
      <p:ext uri="{BB962C8B-B14F-4D97-AF65-F5344CB8AC3E}">
        <p14:creationId xmlns:p14="http://schemas.microsoft.com/office/powerpoint/2010/main" val="82594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E0F5-88FF-8449-BFEF-4D5B01DE0F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83C42B3-561D-C046-ADF5-C1AA98CA03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94045F6-447A-CA41-93EA-4FC83F9962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9CD34F-E5B0-5E46-9545-2FC499DAD617}"/>
              </a:ext>
            </a:extLst>
          </p:cNvPr>
          <p:cNvSpPr>
            <a:spLocks noGrp="1"/>
          </p:cNvSpPr>
          <p:nvPr>
            <p:ph type="sldNum" sz="quarter" idx="12"/>
          </p:nvPr>
        </p:nvSpPr>
        <p:spPr>
          <a:xfrm>
            <a:off x="8369300" y="6356349"/>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121893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E13E-7BE9-3B4A-A6CD-E9EFF44A8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8AD2DF-1AF7-C94D-B87B-F4B55695BC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34D57-6AB1-CB41-894C-DFE88171EEF6}"/>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5" name="Footer Placeholder 4">
            <a:extLst>
              <a:ext uri="{FF2B5EF4-FFF2-40B4-BE49-F238E27FC236}">
                <a16:creationId xmlns:a16="http://schemas.microsoft.com/office/drawing/2014/main" id="{D102BC8C-D686-9B4D-9A00-87AF4B4F9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349A0E-7054-3A42-80D5-09685B9D92EB}"/>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263259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2A58B-70CB-4E4F-9A13-63F35DB04D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25C87D-BA07-884B-B298-C4F600320D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4CDA2-297B-8842-B0D6-6847ED281AAC}"/>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5" name="Footer Placeholder 4">
            <a:extLst>
              <a:ext uri="{FF2B5EF4-FFF2-40B4-BE49-F238E27FC236}">
                <a16:creationId xmlns:a16="http://schemas.microsoft.com/office/drawing/2014/main" id="{2EBF27B7-F3D5-D746-B6BB-14E57EF9E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22D9C7-8D00-5B4C-994B-7E3DDBAAA886}"/>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271019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15006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0618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5810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1827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65607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0727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7841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887200" cy="685800"/>
          </a:xfrm>
        </p:spPr>
        <p:txBody>
          <a:bodyPr/>
          <a:lstStyle>
            <a:lvl1pPr algn="l">
              <a:defRPr lang="en-US" sz="3600" b="1" kern="1200" dirty="0">
                <a:solidFill>
                  <a:schemeClr val="bg1"/>
                </a:solidFill>
                <a:latin typeface="Palatino" charset="0"/>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2032000" y="6485467"/>
            <a:ext cx="10058400" cy="228600"/>
          </a:xfrm>
        </p:spPr>
        <p:txBody>
          <a:bodyPr/>
          <a:lstStyle>
            <a:lvl1pPr algn="ctr">
              <a:buNone/>
              <a:defRPr sz="1000" baseline="0"/>
            </a:lvl1pPr>
            <a:lvl2pPr>
              <a:defRPr sz="1000"/>
            </a:lvl2pPr>
            <a:lvl3pPr>
              <a:defRPr sz="1000"/>
            </a:lvl3pPr>
            <a:lvl4pPr>
              <a:defRPr sz="1000"/>
            </a:lvl4pPr>
            <a:lvl5pPr>
              <a:defRPr sz="1000"/>
            </a:lvl5pPr>
          </a:lstStyle>
          <a:p>
            <a:pPr lvl="0"/>
            <a:r>
              <a:rPr lang="en-US"/>
              <a:t>Click to edit Master text styles</a:t>
            </a:r>
          </a:p>
        </p:txBody>
      </p:sp>
      <p:sp>
        <p:nvSpPr>
          <p:cNvPr id="5" name="Footer Placeholder 11"/>
          <p:cNvSpPr>
            <a:spLocks noGrp="1"/>
          </p:cNvSpPr>
          <p:nvPr>
            <p:ph type="ftr" sz="quarter" idx="12"/>
          </p:nvPr>
        </p:nvSpPr>
        <p:spPr>
          <a:xfrm>
            <a:off x="2032000" y="6629400"/>
            <a:ext cx="10058400" cy="211138"/>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6" name="Date Placeholder 12"/>
          <p:cNvSpPr>
            <a:spLocks noGrp="1"/>
          </p:cNvSpPr>
          <p:nvPr>
            <p:ph type="dt" sz="half" idx="13"/>
          </p:nvPr>
        </p:nvSpPr>
        <p:spPr>
          <a:xfrm>
            <a:off x="0" y="0"/>
            <a:ext cx="1625600" cy="228600"/>
          </a:xfrm>
          <a:prstGeom prst="rect">
            <a:avLst/>
          </a:prstGeom>
        </p:spPr>
        <p:txBody>
          <a:bodyPr/>
          <a:lstStyle>
            <a:lvl1pPr>
              <a:defRPr/>
            </a:lvl1pPr>
          </a:lstStyle>
          <a:p>
            <a:pPr algn="ctr" fontAlgn="base">
              <a:spcBef>
                <a:spcPct val="0"/>
              </a:spcBef>
              <a:spcAft>
                <a:spcPct val="0"/>
              </a:spcAft>
              <a:defRPr/>
            </a:pPr>
            <a:endParaRPr lang="en-US" sz="2400">
              <a:solidFill>
                <a:srgbClr val="000000"/>
              </a:solidFill>
              <a:ea typeface="MS PGothic" pitchFamily="34" charset="-128"/>
              <a:sym typeface="Arial"/>
            </a:endParaRPr>
          </a:p>
        </p:txBody>
      </p:sp>
      <p:sp>
        <p:nvSpPr>
          <p:cNvPr id="7" name="Slide Number Placeholder 13"/>
          <p:cNvSpPr>
            <a:spLocks noGrp="1"/>
          </p:cNvSpPr>
          <p:nvPr>
            <p:ph type="sldNum" sz="quarter" idx="14"/>
          </p:nvPr>
        </p:nvSpPr>
        <p:spPr/>
        <p:txBody>
          <a:bodyPr/>
          <a:lstStyle>
            <a:lvl1pPr>
              <a:defRPr/>
            </a:lvl1pPr>
          </a:lstStyle>
          <a:p>
            <a:pPr>
              <a:defRPr/>
            </a:pPr>
            <a:fld id="{78EA597E-E6DD-4935-9856-0D0657E3AB10}"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0518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F2CD-3CA0-F24F-B647-A17E8753D1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D71B7E-383C-FC4B-B63E-726B64C958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001DE35-9BB3-3E42-86F4-0F4602F67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EDFF8A-35EA-5B4B-92CD-7DABD6D90A20}"/>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3883074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normAutofit/>
          </a:bodyPr>
          <a:lstStyle>
            <a:lvl1pPr>
              <a:defRPr sz="4000"/>
            </a:lvl1pPr>
          </a:lstStyle>
          <a:p>
            <a:r>
              <a:rPr dirty="0"/>
              <a:t>Title Text</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180544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AD82-00ED-C146-9F46-35CF96023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84BC6-6CC3-F747-9F74-FB9A84ACCC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09B71A-C2AE-024D-906C-114EFC116AB7}"/>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5" name="Footer Placeholder 4">
            <a:extLst>
              <a:ext uri="{FF2B5EF4-FFF2-40B4-BE49-F238E27FC236}">
                <a16:creationId xmlns:a16="http://schemas.microsoft.com/office/drawing/2014/main" id="{98569391-6390-E34D-83E1-089FFCA86D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1A8BD-ABE9-C84F-AB14-AE7A8757F8E6}"/>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469101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3E43-2D40-2B4D-87DE-7600E459C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59C270-097D-9249-AB95-0A4FA5D9D8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4ADDB-1FC5-6B40-9EF5-D1710EA10E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3E7C4B-7425-8540-B4F2-E206CC0FE7D7}"/>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6" name="Footer Placeholder 5">
            <a:extLst>
              <a:ext uri="{FF2B5EF4-FFF2-40B4-BE49-F238E27FC236}">
                <a16:creationId xmlns:a16="http://schemas.microsoft.com/office/drawing/2014/main" id="{2831FE29-F6EE-024B-94A8-BD7996C360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8BDCA-E888-CF40-B925-5648AB9DC575}"/>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158944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3943-92AB-9844-8620-976C3E7DF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5C4FFA-41E1-CF46-8A93-A8DEDC6CF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52F4E1-0BDD-6D47-9C05-255B3556CD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80BC6-51DF-5B49-A863-76659CA92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6ED654-EC32-7C44-8452-7B30A48738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2F5359-14C3-434B-AB8B-65A965D5AFEB}"/>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8" name="Footer Placeholder 7">
            <a:extLst>
              <a:ext uri="{FF2B5EF4-FFF2-40B4-BE49-F238E27FC236}">
                <a16:creationId xmlns:a16="http://schemas.microsoft.com/office/drawing/2014/main" id="{760C9EE4-7675-FA48-A99E-03CC2574A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02E554-21F9-A745-A6D9-8819DADFF6DC}"/>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25364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9DF2-C0AA-C947-8DB0-A2951B801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36DC56-82C2-D441-9D23-E0E15F0D94C3}"/>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4" name="Footer Placeholder 3">
            <a:extLst>
              <a:ext uri="{FF2B5EF4-FFF2-40B4-BE49-F238E27FC236}">
                <a16:creationId xmlns:a16="http://schemas.microsoft.com/office/drawing/2014/main" id="{FA188375-A2BA-9D41-9003-DC8891378A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3C7ED0-C7D2-D144-A2F3-F2940808A133}"/>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234417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782C0-7D31-CA4F-A565-F88001F54F83}"/>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3" name="Footer Placeholder 2">
            <a:extLst>
              <a:ext uri="{FF2B5EF4-FFF2-40B4-BE49-F238E27FC236}">
                <a16:creationId xmlns:a16="http://schemas.microsoft.com/office/drawing/2014/main" id="{88B23D21-FF93-CB43-9BD4-482A455BB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757F37-657E-3548-9B8A-1B5E1D107918}"/>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1651280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474B3-AEBB-1B4F-9931-A40DAF6543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A22C5-82BE-C64E-B4E7-71A1ED6451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AF2C9-3DE6-074D-9D89-C8EE7B247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886EB0-EEFA-3544-B568-F0382B905E79}"/>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6" name="Footer Placeholder 5">
            <a:extLst>
              <a:ext uri="{FF2B5EF4-FFF2-40B4-BE49-F238E27FC236}">
                <a16:creationId xmlns:a16="http://schemas.microsoft.com/office/drawing/2014/main" id="{C917DEBA-F5D7-8C47-AB45-83E912088E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CF0F37-EC7E-8940-971D-78FCCED07DFC}"/>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2605272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D8D78-D904-DA4D-8D29-1C9CA6A91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41B3A8-5F08-244A-B8E2-41400C0887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B51A21C-909E-4749-8DFE-025110E2B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B89B99-481E-5F4F-A461-2C18ABE36F6F}"/>
              </a:ext>
            </a:extLst>
          </p:cNvPr>
          <p:cNvSpPr>
            <a:spLocks noGrp="1"/>
          </p:cNvSpPr>
          <p:nvPr>
            <p:ph type="dt" sz="half" idx="10"/>
          </p:nvPr>
        </p:nvSpPr>
        <p:spPr>
          <a:xfrm>
            <a:off x="838200" y="6356350"/>
            <a:ext cx="2743200" cy="365125"/>
          </a:xfrm>
          <a:prstGeom prst="rect">
            <a:avLst/>
          </a:prstGeom>
        </p:spPr>
        <p:txBody>
          <a:bodyPr/>
          <a:lstStyle/>
          <a:p>
            <a:fld id="{9E04B442-4599-6C4D-8A0C-FB2FA3050DEE}" type="datetimeFigureOut">
              <a:rPr lang="en-US" smtClean="0"/>
              <a:t>5/3/20</a:t>
            </a:fld>
            <a:endParaRPr lang="en-US"/>
          </a:p>
        </p:txBody>
      </p:sp>
      <p:sp>
        <p:nvSpPr>
          <p:cNvPr id="6" name="Footer Placeholder 5">
            <a:extLst>
              <a:ext uri="{FF2B5EF4-FFF2-40B4-BE49-F238E27FC236}">
                <a16:creationId xmlns:a16="http://schemas.microsoft.com/office/drawing/2014/main" id="{222F9F0E-EA4E-3646-83CE-3CC31DCF62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AAADF-2C6D-3C44-9101-5A032490FBB1}"/>
              </a:ext>
            </a:extLst>
          </p:cNvPr>
          <p:cNvSpPr>
            <a:spLocks noGrp="1"/>
          </p:cNvSpPr>
          <p:nvPr>
            <p:ph type="sldNum" sz="quarter" idx="12"/>
          </p:nvPr>
        </p:nvSpPr>
        <p:spPr>
          <a:xfrm>
            <a:off x="8610600" y="6356350"/>
            <a:ext cx="2743200" cy="365125"/>
          </a:xfrm>
          <a:prstGeom prst="rect">
            <a:avLst/>
          </a:prstGeom>
        </p:spPr>
        <p:txBody>
          <a:bodyPr/>
          <a:lstStyle/>
          <a:p>
            <a:fld id="{2C1AEE09-14A4-A446-BDBC-CEF25D79AE1F}" type="slidenum">
              <a:rPr lang="en-US" smtClean="0"/>
              <a:t>‹#›</a:t>
            </a:fld>
            <a:endParaRPr lang="en-US"/>
          </a:p>
        </p:txBody>
      </p:sp>
    </p:spTree>
    <p:extLst>
      <p:ext uri="{BB962C8B-B14F-4D97-AF65-F5344CB8AC3E}">
        <p14:creationId xmlns:p14="http://schemas.microsoft.com/office/powerpoint/2010/main" val="30915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7F248-B4B7-2147-8198-428DA17BF045}"/>
              </a:ext>
            </a:extLst>
          </p:cNvPr>
          <p:cNvSpPr>
            <a:spLocks noGrp="1"/>
          </p:cNvSpPr>
          <p:nvPr>
            <p:ph type="title"/>
          </p:nvPr>
        </p:nvSpPr>
        <p:spPr>
          <a:xfrm>
            <a:off x="224724" y="187325"/>
            <a:ext cx="11725976" cy="10826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30BA4C-C804-2C43-B547-FE1CA94B5F05}"/>
              </a:ext>
            </a:extLst>
          </p:cNvPr>
          <p:cNvSpPr>
            <a:spLocks noGrp="1"/>
          </p:cNvSpPr>
          <p:nvPr>
            <p:ph type="body" idx="1"/>
          </p:nvPr>
        </p:nvSpPr>
        <p:spPr>
          <a:xfrm>
            <a:off x="224724" y="1316494"/>
            <a:ext cx="11725976" cy="486046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E2A4269-0465-6846-99F5-019FC5BA9F59}"/>
              </a:ext>
            </a:extLst>
          </p:cNvPr>
          <p:cNvSpPr/>
          <p:nvPr userDrawn="1"/>
        </p:nvSpPr>
        <p:spPr>
          <a:xfrm>
            <a:off x="0" y="6309360"/>
            <a:ext cx="1219200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8DA1FCA-DCC9-9B41-98E2-8A4DAD5418B8}"/>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063507" y="5709187"/>
            <a:ext cx="1138653" cy="1138653"/>
          </a:xfrm>
          <a:prstGeom prst="rect">
            <a:avLst/>
          </a:prstGeom>
        </p:spPr>
      </p:pic>
      <p:pic>
        <p:nvPicPr>
          <p:cNvPr id="13" name="Picture 12">
            <a:extLst>
              <a:ext uri="{FF2B5EF4-FFF2-40B4-BE49-F238E27FC236}">
                <a16:creationId xmlns:a16="http://schemas.microsoft.com/office/drawing/2014/main" id="{FEE2F832-0A5B-724F-8047-BA2880B8CAE5}"/>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24725" y="6385339"/>
            <a:ext cx="1350076" cy="369611"/>
          </a:xfrm>
          <a:prstGeom prst="rect">
            <a:avLst/>
          </a:prstGeom>
        </p:spPr>
      </p:pic>
      <p:pic>
        <p:nvPicPr>
          <p:cNvPr id="8" name="Picture 7">
            <a:extLst>
              <a:ext uri="{FF2B5EF4-FFF2-40B4-BE49-F238E27FC236}">
                <a16:creationId xmlns:a16="http://schemas.microsoft.com/office/drawing/2014/main" id="{68589280-905E-7C4F-A66E-95BCB330A490}"/>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3424776" y="6332806"/>
            <a:ext cx="1483359" cy="502910"/>
          </a:xfrm>
          <a:prstGeom prst="rect">
            <a:avLst/>
          </a:prstGeom>
        </p:spPr>
      </p:pic>
      <p:pic>
        <p:nvPicPr>
          <p:cNvPr id="10" name="Picture 9">
            <a:extLst>
              <a:ext uri="{FF2B5EF4-FFF2-40B4-BE49-F238E27FC236}">
                <a16:creationId xmlns:a16="http://schemas.microsoft.com/office/drawing/2014/main" id="{DF1F6962-6F45-8B49-8E36-BC3BAD044108}"/>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7286400" y="6324118"/>
            <a:ext cx="1084629" cy="511999"/>
          </a:xfrm>
          <a:prstGeom prst="rect">
            <a:avLst/>
          </a:prstGeom>
        </p:spPr>
      </p:pic>
    </p:spTree>
    <p:extLst>
      <p:ext uri="{BB962C8B-B14F-4D97-AF65-F5344CB8AC3E}">
        <p14:creationId xmlns:p14="http://schemas.microsoft.com/office/powerpoint/2010/main" val="1988751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txStyles>
    <p:titleStyle>
      <a:lvl1pPr algn="l" defTabSz="914400" rtl="0" eaLnBrk="1" latinLnBrk="0" hangingPunct="1">
        <a:lnSpc>
          <a:spcPct val="90000"/>
        </a:lnSpc>
        <a:spcBef>
          <a:spcPct val="0"/>
        </a:spcBef>
        <a:buNone/>
        <a:defRPr sz="3200" b="1" kern="120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baseline="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Chris.pankratz@lasp.Colorado.edu" TargetMode="External"/><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lasp.colorado.edu/space-weather-portal" TargetMode="External"/><Relationship Id="rId3" Type="http://schemas.openxmlformats.org/officeDocument/2006/relationships/slideLayout" Target="../slideLayouts/slideLayout2.xml"/><Relationship Id="rId7" Type="http://schemas.openxmlformats.org/officeDocument/2006/relationships/hyperlink" Target="https://github.com/SWxTREC/enlilviz"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swxtrec.github.io/vector"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Chris.pankratz@lasp.Colorado.edu" TargetMode="External"/><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tiff"/><Relationship Id="rId9" Type="http://schemas.openxmlformats.org/officeDocument/2006/relationships/image" Target="../media/image15.png"/><Relationship Id="rId14" Type="http://schemas.openxmlformats.org/officeDocument/2006/relationships/image" Target="../media/image20.tiff"/></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en.wikipedia.org/wiki/File:NASA_logo.svg"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gif"/><Relationship Id="rId7" Type="http://schemas.openxmlformats.org/officeDocument/2006/relationships/image" Target="../media/image33.tiff"/><Relationship Id="rId2" Type="http://schemas.openxmlformats.org/officeDocument/2006/relationships/image" Target="../media/image28.gif"/><Relationship Id="rId1" Type="http://schemas.openxmlformats.org/officeDocument/2006/relationships/slideLayout" Target="../slideLayouts/slideLayout20.xml"/><Relationship Id="rId6" Type="http://schemas.openxmlformats.org/officeDocument/2006/relationships/image" Target="../media/image32.tiff"/><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gif"/><Relationship Id="rId9" Type="http://schemas.openxmlformats.org/officeDocument/2006/relationships/image" Target="../media/image35.tif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8154E260-BE9C-2D4C-8473-72B9A7543844}"/>
              </a:ext>
            </a:extLst>
          </p:cNvPr>
          <p:cNvPicPr>
            <a:picLocks noChangeAspect="1"/>
          </p:cNvPicPr>
          <p:nvPr/>
        </p:nvPicPr>
        <p:blipFill>
          <a:blip r:embed="rId3"/>
          <a:stretch>
            <a:fillRect/>
          </a:stretch>
        </p:blipFill>
        <p:spPr>
          <a:xfrm>
            <a:off x="0" y="0"/>
            <a:ext cx="12191999" cy="6858000"/>
          </a:xfrm>
          <a:prstGeom prst="rect">
            <a:avLst/>
          </a:prstGeom>
          <a:ln w="12700">
            <a:miter lim="400000"/>
          </a:ln>
        </p:spPr>
      </p:pic>
      <p:sp>
        <p:nvSpPr>
          <p:cNvPr id="2" name="Space Weather Technology, Research, and Education Center…">
            <a:extLst>
              <a:ext uri="{FF2B5EF4-FFF2-40B4-BE49-F238E27FC236}">
                <a16:creationId xmlns:a16="http://schemas.microsoft.com/office/drawing/2014/main" id="{AA4DD695-D667-CC43-8F7F-C2B3E753CEAE}"/>
              </a:ext>
            </a:extLst>
          </p:cNvPr>
          <p:cNvSpPr txBox="1">
            <a:spLocks/>
          </p:cNvSpPr>
          <p:nvPr/>
        </p:nvSpPr>
        <p:spPr>
          <a:xfrm>
            <a:off x="267136" y="596867"/>
            <a:ext cx="11792784" cy="283213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a:lstStyle>
          <a:p>
            <a:pPr defTabSz="503555">
              <a:defRPr sz="6100" b="1"/>
            </a:pPr>
            <a:r>
              <a:rPr lang="en-US" sz="2800" b="1" dirty="0">
                <a:solidFill>
                  <a:schemeClr val="bg1"/>
                </a:solidFill>
              </a:rPr>
              <a:t>The </a:t>
            </a:r>
            <a:r>
              <a:rPr lang="en-US" sz="2800" b="1" dirty="0" err="1">
                <a:solidFill>
                  <a:schemeClr val="bg1"/>
                </a:solidFill>
              </a:rPr>
              <a:t>SWx</a:t>
            </a:r>
            <a:r>
              <a:rPr lang="en-US" sz="2800" b="1" dirty="0">
                <a:solidFill>
                  <a:schemeClr val="bg1"/>
                </a:solidFill>
              </a:rPr>
              <a:t> TREC Integrative Space Weather Data Portal and Model/Algorithm Testbed Environment</a:t>
            </a:r>
          </a:p>
          <a:p>
            <a:pPr defTabSz="503555">
              <a:defRPr sz="6100" b="1"/>
            </a:pPr>
            <a:r>
              <a:rPr lang="en-US" sz="2400" i="1" dirty="0">
                <a:solidFill>
                  <a:srgbClr val="ADC6FA"/>
                </a:solidFill>
                <a:effectLst>
                  <a:outerShdw blurRad="50800" dist="38100" dir="2700000" algn="tl" rotWithShape="0">
                    <a:prstClr val="black">
                      <a:alpha val="40000"/>
                    </a:prstClr>
                  </a:outerShdw>
                </a:effectLst>
              </a:rPr>
              <a:t>An Emerging Community Resource for Integrative Space Weather Data Access and Model/Algorithm R2O Promotion</a:t>
            </a:r>
          </a:p>
        </p:txBody>
      </p:sp>
      <p:sp>
        <p:nvSpPr>
          <p:cNvPr id="4" name="Text Box 12">
            <a:extLst>
              <a:ext uri="{FF2B5EF4-FFF2-40B4-BE49-F238E27FC236}">
                <a16:creationId xmlns:a16="http://schemas.microsoft.com/office/drawing/2014/main" id="{986285C2-6BAB-F64D-84EF-12DE81AEBE3D}"/>
              </a:ext>
            </a:extLst>
          </p:cNvPr>
          <p:cNvSpPr txBox="1">
            <a:spLocks noChangeArrowheads="1"/>
          </p:cNvSpPr>
          <p:nvPr/>
        </p:nvSpPr>
        <p:spPr bwMode="auto">
          <a:xfrm>
            <a:off x="3857625" y="2266933"/>
            <a:ext cx="8202296"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914400" eaLnBrk="0" fontAlgn="base">
              <a:spcBef>
                <a:spcPct val="50000"/>
              </a:spcBef>
              <a:spcAft>
                <a:spcPts val="1200"/>
              </a:spcAft>
            </a:pPr>
            <a:r>
              <a:rPr lang="en-US" sz="2000" b="1" i="1" dirty="0">
                <a:solidFill>
                  <a:schemeClr val="bg1">
                    <a:lumMod val="95000"/>
                  </a:schemeClr>
                </a:solidFill>
              </a:rPr>
              <a:t>Chris Pankratz</a:t>
            </a:r>
            <a:br>
              <a:rPr lang="en-US" sz="2000" b="1" i="1" dirty="0">
                <a:solidFill>
                  <a:schemeClr val="bg1">
                    <a:lumMod val="95000"/>
                  </a:schemeClr>
                </a:solidFill>
              </a:rPr>
            </a:br>
            <a:r>
              <a:rPr lang="en-US" sz="2000" i="1" dirty="0">
                <a:solidFill>
                  <a:schemeClr val="bg1">
                    <a:lumMod val="95000"/>
                  </a:schemeClr>
                </a:solidFill>
              </a:rPr>
              <a:t>LASP Data Systems Manager</a:t>
            </a:r>
            <a:br>
              <a:rPr lang="en-US" sz="2000" i="1" dirty="0">
                <a:solidFill>
                  <a:schemeClr val="bg1">
                    <a:lumMod val="95000"/>
                  </a:schemeClr>
                </a:solidFill>
              </a:rPr>
            </a:br>
            <a:r>
              <a:rPr lang="en-US" sz="2000" i="1" dirty="0" err="1">
                <a:solidFill>
                  <a:schemeClr val="bg1">
                    <a:lumMod val="95000"/>
                  </a:schemeClr>
                </a:solidFill>
              </a:rPr>
              <a:t>SWx</a:t>
            </a:r>
            <a:r>
              <a:rPr lang="en-US" sz="2000" i="1" dirty="0">
                <a:solidFill>
                  <a:schemeClr val="bg1">
                    <a:lumMod val="95000"/>
                  </a:schemeClr>
                </a:solidFill>
              </a:rPr>
              <a:t> TREC, Applications Lead</a:t>
            </a:r>
            <a:br>
              <a:rPr lang="en-US" sz="2000" i="1" dirty="0">
                <a:solidFill>
                  <a:schemeClr val="bg1">
                    <a:lumMod val="95000"/>
                  </a:schemeClr>
                </a:solidFill>
              </a:rPr>
            </a:br>
            <a:r>
              <a:rPr lang="en-US" sz="2000" i="1" dirty="0">
                <a:solidFill>
                  <a:schemeClr val="bg1">
                    <a:lumMod val="95000"/>
                  </a:schemeClr>
                </a:solidFill>
              </a:rPr>
              <a:t>Laboratory for Atmospheric and Space Physics (LASP)</a:t>
            </a:r>
            <a:br>
              <a:rPr lang="en-US" sz="2000" i="1" dirty="0">
                <a:solidFill>
                  <a:schemeClr val="bg1">
                    <a:lumMod val="95000"/>
                  </a:schemeClr>
                </a:solidFill>
              </a:rPr>
            </a:br>
            <a:r>
              <a:rPr lang="en-US" sz="2000" i="1" dirty="0">
                <a:solidFill>
                  <a:schemeClr val="bg1">
                    <a:lumMod val="95000"/>
                  </a:schemeClr>
                </a:solidFill>
              </a:rPr>
              <a:t>University of Colorado</a:t>
            </a:r>
            <a:br>
              <a:rPr lang="en-US" sz="2000" i="1" dirty="0">
                <a:solidFill>
                  <a:schemeClr val="bg1">
                    <a:lumMod val="95000"/>
                  </a:schemeClr>
                </a:solidFill>
              </a:rPr>
            </a:br>
            <a:r>
              <a:rPr lang="en-US" sz="2000" i="1" dirty="0">
                <a:solidFill>
                  <a:schemeClr val="bg1">
                    <a:lumMod val="95000"/>
                  </a:schemeClr>
                </a:solidFill>
              </a:rPr>
              <a:t>Boulder, Colorado, USA</a:t>
            </a:r>
            <a:br>
              <a:rPr lang="en-US" sz="2000" i="1" dirty="0">
                <a:solidFill>
                  <a:schemeClr val="bg1">
                    <a:lumMod val="95000"/>
                  </a:schemeClr>
                </a:solidFill>
              </a:rPr>
            </a:br>
            <a:r>
              <a:rPr lang="en-US" sz="2000" i="1" dirty="0">
                <a:solidFill>
                  <a:schemeClr val="bg1">
                    <a:lumMod val="95000"/>
                  </a:schemeClr>
                </a:solidFill>
                <a:hlinkClick r:id="rId4"/>
              </a:rPr>
              <a:t>Chris.pankratz@lasp.Colorado.edu</a:t>
            </a:r>
            <a:br>
              <a:rPr lang="en-US" sz="2000" i="1" dirty="0">
                <a:solidFill>
                  <a:schemeClr val="bg1">
                    <a:lumMod val="95000"/>
                  </a:schemeClr>
                </a:solidFill>
              </a:rPr>
            </a:br>
            <a:r>
              <a:rPr lang="en-US" sz="2000" i="1" dirty="0">
                <a:solidFill>
                  <a:schemeClr val="bg1">
                    <a:lumMod val="95000"/>
                  </a:schemeClr>
                </a:solidFill>
              </a:rPr>
              <a:t>+1-303-492-0696</a:t>
            </a:r>
          </a:p>
          <a:p>
            <a:pPr eaLnBrk="0" fontAlgn="base">
              <a:spcBef>
                <a:spcPct val="50000"/>
              </a:spcBef>
              <a:spcAft>
                <a:spcPts val="1200"/>
              </a:spcAft>
            </a:pPr>
            <a:r>
              <a:rPr lang="en-US" sz="2000" i="1" dirty="0">
                <a:solidFill>
                  <a:schemeClr val="bg1">
                    <a:lumMod val="95000"/>
                  </a:schemeClr>
                </a:solidFill>
              </a:rPr>
              <a:t>Thomas Berger, Thomas </a:t>
            </a:r>
            <a:r>
              <a:rPr lang="en-US" sz="2000" i="1" dirty="0" err="1">
                <a:solidFill>
                  <a:schemeClr val="bg1">
                    <a:lumMod val="95000"/>
                  </a:schemeClr>
                </a:solidFill>
              </a:rPr>
              <a:t>Baltzer</a:t>
            </a:r>
            <a:r>
              <a:rPr lang="en-US" sz="2000" i="1" dirty="0">
                <a:solidFill>
                  <a:schemeClr val="bg1">
                    <a:lumMod val="95000"/>
                  </a:schemeClr>
                </a:solidFill>
              </a:rPr>
              <a:t>, Greg Lucas, James Craft, Thomas Berger, Daniel N. Baker, Allison Jaynes, Scot Elkington, Jennifer Knuth</a:t>
            </a:r>
            <a:br>
              <a:rPr lang="en-US" sz="2000" i="1" dirty="0">
                <a:solidFill>
                  <a:schemeClr val="bg1">
                    <a:lumMod val="95000"/>
                  </a:schemeClr>
                </a:solidFill>
              </a:rPr>
            </a:br>
            <a:endParaRPr lang="en-US" sz="2000" i="1" dirty="0">
              <a:solidFill>
                <a:schemeClr val="bg1">
                  <a:lumMod val="95000"/>
                </a:schemeClr>
              </a:solidFill>
            </a:endParaRPr>
          </a:p>
        </p:txBody>
      </p:sp>
      <p:pic>
        <p:nvPicPr>
          <p:cNvPr id="7" name="Picture 6">
            <a:extLst>
              <a:ext uri="{FF2B5EF4-FFF2-40B4-BE49-F238E27FC236}">
                <a16:creationId xmlns:a16="http://schemas.microsoft.com/office/drawing/2014/main" id="{D4A8F784-8489-E54D-A196-1B8DAAB610E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19712" y="4950219"/>
            <a:ext cx="1623792" cy="1623792"/>
          </a:xfrm>
          <a:prstGeom prst="rect">
            <a:avLst/>
          </a:prstGeom>
        </p:spPr>
      </p:pic>
      <p:sp>
        <p:nvSpPr>
          <p:cNvPr id="8" name="Rectangle 7">
            <a:extLst>
              <a:ext uri="{FF2B5EF4-FFF2-40B4-BE49-F238E27FC236}">
                <a16:creationId xmlns:a16="http://schemas.microsoft.com/office/drawing/2014/main" id="{DFF21030-E198-BF40-A39F-52775EB9C91A}"/>
              </a:ext>
            </a:extLst>
          </p:cNvPr>
          <p:cNvSpPr/>
          <p:nvPr/>
        </p:nvSpPr>
        <p:spPr>
          <a:xfrm>
            <a:off x="10280822" y="113768"/>
            <a:ext cx="1779098" cy="369332"/>
          </a:xfrm>
          <a:prstGeom prst="rect">
            <a:avLst/>
          </a:prstGeom>
        </p:spPr>
        <p:txBody>
          <a:bodyPr wrap="square">
            <a:spAutoFit/>
          </a:bodyPr>
          <a:lstStyle/>
          <a:p>
            <a:pPr eaLnBrk="0" fontAlgn="base">
              <a:spcBef>
                <a:spcPct val="50000"/>
              </a:spcBef>
              <a:spcAft>
                <a:spcPts val="1200"/>
              </a:spcAft>
            </a:pPr>
            <a:r>
              <a:rPr lang="en-US" dirty="0">
                <a:solidFill>
                  <a:schemeClr val="bg1"/>
                </a:solidFill>
              </a:rPr>
              <a:t>EGU2020-22144</a:t>
            </a:r>
            <a:endParaRPr lang="en-US" i="1" dirty="0">
              <a:solidFill>
                <a:schemeClr val="bg1"/>
              </a:solidFill>
              <a:cs typeface="ＭＳ Ｐゴシック" charset="0"/>
            </a:endParaRPr>
          </a:p>
        </p:txBody>
      </p:sp>
      <p:pic>
        <p:nvPicPr>
          <p:cNvPr id="9" name="GrandSWC_rev_center.png" descr="GrandSWC_rev_center.png">
            <a:extLst>
              <a:ext uri="{FF2B5EF4-FFF2-40B4-BE49-F238E27FC236}">
                <a16:creationId xmlns:a16="http://schemas.microsoft.com/office/drawing/2014/main" id="{2CF46481-C610-5445-8F1F-87436E567B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4903" y="5387369"/>
            <a:ext cx="1869436" cy="1186642"/>
          </a:xfrm>
          <a:prstGeom prst="rect">
            <a:avLst/>
          </a:prstGeom>
          <a:ln w="12700">
            <a:miter lim="400000"/>
          </a:ln>
        </p:spPr>
      </p:pic>
      <p:pic>
        <p:nvPicPr>
          <p:cNvPr id="10" name="Picture 9">
            <a:extLst>
              <a:ext uri="{FF2B5EF4-FFF2-40B4-BE49-F238E27FC236}">
                <a16:creationId xmlns:a16="http://schemas.microsoft.com/office/drawing/2014/main" id="{A0C80CB1-38BA-BE43-AAAC-A4E7EB9FFF5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69660" y="5916083"/>
            <a:ext cx="1483359" cy="502910"/>
          </a:xfrm>
          <a:prstGeom prst="rect">
            <a:avLst/>
          </a:prstGeom>
        </p:spPr>
      </p:pic>
      <p:pic>
        <p:nvPicPr>
          <p:cNvPr id="11" name="Picture 10">
            <a:extLst>
              <a:ext uri="{FF2B5EF4-FFF2-40B4-BE49-F238E27FC236}">
                <a16:creationId xmlns:a16="http://schemas.microsoft.com/office/drawing/2014/main" id="{4164EB57-E819-E644-AD4A-AC64EC02C58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256850" y="5958252"/>
            <a:ext cx="1084629" cy="511999"/>
          </a:xfrm>
          <a:prstGeom prst="rect">
            <a:avLst/>
          </a:prstGeom>
        </p:spPr>
      </p:pic>
      <p:pic>
        <p:nvPicPr>
          <p:cNvPr id="12" name="Picture 11">
            <a:extLst>
              <a:ext uri="{FF2B5EF4-FFF2-40B4-BE49-F238E27FC236}">
                <a16:creationId xmlns:a16="http://schemas.microsoft.com/office/drawing/2014/main" id="{6ACCCE81-1424-E24B-8040-EFFDAD55B7D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126110" y="5671174"/>
            <a:ext cx="1933810" cy="1086157"/>
          </a:xfrm>
          <a:prstGeom prst="rect">
            <a:avLst/>
          </a:prstGeom>
        </p:spPr>
      </p:pic>
      <p:sp>
        <p:nvSpPr>
          <p:cNvPr id="5" name="Rectangle 4">
            <a:extLst>
              <a:ext uri="{FF2B5EF4-FFF2-40B4-BE49-F238E27FC236}">
                <a16:creationId xmlns:a16="http://schemas.microsoft.com/office/drawing/2014/main" id="{CAE27B5B-550D-F047-A37B-E653D85353B4}"/>
              </a:ext>
            </a:extLst>
          </p:cNvPr>
          <p:cNvSpPr/>
          <p:nvPr/>
        </p:nvSpPr>
        <p:spPr>
          <a:xfrm>
            <a:off x="7304104" y="1868058"/>
            <a:ext cx="4177106" cy="369332"/>
          </a:xfrm>
          <a:prstGeom prst="rect">
            <a:avLst/>
          </a:prstGeom>
        </p:spPr>
        <p:txBody>
          <a:bodyPr wrap="none">
            <a:spAutoFit/>
          </a:bodyPr>
          <a:lstStyle/>
          <a:p>
            <a:r>
              <a:rPr lang="en-US" dirty="0">
                <a:solidFill>
                  <a:srgbClr val="FFFF00"/>
                </a:solidFill>
              </a:rPr>
              <a:t>https://</a:t>
            </a:r>
            <a:r>
              <a:rPr lang="en-US" dirty="0" err="1">
                <a:solidFill>
                  <a:srgbClr val="FFFF00"/>
                </a:solidFill>
              </a:rPr>
              <a:t>www.colorado.edu</a:t>
            </a:r>
            <a:r>
              <a:rPr lang="en-US" dirty="0">
                <a:solidFill>
                  <a:srgbClr val="FFFF00"/>
                </a:solidFill>
              </a:rPr>
              <a:t>/</a:t>
            </a:r>
            <a:r>
              <a:rPr lang="en-US" dirty="0" err="1">
                <a:solidFill>
                  <a:srgbClr val="FFFF00"/>
                </a:solidFill>
              </a:rPr>
              <a:t>spaceweather</a:t>
            </a:r>
            <a:r>
              <a:rPr lang="en-US" dirty="0">
                <a:solidFill>
                  <a:srgbClr val="FFFF00"/>
                </a:solidFill>
              </a:rPr>
              <a:t>/</a:t>
            </a:r>
          </a:p>
        </p:txBody>
      </p:sp>
    </p:spTree>
    <p:extLst>
      <p:ext uri="{BB962C8B-B14F-4D97-AF65-F5344CB8AC3E}">
        <p14:creationId xmlns:p14="http://schemas.microsoft.com/office/powerpoint/2010/main" val="2680856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Space Weather Testbed Environment</a:t>
            </a:r>
            <a:br>
              <a:rPr lang="en-US" dirty="0"/>
            </a:br>
            <a:r>
              <a:rPr lang="en-US" b="0" dirty="0"/>
              <a:t>Enabling Research to Operations Code Adoption with the Cloud</a:t>
            </a:r>
            <a:endParaRPr lang="en-US" b="0" dirty="0">
              <a:solidFill>
                <a:srgbClr val="FF0000"/>
              </a:solidFill>
            </a:endParaRPr>
          </a:p>
        </p:txBody>
      </p:sp>
      <p:sp>
        <p:nvSpPr>
          <p:cNvPr id="3" name="Content Placeholder 2"/>
          <p:cNvSpPr>
            <a:spLocks noGrp="1"/>
          </p:cNvSpPr>
          <p:nvPr>
            <p:ph idx="1"/>
          </p:nvPr>
        </p:nvSpPr>
        <p:spPr>
          <a:xfrm>
            <a:off x="224722" y="1316494"/>
            <a:ext cx="7740573" cy="4860469"/>
          </a:xfrm>
        </p:spPr>
        <p:txBody>
          <a:bodyPr>
            <a:normAutofit fontScale="85000" lnSpcReduction="20000"/>
          </a:bodyPr>
          <a:lstStyle/>
          <a:p>
            <a:r>
              <a:rPr lang="en-US" b="1" dirty="0"/>
              <a:t>The Problem</a:t>
            </a:r>
          </a:p>
          <a:p>
            <a:pPr lvl="1"/>
            <a:r>
              <a:rPr lang="en-US" dirty="0"/>
              <a:t>Need to accelerate R2O, providing a bridge to the operational </a:t>
            </a:r>
            <a:r>
              <a:rPr lang="en-US" dirty="0" err="1"/>
              <a:t>SWx</a:t>
            </a:r>
            <a:r>
              <a:rPr lang="en-US" dirty="0"/>
              <a:t> environment </a:t>
            </a:r>
          </a:p>
          <a:p>
            <a:pPr lvl="1"/>
            <a:r>
              <a:rPr lang="en-US" dirty="0"/>
              <a:t>Need to incubate and promote new model </a:t>
            </a:r>
            <a:br>
              <a:rPr lang="en-US" dirty="0"/>
            </a:br>
            <a:r>
              <a:rPr lang="en-US" dirty="0"/>
              <a:t>codes, data, tools, and information </a:t>
            </a:r>
          </a:p>
          <a:p>
            <a:endParaRPr lang="en-US" b="1" dirty="0"/>
          </a:p>
          <a:p>
            <a:r>
              <a:rPr lang="en-US" b="1" dirty="0"/>
              <a:t>The </a:t>
            </a:r>
            <a:r>
              <a:rPr lang="en-US" b="1" dirty="0" err="1"/>
              <a:t>SWx</a:t>
            </a:r>
            <a:r>
              <a:rPr lang="en-US" b="1" dirty="0"/>
              <a:t> TREC Solution</a:t>
            </a:r>
          </a:p>
          <a:p>
            <a:pPr lvl="1"/>
            <a:r>
              <a:rPr lang="en-US" dirty="0"/>
              <a:t>Open computing environment to host 3rd </a:t>
            </a:r>
            <a:br>
              <a:rPr lang="en-US" dirty="0"/>
            </a:br>
            <a:r>
              <a:rPr lang="en-US" dirty="0"/>
              <a:t>party model, product, analysis, viz, or other </a:t>
            </a:r>
            <a:br>
              <a:rPr lang="en-US" dirty="0"/>
            </a:br>
            <a:r>
              <a:rPr lang="en-US" dirty="0"/>
              <a:t>codebases </a:t>
            </a:r>
          </a:p>
          <a:p>
            <a:pPr lvl="1"/>
            <a:r>
              <a:rPr lang="en-US" dirty="0"/>
              <a:t>Hosted computing testbed for model </a:t>
            </a:r>
            <a:br>
              <a:rPr lang="en-US" dirty="0"/>
            </a:br>
            <a:r>
              <a:rPr lang="en-US" dirty="0"/>
              <a:t>development and testing </a:t>
            </a:r>
          </a:p>
          <a:p>
            <a:pPr lvl="1"/>
            <a:r>
              <a:rPr lang="en-US" dirty="0"/>
              <a:t>Full lifecycle code management, deployment, </a:t>
            </a:r>
            <a:br>
              <a:rPr lang="en-US" dirty="0"/>
            </a:br>
            <a:r>
              <a:rPr lang="en-US" dirty="0"/>
              <a:t>and testing environment.  </a:t>
            </a:r>
          </a:p>
          <a:p>
            <a:pPr lvl="1"/>
            <a:r>
              <a:rPr lang="en-US" dirty="0"/>
              <a:t>Full ownership and control by researchers </a:t>
            </a:r>
          </a:p>
          <a:p>
            <a:pPr lvl="1"/>
            <a:r>
              <a:rPr lang="en-US" dirty="0"/>
              <a:t>Versatile computing resources</a:t>
            </a:r>
          </a:p>
          <a:p>
            <a:pPr lvl="1"/>
            <a:r>
              <a:rPr lang="en-US" dirty="0"/>
              <a:t>Tools, libraries, and environments tailored to specific models </a:t>
            </a:r>
          </a:p>
          <a:p>
            <a:pPr lvl="1"/>
            <a:r>
              <a:rPr lang="en-US" dirty="0"/>
              <a:t>Initial deployment: WAM-IPE, TIEGCM, SWMF, USGS E-fields models</a:t>
            </a:r>
          </a:p>
        </p:txBody>
      </p:sp>
      <p:grpSp>
        <p:nvGrpSpPr>
          <p:cNvPr id="4" name="Group 3">
            <a:extLst>
              <a:ext uri="{FF2B5EF4-FFF2-40B4-BE49-F238E27FC236}">
                <a16:creationId xmlns:a16="http://schemas.microsoft.com/office/drawing/2014/main" id="{EB49B245-0899-AC46-8AC5-55EBC2E1D39E}"/>
              </a:ext>
            </a:extLst>
          </p:cNvPr>
          <p:cNvGrpSpPr/>
          <p:nvPr/>
        </p:nvGrpSpPr>
        <p:grpSpPr>
          <a:xfrm>
            <a:off x="5520862" y="1128715"/>
            <a:ext cx="6429838" cy="4260637"/>
            <a:chOff x="3681502" y="641854"/>
            <a:chExt cx="8285775" cy="5490446"/>
          </a:xfrm>
        </p:grpSpPr>
        <p:sp>
          <p:nvSpPr>
            <p:cNvPr id="5" name="Freeform 4">
              <a:extLst>
                <a:ext uri="{FF2B5EF4-FFF2-40B4-BE49-F238E27FC236}">
                  <a16:creationId xmlns:a16="http://schemas.microsoft.com/office/drawing/2014/main" id="{ED422DE8-F669-FA45-83C5-19ACDC289624}"/>
                </a:ext>
              </a:extLst>
            </p:cNvPr>
            <p:cNvSpPr/>
            <p:nvPr/>
          </p:nvSpPr>
          <p:spPr>
            <a:xfrm>
              <a:off x="3957732" y="2779498"/>
              <a:ext cx="7254990" cy="3352802"/>
            </a:xfrm>
            <a:custGeom>
              <a:avLst/>
              <a:gdLst>
                <a:gd name="connsiteX0" fmla="*/ 0 w 15404124"/>
                <a:gd name="connsiteY0" fmla="*/ 0 h 6588369"/>
                <a:gd name="connsiteX1" fmla="*/ 7408985 w 15404124"/>
                <a:gd name="connsiteY1" fmla="*/ 6588369 h 6588369"/>
                <a:gd name="connsiteX2" fmla="*/ 15404124 w 15404124"/>
                <a:gd name="connsiteY2" fmla="*/ 820615 h 6588369"/>
                <a:gd name="connsiteX0" fmla="*/ 0 w 15404124"/>
                <a:gd name="connsiteY0" fmla="*/ 0 h 6588369"/>
                <a:gd name="connsiteX1" fmla="*/ 1500554 w 15404124"/>
                <a:gd name="connsiteY1" fmla="*/ 5814646 h 6588369"/>
                <a:gd name="connsiteX2" fmla="*/ 7408985 w 15404124"/>
                <a:gd name="connsiteY2" fmla="*/ 6588369 h 6588369"/>
                <a:gd name="connsiteX3" fmla="*/ 15404124 w 15404124"/>
                <a:gd name="connsiteY3" fmla="*/ 820615 h 6588369"/>
                <a:gd name="connsiteX0" fmla="*/ 0 w 15404124"/>
                <a:gd name="connsiteY0" fmla="*/ 0 h 6588369"/>
                <a:gd name="connsiteX1" fmla="*/ 1500554 w 15404124"/>
                <a:gd name="connsiteY1" fmla="*/ 5814646 h 6588369"/>
                <a:gd name="connsiteX2" fmla="*/ 7408985 w 15404124"/>
                <a:gd name="connsiteY2" fmla="*/ 6588369 h 6588369"/>
                <a:gd name="connsiteX3" fmla="*/ 15404124 w 15404124"/>
                <a:gd name="connsiteY3" fmla="*/ 820615 h 6588369"/>
                <a:gd name="connsiteX0" fmla="*/ 129359 w 15533483"/>
                <a:gd name="connsiteY0" fmla="*/ 0 h 6588369"/>
                <a:gd name="connsiteX1" fmla="*/ 1629913 w 15533483"/>
                <a:gd name="connsiteY1" fmla="*/ 5814646 h 6588369"/>
                <a:gd name="connsiteX2" fmla="*/ 7538344 w 15533483"/>
                <a:gd name="connsiteY2" fmla="*/ 6588369 h 6588369"/>
                <a:gd name="connsiteX3" fmla="*/ 15533483 w 15533483"/>
                <a:gd name="connsiteY3" fmla="*/ 820615 h 6588369"/>
                <a:gd name="connsiteX0" fmla="*/ 55796 w 15459920"/>
                <a:gd name="connsiteY0" fmla="*/ 0 h 6588369"/>
                <a:gd name="connsiteX1" fmla="*/ 2142504 w 15459920"/>
                <a:gd name="connsiteY1" fmla="*/ 5884985 h 6588369"/>
                <a:gd name="connsiteX2" fmla="*/ 7464781 w 15459920"/>
                <a:gd name="connsiteY2" fmla="*/ 6588369 h 6588369"/>
                <a:gd name="connsiteX3" fmla="*/ 15459920 w 15459920"/>
                <a:gd name="connsiteY3" fmla="*/ 820615 h 6588369"/>
                <a:gd name="connsiteX0" fmla="*/ 55796 w 15459920"/>
                <a:gd name="connsiteY0" fmla="*/ 0 h 6589177"/>
                <a:gd name="connsiteX1" fmla="*/ 2142504 w 15459920"/>
                <a:gd name="connsiteY1" fmla="*/ 5884985 h 6589177"/>
                <a:gd name="connsiteX2" fmla="*/ 7464781 w 15459920"/>
                <a:gd name="connsiteY2" fmla="*/ 6588369 h 6589177"/>
                <a:gd name="connsiteX3" fmla="*/ 15459920 w 15459920"/>
                <a:gd name="connsiteY3" fmla="*/ 820615 h 6589177"/>
                <a:gd name="connsiteX0" fmla="*/ 55796 w 15459920"/>
                <a:gd name="connsiteY0" fmla="*/ 0 h 6590118"/>
                <a:gd name="connsiteX1" fmla="*/ 2142504 w 15459920"/>
                <a:gd name="connsiteY1" fmla="*/ 5884985 h 6590118"/>
                <a:gd name="connsiteX2" fmla="*/ 7464781 w 15459920"/>
                <a:gd name="connsiteY2" fmla="*/ 6588369 h 6590118"/>
                <a:gd name="connsiteX3" fmla="*/ 15459920 w 15459920"/>
                <a:gd name="connsiteY3" fmla="*/ 820615 h 6590118"/>
                <a:gd name="connsiteX0" fmla="*/ 55796 w 15498520"/>
                <a:gd name="connsiteY0" fmla="*/ 0 h 6590118"/>
                <a:gd name="connsiteX1" fmla="*/ 2142504 w 15498520"/>
                <a:gd name="connsiteY1" fmla="*/ 5884985 h 6590118"/>
                <a:gd name="connsiteX2" fmla="*/ 7464781 w 15498520"/>
                <a:gd name="connsiteY2" fmla="*/ 6588369 h 6590118"/>
                <a:gd name="connsiteX3" fmla="*/ 15459920 w 15498520"/>
                <a:gd name="connsiteY3" fmla="*/ 820615 h 6590118"/>
                <a:gd name="connsiteX0" fmla="*/ 55796 w 15511251"/>
                <a:gd name="connsiteY0" fmla="*/ 0 h 6590118"/>
                <a:gd name="connsiteX1" fmla="*/ 2142504 w 15511251"/>
                <a:gd name="connsiteY1" fmla="*/ 5884985 h 6590118"/>
                <a:gd name="connsiteX2" fmla="*/ 7464781 w 15511251"/>
                <a:gd name="connsiteY2" fmla="*/ 6588369 h 6590118"/>
                <a:gd name="connsiteX3" fmla="*/ 15459920 w 15511251"/>
                <a:gd name="connsiteY3" fmla="*/ 820615 h 6590118"/>
                <a:gd name="connsiteX0" fmla="*/ 55796 w 15459920"/>
                <a:gd name="connsiteY0" fmla="*/ 0 h 6590118"/>
                <a:gd name="connsiteX1" fmla="*/ 2142504 w 15459920"/>
                <a:gd name="connsiteY1" fmla="*/ 5884985 h 6590118"/>
                <a:gd name="connsiteX2" fmla="*/ 7464781 w 15459920"/>
                <a:gd name="connsiteY2" fmla="*/ 6588369 h 6590118"/>
                <a:gd name="connsiteX3" fmla="*/ 15459920 w 15459920"/>
                <a:gd name="connsiteY3" fmla="*/ 820615 h 6590118"/>
                <a:gd name="connsiteX0" fmla="*/ 0 w 15404124"/>
                <a:gd name="connsiteY0" fmla="*/ 0 h 6588369"/>
                <a:gd name="connsiteX1" fmla="*/ 7408985 w 15404124"/>
                <a:gd name="connsiteY1" fmla="*/ 6588369 h 6588369"/>
                <a:gd name="connsiteX2" fmla="*/ 15404124 w 15404124"/>
                <a:gd name="connsiteY2" fmla="*/ 820615 h 6588369"/>
                <a:gd name="connsiteX0" fmla="*/ 187894 w 15592018"/>
                <a:gd name="connsiteY0" fmla="*/ 0 h 6588369"/>
                <a:gd name="connsiteX1" fmla="*/ 7596879 w 15592018"/>
                <a:gd name="connsiteY1" fmla="*/ 6588369 h 6588369"/>
                <a:gd name="connsiteX2" fmla="*/ 15592018 w 15592018"/>
                <a:gd name="connsiteY2" fmla="*/ 820615 h 6588369"/>
                <a:gd name="connsiteX0" fmla="*/ 271031 w 15675155"/>
                <a:gd name="connsiteY0" fmla="*/ 0 h 6588372"/>
                <a:gd name="connsiteX1" fmla="*/ 7680016 w 15675155"/>
                <a:gd name="connsiteY1" fmla="*/ 6588369 h 6588372"/>
                <a:gd name="connsiteX2" fmla="*/ 15675155 w 15675155"/>
                <a:gd name="connsiteY2" fmla="*/ 820615 h 6588372"/>
                <a:gd name="connsiteX0" fmla="*/ 752 w 15404876"/>
                <a:gd name="connsiteY0" fmla="*/ 0 h 6588374"/>
                <a:gd name="connsiteX1" fmla="*/ 7409737 w 15404876"/>
                <a:gd name="connsiteY1" fmla="*/ 6588369 h 6588374"/>
                <a:gd name="connsiteX2" fmla="*/ 15404876 w 15404876"/>
                <a:gd name="connsiteY2" fmla="*/ 820615 h 6588374"/>
                <a:gd name="connsiteX0" fmla="*/ 2683 w 15406807"/>
                <a:gd name="connsiteY0" fmla="*/ 0 h 6588374"/>
                <a:gd name="connsiteX1" fmla="*/ 7411668 w 15406807"/>
                <a:gd name="connsiteY1" fmla="*/ 6588369 h 6588374"/>
                <a:gd name="connsiteX2" fmla="*/ 15406807 w 15406807"/>
                <a:gd name="connsiteY2" fmla="*/ 820615 h 6588374"/>
                <a:gd name="connsiteX0" fmla="*/ 2683 w 15336468"/>
                <a:gd name="connsiteY0" fmla="*/ 0 h 6588374"/>
                <a:gd name="connsiteX1" fmla="*/ 7411668 w 15336468"/>
                <a:gd name="connsiteY1" fmla="*/ 6588369 h 6588374"/>
                <a:gd name="connsiteX2" fmla="*/ 15336468 w 15336468"/>
                <a:gd name="connsiteY2" fmla="*/ 773723 h 6588374"/>
                <a:gd name="connsiteX0" fmla="*/ 2672 w 15348180"/>
                <a:gd name="connsiteY0" fmla="*/ 0 h 6705604"/>
                <a:gd name="connsiteX1" fmla="*/ 7423380 w 15348180"/>
                <a:gd name="connsiteY1" fmla="*/ 6705600 h 6705604"/>
                <a:gd name="connsiteX2" fmla="*/ 15348180 w 15348180"/>
                <a:gd name="connsiteY2" fmla="*/ 890954 h 6705604"/>
                <a:gd name="connsiteX0" fmla="*/ 2672 w 15348180"/>
                <a:gd name="connsiteY0" fmla="*/ 0 h 6705604"/>
                <a:gd name="connsiteX1" fmla="*/ 7423380 w 15348180"/>
                <a:gd name="connsiteY1" fmla="*/ 6705600 h 6705604"/>
                <a:gd name="connsiteX2" fmla="*/ 15348180 w 15348180"/>
                <a:gd name="connsiteY2" fmla="*/ 890954 h 6705604"/>
                <a:gd name="connsiteX0" fmla="*/ 2672 w 14509980"/>
                <a:gd name="connsiteY0" fmla="*/ 0 h 6705604"/>
                <a:gd name="connsiteX1" fmla="*/ 7423380 w 14509980"/>
                <a:gd name="connsiteY1" fmla="*/ 6705600 h 6705604"/>
                <a:gd name="connsiteX2" fmla="*/ 14509980 w 14509980"/>
                <a:gd name="connsiteY2" fmla="*/ 1195754 h 6705604"/>
                <a:gd name="connsiteX0" fmla="*/ 2672 w 14509980"/>
                <a:gd name="connsiteY0" fmla="*/ 0 h 6705604"/>
                <a:gd name="connsiteX1" fmla="*/ 7423380 w 14509980"/>
                <a:gd name="connsiteY1" fmla="*/ 6705600 h 6705604"/>
                <a:gd name="connsiteX2" fmla="*/ 14509980 w 14509980"/>
                <a:gd name="connsiteY2" fmla="*/ 1195754 h 6705604"/>
              </a:gdLst>
              <a:ahLst/>
              <a:cxnLst>
                <a:cxn ang="0">
                  <a:pos x="connsiteX0" y="connsiteY0"/>
                </a:cxn>
                <a:cxn ang="0">
                  <a:pos x="connsiteX1" y="connsiteY1"/>
                </a:cxn>
                <a:cxn ang="0">
                  <a:pos x="connsiteX2" y="connsiteY2"/>
                </a:cxn>
              </a:cxnLst>
              <a:rect l="l" t="t" r="r" b="b"/>
              <a:pathLst>
                <a:path w="14509980" h="6705604">
                  <a:moveTo>
                    <a:pt x="2672" y="0"/>
                  </a:moveTo>
                  <a:cubicBezTo>
                    <a:pt x="-95021" y="4373687"/>
                    <a:pt x="2487964" y="6709507"/>
                    <a:pt x="7423380" y="6705600"/>
                  </a:cubicBezTo>
                  <a:cubicBezTo>
                    <a:pt x="11706210" y="6564923"/>
                    <a:pt x="13929688" y="4355124"/>
                    <a:pt x="14509980" y="1195754"/>
                  </a:cubicBezTo>
                </a:path>
              </a:pathLst>
            </a:custGeom>
            <a:noFill/>
            <a:ln w="63500" cap="flat">
              <a:solidFill>
                <a:srgbClr val="000000"/>
              </a:solidFill>
              <a:miter lim="400000"/>
              <a:tailEnd type="triangle"/>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US" sz="700" kern="0">
                <a:solidFill>
                  <a:srgbClr val="000000"/>
                </a:solidFill>
                <a:latin typeface="Helvetica Neue"/>
                <a:ea typeface="Helvetica Neue"/>
                <a:cs typeface="Helvetica Neue"/>
                <a:sym typeface="Helvetica Neue"/>
              </a:endParaRPr>
            </a:p>
          </p:txBody>
        </p:sp>
        <p:sp>
          <p:nvSpPr>
            <p:cNvPr id="6" name="Research Models">
              <a:extLst>
                <a:ext uri="{FF2B5EF4-FFF2-40B4-BE49-F238E27FC236}">
                  <a16:creationId xmlns:a16="http://schemas.microsoft.com/office/drawing/2014/main" id="{B6E2408D-D521-BD46-8F58-40205F415CD4}"/>
                </a:ext>
              </a:extLst>
            </p:cNvPr>
            <p:cNvSpPr txBox="1"/>
            <p:nvPr/>
          </p:nvSpPr>
          <p:spPr>
            <a:xfrm>
              <a:off x="10105744" y="1130873"/>
              <a:ext cx="1815449" cy="542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b="0"/>
              </a:lvl1pPr>
            </a:lstStyle>
            <a:p>
              <a:pPr algn="ctr" defTabSz="412750" hangingPunct="0"/>
              <a:r>
                <a:rPr sz="1200" kern="0" dirty="0">
                  <a:solidFill>
                    <a:srgbClr val="000000"/>
                  </a:solidFill>
                  <a:latin typeface="Helvetica Neue"/>
                  <a:ea typeface="Helvetica Neue"/>
                  <a:cs typeface="Helvetica Neue"/>
                  <a:sym typeface="Helvetica Neue"/>
                </a:rPr>
                <a:t>Research Models</a:t>
              </a:r>
              <a:r>
                <a:rPr lang="en-US" sz="1200" kern="0" dirty="0">
                  <a:solidFill>
                    <a:srgbClr val="000000"/>
                  </a:solidFill>
                  <a:latin typeface="Helvetica Neue"/>
                  <a:ea typeface="Helvetica Neue"/>
                  <a:cs typeface="Helvetica Neue"/>
                  <a:sym typeface="Helvetica Neue"/>
                </a:rPr>
                <a:t> &amp;</a:t>
              </a:r>
            </a:p>
            <a:p>
              <a:pPr algn="ctr" defTabSz="412750" hangingPunct="0"/>
              <a:r>
                <a:rPr lang="en-US" sz="1200" kern="0" dirty="0">
                  <a:solidFill>
                    <a:srgbClr val="000000"/>
                  </a:solidFill>
                  <a:latin typeface="Helvetica Neue"/>
                  <a:ea typeface="Helvetica Neue"/>
                  <a:cs typeface="Helvetica Neue"/>
                  <a:sym typeface="Helvetica Neue"/>
                </a:rPr>
                <a:t>Applications </a:t>
              </a:r>
            </a:p>
          </p:txBody>
        </p:sp>
        <p:sp>
          <p:nvSpPr>
            <p:cNvPr id="7" name="NOAA/SWPC">
              <a:extLst>
                <a:ext uri="{FF2B5EF4-FFF2-40B4-BE49-F238E27FC236}">
                  <a16:creationId xmlns:a16="http://schemas.microsoft.com/office/drawing/2014/main" id="{3C9C377F-A818-C94F-83D0-B73E2B3F458C}"/>
                </a:ext>
              </a:extLst>
            </p:cNvPr>
            <p:cNvSpPr/>
            <p:nvPr/>
          </p:nvSpPr>
          <p:spPr>
            <a:xfrm>
              <a:off x="3681502" y="1961323"/>
              <a:ext cx="2473701" cy="1025787"/>
            </a:xfrm>
            <a:prstGeom prst="ellipse">
              <a:avLst/>
            </a:prstGeom>
            <a:gradFill>
              <a:gsLst>
                <a:gs pos="0">
                  <a:schemeClr val="accent1">
                    <a:lumOff val="16847"/>
                  </a:schemeClr>
                </a:gs>
                <a:gs pos="100000">
                  <a:schemeClr val="accent1">
                    <a:lumOff val="-13575"/>
                  </a:schemeClr>
                </a:gs>
              </a:gsLst>
              <a:lin ang="5400000"/>
            </a:gradFill>
            <a:ln w="12700">
              <a:solidFill>
                <a:srgbClr val="1D41AB"/>
              </a:solidFill>
              <a:miter lim="400000"/>
            </a:ln>
            <a:effectLst>
              <a:outerShdw blurRad="63500" dist="115278" dir="126087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lvl1pPr>
            </a:lstStyle>
            <a:p>
              <a:pPr algn="ctr" defTabSz="412750" hangingPunct="0"/>
              <a:r>
                <a:rPr lang="en-US" sz="1200" b="1" kern="0" dirty="0" err="1">
                  <a:solidFill>
                    <a:srgbClr val="000000"/>
                  </a:solidFill>
                  <a:latin typeface="Helvetica Neue"/>
                  <a:ea typeface="Helvetica Neue"/>
                  <a:cs typeface="Helvetica Neue"/>
                  <a:sym typeface="Helvetica Neue"/>
                </a:rPr>
                <a:t>SWx</a:t>
              </a:r>
              <a:r>
                <a:rPr lang="en-US" sz="1200" b="1" kern="0" dirty="0">
                  <a:solidFill>
                    <a:srgbClr val="000000"/>
                  </a:solidFill>
                  <a:latin typeface="Helvetica Neue"/>
                  <a:ea typeface="Helvetica Neue"/>
                  <a:cs typeface="Helvetica Neue"/>
                  <a:sym typeface="Helvetica Neue"/>
                </a:rPr>
                <a:t> Forecasting Center </a:t>
              </a:r>
            </a:p>
            <a:p>
              <a:pPr algn="ctr" defTabSz="412750" hangingPunct="0"/>
              <a:r>
                <a:rPr lang="en-US" sz="1200" b="1" kern="0" dirty="0">
                  <a:solidFill>
                    <a:srgbClr val="000000"/>
                  </a:solidFill>
                  <a:latin typeface="Helvetica Neue"/>
                  <a:ea typeface="Helvetica Neue"/>
                  <a:cs typeface="Helvetica Neue"/>
                  <a:sym typeface="Helvetica Neue"/>
                </a:rPr>
                <a:t>(</a:t>
              </a:r>
              <a:r>
                <a:rPr lang="en-US" sz="1100" kern="0" dirty="0" err="1">
                  <a:solidFill>
                    <a:srgbClr val="000000"/>
                  </a:solidFill>
                  <a:latin typeface="Helvetica Neue"/>
                  <a:ea typeface="Helvetica Neue"/>
                  <a:cs typeface="Helvetica Neue"/>
                  <a:sym typeface="Helvetica Neue"/>
                </a:rPr>
                <a:t>e.g</a:t>
              </a:r>
              <a:r>
                <a:rPr lang="en-US" sz="1100" kern="0" dirty="0">
                  <a:solidFill>
                    <a:srgbClr val="000000"/>
                  </a:solidFill>
                  <a:latin typeface="Helvetica Neue"/>
                  <a:ea typeface="Helvetica Neue"/>
                  <a:cs typeface="Helvetica Neue"/>
                  <a:sym typeface="Helvetica Neue"/>
                </a:rPr>
                <a:t> </a:t>
              </a:r>
              <a:r>
                <a:rPr sz="1100" kern="0" dirty="0">
                  <a:solidFill>
                    <a:srgbClr val="000000"/>
                  </a:solidFill>
                  <a:latin typeface="Helvetica Neue"/>
                  <a:ea typeface="Helvetica Neue"/>
                  <a:cs typeface="Helvetica Neue"/>
                  <a:sym typeface="Helvetica Neue"/>
                </a:rPr>
                <a:t>NOAA/SWPC</a:t>
              </a:r>
              <a:r>
                <a:rPr lang="en-US" sz="1100" kern="0" dirty="0">
                  <a:solidFill>
                    <a:srgbClr val="000000"/>
                  </a:solidFill>
                  <a:latin typeface="Helvetica Neue"/>
                  <a:ea typeface="Helvetica Neue"/>
                  <a:cs typeface="Helvetica Neue"/>
                  <a:sym typeface="Helvetica Neue"/>
                </a:rPr>
                <a:t>)</a:t>
              </a:r>
              <a:endParaRPr sz="1200" kern="0" dirty="0">
                <a:solidFill>
                  <a:srgbClr val="000000"/>
                </a:solidFill>
                <a:latin typeface="Helvetica Neue"/>
                <a:ea typeface="Helvetica Neue"/>
                <a:cs typeface="Helvetica Neue"/>
                <a:sym typeface="Helvetica Neue"/>
              </a:endParaRPr>
            </a:p>
          </p:txBody>
        </p:sp>
        <p:sp>
          <p:nvSpPr>
            <p:cNvPr id="8" name="Line">
              <a:extLst>
                <a:ext uri="{FF2B5EF4-FFF2-40B4-BE49-F238E27FC236}">
                  <a16:creationId xmlns:a16="http://schemas.microsoft.com/office/drawing/2014/main" id="{A49AC6B7-1A8A-6640-9262-525B893E8B9D}"/>
                </a:ext>
              </a:extLst>
            </p:cNvPr>
            <p:cNvSpPr/>
            <p:nvPr/>
          </p:nvSpPr>
          <p:spPr>
            <a:xfrm>
              <a:off x="8977541" y="1064894"/>
              <a:ext cx="1815449" cy="1252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074" y="325"/>
                    <a:pt x="4117" y="979"/>
                    <a:pt x="6093" y="1951"/>
                  </a:cubicBezTo>
                  <a:cubicBezTo>
                    <a:pt x="9880" y="3814"/>
                    <a:pt x="13349" y="6801"/>
                    <a:pt x="16367" y="10600"/>
                  </a:cubicBezTo>
                  <a:cubicBezTo>
                    <a:pt x="18632" y="13452"/>
                    <a:pt x="20655" y="16818"/>
                    <a:pt x="21490" y="21000"/>
                  </a:cubicBezTo>
                  <a:cubicBezTo>
                    <a:pt x="21530" y="21199"/>
                    <a:pt x="21566" y="21399"/>
                    <a:pt x="21600" y="21600"/>
                  </a:cubicBezTo>
                </a:path>
              </a:pathLst>
            </a:custGeom>
            <a:ln w="63500">
              <a:solidFill>
                <a:srgbClr val="000000"/>
              </a:solidFill>
              <a:miter lim="400000"/>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9" name="Validated &amp; Verified…">
              <a:extLst>
                <a:ext uri="{FF2B5EF4-FFF2-40B4-BE49-F238E27FC236}">
                  <a16:creationId xmlns:a16="http://schemas.microsoft.com/office/drawing/2014/main" id="{B6739DF6-7D4D-8C4E-B6A4-0E54E9549497}"/>
                </a:ext>
              </a:extLst>
            </p:cNvPr>
            <p:cNvSpPr txBox="1"/>
            <p:nvPr/>
          </p:nvSpPr>
          <p:spPr>
            <a:xfrm>
              <a:off x="8651961" y="3944254"/>
              <a:ext cx="1850868" cy="542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12750" hangingPunct="0">
                <a:defRPr b="0"/>
              </a:pPr>
              <a:r>
                <a:rPr sz="1200" kern="0" dirty="0">
                  <a:solidFill>
                    <a:srgbClr val="000000"/>
                  </a:solidFill>
                  <a:latin typeface="Helvetica Neue"/>
                  <a:ea typeface="Helvetica Neue"/>
                  <a:cs typeface="Helvetica Neue"/>
                  <a:sym typeface="Helvetica Neue"/>
                </a:rPr>
                <a:t>Validated &amp; Verified </a:t>
              </a:r>
            </a:p>
            <a:p>
              <a:pPr algn="ctr" defTabSz="412750" hangingPunct="0">
                <a:defRPr b="0"/>
              </a:pPr>
              <a:r>
                <a:rPr lang="en-US" sz="1200" kern="0" dirty="0">
                  <a:solidFill>
                    <a:srgbClr val="000000"/>
                  </a:solidFill>
                  <a:latin typeface="Helvetica Neue"/>
                  <a:ea typeface="Helvetica Neue"/>
                  <a:cs typeface="Helvetica Neue"/>
                  <a:sym typeface="Helvetica Neue"/>
                </a:rPr>
                <a:t>Research</a:t>
              </a:r>
              <a:r>
                <a:rPr sz="1200" kern="0" dirty="0">
                  <a:solidFill>
                    <a:srgbClr val="000000"/>
                  </a:solidFill>
                  <a:latin typeface="Helvetica Neue"/>
                  <a:ea typeface="Helvetica Neue"/>
                  <a:cs typeface="Helvetica Neue"/>
                  <a:sym typeface="Helvetica Neue"/>
                </a:rPr>
                <a:t> Models</a:t>
              </a:r>
            </a:p>
          </p:txBody>
        </p:sp>
        <p:sp>
          <p:nvSpPr>
            <p:cNvPr id="10" name="SWx-TREC Testbed">
              <a:extLst>
                <a:ext uri="{FF2B5EF4-FFF2-40B4-BE49-F238E27FC236}">
                  <a16:creationId xmlns:a16="http://schemas.microsoft.com/office/drawing/2014/main" id="{5B858DB3-7B20-5942-A681-A4DB729490CD}"/>
                </a:ext>
              </a:extLst>
            </p:cNvPr>
            <p:cNvSpPr/>
            <p:nvPr/>
          </p:nvSpPr>
          <p:spPr>
            <a:xfrm>
              <a:off x="6390826" y="2247232"/>
              <a:ext cx="1853823" cy="1787974"/>
            </a:xfrm>
            <a:prstGeom prst="ellipse">
              <a:avLst/>
            </a:prstGeom>
            <a:gradFill>
              <a:gsLst>
                <a:gs pos="0">
                  <a:srgbClr val="DD8919"/>
                </a:gs>
                <a:gs pos="100000">
                  <a:srgbClr val="EBD98D"/>
                </a:gs>
              </a:gsLst>
              <a:lin ang="5400000"/>
            </a:gradFill>
            <a:ln w="12700">
              <a:solidFill>
                <a:srgbClr val="1D41AB"/>
              </a:solidFill>
              <a:miter lim="400000"/>
            </a:ln>
            <a:effectLst>
              <a:outerShdw blurRad="63500" dist="115278" dir="126087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lvl1pPr>
            </a:lstStyle>
            <a:p>
              <a:pPr algn="ctr" defTabSz="412750" hangingPunct="0"/>
              <a:r>
                <a:rPr sz="1200" b="1" kern="0" dirty="0" err="1">
                  <a:solidFill>
                    <a:srgbClr val="000000"/>
                  </a:solidFill>
                  <a:latin typeface="Helvetica Neue"/>
                  <a:ea typeface="Helvetica Neue"/>
                  <a:cs typeface="Helvetica Neue"/>
                  <a:sym typeface="Helvetica Neue"/>
                </a:rPr>
                <a:t>SWx</a:t>
              </a:r>
              <a:r>
                <a:rPr sz="1200" b="1" kern="0" dirty="0">
                  <a:solidFill>
                    <a:srgbClr val="000000"/>
                  </a:solidFill>
                  <a:latin typeface="Helvetica Neue"/>
                  <a:ea typeface="Helvetica Neue"/>
                  <a:cs typeface="Helvetica Neue"/>
                  <a:sym typeface="Helvetica Neue"/>
                </a:rPr>
                <a:t>-TREC Testbed</a:t>
              </a:r>
              <a:endParaRPr lang="en-US" sz="1200" b="1" kern="0" dirty="0">
                <a:solidFill>
                  <a:srgbClr val="000000"/>
                </a:solidFill>
                <a:latin typeface="Helvetica Neue"/>
                <a:ea typeface="Helvetica Neue"/>
                <a:cs typeface="Helvetica Neue"/>
                <a:sym typeface="Helvetica Neue"/>
              </a:endParaRPr>
            </a:p>
            <a:p>
              <a:pPr algn="ctr" defTabSz="412750" hangingPunct="0"/>
              <a:r>
                <a:rPr lang="en-US" sz="800" kern="0" dirty="0">
                  <a:solidFill>
                    <a:srgbClr val="000000"/>
                  </a:solidFill>
                  <a:latin typeface="Helvetica Neue"/>
                  <a:ea typeface="Helvetica Neue"/>
                  <a:cs typeface="Helvetica Neue"/>
                  <a:sym typeface="Helvetica Neue"/>
                </a:rPr>
                <a:t>Open Operational Algorithm Dev &amp; Test Environment</a:t>
              </a:r>
              <a:endParaRPr sz="800" kern="0" dirty="0">
                <a:solidFill>
                  <a:srgbClr val="000000"/>
                </a:solidFill>
                <a:latin typeface="Helvetica Neue"/>
                <a:ea typeface="Helvetica Neue"/>
                <a:cs typeface="Helvetica Neue"/>
                <a:sym typeface="Helvetica Neue"/>
              </a:endParaRPr>
            </a:p>
          </p:txBody>
        </p:sp>
        <p:sp>
          <p:nvSpPr>
            <p:cNvPr id="11" name="SWx-TREC…">
              <a:extLst>
                <a:ext uri="{FF2B5EF4-FFF2-40B4-BE49-F238E27FC236}">
                  <a16:creationId xmlns:a16="http://schemas.microsoft.com/office/drawing/2014/main" id="{957FF6F2-288F-B84D-84E2-6F2D5CDD00A0}"/>
                </a:ext>
              </a:extLst>
            </p:cNvPr>
            <p:cNvSpPr/>
            <p:nvPr/>
          </p:nvSpPr>
          <p:spPr>
            <a:xfrm>
              <a:off x="4992140" y="4662534"/>
              <a:ext cx="1606188" cy="941841"/>
            </a:xfrm>
            <a:prstGeom prst="ellipse">
              <a:avLst/>
            </a:prstGeom>
            <a:gradFill>
              <a:gsLst>
                <a:gs pos="0">
                  <a:srgbClr val="DD8919"/>
                </a:gs>
                <a:gs pos="100000">
                  <a:srgbClr val="EBD98D"/>
                </a:gs>
              </a:gsLst>
              <a:lin ang="5400000"/>
            </a:gradFill>
            <a:ln w="12700">
              <a:solidFill>
                <a:srgbClr val="1D41AB"/>
              </a:solidFill>
              <a:miter lim="400000"/>
            </a:ln>
            <a:effectLst>
              <a:outerShdw blurRad="63500" dist="115278" dir="126087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12750" hangingPunct="0">
                <a:defRPr sz="3200"/>
              </a:pPr>
              <a:r>
                <a:rPr sz="1200" b="1" kern="0" dirty="0" err="1">
                  <a:solidFill>
                    <a:srgbClr val="000000"/>
                  </a:solidFill>
                  <a:latin typeface="Helvetica Neue"/>
                  <a:ea typeface="Helvetica Neue"/>
                  <a:cs typeface="Helvetica Neue"/>
                  <a:sym typeface="Helvetica Neue"/>
                </a:rPr>
                <a:t>SWx</a:t>
              </a:r>
              <a:r>
                <a:rPr sz="1200" b="1" kern="0" dirty="0">
                  <a:solidFill>
                    <a:srgbClr val="000000"/>
                  </a:solidFill>
                  <a:latin typeface="Helvetica Neue"/>
                  <a:ea typeface="Helvetica Neue"/>
                  <a:cs typeface="Helvetica Neue"/>
                  <a:sym typeface="Helvetica Neue"/>
                </a:rPr>
                <a:t>-TREC </a:t>
              </a:r>
            </a:p>
            <a:p>
              <a:pPr algn="ctr" defTabSz="412750" hangingPunct="0">
                <a:defRPr sz="3200"/>
              </a:pPr>
              <a:r>
                <a:rPr sz="1200" b="1" kern="0" dirty="0">
                  <a:solidFill>
                    <a:srgbClr val="000000"/>
                  </a:solidFill>
                  <a:latin typeface="Helvetica Neue"/>
                  <a:ea typeface="Helvetica Neue"/>
                  <a:cs typeface="Helvetica Neue"/>
                  <a:sym typeface="Helvetica Neue"/>
                </a:rPr>
                <a:t>Data Portal</a:t>
              </a:r>
            </a:p>
          </p:txBody>
        </p:sp>
        <p:sp>
          <p:nvSpPr>
            <p:cNvPr id="12" name="Line">
              <a:extLst>
                <a:ext uri="{FF2B5EF4-FFF2-40B4-BE49-F238E27FC236}">
                  <a16:creationId xmlns:a16="http://schemas.microsoft.com/office/drawing/2014/main" id="{85732805-C1DE-654D-8B3C-8D868B3138A7}"/>
                </a:ext>
              </a:extLst>
            </p:cNvPr>
            <p:cNvSpPr/>
            <p:nvPr/>
          </p:nvSpPr>
          <p:spPr>
            <a:xfrm>
              <a:off x="8067266" y="2961378"/>
              <a:ext cx="3013105" cy="967246"/>
            </a:xfrm>
            <a:custGeom>
              <a:avLst/>
              <a:gdLst/>
              <a:ahLst/>
              <a:cxnLst>
                <a:cxn ang="0">
                  <a:pos x="wd2" y="hd2"/>
                </a:cxn>
                <a:cxn ang="5400000">
                  <a:pos x="wd2" y="hd2"/>
                </a:cxn>
                <a:cxn ang="10800000">
                  <a:pos x="wd2" y="hd2"/>
                </a:cxn>
                <a:cxn ang="16200000">
                  <a:pos x="wd2" y="hd2"/>
                </a:cxn>
              </a:cxnLst>
              <a:rect l="0" t="0" r="r" b="b"/>
              <a:pathLst>
                <a:path w="21555" h="21365" extrusionOk="0">
                  <a:moveTo>
                    <a:pt x="21551" y="0"/>
                  </a:moveTo>
                  <a:cubicBezTo>
                    <a:pt x="21600" y="4026"/>
                    <a:pt x="21170" y="7959"/>
                    <a:pt x="20352" y="11092"/>
                  </a:cubicBezTo>
                  <a:cubicBezTo>
                    <a:pt x="19366" y="14868"/>
                    <a:pt x="17949" y="17014"/>
                    <a:pt x="16486" y="18497"/>
                  </a:cubicBezTo>
                  <a:cubicBezTo>
                    <a:pt x="14911" y="20093"/>
                    <a:pt x="13273" y="20994"/>
                    <a:pt x="11619" y="21270"/>
                  </a:cubicBezTo>
                  <a:cubicBezTo>
                    <a:pt x="9644" y="21600"/>
                    <a:pt x="7671" y="21036"/>
                    <a:pt x="5718" y="20117"/>
                  </a:cubicBezTo>
                  <a:cubicBezTo>
                    <a:pt x="4733" y="19654"/>
                    <a:pt x="3750" y="19098"/>
                    <a:pt x="2794" y="18207"/>
                  </a:cubicBezTo>
                  <a:cubicBezTo>
                    <a:pt x="1856" y="17334"/>
                    <a:pt x="950" y="16142"/>
                    <a:pt x="0" y="15370"/>
                  </a:cubicBezTo>
                </a:path>
              </a:pathLst>
            </a:custGeom>
            <a:ln w="63500">
              <a:solidFill>
                <a:srgbClr val="000000"/>
              </a:solidFill>
              <a:miter lim="400000"/>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3" name="NASA/CCMC">
              <a:extLst>
                <a:ext uri="{FF2B5EF4-FFF2-40B4-BE49-F238E27FC236}">
                  <a16:creationId xmlns:a16="http://schemas.microsoft.com/office/drawing/2014/main" id="{49832372-9B23-B24B-879F-046F95943D55}"/>
                </a:ext>
              </a:extLst>
            </p:cNvPr>
            <p:cNvSpPr/>
            <p:nvPr/>
          </p:nvSpPr>
          <p:spPr>
            <a:xfrm>
              <a:off x="9519689" y="2319041"/>
              <a:ext cx="2447588" cy="1025786"/>
            </a:xfrm>
            <a:prstGeom prst="ellipse">
              <a:avLst/>
            </a:prstGeom>
            <a:gradFill>
              <a:gsLst>
                <a:gs pos="0">
                  <a:srgbClr val="DE8344"/>
                </a:gs>
                <a:gs pos="100000">
                  <a:srgbClr val="F5DAAF"/>
                </a:gs>
              </a:gsLst>
              <a:lin ang="5400000"/>
            </a:gradFill>
            <a:ln w="12700">
              <a:solidFill>
                <a:srgbClr val="1D41AB"/>
              </a:solidFill>
              <a:miter lim="400000"/>
            </a:ln>
            <a:effectLst>
              <a:outerShdw blurRad="63500" dist="115278" dir="126087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lvl1pPr>
            </a:lstStyle>
            <a:p>
              <a:pPr algn="ctr" defTabSz="412750" hangingPunct="0"/>
              <a:r>
                <a:rPr lang="en-US" sz="1200" b="1" kern="0" dirty="0">
                  <a:solidFill>
                    <a:srgbClr val="000000"/>
                  </a:solidFill>
                  <a:latin typeface="Helvetica Neue"/>
                  <a:ea typeface="Helvetica Neue"/>
                  <a:cs typeface="Helvetica Neue"/>
                  <a:sym typeface="Helvetica Neue"/>
                </a:rPr>
                <a:t>R2O Model Evaluation Center </a:t>
              </a:r>
              <a:r>
                <a:rPr lang="en-US" sz="1200" kern="0" dirty="0">
                  <a:solidFill>
                    <a:srgbClr val="000000"/>
                  </a:solidFill>
                  <a:latin typeface="Helvetica Neue"/>
                  <a:ea typeface="Helvetica Neue"/>
                  <a:cs typeface="Helvetica Neue"/>
                  <a:sym typeface="Helvetica Neue"/>
                </a:rPr>
                <a:t>(e.g. </a:t>
              </a:r>
              <a:r>
                <a:rPr sz="1200" kern="0" dirty="0">
                  <a:solidFill>
                    <a:srgbClr val="000000"/>
                  </a:solidFill>
                  <a:latin typeface="Helvetica Neue"/>
                  <a:ea typeface="Helvetica Neue"/>
                  <a:cs typeface="Helvetica Neue"/>
                  <a:sym typeface="Helvetica Neue"/>
                </a:rPr>
                <a:t>NASA/CCMC</a:t>
              </a:r>
              <a:r>
                <a:rPr lang="en-US" sz="1200" kern="0" dirty="0">
                  <a:solidFill>
                    <a:srgbClr val="000000"/>
                  </a:solidFill>
                  <a:latin typeface="Helvetica Neue"/>
                  <a:ea typeface="Helvetica Neue"/>
                  <a:cs typeface="Helvetica Neue"/>
                  <a:sym typeface="Helvetica Neue"/>
                </a:rPr>
                <a:t>)</a:t>
              </a:r>
              <a:endParaRPr sz="1200" kern="0" dirty="0">
                <a:solidFill>
                  <a:srgbClr val="000000"/>
                </a:solidFill>
                <a:latin typeface="Helvetica Neue"/>
                <a:ea typeface="Helvetica Neue"/>
                <a:cs typeface="Helvetica Neue"/>
                <a:sym typeface="Helvetica Neue"/>
              </a:endParaRPr>
            </a:p>
          </p:txBody>
        </p:sp>
        <p:sp>
          <p:nvSpPr>
            <p:cNvPr id="14" name="Line">
              <a:extLst>
                <a:ext uri="{FF2B5EF4-FFF2-40B4-BE49-F238E27FC236}">
                  <a16:creationId xmlns:a16="http://schemas.microsoft.com/office/drawing/2014/main" id="{40FB4E54-A9B0-6643-9A67-E1CB31E55250}"/>
                </a:ext>
              </a:extLst>
            </p:cNvPr>
            <p:cNvSpPr/>
            <p:nvPr/>
          </p:nvSpPr>
          <p:spPr>
            <a:xfrm flipH="1" flipV="1">
              <a:off x="7671369" y="4012348"/>
              <a:ext cx="461585" cy="665190"/>
            </a:xfrm>
            <a:prstGeom prst="line">
              <a:avLst/>
            </a:prstGeom>
            <a:ln w="63500">
              <a:solidFill>
                <a:srgbClr val="000000"/>
              </a:solidFill>
              <a:miter lim="400000"/>
              <a:headEnd type="triangle"/>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 name="Line">
              <a:extLst>
                <a:ext uri="{FF2B5EF4-FFF2-40B4-BE49-F238E27FC236}">
                  <a16:creationId xmlns:a16="http://schemas.microsoft.com/office/drawing/2014/main" id="{69C005C0-0011-EB47-BBC7-63308DE8D11F}"/>
                </a:ext>
              </a:extLst>
            </p:cNvPr>
            <p:cNvSpPr/>
            <p:nvPr/>
          </p:nvSpPr>
          <p:spPr>
            <a:xfrm>
              <a:off x="4478007" y="3023117"/>
              <a:ext cx="2256569" cy="1175780"/>
            </a:xfrm>
            <a:custGeom>
              <a:avLst/>
              <a:gdLst/>
              <a:ahLst/>
              <a:cxnLst>
                <a:cxn ang="0">
                  <a:pos x="wd2" y="hd2"/>
                </a:cxn>
                <a:cxn ang="5400000">
                  <a:pos x="wd2" y="hd2"/>
                </a:cxn>
                <a:cxn ang="10800000">
                  <a:pos x="wd2" y="hd2"/>
                </a:cxn>
                <a:cxn ang="16200000">
                  <a:pos x="wd2" y="hd2"/>
                </a:cxn>
              </a:cxnLst>
              <a:rect l="0" t="0" r="r" b="b"/>
              <a:pathLst>
                <a:path w="21600" h="21140" extrusionOk="0">
                  <a:moveTo>
                    <a:pt x="21600" y="16472"/>
                  </a:moveTo>
                  <a:cubicBezTo>
                    <a:pt x="19698" y="18868"/>
                    <a:pt x="17548" y="20390"/>
                    <a:pt x="15309" y="20924"/>
                  </a:cubicBezTo>
                  <a:cubicBezTo>
                    <a:pt x="12480" y="21600"/>
                    <a:pt x="9610" y="20682"/>
                    <a:pt x="7045" y="18225"/>
                  </a:cubicBezTo>
                  <a:cubicBezTo>
                    <a:pt x="5130" y="16391"/>
                    <a:pt x="3441" y="13744"/>
                    <a:pt x="2120" y="10445"/>
                  </a:cubicBezTo>
                  <a:cubicBezTo>
                    <a:pt x="904" y="7408"/>
                    <a:pt x="28" y="3820"/>
                    <a:pt x="0" y="0"/>
                  </a:cubicBezTo>
                </a:path>
              </a:pathLst>
            </a:custGeom>
            <a:ln w="63500">
              <a:solidFill>
                <a:srgbClr val="000000"/>
              </a:solidFill>
              <a:miter lim="400000"/>
              <a:headEnd type="triangle"/>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6" name="External O2R…">
              <a:extLst>
                <a:ext uri="{FF2B5EF4-FFF2-40B4-BE49-F238E27FC236}">
                  <a16:creationId xmlns:a16="http://schemas.microsoft.com/office/drawing/2014/main" id="{EDC72D58-3C2A-DA40-A974-475B35667291}"/>
                </a:ext>
              </a:extLst>
            </p:cNvPr>
            <p:cNvSpPr/>
            <p:nvPr/>
          </p:nvSpPr>
          <p:spPr>
            <a:xfrm>
              <a:off x="7719995" y="4662533"/>
              <a:ext cx="1853823" cy="941842"/>
            </a:xfrm>
            <a:prstGeom prst="ellipse">
              <a:avLst/>
            </a:prstGeom>
            <a:gradFill>
              <a:gsLst>
                <a:gs pos="0">
                  <a:srgbClr val="BCD3A6"/>
                </a:gs>
                <a:gs pos="100000">
                  <a:srgbClr val="DBE8CE"/>
                </a:gs>
              </a:gsLst>
              <a:lin ang="5400000"/>
            </a:gradFill>
            <a:ln w="12700">
              <a:solidFill>
                <a:srgbClr val="1D41AB"/>
              </a:solidFill>
              <a:miter lim="400000"/>
            </a:ln>
            <a:effectLst>
              <a:outerShdw blurRad="63500" dist="115278" dir="126087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12750" hangingPunct="0">
                <a:defRPr sz="3200" b="0">
                  <a:latin typeface="+mn-lt"/>
                  <a:ea typeface="+mn-ea"/>
                  <a:cs typeface="+mn-cs"/>
                  <a:sym typeface="Helvetica Neue Medium"/>
                </a:defRPr>
              </a:pPr>
              <a:r>
                <a:rPr sz="1200" kern="0" dirty="0">
                  <a:solidFill>
                    <a:srgbClr val="000000"/>
                  </a:solidFill>
                  <a:latin typeface="Helvetica Neue Medium"/>
                  <a:ea typeface="Helvetica Neue Medium"/>
                  <a:cs typeface="Helvetica Neue Medium"/>
                  <a:sym typeface="Helvetica Neue Medium"/>
                </a:rPr>
                <a:t>External O2R </a:t>
              </a:r>
            </a:p>
            <a:p>
              <a:pPr algn="ctr" defTabSz="412750" hangingPunct="0">
                <a:defRPr sz="3200" b="0">
                  <a:latin typeface="+mn-lt"/>
                  <a:ea typeface="+mn-ea"/>
                  <a:cs typeface="+mn-cs"/>
                  <a:sym typeface="Helvetica Neue Medium"/>
                </a:defRPr>
              </a:pPr>
              <a:r>
                <a:rPr sz="1200" kern="0" dirty="0">
                  <a:solidFill>
                    <a:srgbClr val="000000"/>
                  </a:solidFill>
                  <a:latin typeface="Helvetica Neue Medium"/>
                  <a:ea typeface="Helvetica Neue Medium"/>
                  <a:cs typeface="Helvetica Neue Medium"/>
                  <a:sym typeface="Helvetica Neue Medium"/>
                </a:rPr>
                <a:t>Researchers</a:t>
              </a:r>
            </a:p>
          </p:txBody>
        </p:sp>
        <p:sp>
          <p:nvSpPr>
            <p:cNvPr id="17" name="Line">
              <a:extLst>
                <a:ext uri="{FF2B5EF4-FFF2-40B4-BE49-F238E27FC236}">
                  <a16:creationId xmlns:a16="http://schemas.microsoft.com/office/drawing/2014/main" id="{3519F92E-DE92-A841-867F-66F622F67ADB}"/>
                </a:ext>
              </a:extLst>
            </p:cNvPr>
            <p:cNvSpPr/>
            <p:nvPr/>
          </p:nvSpPr>
          <p:spPr>
            <a:xfrm flipV="1">
              <a:off x="6331755" y="3974324"/>
              <a:ext cx="679532" cy="810553"/>
            </a:xfrm>
            <a:prstGeom prst="line">
              <a:avLst/>
            </a:prstGeom>
            <a:ln w="63500">
              <a:solidFill>
                <a:srgbClr val="000000"/>
              </a:solidFill>
              <a:miter lim="400000"/>
              <a:headEnd type="triangle"/>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8" name="Operationally…">
              <a:extLst>
                <a:ext uri="{FF2B5EF4-FFF2-40B4-BE49-F238E27FC236}">
                  <a16:creationId xmlns:a16="http://schemas.microsoft.com/office/drawing/2014/main" id="{09EC3A47-87D6-4546-BFBD-AD1EB483CE1E}"/>
                </a:ext>
              </a:extLst>
            </p:cNvPr>
            <p:cNvSpPr txBox="1"/>
            <p:nvPr/>
          </p:nvSpPr>
          <p:spPr>
            <a:xfrm>
              <a:off x="4408045" y="3087519"/>
              <a:ext cx="2256568" cy="780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ctr" defTabSz="412750" hangingPunct="0">
                <a:defRPr b="0"/>
              </a:pPr>
              <a:r>
                <a:rPr sz="1200" kern="0" dirty="0">
                  <a:solidFill>
                    <a:srgbClr val="000000"/>
                  </a:solidFill>
                  <a:latin typeface="Helvetica Neue"/>
                  <a:ea typeface="Helvetica Neue"/>
                  <a:cs typeface="Helvetica Neue"/>
                  <a:sym typeface="Helvetica Neue"/>
                </a:rPr>
                <a:t>Operationally </a:t>
              </a:r>
            </a:p>
            <a:p>
              <a:pPr algn="ctr" defTabSz="412750" hangingPunct="0">
                <a:defRPr b="0"/>
              </a:pPr>
              <a:r>
                <a:rPr sz="1200" kern="0" dirty="0">
                  <a:solidFill>
                    <a:srgbClr val="000000"/>
                  </a:solidFill>
                  <a:latin typeface="Helvetica Neue"/>
                  <a:ea typeface="Helvetica Neue"/>
                  <a:cs typeface="Helvetica Neue"/>
                  <a:sym typeface="Helvetica Neue"/>
                </a:rPr>
                <a:t>Validated Models &amp; </a:t>
              </a:r>
              <a:br>
                <a:rPr sz="1200" kern="0" dirty="0">
                  <a:solidFill>
                    <a:srgbClr val="000000"/>
                  </a:solidFill>
                  <a:latin typeface="Helvetica Neue"/>
                  <a:ea typeface="Helvetica Neue"/>
                  <a:cs typeface="Helvetica Neue"/>
                  <a:sym typeface="Helvetica Neue"/>
                </a:rPr>
              </a:br>
              <a:r>
                <a:rPr sz="1200" kern="0" dirty="0">
                  <a:solidFill>
                    <a:srgbClr val="000000"/>
                  </a:solidFill>
                  <a:latin typeface="Helvetica Neue"/>
                  <a:ea typeface="Helvetica Neue"/>
                  <a:cs typeface="Helvetica Neue"/>
                  <a:sym typeface="Helvetica Neue"/>
                </a:rPr>
                <a:t>Applications</a:t>
              </a:r>
            </a:p>
          </p:txBody>
        </p:sp>
        <p:sp>
          <p:nvSpPr>
            <p:cNvPr id="19" name="Operationally…">
              <a:extLst>
                <a:ext uri="{FF2B5EF4-FFF2-40B4-BE49-F238E27FC236}">
                  <a16:creationId xmlns:a16="http://schemas.microsoft.com/office/drawing/2014/main" id="{6803F1DA-3326-A94B-90E8-2DA3BDA2BDE2}"/>
                </a:ext>
              </a:extLst>
            </p:cNvPr>
            <p:cNvSpPr txBox="1"/>
            <p:nvPr/>
          </p:nvSpPr>
          <p:spPr>
            <a:xfrm>
              <a:off x="6189453" y="5719971"/>
              <a:ext cx="2256568" cy="304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ctr" defTabSz="412750" hangingPunct="0">
                <a:defRPr b="0"/>
              </a:pPr>
              <a:r>
                <a:rPr lang="en-US" sz="1200" kern="0" dirty="0">
                  <a:solidFill>
                    <a:srgbClr val="000000"/>
                  </a:solidFill>
                  <a:latin typeface="Helvetica Neue"/>
                  <a:ea typeface="Helvetica Neue"/>
                  <a:cs typeface="Helvetica Neue"/>
                  <a:sym typeface="Helvetica Neue"/>
                </a:rPr>
                <a:t>O2R Feedback</a:t>
              </a:r>
              <a:endParaRPr sz="1200" kern="0" dirty="0">
                <a:solidFill>
                  <a:srgbClr val="000000"/>
                </a:solidFill>
                <a:latin typeface="Helvetica Neue"/>
                <a:ea typeface="Helvetica Neue"/>
                <a:cs typeface="Helvetica Neue"/>
                <a:sym typeface="Helvetica Neue"/>
              </a:endParaRPr>
            </a:p>
          </p:txBody>
        </p:sp>
        <p:sp>
          <p:nvSpPr>
            <p:cNvPr id="20" name="Line">
              <a:extLst>
                <a:ext uri="{FF2B5EF4-FFF2-40B4-BE49-F238E27FC236}">
                  <a16:creationId xmlns:a16="http://schemas.microsoft.com/office/drawing/2014/main" id="{E0BD321F-5761-B443-B060-1269E3B524BF}"/>
                </a:ext>
              </a:extLst>
            </p:cNvPr>
            <p:cNvSpPr/>
            <p:nvPr/>
          </p:nvSpPr>
          <p:spPr>
            <a:xfrm flipH="1">
              <a:off x="7238820" y="1412840"/>
              <a:ext cx="371345" cy="8343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074" y="325"/>
                    <a:pt x="4117" y="979"/>
                    <a:pt x="6093" y="1951"/>
                  </a:cubicBezTo>
                  <a:cubicBezTo>
                    <a:pt x="9880" y="3814"/>
                    <a:pt x="13349" y="6801"/>
                    <a:pt x="16367" y="10600"/>
                  </a:cubicBezTo>
                  <a:cubicBezTo>
                    <a:pt x="18632" y="13452"/>
                    <a:pt x="20655" y="16818"/>
                    <a:pt x="21490" y="21000"/>
                  </a:cubicBezTo>
                  <a:cubicBezTo>
                    <a:pt x="21530" y="21199"/>
                    <a:pt x="21566" y="21399"/>
                    <a:pt x="21600" y="21600"/>
                  </a:cubicBezTo>
                </a:path>
              </a:pathLst>
            </a:custGeom>
            <a:ln w="63500">
              <a:solidFill>
                <a:srgbClr val="000000"/>
              </a:solidFill>
              <a:miter lim="400000"/>
              <a:headEnd type="triangle"/>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21" name="R&amp;D…">
              <a:extLst>
                <a:ext uri="{FF2B5EF4-FFF2-40B4-BE49-F238E27FC236}">
                  <a16:creationId xmlns:a16="http://schemas.microsoft.com/office/drawing/2014/main" id="{8B37CB9C-1142-A342-9590-3BF8ED461651}"/>
                </a:ext>
              </a:extLst>
            </p:cNvPr>
            <p:cNvSpPr/>
            <p:nvPr/>
          </p:nvSpPr>
          <p:spPr>
            <a:xfrm>
              <a:off x="7482651" y="641854"/>
              <a:ext cx="2037037" cy="1025786"/>
            </a:xfrm>
            <a:prstGeom prst="ellipse">
              <a:avLst/>
            </a:prstGeom>
            <a:gradFill>
              <a:gsLst>
                <a:gs pos="0">
                  <a:srgbClr val="BFDDAC"/>
                </a:gs>
                <a:gs pos="100000">
                  <a:srgbClr val="DDEBD4"/>
                </a:gs>
              </a:gsLst>
              <a:lin ang="5400000"/>
            </a:gradFill>
            <a:ln w="12700">
              <a:solidFill>
                <a:srgbClr val="1D41AB"/>
              </a:solidFill>
              <a:miter lim="400000"/>
            </a:ln>
            <a:effectLst>
              <a:outerShdw blurRad="63500" dist="115278" dir="126087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12750" hangingPunct="0">
                <a:defRPr sz="3200"/>
              </a:pPr>
              <a:r>
                <a:rPr sz="1200" b="1" kern="0" dirty="0">
                  <a:solidFill>
                    <a:srgbClr val="000000"/>
                  </a:solidFill>
                  <a:latin typeface="Helvetica Neue"/>
                  <a:ea typeface="Helvetica Neue"/>
                  <a:cs typeface="Helvetica Neue"/>
                  <a:sym typeface="Helvetica Neue"/>
                </a:rPr>
                <a:t>R&amp;D</a:t>
              </a:r>
            </a:p>
            <a:p>
              <a:pPr algn="ctr" defTabSz="412750" hangingPunct="0">
                <a:defRPr sz="2800" b="0">
                  <a:latin typeface="+mn-lt"/>
                  <a:ea typeface="+mn-ea"/>
                  <a:cs typeface="+mn-cs"/>
                  <a:sym typeface="Helvetica Neue Medium"/>
                </a:defRPr>
              </a:pPr>
              <a:r>
                <a:rPr sz="1100" kern="0" dirty="0">
                  <a:solidFill>
                    <a:srgbClr val="000000"/>
                  </a:solidFill>
                  <a:latin typeface="Helvetica Neue Medium"/>
                  <a:ea typeface="Helvetica Neue Medium"/>
                  <a:cs typeface="Helvetica Neue Medium"/>
                  <a:sym typeface="Helvetica Neue Medium"/>
                </a:rPr>
                <a:t>Gov’t</a:t>
              </a:r>
            </a:p>
            <a:p>
              <a:pPr algn="ctr" defTabSz="412750" hangingPunct="0">
                <a:defRPr sz="2800" b="0">
                  <a:latin typeface="+mn-lt"/>
                  <a:ea typeface="+mn-ea"/>
                  <a:cs typeface="+mn-cs"/>
                  <a:sym typeface="Helvetica Neue Medium"/>
                </a:defRPr>
              </a:pPr>
              <a:r>
                <a:rPr sz="1100" kern="0" dirty="0">
                  <a:solidFill>
                    <a:srgbClr val="000000"/>
                  </a:solidFill>
                  <a:latin typeface="Helvetica Neue Medium"/>
                  <a:ea typeface="Helvetica Neue Medium"/>
                  <a:cs typeface="Helvetica Neue Medium"/>
                  <a:sym typeface="Helvetica Neue Medium"/>
                </a:rPr>
                <a:t>Academia</a:t>
              </a:r>
            </a:p>
            <a:p>
              <a:pPr algn="ctr" defTabSz="412750" hangingPunct="0">
                <a:defRPr sz="2800" b="0">
                  <a:latin typeface="+mn-lt"/>
                  <a:ea typeface="+mn-ea"/>
                  <a:cs typeface="+mn-cs"/>
                  <a:sym typeface="Helvetica Neue Medium"/>
                </a:defRPr>
              </a:pPr>
              <a:r>
                <a:rPr sz="1100" kern="0" dirty="0">
                  <a:solidFill>
                    <a:srgbClr val="000000"/>
                  </a:solidFill>
                  <a:latin typeface="Helvetica Neue Medium"/>
                  <a:ea typeface="Helvetica Neue Medium"/>
                  <a:cs typeface="Helvetica Neue Medium"/>
                  <a:sym typeface="Helvetica Neue Medium"/>
                </a:rPr>
                <a:t>Industry</a:t>
              </a:r>
            </a:p>
          </p:txBody>
        </p:sp>
        <p:sp>
          <p:nvSpPr>
            <p:cNvPr id="22" name="Operationally…">
              <a:extLst>
                <a:ext uri="{FF2B5EF4-FFF2-40B4-BE49-F238E27FC236}">
                  <a16:creationId xmlns:a16="http://schemas.microsoft.com/office/drawing/2014/main" id="{74B38291-4774-F342-AA56-5B2323F9A671}"/>
                </a:ext>
              </a:extLst>
            </p:cNvPr>
            <p:cNvSpPr txBox="1"/>
            <p:nvPr/>
          </p:nvSpPr>
          <p:spPr>
            <a:xfrm>
              <a:off x="7283406" y="1789317"/>
              <a:ext cx="2037036" cy="542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50" hangingPunct="0">
                <a:defRPr b="0"/>
              </a:pPr>
              <a:r>
                <a:rPr lang="en-US" sz="1200" kern="0" dirty="0">
                  <a:solidFill>
                    <a:srgbClr val="000000"/>
                  </a:solidFill>
                  <a:latin typeface="Helvetica Neue"/>
                  <a:ea typeface="Helvetica Neue"/>
                  <a:cs typeface="Helvetica Neue"/>
                  <a:sym typeface="Helvetica Neue"/>
                </a:rPr>
                <a:t>Models, Algorithms, Visualizations</a:t>
              </a:r>
              <a:endParaRPr sz="1200" kern="0" dirty="0">
                <a:solidFill>
                  <a:srgbClr val="000000"/>
                </a:solidFill>
                <a:latin typeface="Helvetica Neue"/>
                <a:ea typeface="Helvetica Neue"/>
                <a:cs typeface="Helvetica Neue"/>
                <a:sym typeface="Helvetica Neue"/>
              </a:endParaRPr>
            </a:p>
          </p:txBody>
        </p:sp>
        <p:sp>
          <p:nvSpPr>
            <p:cNvPr id="23" name="Line">
              <a:extLst>
                <a:ext uri="{FF2B5EF4-FFF2-40B4-BE49-F238E27FC236}">
                  <a16:creationId xmlns:a16="http://schemas.microsoft.com/office/drawing/2014/main" id="{0A531DC6-28CF-3546-B1E4-109485A156D1}"/>
                </a:ext>
              </a:extLst>
            </p:cNvPr>
            <p:cNvSpPr/>
            <p:nvPr/>
          </p:nvSpPr>
          <p:spPr>
            <a:xfrm flipH="1">
              <a:off x="6664613" y="5150104"/>
              <a:ext cx="1006756" cy="0"/>
            </a:xfrm>
            <a:prstGeom prst="line">
              <a:avLst/>
            </a:prstGeom>
            <a:ln w="63500">
              <a:solidFill>
                <a:srgbClr val="000000"/>
              </a:solidFill>
              <a:miter lim="400000"/>
              <a:headEnd type="triangle"/>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24" name="Line">
              <a:extLst>
                <a:ext uri="{FF2B5EF4-FFF2-40B4-BE49-F238E27FC236}">
                  <a16:creationId xmlns:a16="http://schemas.microsoft.com/office/drawing/2014/main" id="{52F14889-49DA-CC4C-9B8F-96D04CB12962}"/>
                </a:ext>
              </a:extLst>
            </p:cNvPr>
            <p:cNvSpPr/>
            <p:nvPr/>
          </p:nvSpPr>
          <p:spPr>
            <a:xfrm flipH="1">
              <a:off x="7499934" y="5606156"/>
              <a:ext cx="1246428" cy="525938"/>
            </a:xfrm>
            <a:custGeom>
              <a:avLst/>
              <a:gdLst>
                <a:gd name="connsiteX0" fmla="*/ 0 w 231516"/>
                <a:gd name="connsiteY0" fmla="*/ 24682 h 24685"/>
                <a:gd name="connsiteX1" fmla="*/ 212708 w 231516"/>
                <a:gd name="connsiteY1" fmla="*/ 534 h 24685"/>
                <a:gd name="connsiteX2" fmla="*/ 222982 w 231516"/>
                <a:gd name="connsiteY2" fmla="*/ 9183 h 24685"/>
                <a:gd name="connsiteX3" fmla="*/ 228105 w 231516"/>
                <a:gd name="connsiteY3" fmla="*/ 19583 h 24685"/>
                <a:gd name="connsiteX4" fmla="*/ 228215 w 231516"/>
                <a:gd name="connsiteY4" fmla="*/ 20183 h 24685"/>
                <a:gd name="connsiteX0" fmla="*/ 72501 w 304017"/>
                <a:gd name="connsiteY0" fmla="*/ 24682 h 24685"/>
                <a:gd name="connsiteX1" fmla="*/ 285209 w 304017"/>
                <a:gd name="connsiteY1" fmla="*/ 534 h 24685"/>
                <a:gd name="connsiteX2" fmla="*/ 295483 w 304017"/>
                <a:gd name="connsiteY2" fmla="*/ 9183 h 24685"/>
                <a:gd name="connsiteX3" fmla="*/ 300606 w 304017"/>
                <a:gd name="connsiteY3" fmla="*/ 19583 h 24685"/>
                <a:gd name="connsiteX4" fmla="*/ 0 w 304017"/>
                <a:gd name="connsiteY4" fmla="*/ 11686 h 24685"/>
                <a:gd name="connsiteX0" fmla="*/ 72501 w 313606"/>
                <a:gd name="connsiteY0" fmla="*/ 15570 h 15570"/>
                <a:gd name="connsiteX1" fmla="*/ 295483 w 313606"/>
                <a:gd name="connsiteY1" fmla="*/ 71 h 15570"/>
                <a:gd name="connsiteX2" fmla="*/ 300606 w 313606"/>
                <a:gd name="connsiteY2" fmla="*/ 10471 h 15570"/>
                <a:gd name="connsiteX3" fmla="*/ 0 w 313606"/>
                <a:gd name="connsiteY3" fmla="*/ 2574 h 15570"/>
                <a:gd name="connsiteX0" fmla="*/ 72501 w 300606"/>
                <a:gd name="connsiteY0" fmla="*/ 13000 h 13000"/>
                <a:gd name="connsiteX1" fmla="*/ 300606 w 300606"/>
                <a:gd name="connsiteY1" fmla="*/ 7901 h 13000"/>
                <a:gd name="connsiteX2" fmla="*/ 0 w 300606"/>
                <a:gd name="connsiteY2" fmla="*/ 4 h 13000"/>
                <a:gd name="connsiteX0" fmla="*/ 72501 w 72501"/>
                <a:gd name="connsiteY0" fmla="*/ 12996 h 12996"/>
                <a:gd name="connsiteX1" fmla="*/ 0 w 72501"/>
                <a:gd name="connsiteY1" fmla="*/ 0 h 12996"/>
                <a:gd name="connsiteX0" fmla="*/ 72545 w 72545"/>
                <a:gd name="connsiteY0" fmla="*/ 12996 h 12996"/>
                <a:gd name="connsiteX1" fmla="*/ 44 w 72545"/>
                <a:gd name="connsiteY1" fmla="*/ 0 h 12996"/>
                <a:gd name="connsiteX0" fmla="*/ 72565 w 72565"/>
                <a:gd name="connsiteY0" fmla="*/ 12996 h 12996"/>
                <a:gd name="connsiteX1" fmla="*/ 64 w 72565"/>
                <a:gd name="connsiteY1" fmla="*/ 0 h 12996"/>
                <a:gd name="connsiteX0" fmla="*/ 72565 w 72565"/>
                <a:gd name="connsiteY0" fmla="*/ 13615 h 13615"/>
                <a:gd name="connsiteX1" fmla="*/ 64 w 72565"/>
                <a:gd name="connsiteY1" fmla="*/ 0 h 13615"/>
                <a:gd name="connsiteX0" fmla="*/ 72501 w 72501"/>
                <a:gd name="connsiteY0" fmla="*/ 13615 h 13615"/>
                <a:gd name="connsiteX1" fmla="*/ 0 w 72501"/>
                <a:gd name="connsiteY1" fmla="*/ 0 h 13615"/>
              </a:gdLst>
              <a:ahLst/>
              <a:cxnLst>
                <a:cxn ang="0">
                  <a:pos x="connsiteX0" y="connsiteY0"/>
                </a:cxn>
                <a:cxn ang="0">
                  <a:pos x="connsiteX1" y="connsiteY1"/>
                </a:cxn>
              </a:cxnLst>
              <a:rect l="l" t="t" r="r" b="b"/>
              <a:pathLst>
                <a:path w="72501" h="13615" extrusionOk="0">
                  <a:moveTo>
                    <a:pt x="72501" y="13615"/>
                  </a:moveTo>
                  <a:cubicBezTo>
                    <a:pt x="31968" y="12925"/>
                    <a:pt x="14507" y="11590"/>
                    <a:pt x="0" y="0"/>
                  </a:cubicBezTo>
                </a:path>
              </a:pathLst>
            </a:custGeom>
            <a:ln w="63500">
              <a:solidFill>
                <a:srgbClr val="000000"/>
              </a:solidFill>
              <a:miter lim="400000"/>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3553221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4E438-9FF3-E940-9A99-652579471515}"/>
              </a:ext>
            </a:extLst>
          </p:cNvPr>
          <p:cNvSpPr>
            <a:spLocks noGrp="1"/>
          </p:cNvSpPr>
          <p:nvPr>
            <p:ph type="title"/>
          </p:nvPr>
        </p:nvSpPr>
        <p:spPr/>
        <p:txBody>
          <a:bodyPr/>
          <a:lstStyle/>
          <a:p>
            <a:r>
              <a:rPr lang="en-US" sz="4000" dirty="0" err="1"/>
              <a:t>SWx</a:t>
            </a:r>
            <a:r>
              <a:rPr lang="en-US" sz="4000" dirty="0"/>
              <a:t> TREC Testbed Environment</a:t>
            </a:r>
            <a:br>
              <a:rPr lang="en-US" dirty="0"/>
            </a:br>
            <a:r>
              <a:rPr lang="en-US" b="0" dirty="0"/>
              <a:t>Data, Models, and Visualizations</a:t>
            </a:r>
          </a:p>
        </p:txBody>
      </p:sp>
      <p:grpSp>
        <p:nvGrpSpPr>
          <p:cNvPr id="34" name="Group 33">
            <a:extLst>
              <a:ext uri="{FF2B5EF4-FFF2-40B4-BE49-F238E27FC236}">
                <a16:creationId xmlns:a16="http://schemas.microsoft.com/office/drawing/2014/main" id="{A68DCC66-0BE3-3F40-B78F-E2EB5DA6B783}"/>
              </a:ext>
            </a:extLst>
          </p:cNvPr>
          <p:cNvGrpSpPr/>
          <p:nvPr/>
        </p:nvGrpSpPr>
        <p:grpSpPr>
          <a:xfrm>
            <a:off x="1492420" y="1065054"/>
            <a:ext cx="9931940" cy="5145420"/>
            <a:chOff x="1147864" y="866274"/>
            <a:chExt cx="9931940" cy="5145420"/>
          </a:xfrm>
        </p:grpSpPr>
        <p:sp>
          <p:nvSpPr>
            <p:cNvPr id="35" name="Rounded Rectangle 34">
              <a:extLst>
                <a:ext uri="{FF2B5EF4-FFF2-40B4-BE49-F238E27FC236}">
                  <a16:creationId xmlns:a16="http://schemas.microsoft.com/office/drawing/2014/main" id="{275BB529-7E41-7D47-8124-34F97C703340}"/>
                </a:ext>
              </a:extLst>
            </p:cNvPr>
            <p:cNvSpPr/>
            <p:nvPr/>
          </p:nvSpPr>
          <p:spPr>
            <a:xfrm>
              <a:off x="1147864" y="3608962"/>
              <a:ext cx="9931940" cy="2402732"/>
            </a:xfrm>
            <a:prstGeom prst="roundRect">
              <a:avLst/>
            </a:prstGeom>
            <a:solidFill>
              <a:srgbClr val="03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E8C4C18-3C6A-5243-8AB5-D7E9B6D96478}"/>
                </a:ext>
              </a:extLst>
            </p:cNvPr>
            <p:cNvSpPr/>
            <p:nvPr/>
          </p:nvSpPr>
          <p:spPr>
            <a:xfrm>
              <a:off x="4941651" y="4197485"/>
              <a:ext cx="2344365" cy="977630"/>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Auto-scaling</a:t>
              </a:r>
            </a:p>
            <a:p>
              <a:pPr algn="ctr"/>
              <a:r>
                <a:rPr lang="en-US" dirty="0">
                  <a:solidFill>
                    <a:srgbClr val="03133D"/>
                  </a:solidFill>
                </a:rPr>
                <a:t>Compute Resources</a:t>
              </a:r>
            </a:p>
          </p:txBody>
        </p:sp>
        <p:sp>
          <p:nvSpPr>
            <p:cNvPr id="37" name="Rounded Rectangle 36">
              <a:extLst>
                <a:ext uri="{FF2B5EF4-FFF2-40B4-BE49-F238E27FC236}">
                  <a16:creationId xmlns:a16="http://schemas.microsoft.com/office/drawing/2014/main" id="{DA37C255-0D9F-884B-8EA0-FEC5C697B3E5}"/>
                </a:ext>
              </a:extLst>
            </p:cNvPr>
            <p:cNvSpPr/>
            <p:nvPr/>
          </p:nvSpPr>
          <p:spPr>
            <a:xfrm>
              <a:off x="1778539" y="4219305"/>
              <a:ext cx="2344365" cy="977630"/>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03133D"/>
                  </a:solidFill>
                </a:rPr>
                <a:t>Code Repositories</a:t>
              </a:r>
            </a:p>
          </p:txBody>
        </p:sp>
        <p:sp>
          <p:nvSpPr>
            <p:cNvPr id="38" name="Rounded Rectangle 37">
              <a:extLst>
                <a:ext uri="{FF2B5EF4-FFF2-40B4-BE49-F238E27FC236}">
                  <a16:creationId xmlns:a16="http://schemas.microsoft.com/office/drawing/2014/main" id="{8A7900C5-CCEA-454E-BE62-E6868786FE69}"/>
                </a:ext>
              </a:extLst>
            </p:cNvPr>
            <p:cNvSpPr/>
            <p:nvPr/>
          </p:nvSpPr>
          <p:spPr>
            <a:xfrm>
              <a:off x="8104763" y="4197485"/>
              <a:ext cx="2344365" cy="977630"/>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03133D"/>
                  </a:solidFill>
                </a:rPr>
                <a:t>Cloud Data Storage</a:t>
              </a:r>
            </a:p>
          </p:txBody>
        </p:sp>
        <p:pic>
          <p:nvPicPr>
            <p:cNvPr id="39" name="Picture 38">
              <a:extLst>
                <a:ext uri="{FF2B5EF4-FFF2-40B4-BE49-F238E27FC236}">
                  <a16:creationId xmlns:a16="http://schemas.microsoft.com/office/drawing/2014/main" id="{3D7A996C-103A-384C-B249-AECD55003515}"/>
                </a:ext>
              </a:extLst>
            </p:cNvPr>
            <p:cNvPicPr>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a:off x="2379847" y="4708120"/>
              <a:ext cx="1141748" cy="331299"/>
            </a:xfrm>
            <a:prstGeom prst="rect">
              <a:avLst/>
            </a:prstGeom>
          </p:spPr>
        </p:pic>
        <p:sp>
          <p:nvSpPr>
            <p:cNvPr id="40" name="Rounded Rectangle 39">
              <a:extLst>
                <a:ext uri="{FF2B5EF4-FFF2-40B4-BE49-F238E27FC236}">
                  <a16:creationId xmlns:a16="http://schemas.microsoft.com/office/drawing/2014/main" id="{95D03644-A05D-5748-8292-DAAA5762430C}"/>
                </a:ext>
              </a:extLst>
            </p:cNvPr>
            <p:cNvSpPr/>
            <p:nvPr/>
          </p:nvSpPr>
          <p:spPr>
            <a:xfrm>
              <a:off x="4824918" y="5340484"/>
              <a:ext cx="820366" cy="515431"/>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HPC 1</a:t>
              </a:r>
            </a:p>
          </p:txBody>
        </p:sp>
        <p:sp>
          <p:nvSpPr>
            <p:cNvPr id="41" name="Rounded Rectangle 40">
              <a:extLst>
                <a:ext uri="{FF2B5EF4-FFF2-40B4-BE49-F238E27FC236}">
                  <a16:creationId xmlns:a16="http://schemas.microsoft.com/office/drawing/2014/main" id="{2BAC108B-100E-9249-8840-A1697513F0AE}"/>
                </a:ext>
              </a:extLst>
            </p:cNvPr>
            <p:cNvSpPr/>
            <p:nvPr/>
          </p:nvSpPr>
          <p:spPr>
            <a:xfrm>
              <a:off x="5703650" y="5335688"/>
              <a:ext cx="820366" cy="515431"/>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HPC 2</a:t>
              </a:r>
            </a:p>
          </p:txBody>
        </p:sp>
        <p:sp>
          <p:nvSpPr>
            <p:cNvPr id="42" name="Rounded Rectangle 41">
              <a:extLst>
                <a:ext uri="{FF2B5EF4-FFF2-40B4-BE49-F238E27FC236}">
                  <a16:creationId xmlns:a16="http://schemas.microsoft.com/office/drawing/2014/main" id="{D1543685-2E04-6647-AB51-FF562E99B605}"/>
                </a:ext>
              </a:extLst>
            </p:cNvPr>
            <p:cNvSpPr/>
            <p:nvPr/>
          </p:nvSpPr>
          <p:spPr>
            <a:xfrm>
              <a:off x="6582382" y="5335688"/>
              <a:ext cx="820366" cy="515431"/>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HPC n</a:t>
              </a:r>
            </a:p>
          </p:txBody>
        </p:sp>
        <p:cxnSp>
          <p:nvCxnSpPr>
            <p:cNvPr id="43" name="Straight Arrow Connector 42">
              <a:extLst>
                <a:ext uri="{FF2B5EF4-FFF2-40B4-BE49-F238E27FC236}">
                  <a16:creationId xmlns:a16="http://schemas.microsoft.com/office/drawing/2014/main" id="{F2442A53-742F-7E4A-A0BC-777FF75223C3}"/>
                </a:ext>
              </a:extLst>
            </p:cNvPr>
            <p:cNvCxnSpPr>
              <a:stCxn id="36" idx="3"/>
              <a:endCxn id="38" idx="1"/>
            </p:cNvCxnSpPr>
            <p:nvPr/>
          </p:nvCxnSpPr>
          <p:spPr>
            <a:xfrm>
              <a:off x="7286016" y="4686300"/>
              <a:ext cx="818747" cy="0"/>
            </a:xfrm>
            <a:prstGeom prst="straightConnector1">
              <a:avLst/>
            </a:prstGeom>
            <a:ln w="38100">
              <a:solidFill>
                <a:srgbClr val="B9EE9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1227279-5D68-D443-97B7-5BEDF677AEFC}"/>
                </a:ext>
              </a:extLst>
            </p:cNvPr>
            <p:cNvCxnSpPr/>
            <p:nvPr/>
          </p:nvCxnSpPr>
          <p:spPr>
            <a:xfrm>
              <a:off x="4122904" y="4686300"/>
              <a:ext cx="818747" cy="0"/>
            </a:xfrm>
            <a:prstGeom prst="straightConnector1">
              <a:avLst/>
            </a:prstGeom>
            <a:ln w="38100">
              <a:solidFill>
                <a:srgbClr val="B9EE9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9201BF08-FB00-F34F-BC65-AA08F755FE7A}"/>
                </a:ext>
              </a:extLst>
            </p:cNvPr>
            <p:cNvSpPr/>
            <p:nvPr/>
          </p:nvSpPr>
          <p:spPr>
            <a:xfrm>
              <a:off x="9366114" y="4598418"/>
              <a:ext cx="912778" cy="441492"/>
            </a:xfrm>
            <a:prstGeom prst="roundRect">
              <a:avLst/>
            </a:prstGeom>
            <a:solidFill>
              <a:srgbClr val="B9EE9E"/>
            </a:solidFill>
            <a:ln>
              <a:solidFill>
                <a:srgbClr val="0313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Public</a:t>
              </a:r>
            </a:p>
          </p:txBody>
        </p:sp>
        <p:sp>
          <p:nvSpPr>
            <p:cNvPr id="46" name="Rounded Rectangle 45">
              <a:extLst>
                <a:ext uri="{FF2B5EF4-FFF2-40B4-BE49-F238E27FC236}">
                  <a16:creationId xmlns:a16="http://schemas.microsoft.com/office/drawing/2014/main" id="{193330DE-A686-B84C-BD88-C98DC6E81127}"/>
                </a:ext>
              </a:extLst>
            </p:cNvPr>
            <p:cNvSpPr/>
            <p:nvPr/>
          </p:nvSpPr>
          <p:spPr>
            <a:xfrm>
              <a:off x="8328498" y="4597927"/>
              <a:ext cx="912778" cy="441492"/>
            </a:xfrm>
            <a:prstGeom prst="roundRect">
              <a:avLst/>
            </a:prstGeom>
            <a:solidFill>
              <a:srgbClr val="B9EE9E"/>
            </a:solidFill>
            <a:ln>
              <a:solidFill>
                <a:srgbClr val="0313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Private</a:t>
              </a:r>
            </a:p>
          </p:txBody>
        </p:sp>
        <p:sp>
          <p:nvSpPr>
            <p:cNvPr id="47" name="Rounded Rectangle 46">
              <a:extLst>
                <a:ext uri="{FF2B5EF4-FFF2-40B4-BE49-F238E27FC236}">
                  <a16:creationId xmlns:a16="http://schemas.microsoft.com/office/drawing/2014/main" id="{0273603B-E0C3-B642-BF2F-5247114B4604}"/>
                </a:ext>
              </a:extLst>
            </p:cNvPr>
            <p:cNvSpPr/>
            <p:nvPr/>
          </p:nvSpPr>
          <p:spPr>
            <a:xfrm>
              <a:off x="1816453" y="5277979"/>
              <a:ext cx="1126787" cy="326335"/>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WAM-IPE</a:t>
              </a:r>
            </a:p>
          </p:txBody>
        </p:sp>
        <p:sp>
          <p:nvSpPr>
            <p:cNvPr id="48" name="Rounded Rectangle 47">
              <a:extLst>
                <a:ext uri="{FF2B5EF4-FFF2-40B4-BE49-F238E27FC236}">
                  <a16:creationId xmlns:a16="http://schemas.microsoft.com/office/drawing/2014/main" id="{571C3D59-0E9A-CE43-8C5D-CBE349AD1F00}"/>
                </a:ext>
              </a:extLst>
            </p:cNvPr>
            <p:cNvSpPr/>
            <p:nvPr/>
          </p:nvSpPr>
          <p:spPr>
            <a:xfrm>
              <a:off x="2972607" y="5277979"/>
              <a:ext cx="1126787" cy="326335"/>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TIEGCM</a:t>
              </a:r>
            </a:p>
          </p:txBody>
        </p:sp>
        <p:sp>
          <p:nvSpPr>
            <p:cNvPr id="49" name="Rounded Rectangle 48">
              <a:extLst>
                <a:ext uri="{FF2B5EF4-FFF2-40B4-BE49-F238E27FC236}">
                  <a16:creationId xmlns:a16="http://schemas.microsoft.com/office/drawing/2014/main" id="{C0EA31D9-7470-8244-ACA8-5AF98B5C0C98}"/>
                </a:ext>
              </a:extLst>
            </p:cNvPr>
            <p:cNvSpPr/>
            <p:nvPr/>
          </p:nvSpPr>
          <p:spPr>
            <a:xfrm>
              <a:off x="1816452" y="5644110"/>
              <a:ext cx="1126787" cy="326335"/>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SWMF</a:t>
              </a:r>
            </a:p>
          </p:txBody>
        </p:sp>
        <p:sp>
          <p:nvSpPr>
            <p:cNvPr id="50" name="Rounded Rectangle 49">
              <a:extLst>
                <a:ext uri="{FF2B5EF4-FFF2-40B4-BE49-F238E27FC236}">
                  <a16:creationId xmlns:a16="http://schemas.microsoft.com/office/drawing/2014/main" id="{650FBF68-2C44-984D-808A-9C468595566F}"/>
                </a:ext>
              </a:extLst>
            </p:cNvPr>
            <p:cNvSpPr/>
            <p:nvPr/>
          </p:nvSpPr>
          <p:spPr>
            <a:xfrm>
              <a:off x="2972607" y="5644109"/>
              <a:ext cx="1126787" cy="326335"/>
            </a:xfrm>
            <a:prstGeom prst="roundRect">
              <a:avLst/>
            </a:prstGeom>
            <a:solidFill>
              <a:srgbClr val="B9E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a:t>
              </a:r>
            </a:p>
          </p:txBody>
        </p:sp>
        <p:sp>
          <p:nvSpPr>
            <p:cNvPr id="51" name="Rounded Rectangle 50">
              <a:extLst>
                <a:ext uri="{FF2B5EF4-FFF2-40B4-BE49-F238E27FC236}">
                  <a16:creationId xmlns:a16="http://schemas.microsoft.com/office/drawing/2014/main" id="{3B283899-95DE-0A4D-B8B8-8ED7C89526E9}"/>
                </a:ext>
              </a:extLst>
            </p:cNvPr>
            <p:cNvSpPr/>
            <p:nvPr/>
          </p:nvSpPr>
          <p:spPr>
            <a:xfrm>
              <a:off x="6333871" y="3272534"/>
              <a:ext cx="4115257" cy="546238"/>
            </a:xfrm>
            <a:prstGeom prst="roundRect">
              <a:avLst/>
            </a:prstGeom>
            <a:solidFill>
              <a:srgbClr val="D0B87C"/>
            </a:solidFill>
            <a:ln w="19050">
              <a:solidFill>
                <a:srgbClr val="0313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Space Weather Data Portal</a:t>
              </a:r>
            </a:p>
          </p:txBody>
        </p:sp>
        <p:grpSp>
          <p:nvGrpSpPr>
            <p:cNvPr id="52" name="Group 51">
              <a:extLst>
                <a:ext uri="{FF2B5EF4-FFF2-40B4-BE49-F238E27FC236}">
                  <a16:creationId xmlns:a16="http://schemas.microsoft.com/office/drawing/2014/main" id="{67E0E221-AB9D-A444-9931-65E110429242}"/>
                </a:ext>
              </a:extLst>
            </p:cNvPr>
            <p:cNvGrpSpPr/>
            <p:nvPr/>
          </p:nvGrpSpPr>
          <p:grpSpPr>
            <a:xfrm>
              <a:off x="6538606" y="866274"/>
              <a:ext cx="3740286" cy="2057869"/>
              <a:chOff x="7992893" y="1392962"/>
              <a:chExt cx="3740286" cy="2057869"/>
            </a:xfrm>
          </p:grpSpPr>
          <p:sp>
            <p:nvSpPr>
              <p:cNvPr id="59" name="Rounded Rectangle 58">
                <a:extLst>
                  <a:ext uri="{FF2B5EF4-FFF2-40B4-BE49-F238E27FC236}">
                    <a16:creationId xmlns:a16="http://schemas.microsoft.com/office/drawing/2014/main" id="{F13FE627-ABA8-8C48-A141-5F8CC81E06F5}"/>
                  </a:ext>
                </a:extLst>
              </p:cNvPr>
              <p:cNvSpPr/>
              <p:nvPr/>
            </p:nvSpPr>
            <p:spPr>
              <a:xfrm>
                <a:off x="7992893" y="1392962"/>
                <a:ext cx="3740286" cy="2057869"/>
              </a:xfrm>
              <a:prstGeom prst="roundRect">
                <a:avLst/>
              </a:prstGeom>
              <a:solidFill>
                <a:srgbClr val="D0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03133D"/>
                    </a:solidFill>
                  </a:rPr>
                  <a:t>Forecast Center of the Future</a:t>
                </a:r>
              </a:p>
            </p:txBody>
          </p:sp>
          <p:sp>
            <p:nvSpPr>
              <p:cNvPr id="60" name="Rounded Rectangle 59">
                <a:extLst>
                  <a:ext uri="{FF2B5EF4-FFF2-40B4-BE49-F238E27FC236}">
                    <a16:creationId xmlns:a16="http://schemas.microsoft.com/office/drawing/2014/main" id="{72E47E30-E2FC-2847-8689-1A01EB196C0E}"/>
                  </a:ext>
                </a:extLst>
              </p:cNvPr>
              <p:cNvSpPr/>
              <p:nvPr/>
            </p:nvSpPr>
            <p:spPr>
              <a:xfrm>
                <a:off x="8328498" y="1962290"/>
                <a:ext cx="3140413" cy="1222652"/>
              </a:xfrm>
              <a:prstGeom prst="roundRect">
                <a:avLst/>
              </a:prstGeom>
              <a:solidFill>
                <a:srgbClr val="03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Forecasters</a:t>
                </a:r>
              </a:p>
              <a:p>
                <a:pPr marL="285750" indent="-285750">
                  <a:buFont typeface="Arial" panose="020B0604020202020204" pitchFamily="34" charset="0"/>
                  <a:buChar char="•"/>
                </a:pPr>
                <a:r>
                  <a:rPr lang="en-US" dirty="0"/>
                  <a:t>Access Data from Portal</a:t>
                </a:r>
              </a:p>
              <a:p>
                <a:pPr marL="285750" indent="-285750">
                  <a:buFont typeface="Arial" panose="020B0604020202020204" pitchFamily="34" charset="0"/>
                  <a:buChar char="•"/>
                </a:pPr>
                <a:r>
                  <a:rPr lang="en-US" dirty="0"/>
                  <a:t>Request Model Runs</a:t>
                </a:r>
              </a:p>
              <a:p>
                <a:pPr marL="285750" indent="-285750">
                  <a:buFont typeface="Arial" panose="020B0604020202020204" pitchFamily="34" charset="0"/>
                  <a:buChar char="•"/>
                </a:pPr>
                <a:r>
                  <a:rPr lang="en-US" dirty="0"/>
                  <a:t>Interact with Visualizations</a:t>
                </a:r>
              </a:p>
            </p:txBody>
          </p:sp>
        </p:grpSp>
        <p:cxnSp>
          <p:nvCxnSpPr>
            <p:cNvPr id="53" name="Straight Arrow Connector 52">
              <a:extLst>
                <a:ext uri="{FF2B5EF4-FFF2-40B4-BE49-F238E27FC236}">
                  <a16:creationId xmlns:a16="http://schemas.microsoft.com/office/drawing/2014/main" id="{1D6B19F1-1706-D64B-B484-CF05D1A6160E}"/>
                </a:ext>
              </a:extLst>
            </p:cNvPr>
            <p:cNvCxnSpPr>
              <a:cxnSpLocks/>
            </p:cNvCxnSpPr>
            <p:nvPr/>
          </p:nvCxnSpPr>
          <p:spPr>
            <a:xfrm flipV="1">
              <a:off x="6874211" y="3818772"/>
              <a:ext cx="0" cy="378713"/>
            </a:xfrm>
            <a:prstGeom prst="straightConnector1">
              <a:avLst/>
            </a:prstGeom>
            <a:ln w="38100">
              <a:solidFill>
                <a:srgbClr val="D0B87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3CC1007-5F60-BD4D-B54C-C5A96171544C}"/>
                </a:ext>
              </a:extLst>
            </p:cNvPr>
            <p:cNvCxnSpPr>
              <a:cxnSpLocks/>
            </p:cNvCxnSpPr>
            <p:nvPr/>
          </p:nvCxnSpPr>
          <p:spPr>
            <a:xfrm flipH="1">
              <a:off x="10241605" y="3811628"/>
              <a:ext cx="6486" cy="786299"/>
            </a:xfrm>
            <a:prstGeom prst="straightConnector1">
              <a:avLst/>
            </a:prstGeom>
            <a:ln w="38100">
              <a:solidFill>
                <a:srgbClr val="D0B87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Rounded Rectangle 54">
              <a:extLst>
                <a:ext uri="{FF2B5EF4-FFF2-40B4-BE49-F238E27FC236}">
                  <a16:creationId xmlns:a16="http://schemas.microsoft.com/office/drawing/2014/main" id="{39AD8736-A936-FE47-B29C-CCD3206ACF42}"/>
                </a:ext>
              </a:extLst>
            </p:cNvPr>
            <p:cNvSpPr/>
            <p:nvPr/>
          </p:nvSpPr>
          <p:spPr>
            <a:xfrm>
              <a:off x="2266947" y="1435602"/>
              <a:ext cx="3140413" cy="1222652"/>
            </a:xfrm>
            <a:prstGeom prst="roundRect">
              <a:avLst/>
            </a:prstGeom>
            <a:solidFill>
              <a:srgbClr val="03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Researchers</a:t>
              </a:r>
            </a:p>
            <a:p>
              <a:pPr marL="285750" indent="-285750">
                <a:buFont typeface="Arial" panose="020B0604020202020204" pitchFamily="34" charset="0"/>
                <a:buChar char="•"/>
              </a:pPr>
              <a:r>
                <a:rPr lang="en-US" dirty="0"/>
                <a:t>Access Data from Portal</a:t>
              </a:r>
            </a:p>
            <a:p>
              <a:pPr marL="285750" indent="-285750">
                <a:buFont typeface="Arial" panose="020B0604020202020204" pitchFamily="34" charset="0"/>
                <a:buChar char="•"/>
              </a:pPr>
              <a:r>
                <a:rPr lang="en-US" dirty="0"/>
                <a:t>Modify and Run Code</a:t>
              </a:r>
            </a:p>
            <a:p>
              <a:pPr marL="285750" indent="-285750">
                <a:buFont typeface="Arial" panose="020B0604020202020204" pitchFamily="34" charset="0"/>
                <a:buChar char="•"/>
              </a:pPr>
              <a:r>
                <a:rPr lang="en-US" dirty="0"/>
                <a:t>Create New Visualizations</a:t>
              </a:r>
            </a:p>
          </p:txBody>
        </p:sp>
        <p:sp>
          <p:nvSpPr>
            <p:cNvPr id="56" name="Rounded Rectangle 55">
              <a:extLst>
                <a:ext uri="{FF2B5EF4-FFF2-40B4-BE49-F238E27FC236}">
                  <a16:creationId xmlns:a16="http://schemas.microsoft.com/office/drawing/2014/main" id="{5E885F3F-7155-7E4C-9332-E2432306B69F}"/>
                </a:ext>
              </a:extLst>
            </p:cNvPr>
            <p:cNvSpPr/>
            <p:nvPr/>
          </p:nvSpPr>
          <p:spPr>
            <a:xfrm>
              <a:off x="1779349" y="3261737"/>
              <a:ext cx="4115611" cy="546238"/>
            </a:xfrm>
            <a:prstGeom prst="roundRect">
              <a:avLst/>
            </a:prstGeom>
            <a:solidFill>
              <a:srgbClr val="B9EE9E"/>
            </a:solidFill>
            <a:ln w="19050">
              <a:solidFill>
                <a:srgbClr val="0313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133D"/>
                  </a:solidFill>
                </a:rPr>
                <a:t>Identity and Access Management</a:t>
              </a:r>
            </a:p>
          </p:txBody>
        </p:sp>
        <p:cxnSp>
          <p:nvCxnSpPr>
            <p:cNvPr id="57" name="Straight Arrow Connector 56">
              <a:extLst>
                <a:ext uri="{FF2B5EF4-FFF2-40B4-BE49-F238E27FC236}">
                  <a16:creationId xmlns:a16="http://schemas.microsoft.com/office/drawing/2014/main" id="{2DECC5EA-69B1-7B48-BA6A-E9C7F5644120}"/>
                </a:ext>
              </a:extLst>
            </p:cNvPr>
            <p:cNvCxnSpPr>
              <a:cxnSpLocks/>
            </p:cNvCxnSpPr>
            <p:nvPr/>
          </p:nvCxnSpPr>
          <p:spPr>
            <a:xfrm>
              <a:off x="3236677" y="3807975"/>
              <a:ext cx="0" cy="406553"/>
            </a:xfrm>
            <a:prstGeom prst="straightConnector1">
              <a:avLst/>
            </a:prstGeom>
            <a:ln w="38100">
              <a:solidFill>
                <a:srgbClr val="B9EE9E"/>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B91C5B1-0250-474D-8A53-BEB35FC48CB9}"/>
                </a:ext>
              </a:extLst>
            </p:cNvPr>
            <p:cNvCxnSpPr>
              <a:cxnSpLocks/>
            </p:cNvCxnSpPr>
            <p:nvPr/>
          </p:nvCxnSpPr>
          <p:spPr>
            <a:xfrm>
              <a:off x="5407968" y="3799429"/>
              <a:ext cx="0" cy="378235"/>
            </a:xfrm>
            <a:prstGeom prst="straightConnector1">
              <a:avLst/>
            </a:prstGeom>
            <a:ln w="38100">
              <a:solidFill>
                <a:srgbClr val="B9EE9E"/>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4EF8ACEF-47C7-C64A-B7C9-EF8E9BE38F82}"/>
              </a:ext>
            </a:extLst>
          </p:cNvPr>
          <p:cNvSpPr txBox="1"/>
          <p:nvPr/>
        </p:nvSpPr>
        <p:spPr>
          <a:xfrm rot="18752668">
            <a:off x="130187" y="2545317"/>
            <a:ext cx="2161810" cy="1077218"/>
          </a:xfrm>
          <a:prstGeom prst="rect">
            <a:avLst/>
          </a:prstGeom>
          <a:noFill/>
        </p:spPr>
        <p:txBody>
          <a:bodyPr wrap="none" rtlCol="0">
            <a:spAutoFit/>
          </a:bodyPr>
          <a:lstStyle/>
          <a:p>
            <a:pPr algn="ctr"/>
            <a:r>
              <a:rPr lang="en-US" sz="3200" dirty="0">
                <a:effectLst>
                  <a:glow rad="228600">
                    <a:schemeClr val="accent2">
                      <a:satMod val="175000"/>
                      <a:alpha val="40000"/>
                    </a:schemeClr>
                  </a:glow>
                </a:effectLst>
              </a:rPr>
              <a:t>Now</a:t>
            </a:r>
          </a:p>
          <a:p>
            <a:pPr algn="ctr"/>
            <a:r>
              <a:rPr lang="en-US" sz="3200" dirty="0">
                <a:effectLst>
                  <a:glow rad="228600">
                    <a:schemeClr val="accent2">
                      <a:satMod val="175000"/>
                      <a:alpha val="40000"/>
                    </a:schemeClr>
                  </a:glow>
                </a:effectLst>
              </a:rPr>
              <a:t>Operational</a:t>
            </a:r>
          </a:p>
        </p:txBody>
      </p:sp>
      <p:sp>
        <p:nvSpPr>
          <p:cNvPr id="3" name="Rectangle 2">
            <a:extLst>
              <a:ext uri="{FF2B5EF4-FFF2-40B4-BE49-F238E27FC236}">
                <a16:creationId xmlns:a16="http://schemas.microsoft.com/office/drawing/2014/main" id="{34E461E3-341D-2D41-AD25-6700B0F48AC8}"/>
              </a:ext>
            </a:extLst>
          </p:cNvPr>
          <p:cNvSpPr/>
          <p:nvPr/>
        </p:nvSpPr>
        <p:spPr>
          <a:xfrm>
            <a:off x="221725" y="1277048"/>
            <a:ext cx="4548800" cy="646331"/>
          </a:xfrm>
          <a:prstGeom prst="rect">
            <a:avLst/>
          </a:prstGeom>
        </p:spPr>
        <p:txBody>
          <a:bodyPr wrap="square">
            <a:spAutoFit/>
          </a:bodyPr>
          <a:lstStyle/>
          <a:p>
            <a:r>
              <a:rPr lang="en-US" dirty="0">
                <a:solidFill>
                  <a:srgbClr val="0432FF"/>
                </a:solidFill>
              </a:rPr>
              <a:t>We invite code/tools from the community and host on your behalf</a:t>
            </a:r>
          </a:p>
        </p:txBody>
      </p:sp>
    </p:spTree>
    <p:extLst>
      <p:ext uri="{BB962C8B-B14F-4D97-AF65-F5344CB8AC3E}">
        <p14:creationId xmlns:p14="http://schemas.microsoft.com/office/powerpoint/2010/main" val="189635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Space Weather Testbed Environment</a:t>
            </a:r>
            <a:br>
              <a:rPr lang="en-US" sz="4000" dirty="0"/>
            </a:br>
            <a:r>
              <a:rPr lang="en-US" b="0" dirty="0"/>
              <a:t>Enabling code testing and transition</a:t>
            </a:r>
            <a:endParaRPr lang="en-US" dirty="0"/>
          </a:p>
        </p:txBody>
      </p:sp>
      <p:sp>
        <p:nvSpPr>
          <p:cNvPr id="3" name="Content Placeholder 2"/>
          <p:cNvSpPr>
            <a:spLocks noGrp="1"/>
          </p:cNvSpPr>
          <p:nvPr>
            <p:ph idx="1"/>
          </p:nvPr>
        </p:nvSpPr>
        <p:spPr>
          <a:xfrm>
            <a:off x="224724" y="1316494"/>
            <a:ext cx="6707522" cy="4860469"/>
          </a:xfrm>
        </p:spPr>
        <p:txBody>
          <a:bodyPr>
            <a:normAutofit/>
          </a:bodyPr>
          <a:lstStyle/>
          <a:p>
            <a:r>
              <a:rPr lang="en-US" dirty="0"/>
              <a:t>A hosted, accessible computing environment for model &amp; algorithm testing &amp; transition</a:t>
            </a:r>
          </a:p>
          <a:p>
            <a:r>
              <a:rPr lang="en-US" dirty="0"/>
              <a:t>Versatile computing resources </a:t>
            </a:r>
          </a:p>
          <a:p>
            <a:pPr lvl="1"/>
            <a:r>
              <a:rPr lang="en-US" dirty="0"/>
              <a:t>Variable compute capacity</a:t>
            </a:r>
          </a:p>
          <a:p>
            <a:pPr lvl="1"/>
            <a:r>
              <a:rPr lang="en-US" dirty="0"/>
              <a:t>Local or Cloud</a:t>
            </a:r>
          </a:p>
          <a:p>
            <a:r>
              <a:rPr lang="en-US" dirty="0"/>
              <a:t>Supports formal code management, deployment, and testing</a:t>
            </a:r>
          </a:p>
          <a:p>
            <a:r>
              <a:rPr lang="en-US" dirty="0"/>
              <a:t>Tailorable tools, libraries, and environments</a:t>
            </a:r>
          </a:p>
          <a:p>
            <a:r>
              <a:rPr lang="en-US" dirty="0"/>
              <a:t>Tailored, ad-hoc model runs</a:t>
            </a:r>
          </a:p>
          <a:p>
            <a:r>
              <a:rPr lang="en-US" dirty="0"/>
              <a:t>Expertise to assist with code</a:t>
            </a:r>
          </a:p>
          <a:p>
            <a:pPr lvl="1"/>
            <a:r>
              <a:rPr lang="en-US" dirty="0"/>
              <a:t>Stability, performance, or other enhancements</a:t>
            </a:r>
          </a:p>
          <a:p>
            <a:pPr lvl="1"/>
            <a:r>
              <a:rPr lang="en-US" dirty="0"/>
              <a:t>General code maintenance and management</a:t>
            </a:r>
          </a:p>
        </p:txBody>
      </p:sp>
      <p:pic>
        <p:nvPicPr>
          <p:cNvPr id="6" name="Picture 5" descr="A close up of a logo&#10;&#10;Description automatically generated">
            <a:extLst>
              <a:ext uri="{FF2B5EF4-FFF2-40B4-BE49-F238E27FC236}">
                <a16:creationId xmlns:a16="http://schemas.microsoft.com/office/drawing/2014/main" id="{1DA61BF0-AFA6-144D-9525-D1B00947EC6C}"/>
              </a:ext>
            </a:extLst>
          </p:cNvPr>
          <p:cNvPicPr>
            <a:picLocks noChangeAspect="1"/>
          </p:cNvPicPr>
          <p:nvPr/>
        </p:nvPicPr>
        <p:blipFill>
          <a:blip r:embed="rId3"/>
          <a:stretch>
            <a:fillRect/>
          </a:stretch>
        </p:blipFill>
        <p:spPr>
          <a:xfrm>
            <a:off x="5022137" y="759242"/>
            <a:ext cx="7068264" cy="5254696"/>
          </a:xfrm>
          <a:prstGeom prst="rect">
            <a:avLst/>
          </a:prstGeom>
          <a:noFill/>
        </p:spPr>
      </p:pic>
      <p:sp>
        <p:nvSpPr>
          <p:cNvPr id="5" name="Rectangle 4">
            <a:extLst>
              <a:ext uri="{FF2B5EF4-FFF2-40B4-BE49-F238E27FC236}">
                <a16:creationId xmlns:a16="http://schemas.microsoft.com/office/drawing/2014/main" id="{B17265CB-6569-7247-9F7B-721A0815464C}"/>
              </a:ext>
            </a:extLst>
          </p:cNvPr>
          <p:cNvSpPr/>
          <p:nvPr/>
        </p:nvSpPr>
        <p:spPr>
          <a:xfrm>
            <a:off x="9361321" y="1089581"/>
            <a:ext cx="2589379" cy="923330"/>
          </a:xfrm>
          <a:prstGeom prst="rect">
            <a:avLst/>
          </a:prstGeom>
        </p:spPr>
        <p:txBody>
          <a:bodyPr wrap="square">
            <a:spAutoFit/>
          </a:bodyPr>
          <a:lstStyle/>
          <a:p>
            <a:r>
              <a:rPr lang="en-US" dirty="0">
                <a:solidFill>
                  <a:srgbClr val="0432FF"/>
                </a:solidFill>
              </a:rPr>
              <a:t>We can support modelers in advancing towards operational transition</a:t>
            </a:r>
          </a:p>
        </p:txBody>
      </p:sp>
    </p:spTree>
    <p:extLst>
      <p:ext uri="{BB962C8B-B14F-4D97-AF65-F5344CB8AC3E}">
        <p14:creationId xmlns:p14="http://schemas.microsoft.com/office/powerpoint/2010/main" val="312270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A66A14-588D-EA46-A5AC-B2F8B5BF46BF}"/>
              </a:ext>
            </a:extLst>
          </p:cNvPr>
          <p:cNvPicPr>
            <a:picLocks noChangeAspect="1"/>
          </p:cNvPicPr>
          <p:nvPr/>
        </p:nvPicPr>
        <p:blipFill>
          <a:blip r:embed="rId5"/>
          <a:stretch>
            <a:fillRect/>
          </a:stretch>
        </p:blipFill>
        <p:spPr>
          <a:xfrm>
            <a:off x="4991246" y="1316494"/>
            <a:ext cx="7899582" cy="4739749"/>
          </a:xfrm>
          <a:prstGeom prst="rect">
            <a:avLst/>
          </a:prstGeom>
        </p:spPr>
      </p:pic>
      <p:sp>
        <p:nvSpPr>
          <p:cNvPr id="2" name="Title 1">
            <a:extLst>
              <a:ext uri="{FF2B5EF4-FFF2-40B4-BE49-F238E27FC236}">
                <a16:creationId xmlns:a16="http://schemas.microsoft.com/office/drawing/2014/main" id="{A683365C-2FC9-CD4D-84E9-746A3142A0C4}"/>
              </a:ext>
            </a:extLst>
          </p:cNvPr>
          <p:cNvSpPr>
            <a:spLocks noGrp="1"/>
          </p:cNvSpPr>
          <p:nvPr>
            <p:ph type="title"/>
          </p:nvPr>
        </p:nvSpPr>
        <p:spPr/>
        <p:txBody>
          <a:bodyPr/>
          <a:lstStyle/>
          <a:p>
            <a:r>
              <a:rPr lang="en-US" dirty="0" err="1"/>
              <a:t>SWx</a:t>
            </a:r>
            <a:r>
              <a:rPr lang="en-US" dirty="0"/>
              <a:t> TREC Testbed Environment Progress</a:t>
            </a:r>
          </a:p>
        </p:txBody>
      </p:sp>
      <p:sp>
        <p:nvSpPr>
          <p:cNvPr id="3" name="Content Placeholder 2">
            <a:extLst>
              <a:ext uri="{FF2B5EF4-FFF2-40B4-BE49-F238E27FC236}">
                <a16:creationId xmlns:a16="http://schemas.microsoft.com/office/drawing/2014/main" id="{9413F74D-9F30-884B-893B-9CFA07BE8AF6}"/>
              </a:ext>
            </a:extLst>
          </p:cNvPr>
          <p:cNvSpPr>
            <a:spLocks noGrp="1"/>
          </p:cNvSpPr>
          <p:nvPr>
            <p:ph idx="1"/>
          </p:nvPr>
        </p:nvSpPr>
        <p:spPr/>
        <p:txBody>
          <a:bodyPr/>
          <a:lstStyle/>
          <a:p>
            <a:r>
              <a:rPr lang="en-US" dirty="0"/>
              <a:t>Automated data visualizations in the Cloud – two examples</a:t>
            </a:r>
          </a:p>
        </p:txBody>
      </p:sp>
      <p:pic>
        <p:nvPicPr>
          <p:cNvPr id="4" name="2020-04-28T08Z">
            <a:hlinkClick r:id="" action="ppaction://media"/>
            <a:extLst>
              <a:ext uri="{FF2B5EF4-FFF2-40B4-BE49-F238E27FC236}">
                <a16:creationId xmlns:a16="http://schemas.microsoft.com/office/drawing/2014/main" id="{4CCD3F7F-7C8C-B748-92B7-AECAA9A20C6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724" y="1882144"/>
            <a:ext cx="5725502" cy="3578439"/>
          </a:xfrm>
          <a:prstGeom prst="rect">
            <a:avLst/>
          </a:prstGeom>
        </p:spPr>
      </p:pic>
      <p:sp>
        <p:nvSpPr>
          <p:cNvPr id="6" name="TextBox 5">
            <a:extLst>
              <a:ext uri="{FF2B5EF4-FFF2-40B4-BE49-F238E27FC236}">
                <a16:creationId xmlns:a16="http://schemas.microsoft.com/office/drawing/2014/main" id="{8EDDA403-9C25-F34E-B13C-9CF669C73976}"/>
              </a:ext>
            </a:extLst>
          </p:cNvPr>
          <p:cNvSpPr txBox="1"/>
          <p:nvPr/>
        </p:nvSpPr>
        <p:spPr>
          <a:xfrm>
            <a:off x="296917" y="5608110"/>
            <a:ext cx="5407450" cy="646331"/>
          </a:xfrm>
          <a:prstGeom prst="rect">
            <a:avLst/>
          </a:prstGeom>
          <a:noFill/>
        </p:spPr>
        <p:txBody>
          <a:bodyPr wrap="square" rtlCol="0">
            <a:spAutoFit/>
          </a:bodyPr>
          <a:lstStyle/>
          <a:p>
            <a:pPr algn="ctr"/>
            <a:r>
              <a:rPr lang="en-US" dirty="0"/>
              <a:t>Open source solar wind visualization package runs daily</a:t>
            </a:r>
            <a:br>
              <a:rPr lang="en-US" dirty="0"/>
            </a:br>
            <a:r>
              <a:rPr lang="en-US" dirty="0">
                <a:hlinkClick r:id="rId7"/>
              </a:rPr>
              <a:t>https://github.com/SWxTREC/enlilviz</a:t>
            </a:r>
            <a:endParaRPr lang="en-US" dirty="0"/>
          </a:p>
        </p:txBody>
      </p:sp>
      <p:sp>
        <p:nvSpPr>
          <p:cNvPr id="7" name="TextBox 6">
            <a:extLst>
              <a:ext uri="{FF2B5EF4-FFF2-40B4-BE49-F238E27FC236}">
                <a16:creationId xmlns:a16="http://schemas.microsoft.com/office/drawing/2014/main" id="{9B622CCE-A371-6F4B-AD55-ED87B0DDEAA5}"/>
              </a:ext>
            </a:extLst>
          </p:cNvPr>
          <p:cNvSpPr txBox="1"/>
          <p:nvPr/>
        </p:nvSpPr>
        <p:spPr>
          <a:xfrm>
            <a:off x="5532783" y="5632174"/>
            <a:ext cx="7043530" cy="646331"/>
          </a:xfrm>
          <a:prstGeom prst="rect">
            <a:avLst/>
          </a:prstGeom>
          <a:noFill/>
        </p:spPr>
        <p:txBody>
          <a:bodyPr wrap="square" rtlCol="0">
            <a:spAutoFit/>
          </a:bodyPr>
          <a:lstStyle/>
          <a:p>
            <a:pPr algn="ctr"/>
            <a:r>
              <a:rPr lang="en-US" dirty="0"/>
              <a:t>Vector magnetic field interpolations available on the Data Portal </a:t>
            </a:r>
            <a:r>
              <a:rPr lang="en-US" dirty="0">
                <a:hlinkClick r:id="rId8"/>
              </a:rPr>
              <a:t>https://lasp.colorado.edu/space-weather-portal</a:t>
            </a:r>
            <a:endParaRPr lang="en-US" dirty="0"/>
          </a:p>
        </p:txBody>
      </p:sp>
    </p:spTree>
    <p:extLst>
      <p:ext uri="{BB962C8B-B14F-4D97-AF65-F5344CB8AC3E}">
        <p14:creationId xmlns:p14="http://schemas.microsoft.com/office/powerpoint/2010/main" val="220055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AF3E-1A49-C544-9BE7-A379F42236ED}"/>
              </a:ext>
            </a:extLst>
          </p:cNvPr>
          <p:cNvSpPr>
            <a:spLocks noGrp="1"/>
          </p:cNvSpPr>
          <p:nvPr>
            <p:ph type="title"/>
          </p:nvPr>
        </p:nvSpPr>
        <p:spPr/>
        <p:txBody>
          <a:bodyPr/>
          <a:lstStyle/>
          <a:p>
            <a:r>
              <a:rPr lang="en-US" dirty="0" err="1"/>
              <a:t>SWx</a:t>
            </a:r>
            <a:r>
              <a:rPr lang="en-US" dirty="0"/>
              <a:t> TREC Testbed Environment Progress</a:t>
            </a:r>
          </a:p>
        </p:txBody>
      </p:sp>
      <p:pic>
        <p:nvPicPr>
          <p:cNvPr id="4" name="Picture 3">
            <a:extLst>
              <a:ext uri="{FF2B5EF4-FFF2-40B4-BE49-F238E27FC236}">
                <a16:creationId xmlns:a16="http://schemas.microsoft.com/office/drawing/2014/main" id="{0F38CAD7-2D6C-964E-9F8F-F6BC2F680B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4724" y="940844"/>
            <a:ext cx="4188250" cy="4761041"/>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3E3D7502-542C-AF48-9D44-3D93C45DD3F4}"/>
              </a:ext>
            </a:extLst>
          </p:cNvPr>
          <p:cNvSpPr txBox="1"/>
          <p:nvPr/>
        </p:nvSpPr>
        <p:spPr>
          <a:xfrm>
            <a:off x="1" y="5689853"/>
            <a:ext cx="4412974" cy="646331"/>
          </a:xfrm>
          <a:prstGeom prst="rect">
            <a:avLst/>
          </a:prstGeom>
          <a:noFill/>
        </p:spPr>
        <p:txBody>
          <a:bodyPr wrap="square" rtlCol="0">
            <a:spAutoFit/>
          </a:bodyPr>
          <a:lstStyle/>
          <a:p>
            <a:pPr algn="ctr"/>
            <a:r>
              <a:rPr lang="en-US" dirty="0"/>
              <a:t>Satellite drag calculator</a:t>
            </a:r>
            <a:br>
              <a:rPr lang="en-US" dirty="0"/>
            </a:br>
            <a:r>
              <a:rPr lang="en-US" dirty="0">
                <a:hlinkClick r:id="rId4"/>
              </a:rPr>
              <a:t>https://swxtrec.github.io/vector</a:t>
            </a:r>
            <a:endParaRPr lang="en-US" dirty="0"/>
          </a:p>
        </p:txBody>
      </p:sp>
      <p:pic>
        <p:nvPicPr>
          <p:cNvPr id="10" name="Picture 9">
            <a:extLst>
              <a:ext uri="{FF2B5EF4-FFF2-40B4-BE49-F238E27FC236}">
                <a16:creationId xmlns:a16="http://schemas.microsoft.com/office/drawing/2014/main" id="{1FAB8BE0-9DC0-0E4B-A94E-56A8E2AA5F1D}"/>
              </a:ext>
            </a:extLst>
          </p:cNvPr>
          <p:cNvPicPr>
            <a:picLocks noChangeAspect="1"/>
          </p:cNvPicPr>
          <p:nvPr/>
        </p:nvPicPr>
        <p:blipFill>
          <a:blip r:embed="rId5"/>
          <a:stretch>
            <a:fillRect/>
          </a:stretch>
        </p:blipFill>
        <p:spPr>
          <a:xfrm>
            <a:off x="5589695" y="928812"/>
            <a:ext cx="5575943" cy="4761041"/>
          </a:xfrm>
          <a:prstGeom prst="rect">
            <a:avLst/>
          </a:prstGeom>
          <a:effectLst>
            <a:innerShdw blurRad="114300">
              <a:prstClr val="black"/>
            </a:innerShdw>
          </a:effectLst>
        </p:spPr>
      </p:pic>
      <p:sp>
        <p:nvSpPr>
          <p:cNvPr id="11" name="TextBox 10">
            <a:extLst>
              <a:ext uri="{FF2B5EF4-FFF2-40B4-BE49-F238E27FC236}">
                <a16:creationId xmlns:a16="http://schemas.microsoft.com/office/drawing/2014/main" id="{AA550E8A-9FC4-2B46-853A-CD1D650945B0}"/>
              </a:ext>
            </a:extLst>
          </p:cNvPr>
          <p:cNvSpPr txBox="1"/>
          <p:nvPr/>
        </p:nvSpPr>
        <p:spPr>
          <a:xfrm>
            <a:off x="6171178" y="5689853"/>
            <a:ext cx="4655847" cy="646331"/>
          </a:xfrm>
          <a:prstGeom prst="rect">
            <a:avLst/>
          </a:prstGeom>
          <a:noFill/>
        </p:spPr>
        <p:txBody>
          <a:bodyPr wrap="square" rtlCol="0">
            <a:spAutoFit/>
          </a:bodyPr>
          <a:lstStyle/>
          <a:p>
            <a:pPr algn="ctr"/>
            <a:r>
              <a:rPr lang="en-US" dirty="0"/>
              <a:t>Developing and hosting interactive educational tools for the classroom and community</a:t>
            </a:r>
          </a:p>
        </p:txBody>
      </p:sp>
    </p:spTree>
    <p:extLst>
      <p:ext uri="{BB962C8B-B14F-4D97-AF65-F5344CB8AC3E}">
        <p14:creationId xmlns:p14="http://schemas.microsoft.com/office/powerpoint/2010/main" val="3576793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24" y="187325"/>
            <a:ext cx="11725976" cy="1082675"/>
          </a:xfrm>
        </p:spPr>
        <p:txBody>
          <a:bodyPr>
            <a:normAutofit/>
          </a:bodyPr>
          <a:lstStyle/>
          <a:p>
            <a:r>
              <a:rPr lang="en-US"/>
              <a:t>SWx TREC Testbed – Future Direction</a:t>
            </a:r>
            <a:endParaRPr lang="en-US" dirty="0"/>
          </a:p>
        </p:txBody>
      </p:sp>
      <p:sp>
        <p:nvSpPr>
          <p:cNvPr id="3" name="Content Placeholder 2"/>
          <p:cNvSpPr>
            <a:spLocks noGrp="1"/>
          </p:cNvSpPr>
          <p:nvPr>
            <p:ph idx="1"/>
          </p:nvPr>
        </p:nvSpPr>
        <p:spPr>
          <a:xfrm>
            <a:off x="224724" y="1316494"/>
            <a:ext cx="11035459" cy="4860469"/>
          </a:xfrm>
        </p:spPr>
        <p:txBody>
          <a:bodyPr>
            <a:normAutofit/>
          </a:bodyPr>
          <a:lstStyle/>
          <a:p>
            <a:r>
              <a:rPr lang="en-US" sz="2800" dirty="0"/>
              <a:t>Incorporate additional models, applications, visualizations</a:t>
            </a:r>
          </a:p>
          <a:p>
            <a:r>
              <a:rPr lang="en-US" sz="2800" dirty="0"/>
              <a:t>Web-based interface to readily enable scenario-based model runs</a:t>
            </a:r>
          </a:p>
          <a:p>
            <a:r>
              <a:rPr lang="en-US" sz="2800" dirty="0"/>
              <a:t>Developmental space weather forecast testbed</a:t>
            </a:r>
          </a:p>
          <a:p>
            <a:pPr lvl="1"/>
            <a:r>
              <a:rPr lang="en-US" sz="2600" dirty="0"/>
              <a:t>E.g. what the “forecast center of the future” could look like</a:t>
            </a:r>
          </a:p>
          <a:p>
            <a:r>
              <a:rPr lang="en-US" sz="2800" dirty="0"/>
              <a:t>Develop tools to investigate the space weather domain from a systems science approach</a:t>
            </a:r>
          </a:p>
          <a:p>
            <a:r>
              <a:rPr lang="en-US" sz="2800" dirty="0"/>
              <a:t>We plan to expand the number of real-time data products we process and produce for operational space weather</a:t>
            </a:r>
          </a:p>
          <a:p>
            <a:r>
              <a:rPr lang="en-US" sz="2800" dirty="0"/>
              <a:t>We plan to promote our prototype NASA GOLD low-latency data (including O/N2 ratio) to NOAA SWPC</a:t>
            </a:r>
          </a:p>
        </p:txBody>
      </p:sp>
    </p:spTree>
    <p:extLst>
      <p:ext uri="{BB962C8B-B14F-4D97-AF65-F5344CB8AC3E}">
        <p14:creationId xmlns:p14="http://schemas.microsoft.com/office/powerpoint/2010/main" val="1112895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DC1FA-0152-4249-85C7-1111501028B4}"/>
              </a:ext>
            </a:extLst>
          </p:cNvPr>
          <p:cNvPicPr>
            <a:picLocks noChangeAspect="1"/>
          </p:cNvPicPr>
          <p:nvPr/>
        </p:nvPicPr>
        <p:blipFill>
          <a:blip r:embed="rId2"/>
          <a:stretch>
            <a:fillRect/>
          </a:stretch>
        </p:blipFill>
        <p:spPr>
          <a:xfrm>
            <a:off x="0" y="-1"/>
            <a:ext cx="12192000" cy="7200997"/>
          </a:xfrm>
          <a:prstGeom prst="rect">
            <a:avLst/>
          </a:prstGeom>
        </p:spPr>
      </p:pic>
      <p:sp>
        <p:nvSpPr>
          <p:cNvPr id="2" name="Title 1">
            <a:extLst>
              <a:ext uri="{FF2B5EF4-FFF2-40B4-BE49-F238E27FC236}">
                <a16:creationId xmlns:a16="http://schemas.microsoft.com/office/drawing/2014/main" id="{DB130DFB-B6F9-034D-9FDC-64DB32ADC411}"/>
              </a:ext>
            </a:extLst>
          </p:cNvPr>
          <p:cNvSpPr>
            <a:spLocks noGrp="1"/>
          </p:cNvSpPr>
          <p:nvPr>
            <p:ph type="title"/>
          </p:nvPr>
        </p:nvSpPr>
        <p:spPr>
          <a:xfrm>
            <a:off x="233012" y="382513"/>
            <a:ext cx="11725976" cy="1082675"/>
          </a:xfrm>
        </p:spPr>
        <p:txBody>
          <a:bodyPr/>
          <a:lstStyle/>
          <a:p>
            <a:pPr algn="ctr"/>
            <a:r>
              <a:rPr lang="en-US" dirty="0">
                <a:solidFill>
                  <a:schemeClr val="bg1"/>
                </a:solidFill>
              </a:rPr>
              <a:t>THANK YOU!</a:t>
            </a:r>
          </a:p>
        </p:txBody>
      </p:sp>
      <p:sp>
        <p:nvSpPr>
          <p:cNvPr id="5" name="Text Box 12">
            <a:extLst>
              <a:ext uri="{FF2B5EF4-FFF2-40B4-BE49-F238E27FC236}">
                <a16:creationId xmlns:a16="http://schemas.microsoft.com/office/drawing/2014/main" id="{DD522826-E12D-CC46-AE88-385B9B9CB9E2}"/>
              </a:ext>
            </a:extLst>
          </p:cNvPr>
          <p:cNvSpPr txBox="1">
            <a:spLocks noChangeArrowheads="1"/>
          </p:cNvSpPr>
          <p:nvPr/>
        </p:nvSpPr>
        <p:spPr bwMode="auto">
          <a:xfrm>
            <a:off x="7219072" y="5161110"/>
            <a:ext cx="846328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914400" eaLnBrk="0" fontAlgn="base"/>
            <a:r>
              <a:rPr lang="en-US" sz="2000" b="1" i="1" dirty="0">
                <a:solidFill>
                  <a:schemeClr val="bg1"/>
                </a:solidFill>
              </a:rPr>
              <a:t>Chris </a:t>
            </a:r>
            <a:r>
              <a:rPr lang="en-US" sz="2000" b="1" i="1" dirty="0" err="1">
                <a:solidFill>
                  <a:schemeClr val="bg1"/>
                </a:solidFill>
              </a:rPr>
              <a:t>Pankratz</a:t>
            </a:r>
            <a:br>
              <a:rPr lang="en-US" sz="2000" i="1" dirty="0">
                <a:solidFill>
                  <a:schemeClr val="bg1"/>
                </a:solidFill>
              </a:rPr>
            </a:br>
            <a:r>
              <a:rPr lang="en-US" sz="2000" i="1" dirty="0" err="1">
                <a:solidFill>
                  <a:schemeClr val="bg1"/>
                </a:solidFill>
              </a:rPr>
              <a:t>SWx</a:t>
            </a:r>
            <a:r>
              <a:rPr lang="en-US" sz="2000" i="1" dirty="0">
                <a:solidFill>
                  <a:schemeClr val="bg1"/>
                </a:solidFill>
              </a:rPr>
              <a:t> TREC / </a:t>
            </a:r>
            <a:r>
              <a:rPr lang="en-US" sz="2000" i="1" dirty="0">
                <a:solidFill>
                  <a:schemeClr val="bg1"/>
                </a:solidFill>
                <a:cs typeface="ＭＳ Ｐゴシック" charset="0"/>
              </a:rPr>
              <a:t>University of Colorado</a:t>
            </a:r>
            <a:br>
              <a:rPr lang="en-US" sz="2000" i="1" dirty="0">
                <a:solidFill>
                  <a:schemeClr val="bg1"/>
                </a:solidFill>
                <a:cs typeface="ＭＳ Ｐゴシック" charset="0"/>
              </a:rPr>
            </a:br>
            <a:r>
              <a:rPr lang="en-US" sz="2000" i="1" dirty="0">
                <a:solidFill>
                  <a:schemeClr val="bg1"/>
                </a:solidFill>
              </a:rPr>
              <a:t>Boulder, Colorado, USA</a:t>
            </a:r>
          </a:p>
          <a:p>
            <a:pPr algn="l" defTabSz="914400" eaLnBrk="0" fontAlgn="base"/>
            <a:r>
              <a:rPr lang="en-US" sz="2000" i="1" dirty="0">
                <a:solidFill>
                  <a:schemeClr val="bg1"/>
                </a:solidFill>
                <a:cs typeface="ＭＳ Ｐゴシック" charset="0"/>
                <a:hlinkClick r:id="rId3">
                  <a:extLst>
                    <a:ext uri="{A12FA001-AC4F-418D-AE19-62706E023703}">
                      <ahyp:hlinkClr xmlns:ahyp="http://schemas.microsoft.com/office/drawing/2018/hyperlinkcolor" val="tx"/>
                    </a:ext>
                  </a:extLst>
                </a:hlinkClick>
              </a:rPr>
              <a:t>Chris.Pankratz@lasp.Colorado.edu</a:t>
            </a:r>
            <a:endParaRPr lang="en-US" sz="2000" i="1" dirty="0">
              <a:solidFill>
                <a:schemeClr val="bg1"/>
              </a:solidFill>
              <a:cs typeface="ＭＳ Ｐゴシック" charset="0"/>
            </a:endParaRPr>
          </a:p>
          <a:p>
            <a:pPr algn="l" defTabSz="914400" eaLnBrk="0" fontAlgn="base"/>
            <a:r>
              <a:rPr lang="en-US" sz="2000" i="1" dirty="0">
                <a:solidFill>
                  <a:schemeClr val="bg1"/>
                </a:solidFill>
              </a:rPr>
              <a:t>+1-303-492-0696</a:t>
            </a:r>
          </a:p>
        </p:txBody>
      </p:sp>
      <p:sp>
        <p:nvSpPr>
          <p:cNvPr id="3" name="Rectangle 2">
            <a:extLst>
              <a:ext uri="{FF2B5EF4-FFF2-40B4-BE49-F238E27FC236}">
                <a16:creationId xmlns:a16="http://schemas.microsoft.com/office/drawing/2014/main" id="{CBA2C1EE-8967-8344-9E77-40B2E83350CB}"/>
              </a:ext>
            </a:extLst>
          </p:cNvPr>
          <p:cNvSpPr/>
          <p:nvPr/>
        </p:nvSpPr>
        <p:spPr>
          <a:xfrm>
            <a:off x="998546" y="1726482"/>
            <a:ext cx="10194907" cy="954107"/>
          </a:xfrm>
          <a:prstGeom prst="rect">
            <a:avLst/>
          </a:prstGeom>
        </p:spPr>
        <p:txBody>
          <a:bodyPr wrap="none">
            <a:spAutoFit/>
          </a:bodyPr>
          <a:lstStyle/>
          <a:p>
            <a:pPr algn="ctr"/>
            <a:r>
              <a:rPr lang="en-US" sz="2800" dirty="0" err="1">
                <a:solidFill>
                  <a:srgbClr val="FFC000"/>
                </a:solidFill>
              </a:rPr>
              <a:t>SWx</a:t>
            </a:r>
            <a:r>
              <a:rPr lang="en-US" sz="2800" dirty="0">
                <a:solidFill>
                  <a:srgbClr val="FFC000"/>
                </a:solidFill>
              </a:rPr>
              <a:t> TREC: Space Weather Technology, Research &amp; Education Center </a:t>
            </a:r>
          </a:p>
          <a:p>
            <a:pPr algn="ctr"/>
            <a:r>
              <a:rPr lang="en-US" sz="2800" dirty="0">
                <a:solidFill>
                  <a:srgbClr val="FFC000"/>
                </a:solidFill>
              </a:rPr>
              <a:t>https://</a:t>
            </a:r>
            <a:r>
              <a:rPr lang="en-US" sz="2800" dirty="0" err="1">
                <a:solidFill>
                  <a:srgbClr val="FFC000"/>
                </a:solidFill>
              </a:rPr>
              <a:t>www.colorado.edu</a:t>
            </a:r>
            <a:r>
              <a:rPr lang="en-US" sz="2800" dirty="0">
                <a:solidFill>
                  <a:srgbClr val="FFC000"/>
                </a:solidFill>
              </a:rPr>
              <a:t>/</a:t>
            </a:r>
            <a:r>
              <a:rPr lang="en-US" sz="2800" dirty="0" err="1">
                <a:solidFill>
                  <a:srgbClr val="FFC000"/>
                </a:solidFill>
              </a:rPr>
              <a:t>spaceweather</a:t>
            </a:r>
            <a:r>
              <a:rPr lang="en-US" sz="2800" dirty="0">
                <a:solidFill>
                  <a:srgbClr val="FFC000"/>
                </a:solidFill>
              </a:rPr>
              <a:t>/</a:t>
            </a:r>
          </a:p>
        </p:txBody>
      </p:sp>
    </p:spTree>
    <p:extLst>
      <p:ext uri="{BB962C8B-B14F-4D97-AF65-F5344CB8AC3E}">
        <p14:creationId xmlns:p14="http://schemas.microsoft.com/office/powerpoint/2010/main" val="36076346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a:extLst>
              <a:ext uri="{FF2B5EF4-FFF2-40B4-BE49-F238E27FC236}">
                <a16:creationId xmlns:a16="http://schemas.microsoft.com/office/drawing/2014/main" id="{193FE5F3-8FD7-FF4B-9E3F-0FC9B151F004}"/>
              </a:ext>
            </a:extLst>
          </p:cNvPr>
          <p:cNvSpPr/>
          <p:nvPr/>
        </p:nvSpPr>
        <p:spPr>
          <a:xfrm>
            <a:off x="4141519" y="753795"/>
            <a:ext cx="3886467" cy="5478617"/>
          </a:xfrm>
          <a:prstGeom prst="roundRect">
            <a:avLst>
              <a:gd name="adj" fmla="val 15000"/>
            </a:avLst>
          </a:prstGeom>
          <a:solidFill>
            <a:schemeClr val="accent1">
              <a:lumMod val="40000"/>
              <a:lumOff val="60000"/>
              <a:alpha val="70000"/>
            </a:schemeClr>
          </a:solidFill>
          <a:ln w="12700">
            <a:miter lim="400000"/>
          </a:ln>
        </p:spPr>
        <p:txBody>
          <a:bodyPr lIns="0" tIns="0" rIns="0" bIns="0" anchor="ctr"/>
          <a:lstStyle/>
          <a:p>
            <a:pPr>
              <a:defRPr sz="3200" b="0">
                <a:solidFill>
                  <a:srgbClr val="ADC6FA"/>
                </a:solidFill>
                <a:latin typeface="+mn-lt"/>
                <a:ea typeface="+mn-ea"/>
                <a:cs typeface="+mn-cs"/>
                <a:sym typeface="Helvetica Neue Medium"/>
              </a:defRPr>
            </a:pPr>
            <a:endParaRPr/>
          </a:p>
        </p:txBody>
      </p:sp>
      <p:sp>
        <p:nvSpPr>
          <p:cNvPr id="78" name="Rounded Rectangle">
            <a:extLst>
              <a:ext uri="{FF2B5EF4-FFF2-40B4-BE49-F238E27FC236}">
                <a16:creationId xmlns:a16="http://schemas.microsoft.com/office/drawing/2014/main" id="{D7BD9942-F379-EC45-9FA0-947F4F1803D1}"/>
              </a:ext>
            </a:extLst>
          </p:cNvPr>
          <p:cNvSpPr/>
          <p:nvPr/>
        </p:nvSpPr>
        <p:spPr>
          <a:xfrm>
            <a:off x="8137886" y="753795"/>
            <a:ext cx="3886467" cy="5478617"/>
          </a:xfrm>
          <a:prstGeom prst="roundRect">
            <a:avLst>
              <a:gd name="adj" fmla="val 15000"/>
            </a:avLst>
          </a:prstGeom>
          <a:solidFill>
            <a:schemeClr val="accent1">
              <a:lumMod val="40000"/>
              <a:lumOff val="60000"/>
              <a:alpha val="70000"/>
            </a:schemeClr>
          </a:solidFill>
          <a:ln w="12700">
            <a:miter lim="400000"/>
          </a:ln>
        </p:spPr>
        <p:txBody>
          <a:bodyPr lIns="0" tIns="0" rIns="0" bIns="0" anchor="ctr"/>
          <a:lstStyle/>
          <a:p>
            <a:pPr>
              <a:defRPr sz="3200" b="0">
                <a:solidFill>
                  <a:srgbClr val="ADC6FA"/>
                </a:solidFill>
                <a:latin typeface="+mn-lt"/>
                <a:ea typeface="+mn-ea"/>
                <a:cs typeface="+mn-cs"/>
                <a:sym typeface="Helvetica Neue Medium"/>
              </a:defRPr>
            </a:pPr>
            <a:endParaRPr/>
          </a:p>
        </p:txBody>
      </p:sp>
      <p:sp>
        <p:nvSpPr>
          <p:cNvPr id="2" name="Title 1">
            <a:extLst>
              <a:ext uri="{FF2B5EF4-FFF2-40B4-BE49-F238E27FC236}">
                <a16:creationId xmlns:a16="http://schemas.microsoft.com/office/drawing/2014/main" id="{00A2238D-A041-4944-85EA-81088A7B6DF2}"/>
              </a:ext>
            </a:extLst>
          </p:cNvPr>
          <p:cNvSpPr>
            <a:spLocks noGrp="1"/>
          </p:cNvSpPr>
          <p:nvPr>
            <p:ph type="title"/>
          </p:nvPr>
        </p:nvSpPr>
        <p:spPr>
          <a:xfrm>
            <a:off x="105646" y="62373"/>
            <a:ext cx="11914301" cy="664616"/>
          </a:xfrm>
        </p:spPr>
        <p:txBody>
          <a:bodyPr>
            <a:noAutofit/>
          </a:bodyPr>
          <a:lstStyle/>
          <a:p>
            <a:r>
              <a:rPr lang="en-US" sz="2600" dirty="0" err="1"/>
              <a:t>SWx</a:t>
            </a:r>
            <a:r>
              <a:rPr lang="en-US" sz="2600" dirty="0"/>
              <a:t> TREC: Space Weather Technology, Research &amp; Education Center</a:t>
            </a:r>
            <a:br>
              <a:rPr lang="en-US" sz="2600" dirty="0"/>
            </a:br>
            <a:r>
              <a:rPr lang="en-US" sz="2600" dirty="0"/>
              <a:t>  </a:t>
            </a:r>
            <a:r>
              <a:rPr lang="en-US" sz="2600" b="0" dirty="0"/>
              <a:t>an academic center for R2O-O2R</a:t>
            </a:r>
          </a:p>
        </p:txBody>
      </p:sp>
      <p:sp>
        <p:nvSpPr>
          <p:cNvPr id="25" name="Rounded Rectangle">
            <a:extLst>
              <a:ext uri="{FF2B5EF4-FFF2-40B4-BE49-F238E27FC236}">
                <a16:creationId xmlns:a16="http://schemas.microsoft.com/office/drawing/2014/main" id="{8E27E65B-AE7C-8243-AC64-80241660B083}"/>
              </a:ext>
            </a:extLst>
          </p:cNvPr>
          <p:cNvSpPr/>
          <p:nvPr/>
        </p:nvSpPr>
        <p:spPr>
          <a:xfrm>
            <a:off x="145485" y="740758"/>
            <a:ext cx="3886467" cy="5478617"/>
          </a:xfrm>
          <a:prstGeom prst="roundRect">
            <a:avLst>
              <a:gd name="adj" fmla="val 15000"/>
            </a:avLst>
          </a:prstGeom>
          <a:solidFill>
            <a:schemeClr val="accent1">
              <a:lumMod val="40000"/>
              <a:lumOff val="60000"/>
              <a:alpha val="70000"/>
            </a:schemeClr>
          </a:solidFill>
          <a:ln w="12700">
            <a:miter lim="400000"/>
          </a:ln>
        </p:spPr>
        <p:txBody>
          <a:bodyPr lIns="0" tIns="0" rIns="0" bIns="0" anchor="ctr"/>
          <a:lstStyle/>
          <a:p>
            <a:pPr>
              <a:defRPr sz="3200" b="0">
                <a:solidFill>
                  <a:srgbClr val="ADC6FA"/>
                </a:solidFill>
                <a:latin typeface="+mn-lt"/>
                <a:ea typeface="+mn-ea"/>
                <a:cs typeface="+mn-cs"/>
                <a:sym typeface="Helvetica Neue Medium"/>
              </a:defRPr>
            </a:pPr>
            <a:endParaRPr/>
          </a:p>
        </p:txBody>
      </p:sp>
      <p:sp>
        <p:nvSpPr>
          <p:cNvPr id="29" name="TextBox 28">
            <a:extLst>
              <a:ext uri="{FF2B5EF4-FFF2-40B4-BE49-F238E27FC236}">
                <a16:creationId xmlns:a16="http://schemas.microsoft.com/office/drawing/2014/main" id="{B1903CDB-3364-F245-9449-A7BC230A8686}"/>
              </a:ext>
            </a:extLst>
          </p:cNvPr>
          <p:cNvSpPr txBox="1"/>
          <p:nvPr/>
        </p:nvSpPr>
        <p:spPr>
          <a:xfrm>
            <a:off x="1336749" y="753795"/>
            <a:ext cx="1503938" cy="461665"/>
          </a:xfrm>
          <a:prstGeom prst="rect">
            <a:avLst/>
          </a:prstGeom>
          <a:noFill/>
        </p:spPr>
        <p:txBody>
          <a:bodyPr wrap="none" rtlCol="0">
            <a:spAutoFit/>
          </a:bodyPr>
          <a:lstStyle/>
          <a:p>
            <a:r>
              <a:rPr lang="en-US" sz="2400" dirty="0">
                <a:latin typeface="Helvetica" pitchFamily="2" charset="0"/>
              </a:rPr>
              <a:t>Research</a:t>
            </a:r>
          </a:p>
        </p:txBody>
      </p:sp>
      <p:sp>
        <p:nvSpPr>
          <p:cNvPr id="30" name="TextBox 29">
            <a:extLst>
              <a:ext uri="{FF2B5EF4-FFF2-40B4-BE49-F238E27FC236}">
                <a16:creationId xmlns:a16="http://schemas.microsoft.com/office/drawing/2014/main" id="{BF281C4D-D091-FA40-B78D-D373FED24A28}"/>
              </a:ext>
            </a:extLst>
          </p:cNvPr>
          <p:cNvSpPr txBox="1"/>
          <p:nvPr/>
        </p:nvSpPr>
        <p:spPr>
          <a:xfrm>
            <a:off x="5147109" y="782476"/>
            <a:ext cx="1846980" cy="461665"/>
          </a:xfrm>
          <a:prstGeom prst="rect">
            <a:avLst/>
          </a:prstGeom>
          <a:noFill/>
        </p:spPr>
        <p:txBody>
          <a:bodyPr wrap="none" rtlCol="0">
            <a:spAutoFit/>
          </a:bodyPr>
          <a:lstStyle/>
          <a:p>
            <a:r>
              <a:rPr lang="en-US" sz="2400" dirty="0">
                <a:latin typeface="Helvetica" pitchFamily="2" charset="0"/>
              </a:rPr>
              <a:t>Applications</a:t>
            </a:r>
          </a:p>
        </p:txBody>
      </p:sp>
      <p:sp>
        <p:nvSpPr>
          <p:cNvPr id="31" name="TextBox 30">
            <a:extLst>
              <a:ext uri="{FF2B5EF4-FFF2-40B4-BE49-F238E27FC236}">
                <a16:creationId xmlns:a16="http://schemas.microsoft.com/office/drawing/2014/main" id="{173B9330-1E58-AF48-BF27-343139DBA78B}"/>
              </a:ext>
            </a:extLst>
          </p:cNvPr>
          <p:cNvSpPr txBox="1"/>
          <p:nvPr/>
        </p:nvSpPr>
        <p:spPr>
          <a:xfrm>
            <a:off x="9299097" y="818906"/>
            <a:ext cx="1555234" cy="461665"/>
          </a:xfrm>
          <a:prstGeom prst="rect">
            <a:avLst/>
          </a:prstGeom>
          <a:noFill/>
        </p:spPr>
        <p:txBody>
          <a:bodyPr wrap="none" rtlCol="0">
            <a:spAutoFit/>
          </a:bodyPr>
          <a:lstStyle/>
          <a:p>
            <a:r>
              <a:rPr lang="en-US" sz="2400" dirty="0">
                <a:latin typeface="Helvetica" pitchFamily="2" charset="0"/>
              </a:rPr>
              <a:t>Education</a:t>
            </a:r>
          </a:p>
        </p:txBody>
      </p:sp>
      <p:sp>
        <p:nvSpPr>
          <p:cNvPr id="41" name="TextBox 40">
            <a:extLst>
              <a:ext uri="{FF2B5EF4-FFF2-40B4-BE49-F238E27FC236}">
                <a16:creationId xmlns:a16="http://schemas.microsoft.com/office/drawing/2014/main" id="{A955CE77-3066-CC4E-9AE8-9C257F51C843}"/>
              </a:ext>
            </a:extLst>
          </p:cNvPr>
          <p:cNvSpPr txBox="1"/>
          <p:nvPr/>
        </p:nvSpPr>
        <p:spPr>
          <a:xfrm>
            <a:off x="592154" y="4267204"/>
            <a:ext cx="2624436" cy="338554"/>
          </a:xfrm>
          <a:prstGeom prst="rect">
            <a:avLst/>
          </a:prstGeom>
          <a:noFill/>
        </p:spPr>
        <p:txBody>
          <a:bodyPr wrap="none" rtlCol="0">
            <a:spAutoFit/>
          </a:bodyPr>
          <a:lstStyle/>
          <a:p>
            <a:pPr algn="ctr"/>
            <a:r>
              <a:rPr lang="en-US" sz="1600" dirty="0">
                <a:latin typeface="Helvetica" pitchFamily="2" charset="0"/>
              </a:rPr>
              <a:t>Deep Learning Laboratory </a:t>
            </a:r>
          </a:p>
        </p:txBody>
      </p:sp>
      <p:sp>
        <p:nvSpPr>
          <p:cNvPr id="47" name="TextBox 46">
            <a:extLst>
              <a:ext uri="{FF2B5EF4-FFF2-40B4-BE49-F238E27FC236}">
                <a16:creationId xmlns:a16="http://schemas.microsoft.com/office/drawing/2014/main" id="{03B3D98C-D9E1-064B-82B5-D1E5CEE848EF}"/>
              </a:ext>
            </a:extLst>
          </p:cNvPr>
          <p:cNvSpPr txBox="1"/>
          <p:nvPr/>
        </p:nvSpPr>
        <p:spPr>
          <a:xfrm>
            <a:off x="117540" y="2575772"/>
            <a:ext cx="3842719" cy="338554"/>
          </a:xfrm>
          <a:prstGeom prst="rect">
            <a:avLst/>
          </a:prstGeom>
          <a:noFill/>
        </p:spPr>
        <p:txBody>
          <a:bodyPr wrap="none" rtlCol="0">
            <a:spAutoFit/>
          </a:bodyPr>
          <a:lstStyle/>
          <a:p>
            <a:r>
              <a:rPr lang="en-US" sz="1600" dirty="0">
                <a:latin typeface="Helvetica" pitchFamily="2" charset="0"/>
              </a:rPr>
              <a:t>Whole-Atmosphere Satellite Drag Model</a:t>
            </a:r>
          </a:p>
        </p:txBody>
      </p:sp>
      <p:sp>
        <p:nvSpPr>
          <p:cNvPr id="58" name="TextBox 57">
            <a:extLst>
              <a:ext uri="{FF2B5EF4-FFF2-40B4-BE49-F238E27FC236}">
                <a16:creationId xmlns:a16="http://schemas.microsoft.com/office/drawing/2014/main" id="{A899A617-D03C-7542-BFEC-C17079B9F78F}"/>
              </a:ext>
            </a:extLst>
          </p:cNvPr>
          <p:cNvSpPr txBox="1"/>
          <p:nvPr/>
        </p:nvSpPr>
        <p:spPr>
          <a:xfrm>
            <a:off x="4630531" y="2757452"/>
            <a:ext cx="2930935" cy="586613"/>
          </a:xfrm>
          <a:prstGeom prst="rect">
            <a:avLst/>
          </a:prstGeom>
          <a:noFill/>
        </p:spPr>
        <p:txBody>
          <a:bodyPr wrap="square" rtlCol="0">
            <a:spAutoFit/>
          </a:bodyPr>
          <a:lstStyle/>
          <a:p>
            <a:pPr algn="ctr"/>
            <a:r>
              <a:rPr lang="en-US" sz="1600" dirty="0">
                <a:latin typeface="Helvetica" pitchFamily="2" charset="0"/>
              </a:rPr>
              <a:t>Hybrid Research-Operations </a:t>
            </a:r>
          </a:p>
          <a:p>
            <a:pPr algn="ctr"/>
            <a:r>
              <a:rPr lang="en-US" sz="1600" dirty="0">
                <a:latin typeface="Helvetica" pitchFamily="2" charset="0"/>
              </a:rPr>
              <a:t>Observing Platforms</a:t>
            </a:r>
          </a:p>
        </p:txBody>
      </p:sp>
      <p:sp>
        <p:nvSpPr>
          <p:cNvPr id="59" name="TextBox 58">
            <a:extLst>
              <a:ext uri="{FF2B5EF4-FFF2-40B4-BE49-F238E27FC236}">
                <a16:creationId xmlns:a16="http://schemas.microsoft.com/office/drawing/2014/main" id="{1608B45B-7529-754D-9E09-103B01E3F05C}"/>
              </a:ext>
            </a:extLst>
          </p:cNvPr>
          <p:cNvSpPr txBox="1"/>
          <p:nvPr/>
        </p:nvSpPr>
        <p:spPr>
          <a:xfrm>
            <a:off x="6366398" y="3447941"/>
            <a:ext cx="1789600" cy="1077218"/>
          </a:xfrm>
          <a:prstGeom prst="rect">
            <a:avLst/>
          </a:prstGeom>
          <a:noFill/>
        </p:spPr>
        <p:txBody>
          <a:bodyPr wrap="square" rtlCol="0">
            <a:spAutoFit/>
          </a:bodyPr>
          <a:lstStyle/>
          <a:p>
            <a:pPr algn="ctr"/>
            <a:r>
              <a:rPr lang="en-US" sz="1600" dirty="0">
                <a:latin typeface="Helvetica" pitchFamily="2" charset="0"/>
              </a:rPr>
              <a:t>Space Weather O2R / R2O </a:t>
            </a:r>
          </a:p>
          <a:p>
            <a:pPr algn="ctr"/>
            <a:r>
              <a:rPr lang="en-US" sz="1600" b="1" dirty="0">
                <a:latin typeface="Helvetica" pitchFamily="2" charset="0"/>
              </a:rPr>
              <a:t>Data Portal</a:t>
            </a:r>
            <a:r>
              <a:rPr lang="en-US" sz="1600" dirty="0">
                <a:latin typeface="Helvetica" pitchFamily="2" charset="0"/>
              </a:rPr>
              <a:t> &amp; </a:t>
            </a:r>
            <a:r>
              <a:rPr lang="en-US" sz="1600" b="1" dirty="0">
                <a:latin typeface="Helvetica" pitchFamily="2" charset="0"/>
              </a:rPr>
              <a:t>Testbed</a:t>
            </a:r>
          </a:p>
        </p:txBody>
      </p:sp>
      <p:pic>
        <p:nvPicPr>
          <p:cNvPr id="60" name="Image" descr="Image">
            <a:extLst>
              <a:ext uri="{FF2B5EF4-FFF2-40B4-BE49-F238E27FC236}">
                <a16:creationId xmlns:a16="http://schemas.microsoft.com/office/drawing/2014/main" id="{A7DBC28D-546C-7C46-A2E8-92D4727F7158}"/>
              </a:ext>
            </a:extLst>
          </p:cNvPr>
          <p:cNvPicPr>
            <a:picLocks noChangeAspect="1"/>
          </p:cNvPicPr>
          <p:nvPr/>
        </p:nvPicPr>
        <p:blipFill>
          <a:blip r:embed="rId3"/>
          <a:stretch>
            <a:fillRect/>
          </a:stretch>
        </p:blipFill>
        <p:spPr>
          <a:xfrm>
            <a:off x="5813519" y="4747831"/>
            <a:ext cx="2012111" cy="1134241"/>
          </a:xfrm>
          <a:prstGeom prst="rect">
            <a:avLst/>
          </a:prstGeom>
          <a:ln w="12700">
            <a:miter lim="400000"/>
          </a:ln>
        </p:spPr>
      </p:pic>
      <p:sp>
        <p:nvSpPr>
          <p:cNvPr id="61" name="TextBox 60">
            <a:extLst>
              <a:ext uri="{FF2B5EF4-FFF2-40B4-BE49-F238E27FC236}">
                <a16:creationId xmlns:a16="http://schemas.microsoft.com/office/drawing/2014/main" id="{CF5DF589-679D-BF49-80E1-D2EC2552BF58}"/>
              </a:ext>
            </a:extLst>
          </p:cNvPr>
          <p:cNvSpPr txBox="1"/>
          <p:nvPr/>
        </p:nvSpPr>
        <p:spPr>
          <a:xfrm>
            <a:off x="4294614" y="4778525"/>
            <a:ext cx="1622399" cy="1077218"/>
          </a:xfrm>
          <a:prstGeom prst="rect">
            <a:avLst/>
          </a:prstGeom>
          <a:noFill/>
        </p:spPr>
        <p:txBody>
          <a:bodyPr wrap="square" rtlCol="0">
            <a:spAutoFit/>
          </a:bodyPr>
          <a:lstStyle/>
          <a:p>
            <a:pPr algn="ctr"/>
            <a:r>
              <a:rPr lang="en-US" sz="1600" dirty="0">
                <a:latin typeface="Helvetica" pitchFamily="2" charset="0"/>
              </a:rPr>
              <a:t>NASA Mission Data R2O:</a:t>
            </a:r>
          </a:p>
          <a:p>
            <a:pPr algn="ctr"/>
            <a:r>
              <a:rPr lang="en-US" sz="1600" b="1" dirty="0">
                <a:latin typeface="Helvetica" pitchFamily="2" charset="0"/>
              </a:rPr>
              <a:t>GOLD</a:t>
            </a:r>
          </a:p>
          <a:p>
            <a:pPr algn="ctr"/>
            <a:r>
              <a:rPr lang="en-US" sz="1600" b="1" dirty="0">
                <a:latin typeface="Helvetica" pitchFamily="2" charset="0"/>
              </a:rPr>
              <a:t>IMAP</a:t>
            </a:r>
          </a:p>
        </p:txBody>
      </p:sp>
      <p:sp>
        <p:nvSpPr>
          <p:cNvPr id="63" name="TextBox 62">
            <a:extLst>
              <a:ext uri="{FF2B5EF4-FFF2-40B4-BE49-F238E27FC236}">
                <a16:creationId xmlns:a16="http://schemas.microsoft.com/office/drawing/2014/main" id="{0892E161-42FD-5645-A73C-D034C537C2F8}"/>
              </a:ext>
            </a:extLst>
          </p:cNvPr>
          <p:cNvSpPr txBox="1"/>
          <p:nvPr/>
        </p:nvSpPr>
        <p:spPr>
          <a:xfrm>
            <a:off x="8967466" y="5824109"/>
            <a:ext cx="2435283" cy="323165"/>
          </a:xfrm>
          <a:prstGeom prst="rect">
            <a:avLst/>
          </a:prstGeom>
          <a:noFill/>
        </p:spPr>
        <p:txBody>
          <a:bodyPr wrap="none" rtlCol="0">
            <a:spAutoFit/>
          </a:bodyPr>
          <a:lstStyle/>
          <a:p>
            <a:pPr algn="ctr"/>
            <a:r>
              <a:rPr lang="en-US" sz="1500" dirty="0">
                <a:latin typeface="Helvetica" pitchFamily="2" charset="0"/>
              </a:rPr>
              <a:t>Professional Development</a:t>
            </a:r>
          </a:p>
        </p:txBody>
      </p:sp>
      <p:sp>
        <p:nvSpPr>
          <p:cNvPr id="65" name="TextBox 64">
            <a:extLst>
              <a:ext uri="{FF2B5EF4-FFF2-40B4-BE49-F238E27FC236}">
                <a16:creationId xmlns:a16="http://schemas.microsoft.com/office/drawing/2014/main" id="{F7B72520-9B7D-B843-BB20-145AF21D53FD}"/>
              </a:ext>
            </a:extLst>
          </p:cNvPr>
          <p:cNvSpPr txBox="1"/>
          <p:nvPr/>
        </p:nvSpPr>
        <p:spPr>
          <a:xfrm>
            <a:off x="8344470" y="3320438"/>
            <a:ext cx="2158448" cy="784830"/>
          </a:xfrm>
          <a:prstGeom prst="rect">
            <a:avLst/>
          </a:prstGeom>
          <a:noFill/>
        </p:spPr>
        <p:txBody>
          <a:bodyPr wrap="square" rtlCol="0">
            <a:spAutoFit/>
          </a:bodyPr>
          <a:lstStyle/>
          <a:p>
            <a:pPr algn="ctr"/>
            <a:r>
              <a:rPr lang="en-US" sz="1500" dirty="0">
                <a:latin typeface="Helvetica" pitchFamily="2" charset="0"/>
              </a:rPr>
              <a:t>Boulder Space Weather Summer School participation</a:t>
            </a:r>
          </a:p>
        </p:txBody>
      </p:sp>
      <p:sp>
        <p:nvSpPr>
          <p:cNvPr id="66" name="TextBox 65">
            <a:extLst>
              <a:ext uri="{FF2B5EF4-FFF2-40B4-BE49-F238E27FC236}">
                <a16:creationId xmlns:a16="http://schemas.microsoft.com/office/drawing/2014/main" id="{D903003D-BF71-3646-BEF4-029DF6DAA23B}"/>
              </a:ext>
            </a:extLst>
          </p:cNvPr>
          <p:cNvSpPr txBox="1"/>
          <p:nvPr/>
        </p:nvSpPr>
        <p:spPr>
          <a:xfrm>
            <a:off x="8413056" y="2347024"/>
            <a:ext cx="3284682" cy="323165"/>
          </a:xfrm>
          <a:prstGeom prst="rect">
            <a:avLst/>
          </a:prstGeom>
          <a:noFill/>
        </p:spPr>
        <p:txBody>
          <a:bodyPr wrap="none" rtlCol="0">
            <a:spAutoFit/>
          </a:bodyPr>
          <a:lstStyle/>
          <a:p>
            <a:pPr algn="ctr"/>
            <a:r>
              <a:rPr lang="en-US" sz="1500" dirty="0">
                <a:latin typeface="Helvetica" pitchFamily="2" charset="0"/>
              </a:rPr>
              <a:t>Space Weather Graduate Certificate</a:t>
            </a:r>
          </a:p>
        </p:txBody>
      </p:sp>
      <p:pic>
        <p:nvPicPr>
          <p:cNvPr id="67" name="Picture 66">
            <a:extLst>
              <a:ext uri="{FF2B5EF4-FFF2-40B4-BE49-F238E27FC236}">
                <a16:creationId xmlns:a16="http://schemas.microsoft.com/office/drawing/2014/main" id="{BC107818-B0EC-244D-9A73-D1F7201E964D}"/>
              </a:ext>
            </a:extLst>
          </p:cNvPr>
          <p:cNvPicPr>
            <a:picLocks noChangeAspect="1"/>
          </p:cNvPicPr>
          <p:nvPr/>
        </p:nvPicPr>
        <p:blipFill>
          <a:blip r:embed="rId4"/>
          <a:stretch>
            <a:fillRect/>
          </a:stretch>
        </p:blipFill>
        <p:spPr>
          <a:xfrm>
            <a:off x="8916648" y="1340416"/>
            <a:ext cx="2164923" cy="1013031"/>
          </a:xfrm>
          <a:prstGeom prst="rect">
            <a:avLst/>
          </a:prstGeom>
          <a:ln>
            <a:solidFill>
              <a:schemeClr val="tx1"/>
            </a:solidFill>
          </a:ln>
          <a:effectLst>
            <a:outerShdw blurRad="50800" dist="50800" dir="1020000" sx="102000" sy="102000" algn="ctr" rotWithShape="0">
              <a:srgbClr val="000000">
                <a:alpha val="43137"/>
              </a:srgbClr>
            </a:outerShdw>
          </a:effectLst>
        </p:spPr>
      </p:pic>
      <p:pic>
        <p:nvPicPr>
          <p:cNvPr id="68" name="Picture 67">
            <a:extLst>
              <a:ext uri="{FF2B5EF4-FFF2-40B4-BE49-F238E27FC236}">
                <a16:creationId xmlns:a16="http://schemas.microsoft.com/office/drawing/2014/main" id="{E9FD5B2B-6ED5-A349-AA33-9ABE227DA0E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43584" y="3356417"/>
            <a:ext cx="2294602" cy="1207421"/>
          </a:xfrm>
          <a:prstGeom prst="rect">
            <a:avLst/>
          </a:prstGeom>
          <a:ln>
            <a:solidFill>
              <a:schemeClr val="accent1"/>
            </a:solidFill>
          </a:ln>
        </p:spPr>
      </p:pic>
      <p:sp>
        <p:nvSpPr>
          <p:cNvPr id="3" name="TextBox 2">
            <a:extLst>
              <a:ext uri="{FF2B5EF4-FFF2-40B4-BE49-F238E27FC236}">
                <a16:creationId xmlns:a16="http://schemas.microsoft.com/office/drawing/2014/main" id="{0B9D0ECF-9B99-4149-BFC3-A88B415E5999}"/>
              </a:ext>
            </a:extLst>
          </p:cNvPr>
          <p:cNvSpPr txBox="1"/>
          <p:nvPr/>
        </p:nvSpPr>
        <p:spPr>
          <a:xfrm>
            <a:off x="4448743" y="5970510"/>
            <a:ext cx="3267946" cy="276999"/>
          </a:xfrm>
          <a:prstGeom prst="rect">
            <a:avLst/>
          </a:prstGeom>
          <a:noFill/>
        </p:spPr>
        <p:txBody>
          <a:bodyPr wrap="none" rtlCol="0">
            <a:spAutoFit/>
          </a:bodyPr>
          <a:lstStyle/>
          <a:p>
            <a:r>
              <a:rPr lang="en-US" sz="1200" dirty="0">
                <a:latin typeface="Helvetica" pitchFamily="2" charset="0"/>
              </a:rPr>
              <a:t>*Missions, Applications, and Data Technology</a:t>
            </a:r>
          </a:p>
        </p:txBody>
      </p:sp>
      <p:pic>
        <p:nvPicPr>
          <p:cNvPr id="37" name="Picture 36">
            <a:extLst>
              <a:ext uri="{FF2B5EF4-FFF2-40B4-BE49-F238E27FC236}">
                <a16:creationId xmlns:a16="http://schemas.microsoft.com/office/drawing/2014/main" id="{5A1BB9D3-2878-2D4B-970A-482DBB0C5D00}"/>
              </a:ext>
            </a:extLst>
          </p:cNvPr>
          <p:cNvPicPr>
            <a:picLocks noChangeAspect="1"/>
          </p:cNvPicPr>
          <p:nvPr/>
        </p:nvPicPr>
        <p:blipFill>
          <a:blip r:embed="rId6"/>
          <a:stretch>
            <a:fillRect/>
          </a:stretch>
        </p:blipFill>
        <p:spPr>
          <a:xfrm>
            <a:off x="752389" y="1248463"/>
            <a:ext cx="2682206" cy="1329162"/>
          </a:xfrm>
          <a:prstGeom prst="rect">
            <a:avLst/>
          </a:prstGeom>
        </p:spPr>
      </p:pic>
      <p:pic>
        <p:nvPicPr>
          <p:cNvPr id="5" name="Picture 4">
            <a:extLst>
              <a:ext uri="{FF2B5EF4-FFF2-40B4-BE49-F238E27FC236}">
                <a16:creationId xmlns:a16="http://schemas.microsoft.com/office/drawing/2014/main" id="{8F4FA56D-D5CC-9641-807F-10205EEF380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516998" y="2756279"/>
            <a:ext cx="2492014" cy="569565"/>
          </a:xfrm>
          <a:prstGeom prst="rect">
            <a:avLst/>
          </a:prstGeom>
        </p:spPr>
      </p:pic>
      <p:pic>
        <p:nvPicPr>
          <p:cNvPr id="6" name="Picture 5">
            <a:extLst>
              <a:ext uri="{FF2B5EF4-FFF2-40B4-BE49-F238E27FC236}">
                <a16:creationId xmlns:a16="http://schemas.microsoft.com/office/drawing/2014/main" id="{5AE922C5-2A59-244B-B616-FCD226F3FB8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330390" y="3357626"/>
            <a:ext cx="1484022" cy="569565"/>
          </a:xfrm>
          <a:prstGeom prst="rect">
            <a:avLst/>
          </a:prstGeom>
        </p:spPr>
      </p:pic>
      <p:pic>
        <p:nvPicPr>
          <p:cNvPr id="32" name="Picture 31">
            <a:extLst>
              <a:ext uri="{FF2B5EF4-FFF2-40B4-BE49-F238E27FC236}">
                <a16:creationId xmlns:a16="http://schemas.microsoft.com/office/drawing/2014/main" id="{8B360138-856B-4647-B94A-9170E237682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226755" y="4256842"/>
            <a:ext cx="1722435" cy="1532282"/>
          </a:xfrm>
          <a:prstGeom prst="rect">
            <a:avLst/>
          </a:prstGeom>
        </p:spPr>
      </p:pic>
      <p:sp>
        <p:nvSpPr>
          <p:cNvPr id="7" name="Rectangle 6">
            <a:extLst>
              <a:ext uri="{FF2B5EF4-FFF2-40B4-BE49-F238E27FC236}">
                <a16:creationId xmlns:a16="http://schemas.microsoft.com/office/drawing/2014/main" id="{F6908F5D-2964-3D41-83AD-8B2B2AEBB03A}"/>
              </a:ext>
            </a:extLst>
          </p:cNvPr>
          <p:cNvSpPr/>
          <p:nvPr/>
        </p:nvSpPr>
        <p:spPr>
          <a:xfrm>
            <a:off x="4663301" y="1215460"/>
            <a:ext cx="2738819" cy="156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9F5A4AE3-98E2-7743-B11B-50EE65D709C9}"/>
              </a:ext>
            </a:extLst>
          </p:cNvPr>
          <p:cNvGrpSpPr/>
          <p:nvPr/>
        </p:nvGrpSpPr>
        <p:grpSpPr>
          <a:xfrm>
            <a:off x="5416972" y="1274908"/>
            <a:ext cx="1433949" cy="1429810"/>
            <a:chOff x="6612579" y="951068"/>
            <a:chExt cx="4900563" cy="4900563"/>
          </a:xfrm>
        </p:grpSpPr>
        <p:pic>
          <p:nvPicPr>
            <p:cNvPr id="35" name="Picture 34">
              <a:extLst>
                <a:ext uri="{FF2B5EF4-FFF2-40B4-BE49-F238E27FC236}">
                  <a16:creationId xmlns:a16="http://schemas.microsoft.com/office/drawing/2014/main" id="{C527E82E-E474-564C-9BE1-DC975FADB9D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141571" y="2518770"/>
              <a:ext cx="1838839" cy="1838839"/>
            </a:xfrm>
            <a:prstGeom prst="rect">
              <a:avLst/>
            </a:prstGeom>
          </p:spPr>
        </p:pic>
        <p:sp>
          <p:nvSpPr>
            <p:cNvPr id="36" name="Oval 35">
              <a:extLst>
                <a:ext uri="{FF2B5EF4-FFF2-40B4-BE49-F238E27FC236}">
                  <a16:creationId xmlns:a16="http://schemas.microsoft.com/office/drawing/2014/main" id="{54613F35-9BEA-0A4A-B12A-C6AE6FDA2F9D}"/>
                </a:ext>
              </a:extLst>
            </p:cNvPr>
            <p:cNvSpPr/>
            <p:nvPr/>
          </p:nvSpPr>
          <p:spPr>
            <a:xfrm>
              <a:off x="6612579" y="951068"/>
              <a:ext cx="4900563" cy="490056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EFCA3F4-98A5-8542-9A8A-6DE9B7983C0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3881121">
              <a:off x="6535686" y="4584872"/>
              <a:ext cx="1551902" cy="716262"/>
            </a:xfrm>
            <a:prstGeom prst="rect">
              <a:avLst/>
            </a:prstGeom>
          </p:spPr>
        </p:pic>
        <p:cxnSp>
          <p:nvCxnSpPr>
            <p:cNvPr id="39" name="Straight Arrow Connector 38">
              <a:extLst>
                <a:ext uri="{FF2B5EF4-FFF2-40B4-BE49-F238E27FC236}">
                  <a16:creationId xmlns:a16="http://schemas.microsoft.com/office/drawing/2014/main" id="{48AB0054-5FE6-DD48-8539-8DE024C36F76}"/>
                </a:ext>
              </a:extLst>
            </p:cNvPr>
            <p:cNvCxnSpPr>
              <a:cxnSpLocks/>
            </p:cNvCxnSpPr>
            <p:nvPr/>
          </p:nvCxnSpPr>
          <p:spPr>
            <a:xfrm>
              <a:off x="7397867" y="5382429"/>
              <a:ext cx="506865" cy="282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E49FEDA7-D535-354C-B2ED-C32C1DD433E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2451558">
              <a:off x="9756691" y="1239534"/>
              <a:ext cx="1551902" cy="716262"/>
            </a:xfrm>
            <a:prstGeom prst="rect">
              <a:avLst/>
            </a:prstGeom>
          </p:spPr>
        </p:pic>
        <p:cxnSp>
          <p:nvCxnSpPr>
            <p:cNvPr id="42" name="Straight Arrow Connector 41">
              <a:extLst>
                <a:ext uri="{FF2B5EF4-FFF2-40B4-BE49-F238E27FC236}">
                  <a16:creationId xmlns:a16="http://schemas.microsoft.com/office/drawing/2014/main" id="{EF53A72B-6C95-664B-85DD-F76625DDC46B}"/>
                </a:ext>
              </a:extLst>
            </p:cNvPr>
            <p:cNvCxnSpPr>
              <a:cxnSpLocks/>
            </p:cNvCxnSpPr>
            <p:nvPr/>
          </p:nvCxnSpPr>
          <p:spPr>
            <a:xfrm flipH="1" flipV="1">
              <a:off x="9791408" y="951068"/>
              <a:ext cx="506004" cy="224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1069CCA-D593-B048-BCFD-FDA7466CEC6B}"/>
              </a:ext>
            </a:extLst>
          </p:cNvPr>
          <p:cNvGrpSpPr/>
          <p:nvPr/>
        </p:nvGrpSpPr>
        <p:grpSpPr>
          <a:xfrm>
            <a:off x="853643" y="2884887"/>
            <a:ext cx="2217599" cy="1418893"/>
            <a:chOff x="143001" y="1382222"/>
            <a:chExt cx="4809570" cy="2617193"/>
          </a:xfrm>
        </p:grpSpPr>
        <p:pic>
          <p:nvPicPr>
            <p:cNvPr id="44" name="Picture 43">
              <a:extLst>
                <a:ext uri="{FF2B5EF4-FFF2-40B4-BE49-F238E27FC236}">
                  <a16:creationId xmlns:a16="http://schemas.microsoft.com/office/drawing/2014/main" id="{FB886F2A-A9B6-9240-A188-A281214E8D5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43001" y="1496522"/>
              <a:ext cx="4809570" cy="2355850"/>
            </a:xfrm>
            <a:prstGeom prst="rect">
              <a:avLst/>
            </a:prstGeom>
          </p:spPr>
        </p:pic>
        <p:grpSp>
          <p:nvGrpSpPr>
            <p:cNvPr id="48" name="Group 47">
              <a:extLst>
                <a:ext uri="{FF2B5EF4-FFF2-40B4-BE49-F238E27FC236}">
                  <a16:creationId xmlns:a16="http://schemas.microsoft.com/office/drawing/2014/main" id="{CF6B07A9-F8AA-7147-8774-839CFFB10903}"/>
                </a:ext>
              </a:extLst>
            </p:cNvPr>
            <p:cNvGrpSpPr/>
            <p:nvPr/>
          </p:nvGrpSpPr>
          <p:grpSpPr>
            <a:xfrm>
              <a:off x="1343362" y="1382222"/>
              <a:ext cx="269031" cy="883149"/>
              <a:chOff x="10705561" y="1439576"/>
              <a:chExt cx="368179" cy="1208621"/>
            </a:xfrm>
          </p:grpSpPr>
          <p:sp>
            <p:nvSpPr>
              <p:cNvPr id="70" name="Rectangle 69">
                <a:extLst>
                  <a:ext uri="{FF2B5EF4-FFF2-40B4-BE49-F238E27FC236}">
                    <a16:creationId xmlns:a16="http://schemas.microsoft.com/office/drawing/2014/main" id="{02FA7861-FEB5-384C-B3AF-F4492EB94B12}"/>
                  </a:ext>
                </a:extLst>
              </p:cNvPr>
              <p:cNvSpPr/>
              <p:nvPr/>
            </p:nvSpPr>
            <p:spPr>
              <a:xfrm>
                <a:off x="10705561" y="1439576"/>
                <a:ext cx="368179" cy="120862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FFFAB7B-8D16-2A4A-930C-4BCF55416684}"/>
                  </a:ext>
                </a:extLst>
              </p:cNvPr>
              <p:cNvSpPr/>
              <p:nvPr/>
            </p:nvSpPr>
            <p:spPr>
              <a:xfrm>
                <a:off x="10768249" y="1499820"/>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D45326B4-5FC2-1743-889A-25C35DE9A0EE}"/>
                  </a:ext>
                </a:extLst>
              </p:cNvPr>
              <p:cNvSpPr/>
              <p:nvPr/>
            </p:nvSpPr>
            <p:spPr>
              <a:xfrm>
                <a:off x="10769402" y="1783445"/>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2811384-673D-F549-AE48-10897CAEB12C}"/>
                  </a:ext>
                </a:extLst>
              </p:cNvPr>
              <p:cNvSpPr/>
              <p:nvPr/>
            </p:nvSpPr>
            <p:spPr>
              <a:xfrm>
                <a:off x="10768249" y="2059177"/>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9C893DA-6E55-0C4D-825B-189545C6E663}"/>
                  </a:ext>
                </a:extLst>
              </p:cNvPr>
              <p:cNvSpPr/>
              <p:nvPr/>
            </p:nvSpPr>
            <p:spPr>
              <a:xfrm>
                <a:off x="10771254" y="2336269"/>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20A2FA73-A9E0-204F-BB6A-C2E60EFF4817}"/>
                </a:ext>
              </a:extLst>
            </p:cNvPr>
            <p:cNvGrpSpPr/>
            <p:nvPr/>
          </p:nvGrpSpPr>
          <p:grpSpPr>
            <a:xfrm>
              <a:off x="1343363" y="2255595"/>
              <a:ext cx="269030" cy="883146"/>
              <a:chOff x="10705561" y="1439576"/>
              <a:chExt cx="368179" cy="1208621"/>
            </a:xfrm>
          </p:grpSpPr>
          <p:sp>
            <p:nvSpPr>
              <p:cNvPr id="56" name="Rectangle 55">
                <a:extLst>
                  <a:ext uri="{FF2B5EF4-FFF2-40B4-BE49-F238E27FC236}">
                    <a16:creationId xmlns:a16="http://schemas.microsoft.com/office/drawing/2014/main" id="{A2CE8F3C-80B2-3546-9501-0551C49B4C69}"/>
                  </a:ext>
                </a:extLst>
              </p:cNvPr>
              <p:cNvSpPr/>
              <p:nvPr/>
            </p:nvSpPr>
            <p:spPr>
              <a:xfrm>
                <a:off x="10705561" y="1439576"/>
                <a:ext cx="368179" cy="120862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11FD513-F3A7-9D48-96F9-147883EDEAE7}"/>
                  </a:ext>
                </a:extLst>
              </p:cNvPr>
              <p:cNvSpPr/>
              <p:nvPr/>
            </p:nvSpPr>
            <p:spPr>
              <a:xfrm>
                <a:off x="10768249" y="1499820"/>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2F48CBA-5A0A-0E44-886B-FE25260B46E0}"/>
                  </a:ext>
                </a:extLst>
              </p:cNvPr>
              <p:cNvSpPr/>
              <p:nvPr/>
            </p:nvSpPr>
            <p:spPr>
              <a:xfrm>
                <a:off x="10769402" y="1783445"/>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79D68C8-E747-7848-82FF-564130B22A4A}"/>
                  </a:ext>
                </a:extLst>
              </p:cNvPr>
              <p:cNvSpPr/>
              <p:nvPr/>
            </p:nvSpPr>
            <p:spPr>
              <a:xfrm>
                <a:off x="10768249" y="2059177"/>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CDA73BD-608F-EC44-8925-88CE0EB75E1E}"/>
                  </a:ext>
                </a:extLst>
              </p:cNvPr>
              <p:cNvSpPr/>
              <p:nvPr/>
            </p:nvSpPr>
            <p:spPr>
              <a:xfrm>
                <a:off x="10771254" y="2341744"/>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DB114789-B1D9-154B-A4FA-51D4B695CEE2}"/>
                </a:ext>
              </a:extLst>
            </p:cNvPr>
            <p:cNvGrpSpPr/>
            <p:nvPr/>
          </p:nvGrpSpPr>
          <p:grpSpPr>
            <a:xfrm>
              <a:off x="1343362" y="3136951"/>
              <a:ext cx="269031" cy="862464"/>
              <a:chOff x="10705561" y="1439576"/>
              <a:chExt cx="368179" cy="1208621"/>
            </a:xfrm>
          </p:grpSpPr>
          <p:sp>
            <p:nvSpPr>
              <p:cNvPr id="51" name="Rectangle 50">
                <a:extLst>
                  <a:ext uri="{FF2B5EF4-FFF2-40B4-BE49-F238E27FC236}">
                    <a16:creationId xmlns:a16="http://schemas.microsoft.com/office/drawing/2014/main" id="{1FC089D8-1044-EC45-B796-6ECA7240FA6C}"/>
                  </a:ext>
                </a:extLst>
              </p:cNvPr>
              <p:cNvSpPr/>
              <p:nvPr/>
            </p:nvSpPr>
            <p:spPr>
              <a:xfrm>
                <a:off x="10705561" y="1439576"/>
                <a:ext cx="368179" cy="120862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EDD2541-80DF-B64A-A1CD-768CC10AA1C4}"/>
                  </a:ext>
                </a:extLst>
              </p:cNvPr>
              <p:cNvSpPr/>
              <p:nvPr/>
            </p:nvSpPr>
            <p:spPr>
              <a:xfrm>
                <a:off x="10768249" y="1499820"/>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CAA30BA-5AB0-6844-9A64-292299F0891B}"/>
                  </a:ext>
                </a:extLst>
              </p:cNvPr>
              <p:cNvSpPr/>
              <p:nvPr/>
            </p:nvSpPr>
            <p:spPr>
              <a:xfrm>
                <a:off x="10769402" y="1783445"/>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48EF55F-8D3D-8E47-B2E3-6E66DBF0B24E}"/>
                  </a:ext>
                </a:extLst>
              </p:cNvPr>
              <p:cNvSpPr/>
              <p:nvPr/>
            </p:nvSpPr>
            <p:spPr>
              <a:xfrm>
                <a:off x="10768249" y="2059177"/>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3583A13-0118-6F45-B8E9-5B5DE763320B}"/>
                  </a:ext>
                </a:extLst>
              </p:cNvPr>
              <p:cNvSpPr/>
              <p:nvPr/>
            </p:nvSpPr>
            <p:spPr>
              <a:xfrm>
                <a:off x="10776729" y="2330794"/>
                <a:ext cx="243114" cy="243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5" name="Image" descr="Image">
            <a:extLst>
              <a:ext uri="{FF2B5EF4-FFF2-40B4-BE49-F238E27FC236}">
                <a16:creationId xmlns:a16="http://schemas.microsoft.com/office/drawing/2014/main" id="{E5920AAD-C21A-A540-A7DD-5F42659F3C9B}"/>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82893" y="4653515"/>
            <a:ext cx="1502381" cy="1502381"/>
          </a:xfrm>
          <a:prstGeom prst="rect">
            <a:avLst/>
          </a:prstGeom>
          <a:ln w="12700">
            <a:miter lim="400000"/>
          </a:ln>
        </p:spPr>
      </p:pic>
      <p:sp>
        <p:nvSpPr>
          <p:cNvPr id="76" name="TextBox 75">
            <a:extLst>
              <a:ext uri="{FF2B5EF4-FFF2-40B4-BE49-F238E27FC236}">
                <a16:creationId xmlns:a16="http://schemas.microsoft.com/office/drawing/2014/main" id="{F1F2E4B1-7283-6C4A-A079-DB74B6AD8A68}"/>
              </a:ext>
            </a:extLst>
          </p:cNvPr>
          <p:cNvSpPr txBox="1"/>
          <p:nvPr/>
        </p:nvSpPr>
        <p:spPr>
          <a:xfrm>
            <a:off x="1996972" y="5112317"/>
            <a:ext cx="1848583" cy="830997"/>
          </a:xfrm>
          <a:prstGeom prst="rect">
            <a:avLst/>
          </a:prstGeom>
          <a:noFill/>
        </p:spPr>
        <p:txBody>
          <a:bodyPr wrap="none" rtlCol="0">
            <a:spAutoFit/>
          </a:bodyPr>
          <a:lstStyle/>
          <a:p>
            <a:pPr algn="ctr"/>
            <a:r>
              <a:rPr lang="en-US" sz="1600" b="1" dirty="0">
                <a:latin typeface="Helvetica" pitchFamily="2" charset="0"/>
              </a:rPr>
              <a:t>GONG</a:t>
            </a:r>
            <a:r>
              <a:rPr lang="en-US" sz="1600" dirty="0">
                <a:latin typeface="Helvetica" pitchFamily="2" charset="0"/>
              </a:rPr>
              <a:t> Calibration</a:t>
            </a:r>
          </a:p>
          <a:p>
            <a:pPr algn="ctr"/>
            <a:r>
              <a:rPr lang="en-US" sz="1600" dirty="0">
                <a:latin typeface="Helvetica" pitchFamily="2" charset="0"/>
              </a:rPr>
              <a:t>(NASA O2R</a:t>
            </a:r>
          </a:p>
          <a:p>
            <a:pPr algn="ctr"/>
            <a:r>
              <a:rPr lang="en-US" sz="1600" dirty="0">
                <a:latin typeface="Helvetica" pitchFamily="2" charset="0"/>
              </a:rPr>
              <a:t>w/NSO)</a:t>
            </a:r>
          </a:p>
        </p:txBody>
      </p:sp>
    </p:spTree>
    <p:extLst>
      <p:ext uri="{BB962C8B-B14F-4D97-AF65-F5344CB8AC3E}">
        <p14:creationId xmlns:p14="http://schemas.microsoft.com/office/powerpoint/2010/main" val="23354879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search-to-Operations &amp; Operations-to-Research…"/>
          <p:cNvSpPr txBox="1">
            <a:spLocks noGrp="1"/>
          </p:cNvSpPr>
          <p:nvPr>
            <p:ph type="title"/>
          </p:nvPr>
        </p:nvSpPr>
        <p:spPr>
          <a:prstGeom prst="rect">
            <a:avLst/>
          </a:prstGeom>
        </p:spPr>
        <p:txBody>
          <a:bodyPr>
            <a:normAutofit fontScale="90000"/>
          </a:bodyPr>
          <a:lstStyle/>
          <a:p>
            <a:r>
              <a:rPr lang="en-US" dirty="0"/>
              <a:t>Motivation for </a:t>
            </a:r>
            <a:r>
              <a:rPr lang="en-US" dirty="0" err="1"/>
              <a:t>SWx</a:t>
            </a:r>
            <a:r>
              <a:rPr lang="en-US" dirty="0"/>
              <a:t> TREC: </a:t>
            </a:r>
            <a:br>
              <a:rPr lang="en-US" dirty="0"/>
            </a:br>
            <a:r>
              <a:rPr lang="en-US" sz="2650" b="0" dirty="0"/>
              <a:t>Space Weather Forecasting is ~50 years behind Terrestrial Weather Forecasting</a:t>
            </a:r>
            <a:endParaRPr sz="2650" b="0" dirty="0"/>
          </a:p>
        </p:txBody>
      </p:sp>
      <p:sp>
        <p:nvSpPr>
          <p:cNvPr id="281" name="R2O…"/>
          <p:cNvSpPr txBox="1">
            <a:spLocks noGrp="1"/>
          </p:cNvSpPr>
          <p:nvPr>
            <p:ph idx="1"/>
          </p:nvPr>
        </p:nvSpPr>
        <p:spPr>
          <a:xfrm>
            <a:off x="224724" y="1316494"/>
            <a:ext cx="7837451" cy="4860469"/>
          </a:xfrm>
          <a:prstGeom prst="rect">
            <a:avLst/>
          </a:prstGeom>
        </p:spPr>
        <p:txBody>
          <a:bodyPr anchor="t">
            <a:normAutofit/>
          </a:bodyPr>
          <a:lstStyle/>
          <a:p>
            <a:pPr>
              <a:lnSpc>
                <a:spcPct val="110000"/>
              </a:lnSpc>
              <a:spcBef>
                <a:spcPts val="0"/>
              </a:spcBef>
              <a:spcAft>
                <a:spcPts val="600"/>
              </a:spcAft>
              <a:defRPr sz="4000" b="1">
                <a:solidFill>
                  <a:schemeClr val="accent1">
                    <a:lumOff val="-13575"/>
                  </a:schemeClr>
                </a:solidFill>
              </a:defRPr>
            </a:pPr>
            <a:r>
              <a:rPr lang="en-US" sz="2000" dirty="0"/>
              <a:t>The Problem</a:t>
            </a:r>
          </a:p>
          <a:p>
            <a:pPr lvl="1">
              <a:lnSpc>
                <a:spcPct val="110000"/>
              </a:lnSpc>
              <a:spcBef>
                <a:spcPts val="0"/>
              </a:spcBef>
              <a:spcAft>
                <a:spcPts val="600"/>
              </a:spcAft>
              <a:defRPr sz="4000" b="1">
                <a:solidFill>
                  <a:schemeClr val="accent1">
                    <a:lumOff val="-13575"/>
                  </a:schemeClr>
                </a:solidFill>
              </a:defRPr>
            </a:pPr>
            <a:r>
              <a:rPr lang="en-US" sz="1800" dirty="0"/>
              <a:t>Lack of Observations</a:t>
            </a:r>
          </a:p>
          <a:p>
            <a:pPr lvl="1">
              <a:lnSpc>
                <a:spcPct val="110000"/>
              </a:lnSpc>
              <a:spcBef>
                <a:spcPts val="0"/>
              </a:spcBef>
              <a:spcAft>
                <a:spcPts val="600"/>
              </a:spcAft>
              <a:defRPr sz="4000" b="1">
                <a:solidFill>
                  <a:schemeClr val="accent1">
                    <a:lumOff val="-13575"/>
                  </a:schemeClr>
                </a:solidFill>
              </a:defRPr>
            </a:pPr>
            <a:r>
              <a:rPr lang="en-US" sz="1800" dirty="0"/>
              <a:t>Need for improved “Full System” Coupled Models</a:t>
            </a:r>
          </a:p>
          <a:p>
            <a:pPr lvl="1">
              <a:lnSpc>
                <a:spcPct val="110000"/>
              </a:lnSpc>
              <a:spcBef>
                <a:spcPts val="0"/>
              </a:spcBef>
              <a:spcAft>
                <a:spcPts val="600"/>
              </a:spcAft>
              <a:defRPr sz="4000" b="1">
                <a:solidFill>
                  <a:schemeClr val="accent1">
                    <a:lumOff val="-13575"/>
                  </a:schemeClr>
                </a:solidFill>
              </a:defRPr>
            </a:pPr>
            <a:r>
              <a:rPr lang="en-US" sz="1800" dirty="0"/>
              <a:t>Need stronger Research-to-Operations (R2O) link</a:t>
            </a:r>
          </a:p>
          <a:p>
            <a:pPr lvl="2">
              <a:lnSpc>
                <a:spcPct val="110000"/>
              </a:lnSpc>
              <a:spcBef>
                <a:spcPts val="0"/>
              </a:spcBef>
              <a:spcAft>
                <a:spcPts val="600"/>
              </a:spcAft>
              <a:defRPr sz="4000" b="1">
                <a:solidFill>
                  <a:schemeClr val="accent1">
                    <a:lumOff val="-13575"/>
                  </a:schemeClr>
                </a:solidFill>
              </a:defRPr>
            </a:pPr>
            <a:r>
              <a:rPr lang="en-US" sz="1600" dirty="0"/>
              <a:t>Models are designed for research</a:t>
            </a:r>
          </a:p>
          <a:p>
            <a:pPr lvl="2">
              <a:lnSpc>
                <a:spcPct val="110000"/>
              </a:lnSpc>
              <a:spcBef>
                <a:spcPts val="0"/>
              </a:spcBef>
              <a:spcAft>
                <a:spcPts val="600"/>
              </a:spcAft>
              <a:defRPr sz="4000" b="1">
                <a:solidFill>
                  <a:schemeClr val="accent1">
                    <a:lumOff val="-13575"/>
                  </a:schemeClr>
                </a:solidFill>
              </a:defRPr>
            </a:pPr>
            <a:r>
              <a:rPr lang="en-US" sz="1600" dirty="0"/>
              <a:t>Data visualization tools are not forecast products</a:t>
            </a:r>
          </a:p>
          <a:p>
            <a:pPr lvl="2">
              <a:lnSpc>
                <a:spcPct val="110000"/>
              </a:lnSpc>
              <a:spcBef>
                <a:spcPts val="0"/>
              </a:spcBef>
              <a:spcAft>
                <a:spcPts val="600"/>
              </a:spcAft>
              <a:defRPr sz="4000" b="1">
                <a:solidFill>
                  <a:schemeClr val="accent1">
                    <a:lumOff val="-13575"/>
                  </a:schemeClr>
                </a:solidFill>
              </a:defRPr>
            </a:pPr>
            <a:r>
              <a:rPr lang="en-US" sz="1600" dirty="0"/>
              <a:t>Long delays in getting research mission data and models to Forecast Offices</a:t>
            </a:r>
          </a:p>
          <a:p>
            <a:pPr lvl="1">
              <a:lnSpc>
                <a:spcPct val="110000"/>
              </a:lnSpc>
              <a:spcBef>
                <a:spcPts val="0"/>
              </a:spcBef>
              <a:spcAft>
                <a:spcPts val="600"/>
              </a:spcAft>
              <a:defRPr sz="4000" b="1">
                <a:solidFill>
                  <a:schemeClr val="accent1">
                    <a:lumOff val="-13575"/>
                  </a:schemeClr>
                </a:solidFill>
              </a:defRPr>
            </a:pPr>
            <a:r>
              <a:rPr lang="en-US" sz="1800" dirty="0"/>
              <a:t>Need stronger Operations-to-Research (O2R) feedback</a:t>
            </a:r>
          </a:p>
          <a:p>
            <a:pPr lvl="1">
              <a:lnSpc>
                <a:spcPct val="110000"/>
              </a:lnSpc>
              <a:spcBef>
                <a:spcPts val="0"/>
              </a:spcBef>
              <a:spcAft>
                <a:spcPts val="600"/>
              </a:spcAft>
              <a:defRPr sz="4000" b="1">
                <a:solidFill>
                  <a:schemeClr val="accent1">
                    <a:lumOff val="-13575"/>
                  </a:schemeClr>
                </a:solidFill>
              </a:defRPr>
            </a:pPr>
            <a:r>
              <a:rPr lang="en-US" sz="1800" dirty="0"/>
              <a:t>Limited community access to operational models</a:t>
            </a:r>
          </a:p>
          <a:p>
            <a:pPr lvl="1">
              <a:lnSpc>
                <a:spcPct val="110000"/>
              </a:lnSpc>
              <a:spcBef>
                <a:spcPts val="0"/>
              </a:spcBef>
              <a:spcAft>
                <a:spcPts val="600"/>
              </a:spcAft>
              <a:defRPr sz="4000" b="1">
                <a:solidFill>
                  <a:schemeClr val="accent1">
                    <a:lumOff val="-13575"/>
                  </a:schemeClr>
                </a:solidFill>
              </a:defRPr>
            </a:pPr>
            <a:r>
              <a:rPr lang="en-US" sz="1800" dirty="0"/>
              <a:t>Difficulty accessing disparate data products</a:t>
            </a:r>
          </a:p>
          <a:p>
            <a:pPr lvl="1">
              <a:lnSpc>
                <a:spcPct val="110000"/>
              </a:lnSpc>
              <a:spcBef>
                <a:spcPts val="0"/>
              </a:spcBef>
              <a:spcAft>
                <a:spcPts val="600"/>
              </a:spcAft>
              <a:defRPr sz="4000" b="1">
                <a:solidFill>
                  <a:schemeClr val="accent1">
                    <a:lumOff val="-13575"/>
                  </a:schemeClr>
                </a:solidFill>
              </a:defRPr>
            </a:pPr>
            <a:r>
              <a:rPr lang="en-US" sz="1800" dirty="0"/>
              <a:t>End Users (e.g. forecasters and their customers) not always consulted in R&amp;D strategy</a:t>
            </a:r>
          </a:p>
        </p:txBody>
      </p:sp>
      <p:pic>
        <p:nvPicPr>
          <p:cNvPr id="5" name="Image" descr="Image">
            <a:extLst>
              <a:ext uri="{FF2B5EF4-FFF2-40B4-BE49-F238E27FC236}">
                <a16:creationId xmlns:a16="http://schemas.microsoft.com/office/drawing/2014/main" id="{A4EC17DC-8DFA-9D4F-8BAB-F00E3A596573}"/>
              </a:ext>
            </a:extLst>
          </p:cNvPr>
          <p:cNvPicPr>
            <a:picLocks noChangeAspect="1"/>
          </p:cNvPicPr>
          <p:nvPr/>
        </p:nvPicPr>
        <p:blipFill>
          <a:blip r:embed="rId3"/>
          <a:stretch>
            <a:fillRect/>
          </a:stretch>
        </p:blipFill>
        <p:spPr>
          <a:xfrm>
            <a:off x="7684293" y="1276684"/>
            <a:ext cx="4151429" cy="4746155"/>
          </a:xfrm>
          <a:prstGeom prst="rect">
            <a:avLst/>
          </a:prstGeom>
          <a:ln w="12700">
            <a:miter lim="400000"/>
          </a:ln>
        </p:spPr>
      </p:pic>
      <p:sp>
        <p:nvSpPr>
          <p:cNvPr id="6" name="Jedlovec et al., 2013">
            <a:extLst>
              <a:ext uri="{FF2B5EF4-FFF2-40B4-BE49-F238E27FC236}">
                <a16:creationId xmlns:a16="http://schemas.microsoft.com/office/drawing/2014/main" id="{62408B49-D04F-FD46-993A-6E1B7EFC8366}"/>
              </a:ext>
            </a:extLst>
          </p:cNvPr>
          <p:cNvSpPr txBox="1"/>
          <p:nvPr/>
        </p:nvSpPr>
        <p:spPr>
          <a:xfrm>
            <a:off x="8863126" y="5952189"/>
            <a:ext cx="1793761" cy="343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0"/>
            </a:lvl1pPr>
          </a:lstStyle>
          <a:p>
            <a:r>
              <a:rPr lang="en-US" sz="900" dirty="0"/>
              <a:t>Terrestrial Weather R2O-O2R System</a:t>
            </a:r>
          </a:p>
          <a:p>
            <a:r>
              <a:rPr sz="1000" dirty="0" err="1"/>
              <a:t>Jedlovec</a:t>
            </a:r>
            <a:r>
              <a:rPr sz="1000" dirty="0"/>
              <a:t> et al., 2013</a:t>
            </a:r>
          </a:p>
        </p:txBody>
      </p:sp>
    </p:spTree>
    <p:extLst>
      <p:ext uri="{BB962C8B-B14F-4D97-AF65-F5344CB8AC3E}">
        <p14:creationId xmlns:p14="http://schemas.microsoft.com/office/powerpoint/2010/main" val="407036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search-to-Operations &amp; Operations-to-Research…"/>
          <p:cNvSpPr txBox="1">
            <a:spLocks noGrp="1"/>
          </p:cNvSpPr>
          <p:nvPr>
            <p:ph type="title"/>
          </p:nvPr>
        </p:nvSpPr>
        <p:spPr/>
        <p:txBody>
          <a:bodyPr/>
          <a:lstStyle/>
          <a:p>
            <a:r>
              <a:rPr lang="en-US" dirty="0"/>
              <a:t>The </a:t>
            </a:r>
            <a:r>
              <a:rPr lang="en-US" dirty="0" err="1"/>
              <a:t>SWx</a:t>
            </a:r>
            <a:r>
              <a:rPr lang="en-US" dirty="0"/>
              <a:t> TREC Solution</a:t>
            </a:r>
          </a:p>
        </p:txBody>
      </p:sp>
      <p:sp>
        <p:nvSpPr>
          <p:cNvPr id="281" name="R2O…"/>
          <p:cNvSpPr txBox="1">
            <a:spLocks noGrp="1"/>
          </p:cNvSpPr>
          <p:nvPr>
            <p:ph idx="1"/>
          </p:nvPr>
        </p:nvSpPr>
        <p:spPr>
          <a:xfrm>
            <a:off x="224724" y="1269999"/>
            <a:ext cx="11549742" cy="4679863"/>
          </a:xfrm>
          <a:prstGeom prst="rect">
            <a:avLst/>
          </a:prstGeom>
        </p:spPr>
        <p:txBody>
          <a:bodyPr anchor="t">
            <a:normAutofit fontScale="62500" lnSpcReduction="20000"/>
          </a:bodyPr>
          <a:lstStyle/>
          <a:p>
            <a:pPr>
              <a:lnSpc>
                <a:spcPct val="110000"/>
              </a:lnSpc>
              <a:spcBef>
                <a:spcPts val="0"/>
              </a:spcBef>
              <a:spcAft>
                <a:spcPts val="600"/>
              </a:spcAft>
              <a:defRPr sz="4000" b="1">
                <a:solidFill>
                  <a:schemeClr val="accent1">
                    <a:lumOff val="-13575"/>
                  </a:schemeClr>
                </a:solidFill>
              </a:defRPr>
            </a:pPr>
            <a:r>
              <a:rPr lang="en-US" dirty="0"/>
              <a:t>Multi-disciplinary research, technology innovation, and education</a:t>
            </a:r>
          </a:p>
          <a:p>
            <a:pPr>
              <a:lnSpc>
                <a:spcPct val="110000"/>
              </a:lnSpc>
              <a:spcBef>
                <a:spcPts val="0"/>
              </a:spcBef>
              <a:spcAft>
                <a:spcPts val="600"/>
              </a:spcAft>
              <a:defRPr sz="4000" b="1">
                <a:solidFill>
                  <a:schemeClr val="accent1">
                    <a:lumOff val="-13575"/>
                  </a:schemeClr>
                </a:solidFill>
              </a:defRPr>
            </a:pPr>
            <a:r>
              <a:rPr lang="en-US" dirty="0"/>
              <a:t>Enable collaboration among federal agencies, academia, and commercial sector</a:t>
            </a:r>
          </a:p>
          <a:p>
            <a:pPr>
              <a:lnSpc>
                <a:spcPct val="110000"/>
              </a:lnSpc>
              <a:spcBef>
                <a:spcPts val="0"/>
              </a:spcBef>
              <a:spcAft>
                <a:spcPts val="600"/>
              </a:spcAft>
              <a:defRPr sz="4000" b="1">
                <a:solidFill>
                  <a:schemeClr val="accent1">
                    <a:lumOff val="-13575"/>
                  </a:schemeClr>
                </a:solidFill>
              </a:defRPr>
            </a:pPr>
            <a:r>
              <a:rPr lang="en-US" dirty="0"/>
              <a:t>Address evolving forecasting, mitigation, and response requirements</a:t>
            </a:r>
          </a:p>
          <a:p>
            <a:pPr>
              <a:lnSpc>
                <a:spcPct val="110000"/>
              </a:lnSpc>
              <a:spcBef>
                <a:spcPts val="0"/>
              </a:spcBef>
              <a:spcAft>
                <a:spcPts val="600"/>
              </a:spcAft>
              <a:defRPr sz="4000" b="1">
                <a:solidFill>
                  <a:schemeClr val="accent1">
                    <a:lumOff val="-13575"/>
                  </a:schemeClr>
                </a:solidFill>
              </a:defRPr>
            </a:pPr>
            <a:r>
              <a:rPr lang="en-US" dirty="0"/>
              <a:t>New models, tools, visualization, missions, and data to advance understanding and prediction of </a:t>
            </a:r>
            <a:r>
              <a:rPr lang="en-US" dirty="0" err="1"/>
              <a:t>SWx</a:t>
            </a:r>
            <a:r>
              <a:rPr lang="en-US" dirty="0"/>
              <a:t> phenomena</a:t>
            </a:r>
          </a:p>
          <a:p>
            <a:pPr>
              <a:lnSpc>
                <a:spcPct val="110000"/>
              </a:lnSpc>
              <a:spcBef>
                <a:spcPts val="0"/>
              </a:spcBef>
              <a:spcAft>
                <a:spcPts val="600"/>
              </a:spcAft>
              <a:defRPr sz="4000" b="1">
                <a:solidFill>
                  <a:schemeClr val="accent1">
                    <a:lumOff val="-13575"/>
                  </a:schemeClr>
                </a:solidFill>
              </a:defRPr>
            </a:pPr>
            <a:r>
              <a:rPr lang="en-US" dirty="0"/>
              <a:t>A Data Portal to lower barriers to broad data access</a:t>
            </a:r>
          </a:p>
          <a:p>
            <a:pPr>
              <a:lnSpc>
                <a:spcPct val="110000"/>
              </a:lnSpc>
              <a:spcBef>
                <a:spcPts val="0"/>
              </a:spcBef>
              <a:spcAft>
                <a:spcPts val="600"/>
              </a:spcAft>
              <a:defRPr sz="4000" b="1">
                <a:solidFill>
                  <a:schemeClr val="accent1">
                    <a:lumOff val="-13575"/>
                  </a:schemeClr>
                </a:solidFill>
              </a:defRPr>
            </a:pPr>
            <a:r>
              <a:rPr lang="en-US" dirty="0"/>
              <a:t>A Testbed environment to </a:t>
            </a:r>
          </a:p>
          <a:p>
            <a:pPr lvl="1">
              <a:lnSpc>
                <a:spcPct val="110000"/>
              </a:lnSpc>
              <a:spcBef>
                <a:spcPts val="0"/>
              </a:spcBef>
              <a:spcAft>
                <a:spcPts val="600"/>
              </a:spcAft>
              <a:defRPr sz="4000" b="1">
                <a:solidFill>
                  <a:schemeClr val="accent1">
                    <a:lumOff val="-13575"/>
                  </a:schemeClr>
                </a:solidFill>
              </a:defRPr>
            </a:pPr>
            <a:r>
              <a:rPr lang="en-US" dirty="0"/>
              <a:t>Lower barriers to working with operational and research models</a:t>
            </a:r>
          </a:p>
          <a:p>
            <a:pPr lvl="1">
              <a:lnSpc>
                <a:spcPct val="110000"/>
              </a:lnSpc>
              <a:spcBef>
                <a:spcPts val="0"/>
              </a:spcBef>
              <a:spcAft>
                <a:spcPts val="600"/>
              </a:spcAft>
              <a:defRPr sz="4000" b="1">
                <a:solidFill>
                  <a:schemeClr val="accent1">
                    <a:lumOff val="-13575"/>
                  </a:schemeClr>
                </a:solidFill>
              </a:defRPr>
            </a:pPr>
            <a:r>
              <a:rPr lang="en-US" dirty="0"/>
              <a:t>Shorten the R2O promotion lifecycle</a:t>
            </a:r>
          </a:p>
        </p:txBody>
      </p:sp>
    </p:spTree>
    <p:extLst>
      <p:ext uri="{BB962C8B-B14F-4D97-AF65-F5344CB8AC3E}">
        <p14:creationId xmlns:p14="http://schemas.microsoft.com/office/powerpoint/2010/main" val="357034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0" y="37000"/>
            <a:ext cx="12192000" cy="684773"/>
          </a:xfrm>
          <a:prstGeom prst="rect">
            <a:avLst/>
          </a:prstGeom>
          <a:noFill/>
          <a:ln w="9525">
            <a:noFill/>
            <a:miter lim="800000"/>
            <a:headEnd/>
            <a:tailEnd/>
          </a:ln>
        </p:spPr>
        <p:txBody>
          <a:bodyPr vert="horz" wrap="square" lIns="121864" tIns="60932" rIns="121864" bIns="60932" numCol="1" anchor="t" anchorCtr="0" compatLnSpc="1">
            <a:prstTxWarp prst="textNoShape">
              <a:avLst/>
            </a:prstTxWarp>
          </a:bodyPr>
          <a:lstStyle>
            <a:lvl1pPr algn="ctr" rtl="0" eaLnBrk="0" fontAlgn="base" hangingPunct="0">
              <a:spcBef>
                <a:spcPct val="0"/>
              </a:spcBef>
              <a:spcAft>
                <a:spcPct val="0"/>
              </a:spcAft>
              <a:defRPr sz="3200" b="1" i="1">
                <a:solidFill>
                  <a:schemeClr val="tx2"/>
                </a:solidFill>
                <a:latin typeface="+mj-lt"/>
                <a:ea typeface="+mj-ea"/>
                <a:cs typeface="+mj-cs"/>
              </a:defRPr>
            </a:lvl1pPr>
            <a:lvl2pPr algn="ctr" rtl="0" eaLnBrk="0" fontAlgn="base" hangingPunct="0">
              <a:spcBef>
                <a:spcPct val="0"/>
              </a:spcBef>
              <a:spcAft>
                <a:spcPct val="0"/>
              </a:spcAft>
              <a:defRPr sz="3200" b="1" i="1">
                <a:solidFill>
                  <a:schemeClr val="tx2"/>
                </a:solidFill>
                <a:latin typeface="Times New Roman" pitchFamily="18" charset="0"/>
              </a:defRPr>
            </a:lvl2pPr>
            <a:lvl3pPr algn="ctr" rtl="0" eaLnBrk="0" fontAlgn="base" hangingPunct="0">
              <a:spcBef>
                <a:spcPct val="0"/>
              </a:spcBef>
              <a:spcAft>
                <a:spcPct val="0"/>
              </a:spcAft>
              <a:defRPr sz="3200" b="1" i="1">
                <a:solidFill>
                  <a:schemeClr val="tx2"/>
                </a:solidFill>
                <a:latin typeface="Times New Roman" pitchFamily="18" charset="0"/>
              </a:defRPr>
            </a:lvl3pPr>
            <a:lvl4pPr algn="ctr" rtl="0" eaLnBrk="0" fontAlgn="base" hangingPunct="0">
              <a:spcBef>
                <a:spcPct val="0"/>
              </a:spcBef>
              <a:spcAft>
                <a:spcPct val="0"/>
              </a:spcAft>
              <a:defRPr sz="3200" b="1" i="1">
                <a:solidFill>
                  <a:schemeClr val="tx2"/>
                </a:solidFill>
                <a:latin typeface="Times New Roman" pitchFamily="18" charset="0"/>
              </a:defRPr>
            </a:lvl4pPr>
            <a:lvl5pPr algn="ctr" rtl="0" eaLnBrk="0" fontAlgn="base" hangingPunct="0">
              <a:spcBef>
                <a:spcPct val="0"/>
              </a:spcBef>
              <a:spcAft>
                <a:spcPct val="0"/>
              </a:spcAft>
              <a:defRPr sz="3200" b="1" i="1">
                <a:solidFill>
                  <a:schemeClr val="tx2"/>
                </a:solidFill>
                <a:latin typeface="Times New Roman" pitchFamily="18" charset="0"/>
              </a:defRPr>
            </a:lvl5pPr>
            <a:lvl6pPr marL="457200" algn="ctr" rtl="0" eaLnBrk="0" fontAlgn="base" hangingPunct="0">
              <a:spcBef>
                <a:spcPct val="0"/>
              </a:spcBef>
              <a:spcAft>
                <a:spcPct val="0"/>
              </a:spcAft>
              <a:defRPr sz="3200" b="1" i="1">
                <a:solidFill>
                  <a:schemeClr val="tx2"/>
                </a:solidFill>
                <a:latin typeface="Times New Roman" pitchFamily="18" charset="0"/>
              </a:defRPr>
            </a:lvl6pPr>
            <a:lvl7pPr marL="914400" algn="ctr" rtl="0" eaLnBrk="0" fontAlgn="base" hangingPunct="0">
              <a:spcBef>
                <a:spcPct val="0"/>
              </a:spcBef>
              <a:spcAft>
                <a:spcPct val="0"/>
              </a:spcAft>
              <a:defRPr sz="3200" b="1" i="1">
                <a:solidFill>
                  <a:schemeClr val="tx2"/>
                </a:solidFill>
                <a:latin typeface="Times New Roman" pitchFamily="18" charset="0"/>
              </a:defRPr>
            </a:lvl7pPr>
            <a:lvl8pPr marL="1371600" algn="ctr" rtl="0" eaLnBrk="0" fontAlgn="base" hangingPunct="0">
              <a:spcBef>
                <a:spcPct val="0"/>
              </a:spcBef>
              <a:spcAft>
                <a:spcPct val="0"/>
              </a:spcAft>
              <a:defRPr sz="3200" b="1" i="1">
                <a:solidFill>
                  <a:schemeClr val="tx2"/>
                </a:solidFill>
                <a:latin typeface="Times New Roman" pitchFamily="18" charset="0"/>
              </a:defRPr>
            </a:lvl8pPr>
            <a:lvl9pPr marL="1828800" algn="ctr" rtl="0" eaLnBrk="0" fontAlgn="base" hangingPunct="0">
              <a:spcBef>
                <a:spcPct val="0"/>
              </a:spcBef>
              <a:spcAft>
                <a:spcPct val="0"/>
              </a:spcAft>
              <a:defRPr sz="3200" b="1" i="1">
                <a:solidFill>
                  <a:schemeClr val="tx2"/>
                </a:solidFill>
                <a:latin typeface="Times New Roman" pitchFamily="18" charset="0"/>
              </a:defRPr>
            </a:lvl9pPr>
          </a:lstStyle>
          <a:p>
            <a:pPr defTabSz="1218540">
              <a:spcBef>
                <a:spcPts val="3200"/>
              </a:spcBef>
            </a:pPr>
            <a:r>
              <a:rPr lang="en-US" kern="0" dirty="0">
                <a:solidFill>
                  <a:srgbClr val="FFFFFF"/>
                </a:solidFill>
                <a:latin typeface="Times New Roman"/>
                <a:cs typeface="Arial" charset="0"/>
              </a:rPr>
              <a:t>The space weather ecosystem</a:t>
            </a:r>
            <a:endParaRPr lang="en-US" kern="0" dirty="0">
              <a:solidFill>
                <a:srgbClr val="FFFFFF"/>
              </a:solidFill>
              <a:latin typeface="Times New Roman"/>
            </a:endParaRPr>
          </a:p>
        </p:txBody>
      </p:sp>
      <p:sp>
        <p:nvSpPr>
          <p:cNvPr id="11" name="Text Box 6"/>
          <p:cNvSpPr txBox="1">
            <a:spLocks noChangeArrowheads="1"/>
          </p:cNvSpPr>
          <p:nvPr/>
        </p:nvSpPr>
        <p:spPr bwMode="auto">
          <a:xfrm>
            <a:off x="3530799" y="792655"/>
            <a:ext cx="5273567" cy="384721"/>
          </a:xfrm>
          <a:prstGeom prst="rect">
            <a:avLst/>
          </a:prstGeom>
          <a:noFill/>
          <a:ln w="9525">
            <a:noFill/>
            <a:miter lim="800000"/>
            <a:headEnd/>
            <a:tailEnd/>
          </a:ln>
          <a:effectLst/>
        </p:spPr>
        <p:txBody>
          <a:bodyPr wrap="square">
            <a:spAutoFit/>
          </a:bodyPr>
          <a:lstStyle/>
          <a:p>
            <a:pPr algn="ctr" defTabSz="1218540">
              <a:lnSpc>
                <a:spcPct val="95000"/>
              </a:lnSpc>
              <a:spcBef>
                <a:spcPct val="50000"/>
              </a:spcBef>
              <a:buSzPct val="115000"/>
              <a:defRPr/>
            </a:pPr>
            <a:r>
              <a:rPr lang="en-US" sz="2000" kern="0" dirty="0">
                <a:latin typeface="Helvetica" pitchFamily="2" charset="0"/>
                <a:cs typeface="Times New Roman"/>
              </a:rPr>
              <a:t>Research to Operations (R2O)</a:t>
            </a:r>
          </a:p>
        </p:txBody>
      </p:sp>
      <p:grpSp>
        <p:nvGrpSpPr>
          <p:cNvPr id="10" name="Group 9"/>
          <p:cNvGrpSpPr/>
          <p:nvPr/>
        </p:nvGrpSpPr>
        <p:grpSpPr>
          <a:xfrm>
            <a:off x="1574217" y="1579167"/>
            <a:ext cx="9079194" cy="3061450"/>
            <a:chOff x="1161402" y="1443253"/>
            <a:chExt cx="6809395" cy="2296087"/>
          </a:xfrm>
        </p:grpSpPr>
        <p:sp>
          <p:nvSpPr>
            <p:cNvPr id="2" name="Rounded Rectangle 1"/>
            <p:cNvSpPr/>
            <p:nvPr/>
          </p:nvSpPr>
          <p:spPr>
            <a:xfrm>
              <a:off x="1161402" y="2194437"/>
              <a:ext cx="1286741" cy="793718"/>
            </a:xfrm>
            <a:prstGeom prst="roundRect">
              <a:avLst/>
            </a:prstGeom>
            <a:solidFill>
              <a:schemeClr val="accent5">
                <a:lumMod val="60000"/>
                <a:lumOff val="4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schemeClr val="tx1"/>
                  </a:solidFill>
                  <a:latin typeface="Helvetica" pitchFamily="2" charset="0"/>
                  <a:cs typeface="Times New Roman"/>
                </a:rPr>
                <a:t>Scientific</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Understanding</a:t>
              </a:r>
            </a:p>
          </p:txBody>
        </p:sp>
        <p:sp>
          <p:nvSpPr>
            <p:cNvPr id="5" name="Rounded Rectangle 4"/>
            <p:cNvSpPr/>
            <p:nvPr/>
          </p:nvSpPr>
          <p:spPr>
            <a:xfrm>
              <a:off x="2640409" y="1904181"/>
              <a:ext cx="1119630" cy="1374231"/>
            </a:xfrm>
            <a:prstGeom prst="roundRect">
              <a:avLst/>
            </a:prstGeom>
            <a:solidFill>
              <a:schemeClr val="accent5">
                <a:lumMod val="40000"/>
                <a:lumOff val="6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schemeClr val="tx1"/>
                  </a:solidFill>
                  <a:latin typeface="Helvetica" pitchFamily="2" charset="0"/>
                  <a:cs typeface="Times New Roman"/>
                </a:rPr>
                <a:t>Research Models</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&amp;</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Observations</a:t>
              </a:r>
            </a:p>
          </p:txBody>
        </p:sp>
        <p:sp>
          <p:nvSpPr>
            <p:cNvPr id="7" name="Rounded Rectangle 6"/>
            <p:cNvSpPr/>
            <p:nvPr/>
          </p:nvSpPr>
          <p:spPr>
            <a:xfrm>
              <a:off x="5464383" y="1904181"/>
              <a:ext cx="1119630" cy="1374231"/>
            </a:xfrm>
            <a:prstGeom prst="roundRect">
              <a:avLst/>
            </a:prstGeom>
            <a:solidFill>
              <a:schemeClr val="accent4">
                <a:lumMod val="20000"/>
                <a:lumOff val="8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schemeClr val="tx1"/>
                  </a:solidFill>
                  <a:latin typeface="Helvetica" pitchFamily="2" charset="0"/>
                  <a:cs typeface="Times New Roman"/>
                </a:rPr>
                <a:t>Operational</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Models</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&amp;</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Observations</a:t>
              </a:r>
            </a:p>
          </p:txBody>
        </p:sp>
        <p:grpSp>
          <p:nvGrpSpPr>
            <p:cNvPr id="3" name="Group 2"/>
            <p:cNvGrpSpPr/>
            <p:nvPr/>
          </p:nvGrpSpPr>
          <p:grpSpPr>
            <a:xfrm>
              <a:off x="3952304" y="1443253"/>
              <a:ext cx="1319814" cy="2296087"/>
              <a:chOff x="3991907" y="1487533"/>
              <a:chExt cx="1319814" cy="2296087"/>
            </a:xfrm>
          </p:grpSpPr>
          <p:sp>
            <p:nvSpPr>
              <p:cNvPr id="6" name="Rounded Rectangle 5"/>
              <p:cNvSpPr/>
              <p:nvPr/>
            </p:nvSpPr>
            <p:spPr>
              <a:xfrm>
                <a:off x="3991907" y="1487533"/>
                <a:ext cx="1319814" cy="1092483"/>
              </a:xfrm>
              <a:prstGeom prst="roundRect">
                <a:avLst/>
              </a:prstGeom>
              <a:solidFill>
                <a:schemeClr val="accent6">
                  <a:lumMod val="60000"/>
                  <a:lumOff val="4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schemeClr val="tx1"/>
                    </a:solidFill>
                    <a:latin typeface="Helvetica" pitchFamily="2" charset="0"/>
                    <a:cs typeface="Times New Roman"/>
                  </a:rPr>
                  <a:t>Targeted Model</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Development</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&amp;</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Assessment</a:t>
                </a:r>
              </a:p>
            </p:txBody>
          </p:sp>
          <p:sp>
            <p:nvSpPr>
              <p:cNvPr id="8" name="Rounded Rectangle 7"/>
              <p:cNvSpPr/>
              <p:nvPr/>
            </p:nvSpPr>
            <p:spPr>
              <a:xfrm>
                <a:off x="3991907" y="2691137"/>
                <a:ext cx="1319814" cy="1092483"/>
              </a:xfrm>
              <a:prstGeom prst="roundRect">
                <a:avLst/>
              </a:prstGeom>
              <a:solidFill>
                <a:schemeClr val="accent6">
                  <a:lumMod val="60000"/>
                  <a:lumOff val="4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schemeClr val="tx1"/>
                    </a:solidFill>
                    <a:latin typeface="Helvetica" pitchFamily="2" charset="0"/>
                    <a:cs typeface="Times New Roman"/>
                  </a:rPr>
                  <a:t>Targeted</a:t>
                </a:r>
                <a:br>
                  <a:rPr lang="en-US" dirty="0">
                    <a:solidFill>
                      <a:schemeClr val="tx1"/>
                    </a:solidFill>
                    <a:latin typeface="Helvetica" pitchFamily="2" charset="0"/>
                    <a:cs typeface="Times New Roman"/>
                  </a:rPr>
                </a:br>
                <a:r>
                  <a:rPr lang="en-US" dirty="0">
                    <a:solidFill>
                      <a:schemeClr val="tx1"/>
                    </a:solidFill>
                    <a:latin typeface="Helvetica" pitchFamily="2" charset="0"/>
                    <a:cs typeface="Times New Roman"/>
                  </a:rPr>
                  <a:t>Instrument</a:t>
                </a:r>
              </a:p>
              <a:p>
                <a:pPr algn="ctr"/>
                <a:r>
                  <a:rPr lang="en-US" dirty="0">
                    <a:solidFill>
                      <a:schemeClr val="tx1"/>
                    </a:solidFill>
                    <a:latin typeface="Helvetica" pitchFamily="2" charset="0"/>
                    <a:cs typeface="Times New Roman"/>
                  </a:rPr>
                  <a:t>Development</a:t>
                </a:r>
              </a:p>
            </p:txBody>
          </p:sp>
        </p:grpSp>
        <p:sp>
          <p:nvSpPr>
            <p:cNvPr id="9" name="Rounded Rectangle 8"/>
            <p:cNvSpPr/>
            <p:nvPr/>
          </p:nvSpPr>
          <p:spPr>
            <a:xfrm>
              <a:off x="6792678" y="2171537"/>
              <a:ext cx="1178119" cy="839516"/>
            </a:xfrm>
            <a:prstGeom prst="roundRect">
              <a:avLst/>
            </a:prstGeom>
            <a:solidFill>
              <a:schemeClr val="accent4">
                <a:lumMod val="60000"/>
                <a:lumOff val="40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schemeClr val="tx1"/>
                  </a:solidFill>
                  <a:latin typeface="Helvetica" pitchFamily="2" charset="0"/>
                  <a:cs typeface="Times New Roman"/>
                </a:rPr>
                <a:t>Operational Forecasting</a:t>
              </a:r>
            </a:p>
          </p:txBody>
        </p:sp>
      </p:grpSp>
      <p:pic>
        <p:nvPicPr>
          <p:cNvPr id="13" name="Picture 22" descr="NASA logo.sv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505" y="3873982"/>
            <a:ext cx="1581453" cy="132966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32" descr="http://www.nsf.gov/images/logos/nsf1.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170" y="1404899"/>
            <a:ext cx="1471200" cy="146402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2" descr="http://swfsc.noaa.gov/uploadedImages/Events/News/DO/noaa_logo22.png?n=236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69959" y="1404899"/>
            <a:ext cx="1822041" cy="128735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rightnessContrast bright="4000" contrast="43000"/>
                    </a14:imgEffect>
                  </a14:imgLayer>
                </a14:imgProps>
              </a:ext>
            </a:extLst>
          </a:blip>
          <a:stretch>
            <a:fillRect/>
          </a:stretch>
        </p:blipFill>
        <p:spPr>
          <a:xfrm>
            <a:off x="10654629" y="3808216"/>
            <a:ext cx="1369780" cy="1369780"/>
          </a:xfrm>
          <a:prstGeom prst="rect">
            <a:avLst/>
          </a:prstGeom>
        </p:spPr>
      </p:pic>
      <p:sp>
        <p:nvSpPr>
          <p:cNvPr id="20" name="Text Box 6"/>
          <p:cNvSpPr txBox="1">
            <a:spLocks noChangeArrowheads="1"/>
          </p:cNvSpPr>
          <p:nvPr/>
        </p:nvSpPr>
        <p:spPr bwMode="auto">
          <a:xfrm>
            <a:off x="3530799" y="5122725"/>
            <a:ext cx="5273567" cy="384721"/>
          </a:xfrm>
          <a:prstGeom prst="rect">
            <a:avLst/>
          </a:prstGeom>
          <a:noFill/>
          <a:ln w="9525">
            <a:noFill/>
            <a:miter lim="800000"/>
            <a:headEnd/>
            <a:tailEnd/>
          </a:ln>
          <a:effectLst/>
        </p:spPr>
        <p:txBody>
          <a:bodyPr wrap="square">
            <a:spAutoFit/>
          </a:bodyPr>
          <a:lstStyle/>
          <a:p>
            <a:pPr algn="ctr" defTabSz="1218540">
              <a:lnSpc>
                <a:spcPct val="95000"/>
              </a:lnSpc>
              <a:spcBef>
                <a:spcPct val="50000"/>
              </a:spcBef>
              <a:buSzPct val="115000"/>
              <a:defRPr/>
            </a:pPr>
            <a:r>
              <a:rPr lang="en-US" sz="2000" kern="0" dirty="0">
                <a:latin typeface="Helvetica" pitchFamily="2" charset="0"/>
                <a:cs typeface="Times New Roman"/>
              </a:rPr>
              <a:t>Operations to Research (O2R)</a:t>
            </a:r>
          </a:p>
        </p:txBody>
      </p:sp>
      <p:sp>
        <p:nvSpPr>
          <p:cNvPr id="21" name="TextBox 20"/>
          <p:cNvSpPr txBox="1"/>
          <p:nvPr/>
        </p:nvSpPr>
        <p:spPr>
          <a:xfrm>
            <a:off x="392853" y="5787292"/>
            <a:ext cx="11406293" cy="415442"/>
          </a:xfrm>
          <a:prstGeom prst="rect">
            <a:avLst/>
          </a:prstGeom>
          <a:noFill/>
        </p:spPr>
        <p:txBody>
          <a:bodyPr wrap="square" lIns="121864" tIns="60932" rIns="121864" bIns="60932" rtlCol="0">
            <a:spAutoFit/>
          </a:bodyPr>
          <a:lstStyle/>
          <a:p>
            <a:pPr algn="ctr">
              <a:lnSpc>
                <a:spcPct val="95000"/>
              </a:lnSpc>
              <a:spcAft>
                <a:spcPts val="800"/>
              </a:spcAft>
            </a:pPr>
            <a:r>
              <a:rPr lang="en-US" sz="2000" dirty="0">
                <a:latin typeface="Helvetica" pitchFamily="2" charset="0"/>
                <a:cs typeface="Times New Roman"/>
              </a:rPr>
              <a:t>Pieces are often widely distributed.   There’s a need for centers of critical mass…</a:t>
            </a:r>
          </a:p>
        </p:txBody>
      </p:sp>
      <p:sp>
        <p:nvSpPr>
          <p:cNvPr id="23" name="Title 1">
            <a:extLst>
              <a:ext uri="{FF2B5EF4-FFF2-40B4-BE49-F238E27FC236}">
                <a16:creationId xmlns:a16="http://schemas.microsoft.com/office/drawing/2014/main" id="{73292F8C-D4B9-7A48-AFF2-1AF5174E6821}"/>
              </a:ext>
            </a:extLst>
          </p:cNvPr>
          <p:cNvSpPr txBox="1">
            <a:spLocks/>
          </p:cNvSpPr>
          <p:nvPr/>
        </p:nvSpPr>
        <p:spPr>
          <a:xfrm>
            <a:off x="73170" y="166304"/>
            <a:ext cx="11725976" cy="664616"/>
          </a:xfrm>
          <a:prstGeom prst="rect">
            <a:avLst/>
          </a:prstGeom>
        </p:spPr>
        <p:txBody>
          <a:bodyPr>
            <a:normAutofit fontScale="97500"/>
          </a:bodyPr>
          <a:lstStyle>
            <a:lvl1pPr algn="l" defTabSz="914400" rtl="0" eaLnBrk="1" latinLnBrk="0" hangingPunct="1">
              <a:lnSpc>
                <a:spcPct val="90000"/>
              </a:lnSpc>
              <a:spcBef>
                <a:spcPct val="0"/>
              </a:spcBef>
              <a:buNone/>
              <a:defRPr sz="3200" b="1" kern="1200">
                <a:solidFill>
                  <a:schemeClr val="tx1"/>
                </a:solidFill>
                <a:latin typeface="Helvetica" pitchFamily="2" charset="0"/>
                <a:ea typeface="+mj-ea"/>
                <a:cs typeface="+mj-cs"/>
              </a:defRPr>
            </a:lvl1pPr>
          </a:lstStyle>
          <a:p>
            <a:r>
              <a:rPr lang="en-US" dirty="0"/>
              <a:t>Space Weather R2O-O2R Feedback </a:t>
            </a:r>
          </a:p>
        </p:txBody>
      </p:sp>
      <p:sp>
        <p:nvSpPr>
          <p:cNvPr id="25" name="Right Arrow 24">
            <a:extLst>
              <a:ext uri="{FF2B5EF4-FFF2-40B4-BE49-F238E27FC236}">
                <a16:creationId xmlns:a16="http://schemas.microsoft.com/office/drawing/2014/main" id="{98043D11-813B-9A4A-B240-1AD8CFD04F62}"/>
              </a:ext>
            </a:extLst>
          </p:cNvPr>
          <p:cNvSpPr/>
          <p:nvPr/>
        </p:nvSpPr>
        <p:spPr>
          <a:xfrm>
            <a:off x="2761234" y="1123564"/>
            <a:ext cx="7185654" cy="291002"/>
          </a:xfrm>
          <a:prstGeom prst="rightArrow">
            <a:avLst/>
          </a:prstGeom>
          <a:gradFill>
            <a:gsLst>
              <a:gs pos="0">
                <a:schemeClr val="accent1">
                  <a:lumMod val="5000"/>
                  <a:lumOff val="95000"/>
                </a:schemeClr>
              </a:gs>
              <a:gs pos="0">
                <a:schemeClr val="accent5">
                  <a:lumMod val="60000"/>
                  <a:lumOff val="40000"/>
                </a:schemeClr>
              </a:gs>
              <a:gs pos="44000">
                <a:schemeClr val="accent6">
                  <a:lumMod val="40000"/>
                  <a:lumOff val="60000"/>
                </a:schemeClr>
              </a:gs>
              <a:gs pos="100000">
                <a:schemeClr val="accent4">
                  <a:lumMod val="60000"/>
                  <a:lumOff val="40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3139E0C3-90BF-5A46-BA39-11D045603882}"/>
              </a:ext>
            </a:extLst>
          </p:cNvPr>
          <p:cNvSpPr/>
          <p:nvPr/>
        </p:nvSpPr>
        <p:spPr>
          <a:xfrm rot="10800000">
            <a:off x="2682345" y="4840747"/>
            <a:ext cx="7185654" cy="291002"/>
          </a:xfrm>
          <a:prstGeom prst="rightArrow">
            <a:avLst/>
          </a:prstGeom>
          <a:gradFill>
            <a:gsLst>
              <a:gs pos="0">
                <a:schemeClr val="accent1">
                  <a:lumMod val="5000"/>
                  <a:lumOff val="95000"/>
                </a:schemeClr>
              </a:gs>
              <a:gs pos="0">
                <a:schemeClr val="accent4">
                  <a:lumMod val="60000"/>
                  <a:lumOff val="40000"/>
                </a:schemeClr>
              </a:gs>
              <a:gs pos="44000">
                <a:schemeClr val="accent6">
                  <a:lumMod val="40000"/>
                  <a:lumOff val="60000"/>
                </a:schemeClr>
              </a:gs>
              <a:gs pos="100000">
                <a:schemeClr val="accent5">
                  <a:lumMod val="60000"/>
                  <a:lumOff val="40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EB512-961A-1541-BA20-D96A1CFCA50F}"/>
              </a:ext>
            </a:extLst>
          </p:cNvPr>
          <p:cNvGrpSpPr/>
          <p:nvPr/>
        </p:nvGrpSpPr>
        <p:grpSpPr>
          <a:xfrm>
            <a:off x="4325754" y="1114048"/>
            <a:ext cx="3844275" cy="4047913"/>
            <a:chOff x="4791628" y="680980"/>
            <a:chExt cx="2701159" cy="4855177"/>
          </a:xfrm>
        </p:grpSpPr>
        <p:sp>
          <p:nvSpPr>
            <p:cNvPr id="4" name="Oval 3">
              <a:extLst>
                <a:ext uri="{FF2B5EF4-FFF2-40B4-BE49-F238E27FC236}">
                  <a16:creationId xmlns:a16="http://schemas.microsoft.com/office/drawing/2014/main" id="{4D2352B9-135C-684B-90EC-964D8B901AF4}"/>
                </a:ext>
              </a:extLst>
            </p:cNvPr>
            <p:cNvSpPr/>
            <p:nvPr/>
          </p:nvSpPr>
          <p:spPr>
            <a:xfrm>
              <a:off x="4791628" y="680980"/>
              <a:ext cx="2701159" cy="4855177"/>
            </a:xfrm>
            <a:prstGeom prst="ellipse">
              <a:avLst/>
            </a:prstGeom>
            <a:solidFill>
              <a:schemeClr val="accent6">
                <a:lumMod val="40000"/>
                <a:lumOff val="60000"/>
                <a:alpha val="8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C0FDC7E-486C-E641-8404-304F0C05C0DB}"/>
                </a:ext>
              </a:extLst>
            </p:cNvPr>
            <p:cNvSpPr txBox="1"/>
            <p:nvPr/>
          </p:nvSpPr>
          <p:spPr>
            <a:xfrm>
              <a:off x="4949190" y="2093035"/>
              <a:ext cx="2404831" cy="2062103"/>
            </a:xfrm>
            <a:prstGeom prst="rect">
              <a:avLst/>
            </a:prstGeom>
            <a:noFill/>
          </p:spPr>
          <p:txBody>
            <a:bodyPr wrap="square" rtlCol="0">
              <a:spAutoFit/>
            </a:bodyPr>
            <a:lstStyle/>
            <a:p>
              <a:pPr algn="ctr"/>
              <a:r>
                <a:rPr lang="en-US" sz="3200" dirty="0">
                  <a:solidFill>
                    <a:schemeClr val="accent1">
                      <a:lumMod val="50000"/>
                    </a:schemeClr>
                  </a:solidFill>
                  <a:latin typeface="Helvetica" pitchFamily="2" charset="0"/>
                </a:rPr>
                <a:t>Applied Science</a:t>
              </a:r>
            </a:p>
            <a:p>
              <a:pPr algn="ctr"/>
              <a:r>
                <a:rPr lang="en-US" sz="3200" dirty="0">
                  <a:solidFill>
                    <a:schemeClr val="accent1">
                      <a:lumMod val="50000"/>
                    </a:schemeClr>
                  </a:solidFill>
                  <a:latin typeface="Helvetica" pitchFamily="2" charset="0"/>
                </a:rPr>
                <a:t>Centers of Excellence</a:t>
              </a:r>
            </a:p>
          </p:txBody>
        </p:sp>
      </p:grpSp>
    </p:spTree>
    <p:extLst>
      <p:ext uri="{BB962C8B-B14F-4D97-AF65-F5344CB8AC3E}">
        <p14:creationId xmlns:p14="http://schemas.microsoft.com/office/powerpoint/2010/main" val="94484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711-9384-DC4D-8943-F370FC5862FA}"/>
              </a:ext>
            </a:extLst>
          </p:cNvPr>
          <p:cNvSpPr>
            <a:spLocks noGrp="1"/>
          </p:cNvSpPr>
          <p:nvPr>
            <p:ph type="title"/>
          </p:nvPr>
        </p:nvSpPr>
        <p:spPr>
          <a:xfrm>
            <a:off x="498233" y="158937"/>
            <a:ext cx="10855567" cy="727075"/>
          </a:xfrm>
        </p:spPr>
        <p:txBody>
          <a:bodyPr/>
          <a:lstStyle/>
          <a:p>
            <a:r>
              <a:rPr lang="en-US" dirty="0" err="1"/>
              <a:t>SWx</a:t>
            </a:r>
            <a:r>
              <a:rPr lang="en-US" dirty="0"/>
              <a:t> TREC Facilities</a:t>
            </a:r>
          </a:p>
        </p:txBody>
      </p:sp>
      <p:sp>
        <p:nvSpPr>
          <p:cNvPr id="3" name="Content Placeholder 2">
            <a:extLst>
              <a:ext uri="{FF2B5EF4-FFF2-40B4-BE49-F238E27FC236}">
                <a16:creationId xmlns:a16="http://schemas.microsoft.com/office/drawing/2014/main" id="{3471E025-F1DD-0D47-B9F2-3923BE63A276}"/>
              </a:ext>
            </a:extLst>
          </p:cNvPr>
          <p:cNvSpPr>
            <a:spLocks noGrp="1"/>
          </p:cNvSpPr>
          <p:nvPr>
            <p:ph idx="1"/>
          </p:nvPr>
        </p:nvSpPr>
        <p:spPr>
          <a:xfrm>
            <a:off x="498233" y="886012"/>
            <a:ext cx="6795114" cy="5272741"/>
          </a:xfrm>
        </p:spPr>
        <p:txBody>
          <a:bodyPr>
            <a:normAutofit/>
          </a:bodyPr>
          <a:lstStyle/>
          <a:p>
            <a:r>
              <a:rPr lang="en-US" sz="2600" dirty="0"/>
              <a:t>Located on the campus of the University of Colorado, Boulder, USA</a:t>
            </a:r>
          </a:p>
          <a:p>
            <a:r>
              <a:rPr lang="en-US" sz="2600" dirty="0"/>
              <a:t>3000 sq. ft. in new Aerospace Engineering building </a:t>
            </a:r>
          </a:p>
          <a:p>
            <a:pPr lvl="1"/>
            <a:r>
              <a:rPr lang="en-US" dirty="0"/>
              <a:t>Offices and open collaboration space </a:t>
            </a:r>
          </a:p>
          <a:p>
            <a:pPr lvl="1"/>
            <a:r>
              <a:rPr lang="en-US" dirty="0"/>
              <a:t>Space Weather Testbed forecasting area</a:t>
            </a:r>
          </a:p>
          <a:p>
            <a:r>
              <a:rPr lang="en-US" dirty="0"/>
              <a:t>LASP Space Sciences building</a:t>
            </a:r>
          </a:p>
          <a:p>
            <a:r>
              <a:rPr lang="en-US" dirty="0"/>
              <a:t>LASP Space Technology building</a:t>
            </a:r>
          </a:p>
          <a:p>
            <a:pPr lvl="1"/>
            <a:endParaRPr lang="en-US" dirty="0"/>
          </a:p>
          <a:p>
            <a:r>
              <a:rPr lang="en-US" b="1" dirty="0"/>
              <a:t>Computing</a:t>
            </a:r>
          </a:p>
          <a:p>
            <a:pPr lvl="1"/>
            <a:r>
              <a:rPr lang="en-US" dirty="0"/>
              <a:t>NVIDIA Titan V GPU workstations </a:t>
            </a:r>
          </a:p>
          <a:p>
            <a:pPr lvl="1"/>
            <a:r>
              <a:rPr lang="en-US" dirty="0"/>
              <a:t>Extensive use of Cloud technology, e.g. Amazon Web Services</a:t>
            </a:r>
          </a:p>
          <a:p>
            <a:pPr marL="457200" lvl="1" indent="0">
              <a:buNone/>
            </a:pPr>
            <a:endParaRPr lang="en-US" dirty="0"/>
          </a:p>
        </p:txBody>
      </p:sp>
      <p:pic>
        <p:nvPicPr>
          <p:cNvPr id="8" name="Picture 7">
            <a:extLst>
              <a:ext uri="{FF2B5EF4-FFF2-40B4-BE49-F238E27FC236}">
                <a16:creationId xmlns:a16="http://schemas.microsoft.com/office/drawing/2014/main" id="{2FB55404-DF7E-CC49-9215-E21A12A43D06}"/>
              </a:ext>
            </a:extLst>
          </p:cNvPr>
          <p:cNvPicPr>
            <a:picLocks noChangeAspect="1"/>
          </p:cNvPicPr>
          <p:nvPr/>
        </p:nvPicPr>
        <p:blipFill>
          <a:blip r:embed="rId3"/>
          <a:stretch>
            <a:fillRect/>
          </a:stretch>
        </p:blipFill>
        <p:spPr>
          <a:xfrm>
            <a:off x="7865002" y="694410"/>
            <a:ext cx="4064000" cy="3048000"/>
          </a:xfrm>
          <a:prstGeom prst="rect">
            <a:avLst/>
          </a:prstGeom>
        </p:spPr>
      </p:pic>
      <p:pic>
        <p:nvPicPr>
          <p:cNvPr id="10" name="Picture 2" descr="C:\Users\reed\AppData\Local\Microsoft\Windows\Temporary Internet Files\Content.Outlook\3SORWFIW\LASP BUILDINGS antenna .jpg">
            <a:extLst>
              <a:ext uri="{FF2B5EF4-FFF2-40B4-BE49-F238E27FC236}">
                <a16:creationId xmlns:a16="http://schemas.microsoft.com/office/drawing/2014/main" id="{FC757228-187E-594E-AF7A-E9FAF9867F4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3313" y="3934012"/>
            <a:ext cx="4558687" cy="19009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495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448D-60E5-AF4E-B024-9AC3ACBDF61A}"/>
              </a:ext>
            </a:extLst>
          </p:cNvPr>
          <p:cNvSpPr>
            <a:spLocks noGrp="1"/>
          </p:cNvSpPr>
          <p:nvPr>
            <p:ph type="title"/>
          </p:nvPr>
        </p:nvSpPr>
        <p:spPr>
          <a:xfrm>
            <a:off x="233012" y="0"/>
            <a:ext cx="11725976" cy="790561"/>
          </a:xfrm>
        </p:spPr>
        <p:txBody>
          <a:bodyPr/>
          <a:lstStyle/>
          <a:p>
            <a:r>
              <a:rPr lang="en-US" dirty="0" err="1"/>
              <a:t>SWx</a:t>
            </a:r>
            <a:r>
              <a:rPr lang="en-US" dirty="0"/>
              <a:t> TREC Organization Chart &amp; Affiliates</a:t>
            </a:r>
          </a:p>
        </p:txBody>
      </p:sp>
      <p:sp>
        <p:nvSpPr>
          <p:cNvPr id="4" name="Rounded Rectangle 3">
            <a:extLst>
              <a:ext uri="{FF2B5EF4-FFF2-40B4-BE49-F238E27FC236}">
                <a16:creationId xmlns:a16="http://schemas.microsoft.com/office/drawing/2014/main" id="{318D5FF8-B85B-F74B-A547-5A919DC5A176}"/>
              </a:ext>
            </a:extLst>
          </p:cNvPr>
          <p:cNvSpPr/>
          <p:nvPr/>
        </p:nvSpPr>
        <p:spPr>
          <a:xfrm>
            <a:off x="1558637" y="989157"/>
            <a:ext cx="3335482" cy="839643"/>
          </a:xfrm>
          <a:prstGeom prst="roundRect">
            <a:avLst/>
          </a:prstGeom>
          <a:solidFill>
            <a:schemeClr val="accent4">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noFill/>
                </a:ln>
                <a:solidFill>
                  <a:schemeClr val="tx1"/>
                </a:solidFill>
                <a:effectLst>
                  <a:outerShdw blurRad="38100" dist="19050" dir="2700000" algn="tl" rotWithShape="0">
                    <a:schemeClr val="dk1">
                      <a:alpha val="40000"/>
                    </a:schemeClr>
                  </a:outerShdw>
                </a:effectLst>
              </a:rPr>
              <a:t>College of Engineering</a:t>
            </a:r>
          </a:p>
          <a:p>
            <a:pPr algn="ctr"/>
            <a:r>
              <a:rPr lang="en-US" sz="1600" dirty="0">
                <a:ln w="0">
                  <a:noFill/>
                </a:ln>
                <a:solidFill>
                  <a:schemeClr val="tx1"/>
                </a:solidFill>
                <a:effectLst>
                  <a:outerShdw blurRad="38100" dist="19050" dir="2700000" algn="tl" rotWithShape="0">
                    <a:schemeClr val="dk1">
                      <a:alpha val="40000"/>
                    </a:schemeClr>
                  </a:outerShdw>
                </a:effectLst>
              </a:rPr>
              <a:t>Keith </a:t>
            </a:r>
            <a:r>
              <a:rPr lang="en-US" sz="1600" dirty="0" err="1">
                <a:ln w="0">
                  <a:noFill/>
                </a:ln>
                <a:solidFill>
                  <a:schemeClr val="tx1"/>
                </a:solidFill>
                <a:effectLst>
                  <a:outerShdw blurRad="38100" dist="19050" dir="2700000" algn="tl" rotWithShape="0">
                    <a:schemeClr val="dk1">
                      <a:alpha val="40000"/>
                    </a:schemeClr>
                  </a:outerShdw>
                </a:effectLst>
              </a:rPr>
              <a:t>Molenaar</a:t>
            </a:r>
            <a:r>
              <a:rPr lang="en-US" sz="1600" dirty="0">
                <a:ln w="0">
                  <a:noFill/>
                </a:ln>
                <a:solidFill>
                  <a:schemeClr val="tx1"/>
                </a:solidFill>
                <a:effectLst>
                  <a:outerShdw blurRad="38100" dist="19050" dir="2700000" algn="tl" rotWithShape="0">
                    <a:schemeClr val="dk1">
                      <a:alpha val="40000"/>
                    </a:schemeClr>
                  </a:outerShdw>
                </a:effectLst>
              </a:rPr>
              <a:t>, Acting Dean</a:t>
            </a:r>
          </a:p>
        </p:txBody>
      </p:sp>
      <p:sp>
        <p:nvSpPr>
          <p:cNvPr id="5" name="Rounded Rectangle 4">
            <a:extLst>
              <a:ext uri="{FF2B5EF4-FFF2-40B4-BE49-F238E27FC236}">
                <a16:creationId xmlns:a16="http://schemas.microsoft.com/office/drawing/2014/main" id="{B466FD39-0B56-DA41-B280-A84E864A65AD}"/>
              </a:ext>
            </a:extLst>
          </p:cNvPr>
          <p:cNvSpPr/>
          <p:nvPr/>
        </p:nvSpPr>
        <p:spPr>
          <a:xfrm>
            <a:off x="3795276" y="2409932"/>
            <a:ext cx="4223905" cy="839643"/>
          </a:xfrm>
          <a:prstGeom prst="round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noFill/>
                </a:ln>
                <a:solidFill>
                  <a:schemeClr val="tx1"/>
                </a:solidFill>
                <a:effectLst>
                  <a:outerShdw blurRad="38100" dist="19050" dir="2700000" algn="tl" rotWithShape="0">
                    <a:schemeClr val="dk1">
                      <a:alpha val="40000"/>
                    </a:schemeClr>
                  </a:outerShdw>
                </a:effectLst>
              </a:rPr>
              <a:t>Office of the Director</a:t>
            </a:r>
          </a:p>
          <a:p>
            <a:pPr algn="ctr"/>
            <a:r>
              <a:rPr lang="en-US" sz="1600" i="1" dirty="0">
                <a:ln w="0">
                  <a:noFill/>
                </a:ln>
                <a:solidFill>
                  <a:schemeClr val="tx1"/>
                </a:solidFill>
                <a:effectLst>
                  <a:outerShdw blurRad="38100" dist="19050" dir="2700000" algn="tl" rotWithShape="0">
                    <a:schemeClr val="dk1">
                      <a:alpha val="40000"/>
                    </a:schemeClr>
                  </a:outerShdw>
                </a:effectLst>
              </a:rPr>
              <a:t>Tom Berger, Executive Director</a:t>
            </a:r>
          </a:p>
          <a:p>
            <a:pPr algn="ctr"/>
            <a:r>
              <a:rPr lang="en-US" sz="1600" dirty="0">
                <a:ln w="0">
                  <a:noFill/>
                </a:ln>
                <a:solidFill>
                  <a:schemeClr val="tx1"/>
                </a:solidFill>
                <a:effectLst>
                  <a:outerShdw blurRad="38100" dist="19050" dir="2700000" algn="tl" rotWithShape="0">
                    <a:schemeClr val="dk1">
                      <a:alpha val="40000"/>
                    </a:schemeClr>
                  </a:outerShdw>
                </a:effectLst>
              </a:rPr>
              <a:t>Julia Putt, Financial Program Manager</a:t>
            </a:r>
          </a:p>
        </p:txBody>
      </p:sp>
      <p:sp>
        <p:nvSpPr>
          <p:cNvPr id="6" name="Rounded Rectangle 5">
            <a:extLst>
              <a:ext uri="{FF2B5EF4-FFF2-40B4-BE49-F238E27FC236}">
                <a16:creationId xmlns:a16="http://schemas.microsoft.com/office/drawing/2014/main" id="{18C59C26-FC1B-5543-95A2-A51DBF583487}"/>
              </a:ext>
            </a:extLst>
          </p:cNvPr>
          <p:cNvSpPr/>
          <p:nvPr/>
        </p:nvSpPr>
        <p:spPr>
          <a:xfrm>
            <a:off x="7297883" y="991176"/>
            <a:ext cx="2717697" cy="839643"/>
          </a:xfrm>
          <a:prstGeom prst="roundRect">
            <a:avLst/>
          </a:prstGeom>
          <a:solidFill>
            <a:schemeClr val="accent4">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Office of the Chancellor</a:t>
            </a:r>
          </a:p>
          <a:p>
            <a:pPr algn="ctr"/>
            <a:r>
              <a:rPr lang="en-US" sz="1600" dirty="0">
                <a:ln w="0"/>
                <a:solidFill>
                  <a:schemeClr val="tx1"/>
                </a:solidFill>
                <a:effectLst>
                  <a:outerShdw blurRad="38100" dist="19050" dir="2700000" algn="tl" rotWithShape="0">
                    <a:schemeClr val="dk1">
                      <a:alpha val="40000"/>
                    </a:schemeClr>
                  </a:outerShdw>
                </a:effectLst>
              </a:rPr>
              <a:t>Emily </a:t>
            </a:r>
            <a:r>
              <a:rPr lang="en-US" sz="1600" dirty="0" err="1">
                <a:ln w="0"/>
                <a:solidFill>
                  <a:schemeClr val="tx1"/>
                </a:solidFill>
                <a:effectLst>
                  <a:outerShdw blurRad="38100" dist="19050" dir="2700000" algn="tl" rotWithShape="0">
                    <a:schemeClr val="dk1">
                      <a:alpha val="40000"/>
                    </a:schemeClr>
                  </a:outerShdw>
                </a:effectLst>
              </a:rPr>
              <a:t>Cobabe</a:t>
            </a:r>
            <a:r>
              <a:rPr lang="en-US" sz="1600" dirty="0">
                <a:ln w="0"/>
                <a:solidFill>
                  <a:schemeClr val="tx1"/>
                </a:solidFill>
                <a:effectLst>
                  <a:outerShdw blurRad="38100" dist="19050" dir="2700000" algn="tl" rotWithShape="0">
                    <a:schemeClr val="dk1">
                      <a:alpha val="40000"/>
                    </a:schemeClr>
                  </a:outerShdw>
                </a:effectLst>
              </a:rPr>
              <a:t>-Ammann</a:t>
            </a:r>
          </a:p>
        </p:txBody>
      </p:sp>
      <p:sp>
        <p:nvSpPr>
          <p:cNvPr id="7" name="Rounded Rectangle 6">
            <a:extLst>
              <a:ext uri="{FF2B5EF4-FFF2-40B4-BE49-F238E27FC236}">
                <a16:creationId xmlns:a16="http://schemas.microsoft.com/office/drawing/2014/main" id="{A8F99CA1-A65E-BC4C-915B-CA42A3F18302}"/>
              </a:ext>
            </a:extLst>
          </p:cNvPr>
          <p:cNvSpPr/>
          <p:nvPr/>
        </p:nvSpPr>
        <p:spPr>
          <a:xfrm>
            <a:off x="4733057" y="4157300"/>
            <a:ext cx="2348345" cy="1673550"/>
          </a:xfrm>
          <a:prstGeom prst="round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Applications</a:t>
            </a:r>
          </a:p>
          <a:p>
            <a:pPr algn="ctr"/>
            <a:r>
              <a:rPr lang="en-US" sz="1600" i="1" dirty="0">
                <a:ln w="0"/>
                <a:solidFill>
                  <a:schemeClr val="tx1"/>
                </a:solidFill>
                <a:effectLst>
                  <a:outerShdw blurRad="38100" dist="19050" dir="2700000" algn="tl" rotWithShape="0">
                    <a:schemeClr val="dk1">
                      <a:alpha val="40000"/>
                    </a:schemeClr>
                  </a:outerShdw>
                </a:effectLst>
              </a:rPr>
              <a:t>Chris </a:t>
            </a:r>
            <a:r>
              <a:rPr lang="en-US" sz="1600" i="1" dirty="0" err="1">
                <a:ln w="0"/>
                <a:solidFill>
                  <a:schemeClr val="tx1"/>
                </a:solidFill>
                <a:effectLst>
                  <a:outerShdw blurRad="38100" dist="19050" dir="2700000" algn="tl" rotWithShape="0">
                    <a:schemeClr val="dk1">
                      <a:alpha val="40000"/>
                    </a:schemeClr>
                  </a:outerShdw>
                </a:effectLst>
              </a:rPr>
              <a:t>Pankratz</a:t>
            </a:r>
            <a:r>
              <a:rPr lang="en-US" sz="1600" i="1" dirty="0">
                <a:ln w="0"/>
                <a:solidFill>
                  <a:schemeClr val="tx1"/>
                </a:solidFill>
                <a:effectLst>
                  <a:outerShdw blurRad="38100" dist="19050" dir="2700000" algn="tl" rotWithShape="0">
                    <a:schemeClr val="dk1">
                      <a:alpha val="40000"/>
                    </a:schemeClr>
                  </a:outerShdw>
                </a:effectLst>
              </a:rPr>
              <a:t>, Lead</a:t>
            </a:r>
          </a:p>
          <a:p>
            <a:pPr algn="ctr"/>
            <a:r>
              <a:rPr lang="en-US" sz="1600" dirty="0">
                <a:ln w="0"/>
                <a:solidFill>
                  <a:schemeClr val="tx1"/>
                </a:solidFill>
                <a:effectLst>
                  <a:outerShdw blurRad="38100" dist="19050" dir="2700000" algn="tl" rotWithShape="0">
                    <a:schemeClr val="dk1">
                      <a:alpha val="40000"/>
                    </a:schemeClr>
                  </a:outerShdw>
                </a:effectLst>
              </a:rPr>
              <a:t>Tom </a:t>
            </a:r>
            <a:r>
              <a:rPr lang="en-US" sz="1600" dirty="0" err="1">
                <a:ln w="0"/>
                <a:solidFill>
                  <a:schemeClr val="tx1"/>
                </a:solidFill>
                <a:effectLst>
                  <a:outerShdw blurRad="38100" dist="19050" dir="2700000" algn="tl" rotWithShape="0">
                    <a:schemeClr val="dk1">
                      <a:alpha val="40000"/>
                    </a:schemeClr>
                  </a:outerShdw>
                </a:effectLst>
              </a:rPr>
              <a:t>Baltzer</a:t>
            </a:r>
            <a:r>
              <a:rPr lang="en-US" sz="1600" dirty="0">
                <a:ln w="0"/>
                <a:solidFill>
                  <a:schemeClr val="tx1"/>
                </a:solidFill>
                <a:effectLst>
                  <a:outerShdw blurRad="38100" dist="19050" dir="2700000" algn="tl" rotWithShape="0">
                    <a:schemeClr val="dk1">
                      <a:alpha val="40000"/>
                    </a:schemeClr>
                  </a:outerShdw>
                </a:effectLst>
              </a:rPr>
              <a:t>, Portal</a:t>
            </a:r>
          </a:p>
          <a:p>
            <a:pPr algn="ctr"/>
            <a:r>
              <a:rPr lang="en-US" sz="1600" dirty="0">
                <a:ln w="0"/>
                <a:solidFill>
                  <a:schemeClr val="tx1"/>
                </a:solidFill>
                <a:effectLst>
                  <a:outerShdw blurRad="38100" dist="19050" dir="2700000" algn="tl" rotWithShape="0">
                    <a:schemeClr val="dk1">
                      <a:alpha val="40000"/>
                    </a:schemeClr>
                  </a:outerShdw>
                </a:effectLst>
              </a:rPr>
              <a:t>Jim Craft, Testbed</a:t>
            </a:r>
          </a:p>
          <a:p>
            <a:pPr algn="ctr"/>
            <a:r>
              <a:rPr lang="en-US" sz="1600" dirty="0">
                <a:ln w="0"/>
                <a:solidFill>
                  <a:schemeClr val="tx1"/>
                </a:solidFill>
                <a:effectLst>
                  <a:outerShdw blurRad="38100" dist="19050" dir="2700000" algn="tl" rotWithShape="0">
                    <a:schemeClr val="dk1">
                      <a:alpha val="40000"/>
                    </a:schemeClr>
                  </a:outerShdw>
                </a:effectLst>
              </a:rPr>
              <a:t>Jenny Knuth, Portal</a:t>
            </a:r>
          </a:p>
          <a:p>
            <a:pPr algn="ctr"/>
            <a:r>
              <a:rPr lang="en-US" sz="1600" dirty="0">
                <a:ln w="0"/>
                <a:solidFill>
                  <a:schemeClr val="tx1"/>
                </a:solidFill>
                <a:effectLst>
                  <a:outerShdw blurRad="38100" dist="19050" dir="2700000" algn="tl" rotWithShape="0">
                    <a:schemeClr val="dk1">
                      <a:alpha val="40000"/>
                    </a:schemeClr>
                  </a:outerShdw>
                </a:effectLst>
              </a:rPr>
              <a:t>Greg Lucas, Testbed</a:t>
            </a:r>
          </a:p>
        </p:txBody>
      </p:sp>
      <p:sp>
        <p:nvSpPr>
          <p:cNvPr id="8" name="Rounded Rectangle 7">
            <a:extLst>
              <a:ext uri="{FF2B5EF4-FFF2-40B4-BE49-F238E27FC236}">
                <a16:creationId xmlns:a16="http://schemas.microsoft.com/office/drawing/2014/main" id="{43885746-0CE9-1B41-B815-0AC97F080BFD}"/>
              </a:ext>
            </a:extLst>
          </p:cNvPr>
          <p:cNvSpPr/>
          <p:nvPr/>
        </p:nvSpPr>
        <p:spPr>
          <a:xfrm>
            <a:off x="445594" y="4171125"/>
            <a:ext cx="3141906" cy="1791026"/>
          </a:xfrm>
          <a:prstGeom prst="round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Research</a:t>
            </a:r>
          </a:p>
          <a:p>
            <a:pPr algn="ctr"/>
            <a:r>
              <a:rPr lang="en-US" sz="1600" i="1" dirty="0">
                <a:ln w="0"/>
                <a:solidFill>
                  <a:schemeClr val="tx1"/>
                </a:solidFill>
                <a:effectLst>
                  <a:outerShdw blurRad="38100" dist="19050" dir="2700000" algn="tl" rotWithShape="0">
                    <a:schemeClr val="dk1">
                      <a:alpha val="40000"/>
                    </a:schemeClr>
                  </a:outerShdw>
                </a:effectLst>
              </a:rPr>
              <a:t>Jeff Thayer, Lead</a:t>
            </a:r>
            <a:r>
              <a:rPr lang="en-US" sz="1600" dirty="0">
                <a:ln w="0"/>
                <a:solidFill>
                  <a:schemeClr val="tx1"/>
                </a:solidFill>
                <a:effectLst>
                  <a:outerShdw blurRad="38100" dist="19050" dir="2700000" algn="tl" rotWithShape="0">
                    <a:schemeClr val="dk1">
                      <a:alpha val="40000"/>
                    </a:schemeClr>
                  </a:outerShdw>
                </a:effectLst>
              </a:rPr>
              <a:t>*</a:t>
            </a:r>
          </a:p>
          <a:p>
            <a:pPr algn="ctr"/>
            <a:r>
              <a:rPr lang="en-US" sz="1600" dirty="0">
                <a:ln w="0"/>
                <a:solidFill>
                  <a:schemeClr val="tx1"/>
                </a:solidFill>
                <a:effectLst>
                  <a:outerShdw blurRad="38100" dist="19050" dir="2700000" algn="tl" rotWithShape="0">
                    <a:schemeClr val="dk1">
                      <a:alpha val="40000"/>
                    </a:schemeClr>
                  </a:outerShdw>
                </a:effectLst>
              </a:rPr>
              <a:t>Eric Sutton, ITM science</a:t>
            </a:r>
          </a:p>
          <a:p>
            <a:pPr algn="ctr"/>
            <a:r>
              <a:rPr lang="en-US" sz="1600" dirty="0">
                <a:ln w="0"/>
                <a:solidFill>
                  <a:schemeClr val="tx1"/>
                </a:solidFill>
                <a:effectLst>
                  <a:outerShdw blurRad="38100" dist="19050" dir="2700000" algn="tl" rotWithShape="0">
                    <a:schemeClr val="dk1">
                      <a:alpha val="40000"/>
                    </a:schemeClr>
                  </a:outerShdw>
                </a:effectLst>
              </a:rPr>
              <a:t>Jade Morton, GNSS science</a:t>
            </a:r>
            <a:br>
              <a:rPr lang="en-US" sz="1600" dirty="0">
                <a:ln w="0"/>
                <a:solidFill>
                  <a:schemeClr val="tx1"/>
                </a:solidFill>
                <a:effectLst>
                  <a:outerShdw blurRad="38100" dist="19050" dir="2700000" algn="tl" rotWithShape="0">
                    <a:schemeClr val="dk1">
                      <a:alpha val="40000"/>
                    </a:schemeClr>
                  </a:outerShdw>
                </a:effectLst>
              </a:rPr>
            </a:br>
            <a:r>
              <a:rPr lang="en-US" sz="1600" dirty="0">
                <a:ln w="0"/>
                <a:solidFill>
                  <a:schemeClr val="tx1"/>
                </a:solidFill>
                <a:effectLst>
                  <a:outerShdw blurRad="38100" dist="19050" dir="2700000" algn="tl" rotWithShape="0">
                    <a:schemeClr val="dk1">
                      <a:alpha val="40000"/>
                    </a:schemeClr>
                  </a:outerShdw>
                </a:effectLst>
              </a:rPr>
              <a:t>Delores Knipp, ITM science</a:t>
            </a:r>
          </a:p>
          <a:p>
            <a:pPr algn="ctr"/>
            <a:r>
              <a:rPr lang="en-US" sz="1600" dirty="0">
                <a:ln w="0"/>
                <a:solidFill>
                  <a:schemeClr val="tx1"/>
                </a:solidFill>
                <a:effectLst>
                  <a:outerShdw blurRad="38100" dist="19050" dir="2700000" algn="tl" rotWithShape="0">
                    <a:schemeClr val="dk1">
                      <a:alpha val="40000"/>
                    </a:schemeClr>
                  </a:outerShdw>
                </a:effectLst>
              </a:rPr>
              <a:t>Bob Marshall, Satellite drag</a:t>
            </a:r>
          </a:p>
          <a:p>
            <a:pPr algn="ctr"/>
            <a:r>
              <a:rPr lang="en-US" sz="1600" dirty="0">
                <a:ln w="0"/>
                <a:solidFill>
                  <a:schemeClr val="tx1"/>
                </a:solidFill>
                <a:effectLst>
                  <a:outerShdw blurRad="38100" dist="19050" dir="2700000" algn="tl" rotWithShape="0">
                    <a:schemeClr val="dk1">
                      <a:alpha val="40000"/>
                    </a:schemeClr>
                  </a:outerShdw>
                </a:effectLst>
              </a:rPr>
              <a:t>Tim Fuller-Rowell, CIRES &amp; NOAA</a:t>
            </a:r>
          </a:p>
        </p:txBody>
      </p:sp>
      <p:sp>
        <p:nvSpPr>
          <p:cNvPr id="9" name="Rounded Rectangle 8">
            <a:extLst>
              <a:ext uri="{FF2B5EF4-FFF2-40B4-BE49-F238E27FC236}">
                <a16:creationId xmlns:a16="http://schemas.microsoft.com/office/drawing/2014/main" id="{BA4CA20A-5843-D348-8D33-D923687A2F2B}"/>
              </a:ext>
            </a:extLst>
          </p:cNvPr>
          <p:cNvSpPr/>
          <p:nvPr/>
        </p:nvSpPr>
        <p:spPr>
          <a:xfrm>
            <a:off x="8578954" y="4190486"/>
            <a:ext cx="2423008" cy="913458"/>
          </a:xfrm>
          <a:prstGeom prst="round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Education</a:t>
            </a:r>
          </a:p>
          <a:p>
            <a:pPr algn="ctr"/>
            <a:r>
              <a:rPr lang="en-US" sz="1600" i="1" dirty="0">
                <a:ln w="0"/>
                <a:solidFill>
                  <a:schemeClr val="tx1"/>
                </a:solidFill>
                <a:effectLst>
                  <a:outerShdw blurRad="38100" dist="19050" dir="2700000" algn="tl" rotWithShape="0">
                    <a:schemeClr val="dk1">
                      <a:alpha val="40000"/>
                    </a:schemeClr>
                  </a:outerShdw>
                </a:effectLst>
              </a:rPr>
              <a:t>Delores Knipp</a:t>
            </a:r>
          </a:p>
          <a:p>
            <a:pPr algn="ctr"/>
            <a:r>
              <a:rPr lang="en-US" sz="1600" i="1" dirty="0">
                <a:ln w="0"/>
                <a:solidFill>
                  <a:schemeClr val="tx1"/>
                </a:solidFill>
                <a:effectLst>
                  <a:outerShdw blurRad="38100" dist="19050" dir="2700000" algn="tl" rotWithShape="0">
                    <a:schemeClr val="dk1">
                      <a:alpha val="40000"/>
                    </a:schemeClr>
                  </a:outerShdw>
                </a:effectLst>
              </a:rPr>
              <a:t>Steve Cranmer </a:t>
            </a:r>
          </a:p>
        </p:txBody>
      </p:sp>
      <p:sp>
        <p:nvSpPr>
          <p:cNvPr id="10" name="Rounded Rectangle 9">
            <a:extLst>
              <a:ext uri="{FF2B5EF4-FFF2-40B4-BE49-F238E27FC236}">
                <a16:creationId xmlns:a16="http://schemas.microsoft.com/office/drawing/2014/main" id="{FEAECB84-C24E-3945-B1BA-BE51CFB11F66}"/>
              </a:ext>
            </a:extLst>
          </p:cNvPr>
          <p:cNvSpPr/>
          <p:nvPr/>
        </p:nvSpPr>
        <p:spPr>
          <a:xfrm>
            <a:off x="673915" y="2410221"/>
            <a:ext cx="2066058" cy="839643"/>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LASP</a:t>
            </a:r>
          </a:p>
          <a:p>
            <a:pPr algn="ctr"/>
            <a:r>
              <a:rPr lang="en-US" sz="1600" dirty="0">
                <a:ln w="0"/>
                <a:solidFill>
                  <a:schemeClr val="tx1"/>
                </a:solidFill>
                <a:effectLst>
                  <a:outerShdw blurRad="38100" dist="19050" dir="2700000" algn="tl" rotWithShape="0">
                    <a:schemeClr val="dk1">
                      <a:alpha val="40000"/>
                    </a:schemeClr>
                  </a:outerShdw>
                </a:effectLst>
              </a:rPr>
              <a:t>Dan Baker, Director</a:t>
            </a:r>
          </a:p>
        </p:txBody>
      </p:sp>
      <p:sp>
        <p:nvSpPr>
          <p:cNvPr id="11" name="Rounded Rectangle 10">
            <a:extLst>
              <a:ext uri="{FF2B5EF4-FFF2-40B4-BE49-F238E27FC236}">
                <a16:creationId xmlns:a16="http://schemas.microsoft.com/office/drawing/2014/main" id="{BC28FBD2-13D0-4C43-B1E6-61E5DB2506ED}"/>
              </a:ext>
            </a:extLst>
          </p:cNvPr>
          <p:cNvSpPr/>
          <p:nvPr/>
        </p:nvSpPr>
        <p:spPr>
          <a:xfrm>
            <a:off x="9074484" y="2409932"/>
            <a:ext cx="2423008" cy="839643"/>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CIRES</a:t>
            </a:r>
          </a:p>
          <a:p>
            <a:pPr algn="ctr"/>
            <a:r>
              <a:rPr lang="en-US" sz="1600" dirty="0">
                <a:ln w="0"/>
                <a:solidFill>
                  <a:schemeClr val="tx1"/>
                </a:solidFill>
                <a:effectLst>
                  <a:outerShdw blurRad="38100" dist="19050" dir="2700000" algn="tl" rotWithShape="0">
                    <a:schemeClr val="dk1">
                      <a:alpha val="40000"/>
                    </a:schemeClr>
                  </a:outerShdw>
                </a:effectLst>
              </a:rPr>
              <a:t>Waleed </a:t>
            </a:r>
            <a:r>
              <a:rPr lang="en-US" sz="1600" dirty="0" err="1">
                <a:ln w="0"/>
                <a:solidFill>
                  <a:schemeClr val="tx1"/>
                </a:solidFill>
                <a:effectLst>
                  <a:outerShdw blurRad="38100" dist="19050" dir="2700000" algn="tl" rotWithShape="0">
                    <a:schemeClr val="dk1">
                      <a:alpha val="40000"/>
                    </a:schemeClr>
                  </a:outerShdw>
                </a:effectLst>
              </a:rPr>
              <a:t>Abdalati</a:t>
            </a:r>
            <a:r>
              <a:rPr lang="en-US" sz="1600" dirty="0">
                <a:ln w="0"/>
                <a:solidFill>
                  <a:schemeClr val="tx1"/>
                </a:solidFill>
                <a:effectLst>
                  <a:outerShdw blurRad="38100" dist="19050" dir="2700000" algn="tl" rotWithShape="0">
                    <a:schemeClr val="dk1">
                      <a:alpha val="40000"/>
                    </a:schemeClr>
                  </a:outerShdw>
                </a:effectLst>
              </a:rPr>
              <a:t>, Director</a:t>
            </a:r>
          </a:p>
        </p:txBody>
      </p:sp>
      <p:cxnSp>
        <p:nvCxnSpPr>
          <p:cNvPr id="12" name="Elbow Connector 11">
            <a:extLst>
              <a:ext uri="{FF2B5EF4-FFF2-40B4-BE49-F238E27FC236}">
                <a16:creationId xmlns:a16="http://schemas.microsoft.com/office/drawing/2014/main" id="{D26CDFDA-0A52-A04E-9E0C-0785068A985C}"/>
              </a:ext>
            </a:extLst>
          </p:cNvPr>
          <p:cNvCxnSpPr>
            <a:stCxn id="4" idx="2"/>
            <a:endCxn id="5" idx="0"/>
          </p:cNvCxnSpPr>
          <p:nvPr/>
        </p:nvCxnSpPr>
        <p:spPr>
          <a:xfrm rot="16200000" flipH="1">
            <a:off x="4276237" y="778940"/>
            <a:ext cx="581132" cy="2680851"/>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54B6D7B9-8EC6-F94D-A295-922E11DF4CF0}"/>
              </a:ext>
            </a:extLst>
          </p:cNvPr>
          <p:cNvCxnSpPr>
            <a:stCxn id="6" idx="2"/>
            <a:endCxn id="5" idx="0"/>
          </p:cNvCxnSpPr>
          <p:nvPr/>
        </p:nvCxnSpPr>
        <p:spPr>
          <a:xfrm rot="5400000">
            <a:off x="6992425" y="745624"/>
            <a:ext cx="579113" cy="2749503"/>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5CFD66-AF7A-294B-967F-3C51DF936669}"/>
              </a:ext>
            </a:extLst>
          </p:cNvPr>
          <p:cNvCxnSpPr>
            <a:stCxn id="10" idx="3"/>
            <a:endCxn id="5" idx="1"/>
          </p:cNvCxnSpPr>
          <p:nvPr/>
        </p:nvCxnSpPr>
        <p:spPr>
          <a:xfrm flipV="1">
            <a:off x="2739973" y="2829754"/>
            <a:ext cx="1055303" cy="28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BB8AB3-03CE-9645-A6B4-EDC9099E19B9}"/>
              </a:ext>
            </a:extLst>
          </p:cNvPr>
          <p:cNvCxnSpPr>
            <a:stCxn id="5" idx="3"/>
            <a:endCxn id="11" idx="1"/>
          </p:cNvCxnSpPr>
          <p:nvPr/>
        </p:nvCxnSpPr>
        <p:spPr>
          <a:xfrm>
            <a:off x="8019181" y="2829754"/>
            <a:ext cx="105530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F0F79DC1-D494-4948-99D1-48DA8AFDFE27}"/>
              </a:ext>
            </a:extLst>
          </p:cNvPr>
          <p:cNvCxnSpPr>
            <a:cxnSpLocks/>
            <a:stCxn id="5" idx="2"/>
            <a:endCxn id="8" idx="0"/>
          </p:cNvCxnSpPr>
          <p:nvPr/>
        </p:nvCxnSpPr>
        <p:spPr>
          <a:xfrm rot="5400000">
            <a:off x="3501113" y="1765009"/>
            <a:ext cx="921550" cy="389068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63527B5C-FBD9-5648-95CB-8F09974F1602}"/>
              </a:ext>
            </a:extLst>
          </p:cNvPr>
          <p:cNvCxnSpPr>
            <a:cxnSpLocks/>
            <a:stCxn id="5" idx="2"/>
            <a:endCxn id="7" idx="0"/>
          </p:cNvCxnSpPr>
          <p:nvPr/>
        </p:nvCxnSpPr>
        <p:spPr>
          <a:xfrm rot="16200000" flipH="1">
            <a:off x="5453367" y="3703436"/>
            <a:ext cx="907725" cy="1"/>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446F46A9-FA93-5940-B3D1-18E666DA9E3A}"/>
              </a:ext>
            </a:extLst>
          </p:cNvPr>
          <p:cNvCxnSpPr>
            <a:cxnSpLocks/>
            <a:stCxn id="5" idx="2"/>
            <a:endCxn id="9" idx="0"/>
          </p:cNvCxnSpPr>
          <p:nvPr/>
        </p:nvCxnSpPr>
        <p:spPr>
          <a:xfrm rot="16200000" flipH="1">
            <a:off x="7378388" y="1778415"/>
            <a:ext cx="940911" cy="388322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9114B46-F418-0240-99A2-3AE072F0DAE9}"/>
              </a:ext>
            </a:extLst>
          </p:cNvPr>
          <p:cNvSpPr txBox="1"/>
          <p:nvPr/>
        </p:nvSpPr>
        <p:spPr>
          <a:xfrm>
            <a:off x="798795" y="6025412"/>
            <a:ext cx="2766719" cy="338554"/>
          </a:xfrm>
          <a:prstGeom prst="rect">
            <a:avLst/>
          </a:prstGeom>
          <a:noFill/>
        </p:spPr>
        <p:txBody>
          <a:bodyPr wrap="none" rtlCol="0">
            <a:spAutoFit/>
          </a:bodyPr>
          <a:lstStyle/>
          <a:p>
            <a:r>
              <a:rPr lang="en-US" sz="1600" dirty="0">
                <a:latin typeface="Helvetica" pitchFamily="2" charset="0"/>
              </a:rPr>
              <a:t>*Also TREC Faculty Director</a:t>
            </a:r>
          </a:p>
        </p:txBody>
      </p:sp>
      <p:pic>
        <p:nvPicPr>
          <p:cNvPr id="19" name="Picture 18" descr="berger.gif">
            <a:extLst>
              <a:ext uri="{FF2B5EF4-FFF2-40B4-BE49-F238E27FC236}">
                <a16:creationId xmlns:a16="http://schemas.microsoft.com/office/drawing/2014/main" id="{523E9932-FB61-8A46-BB7B-3D6A101AB31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81981" y="2029415"/>
            <a:ext cx="816254" cy="837245"/>
          </a:xfrm>
          <a:prstGeom prst="rect">
            <a:avLst/>
          </a:prstGeom>
        </p:spPr>
      </p:pic>
      <p:pic>
        <p:nvPicPr>
          <p:cNvPr id="21" name="Picture 20" descr="thayer.gif">
            <a:extLst>
              <a:ext uri="{FF2B5EF4-FFF2-40B4-BE49-F238E27FC236}">
                <a16:creationId xmlns:a16="http://schemas.microsoft.com/office/drawing/2014/main" id="{699AFF9F-170F-604C-8EBE-B95A688F61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3134" y="4029303"/>
            <a:ext cx="1017061" cy="1060606"/>
          </a:xfrm>
          <a:prstGeom prst="rect">
            <a:avLst/>
          </a:prstGeom>
        </p:spPr>
      </p:pic>
      <p:pic>
        <p:nvPicPr>
          <p:cNvPr id="25" name="Picture 24" descr="cranmer_aps2015.gif">
            <a:extLst>
              <a:ext uri="{FF2B5EF4-FFF2-40B4-BE49-F238E27FC236}">
                <a16:creationId xmlns:a16="http://schemas.microsoft.com/office/drawing/2014/main" id="{261E1E31-6F61-0944-B686-5FC8C4B1D4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303" t="2801" r="10193" b="6491"/>
          <a:stretch/>
        </p:blipFill>
        <p:spPr>
          <a:xfrm>
            <a:off x="10757799" y="4996942"/>
            <a:ext cx="795047" cy="913459"/>
          </a:xfrm>
          <a:prstGeom prst="rect">
            <a:avLst/>
          </a:prstGeom>
        </p:spPr>
      </p:pic>
      <p:pic>
        <p:nvPicPr>
          <p:cNvPr id="27" name="Picture 26">
            <a:extLst>
              <a:ext uri="{FF2B5EF4-FFF2-40B4-BE49-F238E27FC236}">
                <a16:creationId xmlns:a16="http://schemas.microsoft.com/office/drawing/2014/main" id="{FB9453EE-5873-864E-8088-F96275DD0DD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16540" y="3939631"/>
            <a:ext cx="721784" cy="1082676"/>
          </a:xfrm>
          <a:prstGeom prst="rect">
            <a:avLst/>
          </a:prstGeom>
        </p:spPr>
      </p:pic>
      <p:pic>
        <p:nvPicPr>
          <p:cNvPr id="3" name="Picture 2">
            <a:extLst>
              <a:ext uri="{FF2B5EF4-FFF2-40B4-BE49-F238E27FC236}">
                <a16:creationId xmlns:a16="http://schemas.microsoft.com/office/drawing/2014/main" id="{037EAF99-36B3-254D-BFA2-850390E9C87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6164" y="1867037"/>
            <a:ext cx="959846" cy="959846"/>
          </a:xfrm>
          <a:prstGeom prst="rect">
            <a:avLst/>
          </a:prstGeom>
        </p:spPr>
      </p:pic>
      <p:pic>
        <p:nvPicPr>
          <p:cNvPr id="15" name="Picture 14">
            <a:extLst>
              <a:ext uri="{FF2B5EF4-FFF2-40B4-BE49-F238E27FC236}">
                <a16:creationId xmlns:a16="http://schemas.microsoft.com/office/drawing/2014/main" id="{00E0E6D1-73FB-5741-8622-D299906EFDD1}"/>
              </a:ext>
            </a:extLst>
          </p:cNvPr>
          <p:cNvPicPr>
            <a:picLocks noChangeAspect="1"/>
          </p:cNvPicPr>
          <p:nvPr/>
        </p:nvPicPr>
        <p:blipFill>
          <a:blip r:embed="rId7"/>
          <a:stretch>
            <a:fillRect/>
          </a:stretch>
        </p:blipFill>
        <p:spPr>
          <a:xfrm>
            <a:off x="10818483" y="1936623"/>
            <a:ext cx="919841" cy="919841"/>
          </a:xfrm>
          <a:prstGeom prst="rect">
            <a:avLst/>
          </a:prstGeom>
        </p:spPr>
      </p:pic>
      <p:pic>
        <p:nvPicPr>
          <p:cNvPr id="17" name="Picture 16">
            <a:extLst>
              <a:ext uri="{FF2B5EF4-FFF2-40B4-BE49-F238E27FC236}">
                <a16:creationId xmlns:a16="http://schemas.microsoft.com/office/drawing/2014/main" id="{954DBAD1-CF12-C045-8161-419745EAB42D}"/>
              </a:ext>
            </a:extLst>
          </p:cNvPr>
          <p:cNvPicPr>
            <a:picLocks noChangeAspect="1"/>
          </p:cNvPicPr>
          <p:nvPr/>
        </p:nvPicPr>
        <p:blipFill>
          <a:blip r:embed="rId8"/>
          <a:stretch>
            <a:fillRect/>
          </a:stretch>
        </p:blipFill>
        <p:spPr>
          <a:xfrm>
            <a:off x="4916248" y="928908"/>
            <a:ext cx="771621" cy="771621"/>
          </a:xfrm>
          <a:prstGeom prst="rect">
            <a:avLst/>
          </a:prstGeom>
        </p:spPr>
      </p:pic>
      <p:pic>
        <p:nvPicPr>
          <p:cNvPr id="28" name="Picture 27">
            <a:extLst>
              <a:ext uri="{FF2B5EF4-FFF2-40B4-BE49-F238E27FC236}">
                <a16:creationId xmlns:a16="http://schemas.microsoft.com/office/drawing/2014/main" id="{254B43ED-D390-3849-AD95-0399754A7557}"/>
              </a:ext>
            </a:extLst>
          </p:cNvPr>
          <p:cNvPicPr>
            <a:picLocks noChangeAspect="1"/>
          </p:cNvPicPr>
          <p:nvPr/>
        </p:nvPicPr>
        <p:blipFill>
          <a:blip r:embed="rId9"/>
          <a:stretch>
            <a:fillRect/>
          </a:stretch>
        </p:blipFill>
        <p:spPr>
          <a:xfrm>
            <a:off x="10110092" y="928909"/>
            <a:ext cx="891870" cy="885924"/>
          </a:xfrm>
          <a:prstGeom prst="rect">
            <a:avLst/>
          </a:prstGeom>
        </p:spPr>
      </p:pic>
      <p:pic>
        <p:nvPicPr>
          <p:cNvPr id="30" name="Picture 29">
            <a:extLst>
              <a:ext uri="{FF2B5EF4-FFF2-40B4-BE49-F238E27FC236}">
                <a16:creationId xmlns:a16="http://schemas.microsoft.com/office/drawing/2014/main" id="{F5939095-9BC6-FB48-A0A7-F36B06468A5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81091" y="3879084"/>
            <a:ext cx="995502" cy="1166888"/>
          </a:xfrm>
          <a:prstGeom prst="rect">
            <a:avLst/>
          </a:prstGeom>
        </p:spPr>
      </p:pic>
    </p:spTree>
    <p:extLst>
      <p:ext uri="{BB962C8B-B14F-4D97-AF65-F5344CB8AC3E}">
        <p14:creationId xmlns:p14="http://schemas.microsoft.com/office/powerpoint/2010/main" val="261819853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238D-A041-4944-85EA-81088A7B6DF2}"/>
              </a:ext>
            </a:extLst>
          </p:cNvPr>
          <p:cNvSpPr>
            <a:spLocks noGrp="1"/>
          </p:cNvSpPr>
          <p:nvPr>
            <p:ph type="title"/>
          </p:nvPr>
        </p:nvSpPr>
        <p:spPr>
          <a:xfrm>
            <a:off x="224724" y="-54763"/>
            <a:ext cx="11725976" cy="1082675"/>
          </a:xfrm>
        </p:spPr>
        <p:txBody>
          <a:bodyPr>
            <a:normAutofit/>
          </a:bodyPr>
          <a:lstStyle/>
          <a:p>
            <a:r>
              <a:rPr lang="en-US" b="1" dirty="0"/>
              <a:t>Focus on Space Weather Applications</a:t>
            </a:r>
          </a:p>
        </p:txBody>
      </p:sp>
      <p:sp>
        <p:nvSpPr>
          <p:cNvPr id="19" name="Content Placeholder 18">
            <a:extLst>
              <a:ext uri="{FF2B5EF4-FFF2-40B4-BE49-F238E27FC236}">
                <a16:creationId xmlns:a16="http://schemas.microsoft.com/office/drawing/2014/main" id="{55ECA41B-6975-4941-9A33-1EF598167E40}"/>
              </a:ext>
            </a:extLst>
          </p:cNvPr>
          <p:cNvSpPr>
            <a:spLocks noGrp="1"/>
          </p:cNvSpPr>
          <p:nvPr>
            <p:ph idx="1"/>
          </p:nvPr>
        </p:nvSpPr>
        <p:spPr>
          <a:xfrm>
            <a:off x="4405320" y="1316494"/>
            <a:ext cx="7545379" cy="4860469"/>
          </a:xfrm>
        </p:spPr>
        <p:txBody>
          <a:bodyPr>
            <a:normAutofit fontScale="92500" lnSpcReduction="20000"/>
          </a:bodyPr>
          <a:lstStyle/>
          <a:p>
            <a:r>
              <a:rPr lang="en-US" dirty="0"/>
              <a:t>Objectives</a:t>
            </a:r>
          </a:p>
          <a:p>
            <a:pPr lvl="1"/>
            <a:r>
              <a:rPr lang="en-US" dirty="0"/>
              <a:t>Promote, enable, and advance new models, tools, missions, data, and visualizations</a:t>
            </a:r>
          </a:p>
          <a:p>
            <a:pPr lvl="1"/>
            <a:r>
              <a:rPr lang="en-US" dirty="0"/>
              <a:t>Streamline O2R and R2O transitions</a:t>
            </a:r>
          </a:p>
          <a:p>
            <a:r>
              <a:rPr lang="en-US" dirty="0"/>
              <a:t>Key Development Areas</a:t>
            </a:r>
          </a:p>
          <a:p>
            <a:pPr lvl="1"/>
            <a:r>
              <a:rPr lang="en-US" sz="2400" dirty="0"/>
              <a:t>Next-generation </a:t>
            </a:r>
            <a:r>
              <a:rPr lang="en-US" sz="2400" dirty="0" err="1"/>
              <a:t>SWx</a:t>
            </a:r>
            <a:r>
              <a:rPr lang="en-US" sz="2400" dirty="0"/>
              <a:t> Data Portal</a:t>
            </a:r>
          </a:p>
          <a:p>
            <a:pPr lvl="2"/>
            <a:r>
              <a:rPr lang="en-US" sz="2400" dirty="0"/>
              <a:t>Provide a variety of disparate </a:t>
            </a:r>
            <a:r>
              <a:rPr lang="en-US" sz="2400" dirty="0" err="1"/>
              <a:t>SWx</a:t>
            </a:r>
            <a:r>
              <a:rPr lang="en-US" sz="2400" dirty="0"/>
              <a:t> Data to the community</a:t>
            </a:r>
          </a:p>
          <a:p>
            <a:pPr lvl="2"/>
            <a:r>
              <a:rPr lang="en-US" sz="2400" dirty="0"/>
              <a:t>Easier-to-use and more centralized fashion</a:t>
            </a:r>
          </a:p>
          <a:p>
            <a:pPr lvl="1"/>
            <a:endParaRPr lang="en-US" sz="2400" dirty="0"/>
          </a:p>
          <a:p>
            <a:pPr lvl="1"/>
            <a:r>
              <a:rPr lang="en-US" sz="2400" dirty="0"/>
              <a:t>Open </a:t>
            </a:r>
            <a:r>
              <a:rPr lang="en-US" sz="2400" dirty="0" err="1"/>
              <a:t>SWx</a:t>
            </a:r>
            <a:r>
              <a:rPr lang="en-US" sz="2400" dirty="0"/>
              <a:t> Testbed Environment</a:t>
            </a:r>
          </a:p>
          <a:p>
            <a:pPr lvl="2"/>
            <a:r>
              <a:rPr lang="en-US" sz="2400" dirty="0"/>
              <a:t>Enable development, testing, maintaining, and upgrading operational models, algorithms, visualizations, and data streams</a:t>
            </a:r>
          </a:p>
          <a:p>
            <a:pPr lvl="1"/>
            <a:endParaRPr lang="en-US" sz="2400" dirty="0"/>
          </a:p>
          <a:p>
            <a:pPr lvl="1"/>
            <a:r>
              <a:rPr lang="en-US" sz="2400" dirty="0"/>
              <a:t>Cooperative model, data and visualization advancement / transition (e.g. Enlil, GOLD)</a:t>
            </a:r>
          </a:p>
        </p:txBody>
      </p:sp>
      <p:sp>
        <p:nvSpPr>
          <p:cNvPr id="12" name="Rounded Rectangle">
            <a:extLst>
              <a:ext uri="{FF2B5EF4-FFF2-40B4-BE49-F238E27FC236}">
                <a16:creationId xmlns:a16="http://schemas.microsoft.com/office/drawing/2014/main" id="{014766B7-C8AD-D249-A47F-306A84ACB2FA}"/>
              </a:ext>
            </a:extLst>
          </p:cNvPr>
          <p:cNvSpPr/>
          <p:nvPr/>
        </p:nvSpPr>
        <p:spPr>
          <a:xfrm>
            <a:off x="224724" y="698347"/>
            <a:ext cx="3886467" cy="5478616"/>
          </a:xfrm>
          <a:prstGeom prst="roundRect">
            <a:avLst>
              <a:gd name="adj" fmla="val 15000"/>
            </a:avLst>
          </a:prstGeom>
          <a:solidFill>
            <a:schemeClr val="accent1">
              <a:lumMod val="20000"/>
              <a:lumOff val="80000"/>
              <a:alpha val="70000"/>
            </a:schemeClr>
          </a:solidFill>
          <a:ln w="12700">
            <a:miter lim="400000"/>
          </a:ln>
        </p:spPr>
        <p:txBody>
          <a:bodyPr lIns="0" tIns="0" rIns="0" bIns="0" anchor="ctr"/>
          <a:lstStyle/>
          <a:p>
            <a:pPr>
              <a:defRPr sz="3200" b="0">
                <a:solidFill>
                  <a:srgbClr val="ADC6FA"/>
                </a:solidFill>
                <a:latin typeface="+mn-lt"/>
                <a:ea typeface="+mn-ea"/>
                <a:cs typeface="+mn-cs"/>
                <a:sym typeface="Helvetica Neue Medium"/>
              </a:defRPr>
            </a:pPr>
            <a:endParaRPr dirty="0"/>
          </a:p>
        </p:txBody>
      </p:sp>
      <p:sp>
        <p:nvSpPr>
          <p:cNvPr id="13" name="TextBox 12">
            <a:extLst>
              <a:ext uri="{FF2B5EF4-FFF2-40B4-BE49-F238E27FC236}">
                <a16:creationId xmlns:a16="http://schemas.microsoft.com/office/drawing/2014/main" id="{78C754ED-F4CF-1B4F-B33C-718894A84306}"/>
              </a:ext>
            </a:extLst>
          </p:cNvPr>
          <p:cNvSpPr txBox="1"/>
          <p:nvPr/>
        </p:nvSpPr>
        <p:spPr>
          <a:xfrm>
            <a:off x="1244467" y="742624"/>
            <a:ext cx="1846980" cy="461665"/>
          </a:xfrm>
          <a:prstGeom prst="rect">
            <a:avLst/>
          </a:prstGeom>
          <a:noFill/>
        </p:spPr>
        <p:txBody>
          <a:bodyPr wrap="none" rtlCol="0">
            <a:spAutoFit/>
          </a:bodyPr>
          <a:lstStyle/>
          <a:p>
            <a:r>
              <a:rPr lang="en-US" sz="2400" dirty="0">
                <a:latin typeface="Helvetica" pitchFamily="2" charset="0"/>
              </a:rPr>
              <a:t>Applications</a:t>
            </a:r>
          </a:p>
        </p:txBody>
      </p:sp>
      <p:sp>
        <p:nvSpPr>
          <p:cNvPr id="14" name="TextBox 13">
            <a:extLst>
              <a:ext uri="{FF2B5EF4-FFF2-40B4-BE49-F238E27FC236}">
                <a16:creationId xmlns:a16="http://schemas.microsoft.com/office/drawing/2014/main" id="{2348D9CE-670B-D440-B8A0-8837DEBA7D04}"/>
              </a:ext>
            </a:extLst>
          </p:cNvPr>
          <p:cNvSpPr txBox="1"/>
          <p:nvPr/>
        </p:nvSpPr>
        <p:spPr>
          <a:xfrm>
            <a:off x="727889" y="2717600"/>
            <a:ext cx="2930935" cy="586613"/>
          </a:xfrm>
          <a:prstGeom prst="rect">
            <a:avLst/>
          </a:prstGeom>
          <a:noFill/>
        </p:spPr>
        <p:txBody>
          <a:bodyPr wrap="square" rtlCol="0">
            <a:spAutoFit/>
          </a:bodyPr>
          <a:lstStyle/>
          <a:p>
            <a:pPr algn="ctr"/>
            <a:r>
              <a:rPr lang="en-US" sz="1600" dirty="0">
                <a:latin typeface="Helvetica" pitchFamily="2" charset="0"/>
              </a:rPr>
              <a:t>Hybrid Research-Operations </a:t>
            </a:r>
          </a:p>
          <a:p>
            <a:pPr algn="ctr"/>
            <a:r>
              <a:rPr lang="en-US" sz="1600" dirty="0">
                <a:latin typeface="Helvetica" pitchFamily="2" charset="0"/>
              </a:rPr>
              <a:t>Observing Platforms</a:t>
            </a:r>
          </a:p>
        </p:txBody>
      </p:sp>
      <p:pic>
        <p:nvPicPr>
          <p:cNvPr id="15" name="Image" descr="Image">
            <a:extLst>
              <a:ext uri="{FF2B5EF4-FFF2-40B4-BE49-F238E27FC236}">
                <a16:creationId xmlns:a16="http://schemas.microsoft.com/office/drawing/2014/main" id="{3F0D85F7-23AD-2F47-BB33-DCE3B3B4B052}"/>
              </a:ext>
            </a:extLst>
          </p:cNvPr>
          <p:cNvPicPr>
            <a:picLocks noChangeAspect="1"/>
          </p:cNvPicPr>
          <p:nvPr/>
        </p:nvPicPr>
        <p:blipFill>
          <a:blip r:embed="rId3"/>
          <a:stretch>
            <a:fillRect/>
          </a:stretch>
        </p:blipFill>
        <p:spPr>
          <a:xfrm>
            <a:off x="1910877" y="4707979"/>
            <a:ext cx="2012111" cy="1134241"/>
          </a:xfrm>
          <a:prstGeom prst="rect">
            <a:avLst/>
          </a:prstGeom>
          <a:ln w="12700">
            <a:miter lim="400000"/>
          </a:ln>
        </p:spPr>
      </p:pic>
      <p:sp>
        <p:nvSpPr>
          <p:cNvPr id="16" name="TextBox 15">
            <a:extLst>
              <a:ext uri="{FF2B5EF4-FFF2-40B4-BE49-F238E27FC236}">
                <a16:creationId xmlns:a16="http://schemas.microsoft.com/office/drawing/2014/main" id="{0B7E33B9-F2CB-1C4E-9979-22E754DFF4BC}"/>
              </a:ext>
            </a:extLst>
          </p:cNvPr>
          <p:cNvSpPr txBox="1"/>
          <p:nvPr/>
        </p:nvSpPr>
        <p:spPr>
          <a:xfrm>
            <a:off x="391972" y="4738673"/>
            <a:ext cx="1622399" cy="1077218"/>
          </a:xfrm>
          <a:prstGeom prst="rect">
            <a:avLst/>
          </a:prstGeom>
          <a:noFill/>
        </p:spPr>
        <p:txBody>
          <a:bodyPr wrap="square" rtlCol="0">
            <a:spAutoFit/>
          </a:bodyPr>
          <a:lstStyle/>
          <a:p>
            <a:pPr algn="ctr"/>
            <a:r>
              <a:rPr lang="en-US" sz="1600" dirty="0">
                <a:latin typeface="Helvetica" pitchFamily="2" charset="0"/>
              </a:rPr>
              <a:t>NASA Mission Data R2O:</a:t>
            </a:r>
          </a:p>
          <a:p>
            <a:pPr algn="ctr"/>
            <a:r>
              <a:rPr lang="en-US" sz="1600" b="1" dirty="0">
                <a:latin typeface="Helvetica" pitchFamily="2" charset="0"/>
              </a:rPr>
              <a:t>GOLD</a:t>
            </a:r>
          </a:p>
          <a:p>
            <a:pPr algn="ctr"/>
            <a:r>
              <a:rPr lang="en-US" sz="1600" b="1" dirty="0">
                <a:latin typeface="Helvetica" pitchFamily="2" charset="0"/>
              </a:rPr>
              <a:t>IMAP</a:t>
            </a:r>
          </a:p>
        </p:txBody>
      </p:sp>
      <p:pic>
        <p:nvPicPr>
          <p:cNvPr id="17" name="Picture 16">
            <a:extLst>
              <a:ext uri="{FF2B5EF4-FFF2-40B4-BE49-F238E27FC236}">
                <a16:creationId xmlns:a16="http://schemas.microsoft.com/office/drawing/2014/main" id="{E5EEC2FE-1F38-C24D-A0AC-E5AED15C3C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0942" y="3316565"/>
            <a:ext cx="2294602" cy="1207421"/>
          </a:xfrm>
          <a:prstGeom prst="rect">
            <a:avLst/>
          </a:prstGeom>
          <a:ln>
            <a:solidFill>
              <a:schemeClr val="accent1"/>
            </a:solidFill>
          </a:ln>
        </p:spPr>
      </p:pic>
      <p:sp>
        <p:nvSpPr>
          <p:cNvPr id="18" name="TextBox 17">
            <a:extLst>
              <a:ext uri="{FF2B5EF4-FFF2-40B4-BE49-F238E27FC236}">
                <a16:creationId xmlns:a16="http://schemas.microsoft.com/office/drawing/2014/main" id="{ADFD2946-7908-0249-9064-17A5E6A4BC97}"/>
              </a:ext>
            </a:extLst>
          </p:cNvPr>
          <p:cNvSpPr txBox="1"/>
          <p:nvPr/>
        </p:nvSpPr>
        <p:spPr>
          <a:xfrm>
            <a:off x="546101" y="5930658"/>
            <a:ext cx="3267946" cy="276999"/>
          </a:xfrm>
          <a:prstGeom prst="rect">
            <a:avLst/>
          </a:prstGeom>
          <a:noFill/>
        </p:spPr>
        <p:txBody>
          <a:bodyPr wrap="none" rtlCol="0">
            <a:spAutoFit/>
          </a:bodyPr>
          <a:lstStyle/>
          <a:p>
            <a:r>
              <a:rPr lang="en-US" sz="1200" dirty="0">
                <a:latin typeface="Helvetica" pitchFamily="2" charset="0"/>
              </a:rPr>
              <a:t>*Missions, Applications, and Data Technology</a:t>
            </a:r>
          </a:p>
        </p:txBody>
      </p:sp>
      <p:sp>
        <p:nvSpPr>
          <p:cNvPr id="20" name="Rectangle 19">
            <a:extLst>
              <a:ext uri="{FF2B5EF4-FFF2-40B4-BE49-F238E27FC236}">
                <a16:creationId xmlns:a16="http://schemas.microsoft.com/office/drawing/2014/main" id="{7F762491-F9DB-5244-A4DA-1AC967D235C7}"/>
              </a:ext>
            </a:extLst>
          </p:cNvPr>
          <p:cNvSpPr/>
          <p:nvPr/>
        </p:nvSpPr>
        <p:spPr>
          <a:xfrm>
            <a:off x="760659" y="1175608"/>
            <a:ext cx="2738819" cy="156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34A8F0AB-2C0F-E842-9CD3-548AE024772C}"/>
              </a:ext>
            </a:extLst>
          </p:cNvPr>
          <p:cNvGrpSpPr/>
          <p:nvPr/>
        </p:nvGrpSpPr>
        <p:grpSpPr>
          <a:xfrm>
            <a:off x="1514330" y="1235056"/>
            <a:ext cx="1433949" cy="1429810"/>
            <a:chOff x="6612579" y="951068"/>
            <a:chExt cx="4900563" cy="4900563"/>
          </a:xfrm>
        </p:grpSpPr>
        <p:pic>
          <p:nvPicPr>
            <p:cNvPr id="22" name="Picture 21">
              <a:extLst>
                <a:ext uri="{FF2B5EF4-FFF2-40B4-BE49-F238E27FC236}">
                  <a16:creationId xmlns:a16="http://schemas.microsoft.com/office/drawing/2014/main" id="{020B6709-357B-B141-89F3-285FC6F66E2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1571" y="2518770"/>
              <a:ext cx="1838839" cy="1838839"/>
            </a:xfrm>
            <a:prstGeom prst="rect">
              <a:avLst/>
            </a:prstGeom>
          </p:spPr>
        </p:pic>
        <p:sp>
          <p:nvSpPr>
            <p:cNvPr id="23" name="Oval 22">
              <a:extLst>
                <a:ext uri="{FF2B5EF4-FFF2-40B4-BE49-F238E27FC236}">
                  <a16:creationId xmlns:a16="http://schemas.microsoft.com/office/drawing/2014/main" id="{793C8EAF-1B0C-CC43-813D-9AF612E5E8FA}"/>
                </a:ext>
              </a:extLst>
            </p:cNvPr>
            <p:cNvSpPr/>
            <p:nvPr/>
          </p:nvSpPr>
          <p:spPr>
            <a:xfrm>
              <a:off x="6612579" y="951068"/>
              <a:ext cx="4900563" cy="490056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8C60811-280B-F440-B6D5-44A91807D9B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3881121">
              <a:off x="6535686" y="4584872"/>
              <a:ext cx="1551902" cy="716262"/>
            </a:xfrm>
            <a:prstGeom prst="rect">
              <a:avLst/>
            </a:prstGeom>
          </p:spPr>
        </p:pic>
        <p:cxnSp>
          <p:nvCxnSpPr>
            <p:cNvPr id="25" name="Straight Arrow Connector 24">
              <a:extLst>
                <a:ext uri="{FF2B5EF4-FFF2-40B4-BE49-F238E27FC236}">
                  <a16:creationId xmlns:a16="http://schemas.microsoft.com/office/drawing/2014/main" id="{15CB6CE8-9787-654A-B943-966704455F59}"/>
                </a:ext>
              </a:extLst>
            </p:cNvPr>
            <p:cNvCxnSpPr>
              <a:cxnSpLocks/>
            </p:cNvCxnSpPr>
            <p:nvPr/>
          </p:nvCxnSpPr>
          <p:spPr>
            <a:xfrm>
              <a:off x="7397867" y="5382429"/>
              <a:ext cx="506865" cy="282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5BBBE1F9-29B4-8F4A-9E4C-AE09D82CF80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451558">
              <a:off x="9756691" y="1239534"/>
              <a:ext cx="1551902" cy="716262"/>
            </a:xfrm>
            <a:prstGeom prst="rect">
              <a:avLst/>
            </a:prstGeom>
          </p:spPr>
        </p:pic>
        <p:cxnSp>
          <p:nvCxnSpPr>
            <p:cNvPr id="27" name="Straight Arrow Connector 26">
              <a:extLst>
                <a:ext uri="{FF2B5EF4-FFF2-40B4-BE49-F238E27FC236}">
                  <a16:creationId xmlns:a16="http://schemas.microsoft.com/office/drawing/2014/main" id="{B1263065-DCCE-BC4C-8574-FD7A472E3464}"/>
                </a:ext>
              </a:extLst>
            </p:cNvPr>
            <p:cNvCxnSpPr>
              <a:cxnSpLocks/>
            </p:cNvCxnSpPr>
            <p:nvPr/>
          </p:nvCxnSpPr>
          <p:spPr>
            <a:xfrm flipH="1" flipV="1">
              <a:off x="9791408" y="951068"/>
              <a:ext cx="506004" cy="224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C24152EF-2128-344E-8854-B54618AEF18E}"/>
              </a:ext>
            </a:extLst>
          </p:cNvPr>
          <p:cNvSpPr txBox="1"/>
          <p:nvPr/>
        </p:nvSpPr>
        <p:spPr>
          <a:xfrm>
            <a:off x="2495068" y="3403238"/>
            <a:ext cx="1789600" cy="1077218"/>
          </a:xfrm>
          <a:prstGeom prst="rect">
            <a:avLst/>
          </a:prstGeom>
          <a:noFill/>
        </p:spPr>
        <p:txBody>
          <a:bodyPr wrap="square" rtlCol="0">
            <a:spAutoFit/>
          </a:bodyPr>
          <a:lstStyle/>
          <a:p>
            <a:pPr algn="ctr"/>
            <a:r>
              <a:rPr lang="en-US" sz="1600" dirty="0">
                <a:latin typeface="Helvetica" pitchFamily="2" charset="0"/>
              </a:rPr>
              <a:t>Space Weather O2R / R2O </a:t>
            </a:r>
          </a:p>
          <a:p>
            <a:pPr algn="ctr"/>
            <a:r>
              <a:rPr lang="en-US" sz="1600" b="1" dirty="0">
                <a:latin typeface="Helvetica" pitchFamily="2" charset="0"/>
              </a:rPr>
              <a:t>Data Portal</a:t>
            </a:r>
            <a:r>
              <a:rPr lang="en-US" sz="1600" dirty="0">
                <a:latin typeface="Helvetica" pitchFamily="2" charset="0"/>
              </a:rPr>
              <a:t> &amp; </a:t>
            </a:r>
            <a:r>
              <a:rPr lang="en-US" sz="1600" b="1" dirty="0">
                <a:latin typeface="Helvetica" pitchFamily="2" charset="0"/>
              </a:rPr>
              <a:t>Testbed</a:t>
            </a:r>
          </a:p>
        </p:txBody>
      </p:sp>
    </p:spTree>
    <p:extLst>
      <p:ext uri="{BB962C8B-B14F-4D97-AF65-F5344CB8AC3E}">
        <p14:creationId xmlns:p14="http://schemas.microsoft.com/office/powerpoint/2010/main" val="107404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24" y="187325"/>
            <a:ext cx="11725976" cy="1082675"/>
          </a:xfrm>
        </p:spPr>
        <p:txBody>
          <a:bodyPr/>
          <a:lstStyle/>
          <a:p>
            <a:r>
              <a:rPr lang="en-US" dirty="0"/>
              <a:t>Space Weather Data Portal</a:t>
            </a:r>
            <a:br>
              <a:rPr lang="en-US" dirty="0"/>
            </a:br>
            <a:r>
              <a:rPr lang="en-US" b="0" dirty="0"/>
              <a:t>Enabling access to disparate datasets for </a:t>
            </a:r>
            <a:r>
              <a:rPr lang="en-US" b="0" dirty="0" err="1"/>
              <a:t>SWx</a:t>
            </a:r>
            <a:r>
              <a:rPr lang="en-US" b="0" dirty="0"/>
              <a:t> research</a:t>
            </a:r>
          </a:p>
        </p:txBody>
      </p:sp>
      <p:sp>
        <p:nvSpPr>
          <p:cNvPr id="3" name="Content Placeholder 2"/>
          <p:cNvSpPr>
            <a:spLocks noGrp="1"/>
          </p:cNvSpPr>
          <p:nvPr>
            <p:ph idx="1"/>
          </p:nvPr>
        </p:nvSpPr>
        <p:spPr>
          <a:xfrm>
            <a:off x="224724" y="1316494"/>
            <a:ext cx="6351938" cy="4860469"/>
          </a:xfrm>
        </p:spPr>
        <p:txBody>
          <a:bodyPr>
            <a:normAutofit fontScale="85000" lnSpcReduction="20000"/>
          </a:bodyPr>
          <a:lstStyle/>
          <a:p>
            <a:r>
              <a:rPr lang="en-US" b="1" dirty="0"/>
              <a:t>The Problem</a:t>
            </a:r>
          </a:p>
          <a:p>
            <a:pPr lvl="1"/>
            <a:r>
              <a:rPr lang="en-US" dirty="0"/>
              <a:t>Researchers now access data from multiple sites in multiple formats with varying availability </a:t>
            </a:r>
          </a:p>
          <a:p>
            <a:pPr lvl="1"/>
            <a:r>
              <a:rPr lang="en-US" dirty="0"/>
              <a:t>Extensive time is spent just acquiring data and getting it into a usable form </a:t>
            </a:r>
          </a:p>
          <a:p>
            <a:pPr lvl="1"/>
            <a:r>
              <a:rPr lang="en-US" dirty="0"/>
              <a:t>Inconvenient access to both Operational and Research data sets</a:t>
            </a:r>
          </a:p>
          <a:p>
            <a:r>
              <a:rPr lang="en-US" b="1" dirty="0"/>
              <a:t>The </a:t>
            </a:r>
            <a:r>
              <a:rPr lang="en-US" b="1" dirty="0" err="1"/>
              <a:t>SWx</a:t>
            </a:r>
            <a:r>
              <a:rPr lang="en-US" b="1" dirty="0"/>
              <a:t> TREC Solution</a:t>
            </a:r>
          </a:p>
          <a:p>
            <a:pPr lvl="1"/>
            <a:r>
              <a:rPr lang="en-US" dirty="0"/>
              <a:t>A centralized portal to </a:t>
            </a:r>
            <a:r>
              <a:rPr lang="en-US" dirty="0" err="1"/>
              <a:t>SWx</a:t>
            </a:r>
            <a:r>
              <a:rPr lang="en-US" dirty="0"/>
              <a:t> products</a:t>
            </a:r>
          </a:p>
          <a:p>
            <a:pPr lvl="1"/>
            <a:r>
              <a:rPr lang="en-US" dirty="0"/>
              <a:t>A “FAIR” data portal (Findable, Accessible, Interoperable, Reusable data)</a:t>
            </a:r>
          </a:p>
          <a:p>
            <a:pPr lvl="1"/>
            <a:r>
              <a:rPr lang="en-US" dirty="0"/>
              <a:t>Interactive data discovery </a:t>
            </a:r>
          </a:p>
          <a:p>
            <a:pPr lvl="1"/>
            <a:r>
              <a:rPr lang="en-US" dirty="0"/>
              <a:t>Interactive &amp; customizable plots and ”dashboards”</a:t>
            </a:r>
          </a:p>
          <a:p>
            <a:pPr lvl="1"/>
            <a:r>
              <a:rPr lang="en-US" dirty="0"/>
              <a:t>User-selectable formats</a:t>
            </a:r>
          </a:p>
          <a:p>
            <a:pPr lvl="1"/>
            <a:r>
              <a:rPr lang="en-US" dirty="0"/>
              <a:t>Persistence / Citations </a:t>
            </a:r>
          </a:p>
          <a:p>
            <a:pPr lvl="1"/>
            <a:r>
              <a:rPr lang="en-US" dirty="0"/>
              <a:t>Session / Dashboard Recall</a:t>
            </a:r>
          </a:p>
          <a:p>
            <a:pPr lvl="1"/>
            <a:r>
              <a:rPr lang="en-US" dirty="0"/>
              <a:t>API-based access supporting RESTful, scriptable data access</a:t>
            </a:r>
          </a:p>
        </p:txBody>
      </p:sp>
      <p:sp>
        <p:nvSpPr>
          <p:cNvPr id="4" name="TextBox 3">
            <a:extLst>
              <a:ext uri="{FF2B5EF4-FFF2-40B4-BE49-F238E27FC236}">
                <a16:creationId xmlns:a16="http://schemas.microsoft.com/office/drawing/2014/main" id="{850A0CFC-D6A1-9D42-91F1-AA4C439E3FDD}"/>
              </a:ext>
            </a:extLst>
          </p:cNvPr>
          <p:cNvSpPr txBox="1"/>
          <p:nvPr/>
        </p:nvSpPr>
        <p:spPr>
          <a:xfrm>
            <a:off x="2373923" y="45720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E3C8C808-DB93-864E-9222-42A47C5A5EFE}"/>
              </a:ext>
            </a:extLst>
          </p:cNvPr>
          <p:cNvSpPr txBox="1"/>
          <p:nvPr/>
        </p:nvSpPr>
        <p:spPr>
          <a:xfrm>
            <a:off x="6523497" y="5972228"/>
            <a:ext cx="4944533" cy="307777"/>
          </a:xfrm>
          <a:prstGeom prst="rect">
            <a:avLst/>
          </a:prstGeom>
          <a:noFill/>
        </p:spPr>
        <p:txBody>
          <a:bodyPr wrap="square" rtlCol="0">
            <a:spAutoFit/>
          </a:bodyPr>
          <a:lstStyle/>
          <a:p>
            <a:pPr algn="ctr"/>
            <a:r>
              <a:rPr lang="en-US" sz="1400" b="1" dirty="0">
                <a:solidFill>
                  <a:srgbClr val="0432FF"/>
                </a:solidFill>
                <a:latin typeface="Arial" panose="020B0604020202020204" pitchFamily="34" charset="0"/>
                <a:cs typeface="Arial" panose="020B0604020202020204" pitchFamily="34" charset="0"/>
              </a:rPr>
              <a:t>http://</a:t>
            </a:r>
            <a:r>
              <a:rPr lang="en-US" sz="1400" b="1" dirty="0" err="1">
                <a:solidFill>
                  <a:srgbClr val="0432FF"/>
                </a:solidFill>
                <a:latin typeface="Arial" panose="020B0604020202020204" pitchFamily="34" charset="0"/>
                <a:cs typeface="Arial" panose="020B0604020202020204" pitchFamily="34" charset="0"/>
              </a:rPr>
              <a:t>lasp.colorado.edu</a:t>
            </a:r>
            <a:r>
              <a:rPr lang="en-US" sz="1400" b="1" dirty="0">
                <a:solidFill>
                  <a:srgbClr val="0432FF"/>
                </a:solidFill>
                <a:latin typeface="Arial" panose="020B0604020202020204" pitchFamily="34" charset="0"/>
                <a:cs typeface="Arial" panose="020B0604020202020204" pitchFamily="34" charset="0"/>
              </a:rPr>
              <a:t>/space-weather-portal</a:t>
            </a:r>
          </a:p>
        </p:txBody>
      </p:sp>
      <p:pic>
        <p:nvPicPr>
          <p:cNvPr id="8" name="Picture 7">
            <a:extLst>
              <a:ext uri="{FF2B5EF4-FFF2-40B4-BE49-F238E27FC236}">
                <a16:creationId xmlns:a16="http://schemas.microsoft.com/office/drawing/2014/main" id="{DCC80E9F-04A8-6B4B-9790-B71D876E7D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89628" y="1945758"/>
            <a:ext cx="4476308" cy="3991161"/>
          </a:xfrm>
          <a:prstGeom prst="rect">
            <a:avLst/>
          </a:prstGeom>
          <a:ln w="57150">
            <a:solidFill>
              <a:schemeClr val="bg2">
                <a:lumMod val="50000"/>
              </a:schemeClr>
            </a:solidFill>
          </a:ln>
        </p:spPr>
      </p:pic>
      <p:pic>
        <p:nvPicPr>
          <p:cNvPr id="10" name="Picture 9">
            <a:extLst>
              <a:ext uri="{FF2B5EF4-FFF2-40B4-BE49-F238E27FC236}">
                <a16:creationId xmlns:a16="http://schemas.microsoft.com/office/drawing/2014/main" id="{A24C5B02-1459-B543-8BC0-62DCD7D7169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576662" y="1162793"/>
            <a:ext cx="4864556" cy="2646364"/>
          </a:xfrm>
          <a:prstGeom prst="rect">
            <a:avLst/>
          </a:prstGeom>
          <a:ln w="57150">
            <a:solidFill>
              <a:schemeClr val="bg2">
                <a:lumMod val="50000"/>
              </a:schemeClr>
            </a:solidFill>
          </a:ln>
        </p:spPr>
      </p:pic>
      <p:sp>
        <p:nvSpPr>
          <p:cNvPr id="5" name="Rectangle 4">
            <a:extLst>
              <a:ext uri="{FF2B5EF4-FFF2-40B4-BE49-F238E27FC236}">
                <a16:creationId xmlns:a16="http://schemas.microsoft.com/office/drawing/2014/main" id="{C1CFF3F5-3425-924F-80C4-0004F87B4374}"/>
              </a:ext>
            </a:extLst>
          </p:cNvPr>
          <p:cNvSpPr/>
          <p:nvPr/>
        </p:nvSpPr>
        <p:spPr>
          <a:xfrm>
            <a:off x="193315" y="5886609"/>
            <a:ext cx="6199133" cy="369332"/>
          </a:xfrm>
          <a:prstGeom prst="rect">
            <a:avLst/>
          </a:prstGeom>
        </p:spPr>
        <p:txBody>
          <a:bodyPr wrap="none">
            <a:spAutoFit/>
          </a:bodyPr>
          <a:lstStyle/>
          <a:p>
            <a:r>
              <a:rPr lang="en-US" dirty="0">
                <a:solidFill>
                  <a:srgbClr val="0432FF"/>
                </a:solidFill>
                <a:latin typeface="Helvetica" pitchFamily="2" charset="0"/>
              </a:rPr>
              <a:t>See Poster EGU2020-22188 (this session) for more details</a:t>
            </a:r>
            <a:endParaRPr lang="en-US" dirty="0">
              <a:solidFill>
                <a:srgbClr val="0432FF"/>
              </a:solidFill>
            </a:endParaRPr>
          </a:p>
        </p:txBody>
      </p:sp>
    </p:spTree>
    <p:extLst>
      <p:ext uri="{BB962C8B-B14F-4D97-AF65-F5344CB8AC3E}">
        <p14:creationId xmlns:p14="http://schemas.microsoft.com/office/powerpoint/2010/main" val="2930441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164E660-FBF8-284E-B4E3-9F7C693F1F37}" vid="{98D133B8-AB82-924D-951B-37A5572768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19439</TotalTime>
  <Words>2679</Words>
  <Application>Microsoft Macintosh PowerPoint</Application>
  <PresentationFormat>Widescreen</PresentationFormat>
  <Paragraphs>298</Paragraphs>
  <Slides>16</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ＭＳ Ｐゴシック</vt:lpstr>
      <vt:lpstr>ＭＳ Ｐゴシック</vt:lpstr>
      <vt:lpstr>Arial</vt:lpstr>
      <vt:lpstr>Calibri</vt:lpstr>
      <vt:lpstr>Helvetica</vt:lpstr>
      <vt:lpstr>Helvetica Neue</vt:lpstr>
      <vt:lpstr>Helvetica Neue Medium</vt:lpstr>
      <vt:lpstr>Lucida Grande</vt:lpstr>
      <vt:lpstr>Palatino</vt:lpstr>
      <vt:lpstr>Times New Roman</vt:lpstr>
      <vt:lpstr>Office Theme</vt:lpstr>
      <vt:lpstr>PowerPoint Presentation</vt:lpstr>
      <vt:lpstr>SWx TREC: Space Weather Technology, Research &amp; Education Center   an academic center for R2O-O2R</vt:lpstr>
      <vt:lpstr>Motivation for SWx TREC:  Space Weather Forecasting is ~50 years behind Terrestrial Weather Forecasting</vt:lpstr>
      <vt:lpstr>The SWx TREC Solution</vt:lpstr>
      <vt:lpstr>PowerPoint Presentation</vt:lpstr>
      <vt:lpstr>SWx TREC Facilities</vt:lpstr>
      <vt:lpstr>SWx TREC Organization Chart &amp; Affiliates</vt:lpstr>
      <vt:lpstr>Focus on Space Weather Applications</vt:lpstr>
      <vt:lpstr>Space Weather Data Portal Enabling access to disparate datasets for SWx research</vt:lpstr>
      <vt:lpstr>Space Weather Testbed Environment Enabling Research to Operations Code Adoption with the Cloud</vt:lpstr>
      <vt:lpstr>SWx TREC Testbed Environment Data, Models, and Visualizations</vt:lpstr>
      <vt:lpstr>Space Weather Testbed Environment Enabling code testing and transition</vt:lpstr>
      <vt:lpstr>SWx TREC Testbed Environment Progress</vt:lpstr>
      <vt:lpstr>SWx TREC Testbed Environment Progress</vt:lpstr>
      <vt:lpstr>SWx TREC Testbed – Future Direction</vt:lpstr>
      <vt:lpstr>THANK YOU!</vt:lpstr>
    </vt:vector>
  </TitlesOfParts>
  <Manager/>
  <Company>University of Colorado, Boulder, USA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SWx TREC Applications</dc:title>
  <dc:subject/>
  <dc:creator>Chris Pankratz</dc:creator>
  <cp:keywords/>
  <dc:description/>
  <cp:lastModifiedBy>Christopher K Pankratz</cp:lastModifiedBy>
  <cp:revision>349</cp:revision>
  <dcterms:created xsi:type="dcterms:W3CDTF">2019-02-11T21:44:56Z</dcterms:created>
  <dcterms:modified xsi:type="dcterms:W3CDTF">2020-05-04T02:32:40Z</dcterms:modified>
  <cp:category/>
</cp:coreProperties>
</file>