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84" r:id="rId4"/>
    <p:sldId id="286" r:id="rId5"/>
    <p:sldId id="287" r:id="rId6"/>
    <p:sldId id="257" r:id="rId7"/>
    <p:sldId id="267" r:id="rId8"/>
    <p:sldId id="260" r:id="rId9"/>
    <p:sldId id="261" r:id="rId10"/>
    <p:sldId id="262" r:id="rId11"/>
    <p:sldId id="276" r:id="rId12"/>
    <p:sldId id="265" r:id="rId13"/>
    <p:sldId id="266" r:id="rId14"/>
    <p:sldId id="279" r:id="rId15"/>
    <p:sldId id="280" r:id="rId16"/>
    <p:sldId id="281" r:id="rId17"/>
    <p:sldId id="288" r:id="rId18"/>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1" d="100"/>
          <a:sy n="71" d="100"/>
        </p:scale>
        <p:origin x="654" y="72"/>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image" Target="../media/image53.wmf"/><Relationship Id="rId7" Type="http://schemas.openxmlformats.org/officeDocument/2006/relationships/image" Target="../media/image57.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56.wmf"/><Relationship Id="rId5" Type="http://schemas.openxmlformats.org/officeDocument/2006/relationships/image" Target="../media/image55.wmf"/><Relationship Id="rId4" Type="http://schemas.openxmlformats.org/officeDocument/2006/relationships/image" Target="../media/image5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6.wmf"/><Relationship Id="rId7" Type="http://schemas.openxmlformats.org/officeDocument/2006/relationships/image" Target="../media/image50.wmf"/><Relationship Id="rId2" Type="http://schemas.openxmlformats.org/officeDocument/2006/relationships/image" Target="../media/image45.wmf"/><Relationship Id="rId1" Type="http://schemas.openxmlformats.org/officeDocument/2006/relationships/image" Target="../media/image44.w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pPr/>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lasmaphysics07@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36.wmf"/><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image" Target="../media/image33.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29.bin"/><Relationship Id="rId14" Type="http://schemas.openxmlformats.org/officeDocument/2006/relationships/image" Target="../media/image37.wmf"/></Relationships>
</file>

<file path=ppt/slides/_rels/slide11.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42.wmf"/><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image" Target="../media/image39.wmf"/><Relationship Id="rId11" Type="http://schemas.openxmlformats.org/officeDocument/2006/relationships/oleObject" Target="../embeddings/oleObject36.bin"/><Relationship Id="rId5" Type="http://schemas.openxmlformats.org/officeDocument/2006/relationships/oleObject" Target="../embeddings/oleObject33.bin"/><Relationship Id="rId10" Type="http://schemas.openxmlformats.org/officeDocument/2006/relationships/image" Target="../media/image41.wmf"/><Relationship Id="rId4" Type="http://schemas.openxmlformats.org/officeDocument/2006/relationships/image" Target="../media/image38.wmf"/><Relationship Id="rId9" Type="http://schemas.openxmlformats.org/officeDocument/2006/relationships/oleObject" Target="../embeddings/oleObject35.bin"/><Relationship Id="rId14" Type="http://schemas.openxmlformats.org/officeDocument/2006/relationships/image" Target="../media/image43.wmf"/></Relationships>
</file>

<file path=ppt/slides/_rels/slide12.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oleObject" Target="../embeddings/oleObject43.bin"/><Relationship Id="rId3" Type="http://schemas.openxmlformats.org/officeDocument/2006/relationships/oleObject" Target="../embeddings/oleObject38.bin"/><Relationship Id="rId7" Type="http://schemas.openxmlformats.org/officeDocument/2006/relationships/oleObject" Target="../embeddings/oleObject40.bin"/><Relationship Id="rId12" Type="http://schemas.openxmlformats.org/officeDocument/2006/relationships/image" Target="../media/image48.wmf"/><Relationship Id="rId2" Type="http://schemas.openxmlformats.org/officeDocument/2006/relationships/slideLayout" Target="../slideLayouts/slideLayout4.xml"/><Relationship Id="rId16" Type="http://schemas.openxmlformats.org/officeDocument/2006/relationships/image" Target="../media/image50.wmf"/><Relationship Id="rId1" Type="http://schemas.openxmlformats.org/officeDocument/2006/relationships/vmlDrawing" Target="../drawings/vmlDrawing9.vml"/><Relationship Id="rId6" Type="http://schemas.openxmlformats.org/officeDocument/2006/relationships/image" Target="../media/image45.wmf"/><Relationship Id="rId11" Type="http://schemas.openxmlformats.org/officeDocument/2006/relationships/oleObject" Target="../embeddings/oleObject42.bin"/><Relationship Id="rId5" Type="http://schemas.openxmlformats.org/officeDocument/2006/relationships/oleObject" Target="../embeddings/oleObject39.bin"/><Relationship Id="rId15" Type="http://schemas.openxmlformats.org/officeDocument/2006/relationships/oleObject" Target="../embeddings/oleObject44.bin"/><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41.bin"/><Relationship Id="rId14" Type="http://schemas.openxmlformats.org/officeDocument/2006/relationships/image" Target="../media/image49.wmf"/></Relationships>
</file>

<file path=ppt/slides/_rels/slide13.xml.rels><?xml version="1.0" encoding="UTF-8" standalone="yes"?>
<Relationships xmlns="http://schemas.openxmlformats.org/package/2006/relationships"><Relationship Id="rId8" Type="http://schemas.openxmlformats.org/officeDocument/2006/relationships/image" Target="../media/image53.wmf"/><Relationship Id="rId13" Type="http://schemas.openxmlformats.org/officeDocument/2006/relationships/oleObject" Target="../embeddings/oleObject50.bin"/><Relationship Id="rId18" Type="http://schemas.openxmlformats.org/officeDocument/2006/relationships/image" Target="../media/image58.wmf"/><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55.wmf"/><Relationship Id="rId17" Type="http://schemas.openxmlformats.org/officeDocument/2006/relationships/oleObject" Target="../embeddings/oleObject52.bin"/><Relationship Id="rId2" Type="http://schemas.openxmlformats.org/officeDocument/2006/relationships/slideLayout" Target="../slideLayouts/slideLayout4.xml"/><Relationship Id="rId16" Type="http://schemas.openxmlformats.org/officeDocument/2006/relationships/image" Target="../media/image57.wmf"/><Relationship Id="rId1" Type="http://schemas.openxmlformats.org/officeDocument/2006/relationships/vmlDrawing" Target="../drawings/vmlDrawing10.vml"/><Relationship Id="rId6" Type="http://schemas.openxmlformats.org/officeDocument/2006/relationships/image" Target="../media/image52.wmf"/><Relationship Id="rId11" Type="http://schemas.openxmlformats.org/officeDocument/2006/relationships/oleObject" Target="../embeddings/oleObject49.bin"/><Relationship Id="rId5" Type="http://schemas.openxmlformats.org/officeDocument/2006/relationships/oleObject" Target="../embeddings/oleObject46.bin"/><Relationship Id="rId15" Type="http://schemas.openxmlformats.org/officeDocument/2006/relationships/oleObject" Target="../embeddings/oleObject51.bin"/><Relationship Id="rId10" Type="http://schemas.openxmlformats.org/officeDocument/2006/relationships/image" Target="../media/image54.wmf"/><Relationship Id="rId4" Type="http://schemas.openxmlformats.org/officeDocument/2006/relationships/image" Target="../media/image51.wmf"/><Relationship Id="rId9" Type="http://schemas.openxmlformats.org/officeDocument/2006/relationships/oleObject" Target="../embeddings/oleObject48.bin"/><Relationship Id="rId14" Type="http://schemas.openxmlformats.org/officeDocument/2006/relationships/image" Target="../media/image56.wmf"/></Relationships>
</file>

<file path=ppt/slides/_rels/slide14.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59.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1.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mailto:plasamaphysics07@gmail.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23.png"/><Relationship Id="rId7"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7.png"/><Relationship Id="rId5" Type="http://schemas.openxmlformats.org/officeDocument/2006/relationships/image" Target="../media/image40.png"/><Relationship Id="rId4" Type="http://schemas.openxmlformats.org/officeDocument/2006/relationships/image" Target="../media/image24.png"/><Relationship Id="rId9"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3.jpeg"/><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2.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8.wmf"/><Relationship Id="rId2" Type="http://schemas.openxmlformats.org/officeDocument/2006/relationships/slideLayout" Target="../slideLayouts/slideLayout10.xml"/><Relationship Id="rId16" Type="http://schemas.openxmlformats.org/officeDocument/2006/relationships/image" Target="../media/image20.wmf"/><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1.bin"/><Relationship Id="rId14" Type="http://schemas.openxmlformats.org/officeDocument/2006/relationships/image" Target="../media/image19.wmf"/></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25.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22.wmf"/><Relationship Id="rId11" Type="http://schemas.openxmlformats.org/officeDocument/2006/relationships/oleObject" Target="../embeddings/oleObject19.bin"/><Relationship Id="rId5" Type="http://schemas.openxmlformats.org/officeDocument/2006/relationships/oleObject" Target="../embeddings/oleObject16.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8.bin"/></Relationships>
</file>

<file path=ppt/slides/_rels/slide9.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30.wmf"/><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image" Target="../media/image27.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3.bin"/><Relationship Id="rId14" Type="http://schemas.openxmlformats.org/officeDocument/2006/relationships/image" Target="../media/image3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2711279" y="465138"/>
            <a:ext cx="7118181" cy="1200329"/>
          </a:xfrm>
          <a:prstGeom prst="rect">
            <a:avLst/>
          </a:prstGeom>
          <a:noFill/>
        </p:spPr>
        <p:txBody>
          <a:bodyPr wrap="square" rtlCol="0" anchor="t">
            <a:spAutoFit/>
          </a:bodyPr>
          <a:lstStyle/>
          <a:p>
            <a:pPr algn="ctr"/>
            <a:r>
              <a:rPr lang="en-US" sz="3600" b="1">
                <a:solidFill>
                  <a:srgbClr val="FF0000"/>
                </a:solidFill>
                <a:effectLst>
                  <a:outerShdw blurRad="38100" dist="25400" dir="5400000" algn="ctr" rotWithShape="0">
                    <a:srgbClr val="6E747A">
                      <a:alpha val="43000"/>
                    </a:srgbClr>
                  </a:outerShdw>
                </a:effectLst>
              </a:rPr>
              <a:t>Magnetic ﬁeld quantization in pulsars</a:t>
            </a:r>
            <a:endParaRPr lang="en-US" sz="3600" b="1" dirty="0">
              <a:solidFill>
                <a:srgbClr val="FF0000"/>
              </a:solidFill>
              <a:effectLst>
                <a:outerShdw blurRad="38100" dist="25400" dir="5400000" algn="ctr" rotWithShape="0">
                  <a:srgbClr val="6E747A">
                    <a:alpha val="43000"/>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1847" y="91413"/>
            <a:ext cx="1792114" cy="1921284"/>
          </a:xfrm>
          <a:prstGeom prst="rect">
            <a:avLst/>
          </a:prstGeom>
        </p:spPr>
      </p:pic>
      <p:sp>
        <p:nvSpPr>
          <p:cNvPr id="7" name="Subtitle 2"/>
          <p:cNvSpPr>
            <a:spLocks noGrp="1"/>
          </p:cNvSpPr>
          <p:nvPr>
            <p:ph type="subTitle" idx="1"/>
          </p:nvPr>
        </p:nvSpPr>
        <p:spPr>
          <a:xfrm>
            <a:off x="1138104" y="3764370"/>
            <a:ext cx="9829800" cy="2514599"/>
          </a:xfrm>
        </p:spPr>
        <p:txBody>
          <a:bodyPr>
            <a:normAutofit fontScale="25000" lnSpcReduction="20000"/>
          </a:bodyPr>
          <a:lstStyle/>
          <a:p>
            <a:r>
              <a:rPr lang="en-US" sz="2800" b="1" dirty="0" smtClean="0">
                <a:solidFill>
                  <a:srgbClr val="00B0F0"/>
                </a:solidFill>
              </a:rPr>
              <a:t>By</a:t>
            </a:r>
            <a:endParaRPr lang="en-US" sz="2800" b="1" dirty="0">
              <a:solidFill>
                <a:srgbClr val="00B0F0"/>
              </a:solidFill>
            </a:endParaRPr>
          </a:p>
          <a:p>
            <a:r>
              <a:rPr lang="en-US" sz="8000" b="1" dirty="0" smtClean="0">
                <a:solidFill>
                  <a:srgbClr val="00B0F0"/>
                </a:solidFill>
              </a:rPr>
              <a:t>Dr. Rozina Chaudhary</a:t>
            </a:r>
          </a:p>
          <a:p>
            <a:r>
              <a:rPr lang="en-US" sz="8000" b="1" dirty="0" smtClean="0">
                <a:solidFill>
                  <a:srgbClr val="00B0F0"/>
                </a:solidFill>
              </a:rPr>
              <a:t>Ref: </a:t>
            </a:r>
            <a:r>
              <a:rPr lang="pl-PL" sz="8000" b="1" dirty="0" smtClean="0">
                <a:solidFill>
                  <a:srgbClr val="00B0F0"/>
                </a:solidFill>
              </a:rPr>
              <a:t>¹Ch</a:t>
            </a:r>
            <a:r>
              <a:rPr lang="pl-PL" sz="8000" b="1" dirty="0">
                <a:solidFill>
                  <a:srgbClr val="00B0F0"/>
                </a:solidFill>
              </a:rPr>
              <a:t>. Rozina, ² N. L. Tsintsadze and  ³L. N. Tsintsadze</a:t>
            </a:r>
            <a:endParaRPr lang="en-US" sz="8000" b="1" dirty="0" smtClean="0">
              <a:solidFill>
                <a:srgbClr val="00B0F0"/>
              </a:solidFill>
            </a:endParaRPr>
          </a:p>
          <a:p>
            <a:r>
              <a:rPr lang="en-US" sz="8000" b="1" dirty="0">
                <a:solidFill>
                  <a:srgbClr val="00B050"/>
                </a:solidFill>
              </a:rPr>
              <a:t>¹Department of Physics, Lahore College for Women University, Lahore  54000, Pakistan  Email:    </a:t>
            </a:r>
            <a:r>
              <a:rPr lang="en-US" sz="8000" b="1" dirty="0" smtClean="0">
                <a:solidFill>
                  <a:srgbClr val="00B050"/>
                </a:solidFill>
                <a:hlinkClick r:id="rId3"/>
              </a:rPr>
              <a:t>plasmaphysics07@gmail.com</a:t>
            </a:r>
            <a:endParaRPr lang="en-US" sz="8000" b="1" dirty="0" smtClean="0">
              <a:solidFill>
                <a:srgbClr val="00B050"/>
              </a:solidFill>
            </a:endParaRPr>
          </a:p>
          <a:p>
            <a:r>
              <a:rPr lang="en-US" sz="8000" b="1" dirty="0" smtClean="0">
                <a:solidFill>
                  <a:srgbClr val="00B050"/>
                </a:solidFill>
              </a:rPr>
              <a:t>2,3 </a:t>
            </a:r>
            <a:r>
              <a:rPr lang="en-US" sz="8000" b="1" dirty="0" err="1" smtClean="0">
                <a:solidFill>
                  <a:srgbClr val="00B050"/>
                </a:solidFill>
              </a:rPr>
              <a:t>FacultyFaculty</a:t>
            </a:r>
            <a:r>
              <a:rPr lang="en-US" sz="8000" b="1" dirty="0" smtClean="0">
                <a:solidFill>
                  <a:srgbClr val="00B050"/>
                </a:solidFill>
              </a:rPr>
              <a:t> </a:t>
            </a:r>
            <a:r>
              <a:rPr lang="en-US" sz="8000" b="1" dirty="0">
                <a:solidFill>
                  <a:srgbClr val="00B050"/>
                </a:solidFill>
              </a:rPr>
              <a:t>of Exact and Natural Sciences, </a:t>
            </a:r>
            <a:r>
              <a:rPr lang="en-US" sz="8000" b="1" dirty="0" err="1">
                <a:solidFill>
                  <a:srgbClr val="00B050"/>
                </a:solidFill>
              </a:rPr>
              <a:t>Andronicashvili</a:t>
            </a:r>
            <a:r>
              <a:rPr lang="en-US" sz="8000" b="1" dirty="0">
                <a:solidFill>
                  <a:srgbClr val="00B050"/>
                </a:solidFill>
              </a:rPr>
              <a:t> Institute of Physics, Tbilisi State University, Tbilisi 0105, </a:t>
            </a:r>
            <a:r>
              <a:rPr lang="en-US" sz="8000" b="1" dirty="0" smtClean="0">
                <a:solidFill>
                  <a:srgbClr val="00B050"/>
                </a:solidFill>
              </a:rPr>
              <a:t>Georgia</a:t>
            </a:r>
          </a:p>
          <a:p>
            <a:r>
              <a:rPr lang="en-US" sz="8000" b="1" dirty="0" smtClean="0">
                <a:solidFill>
                  <a:srgbClr val="00B050"/>
                </a:solidFill>
              </a:rPr>
              <a:t>Ref: J</a:t>
            </a:r>
            <a:r>
              <a:rPr lang="en-US" sz="8000" b="1" dirty="0">
                <a:solidFill>
                  <a:srgbClr val="00B050"/>
                </a:solidFill>
              </a:rPr>
              <a:t>. Plasma Phys. (2020), vol. 86, 905860211 c</a:t>
            </a:r>
          </a:p>
          <a:p>
            <a:r>
              <a:rPr lang="en-US" sz="8000" b="1" dirty="0" smtClean="0">
                <a:solidFill>
                  <a:srgbClr val="00B050"/>
                </a:solidFill>
              </a:rPr>
              <a:t>doi:10.1017/S0022377820000252</a:t>
            </a:r>
            <a:endParaRPr lang="en-US" sz="8000" b="1" dirty="0">
              <a:solidFill>
                <a:srgbClr val="00B050"/>
              </a:solidFill>
            </a:endParaRPr>
          </a:p>
          <a:p>
            <a:endParaRPr lang="en-US" sz="2800" b="1" dirty="0" smtClean="0">
              <a:solidFill>
                <a:srgbClr val="00B0F0"/>
              </a:solidFill>
            </a:endParaRPr>
          </a:p>
        </p:txBody>
      </p:sp>
      <p:sp>
        <p:nvSpPr>
          <p:cNvPr id="2" name="AutoShape 2" descr="European Geosciences Union - Wikipe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European Geosciences Union - Wikipedi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EGU General Assembly 2013 | UN-SPIDER Knowledge Portal"/>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8682" name="Picture 10" descr="EGU General Assembly 2013 | UN-SPIDER Knowledge Port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4" y="91413"/>
            <a:ext cx="2403305" cy="228928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393576" y="2380702"/>
            <a:ext cx="7866529" cy="1015663"/>
          </a:xfrm>
          <a:prstGeom prst="rect">
            <a:avLst/>
          </a:prstGeom>
        </p:spPr>
        <p:txBody>
          <a:bodyPr wrap="square">
            <a:spAutoFit/>
          </a:bodyPr>
          <a:lstStyle/>
          <a:p>
            <a:r>
              <a:rPr lang="en-US" sz="2000" b="1" dirty="0" smtClean="0">
                <a:solidFill>
                  <a:schemeClr val="accent5"/>
                </a:solidFill>
              </a:rPr>
              <a:t>Presented At </a:t>
            </a:r>
          </a:p>
          <a:p>
            <a:r>
              <a:rPr lang="en-US" sz="2000" dirty="0"/>
              <a:t/>
            </a:r>
            <a:br>
              <a:rPr lang="en-US" sz="2000" dirty="0"/>
            </a:br>
            <a:r>
              <a:rPr lang="en-US" sz="2000" b="1" dirty="0" smtClean="0">
                <a:solidFill>
                  <a:schemeClr val="accent5"/>
                </a:solidFill>
              </a:rPr>
              <a:t>On line </a:t>
            </a:r>
            <a:r>
              <a:rPr lang="en-US" sz="2000" b="1" dirty="0" smtClean="0">
                <a:solidFill>
                  <a:schemeClr val="accent5"/>
                </a:solidFill>
                <a:latin typeface="Arial" panose="020B0604020202020204" pitchFamily="34" charset="0"/>
              </a:rPr>
              <a:t>Copernicus Meetings, Vienna,  Austria 4-8 May 2020</a:t>
            </a:r>
            <a:endParaRPr lang="en-US" sz="2000" b="1" dirty="0">
              <a:solidFill>
                <a:schemeClr val="accent5"/>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hlinkClick r:id="" action="ppaction://ole?verb=0"/>
          </p:cNvPr>
          <p:cNvGraphicFramePr>
            <a:graphicFrameLocks noGrp="1" noChangeAspect="1"/>
          </p:cNvGraphicFramePr>
          <p:nvPr>
            <p:ph sz="half" idx="1"/>
            <p:extLst>
              <p:ext uri="{D42A27DB-BD31-4B8C-83A1-F6EECF244321}">
                <p14:modId xmlns:p14="http://schemas.microsoft.com/office/powerpoint/2010/main" val="1381510590"/>
              </p:ext>
            </p:extLst>
          </p:nvPr>
        </p:nvGraphicFramePr>
        <p:xfrm>
          <a:off x="2877807" y="1370670"/>
          <a:ext cx="5829168" cy="932095"/>
        </p:xfrm>
        <a:graphic>
          <a:graphicData uri="http://schemas.openxmlformats.org/presentationml/2006/ole">
            <mc:AlternateContent xmlns:mc="http://schemas.openxmlformats.org/markup-compatibility/2006">
              <mc:Choice xmlns:v="urn:schemas-microsoft-com:vml" Requires="v">
                <p:oleObj spid="_x0000_s7745" r:id="rId3" imgW="2628720" imgH="469800" progId="Equation.3">
                  <p:embed/>
                </p:oleObj>
              </mc:Choice>
              <mc:Fallback>
                <p:oleObj r:id="rId3" imgW="2628720" imgH="469800" progId="Equation.3">
                  <p:embed/>
                  <p:pic>
                    <p:nvPicPr>
                      <p:cNvPr id="0" name="Picture 469"/>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7807" y="1370670"/>
                        <a:ext cx="5829168" cy="932095"/>
                      </a:xfrm>
                      <a:prstGeom prst="rect">
                        <a:avLst/>
                      </a:prstGeom>
                      <a:noFill/>
                      <a:ln w="9525">
                        <a:solidFill>
                          <a:srgbClr val="70AD47"/>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Content Placeholder 5">
            <a:hlinkClick r:id="" action="ppaction://ole?verb=0"/>
          </p:cNvPr>
          <p:cNvGraphicFramePr>
            <a:graphicFrameLocks noGrp="1" noChangeAspect="1"/>
          </p:cNvGraphicFramePr>
          <p:nvPr>
            <p:ph sz="half" idx="2"/>
            <p:extLst>
              <p:ext uri="{D42A27DB-BD31-4B8C-83A1-F6EECF244321}">
                <p14:modId xmlns:p14="http://schemas.microsoft.com/office/powerpoint/2010/main" val="2122435735"/>
              </p:ext>
            </p:extLst>
          </p:nvPr>
        </p:nvGraphicFramePr>
        <p:xfrm>
          <a:off x="3805354" y="4321288"/>
          <a:ext cx="3974073" cy="591170"/>
        </p:xfrm>
        <a:graphic>
          <a:graphicData uri="http://schemas.openxmlformats.org/presentationml/2006/ole">
            <mc:AlternateContent xmlns:mc="http://schemas.openxmlformats.org/markup-compatibility/2006">
              <mc:Choice xmlns:v="urn:schemas-microsoft-com:vml" Requires="v">
                <p:oleObj spid="_x0000_s7746" r:id="rId5" imgW="914400" imgH="216000" progId="Equation.3">
                  <p:embed/>
                </p:oleObj>
              </mc:Choice>
              <mc:Fallback>
                <p:oleObj r:id="rId5" imgW="914400" imgH="216000" progId="Equation.3">
                  <p:embed/>
                  <p:pic>
                    <p:nvPicPr>
                      <p:cNvPr id="0" name="Picture 470"/>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05354" y="4321288"/>
                        <a:ext cx="3974073" cy="591170"/>
                      </a:xfrm>
                      <a:prstGeom prst="rect">
                        <a:avLst/>
                      </a:prstGeom>
                      <a:noFill/>
                      <a:ln w="9525">
                        <a:solidFill>
                          <a:srgbClr val="70AD47"/>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 Box 1"/>
          <p:cNvSpPr txBox="1"/>
          <p:nvPr/>
        </p:nvSpPr>
        <p:spPr>
          <a:xfrm>
            <a:off x="430307" y="398124"/>
            <a:ext cx="10959352" cy="707886"/>
          </a:xfrm>
          <a:prstGeom prst="rect">
            <a:avLst/>
          </a:prstGeom>
          <a:solidFill>
            <a:schemeClr val="bg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4000" b="1" dirty="0">
                <a:solidFill>
                  <a:srgbClr val="FF0000"/>
                </a:solidFill>
                <a:latin typeface="+mj-lt"/>
              </a:rPr>
              <a:t>Dispersion </a:t>
            </a:r>
            <a:r>
              <a:rPr lang="en-US" sz="4000" b="1" dirty="0" smtClean="0">
                <a:solidFill>
                  <a:srgbClr val="FF0000"/>
                </a:solidFill>
                <a:latin typeface="+mj-lt"/>
              </a:rPr>
              <a:t>relation of fast magneto sonic waves </a:t>
            </a:r>
            <a:endParaRPr lang="en-US" sz="4000" b="1" dirty="0">
              <a:solidFill>
                <a:srgbClr val="FF0000"/>
              </a:solidFill>
              <a:latin typeface="+mj-lt"/>
            </a:endParaRPr>
          </a:p>
        </p:txBody>
      </p:sp>
      <p:graphicFrame>
        <p:nvGraphicFramePr>
          <p:cNvPr id="3" name="Object 2">
            <a:hlinkClick r:id="" action="ppaction://ole?verb=0"/>
          </p:cNvPr>
          <p:cNvGraphicFramePr>
            <a:graphicFrameLocks noChangeAspect="1"/>
          </p:cNvGraphicFramePr>
          <p:nvPr>
            <p:extLst>
              <p:ext uri="{D42A27DB-BD31-4B8C-83A1-F6EECF244321}">
                <p14:modId xmlns:p14="http://schemas.microsoft.com/office/powerpoint/2010/main" val="2583548524"/>
              </p:ext>
            </p:extLst>
          </p:nvPr>
        </p:nvGraphicFramePr>
        <p:xfrm>
          <a:off x="2498926" y="2641633"/>
          <a:ext cx="2399557" cy="641072"/>
        </p:xfrm>
        <a:graphic>
          <a:graphicData uri="http://schemas.openxmlformats.org/presentationml/2006/ole">
            <mc:AlternateContent xmlns:mc="http://schemas.openxmlformats.org/markup-compatibility/2006">
              <mc:Choice xmlns:v="urn:schemas-microsoft-com:vml" Requires="v">
                <p:oleObj spid="_x0000_s7747" r:id="rId7" imgW="1460160" imgH="457200" progId="Equation.3">
                  <p:embed/>
                </p:oleObj>
              </mc:Choice>
              <mc:Fallback>
                <p:oleObj r:id="rId7" imgW="1460160" imgH="457200" progId="Equation.3">
                  <p:embed/>
                  <p:pic>
                    <p:nvPicPr>
                      <p:cNvPr id="0" name="Picture 47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98926" y="2641633"/>
                        <a:ext cx="2399557" cy="641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a:hlinkClick r:id="" action="ppaction://ole?verb=0"/>
          </p:cNvPr>
          <p:cNvGraphicFramePr>
            <a:graphicFrameLocks noChangeAspect="1"/>
          </p:cNvGraphicFramePr>
          <p:nvPr>
            <p:extLst>
              <p:ext uri="{D42A27DB-BD31-4B8C-83A1-F6EECF244321}">
                <p14:modId xmlns:p14="http://schemas.microsoft.com/office/powerpoint/2010/main" val="3960268940"/>
              </p:ext>
            </p:extLst>
          </p:nvPr>
        </p:nvGraphicFramePr>
        <p:xfrm>
          <a:off x="8014394" y="2662136"/>
          <a:ext cx="3000335" cy="620569"/>
        </p:xfrm>
        <a:graphic>
          <a:graphicData uri="http://schemas.openxmlformats.org/presentationml/2006/ole">
            <mc:AlternateContent xmlns:mc="http://schemas.openxmlformats.org/markup-compatibility/2006">
              <mc:Choice xmlns:v="urn:schemas-microsoft-com:vml" Requires="v">
                <p:oleObj spid="_x0000_s7748" r:id="rId9" imgW="1904760" imgH="482400" progId="Equation.3">
                  <p:embed/>
                </p:oleObj>
              </mc:Choice>
              <mc:Fallback>
                <p:oleObj r:id="rId9" imgW="1904760" imgH="482400" progId="Equation.3">
                  <p:embed/>
                  <p:pic>
                    <p:nvPicPr>
                      <p:cNvPr id="0" name="Picture 47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14394" y="2662136"/>
                        <a:ext cx="3000335" cy="6205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1442140046"/>
              </p:ext>
            </p:extLst>
          </p:nvPr>
        </p:nvGraphicFramePr>
        <p:xfrm>
          <a:off x="6067065" y="3197228"/>
          <a:ext cx="1453080" cy="630252"/>
        </p:xfrm>
        <a:graphic>
          <a:graphicData uri="http://schemas.openxmlformats.org/presentationml/2006/ole">
            <mc:AlternateContent xmlns:mc="http://schemas.openxmlformats.org/markup-compatibility/2006">
              <mc:Choice xmlns:v="urn:schemas-microsoft-com:vml" Requires="v">
                <p:oleObj spid="_x0000_s7749" r:id="rId11" imgW="1054080" imgH="457200" progId="Equation.3">
                  <p:embed/>
                </p:oleObj>
              </mc:Choice>
              <mc:Fallback>
                <p:oleObj r:id="rId11" imgW="1054080" imgH="457200" progId="Equation.3">
                  <p:embed/>
                  <p:pic>
                    <p:nvPicPr>
                      <p:cNvPr id="0" name="Picture 47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67065" y="3197228"/>
                        <a:ext cx="1453080" cy="630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 Box 9"/>
          <p:cNvSpPr txBox="1"/>
          <p:nvPr/>
        </p:nvSpPr>
        <p:spPr>
          <a:xfrm>
            <a:off x="1330344" y="2727008"/>
            <a:ext cx="9684385" cy="1015663"/>
          </a:xfrm>
          <a:prstGeom prst="rect">
            <a:avLst/>
          </a:prstGeom>
          <a:noFill/>
        </p:spPr>
        <p:txBody>
          <a:bodyPr wrap="square" rtlCol="0">
            <a:spAutoFit/>
          </a:bodyPr>
          <a:lstStyle/>
          <a:p>
            <a:r>
              <a:rPr lang="en-US" sz="2000" dirty="0" smtClean="0">
                <a:solidFill>
                  <a:srgbClr val="0070C0"/>
                </a:solidFill>
              </a:rPr>
              <a:t>                                                                </a:t>
            </a:r>
            <a:r>
              <a:rPr lang="en-US" sz="2000" dirty="0">
                <a:solidFill>
                  <a:srgbClr val="0070C0"/>
                </a:solidFill>
              </a:rPr>
              <a:t>is the neutron </a:t>
            </a:r>
            <a:r>
              <a:rPr lang="en-US" sz="2000" dirty="0" smtClean="0">
                <a:solidFill>
                  <a:srgbClr val="0070C0"/>
                </a:solidFill>
              </a:rPr>
              <a:t>Fermi </a:t>
            </a:r>
            <a:r>
              <a:rPr lang="en-US" sz="2000" dirty="0">
                <a:solidFill>
                  <a:srgbClr val="0070C0"/>
                </a:solidFill>
              </a:rPr>
              <a:t>speed,                                                            </a:t>
            </a:r>
            <a:r>
              <a:rPr lang="en-US" sz="2000" dirty="0" smtClean="0">
                <a:solidFill>
                  <a:srgbClr val="0070C0"/>
                </a:solidFill>
              </a:rPr>
              <a:t>  </a:t>
            </a:r>
          </a:p>
          <a:p>
            <a:endParaRPr lang="en-US" sz="2000" dirty="0">
              <a:solidFill>
                <a:srgbClr val="0070C0"/>
              </a:solidFill>
            </a:endParaRPr>
          </a:p>
          <a:p>
            <a:r>
              <a:rPr lang="en-US" sz="2000" dirty="0" smtClean="0">
                <a:solidFill>
                  <a:srgbClr val="0070C0"/>
                </a:solidFill>
              </a:rPr>
              <a:t>is  the magnetic </a:t>
            </a:r>
            <a:r>
              <a:rPr lang="en-US" sz="2000" dirty="0">
                <a:solidFill>
                  <a:srgbClr val="0070C0"/>
                </a:solidFill>
              </a:rPr>
              <a:t>neutron </a:t>
            </a:r>
            <a:r>
              <a:rPr lang="en-US" sz="2000" dirty="0" smtClean="0">
                <a:solidFill>
                  <a:srgbClr val="0070C0"/>
                </a:solidFill>
              </a:rPr>
              <a:t>acoustic </a:t>
            </a:r>
            <a:r>
              <a:rPr lang="en-US" sz="2000" dirty="0">
                <a:solidFill>
                  <a:srgbClr val="0070C0"/>
                </a:solidFill>
              </a:rPr>
              <a:t>speed and                            </a:t>
            </a:r>
            <a:r>
              <a:rPr lang="en-US" sz="2000" dirty="0" smtClean="0">
                <a:solidFill>
                  <a:srgbClr val="0070C0"/>
                </a:solidFill>
              </a:rPr>
              <a:t>  is </a:t>
            </a:r>
            <a:r>
              <a:rPr lang="en-US" sz="2000" dirty="0">
                <a:solidFill>
                  <a:srgbClr val="0070C0"/>
                </a:solidFill>
              </a:rPr>
              <a:t>the neutron Alfven speed.</a:t>
            </a:r>
          </a:p>
        </p:txBody>
      </p:sp>
      <p:sp>
        <p:nvSpPr>
          <p:cNvPr id="11" name="Text Box 10"/>
          <p:cNvSpPr txBox="1"/>
          <p:nvPr/>
        </p:nvSpPr>
        <p:spPr>
          <a:xfrm>
            <a:off x="2229862" y="5382678"/>
            <a:ext cx="7108825" cy="400110"/>
          </a:xfrm>
          <a:prstGeom prst="rect">
            <a:avLst/>
          </a:prstGeom>
          <a:noFill/>
        </p:spPr>
        <p:txBody>
          <a:bodyPr wrap="square" rtlCol="0">
            <a:spAutoFit/>
          </a:bodyPr>
          <a:lstStyle/>
          <a:p>
            <a:r>
              <a:rPr lang="en-US" sz="2000" dirty="0" smtClean="0">
                <a:solidFill>
                  <a:srgbClr val="0070C0"/>
                </a:solidFill>
              </a:rPr>
              <a:t>                                                                  </a:t>
            </a:r>
            <a:r>
              <a:rPr lang="en-US" sz="2000" dirty="0">
                <a:solidFill>
                  <a:srgbClr val="0070C0"/>
                </a:solidFill>
              </a:rPr>
              <a:t>is the dispersive parameter. </a:t>
            </a:r>
          </a:p>
        </p:txBody>
      </p:sp>
      <p:graphicFrame>
        <p:nvGraphicFramePr>
          <p:cNvPr id="12" name="Object 11">
            <a:hlinkClick r:id="" action="ppaction://ole?verb=0"/>
          </p:cNvPr>
          <p:cNvGraphicFramePr>
            <a:graphicFrameLocks noChangeAspect="1"/>
          </p:cNvGraphicFramePr>
          <p:nvPr>
            <p:extLst>
              <p:ext uri="{D42A27DB-BD31-4B8C-83A1-F6EECF244321}">
                <p14:modId xmlns:p14="http://schemas.microsoft.com/office/powerpoint/2010/main" val="2113799630"/>
              </p:ext>
            </p:extLst>
          </p:nvPr>
        </p:nvGraphicFramePr>
        <p:xfrm>
          <a:off x="2498926" y="5225840"/>
          <a:ext cx="3272481" cy="635419"/>
        </p:xfrm>
        <a:graphic>
          <a:graphicData uri="http://schemas.openxmlformats.org/presentationml/2006/ole">
            <mc:AlternateContent xmlns:mc="http://schemas.openxmlformats.org/markup-compatibility/2006">
              <mc:Choice xmlns:v="urn:schemas-microsoft-com:vml" Requires="v">
                <p:oleObj spid="_x0000_s7750" r:id="rId13" imgW="2209680" imgH="469800" progId="Equation.3">
                  <p:embed/>
                </p:oleObj>
              </mc:Choice>
              <mc:Fallback>
                <p:oleObj r:id="rId13" imgW="2209680" imgH="469800" progId="Equation.3">
                  <p:embed/>
                  <p:pic>
                    <p:nvPicPr>
                      <p:cNvPr id="0" name="Picture 47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98926" y="5225840"/>
                        <a:ext cx="3272481" cy="6354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 Box 14"/>
          <p:cNvSpPr txBox="1"/>
          <p:nvPr/>
        </p:nvSpPr>
        <p:spPr>
          <a:xfrm>
            <a:off x="1293238" y="2708910"/>
            <a:ext cx="936625" cy="400110"/>
          </a:xfrm>
          <a:prstGeom prst="rect">
            <a:avLst/>
          </a:prstGeom>
          <a:noFill/>
          <a:ln>
            <a:solidFill>
              <a:srgbClr val="0070C0"/>
            </a:solidFill>
          </a:ln>
        </p:spPr>
        <p:txBody>
          <a:bodyPr wrap="square" rtlCol="0">
            <a:spAutoFit/>
          </a:bodyPr>
          <a:lstStyle/>
          <a:p>
            <a:r>
              <a:rPr lang="en-US" sz="2000" b="1" dirty="0">
                <a:solidFill>
                  <a:srgbClr val="00B050"/>
                </a:solidFill>
              </a:rPr>
              <a:t>W</a:t>
            </a:r>
            <a:r>
              <a:rPr lang="en-US" sz="2000" b="1" dirty="0" smtClean="0">
                <a:solidFill>
                  <a:srgbClr val="00B050"/>
                </a:solidFill>
              </a:rPr>
              <a:t>here</a:t>
            </a:r>
            <a:endParaRPr lang="en-US" sz="2000" b="1" dirty="0">
              <a:solidFill>
                <a:srgbClr val="00B050"/>
              </a:solidFill>
            </a:endParaRPr>
          </a:p>
        </p:txBody>
      </p:sp>
      <p:sp>
        <p:nvSpPr>
          <p:cNvPr id="15" name="Text Box 14"/>
          <p:cNvSpPr txBox="1"/>
          <p:nvPr/>
        </p:nvSpPr>
        <p:spPr>
          <a:xfrm>
            <a:off x="1293237" y="5343495"/>
            <a:ext cx="936625" cy="400110"/>
          </a:xfrm>
          <a:prstGeom prst="rect">
            <a:avLst/>
          </a:prstGeom>
          <a:noFill/>
          <a:ln>
            <a:solidFill>
              <a:srgbClr val="0070C0"/>
            </a:solidFill>
          </a:ln>
        </p:spPr>
        <p:txBody>
          <a:bodyPr wrap="square" rtlCol="0">
            <a:spAutoFit/>
          </a:bodyPr>
          <a:lstStyle/>
          <a:p>
            <a:r>
              <a:rPr lang="en-US" sz="2000" b="1" dirty="0">
                <a:solidFill>
                  <a:srgbClr val="00B050"/>
                </a:solidFill>
              </a:rPr>
              <a:t>W</a:t>
            </a:r>
            <a:r>
              <a:rPr lang="en-US" sz="2000" b="1" dirty="0" smtClean="0">
                <a:solidFill>
                  <a:srgbClr val="00B050"/>
                </a:solidFill>
              </a:rPr>
              <a:t>here</a:t>
            </a:r>
            <a:endParaRPr lang="en-US" sz="2000" b="1" dirty="0">
              <a:solidFill>
                <a:srgbClr val="00B05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hlinkClick r:id="" action="ppaction://ole?verb=0"/>
          </p:cNvPr>
          <p:cNvGraphicFramePr>
            <a:graphicFrameLocks noGrp="1" noChangeAspect="1"/>
          </p:cNvGraphicFramePr>
          <p:nvPr>
            <p:ph sz="half" idx="1"/>
            <p:extLst>
              <p:ext uri="{D42A27DB-BD31-4B8C-83A1-F6EECF244321}">
                <p14:modId xmlns:p14="http://schemas.microsoft.com/office/powerpoint/2010/main" val="1542576682"/>
              </p:ext>
            </p:extLst>
          </p:nvPr>
        </p:nvGraphicFramePr>
        <p:xfrm>
          <a:off x="4577640" y="1712590"/>
          <a:ext cx="1668780" cy="631190"/>
        </p:xfrm>
        <a:graphic>
          <a:graphicData uri="http://schemas.openxmlformats.org/presentationml/2006/ole">
            <mc:AlternateContent xmlns:mc="http://schemas.openxmlformats.org/markup-compatibility/2006">
              <mc:Choice xmlns:v="urn:schemas-microsoft-com:vml" Requires="v">
                <p:oleObj spid="_x0000_s8709" r:id="rId3" imgW="1041120" imgH="393480" progId="Equation.3">
                  <p:embed/>
                </p:oleObj>
              </mc:Choice>
              <mc:Fallback>
                <p:oleObj r:id="rId3" imgW="1041120" imgH="393480" progId="Equation.3">
                  <p:embed/>
                  <p:pic>
                    <p:nvPicPr>
                      <p:cNvPr id="0" name="Picture 40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7640" y="1712590"/>
                        <a:ext cx="1668780" cy="631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Content Placeholder 8">
            <a:hlinkClick r:id="" action="ppaction://ole?verb=0"/>
          </p:cNvPr>
          <p:cNvGraphicFramePr>
            <a:graphicFrameLocks noGrp="1" noChangeAspect="1"/>
          </p:cNvGraphicFramePr>
          <p:nvPr>
            <p:ph sz="half" idx="2"/>
            <p:extLst>
              <p:ext uri="{D42A27DB-BD31-4B8C-83A1-F6EECF244321}">
                <p14:modId xmlns:p14="http://schemas.microsoft.com/office/powerpoint/2010/main" val="2641006476"/>
              </p:ext>
            </p:extLst>
          </p:nvPr>
        </p:nvGraphicFramePr>
        <p:xfrm>
          <a:off x="4537635" y="2467616"/>
          <a:ext cx="1708785" cy="662305"/>
        </p:xfrm>
        <a:graphic>
          <a:graphicData uri="http://schemas.openxmlformats.org/presentationml/2006/ole">
            <mc:AlternateContent xmlns:mc="http://schemas.openxmlformats.org/markup-compatibility/2006">
              <mc:Choice xmlns:v="urn:schemas-microsoft-com:vml" Requires="v">
                <p:oleObj spid="_x0000_s8710" r:id="rId5" imgW="1015920" imgH="393480" progId="Equation.3">
                  <p:embed/>
                </p:oleObj>
              </mc:Choice>
              <mc:Fallback>
                <p:oleObj r:id="rId5" imgW="1015920" imgH="393480" progId="Equation.3">
                  <p:embed/>
                  <p:pic>
                    <p:nvPicPr>
                      <p:cNvPr id="0" name="Picture 40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37635" y="2467616"/>
                        <a:ext cx="1708785" cy="6623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1653986" y="242726"/>
            <a:ext cx="8433427" cy="646331"/>
          </a:xfrm>
          <a:prstGeom prst="rect">
            <a:avLst/>
          </a:prstGeom>
          <a:ln w="28575" cmpd="sng">
            <a:solidFill>
              <a:srgbClr val="7030A0"/>
            </a:solidFill>
            <a:prstDash val="solid"/>
          </a:ln>
        </p:spPr>
        <p:style>
          <a:lnRef idx="2">
            <a:schemeClr val="accent2"/>
          </a:lnRef>
          <a:fillRef idx="1">
            <a:schemeClr val="lt1"/>
          </a:fillRef>
          <a:effectRef idx="0">
            <a:schemeClr val="accent2"/>
          </a:effectRef>
          <a:fontRef idx="minor">
            <a:schemeClr val="dk1"/>
          </a:fontRef>
        </p:style>
        <p:txBody>
          <a:bodyPr wrap="square" rtlCol="0" anchor="t">
            <a:spAutoFit/>
          </a:bodyPr>
          <a:lstStyle/>
          <a:p>
            <a:pPr algn="ctr"/>
            <a:r>
              <a:rPr lang="en-US" altLang="zh-CN" sz="3600" b="1" dirty="0">
                <a:ln w="12700" cmpd="sng">
                  <a:solidFill>
                    <a:schemeClr val="accent4"/>
                  </a:solidFill>
                  <a:prstDash val="solid"/>
                </a:ln>
                <a:solidFill>
                  <a:srgbClr val="C00000"/>
                </a:solidFill>
                <a:effectLst/>
                <a:latin typeface="+mj-lt"/>
              </a:rPr>
              <a:t>Solitary </a:t>
            </a:r>
            <a:r>
              <a:rPr lang="en-US" altLang="zh-CN" sz="3600" b="1" dirty="0" smtClean="0">
                <a:ln w="12700" cmpd="sng">
                  <a:solidFill>
                    <a:schemeClr val="accent4"/>
                  </a:solidFill>
                  <a:prstDash val="solid"/>
                </a:ln>
                <a:solidFill>
                  <a:srgbClr val="C00000"/>
                </a:solidFill>
                <a:effectLst/>
                <a:latin typeface="+mj-lt"/>
              </a:rPr>
              <a:t>waves </a:t>
            </a:r>
            <a:r>
              <a:rPr lang="en-US" altLang="zh-CN" sz="3600" b="1" dirty="0">
                <a:ln w="12700" cmpd="sng">
                  <a:solidFill>
                    <a:schemeClr val="accent4"/>
                  </a:solidFill>
                  <a:prstDash val="solid"/>
                </a:ln>
                <a:solidFill>
                  <a:srgbClr val="C00000"/>
                </a:solidFill>
                <a:effectLst/>
                <a:latin typeface="+mj-lt"/>
              </a:rPr>
              <a:t>in a weakly dispersive pulsar</a:t>
            </a:r>
          </a:p>
        </p:txBody>
      </p:sp>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2450660863"/>
              </p:ext>
            </p:extLst>
          </p:nvPr>
        </p:nvGraphicFramePr>
        <p:xfrm>
          <a:off x="1197354" y="3306463"/>
          <a:ext cx="9563735" cy="813435"/>
        </p:xfrm>
        <a:graphic>
          <a:graphicData uri="http://schemas.openxmlformats.org/presentationml/2006/ole">
            <mc:AlternateContent xmlns:mc="http://schemas.openxmlformats.org/markup-compatibility/2006">
              <mc:Choice xmlns:v="urn:schemas-microsoft-com:vml" Requires="v">
                <p:oleObj spid="_x0000_s8711" r:id="rId7" imgW="4673520" imgH="482400" progId="Equation.3">
                  <p:embed/>
                </p:oleObj>
              </mc:Choice>
              <mc:Fallback>
                <p:oleObj r:id="rId7" imgW="4673520" imgH="482400" progId="Equation.3">
                  <p:embed/>
                  <p:pic>
                    <p:nvPicPr>
                      <p:cNvPr id="0" name="Picture 40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97354" y="3306463"/>
                        <a:ext cx="9563735" cy="8134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p:cNvSpPr/>
          <p:nvPr/>
        </p:nvSpPr>
        <p:spPr>
          <a:xfrm>
            <a:off x="954742" y="1159380"/>
            <a:ext cx="8357036" cy="369332"/>
          </a:xfrm>
          <a:prstGeom prst="rect">
            <a:avLst/>
          </a:prstGeom>
        </p:spPr>
        <p:txBody>
          <a:bodyPr wrap="square">
            <a:spAutoFit/>
          </a:bodyPr>
          <a:lstStyle/>
          <a:p>
            <a:r>
              <a:rPr lang="en-US" dirty="0" smtClean="0">
                <a:solidFill>
                  <a:srgbClr val="00B050"/>
                </a:solidFill>
              </a:rPr>
              <a:t> </a:t>
            </a:r>
            <a:r>
              <a:rPr lang="en-US" b="1" dirty="0" smtClean="0">
                <a:solidFill>
                  <a:srgbClr val="00B050"/>
                </a:solidFill>
              </a:rPr>
              <a:t>We consider fast magneto sonic </a:t>
            </a:r>
            <a:r>
              <a:rPr lang="en-US" b="1" dirty="0">
                <a:solidFill>
                  <a:srgbClr val="00B050"/>
                </a:solidFill>
              </a:rPr>
              <a:t>waves travelling across the </a:t>
            </a:r>
            <a:r>
              <a:rPr lang="en-US" b="1" dirty="0" smtClean="0">
                <a:solidFill>
                  <a:srgbClr val="00B050"/>
                </a:solidFill>
              </a:rPr>
              <a:t>quantized magnetic field</a:t>
            </a:r>
            <a:endParaRPr lang="en-US" b="1" dirty="0">
              <a:solidFill>
                <a:srgbClr val="00B050"/>
              </a:solidFill>
            </a:endParaRPr>
          </a:p>
        </p:txBody>
      </p:sp>
      <p:graphicFrame>
        <p:nvGraphicFramePr>
          <p:cNvPr id="12" name="Content Placeholder 5">
            <a:hlinkClick r:id="" action="ppaction://ole?verb=0"/>
          </p:cNvPr>
          <p:cNvGraphicFramePr>
            <a:graphicFrameLocks noChangeAspect="1"/>
          </p:cNvGraphicFramePr>
          <p:nvPr>
            <p:extLst>
              <p:ext uri="{D42A27DB-BD31-4B8C-83A1-F6EECF244321}">
                <p14:modId xmlns:p14="http://schemas.microsoft.com/office/powerpoint/2010/main" val="703020286"/>
              </p:ext>
            </p:extLst>
          </p:nvPr>
        </p:nvGraphicFramePr>
        <p:xfrm>
          <a:off x="3365265" y="5065528"/>
          <a:ext cx="1620952" cy="821135"/>
        </p:xfrm>
        <a:graphic>
          <a:graphicData uri="http://schemas.openxmlformats.org/presentationml/2006/ole">
            <mc:AlternateContent xmlns:mc="http://schemas.openxmlformats.org/markup-compatibility/2006">
              <mc:Choice xmlns:v="urn:schemas-microsoft-com:vml" Requires="v">
                <p:oleObj spid="_x0000_s8712" r:id="rId9" imgW="1002960" imgH="507960" progId="Equation.3">
                  <p:embed/>
                </p:oleObj>
              </mc:Choice>
              <mc:Fallback>
                <p:oleObj r:id="rId9" imgW="1002960" imgH="507960" progId="Equation.3">
                  <p:embed/>
                  <p:pic>
                    <p:nvPicPr>
                      <p:cNvPr id="0" name="Picture 40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65265" y="5065528"/>
                        <a:ext cx="1620952" cy="8211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a:hlinkClick r:id="" action="ppaction://ole?verb=0"/>
          </p:cNvPr>
          <p:cNvGraphicFramePr>
            <a:graphicFrameLocks noChangeAspect="1"/>
          </p:cNvGraphicFramePr>
          <p:nvPr>
            <p:extLst>
              <p:ext uri="{D42A27DB-BD31-4B8C-83A1-F6EECF244321}">
                <p14:modId xmlns:p14="http://schemas.microsoft.com/office/powerpoint/2010/main" val="1667865774"/>
              </p:ext>
            </p:extLst>
          </p:nvPr>
        </p:nvGraphicFramePr>
        <p:xfrm>
          <a:off x="6246420" y="5065528"/>
          <a:ext cx="1946485" cy="864991"/>
        </p:xfrm>
        <a:graphic>
          <a:graphicData uri="http://schemas.openxmlformats.org/presentationml/2006/ole">
            <mc:AlternateContent xmlns:mc="http://schemas.openxmlformats.org/markup-compatibility/2006">
              <mc:Choice xmlns:v="urn:schemas-microsoft-com:vml" Requires="v">
                <p:oleObj spid="_x0000_s8713" r:id="rId11" imgW="1143000" imgH="507960" progId="Equation.3">
                  <p:embed/>
                </p:oleObj>
              </mc:Choice>
              <mc:Fallback>
                <p:oleObj r:id="rId11" imgW="1143000" imgH="507960" progId="Equation.3">
                  <p:embed/>
                  <p:pic>
                    <p:nvPicPr>
                      <p:cNvPr id="0" name="Picture 40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46420" y="5065528"/>
                        <a:ext cx="1946485" cy="8649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p:nvPr/>
        </p:nvSpPr>
        <p:spPr>
          <a:xfrm>
            <a:off x="591470" y="4106546"/>
            <a:ext cx="10903844" cy="646331"/>
          </a:xfrm>
          <a:prstGeom prst="rect">
            <a:avLst/>
          </a:prstGeom>
        </p:spPr>
        <p:txBody>
          <a:bodyPr wrap="square">
            <a:spAutoFit/>
          </a:bodyPr>
          <a:lstStyle/>
          <a:p>
            <a:pPr algn="just"/>
            <a:r>
              <a:rPr lang="en-US" b="1" dirty="0">
                <a:solidFill>
                  <a:srgbClr val="FF0000"/>
                </a:solidFill>
              </a:rPr>
              <a:t>Since magnetic field is </a:t>
            </a:r>
            <a:r>
              <a:rPr lang="en-US" b="1" dirty="0" smtClean="0">
                <a:solidFill>
                  <a:srgbClr val="FF0000"/>
                </a:solidFill>
              </a:rPr>
              <a:t>favored </a:t>
            </a:r>
            <a:r>
              <a:rPr lang="en-US" b="1" dirty="0">
                <a:solidFill>
                  <a:srgbClr val="FF0000"/>
                </a:solidFill>
              </a:rPr>
              <a:t>by conduction currents frozen in the interior part </a:t>
            </a:r>
            <a:r>
              <a:rPr lang="en-US" b="1" dirty="0" smtClean="0">
                <a:solidFill>
                  <a:srgbClr val="FF0000"/>
                </a:solidFill>
              </a:rPr>
              <a:t>of NS </a:t>
            </a:r>
            <a:r>
              <a:rPr lang="en-US" b="1" dirty="0">
                <a:solidFill>
                  <a:srgbClr val="FF0000"/>
                </a:solidFill>
              </a:rPr>
              <a:t>(</a:t>
            </a:r>
            <a:r>
              <a:rPr lang="en-US" b="1" dirty="0" err="1">
                <a:solidFill>
                  <a:srgbClr val="FF0000"/>
                </a:solidFill>
              </a:rPr>
              <a:t>Chabrier</a:t>
            </a:r>
            <a:r>
              <a:rPr lang="en-US" b="1" dirty="0">
                <a:solidFill>
                  <a:srgbClr val="FF0000"/>
                </a:solidFill>
              </a:rPr>
              <a:t> et al. 2002), we </a:t>
            </a:r>
            <a:r>
              <a:rPr lang="en-US" b="1" dirty="0" smtClean="0">
                <a:solidFill>
                  <a:srgbClr val="FF0000"/>
                </a:solidFill>
              </a:rPr>
              <a:t>use </a:t>
            </a:r>
            <a:r>
              <a:rPr lang="en-US" b="1" dirty="0" err="1" smtClean="0">
                <a:solidFill>
                  <a:srgbClr val="FF0000"/>
                </a:solidFill>
              </a:rPr>
              <a:t>Frozening</a:t>
            </a:r>
            <a:r>
              <a:rPr lang="en-US" b="1" dirty="0" smtClean="0">
                <a:solidFill>
                  <a:srgbClr val="FF0000"/>
                </a:solidFill>
              </a:rPr>
              <a:t> </a:t>
            </a:r>
            <a:r>
              <a:rPr lang="en-US" b="1" dirty="0">
                <a:solidFill>
                  <a:srgbClr val="FF0000"/>
                </a:solidFill>
              </a:rPr>
              <a:t>condition </a:t>
            </a:r>
            <a:r>
              <a:rPr lang="en-US" b="1" dirty="0" smtClean="0">
                <a:solidFill>
                  <a:srgbClr val="FF0000"/>
                </a:solidFill>
              </a:rPr>
              <a:t>i.e., H</a:t>
            </a:r>
            <a:r>
              <a:rPr lang="en-US" b="1" baseline="-25000" dirty="0" smtClean="0">
                <a:solidFill>
                  <a:srgbClr val="FF0000"/>
                </a:solidFill>
              </a:rPr>
              <a:t>z</a:t>
            </a:r>
            <a:r>
              <a:rPr lang="en-US" b="1" dirty="0" smtClean="0">
                <a:solidFill>
                  <a:srgbClr val="FF0000"/>
                </a:solidFill>
              </a:rPr>
              <a:t> /</a:t>
            </a:r>
            <a:r>
              <a:rPr lang="en-US" b="1" dirty="0" err="1" smtClean="0">
                <a:solidFill>
                  <a:srgbClr val="FF0000"/>
                </a:solidFill>
              </a:rPr>
              <a:t>n</a:t>
            </a:r>
            <a:r>
              <a:rPr lang="en-US" b="1" baseline="-25000" dirty="0" err="1" smtClean="0">
                <a:solidFill>
                  <a:srgbClr val="FF0000"/>
                </a:solidFill>
              </a:rPr>
              <a:t>N</a:t>
            </a:r>
            <a:r>
              <a:rPr lang="en-US" b="1" dirty="0" smtClean="0">
                <a:solidFill>
                  <a:srgbClr val="FF0000"/>
                </a:solidFill>
              </a:rPr>
              <a:t> = constant</a:t>
            </a:r>
            <a:endParaRPr lang="en-US" b="1" dirty="0">
              <a:solidFill>
                <a:srgbClr val="FF0000"/>
              </a:solidFill>
            </a:endParaRPr>
          </a:p>
        </p:txBody>
      </p:sp>
      <p:sp>
        <p:nvSpPr>
          <p:cNvPr id="16" name="Text Box 6"/>
          <p:cNvSpPr txBox="1"/>
          <p:nvPr/>
        </p:nvSpPr>
        <p:spPr>
          <a:xfrm>
            <a:off x="5253416" y="5283077"/>
            <a:ext cx="725805" cy="368300"/>
          </a:xfrm>
          <a:prstGeom prst="rect">
            <a:avLst/>
          </a:prstGeom>
          <a:noFill/>
        </p:spPr>
        <p:txBody>
          <a:bodyPr wrap="square" rtlCol="0">
            <a:spAutoFit/>
          </a:bodyPr>
          <a:lstStyle/>
          <a:p>
            <a:r>
              <a:rPr lang="en-US" dirty="0">
                <a:solidFill>
                  <a:srgbClr val="0070C0"/>
                </a:solidFill>
              </a:rPr>
              <a:t>and</a:t>
            </a:r>
          </a:p>
        </p:txBody>
      </p:sp>
      <p:sp>
        <p:nvSpPr>
          <p:cNvPr id="4" name="Rectangle 3"/>
          <p:cNvSpPr/>
          <p:nvPr/>
        </p:nvSpPr>
        <p:spPr>
          <a:xfrm>
            <a:off x="7570171" y="6022897"/>
            <a:ext cx="4227615" cy="523220"/>
          </a:xfrm>
          <a:prstGeom prst="rect">
            <a:avLst/>
          </a:prstGeom>
          <a:ln>
            <a:solidFill>
              <a:schemeClr val="accent4"/>
            </a:solidFill>
          </a:ln>
        </p:spPr>
        <p:txBody>
          <a:bodyPr wrap="square">
            <a:spAutoFit/>
          </a:bodyPr>
          <a:lstStyle/>
          <a:p>
            <a:r>
              <a:rPr lang="fr-FR" sz="1400" dirty="0">
                <a:solidFill>
                  <a:srgbClr val="0070C0"/>
                </a:solidFill>
              </a:rPr>
              <a:t>CHABRIER, G. et al. 2002 </a:t>
            </a:r>
            <a:r>
              <a:rPr lang="fr-FR" sz="1400" dirty="0"/>
              <a:t>Dense </a:t>
            </a:r>
            <a:r>
              <a:rPr lang="fr-FR" sz="1400" dirty="0" err="1"/>
              <a:t>astrophysical</a:t>
            </a:r>
            <a:r>
              <a:rPr lang="fr-FR" sz="1400" dirty="0"/>
              <a:t> plasmas. </a:t>
            </a:r>
            <a:r>
              <a:rPr lang="fr-FR" sz="1400" i="1" dirty="0"/>
              <a:t>J. Phys.: </a:t>
            </a:r>
            <a:r>
              <a:rPr lang="fr-FR" sz="1400" i="1" dirty="0" err="1"/>
              <a:t>Condens</a:t>
            </a:r>
            <a:r>
              <a:rPr lang="fr-FR" sz="1400" i="1" dirty="0"/>
              <a:t>. </a:t>
            </a:r>
            <a:r>
              <a:rPr lang="fr-FR" sz="1400" i="1" dirty="0" err="1" smtClean="0"/>
              <a:t>Matter</a:t>
            </a:r>
            <a:r>
              <a:rPr lang="fr-FR" sz="1400" i="1" dirty="0" smtClean="0"/>
              <a:t> </a:t>
            </a:r>
            <a:r>
              <a:rPr lang="en-US" sz="1400" b="1" dirty="0" smtClean="0"/>
              <a:t>14</a:t>
            </a:r>
            <a:r>
              <a:rPr lang="en-US" sz="1400" dirty="0"/>
              <a:t>, 9133-9139.</a:t>
            </a:r>
          </a:p>
        </p:txBody>
      </p:sp>
      <p:sp>
        <p:nvSpPr>
          <p:cNvPr id="17" name="Text Box 14"/>
          <p:cNvSpPr txBox="1"/>
          <p:nvPr/>
        </p:nvSpPr>
        <p:spPr>
          <a:xfrm>
            <a:off x="717361" y="5829959"/>
            <a:ext cx="936625" cy="400110"/>
          </a:xfrm>
          <a:prstGeom prst="rect">
            <a:avLst/>
          </a:prstGeom>
          <a:noFill/>
          <a:ln>
            <a:solidFill>
              <a:srgbClr val="0070C0"/>
            </a:solidFill>
          </a:ln>
        </p:spPr>
        <p:txBody>
          <a:bodyPr wrap="square" rtlCol="0">
            <a:spAutoFit/>
          </a:bodyPr>
          <a:lstStyle/>
          <a:p>
            <a:r>
              <a:rPr lang="en-US" sz="2000" dirty="0">
                <a:solidFill>
                  <a:srgbClr val="FF0000"/>
                </a:solidFill>
              </a:rPr>
              <a:t>W</a:t>
            </a:r>
            <a:r>
              <a:rPr lang="en-US" sz="2000" dirty="0" smtClean="0">
                <a:solidFill>
                  <a:srgbClr val="FF0000"/>
                </a:solidFill>
              </a:rPr>
              <a:t>here</a:t>
            </a:r>
            <a:endParaRPr lang="en-US" sz="2000" dirty="0">
              <a:solidFill>
                <a:srgbClr val="FF0000"/>
              </a:solidFill>
            </a:endParaRPr>
          </a:p>
        </p:txBody>
      </p:sp>
      <p:graphicFrame>
        <p:nvGraphicFramePr>
          <p:cNvPr id="18" name="Content Placeholder 10">
            <a:hlinkClick r:id="" action="ppaction://ole?verb=0"/>
          </p:cNvPr>
          <p:cNvGraphicFramePr>
            <a:graphicFrameLocks noChangeAspect="1"/>
          </p:cNvGraphicFramePr>
          <p:nvPr>
            <p:extLst>
              <p:ext uri="{D42A27DB-BD31-4B8C-83A1-F6EECF244321}">
                <p14:modId xmlns:p14="http://schemas.microsoft.com/office/powerpoint/2010/main" val="3259538076"/>
              </p:ext>
            </p:extLst>
          </p:nvPr>
        </p:nvGraphicFramePr>
        <p:xfrm>
          <a:off x="1816925" y="5829958"/>
          <a:ext cx="1574920" cy="519533"/>
        </p:xfrm>
        <a:graphic>
          <a:graphicData uri="http://schemas.openxmlformats.org/presentationml/2006/ole">
            <mc:AlternateContent xmlns:mc="http://schemas.openxmlformats.org/markup-compatibility/2006">
              <mc:Choice xmlns:v="urn:schemas-microsoft-com:vml" Requires="v">
                <p:oleObj spid="_x0000_s8714" r:id="rId13" imgW="1193760" imgH="393480" progId="Equation.3">
                  <p:embed/>
                </p:oleObj>
              </mc:Choice>
              <mc:Fallback>
                <p:oleObj r:id="rId13" imgW="1193760" imgH="393480" progId="Equation.3">
                  <p:embed/>
                  <p:pic>
                    <p:nvPicPr>
                      <p:cNvPr id="0" name="Picture 40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16925" y="5829958"/>
                        <a:ext cx="1574920" cy="5195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hlinkClick r:id="" action="ppaction://ole?verb=0"/>
          </p:cNvPr>
          <p:cNvGraphicFramePr>
            <a:graphicFrameLocks noGrp="1" noChangeAspect="1"/>
          </p:cNvGraphicFramePr>
          <p:nvPr>
            <p:ph sz="half" idx="1"/>
            <p:extLst>
              <p:ext uri="{D42A27DB-BD31-4B8C-83A1-F6EECF244321}">
                <p14:modId xmlns:p14="http://schemas.microsoft.com/office/powerpoint/2010/main" val="114767730"/>
              </p:ext>
            </p:extLst>
          </p:nvPr>
        </p:nvGraphicFramePr>
        <p:xfrm>
          <a:off x="3651736" y="3312915"/>
          <a:ext cx="2787093" cy="784974"/>
        </p:xfrm>
        <a:graphic>
          <a:graphicData uri="http://schemas.openxmlformats.org/presentationml/2006/ole">
            <mc:AlternateContent xmlns:mc="http://schemas.openxmlformats.org/markup-compatibility/2006">
              <mc:Choice xmlns:v="urn:schemas-microsoft-com:vml" Requires="v">
                <p:oleObj spid="_x0000_s10858" r:id="rId3" imgW="1523880" imgH="495000" progId="Equation.3">
                  <p:embed/>
                </p:oleObj>
              </mc:Choice>
              <mc:Fallback>
                <p:oleObj r:id="rId3" imgW="1523880" imgH="495000" progId="Equation.3">
                  <p:embed/>
                  <p:pic>
                    <p:nvPicPr>
                      <p:cNvPr id="0" name="Picture 48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736" y="3312915"/>
                        <a:ext cx="2787093" cy="784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a:hlinkClick r:id="" action="ppaction://ole?verb=0"/>
          </p:cNvPr>
          <p:cNvGraphicFramePr>
            <a:graphicFrameLocks noChangeAspect="1"/>
          </p:cNvGraphicFramePr>
          <p:nvPr>
            <p:extLst>
              <p:ext uri="{D42A27DB-BD31-4B8C-83A1-F6EECF244321}">
                <p14:modId xmlns:p14="http://schemas.microsoft.com/office/powerpoint/2010/main" val="2735809770"/>
              </p:ext>
            </p:extLst>
          </p:nvPr>
        </p:nvGraphicFramePr>
        <p:xfrm>
          <a:off x="2759231" y="2258435"/>
          <a:ext cx="1432560" cy="518795"/>
        </p:xfrm>
        <a:graphic>
          <a:graphicData uri="http://schemas.openxmlformats.org/presentationml/2006/ole">
            <mc:AlternateContent xmlns:mc="http://schemas.openxmlformats.org/markup-compatibility/2006">
              <mc:Choice xmlns:v="urn:schemas-microsoft-com:vml" Requires="v">
                <p:oleObj spid="_x0000_s10859" name="Equation" r:id="rId5" imgW="965160" imgH="431640" progId="Equation.3">
                  <p:embed/>
                </p:oleObj>
              </mc:Choice>
              <mc:Fallback>
                <p:oleObj name="Equation" r:id="rId5" imgW="965160" imgH="431640" progId="Equation.3">
                  <p:embed/>
                  <p:pic>
                    <p:nvPicPr>
                      <p:cNvPr id="0" name="Picture 48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9231" y="2258435"/>
                        <a:ext cx="1432560" cy="5187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a:hlinkClick r:id="" action="ppaction://ole?verb=0"/>
          </p:cNvPr>
          <p:cNvGraphicFramePr>
            <a:graphicFrameLocks noChangeAspect="1"/>
          </p:cNvGraphicFramePr>
          <p:nvPr>
            <p:extLst>
              <p:ext uri="{D42A27DB-BD31-4B8C-83A1-F6EECF244321}">
                <p14:modId xmlns:p14="http://schemas.microsoft.com/office/powerpoint/2010/main" val="2097321317"/>
              </p:ext>
            </p:extLst>
          </p:nvPr>
        </p:nvGraphicFramePr>
        <p:xfrm>
          <a:off x="5359845" y="2169304"/>
          <a:ext cx="2370991" cy="620074"/>
        </p:xfrm>
        <a:graphic>
          <a:graphicData uri="http://schemas.openxmlformats.org/presentationml/2006/ole">
            <mc:AlternateContent xmlns:mc="http://schemas.openxmlformats.org/markup-compatibility/2006">
              <mc:Choice xmlns:v="urn:schemas-microsoft-com:vml" Requires="v">
                <p:oleObj spid="_x0000_s10860" r:id="rId7" imgW="1942920" imgH="507960" progId="Equation.3">
                  <p:embed/>
                </p:oleObj>
              </mc:Choice>
              <mc:Fallback>
                <p:oleObj r:id="rId7" imgW="1942920" imgH="507960" progId="Equation.3">
                  <p:embed/>
                  <p:pic>
                    <p:nvPicPr>
                      <p:cNvPr id="0" name="Picture 48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9845" y="2169304"/>
                        <a:ext cx="2370991" cy="6200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a:hlinkClick r:id="" action="ppaction://ole?verb=0"/>
          </p:cNvPr>
          <p:cNvGraphicFramePr>
            <a:graphicFrameLocks noChangeAspect="1"/>
          </p:cNvGraphicFramePr>
          <p:nvPr/>
        </p:nvGraphicFramePr>
        <p:xfrm>
          <a:off x="5951855" y="3139440"/>
          <a:ext cx="914400" cy="215900"/>
        </p:xfrm>
        <a:graphic>
          <a:graphicData uri="http://schemas.openxmlformats.org/presentationml/2006/ole">
            <mc:AlternateContent xmlns:mc="http://schemas.openxmlformats.org/markup-compatibility/2006">
              <mc:Choice xmlns:v="urn:schemas-microsoft-com:vml" Requires="v">
                <p:oleObj spid="_x0000_s10861" r:id="rId9" imgW="914400" imgH="215640" progId="Equation.3">
                  <p:embed/>
                </p:oleObj>
              </mc:Choice>
              <mc:Fallback>
                <p:oleObj r:id="rId9" imgW="914400" imgH="215640" progId="Equation.3">
                  <p:embed/>
                  <p:pic>
                    <p:nvPicPr>
                      <p:cNvPr id="0" name="Picture 48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51855" y="313944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a:hlinkClick r:id="" action="ppaction://ole?verb=0"/>
          </p:cNvPr>
          <p:cNvGraphicFramePr>
            <a:graphicFrameLocks noChangeAspect="1"/>
          </p:cNvGraphicFramePr>
          <p:nvPr>
            <p:extLst>
              <p:ext uri="{D42A27DB-BD31-4B8C-83A1-F6EECF244321}">
                <p14:modId xmlns:p14="http://schemas.microsoft.com/office/powerpoint/2010/main" val="1601793176"/>
              </p:ext>
            </p:extLst>
          </p:nvPr>
        </p:nvGraphicFramePr>
        <p:xfrm>
          <a:off x="2759231" y="4433038"/>
          <a:ext cx="5359394" cy="1284621"/>
        </p:xfrm>
        <a:graphic>
          <a:graphicData uri="http://schemas.openxmlformats.org/presentationml/2006/ole">
            <mc:AlternateContent xmlns:mc="http://schemas.openxmlformats.org/markup-compatibility/2006">
              <mc:Choice xmlns:v="urn:schemas-microsoft-com:vml" Requires="v">
                <p:oleObj spid="_x0000_s10862" r:id="rId11" imgW="3543120" imgH="901440" progId="Equation.3">
                  <p:embed/>
                </p:oleObj>
              </mc:Choice>
              <mc:Fallback>
                <p:oleObj r:id="rId11" imgW="3543120" imgH="901440" progId="Equation.3">
                  <p:embed/>
                  <p:pic>
                    <p:nvPicPr>
                      <p:cNvPr id="0" name="Picture 48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59231" y="4433038"/>
                        <a:ext cx="5359394" cy="12846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a:hlinkClick r:id="" action="ppaction://ole?verb=0"/>
          </p:cNvPr>
          <p:cNvGraphicFramePr>
            <a:graphicFrameLocks noChangeAspect="1"/>
          </p:cNvGraphicFramePr>
          <p:nvPr>
            <p:extLst>
              <p:ext uri="{D42A27DB-BD31-4B8C-83A1-F6EECF244321}">
                <p14:modId xmlns:p14="http://schemas.microsoft.com/office/powerpoint/2010/main" val="1902018112"/>
              </p:ext>
            </p:extLst>
          </p:nvPr>
        </p:nvGraphicFramePr>
        <p:xfrm>
          <a:off x="2280061" y="1241948"/>
          <a:ext cx="6943445" cy="738567"/>
        </p:xfrm>
        <a:graphic>
          <a:graphicData uri="http://schemas.openxmlformats.org/presentationml/2006/ole">
            <mc:AlternateContent xmlns:mc="http://schemas.openxmlformats.org/markup-compatibility/2006">
              <mc:Choice xmlns:v="urn:schemas-microsoft-com:vml" Requires="v">
                <p:oleObj spid="_x0000_s10863" r:id="rId13" imgW="3543120" imgH="457200" progId="Equation.3">
                  <p:embed/>
                </p:oleObj>
              </mc:Choice>
              <mc:Fallback>
                <p:oleObj r:id="rId13" imgW="3543120" imgH="457200" progId="Equation.3">
                  <p:embed/>
                  <p:pic>
                    <p:nvPicPr>
                      <p:cNvPr id="0" name="Picture 49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0061" y="1241948"/>
                        <a:ext cx="6943445" cy="7385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a:hlinkClick r:id="" action="ppaction://ole?verb=0"/>
          </p:cNvPr>
          <p:cNvGraphicFramePr>
            <a:graphicFrameLocks noChangeAspect="1"/>
          </p:cNvGraphicFramePr>
          <p:nvPr>
            <p:extLst>
              <p:ext uri="{D42A27DB-BD31-4B8C-83A1-F6EECF244321}">
                <p14:modId xmlns:p14="http://schemas.microsoft.com/office/powerpoint/2010/main" val="4002062107"/>
              </p:ext>
            </p:extLst>
          </p:nvPr>
        </p:nvGraphicFramePr>
        <p:xfrm>
          <a:off x="4750337" y="590605"/>
          <a:ext cx="1888177" cy="636610"/>
        </p:xfrm>
        <a:graphic>
          <a:graphicData uri="http://schemas.openxmlformats.org/presentationml/2006/ole">
            <mc:AlternateContent xmlns:mc="http://schemas.openxmlformats.org/markup-compatibility/2006">
              <mc:Choice xmlns:v="urn:schemas-microsoft-com:vml" Requires="v">
                <p:oleObj spid="_x0000_s10864" r:id="rId15" imgW="1168200" imgH="393480" progId="Equation.3">
                  <p:embed/>
                </p:oleObj>
              </mc:Choice>
              <mc:Fallback>
                <p:oleObj r:id="rId15" imgW="1168200" imgH="393480" progId="Equation.3">
                  <p:embed/>
                  <p:pic>
                    <p:nvPicPr>
                      <p:cNvPr id="0" name="Picture 49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50337" y="590605"/>
                        <a:ext cx="1888177" cy="6366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p:nvPr/>
        </p:nvSpPr>
        <p:spPr>
          <a:xfrm>
            <a:off x="474871" y="114207"/>
            <a:ext cx="4275466" cy="461665"/>
          </a:xfrm>
          <a:prstGeom prst="rect">
            <a:avLst/>
          </a:prstGeom>
        </p:spPr>
        <p:txBody>
          <a:bodyPr wrap="none">
            <a:spAutoFit/>
          </a:bodyPr>
          <a:lstStyle/>
          <a:p>
            <a:r>
              <a:rPr lang="en-US" sz="2400" b="1" dirty="0">
                <a:solidFill>
                  <a:srgbClr val="00B050"/>
                </a:solidFill>
              </a:rPr>
              <a:t>For a weakly dispersive medium</a:t>
            </a:r>
          </a:p>
        </p:txBody>
      </p:sp>
      <p:sp>
        <p:nvSpPr>
          <p:cNvPr id="13" name="Text Box 14"/>
          <p:cNvSpPr txBox="1"/>
          <p:nvPr/>
        </p:nvSpPr>
        <p:spPr>
          <a:xfrm>
            <a:off x="1122864" y="2317777"/>
            <a:ext cx="936625" cy="400110"/>
          </a:xfrm>
          <a:prstGeom prst="rect">
            <a:avLst/>
          </a:prstGeom>
          <a:noFill/>
          <a:ln>
            <a:solidFill>
              <a:srgbClr val="0070C0"/>
            </a:solidFill>
          </a:ln>
        </p:spPr>
        <p:txBody>
          <a:bodyPr wrap="square" rtlCol="0">
            <a:spAutoFit/>
          </a:bodyPr>
          <a:lstStyle/>
          <a:p>
            <a:r>
              <a:rPr lang="en-US" sz="2000" dirty="0">
                <a:solidFill>
                  <a:srgbClr val="FF0000"/>
                </a:solidFill>
              </a:rPr>
              <a:t>W</a:t>
            </a:r>
            <a:r>
              <a:rPr lang="en-US" sz="2000" dirty="0" smtClean="0">
                <a:solidFill>
                  <a:srgbClr val="FF0000"/>
                </a:solidFill>
              </a:rPr>
              <a:t>here</a:t>
            </a:r>
            <a:endParaRPr lang="en-US" sz="2000" dirty="0">
              <a:solidFill>
                <a:srgbClr val="FF0000"/>
              </a:solidFill>
            </a:endParaRPr>
          </a:p>
        </p:txBody>
      </p:sp>
      <p:sp>
        <p:nvSpPr>
          <p:cNvPr id="6" name="Rectangle 5"/>
          <p:cNvSpPr/>
          <p:nvPr/>
        </p:nvSpPr>
        <p:spPr>
          <a:xfrm>
            <a:off x="4506353" y="2232312"/>
            <a:ext cx="538930" cy="369332"/>
          </a:xfrm>
          <a:prstGeom prst="rect">
            <a:avLst/>
          </a:prstGeom>
        </p:spPr>
        <p:txBody>
          <a:bodyPr wrap="none">
            <a:spAutoFit/>
          </a:bodyPr>
          <a:lstStyle/>
          <a:p>
            <a:r>
              <a:rPr lang="en-US" dirty="0">
                <a:solidFill>
                  <a:srgbClr val="0070C0"/>
                </a:solidFill>
              </a:rPr>
              <a:t>and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hlinkClick r:id="" action="ppaction://ole?verb=0"/>
          </p:cNvPr>
          <p:cNvGraphicFramePr>
            <a:graphicFrameLocks noGrp="1" noChangeAspect="1"/>
          </p:cNvGraphicFramePr>
          <p:nvPr>
            <p:ph sz="half" idx="1"/>
            <p:extLst>
              <p:ext uri="{D42A27DB-BD31-4B8C-83A1-F6EECF244321}">
                <p14:modId xmlns:p14="http://schemas.microsoft.com/office/powerpoint/2010/main" val="1244490388"/>
              </p:ext>
            </p:extLst>
          </p:nvPr>
        </p:nvGraphicFramePr>
        <p:xfrm>
          <a:off x="4432957" y="1409211"/>
          <a:ext cx="2539340" cy="727017"/>
        </p:xfrm>
        <a:graphic>
          <a:graphicData uri="http://schemas.openxmlformats.org/presentationml/2006/ole">
            <mc:AlternateContent xmlns:mc="http://schemas.openxmlformats.org/markup-compatibility/2006">
              <mc:Choice xmlns:v="urn:schemas-microsoft-com:vml" Requires="v">
                <p:oleObj spid="_x0000_s12033" r:id="rId3" imgW="914400" imgH="431640" progId="Equation.3">
                  <p:embed/>
                </p:oleObj>
              </mc:Choice>
              <mc:Fallback>
                <p:oleObj r:id="rId3" imgW="914400" imgH="431640" progId="Equation.3">
                  <p:embed/>
                  <p:pic>
                    <p:nvPicPr>
                      <p:cNvPr id="0" name="Picture 61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2957" y="1409211"/>
                        <a:ext cx="2539340" cy="7270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Content Placeholder 5">
            <a:hlinkClick r:id="" action="ppaction://ole?verb=0"/>
          </p:cNvPr>
          <p:cNvGraphicFramePr>
            <a:graphicFrameLocks noGrp="1" noChangeAspect="1"/>
          </p:cNvGraphicFramePr>
          <p:nvPr>
            <p:ph sz="half" idx="2"/>
            <p:extLst>
              <p:ext uri="{D42A27DB-BD31-4B8C-83A1-F6EECF244321}">
                <p14:modId xmlns:p14="http://schemas.microsoft.com/office/powerpoint/2010/main" val="4001575430"/>
              </p:ext>
            </p:extLst>
          </p:nvPr>
        </p:nvGraphicFramePr>
        <p:xfrm>
          <a:off x="4297681" y="2375789"/>
          <a:ext cx="3480658" cy="822135"/>
        </p:xfrm>
        <a:graphic>
          <a:graphicData uri="http://schemas.openxmlformats.org/presentationml/2006/ole">
            <mc:AlternateContent xmlns:mc="http://schemas.openxmlformats.org/markup-compatibility/2006">
              <mc:Choice xmlns:v="urn:schemas-microsoft-com:vml" Requires="v">
                <p:oleObj spid="_x0000_s12034" r:id="rId5" imgW="914400" imgH="216000" progId="Equation.3">
                  <p:embed/>
                </p:oleObj>
              </mc:Choice>
              <mc:Fallback>
                <p:oleObj r:id="rId5" imgW="914400" imgH="216000" progId="Equation.3">
                  <p:embed/>
                  <p:pic>
                    <p:nvPicPr>
                      <p:cNvPr id="0" name="Picture 618"/>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97681" y="2375789"/>
                        <a:ext cx="3480658" cy="8221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a:hlinkClick r:id="" action="ppaction://ole?verb=0"/>
          </p:cNvPr>
          <p:cNvGraphicFramePr>
            <a:graphicFrameLocks noChangeAspect="1"/>
          </p:cNvGraphicFramePr>
          <p:nvPr>
            <p:extLst>
              <p:ext uri="{D42A27DB-BD31-4B8C-83A1-F6EECF244321}">
                <p14:modId xmlns:p14="http://schemas.microsoft.com/office/powerpoint/2010/main" val="3820416112"/>
              </p:ext>
            </p:extLst>
          </p:nvPr>
        </p:nvGraphicFramePr>
        <p:xfrm>
          <a:off x="4203865" y="3287943"/>
          <a:ext cx="3777999" cy="785548"/>
        </p:xfrm>
        <a:graphic>
          <a:graphicData uri="http://schemas.openxmlformats.org/presentationml/2006/ole">
            <mc:AlternateContent xmlns:mc="http://schemas.openxmlformats.org/markup-compatibility/2006">
              <mc:Choice xmlns:v="urn:schemas-microsoft-com:vml" Requires="v">
                <p:oleObj spid="_x0000_s12035" r:id="rId7" imgW="2070000" imgH="419040" progId="Equation.3">
                  <p:embed/>
                </p:oleObj>
              </mc:Choice>
              <mc:Fallback>
                <p:oleObj r:id="rId7" imgW="2070000" imgH="419040" progId="Equation.3">
                  <p:embed/>
                  <p:pic>
                    <p:nvPicPr>
                      <p:cNvPr id="0" name="Picture 6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03865" y="3287943"/>
                        <a:ext cx="3777999" cy="7855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a:hlinkClick r:id="" action="ppaction://ole?verb=0"/>
          </p:cNvPr>
          <p:cNvGraphicFramePr>
            <a:graphicFrameLocks noChangeAspect="1"/>
          </p:cNvGraphicFramePr>
          <p:nvPr>
            <p:extLst>
              <p:ext uri="{D42A27DB-BD31-4B8C-83A1-F6EECF244321}">
                <p14:modId xmlns:p14="http://schemas.microsoft.com/office/powerpoint/2010/main" val="577039807"/>
              </p:ext>
            </p:extLst>
          </p:nvPr>
        </p:nvGraphicFramePr>
        <p:xfrm>
          <a:off x="3863596" y="4473575"/>
          <a:ext cx="5017770" cy="990600"/>
        </p:xfrm>
        <a:graphic>
          <a:graphicData uri="http://schemas.openxmlformats.org/presentationml/2006/ole">
            <mc:AlternateContent xmlns:mc="http://schemas.openxmlformats.org/markup-compatibility/2006">
              <mc:Choice xmlns:v="urn:schemas-microsoft-com:vml" Requires="v">
                <p:oleObj spid="_x0000_s12036" r:id="rId9" imgW="2958840" imgH="583920" progId="Equation.3">
                  <p:embed/>
                </p:oleObj>
              </mc:Choice>
              <mc:Fallback>
                <p:oleObj r:id="rId9" imgW="2958840" imgH="583920" progId="Equation.3">
                  <p:embed/>
                  <p:pic>
                    <p:nvPicPr>
                      <p:cNvPr id="0" name="Picture 6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63596" y="4473575"/>
                        <a:ext cx="501777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a:hlinkClick r:id="" action="ppaction://ole?verb=0"/>
          </p:cNvPr>
          <p:cNvGraphicFramePr>
            <a:graphicFrameLocks noChangeAspect="1"/>
          </p:cNvGraphicFramePr>
          <p:nvPr>
            <p:extLst>
              <p:ext uri="{D42A27DB-BD31-4B8C-83A1-F6EECF244321}">
                <p14:modId xmlns:p14="http://schemas.microsoft.com/office/powerpoint/2010/main" val="1018569159"/>
              </p:ext>
            </p:extLst>
          </p:nvPr>
        </p:nvGraphicFramePr>
        <p:xfrm>
          <a:off x="2391141" y="5677620"/>
          <a:ext cx="2977515" cy="899160"/>
        </p:xfrm>
        <a:graphic>
          <a:graphicData uri="http://schemas.openxmlformats.org/presentationml/2006/ole">
            <mc:AlternateContent xmlns:mc="http://schemas.openxmlformats.org/markup-compatibility/2006">
              <mc:Choice xmlns:v="urn:schemas-microsoft-com:vml" Requires="v">
                <p:oleObj spid="_x0000_s12037" r:id="rId11" imgW="1676160" imgH="482400" progId="Equation.3">
                  <p:embed/>
                </p:oleObj>
              </mc:Choice>
              <mc:Fallback>
                <p:oleObj r:id="rId11" imgW="1676160" imgH="482400" progId="Equation.3">
                  <p:embed/>
                  <p:pic>
                    <p:nvPicPr>
                      <p:cNvPr id="0" name="Picture 6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91141" y="5677620"/>
                        <a:ext cx="2977515" cy="899160"/>
                      </a:xfrm>
                      <a:prstGeom prst="rect">
                        <a:avLst/>
                      </a:prstGeom>
                      <a:noFill/>
                      <a:extLst/>
                    </p:spPr>
                  </p:pic>
                </p:oleObj>
              </mc:Fallback>
            </mc:AlternateContent>
          </a:graphicData>
        </a:graphic>
      </p:graphicFrame>
      <p:graphicFrame>
        <p:nvGraphicFramePr>
          <p:cNvPr id="13" name="Object 12">
            <a:hlinkClick r:id="" action="ppaction://ole?verb=0"/>
          </p:cNvPr>
          <p:cNvGraphicFramePr>
            <a:graphicFrameLocks noChangeAspect="1"/>
          </p:cNvGraphicFramePr>
          <p:nvPr>
            <p:extLst>
              <p:ext uri="{D42A27DB-BD31-4B8C-83A1-F6EECF244321}">
                <p14:modId xmlns:p14="http://schemas.microsoft.com/office/powerpoint/2010/main" val="1946843762"/>
              </p:ext>
            </p:extLst>
          </p:nvPr>
        </p:nvGraphicFramePr>
        <p:xfrm>
          <a:off x="6657150" y="5563451"/>
          <a:ext cx="1975861" cy="836703"/>
        </p:xfrm>
        <a:graphic>
          <a:graphicData uri="http://schemas.openxmlformats.org/presentationml/2006/ole">
            <mc:AlternateContent xmlns:mc="http://schemas.openxmlformats.org/markup-compatibility/2006">
              <mc:Choice xmlns:v="urn:schemas-microsoft-com:vml" Requires="v">
                <p:oleObj spid="_x0000_s12038" r:id="rId13" imgW="1193760" imgH="482400" progId="Equation.3">
                  <p:embed/>
                </p:oleObj>
              </mc:Choice>
              <mc:Fallback>
                <p:oleObj r:id="rId13" imgW="1193760" imgH="482400" progId="Equation.3">
                  <p:embed/>
                  <p:pic>
                    <p:nvPicPr>
                      <p:cNvPr id="0" name="Picture 6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57150" y="5563451"/>
                        <a:ext cx="1975861" cy="836703"/>
                      </a:xfrm>
                      <a:prstGeom prst="rect">
                        <a:avLst/>
                      </a:prstGeom>
                      <a:noFill/>
                      <a:extLst/>
                    </p:spPr>
                  </p:pic>
                </p:oleObj>
              </mc:Fallback>
            </mc:AlternateContent>
          </a:graphicData>
        </a:graphic>
      </p:graphicFrame>
      <p:sp>
        <p:nvSpPr>
          <p:cNvPr id="14" name="Text Box 13"/>
          <p:cNvSpPr txBox="1"/>
          <p:nvPr/>
        </p:nvSpPr>
        <p:spPr>
          <a:xfrm>
            <a:off x="1028937" y="2889163"/>
            <a:ext cx="1775460" cy="398780"/>
          </a:xfrm>
          <a:prstGeom prst="rect">
            <a:avLst/>
          </a:prstGeom>
          <a:ln w="28575" cmpd="sng">
            <a:solidFill>
              <a:schemeClr val="accent1">
                <a:shade val="50000"/>
              </a:schemeClr>
            </a:solidFill>
            <a:prstDash val="solid"/>
          </a:ln>
        </p:spPr>
        <p:style>
          <a:lnRef idx="2">
            <a:schemeClr val="accent2"/>
          </a:lnRef>
          <a:fillRef idx="1">
            <a:schemeClr val="lt1"/>
          </a:fillRef>
          <a:effectRef idx="0">
            <a:schemeClr val="accent2"/>
          </a:effectRef>
          <a:fontRef idx="minor">
            <a:schemeClr val="dk1"/>
          </a:fontRef>
        </p:style>
        <p:txBody>
          <a:bodyPr wrap="square" rtlCol="0" anchor="t">
            <a:spAutoFit/>
          </a:bodyPr>
          <a:lstStyle/>
          <a:p>
            <a:r>
              <a:rPr lang="en-US" sz="2000" dirty="0">
                <a:solidFill>
                  <a:srgbClr val="C00000"/>
                </a:solidFill>
              </a:rPr>
              <a:t>KDV equation</a:t>
            </a:r>
          </a:p>
        </p:txBody>
      </p:sp>
      <p:sp>
        <p:nvSpPr>
          <p:cNvPr id="15" name="Text Box 14"/>
          <p:cNvSpPr txBox="1"/>
          <p:nvPr/>
        </p:nvSpPr>
        <p:spPr>
          <a:xfrm>
            <a:off x="1013856" y="4202069"/>
            <a:ext cx="2508885" cy="398780"/>
          </a:xfrm>
          <a:prstGeom prst="rect">
            <a:avLst/>
          </a:prstGeom>
          <a:ln w="28575" cmpd="sng">
            <a:solidFill>
              <a:schemeClr val="accent1">
                <a:shade val="50000"/>
              </a:schemeClr>
            </a:solidFill>
            <a:prstDash val="solid"/>
          </a:ln>
        </p:spPr>
        <p:style>
          <a:lnRef idx="2">
            <a:schemeClr val="accent2"/>
          </a:lnRef>
          <a:fillRef idx="1">
            <a:schemeClr val="lt1"/>
          </a:fillRef>
          <a:effectRef idx="0">
            <a:schemeClr val="accent2"/>
          </a:effectRef>
          <a:fontRef idx="minor">
            <a:schemeClr val="dk1"/>
          </a:fontRef>
        </p:style>
        <p:txBody>
          <a:bodyPr wrap="square" rtlCol="0" anchor="t">
            <a:spAutoFit/>
          </a:bodyPr>
          <a:lstStyle/>
          <a:p>
            <a:r>
              <a:rPr lang="en-US" sz="2000" dirty="0">
                <a:solidFill>
                  <a:srgbClr val="C00000"/>
                </a:solidFill>
              </a:rPr>
              <a:t>Solitary wave solution</a:t>
            </a:r>
          </a:p>
        </p:txBody>
      </p:sp>
      <p:graphicFrame>
        <p:nvGraphicFramePr>
          <p:cNvPr id="16" name="Object 15">
            <a:hlinkClick r:id="" action="ppaction://ole?verb=0"/>
          </p:cNvPr>
          <p:cNvGraphicFramePr>
            <a:graphicFrameLocks noChangeAspect="1"/>
          </p:cNvGraphicFramePr>
          <p:nvPr>
            <p:extLst>
              <p:ext uri="{D42A27DB-BD31-4B8C-83A1-F6EECF244321}">
                <p14:modId xmlns:p14="http://schemas.microsoft.com/office/powerpoint/2010/main" val="2488488973"/>
              </p:ext>
            </p:extLst>
          </p:nvPr>
        </p:nvGraphicFramePr>
        <p:xfrm>
          <a:off x="1827530" y="1446083"/>
          <a:ext cx="1390683" cy="326218"/>
        </p:xfrm>
        <a:graphic>
          <a:graphicData uri="http://schemas.openxmlformats.org/presentationml/2006/ole">
            <mc:AlternateContent xmlns:mc="http://schemas.openxmlformats.org/markup-compatibility/2006">
              <mc:Choice xmlns:v="urn:schemas-microsoft-com:vml" Requires="v">
                <p:oleObj spid="_x0000_s12039" r:id="rId15" imgW="1028520" imgH="241200" progId="Equation.3">
                  <p:embed/>
                </p:oleObj>
              </mc:Choice>
              <mc:Fallback>
                <p:oleObj r:id="rId15" imgW="1028520" imgH="241200" progId="Equation.3">
                  <p:embed/>
                  <p:pic>
                    <p:nvPicPr>
                      <p:cNvPr id="0" name="Picture 6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27530" y="1446083"/>
                        <a:ext cx="1390683" cy="3262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a:hlinkClick r:id="" action="ppaction://ole?verb=0"/>
          </p:cNvPr>
          <p:cNvGraphicFramePr>
            <a:graphicFrameLocks noChangeAspect="1"/>
          </p:cNvGraphicFramePr>
          <p:nvPr>
            <p:extLst>
              <p:ext uri="{D42A27DB-BD31-4B8C-83A1-F6EECF244321}">
                <p14:modId xmlns:p14="http://schemas.microsoft.com/office/powerpoint/2010/main" val="181517198"/>
              </p:ext>
            </p:extLst>
          </p:nvPr>
        </p:nvGraphicFramePr>
        <p:xfrm>
          <a:off x="2694486" y="2180174"/>
          <a:ext cx="1394419" cy="327114"/>
        </p:xfrm>
        <a:graphic>
          <a:graphicData uri="http://schemas.openxmlformats.org/presentationml/2006/ole">
            <mc:AlternateContent xmlns:mc="http://schemas.openxmlformats.org/markup-compatibility/2006">
              <mc:Choice xmlns:v="urn:schemas-microsoft-com:vml" Requires="v">
                <p:oleObj spid="_x0000_s12040" r:id="rId17" imgW="1028520" imgH="241200" progId="Equation.3">
                  <p:embed/>
                </p:oleObj>
              </mc:Choice>
              <mc:Fallback>
                <p:oleObj r:id="rId17" imgW="1028520" imgH="241200" progId="Equation.3">
                  <p:embed/>
                  <p:pic>
                    <p:nvPicPr>
                      <p:cNvPr id="0" name="Picture 62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94486" y="2180174"/>
                        <a:ext cx="1394419" cy="3271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p:cNvSpPr/>
          <p:nvPr/>
        </p:nvSpPr>
        <p:spPr>
          <a:xfrm>
            <a:off x="810487" y="874653"/>
            <a:ext cx="10842170" cy="954107"/>
          </a:xfrm>
          <a:prstGeom prst="rect">
            <a:avLst/>
          </a:prstGeom>
        </p:spPr>
        <p:txBody>
          <a:bodyPr wrap="square">
            <a:spAutoFit/>
          </a:bodyPr>
          <a:lstStyle/>
          <a:p>
            <a:r>
              <a:rPr lang="en-US" dirty="0" smtClean="0">
                <a:solidFill>
                  <a:srgbClr val="00B050"/>
                </a:solidFill>
                <a:latin typeface="dcr10"/>
              </a:rPr>
              <a:t> </a:t>
            </a:r>
            <a:r>
              <a:rPr lang="en-US" dirty="0">
                <a:solidFill>
                  <a:srgbClr val="00B050"/>
                </a:solidFill>
                <a:latin typeface="dcr10"/>
              </a:rPr>
              <a:t>(</a:t>
            </a:r>
            <a:r>
              <a:rPr lang="en-US" b="1" dirty="0" err="1">
                <a:solidFill>
                  <a:schemeClr val="accent5"/>
                </a:solidFill>
                <a:latin typeface="dcr10"/>
              </a:rPr>
              <a:t>i</a:t>
            </a:r>
            <a:r>
              <a:rPr lang="en-US" b="1" dirty="0">
                <a:solidFill>
                  <a:schemeClr val="accent5"/>
                </a:solidFill>
                <a:latin typeface="dcr10"/>
              </a:rPr>
              <a:t>). </a:t>
            </a:r>
            <a:r>
              <a:rPr lang="en-US" sz="2000" b="1" dirty="0">
                <a:solidFill>
                  <a:schemeClr val="accent5"/>
                </a:solidFill>
                <a:latin typeface="dcr10"/>
              </a:rPr>
              <a:t>if the neutron degenerate pressure is much more than the electron </a:t>
            </a:r>
            <a:r>
              <a:rPr lang="en-US" sz="2000" b="1" dirty="0" smtClean="0">
                <a:solidFill>
                  <a:schemeClr val="accent5"/>
                </a:solidFill>
                <a:latin typeface="dcr10"/>
              </a:rPr>
              <a:t>magnetic pressure </a:t>
            </a:r>
          </a:p>
          <a:p>
            <a:endParaRPr lang="en-US" b="1" dirty="0">
              <a:solidFill>
                <a:schemeClr val="accent5"/>
              </a:solidFill>
              <a:latin typeface="dcr10"/>
            </a:endParaRPr>
          </a:p>
          <a:p>
            <a:r>
              <a:rPr lang="en-US" b="1" dirty="0" smtClean="0">
                <a:solidFill>
                  <a:schemeClr val="accent5"/>
                </a:solidFill>
                <a:latin typeface="dcr10"/>
              </a:rPr>
              <a:t>      i.e.,</a:t>
            </a:r>
            <a:endParaRPr lang="en-US" b="1" dirty="0">
              <a:solidFill>
                <a:schemeClr val="accent5"/>
              </a:solidFill>
            </a:endParaRPr>
          </a:p>
        </p:txBody>
      </p:sp>
      <p:sp>
        <p:nvSpPr>
          <p:cNvPr id="3" name="Rectangle 2"/>
          <p:cNvSpPr/>
          <p:nvPr/>
        </p:nvSpPr>
        <p:spPr>
          <a:xfrm>
            <a:off x="1013856" y="316810"/>
            <a:ext cx="902811" cy="461665"/>
          </a:xfrm>
          <a:prstGeom prst="rect">
            <a:avLst/>
          </a:prstGeom>
          <a:ln w="19050">
            <a:solidFill>
              <a:srgbClr val="0070C0"/>
            </a:solidFill>
          </a:ln>
        </p:spPr>
        <p:txBody>
          <a:bodyPr wrap="none">
            <a:spAutoFit/>
          </a:bodyPr>
          <a:lstStyle/>
          <a:p>
            <a:r>
              <a:rPr lang="en-US" sz="2400" dirty="0">
                <a:solidFill>
                  <a:srgbClr val="C00000"/>
                </a:solidFill>
                <a:latin typeface="Times New Roman" pitchFamily="18" charset="0"/>
                <a:cs typeface="Times New Roman" pitchFamily="18" charset="0"/>
              </a:rPr>
              <a:t>Cases</a:t>
            </a:r>
          </a:p>
        </p:txBody>
      </p:sp>
      <p:sp>
        <p:nvSpPr>
          <p:cNvPr id="4" name="Rectangle 3"/>
          <p:cNvSpPr/>
          <p:nvPr/>
        </p:nvSpPr>
        <p:spPr>
          <a:xfrm>
            <a:off x="242047" y="2157641"/>
            <a:ext cx="2487097" cy="369332"/>
          </a:xfrm>
          <a:prstGeom prst="rect">
            <a:avLst/>
          </a:prstGeom>
        </p:spPr>
        <p:txBody>
          <a:bodyPr wrap="square">
            <a:spAutoFit/>
          </a:bodyPr>
          <a:lstStyle/>
          <a:p>
            <a:r>
              <a:rPr lang="en-US" dirty="0" smtClean="0">
                <a:solidFill>
                  <a:srgbClr val="00B050"/>
                </a:solidFill>
                <a:latin typeface="dcr10"/>
              </a:rPr>
              <a:t>(</a:t>
            </a:r>
            <a:r>
              <a:rPr lang="en-US" dirty="0">
                <a:solidFill>
                  <a:srgbClr val="00B050"/>
                </a:solidFill>
                <a:latin typeface="dcr10"/>
              </a:rPr>
              <a:t>ii</a:t>
            </a:r>
            <a:r>
              <a:rPr lang="en-US" dirty="0" smtClean="0">
                <a:solidFill>
                  <a:srgbClr val="00B050"/>
                </a:solidFill>
                <a:latin typeface="dcr10"/>
              </a:rPr>
              <a:t>). </a:t>
            </a:r>
            <a:r>
              <a:rPr lang="en-US" b="1" dirty="0" smtClean="0">
                <a:solidFill>
                  <a:schemeClr val="accent2"/>
                </a:solidFill>
                <a:latin typeface="dcr10"/>
              </a:rPr>
              <a:t>Oppositely If</a:t>
            </a:r>
            <a:endParaRPr lang="en-US" dirty="0">
              <a:solidFill>
                <a:srgbClr val="00B050"/>
              </a:solidFill>
            </a:endParaRPr>
          </a:p>
        </p:txBody>
      </p:sp>
      <p:sp>
        <p:nvSpPr>
          <p:cNvPr id="19" name="Text Box 14"/>
          <p:cNvSpPr txBox="1"/>
          <p:nvPr/>
        </p:nvSpPr>
        <p:spPr>
          <a:xfrm>
            <a:off x="1028937" y="5859115"/>
            <a:ext cx="936625" cy="400110"/>
          </a:xfrm>
          <a:prstGeom prst="rect">
            <a:avLst/>
          </a:prstGeom>
          <a:noFill/>
          <a:ln>
            <a:solidFill>
              <a:srgbClr val="0070C0"/>
            </a:solidFill>
          </a:ln>
        </p:spPr>
        <p:txBody>
          <a:bodyPr wrap="square" rtlCol="0">
            <a:spAutoFit/>
          </a:bodyPr>
          <a:lstStyle/>
          <a:p>
            <a:r>
              <a:rPr lang="en-US" sz="2000" dirty="0">
                <a:solidFill>
                  <a:srgbClr val="FF0000"/>
                </a:solidFill>
              </a:rPr>
              <a:t>W</a:t>
            </a:r>
            <a:r>
              <a:rPr lang="en-US" sz="2000" dirty="0" smtClean="0">
                <a:solidFill>
                  <a:srgbClr val="FF0000"/>
                </a:solidFill>
              </a:rPr>
              <a:t>here</a:t>
            </a:r>
            <a:endParaRPr lang="en-US" sz="2000" dirty="0">
              <a:solidFill>
                <a:srgbClr val="FF0000"/>
              </a:solidFill>
            </a:endParaRPr>
          </a:p>
        </p:txBody>
      </p:sp>
      <p:sp>
        <p:nvSpPr>
          <p:cNvPr id="20" name="Rectangle 19"/>
          <p:cNvSpPr/>
          <p:nvPr/>
        </p:nvSpPr>
        <p:spPr>
          <a:xfrm>
            <a:off x="5692642" y="5859115"/>
            <a:ext cx="538930" cy="369332"/>
          </a:xfrm>
          <a:prstGeom prst="rect">
            <a:avLst/>
          </a:prstGeom>
        </p:spPr>
        <p:txBody>
          <a:bodyPr wrap="none">
            <a:spAutoFit/>
          </a:bodyPr>
          <a:lstStyle/>
          <a:p>
            <a:r>
              <a:rPr lang="en-US" dirty="0">
                <a:solidFill>
                  <a:srgbClr val="0070C0"/>
                </a:solidFill>
              </a:rPr>
              <a:t>and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2"/>
          <a:stretch>
            <a:fillRect/>
          </a:stretch>
        </p:blipFill>
        <p:spPr>
          <a:xfrm>
            <a:off x="581891" y="1801092"/>
            <a:ext cx="5256540" cy="3232554"/>
          </a:xfrm>
          <a:prstGeom prst="rect">
            <a:avLst/>
          </a:prstGeom>
        </p:spPr>
      </p:pic>
      <p:pic>
        <p:nvPicPr>
          <p:cNvPr id="7" name="Content Placeholder 3"/>
          <p:cNvPicPr>
            <a:picLocks noGrp="1" noChangeAspect="1"/>
          </p:cNvPicPr>
          <p:nvPr>
            <p:ph sz="half" idx="2"/>
          </p:nvPr>
        </p:nvPicPr>
        <p:blipFill>
          <a:blip r:embed="rId3"/>
          <a:stretch>
            <a:fillRect/>
          </a:stretch>
        </p:blipFill>
        <p:spPr>
          <a:xfrm>
            <a:off x="6250279" y="1875295"/>
            <a:ext cx="5454933" cy="3158351"/>
          </a:xfrm>
          <a:prstGeom prst="rect">
            <a:avLst/>
          </a:prstGeom>
        </p:spPr>
      </p:pic>
      <p:sp>
        <p:nvSpPr>
          <p:cNvPr id="4" name="Rectangle 3"/>
          <p:cNvSpPr/>
          <p:nvPr/>
        </p:nvSpPr>
        <p:spPr>
          <a:xfrm>
            <a:off x="623454" y="360218"/>
            <a:ext cx="10903527" cy="1200329"/>
          </a:xfrm>
          <a:prstGeom prst="rect">
            <a:avLst/>
          </a:prstGeom>
        </p:spPr>
        <p:txBody>
          <a:bodyPr wrap="square">
            <a:spAutoFit/>
          </a:bodyPr>
          <a:lstStyle/>
          <a:p>
            <a:r>
              <a:rPr lang="en-US" dirty="0" smtClean="0">
                <a:solidFill>
                  <a:schemeClr val="tx1">
                    <a:lumMod val="65000"/>
                    <a:lumOff val="35000"/>
                  </a:schemeClr>
                </a:solidFill>
              </a:rPr>
              <a:t>For the graphical analysis the typical parameters of astrophysical degenerate plasma, present in magnetosphere of a highly magnetized star such as radio pulsar or </a:t>
            </a:r>
            <a:r>
              <a:rPr lang="en-US" dirty="0" err="1" smtClean="0">
                <a:solidFill>
                  <a:schemeClr val="tx1">
                    <a:lumMod val="65000"/>
                    <a:lumOff val="35000"/>
                  </a:schemeClr>
                </a:solidFill>
              </a:rPr>
              <a:t>magnetar</a:t>
            </a:r>
            <a:r>
              <a:rPr lang="en-US" dirty="0" smtClean="0">
                <a:solidFill>
                  <a:schemeClr val="tx1">
                    <a:lumMod val="65000"/>
                    <a:lumOff val="35000"/>
                  </a:schemeClr>
                </a:solidFill>
              </a:rPr>
              <a:t>, are chosen (</a:t>
            </a:r>
            <a:r>
              <a:rPr lang="en-US" dirty="0" err="1" smtClean="0">
                <a:solidFill>
                  <a:schemeClr val="tx1">
                    <a:lumMod val="65000"/>
                    <a:lumOff val="35000"/>
                  </a:schemeClr>
                </a:solidFill>
              </a:rPr>
              <a:t>Chabrier</a:t>
            </a:r>
            <a:r>
              <a:rPr lang="en-US" dirty="0" smtClean="0">
                <a:solidFill>
                  <a:schemeClr val="tx1">
                    <a:lumMod val="65000"/>
                    <a:lumOff val="35000"/>
                  </a:schemeClr>
                </a:solidFill>
              </a:rPr>
              <a:t> et al. 2002; </a:t>
            </a:r>
            <a:r>
              <a:rPr lang="en-US" dirty="0" err="1" smtClean="0">
                <a:solidFill>
                  <a:schemeClr val="tx1">
                    <a:lumMod val="65000"/>
                    <a:lumOff val="35000"/>
                  </a:schemeClr>
                </a:solidFill>
              </a:rPr>
              <a:t>Bailes</a:t>
            </a:r>
            <a:r>
              <a:rPr lang="en-US" dirty="0" smtClean="0">
                <a:solidFill>
                  <a:schemeClr val="tx1">
                    <a:lumMod val="65000"/>
                    <a:lumOff val="35000"/>
                  </a:schemeClr>
                </a:solidFill>
              </a:rPr>
              <a:t> 1989; Zhang and Harding 2000; Harding and Lai 2006), which in </a:t>
            </a:r>
            <a:r>
              <a:rPr lang="en-US" dirty="0" err="1" smtClean="0">
                <a:solidFill>
                  <a:schemeClr val="tx1">
                    <a:lumMod val="65000"/>
                    <a:lumOff val="35000"/>
                  </a:schemeClr>
                </a:solidFill>
              </a:rPr>
              <a:t>cgs</a:t>
            </a:r>
            <a:r>
              <a:rPr lang="en-US" dirty="0" smtClean="0">
                <a:solidFill>
                  <a:schemeClr val="tx1">
                    <a:lumMod val="65000"/>
                    <a:lumOff val="35000"/>
                  </a:schemeClr>
                </a:solidFill>
              </a:rPr>
              <a:t> system of units are : </a:t>
            </a:r>
            <a:r>
              <a:rPr lang="en-US" dirty="0" smtClean="0">
                <a:solidFill>
                  <a:srgbClr val="FF0000"/>
                </a:solidFill>
              </a:rPr>
              <a:t>n</a:t>
            </a:r>
            <a:r>
              <a:rPr lang="en-US" baseline="-25000" dirty="0" smtClean="0">
                <a:solidFill>
                  <a:srgbClr val="FF0000"/>
                </a:solidFill>
              </a:rPr>
              <a:t>0e</a:t>
            </a:r>
            <a:r>
              <a:rPr lang="en-US" dirty="0" smtClean="0">
                <a:solidFill>
                  <a:srgbClr val="FF0000"/>
                </a:solidFill>
              </a:rPr>
              <a:t> = (10</a:t>
            </a:r>
            <a:r>
              <a:rPr lang="en-US" baseline="30000" dirty="0" smtClean="0">
                <a:solidFill>
                  <a:srgbClr val="FF0000"/>
                </a:solidFill>
              </a:rPr>
              <a:t>22</a:t>
            </a:r>
            <a:r>
              <a:rPr lang="en-US" dirty="0" smtClean="0">
                <a:solidFill>
                  <a:srgbClr val="FF0000"/>
                </a:solidFill>
              </a:rPr>
              <a:t> - 10</a:t>
            </a:r>
            <a:r>
              <a:rPr lang="en-US" baseline="30000" dirty="0" smtClean="0">
                <a:solidFill>
                  <a:srgbClr val="FF0000"/>
                </a:solidFill>
              </a:rPr>
              <a:t>23</a:t>
            </a:r>
            <a:r>
              <a:rPr lang="en-US" dirty="0" smtClean="0">
                <a:solidFill>
                  <a:srgbClr val="FF0000"/>
                </a:solidFill>
              </a:rPr>
              <a:t>) cm</a:t>
            </a:r>
            <a:r>
              <a:rPr lang="en-US" baseline="30000" dirty="0" smtClean="0">
                <a:solidFill>
                  <a:srgbClr val="FF0000"/>
                </a:solidFill>
              </a:rPr>
              <a:t>-3</a:t>
            </a:r>
            <a:r>
              <a:rPr lang="en-US" dirty="0" smtClean="0">
                <a:solidFill>
                  <a:srgbClr val="FF0000"/>
                </a:solidFill>
              </a:rPr>
              <a:t>, n</a:t>
            </a:r>
            <a:r>
              <a:rPr lang="en-US" baseline="-25000" dirty="0" smtClean="0">
                <a:solidFill>
                  <a:srgbClr val="FF0000"/>
                </a:solidFill>
              </a:rPr>
              <a:t>0N</a:t>
            </a:r>
            <a:r>
              <a:rPr lang="en-US" dirty="0" smtClean="0">
                <a:solidFill>
                  <a:srgbClr val="FF0000"/>
                </a:solidFill>
              </a:rPr>
              <a:t> = (10</a:t>
            </a:r>
            <a:r>
              <a:rPr lang="en-US" baseline="30000" dirty="0" smtClean="0">
                <a:solidFill>
                  <a:srgbClr val="FF0000"/>
                </a:solidFill>
              </a:rPr>
              <a:t>30</a:t>
            </a:r>
            <a:r>
              <a:rPr lang="en-US" dirty="0" smtClean="0">
                <a:solidFill>
                  <a:srgbClr val="FF0000"/>
                </a:solidFill>
              </a:rPr>
              <a:t> - 10</a:t>
            </a:r>
            <a:r>
              <a:rPr lang="en-US" baseline="30000" dirty="0" smtClean="0">
                <a:solidFill>
                  <a:srgbClr val="FF0000"/>
                </a:solidFill>
              </a:rPr>
              <a:t>34</a:t>
            </a:r>
            <a:r>
              <a:rPr lang="en-US" dirty="0" smtClean="0">
                <a:solidFill>
                  <a:srgbClr val="FF0000"/>
                </a:solidFill>
              </a:rPr>
              <a:t>) cm</a:t>
            </a:r>
            <a:r>
              <a:rPr lang="en-US" baseline="30000" dirty="0" smtClean="0">
                <a:solidFill>
                  <a:srgbClr val="FF0000"/>
                </a:solidFill>
              </a:rPr>
              <a:t>-3</a:t>
            </a:r>
            <a:r>
              <a:rPr lang="en-US" dirty="0" smtClean="0">
                <a:solidFill>
                  <a:srgbClr val="FF0000"/>
                </a:solidFill>
              </a:rPr>
              <a:t>, u</a:t>
            </a:r>
            <a:r>
              <a:rPr lang="en-US" baseline="-25000" dirty="0" smtClean="0">
                <a:solidFill>
                  <a:srgbClr val="FF0000"/>
                </a:solidFill>
              </a:rPr>
              <a:t>x0N</a:t>
            </a:r>
            <a:r>
              <a:rPr lang="en-US" dirty="0" smtClean="0">
                <a:solidFill>
                  <a:srgbClr val="FF0000"/>
                </a:solidFill>
              </a:rPr>
              <a:t> = (1 – 2)×10</a:t>
            </a:r>
            <a:r>
              <a:rPr lang="en-US" baseline="30000" dirty="0" smtClean="0">
                <a:solidFill>
                  <a:srgbClr val="FF0000"/>
                </a:solidFill>
              </a:rPr>
              <a:t>7</a:t>
            </a:r>
            <a:r>
              <a:rPr lang="en-US" dirty="0" smtClean="0">
                <a:solidFill>
                  <a:srgbClr val="FF0000"/>
                </a:solidFill>
              </a:rPr>
              <a:t> cms</a:t>
            </a:r>
            <a:r>
              <a:rPr lang="en-US" baseline="30000" dirty="0" smtClean="0">
                <a:solidFill>
                  <a:srgbClr val="FF0000"/>
                </a:solidFill>
              </a:rPr>
              <a:t>-1</a:t>
            </a:r>
            <a:r>
              <a:rPr lang="en-US" dirty="0" smtClean="0">
                <a:solidFill>
                  <a:srgbClr val="FF0000"/>
                </a:solidFill>
              </a:rPr>
              <a:t>, H</a:t>
            </a:r>
            <a:r>
              <a:rPr lang="en-US" baseline="-25000" dirty="0" smtClean="0">
                <a:solidFill>
                  <a:srgbClr val="FF0000"/>
                </a:solidFill>
              </a:rPr>
              <a:t>0</a:t>
            </a:r>
            <a:r>
              <a:rPr lang="en-US" dirty="0" smtClean="0">
                <a:solidFill>
                  <a:srgbClr val="FF0000"/>
                </a:solidFill>
              </a:rPr>
              <a:t> = (10</a:t>
            </a:r>
            <a:r>
              <a:rPr lang="en-US" baseline="30000" dirty="0" smtClean="0">
                <a:solidFill>
                  <a:srgbClr val="FF0000"/>
                </a:solidFill>
              </a:rPr>
              <a:t>10</a:t>
            </a:r>
            <a:r>
              <a:rPr lang="en-US" dirty="0" smtClean="0">
                <a:solidFill>
                  <a:srgbClr val="FF0000"/>
                </a:solidFill>
              </a:rPr>
              <a:t> - 10</a:t>
            </a:r>
            <a:r>
              <a:rPr lang="en-US" baseline="30000" dirty="0" smtClean="0">
                <a:solidFill>
                  <a:srgbClr val="FF0000"/>
                </a:solidFill>
              </a:rPr>
              <a:t>14</a:t>
            </a:r>
            <a:r>
              <a:rPr lang="en-US" dirty="0" smtClean="0">
                <a:solidFill>
                  <a:srgbClr val="FF0000"/>
                </a:solidFill>
              </a:rPr>
              <a:t>) G</a:t>
            </a:r>
          </a:p>
        </p:txBody>
      </p:sp>
      <p:sp>
        <p:nvSpPr>
          <p:cNvPr id="5" name="Rectangle 4"/>
          <p:cNvSpPr/>
          <p:nvPr/>
        </p:nvSpPr>
        <p:spPr>
          <a:xfrm>
            <a:off x="665018" y="5306290"/>
            <a:ext cx="5056909" cy="1200329"/>
          </a:xfrm>
          <a:prstGeom prst="rect">
            <a:avLst/>
          </a:prstGeom>
          <a:ln>
            <a:solidFill>
              <a:schemeClr val="accent2">
                <a:lumMod val="75000"/>
              </a:schemeClr>
            </a:solidFill>
          </a:ln>
        </p:spPr>
        <p:txBody>
          <a:bodyPr wrap="square">
            <a:spAutoFit/>
          </a:bodyPr>
          <a:lstStyle/>
          <a:p>
            <a:r>
              <a:rPr lang="en-US" dirty="0" smtClean="0">
                <a:solidFill>
                  <a:srgbClr val="7030A0"/>
                </a:solidFill>
              </a:rPr>
              <a:t>Normalized angular frequency </a:t>
            </a:r>
            <a:r>
              <a:rPr lang="en-US" dirty="0" smtClean="0">
                <a:solidFill>
                  <a:srgbClr val="FF0000"/>
                </a:solidFill>
              </a:rPr>
              <a:t>(</a:t>
            </a:r>
            <a:r>
              <a:rPr lang="el-GR" dirty="0" smtClean="0">
                <a:solidFill>
                  <a:srgbClr val="FF0000"/>
                </a:solidFill>
              </a:rPr>
              <a:t>ω) </a:t>
            </a:r>
            <a:r>
              <a:rPr lang="en-US" dirty="0" smtClean="0">
                <a:solidFill>
                  <a:srgbClr val="7030A0"/>
                </a:solidFill>
              </a:rPr>
              <a:t>of fast, degenerate, neutron </a:t>
            </a:r>
            <a:r>
              <a:rPr lang="en-US" dirty="0" err="1" smtClean="0">
                <a:solidFill>
                  <a:srgbClr val="7030A0"/>
                </a:solidFill>
              </a:rPr>
              <a:t>magnetosonic</a:t>
            </a:r>
            <a:r>
              <a:rPr lang="en-US" dirty="0" smtClean="0">
                <a:solidFill>
                  <a:srgbClr val="7030A0"/>
                </a:solidFill>
              </a:rPr>
              <a:t> waves is plotted against the wave number </a:t>
            </a:r>
            <a:r>
              <a:rPr lang="en-US" dirty="0" smtClean="0">
                <a:solidFill>
                  <a:srgbClr val="FF0000"/>
                </a:solidFill>
              </a:rPr>
              <a:t>(</a:t>
            </a:r>
            <a:r>
              <a:rPr lang="en-US" dirty="0" err="1" smtClean="0">
                <a:solidFill>
                  <a:srgbClr val="FF0000"/>
                </a:solidFill>
              </a:rPr>
              <a:t>k</a:t>
            </a:r>
            <a:r>
              <a:rPr lang="en-US" baseline="-25000" dirty="0" err="1" smtClean="0">
                <a:solidFill>
                  <a:srgbClr val="FF0000"/>
                </a:solidFill>
              </a:rPr>
              <a:t>x</a:t>
            </a:r>
            <a:r>
              <a:rPr lang="en-US" dirty="0" smtClean="0">
                <a:solidFill>
                  <a:srgbClr val="FF0000"/>
                </a:solidFill>
              </a:rPr>
              <a:t>) </a:t>
            </a:r>
            <a:r>
              <a:rPr lang="en-US" dirty="0" smtClean="0">
                <a:solidFill>
                  <a:srgbClr val="7030A0"/>
                </a:solidFill>
              </a:rPr>
              <a:t>for different values of the magnetic field.</a:t>
            </a:r>
          </a:p>
        </p:txBody>
      </p:sp>
      <p:sp>
        <p:nvSpPr>
          <p:cNvPr id="8" name="Rectangle 7"/>
          <p:cNvSpPr/>
          <p:nvPr/>
        </p:nvSpPr>
        <p:spPr>
          <a:xfrm>
            <a:off x="6206837" y="5364816"/>
            <a:ext cx="5541818" cy="923330"/>
          </a:xfrm>
          <a:prstGeom prst="rect">
            <a:avLst/>
          </a:prstGeom>
          <a:ln>
            <a:solidFill>
              <a:schemeClr val="accent2">
                <a:lumMod val="75000"/>
              </a:schemeClr>
            </a:solidFill>
          </a:ln>
        </p:spPr>
        <p:txBody>
          <a:bodyPr wrap="square">
            <a:spAutoFit/>
          </a:bodyPr>
          <a:lstStyle/>
          <a:p>
            <a:r>
              <a:rPr lang="en-US" dirty="0" smtClean="0">
                <a:solidFill>
                  <a:srgbClr val="7030A0"/>
                </a:solidFill>
              </a:rPr>
              <a:t>The neutrons number density </a:t>
            </a:r>
            <a:r>
              <a:rPr lang="en-US" dirty="0" smtClean="0">
                <a:solidFill>
                  <a:srgbClr val="FF0000"/>
                </a:solidFill>
              </a:rPr>
              <a:t>(</a:t>
            </a:r>
            <a:r>
              <a:rPr lang="en-US" dirty="0" err="1" smtClean="0">
                <a:solidFill>
                  <a:srgbClr val="FF0000"/>
                </a:solidFill>
              </a:rPr>
              <a:t>n</a:t>
            </a:r>
            <a:r>
              <a:rPr lang="en-US" baseline="-25000" dirty="0" err="1" smtClean="0">
                <a:solidFill>
                  <a:srgbClr val="FF0000"/>
                </a:solidFill>
              </a:rPr>
              <a:t>N</a:t>
            </a:r>
            <a:r>
              <a:rPr lang="en-US" dirty="0" smtClean="0">
                <a:solidFill>
                  <a:srgbClr val="FF0000"/>
                </a:solidFill>
              </a:rPr>
              <a:t>) </a:t>
            </a:r>
            <a:r>
              <a:rPr lang="en-US" dirty="0" smtClean="0">
                <a:solidFill>
                  <a:srgbClr val="7030A0"/>
                </a:solidFill>
              </a:rPr>
              <a:t>is plotted against the neutron velocity </a:t>
            </a:r>
            <a:r>
              <a:rPr lang="en-US" dirty="0" smtClean="0">
                <a:solidFill>
                  <a:srgbClr val="FF0000"/>
                </a:solidFill>
              </a:rPr>
              <a:t>(</a:t>
            </a:r>
            <a:r>
              <a:rPr lang="en-US" dirty="0" err="1" smtClean="0">
                <a:solidFill>
                  <a:srgbClr val="FF0000"/>
                </a:solidFill>
              </a:rPr>
              <a:t>u</a:t>
            </a:r>
            <a:r>
              <a:rPr lang="en-US" baseline="-25000" dirty="0" err="1" smtClean="0">
                <a:solidFill>
                  <a:srgbClr val="FF0000"/>
                </a:solidFill>
              </a:rPr>
              <a:t>N</a:t>
            </a:r>
            <a:r>
              <a:rPr lang="en-US" dirty="0" smtClean="0">
                <a:solidFill>
                  <a:srgbClr val="FF0000"/>
                </a:solidFill>
              </a:rPr>
              <a:t>) </a:t>
            </a:r>
            <a:r>
              <a:rPr lang="en-US" dirty="0" smtClean="0">
                <a:solidFill>
                  <a:srgbClr val="7030A0"/>
                </a:solidFill>
              </a:rPr>
              <a:t>for different values of the magnetic field.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stretch>
            <a:fillRect/>
          </a:stretch>
        </p:blipFill>
        <p:spPr>
          <a:xfrm>
            <a:off x="301327" y="889023"/>
            <a:ext cx="5573000" cy="3843980"/>
          </a:xfrm>
          <a:prstGeom prst="rect">
            <a:avLst/>
          </a:prstGeom>
        </p:spPr>
      </p:pic>
      <p:pic>
        <p:nvPicPr>
          <p:cNvPr id="6" name="Content Placeholder 3"/>
          <p:cNvPicPr>
            <a:picLocks noGrp="1" noChangeAspect="1"/>
          </p:cNvPicPr>
          <p:nvPr>
            <p:ph sz="half" idx="2"/>
          </p:nvPr>
        </p:nvPicPr>
        <p:blipFill>
          <a:blip r:embed="rId3"/>
          <a:stretch>
            <a:fillRect/>
          </a:stretch>
        </p:blipFill>
        <p:spPr>
          <a:xfrm>
            <a:off x="6276109" y="989757"/>
            <a:ext cx="5527383" cy="3812517"/>
          </a:xfrm>
          <a:prstGeom prst="rect">
            <a:avLst/>
          </a:prstGeom>
        </p:spPr>
      </p:pic>
      <p:sp>
        <p:nvSpPr>
          <p:cNvPr id="7" name="Rectangle 6"/>
          <p:cNvSpPr/>
          <p:nvPr/>
        </p:nvSpPr>
        <p:spPr>
          <a:xfrm>
            <a:off x="540327" y="5198009"/>
            <a:ext cx="5195455" cy="923330"/>
          </a:xfrm>
          <a:prstGeom prst="rect">
            <a:avLst/>
          </a:prstGeom>
        </p:spPr>
        <p:txBody>
          <a:bodyPr wrap="square">
            <a:spAutoFit/>
          </a:bodyPr>
          <a:lstStyle/>
          <a:p>
            <a:r>
              <a:rPr lang="en-US" dirty="0" smtClean="0">
                <a:solidFill>
                  <a:srgbClr val="7030A0"/>
                </a:solidFill>
              </a:rPr>
              <a:t>The </a:t>
            </a:r>
            <a:r>
              <a:rPr lang="en-US" dirty="0" smtClean="0">
                <a:solidFill>
                  <a:srgbClr val="FF0000"/>
                </a:solidFill>
              </a:rPr>
              <a:t>−x </a:t>
            </a:r>
            <a:r>
              <a:rPr lang="en-US" dirty="0" smtClean="0">
                <a:solidFill>
                  <a:srgbClr val="7030A0"/>
                </a:solidFill>
              </a:rPr>
              <a:t>dimensional neutron velocity (</a:t>
            </a:r>
            <a:r>
              <a:rPr lang="en-US" dirty="0" err="1" smtClean="0">
                <a:solidFill>
                  <a:srgbClr val="FF0000"/>
                </a:solidFill>
              </a:rPr>
              <a:t>u</a:t>
            </a:r>
            <a:r>
              <a:rPr lang="en-US" baseline="-25000" dirty="0" err="1" smtClean="0">
                <a:solidFill>
                  <a:srgbClr val="FF0000"/>
                </a:solidFill>
              </a:rPr>
              <a:t>xN</a:t>
            </a:r>
            <a:r>
              <a:rPr lang="en-US" dirty="0" smtClean="0">
                <a:solidFill>
                  <a:srgbClr val="7030A0"/>
                </a:solidFill>
              </a:rPr>
              <a:t>) of fast </a:t>
            </a:r>
            <a:r>
              <a:rPr lang="en-US" dirty="0" err="1" smtClean="0">
                <a:solidFill>
                  <a:srgbClr val="7030A0"/>
                </a:solidFill>
              </a:rPr>
              <a:t>magnetosonic</a:t>
            </a:r>
            <a:r>
              <a:rPr lang="en-US" dirty="0" smtClean="0">
                <a:solidFill>
                  <a:srgbClr val="7030A0"/>
                </a:solidFill>
              </a:rPr>
              <a:t> neutron waves is plotted against the </a:t>
            </a:r>
            <a:r>
              <a:rPr lang="en-US" dirty="0" smtClean="0">
                <a:solidFill>
                  <a:srgbClr val="FF0000"/>
                </a:solidFill>
              </a:rPr>
              <a:t>x</a:t>
            </a:r>
            <a:r>
              <a:rPr lang="en-US" dirty="0" smtClean="0">
                <a:solidFill>
                  <a:srgbClr val="7030A0"/>
                </a:solidFill>
              </a:rPr>
              <a:t> coordinate for different magnetic field </a:t>
            </a:r>
            <a:r>
              <a:rPr lang="en-US" dirty="0" err="1" smtClean="0">
                <a:solidFill>
                  <a:srgbClr val="7030A0"/>
                </a:solidFill>
              </a:rPr>
              <a:t>strentghs</a:t>
            </a:r>
            <a:endParaRPr lang="en-US" dirty="0">
              <a:solidFill>
                <a:srgbClr val="7030A0"/>
              </a:solidFill>
            </a:endParaRPr>
          </a:p>
        </p:txBody>
      </p:sp>
      <p:sp>
        <p:nvSpPr>
          <p:cNvPr id="8" name="Rectangle 7"/>
          <p:cNvSpPr/>
          <p:nvPr/>
        </p:nvSpPr>
        <p:spPr>
          <a:xfrm>
            <a:off x="6179127" y="5253473"/>
            <a:ext cx="5583382" cy="923330"/>
          </a:xfrm>
          <a:prstGeom prst="rect">
            <a:avLst/>
          </a:prstGeom>
        </p:spPr>
        <p:txBody>
          <a:bodyPr wrap="square">
            <a:spAutoFit/>
          </a:bodyPr>
          <a:lstStyle/>
          <a:p>
            <a:r>
              <a:rPr lang="en-US" dirty="0" smtClean="0">
                <a:solidFill>
                  <a:srgbClr val="7030A0"/>
                </a:solidFill>
              </a:rPr>
              <a:t>The </a:t>
            </a:r>
            <a:r>
              <a:rPr lang="en-US" dirty="0" smtClean="0">
                <a:solidFill>
                  <a:srgbClr val="FF0000"/>
                </a:solidFill>
              </a:rPr>
              <a:t>−x</a:t>
            </a:r>
            <a:r>
              <a:rPr lang="en-US" dirty="0" smtClean="0">
                <a:solidFill>
                  <a:srgbClr val="7030A0"/>
                </a:solidFill>
              </a:rPr>
              <a:t> dimensional neutron velocity (</a:t>
            </a:r>
            <a:r>
              <a:rPr lang="en-US" dirty="0" err="1" smtClean="0">
                <a:solidFill>
                  <a:srgbClr val="FF0000"/>
                </a:solidFill>
              </a:rPr>
              <a:t>u</a:t>
            </a:r>
            <a:r>
              <a:rPr lang="en-US" baseline="-25000" dirty="0" err="1" smtClean="0">
                <a:solidFill>
                  <a:srgbClr val="FF0000"/>
                </a:solidFill>
              </a:rPr>
              <a:t>xN</a:t>
            </a:r>
            <a:r>
              <a:rPr lang="en-US" dirty="0" smtClean="0">
                <a:solidFill>
                  <a:srgbClr val="7030A0"/>
                </a:solidFill>
              </a:rPr>
              <a:t>) of fast </a:t>
            </a:r>
            <a:r>
              <a:rPr lang="en-US" dirty="0" err="1" smtClean="0">
                <a:solidFill>
                  <a:srgbClr val="7030A0"/>
                </a:solidFill>
              </a:rPr>
              <a:t>magnetosonic</a:t>
            </a:r>
            <a:r>
              <a:rPr lang="en-US" dirty="0" smtClean="0">
                <a:solidFill>
                  <a:srgbClr val="7030A0"/>
                </a:solidFill>
              </a:rPr>
              <a:t> neutron waves is plotted against the </a:t>
            </a:r>
            <a:r>
              <a:rPr lang="en-US" dirty="0" smtClean="0">
                <a:solidFill>
                  <a:srgbClr val="FF0000"/>
                </a:solidFill>
              </a:rPr>
              <a:t>x-</a:t>
            </a:r>
            <a:r>
              <a:rPr lang="en-US" dirty="0" smtClean="0">
                <a:solidFill>
                  <a:srgbClr val="7030A0"/>
                </a:solidFill>
              </a:rPr>
              <a:t>coordinate for different neutron density concentrations</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70457" y="222116"/>
            <a:ext cx="2395207" cy="707886"/>
          </a:xfrm>
          <a:prstGeom prst="rect">
            <a:avLst/>
          </a:prstGeom>
          <a:ln w="28575" cmpd="sng">
            <a:solidFill>
              <a:schemeClr val="bg1"/>
            </a:solidFill>
            <a:prstDash val="solid"/>
          </a:ln>
        </p:spPr>
        <p:style>
          <a:lnRef idx="2">
            <a:schemeClr val="accent2"/>
          </a:lnRef>
          <a:fillRef idx="1">
            <a:schemeClr val="lt1"/>
          </a:fillRef>
          <a:effectRef idx="0">
            <a:schemeClr val="accent2"/>
          </a:effectRef>
          <a:fontRef idx="minor">
            <a:schemeClr val="dk1"/>
          </a:fontRef>
        </p:style>
        <p:txBody>
          <a:bodyPr wrap="none" rtlCol="0" anchor="t">
            <a:spAutoFit/>
          </a:bodyPr>
          <a:lstStyle/>
          <a:p>
            <a:pPr algn="ctr"/>
            <a:r>
              <a:rPr lang="en-US" altLang="zh-CN" sz="4000" b="1" dirty="0">
                <a:ln w="6600">
                  <a:solidFill>
                    <a:schemeClr val="accent2"/>
                  </a:solidFill>
                  <a:prstDash val="solid"/>
                </a:ln>
                <a:solidFill>
                  <a:srgbClr val="C00000"/>
                </a:solidFill>
                <a:effectLst>
                  <a:outerShdw dist="38100" dir="2700000" algn="tl" rotWithShape="0">
                    <a:schemeClr val="accent2"/>
                  </a:outerShdw>
                </a:effectLst>
                <a:latin typeface="+mj-lt"/>
              </a:rPr>
              <a:t>Conclusion</a:t>
            </a:r>
          </a:p>
        </p:txBody>
      </p:sp>
      <p:sp>
        <p:nvSpPr>
          <p:cNvPr id="6" name="Text Box 5"/>
          <p:cNvSpPr txBox="1"/>
          <p:nvPr/>
        </p:nvSpPr>
        <p:spPr>
          <a:xfrm>
            <a:off x="1001170" y="1438049"/>
            <a:ext cx="10242550" cy="923330"/>
          </a:xfrm>
          <a:prstGeom prst="rect">
            <a:avLst/>
          </a:prstGeom>
          <a:noFill/>
        </p:spPr>
        <p:txBody>
          <a:bodyPr wrap="square" rtlCol="0" anchor="t">
            <a:spAutoFit/>
          </a:bodyPr>
          <a:lstStyle/>
          <a:p>
            <a:pPr marL="285750" indent="-285750" algn="just">
              <a:buFont typeface="Wingdings" panose="05000000000000000000" charset="0"/>
              <a:buChar char="q"/>
            </a:pPr>
            <a:r>
              <a:rPr lang="en-US" dirty="0">
                <a:solidFill>
                  <a:schemeClr val="accent1">
                    <a:lumMod val="50000"/>
                  </a:schemeClr>
                </a:solidFill>
              </a:rPr>
              <a:t> </a:t>
            </a:r>
            <a:r>
              <a:rPr lang="en-US" b="1" dirty="0">
                <a:solidFill>
                  <a:schemeClr val="accent1">
                    <a:lumMod val="50000"/>
                  </a:schemeClr>
                </a:solidFill>
              </a:rPr>
              <a:t>Linear and weak-nonlinear propagation of fast </a:t>
            </a:r>
            <a:r>
              <a:rPr lang="en-US" b="1" dirty="0" smtClean="0">
                <a:solidFill>
                  <a:schemeClr val="accent1">
                    <a:lumMod val="50000"/>
                  </a:schemeClr>
                </a:solidFill>
              </a:rPr>
              <a:t>magneto sonic </a:t>
            </a:r>
            <a:r>
              <a:rPr lang="en-US" b="1" dirty="0">
                <a:solidFill>
                  <a:schemeClr val="accent1">
                    <a:lumMod val="50000"/>
                  </a:schemeClr>
                </a:solidFill>
              </a:rPr>
              <a:t>waves in strongly magnetized, degenerate weakly ionized dispersive neutron, electron-ion plasma in the atmosphere of </a:t>
            </a:r>
            <a:r>
              <a:rPr lang="en-US" b="1" dirty="0" smtClean="0">
                <a:solidFill>
                  <a:schemeClr val="accent1">
                    <a:lumMod val="50000"/>
                  </a:schemeClr>
                </a:solidFill>
              </a:rPr>
              <a:t>pulsars is addressed. </a:t>
            </a:r>
            <a:endParaRPr lang="en-US" b="1" dirty="0">
              <a:solidFill>
                <a:schemeClr val="accent1">
                  <a:lumMod val="50000"/>
                </a:schemeClr>
              </a:solidFill>
            </a:endParaRPr>
          </a:p>
        </p:txBody>
      </p:sp>
      <p:sp>
        <p:nvSpPr>
          <p:cNvPr id="7" name="Text Box 6"/>
          <p:cNvSpPr txBox="1"/>
          <p:nvPr/>
        </p:nvSpPr>
        <p:spPr>
          <a:xfrm>
            <a:off x="1106580" y="2374893"/>
            <a:ext cx="10137140" cy="645160"/>
          </a:xfrm>
          <a:prstGeom prst="rect">
            <a:avLst/>
          </a:prstGeom>
          <a:noFill/>
        </p:spPr>
        <p:txBody>
          <a:bodyPr wrap="square" rtlCol="0" anchor="t">
            <a:spAutoFit/>
          </a:bodyPr>
          <a:lstStyle/>
          <a:p>
            <a:pPr marL="285750" indent="-285750" algn="just">
              <a:buFont typeface="Wingdings" panose="05000000000000000000" charset="0"/>
              <a:buChar char="q"/>
            </a:pPr>
            <a:r>
              <a:rPr lang="en-US" dirty="0">
                <a:solidFill>
                  <a:schemeClr val="accent1">
                    <a:lumMod val="50000"/>
                  </a:schemeClr>
                </a:solidFill>
              </a:rPr>
              <a:t> </a:t>
            </a:r>
            <a:r>
              <a:rPr lang="en-US" b="1" dirty="0">
                <a:solidFill>
                  <a:schemeClr val="accent1">
                    <a:lumMod val="50000"/>
                  </a:schemeClr>
                </a:solidFill>
              </a:rPr>
              <a:t>Linear propagation frequency of fast </a:t>
            </a:r>
            <a:r>
              <a:rPr lang="en-US" b="1" dirty="0" smtClean="0">
                <a:solidFill>
                  <a:schemeClr val="accent1">
                    <a:lumMod val="50000"/>
                  </a:schemeClr>
                </a:solidFill>
              </a:rPr>
              <a:t>magneto sonic </a:t>
            </a:r>
            <a:r>
              <a:rPr lang="en-US" b="1" dirty="0">
                <a:solidFill>
                  <a:schemeClr val="accent1">
                    <a:lumMod val="50000"/>
                  </a:schemeClr>
                </a:solidFill>
              </a:rPr>
              <a:t>wave increases as a function of both neutron degenerate pressure and electron magnetic pressure via neutron acoustic speed</a:t>
            </a:r>
            <a:r>
              <a:rPr lang="en-US" dirty="0">
                <a:solidFill>
                  <a:schemeClr val="accent1">
                    <a:lumMod val="50000"/>
                  </a:schemeClr>
                </a:solidFill>
              </a:rPr>
              <a:t>.</a:t>
            </a:r>
          </a:p>
        </p:txBody>
      </p:sp>
      <p:sp>
        <p:nvSpPr>
          <p:cNvPr id="8" name="Text Box 7"/>
          <p:cNvSpPr txBox="1"/>
          <p:nvPr/>
        </p:nvSpPr>
        <p:spPr>
          <a:xfrm>
            <a:off x="1181193" y="3243484"/>
            <a:ext cx="9685655" cy="645160"/>
          </a:xfrm>
          <a:prstGeom prst="rect">
            <a:avLst/>
          </a:prstGeom>
          <a:noFill/>
        </p:spPr>
        <p:txBody>
          <a:bodyPr wrap="square" rtlCol="0" anchor="t">
            <a:spAutoFit/>
          </a:bodyPr>
          <a:lstStyle/>
          <a:p>
            <a:pPr marL="285750" indent="-285750" algn="just">
              <a:buFont typeface="Wingdings" panose="05000000000000000000" charset="0"/>
              <a:buChar char="q"/>
            </a:pPr>
            <a:r>
              <a:rPr lang="en-US" b="1" dirty="0">
                <a:solidFill>
                  <a:schemeClr val="accent1">
                    <a:lumMod val="50000"/>
                  </a:schemeClr>
                </a:solidFill>
              </a:rPr>
              <a:t>Sufficiently long linear waves may exist in weakly dispersive neutron star (pulsar), having finite limit on phase velocity at cut-off</a:t>
            </a:r>
            <a:r>
              <a:rPr lang="en-US" dirty="0">
                <a:solidFill>
                  <a:schemeClr val="accent1">
                    <a:lumMod val="50000"/>
                  </a:schemeClr>
                </a:solidFill>
              </a:rPr>
              <a:t>.</a:t>
            </a:r>
          </a:p>
        </p:txBody>
      </p:sp>
      <p:sp>
        <p:nvSpPr>
          <p:cNvPr id="9" name="Text Box 8"/>
          <p:cNvSpPr txBox="1"/>
          <p:nvPr/>
        </p:nvSpPr>
        <p:spPr>
          <a:xfrm>
            <a:off x="1106580" y="3827382"/>
            <a:ext cx="9882505" cy="1754326"/>
          </a:xfrm>
          <a:prstGeom prst="rect">
            <a:avLst/>
          </a:prstGeom>
          <a:noFill/>
        </p:spPr>
        <p:txBody>
          <a:bodyPr wrap="square" rtlCol="0" anchor="t">
            <a:spAutoFit/>
          </a:bodyPr>
          <a:lstStyle/>
          <a:p>
            <a:pPr marL="285750" indent="-285750" algn="just">
              <a:buFont typeface="Wingdings" panose="05000000000000000000" charset="0"/>
              <a:buChar char="q"/>
            </a:pPr>
            <a:r>
              <a:rPr lang="en-US" b="1" dirty="0">
                <a:solidFill>
                  <a:schemeClr val="accent1">
                    <a:lumMod val="50000"/>
                  </a:schemeClr>
                </a:solidFill>
              </a:rPr>
              <a:t>The weak nonlinear feature of one dimensional fast, degenerate </a:t>
            </a:r>
            <a:r>
              <a:rPr lang="en-US" b="1" dirty="0" smtClean="0">
                <a:solidFill>
                  <a:schemeClr val="accent1">
                    <a:lumMod val="50000"/>
                  </a:schemeClr>
                </a:solidFill>
              </a:rPr>
              <a:t>magneto sonic </a:t>
            </a:r>
            <a:r>
              <a:rPr lang="en-US" b="1" dirty="0">
                <a:solidFill>
                  <a:schemeClr val="accent1">
                    <a:lumMod val="50000"/>
                  </a:schemeClr>
                </a:solidFill>
              </a:rPr>
              <a:t>waves are formulated with the aid of Riemann's solution of simple plane waves, to obtain a general expression of neutron density as function of both neutron degenerate pressure and electron magnetic pressure.</a:t>
            </a:r>
          </a:p>
          <a:p>
            <a:pPr marL="285750" indent="-285750" algn="just">
              <a:buFont typeface="Wingdings" panose="05000000000000000000" charset="0"/>
              <a:buChar char="q"/>
            </a:pPr>
            <a:r>
              <a:rPr lang="en-US" b="1" dirty="0">
                <a:solidFill>
                  <a:schemeClr val="accent1">
                    <a:lumMod val="50000"/>
                  </a:schemeClr>
                </a:solidFill>
              </a:rPr>
              <a:t>which further is discussed for two special cases by comparing neutron degenerate pressure with the electron magnetic pressures.</a:t>
            </a:r>
          </a:p>
        </p:txBody>
      </p:sp>
      <p:sp>
        <p:nvSpPr>
          <p:cNvPr id="11" name="Text Box 10"/>
          <p:cNvSpPr txBox="1"/>
          <p:nvPr/>
        </p:nvSpPr>
        <p:spPr>
          <a:xfrm>
            <a:off x="1234215" y="5757606"/>
            <a:ext cx="9881870" cy="922020"/>
          </a:xfrm>
          <a:prstGeom prst="rect">
            <a:avLst/>
          </a:prstGeom>
          <a:noFill/>
        </p:spPr>
        <p:txBody>
          <a:bodyPr wrap="square" rtlCol="0" anchor="t">
            <a:spAutoFit/>
          </a:bodyPr>
          <a:lstStyle/>
          <a:p>
            <a:pPr marL="285750" indent="-285750" algn="just">
              <a:buFont typeface="Wingdings" panose="05000000000000000000" charset="0"/>
              <a:buChar char="q"/>
            </a:pPr>
            <a:r>
              <a:rPr lang="en-US" b="1" dirty="0">
                <a:solidFill>
                  <a:schemeClr val="accent1">
                    <a:lumMod val="50000"/>
                  </a:schemeClr>
                </a:solidFill>
              </a:rPr>
              <a:t>The obtained neutron density expressions correspond to two different type of KDV equations, having coefficients which are strong function of both quantized magnetic pressures and neutron density concentration, the consequent solitary wave solutions are found to be </a:t>
            </a:r>
            <a:r>
              <a:rPr lang="en-US" b="1" dirty="0" smtClean="0">
                <a:solidFill>
                  <a:schemeClr val="accent1">
                    <a:lumMod val="50000"/>
                  </a:schemeClr>
                </a:solidFill>
              </a:rPr>
              <a:t>refractive</a:t>
            </a:r>
            <a:r>
              <a:rPr lang="en-US" dirty="0" smtClean="0">
                <a:solidFill>
                  <a:schemeClr val="accent1">
                    <a:lumMod val="50000"/>
                  </a:schemeClr>
                </a:solidFill>
              </a:rPr>
              <a:t>.</a:t>
            </a:r>
            <a:endParaRPr lang="en-US"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68881"/>
            <a:ext cx="10515600" cy="45719"/>
          </a:xfrm>
        </p:spPr>
        <p:txBody>
          <a:bodyPr>
            <a:normAutofit fontScale="90000"/>
          </a:bodyPr>
          <a:lstStyle/>
          <a:p>
            <a:r>
              <a:rPr lang="en-US" sz="6000" dirty="0" smtClean="0">
                <a:solidFill>
                  <a:srgbClr val="00B050"/>
                </a:solidFill>
              </a:rPr>
              <a:t>                  </a:t>
            </a:r>
            <a:br>
              <a:rPr lang="en-US" sz="6000" dirty="0" smtClean="0">
                <a:solidFill>
                  <a:srgbClr val="00B050"/>
                </a:solidFill>
              </a:rPr>
            </a:br>
            <a:r>
              <a:rPr lang="en-US" sz="6000" dirty="0">
                <a:solidFill>
                  <a:srgbClr val="00B050"/>
                </a:solidFill>
              </a:rPr>
              <a:t/>
            </a:r>
            <a:br>
              <a:rPr lang="en-US" sz="6000" dirty="0">
                <a:solidFill>
                  <a:srgbClr val="00B050"/>
                </a:solidFill>
              </a:rPr>
            </a:br>
            <a:r>
              <a:rPr lang="en-US" sz="6000" dirty="0" smtClean="0">
                <a:solidFill>
                  <a:schemeClr val="accent2"/>
                </a:solidFill>
              </a:rPr>
              <a:t>                    Thanks</a:t>
            </a:r>
            <a:br>
              <a:rPr lang="en-US" sz="6000" dirty="0" smtClean="0">
                <a:solidFill>
                  <a:schemeClr val="accent2"/>
                </a:solidFill>
              </a:rPr>
            </a:br>
            <a:r>
              <a:rPr lang="en-US" sz="6000" dirty="0" smtClean="0">
                <a:solidFill>
                  <a:srgbClr val="00B050"/>
                </a:solidFill>
              </a:rPr>
              <a:t/>
            </a:r>
            <a:br>
              <a:rPr lang="en-US" sz="6000" dirty="0" smtClean="0">
                <a:solidFill>
                  <a:srgbClr val="00B050"/>
                </a:solidFill>
              </a:rPr>
            </a:br>
            <a:r>
              <a:rPr lang="en-US" sz="4900" b="1" dirty="0" smtClean="0">
                <a:solidFill>
                  <a:srgbClr val="00B050"/>
                </a:solidFill>
              </a:rPr>
              <a:t>For questions or suggestions </a:t>
            </a:r>
            <a:r>
              <a:rPr lang="en-US" sz="4900" b="1" dirty="0" err="1" smtClean="0">
                <a:solidFill>
                  <a:srgbClr val="00B050"/>
                </a:solidFill>
              </a:rPr>
              <a:t>Plz.contact</a:t>
            </a:r>
            <a:r>
              <a:rPr lang="en-US" sz="6000" dirty="0" smtClean="0">
                <a:solidFill>
                  <a:srgbClr val="00B050"/>
                </a:solidFill>
              </a:rPr>
              <a:t/>
            </a:r>
            <a:br>
              <a:rPr lang="en-US" sz="6000" dirty="0" smtClean="0">
                <a:solidFill>
                  <a:srgbClr val="00B050"/>
                </a:solidFill>
              </a:rPr>
            </a:br>
            <a:r>
              <a:rPr lang="en-US" sz="6000" dirty="0" smtClean="0">
                <a:solidFill>
                  <a:srgbClr val="00B050"/>
                </a:solidFill>
              </a:rPr>
              <a:t/>
            </a:r>
            <a:br>
              <a:rPr lang="en-US" sz="6000" dirty="0" smtClean="0">
                <a:solidFill>
                  <a:srgbClr val="00B050"/>
                </a:solidFill>
              </a:rPr>
            </a:br>
            <a:r>
              <a:rPr lang="en-US" sz="6000" dirty="0" smtClean="0">
                <a:solidFill>
                  <a:srgbClr val="00B050"/>
                </a:solidFill>
              </a:rPr>
              <a:t>       </a:t>
            </a:r>
            <a:r>
              <a:rPr lang="en-US" sz="4900" dirty="0" smtClean="0">
                <a:solidFill>
                  <a:srgbClr val="7030A0"/>
                </a:solidFill>
                <a:hlinkClick r:id="rId2"/>
              </a:rPr>
              <a:t>plasamaphysics07@gmail.com</a:t>
            </a:r>
            <a:r>
              <a:rPr lang="en-US" sz="4900" dirty="0" smtClean="0">
                <a:solidFill>
                  <a:srgbClr val="7030A0"/>
                </a:solidFill>
              </a:rPr>
              <a:t/>
            </a:r>
            <a:br>
              <a:rPr lang="en-US" sz="4900" dirty="0" smtClean="0">
                <a:solidFill>
                  <a:srgbClr val="7030A0"/>
                </a:solidFill>
              </a:rPr>
            </a:br>
            <a:r>
              <a:rPr lang="en-US" sz="4900" dirty="0" smtClean="0">
                <a:solidFill>
                  <a:srgbClr val="7030A0"/>
                </a:solidFill>
              </a:rPr>
              <a:t/>
            </a:r>
            <a:br>
              <a:rPr lang="en-US" sz="4900" dirty="0" smtClean="0">
                <a:solidFill>
                  <a:srgbClr val="7030A0"/>
                </a:solidFill>
              </a:rPr>
            </a:br>
            <a:r>
              <a:rPr lang="en-US" sz="4900" dirty="0" smtClean="0">
                <a:solidFill>
                  <a:srgbClr val="7030A0"/>
                </a:solidFill>
              </a:rPr>
              <a:t>        </a:t>
            </a:r>
            <a:r>
              <a:rPr lang="en-US" sz="4900" u="sng" dirty="0" smtClean="0">
                <a:solidFill>
                  <a:srgbClr val="7030A0"/>
                </a:solidFill>
              </a:rPr>
              <a:t> Rozina.Chaudhary@lcwu.edu.pk</a:t>
            </a:r>
            <a:endParaRPr lang="en-US" sz="4900" u="sng" dirty="0">
              <a:solidFill>
                <a:srgbClr val="7030A0"/>
              </a:solidFill>
            </a:endParaRPr>
          </a:p>
        </p:txBody>
      </p:sp>
    </p:spTree>
    <p:extLst>
      <p:ext uri="{BB962C8B-B14F-4D97-AF65-F5344CB8AC3E}">
        <p14:creationId xmlns:p14="http://schemas.microsoft.com/office/powerpoint/2010/main" val="1701716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16911" y="0"/>
            <a:ext cx="3047365" cy="707886"/>
          </a:xfrm>
          <a:prstGeom prst="rect">
            <a:avLst/>
          </a:prstGeom>
          <a:solidFill>
            <a:schemeClr val="bg1"/>
          </a:solidFill>
          <a:ln w="28575" cmpd="sng">
            <a:solidFill>
              <a:schemeClr val="bg1"/>
            </a:solidFill>
            <a:prstDash val="solid"/>
          </a:ln>
        </p:spPr>
        <p:txBody>
          <a:bodyPr wrap="square" rtlCol="0" anchor="t">
            <a:spAutoFit/>
          </a:bodyPr>
          <a:lstStyle/>
          <a:p>
            <a:pPr algn="ctr"/>
            <a:r>
              <a:rPr lang="en-US" altLang="zh-CN" sz="4000" b="1" dirty="0" smtClean="0">
                <a:solidFill>
                  <a:srgbClr val="C00000"/>
                </a:solidFill>
                <a:effectLst/>
                <a:latin typeface="+mj-lt"/>
              </a:rPr>
              <a:t>Introduction</a:t>
            </a:r>
            <a:endParaRPr lang="en-US" altLang="zh-CN" sz="4000" b="1" dirty="0">
              <a:solidFill>
                <a:srgbClr val="C00000"/>
              </a:solidFill>
              <a:effectLst/>
              <a:latin typeface="+mj-lt"/>
            </a:endParaRPr>
          </a:p>
        </p:txBody>
      </p:sp>
      <p:sp>
        <p:nvSpPr>
          <p:cNvPr id="5" name="Text Box 4"/>
          <p:cNvSpPr txBox="1"/>
          <p:nvPr/>
        </p:nvSpPr>
        <p:spPr>
          <a:xfrm>
            <a:off x="551329" y="610136"/>
            <a:ext cx="9628095" cy="5632311"/>
          </a:xfrm>
          <a:prstGeom prst="rect">
            <a:avLst/>
          </a:prstGeom>
          <a:noFill/>
        </p:spPr>
        <p:txBody>
          <a:bodyPr wrap="square" rtlCol="0" anchor="t">
            <a:spAutoFit/>
          </a:bodyPr>
          <a:lstStyle/>
          <a:p>
            <a:pPr marL="285750" indent="-285750" algn="just">
              <a:buFont typeface="Wingdings" panose="05000000000000000000" pitchFamily="2" charset="2"/>
              <a:buChar char="q"/>
            </a:pPr>
            <a:r>
              <a:rPr lang="en-US" sz="2000" b="1" dirty="0" smtClean="0">
                <a:solidFill>
                  <a:schemeClr val="accent5">
                    <a:lumMod val="75000"/>
                  </a:schemeClr>
                </a:solidFill>
              </a:rPr>
              <a:t>Neutron stars </a:t>
            </a:r>
            <a:r>
              <a:rPr lang="en-US" sz="2000" b="1" dirty="0">
                <a:solidFill>
                  <a:schemeClr val="accent5">
                    <a:lumMod val="75000"/>
                  </a:schemeClr>
                </a:solidFill>
              </a:rPr>
              <a:t>have magnetic field even more than the quantum critical field strength of the order of </a:t>
            </a:r>
            <a:r>
              <a:rPr lang="en-US" sz="2000" b="1" dirty="0">
                <a:solidFill>
                  <a:srgbClr val="FF0000"/>
                </a:solidFill>
              </a:rPr>
              <a:t>4.4×10¹³ G</a:t>
            </a:r>
            <a:r>
              <a:rPr lang="en-US" sz="2000" b="1" dirty="0">
                <a:solidFill>
                  <a:schemeClr val="accent5">
                    <a:lumMod val="75000"/>
                  </a:schemeClr>
                </a:solidFill>
              </a:rPr>
              <a:t>. </a:t>
            </a:r>
            <a:r>
              <a:rPr lang="en-US" sz="2000" b="1" dirty="0" smtClean="0">
                <a:solidFill>
                  <a:schemeClr val="accent5">
                    <a:lumMod val="75000"/>
                  </a:schemeClr>
                </a:solidFill>
              </a:rPr>
              <a:t>The consequent cyclotron </a:t>
            </a:r>
            <a:r>
              <a:rPr lang="en-US" sz="2000" b="1" dirty="0">
                <a:solidFill>
                  <a:schemeClr val="accent5">
                    <a:lumMod val="75000"/>
                  </a:schemeClr>
                </a:solidFill>
              </a:rPr>
              <a:t>energy may be equal or even much more than the Fermi energy of degenerate particles</a:t>
            </a:r>
            <a:r>
              <a:rPr lang="en-US" sz="2000" b="1" dirty="0" smtClean="0">
                <a:solidFill>
                  <a:schemeClr val="accent5">
                    <a:lumMod val="75000"/>
                  </a:schemeClr>
                </a:solidFill>
              </a:rPr>
              <a:t>.</a:t>
            </a:r>
          </a:p>
          <a:p>
            <a:pPr marL="285750" indent="-285750" algn="just">
              <a:buFont typeface="Wingdings" panose="05000000000000000000" pitchFamily="2" charset="2"/>
              <a:buChar char="q"/>
            </a:pPr>
            <a:endParaRPr lang="en-US" sz="2000" b="1" dirty="0" smtClean="0">
              <a:solidFill>
                <a:schemeClr val="accent5">
                  <a:lumMod val="75000"/>
                </a:schemeClr>
              </a:solidFill>
            </a:endParaRPr>
          </a:p>
          <a:p>
            <a:pPr marL="285750" indent="-285750" algn="just">
              <a:buFont typeface="Wingdings" panose="05000000000000000000" pitchFamily="2" charset="2"/>
              <a:buChar char="q"/>
            </a:pPr>
            <a:r>
              <a:rPr lang="en-US" sz="2000" b="1" dirty="0">
                <a:solidFill>
                  <a:schemeClr val="accent5">
                    <a:lumMod val="75000"/>
                  </a:schemeClr>
                </a:solidFill>
              </a:rPr>
              <a:t>Magnetic field quantization is an important issue for degenerate environments such as neutron star, radio pulsars and </a:t>
            </a:r>
            <a:r>
              <a:rPr lang="en-US" sz="2000" b="1" dirty="0" err="1" smtClean="0">
                <a:solidFill>
                  <a:schemeClr val="accent5">
                    <a:lumMod val="75000"/>
                  </a:schemeClr>
                </a:solidFill>
              </a:rPr>
              <a:t>magentars</a:t>
            </a:r>
            <a:r>
              <a:rPr lang="en-US" sz="2000" b="1" dirty="0" smtClean="0">
                <a:solidFill>
                  <a:schemeClr val="accent5">
                    <a:lumMod val="75000"/>
                  </a:schemeClr>
                </a:solidFill>
              </a:rPr>
              <a:t> </a:t>
            </a:r>
            <a:r>
              <a:rPr lang="en-US" sz="2000" b="1" dirty="0">
                <a:solidFill>
                  <a:schemeClr val="accent5">
                    <a:lumMod val="75000"/>
                  </a:schemeClr>
                </a:solidFill>
              </a:rPr>
              <a:t>etc</a:t>
            </a:r>
            <a:r>
              <a:rPr lang="en-US" sz="2000" b="1" dirty="0" smtClean="0">
                <a:solidFill>
                  <a:schemeClr val="accent5">
                    <a:lumMod val="75000"/>
                  </a:schemeClr>
                </a:solidFill>
              </a:rPr>
              <a:t>.</a:t>
            </a:r>
            <a:r>
              <a:rPr lang="en-US" sz="2000" b="1" dirty="0">
                <a:solidFill>
                  <a:schemeClr val="accent5">
                    <a:lumMod val="75000"/>
                  </a:schemeClr>
                </a:solidFill>
              </a:rPr>
              <a:t> </a:t>
            </a:r>
            <a:endParaRPr lang="en-US" sz="2000" b="1" dirty="0" smtClean="0">
              <a:solidFill>
                <a:schemeClr val="accent5">
                  <a:lumMod val="75000"/>
                </a:schemeClr>
              </a:solidFill>
            </a:endParaRPr>
          </a:p>
          <a:p>
            <a:pPr marL="285750" indent="-285750" algn="just">
              <a:buFont typeface="Wingdings" panose="05000000000000000000" pitchFamily="2" charset="2"/>
              <a:buChar char="q"/>
            </a:pPr>
            <a:endParaRPr lang="en-US" sz="2000" b="1" dirty="0">
              <a:solidFill>
                <a:schemeClr val="accent5">
                  <a:lumMod val="75000"/>
                </a:schemeClr>
              </a:solidFill>
            </a:endParaRPr>
          </a:p>
          <a:p>
            <a:pPr marL="285750" indent="-285750" algn="just">
              <a:buFont typeface="Wingdings" panose="05000000000000000000" pitchFamily="2" charset="2"/>
              <a:buChar char="q"/>
            </a:pPr>
            <a:r>
              <a:rPr lang="en-US" sz="2000" b="1" dirty="0" smtClean="0">
                <a:solidFill>
                  <a:schemeClr val="accent5">
                    <a:lumMod val="75000"/>
                  </a:schemeClr>
                </a:solidFill>
              </a:rPr>
              <a:t>Exotic </a:t>
            </a:r>
            <a:r>
              <a:rPr lang="en-US" sz="2000" b="1" dirty="0">
                <a:solidFill>
                  <a:schemeClr val="accent5">
                    <a:lumMod val="75000"/>
                  </a:schemeClr>
                </a:solidFill>
              </a:rPr>
              <a:t>physics of </a:t>
            </a:r>
            <a:r>
              <a:rPr lang="en-US" sz="2000" b="1" dirty="0" smtClean="0">
                <a:solidFill>
                  <a:schemeClr val="accent5">
                    <a:lumMod val="75000"/>
                  </a:schemeClr>
                </a:solidFill>
              </a:rPr>
              <a:t>strongly </a:t>
            </a:r>
            <a:r>
              <a:rPr lang="en-US" sz="2000" b="1" dirty="0">
                <a:solidFill>
                  <a:schemeClr val="accent5">
                    <a:lumMod val="75000"/>
                  </a:schemeClr>
                </a:solidFill>
              </a:rPr>
              <a:t>magnetized </a:t>
            </a:r>
            <a:r>
              <a:rPr lang="en-US" sz="2000" b="1" dirty="0" smtClean="0">
                <a:solidFill>
                  <a:schemeClr val="accent5">
                    <a:lumMod val="75000"/>
                  </a:schemeClr>
                </a:solidFill>
              </a:rPr>
              <a:t>neutron, </a:t>
            </a:r>
            <a:r>
              <a:rPr lang="en-US" sz="2000" b="1" dirty="0">
                <a:solidFill>
                  <a:schemeClr val="accent5">
                    <a:lumMod val="75000"/>
                  </a:schemeClr>
                </a:solidFill>
              </a:rPr>
              <a:t>known as pulsars, star is presented here </a:t>
            </a:r>
            <a:r>
              <a:rPr lang="en-US" sz="2000" b="1" dirty="0" smtClean="0">
                <a:solidFill>
                  <a:schemeClr val="accent5">
                    <a:lumMod val="75000"/>
                  </a:schemeClr>
                </a:solidFill>
              </a:rPr>
              <a:t>particularly focusing </a:t>
            </a:r>
            <a:r>
              <a:rPr lang="en-US" sz="2000" b="1" dirty="0">
                <a:solidFill>
                  <a:schemeClr val="accent5">
                    <a:lumMod val="75000"/>
                  </a:schemeClr>
                </a:solidFill>
              </a:rPr>
              <a:t>on the outcomes of quantized magnetic pressure</a:t>
            </a:r>
            <a:r>
              <a:rPr lang="en-US" sz="2000" b="1" dirty="0" smtClean="0">
                <a:solidFill>
                  <a:schemeClr val="accent5">
                    <a:lumMod val="75000"/>
                  </a:schemeClr>
                </a:solidFill>
              </a:rPr>
              <a:t>.</a:t>
            </a:r>
          </a:p>
          <a:p>
            <a:pPr marL="285750" indent="-285750" algn="just">
              <a:buFont typeface="Wingdings" panose="05000000000000000000" pitchFamily="2" charset="2"/>
              <a:buChar char="q"/>
            </a:pPr>
            <a:r>
              <a:rPr lang="en-US" sz="2000" b="1" dirty="0">
                <a:solidFill>
                  <a:schemeClr val="accent5">
                    <a:lumMod val="75000"/>
                  </a:schemeClr>
                </a:solidFill>
              </a:rPr>
              <a:t>In this scenario, while following the modified quantum hydrodynamic model, we  shall investigate both linear fast magneto sonic waves and nonlinear </a:t>
            </a:r>
            <a:r>
              <a:rPr lang="en-US" sz="2000" b="1" dirty="0" smtClean="0">
                <a:solidFill>
                  <a:schemeClr val="accent5">
                    <a:lumMod val="75000"/>
                  </a:schemeClr>
                </a:solidFill>
              </a:rPr>
              <a:t>solitary waves in </a:t>
            </a:r>
            <a:r>
              <a:rPr lang="en-US" sz="2000" b="1" dirty="0">
                <a:solidFill>
                  <a:schemeClr val="accent5">
                    <a:lumMod val="75000"/>
                  </a:schemeClr>
                </a:solidFill>
              </a:rPr>
              <a:t>a strongly magnetized, weakly ionized degenerate plasma consisting of neutrons and electron-ion plasma in the atmosphere of pulsar</a:t>
            </a:r>
            <a:r>
              <a:rPr lang="en-US" sz="2000" b="1" dirty="0" smtClean="0">
                <a:solidFill>
                  <a:schemeClr val="accent5">
                    <a:lumMod val="75000"/>
                  </a:schemeClr>
                </a:solidFill>
              </a:rPr>
              <a:t>.</a:t>
            </a:r>
          </a:p>
          <a:p>
            <a:pPr marL="285750" indent="-285750" algn="just">
              <a:buFont typeface="Wingdings" panose="05000000000000000000" pitchFamily="2" charset="2"/>
              <a:buChar char="q"/>
            </a:pPr>
            <a:endParaRPr lang="en-US" sz="2000" b="1" dirty="0" smtClean="0">
              <a:solidFill>
                <a:schemeClr val="accent5">
                  <a:lumMod val="75000"/>
                </a:schemeClr>
              </a:solidFill>
            </a:endParaRPr>
          </a:p>
          <a:p>
            <a:pPr marL="285750" indent="-285750" algn="just">
              <a:buFont typeface="Wingdings" panose="05000000000000000000" pitchFamily="2" charset="2"/>
              <a:buChar char="q"/>
            </a:pPr>
            <a:r>
              <a:rPr lang="en-US" sz="2000" b="1" dirty="0" err="1">
                <a:solidFill>
                  <a:schemeClr val="accent5">
                    <a:lumMod val="75000"/>
                  </a:schemeClr>
                </a:solidFill>
              </a:rPr>
              <a:t>Korteweg</a:t>
            </a:r>
            <a:r>
              <a:rPr lang="en-US" sz="2000" b="1" dirty="0">
                <a:solidFill>
                  <a:schemeClr val="accent5">
                    <a:lumMod val="75000"/>
                  </a:schemeClr>
                </a:solidFill>
              </a:rPr>
              <a:t>-de </a:t>
            </a:r>
            <a:r>
              <a:rPr lang="en-US" sz="2000" b="1" dirty="0" err="1">
                <a:solidFill>
                  <a:schemeClr val="accent5">
                    <a:lumMod val="75000"/>
                  </a:schemeClr>
                </a:solidFill>
              </a:rPr>
              <a:t>Vries</a:t>
            </a:r>
            <a:r>
              <a:rPr lang="en-US" sz="2000" b="1" dirty="0">
                <a:solidFill>
                  <a:schemeClr val="accent5">
                    <a:lumMod val="75000"/>
                  </a:schemeClr>
                </a:solidFill>
              </a:rPr>
              <a:t> (</a:t>
            </a:r>
            <a:r>
              <a:rPr lang="en-US" sz="2000" b="1" dirty="0" err="1">
                <a:solidFill>
                  <a:schemeClr val="accent5">
                    <a:lumMod val="75000"/>
                  </a:schemeClr>
                </a:solidFill>
              </a:rPr>
              <a:t>KdV</a:t>
            </a:r>
            <a:r>
              <a:rPr lang="en-US" sz="2000" b="1" dirty="0">
                <a:solidFill>
                  <a:schemeClr val="accent5">
                    <a:lumMod val="75000"/>
                  </a:schemeClr>
                </a:solidFill>
              </a:rPr>
              <a:t>) equation is derived, having a </a:t>
            </a:r>
            <a:r>
              <a:rPr lang="en-US" sz="2000" b="1" dirty="0" smtClean="0">
                <a:solidFill>
                  <a:schemeClr val="accent5">
                    <a:lumMod val="75000"/>
                  </a:schemeClr>
                </a:solidFill>
              </a:rPr>
              <a:t>refracted </a:t>
            </a:r>
            <a:r>
              <a:rPr lang="en-US" sz="2000" b="1" dirty="0">
                <a:solidFill>
                  <a:schemeClr val="accent5">
                    <a:lumMod val="75000"/>
                  </a:schemeClr>
                </a:solidFill>
              </a:rPr>
              <a:t>solitary </a:t>
            </a:r>
            <a:r>
              <a:rPr lang="en-US" sz="2000" b="1" dirty="0" smtClean="0">
                <a:solidFill>
                  <a:schemeClr val="accent5">
                    <a:lumMod val="75000"/>
                  </a:schemeClr>
                </a:solidFill>
              </a:rPr>
              <a:t>wave solution.</a:t>
            </a:r>
          </a:p>
          <a:p>
            <a:pPr marL="285750" indent="-285750" algn="just">
              <a:buFont typeface="Wingdings" panose="05000000000000000000" pitchFamily="2" charset="2"/>
              <a:buChar char="q"/>
            </a:pPr>
            <a:r>
              <a:rPr lang="en-US" sz="2000" b="1" dirty="0">
                <a:solidFill>
                  <a:schemeClr val="accent5">
                    <a:lumMod val="75000"/>
                  </a:schemeClr>
                </a:solidFill>
              </a:rPr>
              <a:t>The results of this theoretical, investigation may be useful for understanding the formation and features of the solitary structures in astrophysical compact objects such as pulsar, </a:t>
            </a:r>
            <a:r>
              <a:rPr lang="en-US" sz="2000" b="1" dirty="0" err="1">
                <a:solidFill>
                  <a:schemeClr val="accent5">
                    <a:lumMod val="75000"/>
                  </a:schemeClr>
                </a:solidFill>
              </a:rPr>
              <a:t>magnetars</a:t>
            </a:r>
            <a:r>
              <a:rPr lang="en-US" sz="2000" b="1" dirty="0">
                <a:solidFill>
                  <a:schemeClr val="accent5">
                    <a:lumMod val="75000"/>
                  </a:schemeClr>
                </a:solidFill>
              </a:rPr>
              <a:t> and white dwarfs etc</a:t>
            </a:r>
            <a:r>
              <a:rPr lang="en-US" dirty="0" smtClean="0">
                <a:solidFill>
                  <a:schemeClr val="accent5">
                    <a:lumMod val="75000"/>
                  </a:schemeClr>
                </a:solidFill>
              </a:rPr>
              <a:t>.</a:t>
            </a:r>
            <a:endParaRPr lang="en-US"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6501" y="609601"/>
            <a:ext cx="4648200" cy="646331"/>
          </a:xfrm>
          <a:prstGeom prst="rect">
            <a:avLst/>
          </a:prstGeom>
          <a:noFill/>
          <a:ln>
            <a:solidFill>
              <a:schemeClr val="tx1"/>
            </a:solidFill>
          </a:ln>
        </p:spPr>
        <p:txBody>
          <a:bodyPr wrap="square" rtlCol="0">
            <a:sp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Fermi Pressure</a:t>
            </a:r>
          </a:p>
        </p:txBody>
      </p:sp>
      <mc:AlternateContent xmlns:mc="http://schemas.openxmlformats.org/markup-compatibility/2006" xmlns:a14="http://schemas.microsoft.com/office/drawing/2010/main">
        <mc:Choice Requires="a14">
          <p:sp>
            <p:nvSpPr>
              <p:cNvPr id="5" name="TextBox 4"/>
              <p:cNvSpPr txBox="1"/>
              <p:nvPr/>
            </p:nvSpPr>
            <p:spPr>
              <a:xfrm>
                <a:off x="2209800" y="1752600"/>
                <a:ext cx="3619500" cy="1335558"/>
              </a:xfrm>
              <a:prstGeom prst="rect">
                <a:avLst/>
              </a:prstGeom>
              <a:noFill/>
              <a:ln>
                <a:solidFill>
                  <a:schemeClr val="tx1"/>
                </a:solidFill>
              </a:ln>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Fermi Temperature</a:t>
                </a:r>
                <a:endParaRPr lang="en-US" sz="2400" b="1" i="1" dirty="0">
                  <a:latin typeface="Cambria Math"/>
                  <a:cs typeface="Times New Roman" panose="02020603050405020304" pitchFamily="18" charset="0"/>
                </a:endParaRPr>
              </a:p>
              <a:p>
                <a:pPr algn="ctr"/>
                <a14:m>
                  <m:oMath xmlns:m="http://schemas.openxmlformats.org/officeDocument/2006/math">
                    <m:sSub>
                      <m:sSubPr>
                        <m:ctrlPr>
                          <a:rPr lang="en-US" sz="2400" i="1">
                            <a:solidFill>
                              <a:srgbClr val="00CC66"/>
                            </a:solidFill>
                            <a:latin typeface="Cambria Math" panose="02040503050406030204" pitchFamily="18" charset="0"/>
                            <a:cs typeface="Times New Roman" panose="02020603050405020304" pitchFamily="18" charset="0"/>
                          </a:rPr>
                        </m:ctrlPr>
                      </m:sSubPr>
                      <m:e>
                        <m:r>
                          <a:rPr lang="en-US" sz="2400" i="1">
                            <a:solidFill>
                              <a:srgbClr val="00CC66"/>
                            </a:solidFill>
                            <a:latin typeface="Cambria Math"/>
                            <a:cs typeface="Times New Roman" panose="02020603050405020304" pitchFamily="18" charset="0"/>
                          </a:rPr>
                          <m:t>𝑇</m:t>
                        </m:r>
                      </m:e>
                      <m:sub>
                        <m:r>
                          <a:rPr lang="en-US" sz="2400" i="1">
                            <a:solidFill>
                              <a:srgbClr val="00CC66"/>
                            </a:solidFill>
                            <a:latin typeface="Cambria Math"/>
                            <a:cs typeface="Times New Roman" panose="02020603050405020304" pitchFamily="18" charset="0"/>
                          </a:rPr>
                          <m:t>𝐹𝑆</m:t>
                        </m:r>
                      </m:sub>
                    </m:sSub>
                  </m:oMath>
                </a14:m>
                <a:r>
                  <a:rPr lang="en-US" sz="2400" b="1" dirty="0">
                    <a:solidFill>
                      <a:srgbClr val="00CC66"/>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b="1" i="1">
                            <a:solidFill>
                              <a:srgbClr val="00CC66"/>
                            </a:solidFill>
                            <a:latin typeface="Cambria Math" panose="02040503050406030204" pitchFamily="18" charset="0"/>
                            <a:cs typeface="Times New Roman" panose="02020603050405020304" pitchFamily="18" charset="0"/>
                          </a:rPr>
                        </m:ctrlPr>
                      </m:fPr>
                      <m:num>
                        <m:sSup>
                          <m:sSupPr>
                            <m:ctrlPr>
                              <a:rPr lang="en-US" sz="2400" b="1" i="1">
                                <a:solidFill>
                                  <a:srgbClr val="00CC66"/>
                                </a:solidFill>
                                <a:latin typeface="Cambria Math" panose="02040503050406030204" pitchFamily="18" charset="0"/>
                                <a:cs typeface="Times New Roman" panose="02020603050405020304" pitchFamily="18" charset="0"/>
                              </a:rPr>
                            </m:ctrlPr>
                          </m:sSupPr>
                          <m:e>
                            <m:r>
                              <m:rPr>
                                <m:nor/>
                              </m:rPr>
                              <a:rPr lang="en-US" sz="2400" dirty="0">
                                <a:solidFill>
                                  <a:srgbClr val="00CC66"/>
                                </a:solidFill>
                                <a:latin typeface="Times New Roman" panose="02020603050405020304" pitchFamily="18" charset="0"/>
                                <a:cs typeface="Times New Roman" panose="02020603050405020304" pitchFamily="18" charset="0"/>
                              </a:rPr>
                              <m:t>ℏ</m:t>
                            </m:r>
                          </m:e>
                          <m:sup>
                            <m:r>
                              <a:rPr lang="en-US" sz="2400" b="1" i="1">
                                <a:solidFill>
                                  <a:srgbClr val="00CC66"/>
                                </a:solidFill>
                                <a:latin typeface="Cambria Math"/>
                                <a:cs typeface="Times New Roman" panose="02020603050405020304" pitchFamily="18" charset="0"/>
                              </a:rPr>
                              <m:t>𝟐</m:t>
                            </m:r>
                          </m:sup>
                        </m:sSup>
                        <m:r>
                          <a:rPr lang="en-US" sz="2400" b="1" i="1">
                            <a:solidFill>
                              <a:srgbClr val="00CC66"/>
                            </a:solidFill>
                            <a:latin typeface="Cambria Math"/>
                            <a:cs typeface="Times New Roman" panose="02020603050405020304" pitchFamily="18" charset="0"/>
                          </a:rPr>
                          <m:t>(</m:t>
                        </m:r>
                        <m:sSup>
                          <m:sSupPr>
                            <m:ctrlPr>
                              <a:rPr lang="en-US" sz="2400" b="1" i="1">
                                <a:solidFill>
                                  <a:srgbClr val="00CC66"/>
                                </a:solidFill>
                                <a:latin typeface="Cambria Math" panose="02040503050406030204" pitchFamily="18" charset="0"/>
                                <a:cs typeface="Times New Roman" panose="02020603050405020304" pitchFamily="18" charset="0"/>
                              </a:rPr>
                            </m:ctrlPr>
                          </m:sSupPr>
                          <m:e>
                            <m:r>
                              <a:rPr lang="en-US" sz="2400" b="1" i="1">
                                <a:solidFill>
                                  <a:srgbClr val="00CC66"/>
                                </a:solidFill>
                                <a:latin typeface="Cambria Math"/>
                                <a:cs typeface="Times New Roman" panose="02020603050405020304" pitchFamily="18" charset="0"/>
                              </a:rPr>
                              <m:t>𝟑</m:t>
                            </m:r>
                            <m:sSup>
                              <m:sSupPr>
                                <m:ctrlPr>
                                  <a:rPr lang="en-US" sz="2400" b="1" i="1">
                                    <a:solidFill>
                                      <a:srgbClr val="00CC66"/>
                                    </a:solidFill>
                                    <a:latin typeface="Cambria Math" panose="02040503050406030204" pitchFamily="18" charset="0"/>
                                    <a:cs typeface="Times New Roman" panose="02020603050405020304" pitchFamily="18" charset="0"/>
                                  </a:rPr>
                                </m:ctrlPr>
                              </m:sSupPr>
                              <m:e>
                                <m:r>
                                  <a:rPr lang="en-US" sz="2400" b="1" i="1">
                                    <a:solidFill>
                                      <a:srgbClr val="00CC66"/>
                                    </a:solidFill>
                                    <a:latin typeface="Cambria Math"/>
                                    <a:ea typeface="Cambria Math"/>
                                    <a:cs typeface="Times New Roman" panose="02020603050405020304" pitchFamily="18" charset="0"/>
                                  </a:rPr>
                                  <m:t>𝝅</m:t>
                                </m:r>
                              </m:e>
                              <m:sup>
                                <m:r>
                                  <a:rPr lang="en-US" sz="2400" b="1" i="1">
                                    <a:solidFill>
                                      <a:srgbClr val="00CC66"/>
                                    </a:solidFill>
                                    <a:latin typeface="Cambria Math"/>
                                    <a:cs typeface="Times New Roman" panose="02020603050405020304" pitchFamily="18" charset="0"/>
                                  </a:rPr>
                                  <m:t>𝟐</m:t>
                                </m:r>
                              </m:sup>
                            </m:sSup>
                            <m:r>
                              <a:rPr lang="en-US" sz="2400" b="1" i="1">
                                <a:solidFill>
                                  <a:srgbClr val="00CC66"/>
                                </a:solidFill>
                                <a:latin typeface="Cambria Math"/>
                                <a:cs typeface="Times New Roman" panose="02020603050405020304" pitchFamily="18" charset="0"/>
                              </a:rPr>
                              <m:t>)</m:t>
                            </m:r>
                          </m:e>
                          <m:sup>
                            <m:f>
                              <m:fPr>
                                <m:ctrlPr>
                                  <a:rPr lang="en-US" sz="2400" b="1" i="1">
                                    <a:solidFill>
                                      <a:srgbClr val="00CC66"/>
                                    </a:solidFill>
                                    <a:latin typeface="Cambria Math" panose="02040503050406030204" pitchFamily="18" charset="0"/>
                                    <a:cs typeface="Times New Roman" panose="02020603050405020304" pitchFamily="18" charset="0"/>
                                  </a:rPr>
                                </m:ctrlPr>
                              </m:fPr>
                              <m:num>
                                <m:r>
                                  <a:rPr lang="en-US" sz="2400" b="1" i="1">
                                    <a:solidFill>
                                      <a:srgbClr val="00CC66"/>
                                    </a:solidFill>
                                    <a:latin typeface="Cambria Math"/>
                                    <a:cs typeface="Times New Roman" panose="02020603050405020304" pitchFamily="18" charset="0"/>
                                  </a:rPr>
                                  <m:t>𝟐</m:t>
                                </m:r>
                              </m:num>
                              <m:den>
                                <m:r>
                                  <a:rPr lang="en-US" sz="2400" b="1" i="1">
                                    <a:solidFill>
                                      <a:srgbClr val="00CC66"/>
                                    </a:solidFill>
                                    <a:latin typeface="Cambria Math"/>
                                    <a:cs typeface="Times New Roman" panose="02020603050405020304" pitchFamily="18" charset="0"/>
                                  </a:rPr>
                                  <m:t>𝟑</m:t>
                                </m:r>
                              </m:den>
                            </m:f>
                          </m:sup>
                        </m:sSup>
                        <m:r>
                          <a:rPr lang="en-US" sz="2400" b="1" i="1">
                            <a:solidFill>
                              <a:srgbClr val="00CC66"/>
                            </a:solidFill>
                            <a:latin typeface="Cambria Math"/>
                            <a:cs typeface="Times New Roman" panose="02020603050405020304" pitchFamily="18" charset="0"/>
                          </a:rPr>
                          <m:t> </m:t>
                        </m:r>
                        <m:sSubSup>
                          <m:sSubSupPr>
                            <m:ctrlPr>
                              <a:rPr lang="en-US" sz="2400" b="1" i="1">
                                <a:solidFill>
                                  <a:srgbClr val="00CC66"/>
                                </a:solidFill>
                                <a:latin typeface="Cambria Math" panose="02040503050406030204" pitchFamily="18" charset="0"/>
                                <a:cs typeface="Times New Roman" panose="02020603050405020304" pitchFamily="18" charset="0"/>
                              </a:rPr>
                            </m:ctrlPr>
                          </m:sSubSupPr>
                          <m:e>
                            <m:sSup>
                              <m:sSupPr>
                                <m:ctrlPr>
                                  <a:rPr lang="en-US" sz="2400" b="1" i="1">
                                    <a:solidFill>
                                      <a:srgbClr val="00CC66"/>
                                    </a:solidFill>
                                    <a:latin typeface="Cambria Math" panose="02040503050406030204" pitchFamily="18" charset="0"/>
                                    <a:cs typeface="Times New Roman" panose="02020603050405020304" pitchFamily="18" charset="0"/>
                                  </a:rPr>
                                </m:ctrlPr>
                              </m:sSupPr>
                              <m:e>
                                <m:r>
                                  <a:rPr lang="en-US" sz="2400" b="1" i="1">
                                    <a:solidFill>
                                      <a:srgbClr val="00CC66"/>
                                    </a:solidFill>
                                    <a:latin typeface="Cambria Math"/>
                                    <a:cs typeface="Times New Roman" panose="02020603050405020304" pitchFamily="18" charset="0"/>
                                  </a:rPr>
                                  <m:t>𝒏</m:t>
                                </m:r>
                              </m:e>
                              <m:sup>
                                <m:f>
                                  <m:fPr>
                                    <m:ctrlPr>
                                      <a:rPr lang="en-US" sz="2400" b="1" i="1">
                                        <a:solidFill>
                                          <a:srgbClr val="00CC66"/>
                                        </a:solidFill>
                                        <a:latin typeface="Cambria Math" panose="02040503050406030204" pitchFamily="18" charset="0"/>
                                        <a:cs typeface="Times New Roman" panose="02020603050405020304" pitchFamily="18" charset="0"/>
                                      </a:rPr>
                                    </m:ctrlPr>
                                  </m:fPr>
                                  <m:num>
                                    <m:r>
                                      <a:rPr lang="en-US" sz="2400" b="1" i="1">
                                        <a:solidFill>
                                          <a:srgbClr val="00CC66"/>
                                        </a:solidFill>
                                        <a:latin typeface="Cambria Math"/>
                                        <a:cs typeface="Times New Roman" panose="02020603050405020304" pitchFamily="18" charset="0"/>
                                      </a:rPr>
                                      <m:t>𝟐</m:t>
                                    </m:r>
                                  </m:num>
                                  <m:den>
                                    <m:r>
                                      <a:rPr lang="en-US" sz="2400" b="1" i="1">
                                        <a:solidFill>
                                          <a:srgbClr val="00CC66"/>
                                        </a:solidFill>
                                        <a:latin typeface="Cambria Math"/>
                                        <a:cs typeface="Times New Roman" panose="02020603050405020304" pitchFamily="18" charset="0"/>
                                      </a:rPr>
                                      <m:t>𝟑</m:t>
                                    </m:r>
                                  </m:den>
                                </m:f>
                              </m:sup>
                            </m:sSup>
                          </m:e>
                          <m:sub>
                            <m:r>
                              <a:rPr lang="en-US" sz="2400" b="1" i="1">
                                <a:solidFill>
                                  <a:srgbClr val="00CC66"/>
                                </a:solidFill>
                                <a:latin typeface="Cambria Math"/>
                                <a:cs typeface="Times New Roman" panose="02020603050405020304" pitchFamily="18" charset="0"/>
                              </a:rPr>
                              <m:t>𝒔</m:t>
                            </m:r>
                          </m:sub>
                          <m:sup/>
                        </m:sSubSup>
                      </m:num>
                      <m:den>
                        <m:r>
                          <a:rPr lang="en-US" sz="2400" b="1" i="1">
                            <a:solidFill>
                              <a:srgbClr val="00CC66"/>
                            </a:solidFill>
                            <a:latin typeface="Cambria Math"/>
                            <a:cs typeface="Times New Roman" panose="02020603050405020304" pitchFamily="18" charset="0"/>
                          </a:rPr>
                          <m:t>𝟐</m:t>
                        </m:r>
                        <m:sSub>
                          <m:sSubPr>
                            <m:ctrlPr>
                              <a:rPr lang="en-US" sz="2400" b="1" i="1" dirty="0">
                                <a:solidFill>
                                  <a:srgbClr val="00CC66"/>
                                </a:solidFill>
                                <a:latin typeface="Cambria Math" panose="02040503050406030204" pitchFamily="18" charset="0"/>
                                <a:cs typeface="Times New Roman" panose="02020603050405020304" pitchFamily="18" charset="0"/>
                              </a:rPr>
                            </m:ctrlPr>
                          </m:sSubPr>
                          <m:e>
                            <m:r>
                              <a:rPr lang="en-US" sz="2400" b="1" i="1" dirty="0">
                                <a:solidFill>
                                  <a:srgbClr val="00CC66"/>
                                </a:solidFill>
                                <a:latin typeface="Cambria Math"/>
                                <a:cs typeface="Times New Roman" panose="02020603050405020304" pitchFamily="18" charset="0"/>
                              </a:rPr>
                              <m:t>𝑲</m:t>
                            </m:r>
                          </m:e>
                          <m:sub>
                            <m:r>
                              <a:rPr lang="en-US" sz="2400" b="1" i="1" dirty="0">
                                <a:solidFill>
                                  <a:srgbClr val="00CC66"/>
                                </a:solidFill>
                                <a:latin typeface="Cambria Math"/>
                                <a:cs typeface="Times New Roman" panose="02020603050405020304" pitchFamily="18" charset="0"/>
                              </a:rPr>
                              <m:t>𝑩</m:t>
                            </m:r>
                          </m:sub>
                        </m:sSub>
                        <m:sSub>
                          <m:sSubPr>
                            <m:ctrlPr>
                              <a:rPr lang="en-US" sz="2400" b="1" i="1">
                                <a:solidFill>
                                  <a:srgbClr val="00CC66"/>
                                </a:solidFill>
                                <a:latin typeface="Cambria Math" panose="02040503050406030204" pitchFamily="18" charset="0"/>
                                <a:cs typeface="Times New Roman" panose="02020603050405020304" pitchFamily="18" charset="0"/>
                              </a:rPr>
                            </m:ctrlPr>
                          </m:sSubPr>
                          <m:e>
                            <m:r>
                              <a:rPr lang="en-US" sz="2400" b="1" i="1">
                                <a:solidFill>
                                  <a:srgbClr val="00CC66"/>
                                </a:solidFill>
                                <a:latin typeface="Cambria Math"/>
                                <a:cs typeface="Times New Roman" panose="02020603050405020304" pitchFamily="18" charset="0"/>
                              </a:rPr>
                              <m:t>𝒎</m:t>
                            </m:r>
                          </m:e>
                          <m:sub>
                            <m:r>
                              <a:rPr lang="en-US" sz="2400" b="1" i="1">
                                <a:solidFill>
                                  <a:srgbClr val="00CC66"/>
                                </a:solidFill>
                                <a:latin typeface="Cambria Math"/>
                                <a:cs typeface="Times New Roman" panose="02020603050405020304" pitchFamily="18" charset="0"/>
                              </a:rPr>
                              <m:t>𝒔</m:t>
                            </m:r>
                          </m:sub>
                        </m:sSub>
                      </m:den>
                    </m:f>
                  </m:oMath>
                </a14:m>
                <a:r>
                  <a:rPr lang="en-US" sz="2400" b="1" dirty="0">
                    <a:latin typeface="Times New Roman" panose="02020603050405020304" pitchFamily="18" charset="0"/>
                    <a:cs typeface="Times New Roman" panose="02020603050405020304" pitchFamily="18" charset="0"/>
                  </a:rPr>
                  <a:t>    </a:t>
                </a:r>
              </a:p>
            </p:txBody>
          </p:sp>
        </mc:Choice>
        <mc:Fallback xmlns="">
          <p:sp>
            <p:nvSpPr>
              <p:cNvPr id="5" name="TextBox 4"/>
              <p:cNvSpPr txBox="1">
                <a:spLocks noRot="1" noChangeAspect="1" noMove="1" noResize="1" noEditPoints="1" noAdjustHandles="1" noChangeArrowheads="1" noChangeShapeType="1" noTextEdit="1"/>
              </p:cNvSpPr>
              <p:nvPr/>
            </p:nvSpPr>
            <p:spPr>
              <a:xfrm>
                <a:off x="2209800" y="1752600"/>
                <a:ext cx="3619500" cy="1335558"/>
              </a:xfrm>
              <a:prstGeom prst="rect">
                <a:avLst/>
              </a:prstGeom>
              <a:blipFill rotWithShape="0">
                <a:blip r:embed="rId2"/>
                <a:stretch>
                  <a:fillRect t="-3167"/>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790700" y="3505200"/>
                <a:ext cx="8724900" cy="2681824"/>
              </a:xfrm>
              <a:prstGeom prst="rect">
                <a:avLst/>
              </a:prstGeom>
              <a:noFill/>
            </p:spPr>
            <p:txBody>
              <a:bodyPr wrap="square" rtlCol="0">
                <a:spAutoFit/>
              </a:bodyPr>
              <a:lstStyle/>
              <a:p>
                <a:pPr marL="342900" indent="-342900">
                  <a:buFont typeface="Wingdings" panose="05000000000000000000" pitchFamily="2" charset="2"/>
                  <a:buChar char="q"/>
                </a:pPr>
                <a:r>
                  <a:rPr lang="en-US" sz="2400" dirty="0"/>
                  <a:t> </a:t>
                </a:r>
                <a:r>
                  <a:rPr lang="en-US" sz="2400" dirty="0">
                    <a:latin typeface="Times New Roman" panose="02020603050405020304" pitchFamily="18" charset="0"/>
                    <a:cs typeface="Times New Roman" panose="02020603050405020304" pitchFamily="18" charset="0"/>
                  </a:rPr>
                  <a:t>Based on the astrophysical data, the surface magnetic field  of a Neutron star  is </a:t>
                </a:r>
                <a:r>
                  <a:rPr lang="en-US" sz="2400" dirty="0">
                    <a:solidFill>
                      <a:srgbClr val="FF0000"/>
                    </a:solidFill>
                    <a:latin typeface="Times New Roman" panose="02020603050405020304" pitchFamily="18" charset="0"/>
                    <a:cs typeface="Times New Roman" panose="02020603050405020304" pitchFamily="18" charset="0"/>
                  </a:rPr>
                  <a:t>H</a:t>
                </a:r>
                <a:r>
                  <a:rPr lang="en-US" sz="2400" dirty="0">
                    <a:solidFill>
                      <a:srgbClr val="FF0000"/>
                    </a:solidFill>
                    <a:ea typeface="Cambria Math"/>
                    <a:cs typeface="Times New Roman" panose="02020603050405020304" pitchFamily="18" charset="0"/>
                  </a:rPr>
                  <a:t> </a:t>
                </a:r>
                <a14:m>
                  <m:oMath xmlns:m="http://schemas.openxmlformats.org/officeDocument/2006/math">
                    <m:r>
                      <a:rPr lang="en-US" sz="2400" i="1">
                        <a:solidFill>
                          <a:srgbClr val="FF0000"/>
                        </a:solidFill>
                        <a:latin typeface="Cambria Math"/>
                        <a:ea typeface="Cambria Math"/>
                        <a:cs typeface="Times New Roman" panose="02020603050405020304" pitchFamily="18" charset="0"/>
                      </a:rPr>
                      <m:t>~</m:t>
                    </m:r>
                  </m:oMath>
                </a14:m>
                <a:r>
                  <a:rPr lang="en-US" sz="2400" dirty="0">
                    <a:solidFill>
                      <a:srgbClr val="FF0000"/>
                    </a:solidFill>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400" i="1">
                            <a:solidFill>
                              <a:srgbClr val="FF0000"/>
                            </a:solidFill>
                            <a:latin typeface="Cambria Math" panose="02040503050406030204" pitchFamily="18" charset="0"/>
                          </a:rPr>
                        </m:ctrlPr>
                      </m:sSupPr>
                      <m:e>
                        <m:r>
                          <a:rPr lang="en-US" sz="2400" i="1">
                            <a:solidFill>
                              <a:srgbClr val="FF0000"/>
                            </a:solidFill>
                            <a:latin typeface="Cambria Math"/>
                          </a:rPr>
                          <m:t>10</m:t>
                        </m:r>
                      </m:e>
                      <m:sup>
                        <m:r>
                          <a:rPr lang="en-US" sz="2400" i="1">
                            <a:solidFill>
                              <a:srgbClr val="FF0000"/>
                            </a:solidFill>
                            <a:latin typeface="Cambria Math"/>
                          </a:rPr>
                          <m:t>11    </m:t>
                        </m:r>
                      </m:sup>
                    </m:sSup>
                  </m:oMath>
                </a14:m>
                <a:r>
                  <a:rPr lang="en-US" sz="2400" dirty="0">
                    <a:solidFill>
                      <a:srgbClr val="FF0000"/>
                    </a:solidFill>
                    <a:latin typeface="Times New Roman" panose="02020603050405020304" pitchFamily="18" charset="0"/>
                    <a:cs typeface="Times New Roman" panose="02020603050405020304" pitchFamily="18" charset="0"/>
                  </a:rPr>
                  <a:t>G   </a:t>
                </a:r>
                <a:r>
                  <a:rPr lang="en-US" sz="2400" dirty="0">
                    <a:latin typeface="Times New Roman" panose="02020603050405020304" pitchFamily="18" charset="0"/>
                    <a:cs typeface="Times New Roman" panose="02020603050405020304" pitchFamily="18" charset="0"/>
                  </a:rPr>
                  <a:t>to </a:t>
                </a:r>
                <a14:m>
                  <m:oMath xmlns:m="http://schemas.openxmlformats.org/officeDocument/2006/math">
                    <m:sSup>
                      <m:sSupPr>
                        <m:ctrlPr>
                          <a:rPr lang="en-US" sz="2400" i="1">
                            <a:solidFill>
                              <a:srgbClr val="FF0000"/>
                            </a:solidFill>
                            <a:latin typeface="Cambria Math" panose="02040503050406030204" pitchFamily="18" charset="0"/>
                            <a:cs typeface="Times New Roman" panose="02020603050405020304" pitchFamily="18" charset="0"/>
                          </a:rPr>
                        </m:ctrlPr>
                      </m:sSupPr>
                      <m:e>
                        <m:r>
                          <a:rPr lang="en-US" sz="2400" i="1">
                            <a:solidFill>
                              <a:srgbClr val="FF0000"/>
                            </a:solidFill>
                            <a:latin typeface="Cambria Math"/>
                            <a:cs typeface="Times New Roman" panose="02020603050405020304" pitchFamily="18" charset="0"/>
                          </a:rPr>
                          <m:t>10</m:t>
                        </m:r>
                      </m:e>
                      <m:sup>
                        <m:r>
                          <a:rPr lang="en-US" sz="2400" i="1">
                            <a:solidFill>
                              <a:srgbClr val="FF0000"/>
                            </a:solidFill>
                            <a:latin typeface="Cambria Math"/>
                            <a:cs typeface="Times New Roman" panose="02020603050405020304" pitchFamily="18" charset="0"/>
                          </a:rPr>
                          <m:t>13 </m:t>
                        </m:r>
                      </m:sup>
                    </m:sSup>
                  </m:oMath>
                </a14:m>
                <a:r>
                  <a:rPr lang="en-US" sz="2400" dirty="0">
                    <a:solidFill>
                      <a:srgbClr val="FF0000"/>
                    </a:solidFill>
                    <a:latin typeface="Times New Roman" panose="02020603050405020304" pitchFamily="18" charset="0"/>
                    <a:cs typeface="Times New Roman" panose="02020603050405020304" pitchFamily="18" charset="0"/>
                  </a:rPr>
                  <a:t>G </a:t>
                </a:r>
                <a:r>
                  <a:rPr lang="en-US" sz="2400" dirty="0">
                    <a:latin typeface="Times New Roman" panose="02020603050405020304" pitchFamily="18" charset="0"/>
                    <a:cs typeface="Times New Roman" panose="02020603050405020304" pitchFamily="18" charset="0"/>
                  </a:rPr>
                  <a:t>and  internal field can be </a:t>
                </a:r>
                <a14:m>
                  <m:oMath xmlns:m="http://schemas.openxmlformats.org/officeDocument/2006/math">
                    <m:r>
                      <a:rPr lang="en-US" sz="2400" i="1">
                        <a:latin typeface="Cambria Math"/>
                        <a:ea typeface="Cambria Math"/>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400" i="1">
                            <a:solidFill>
                              <a:srgbClr val="FF0000"/>
                            </a:solidFill>
                            <a:latin typeface="Cambria Math" panose="02040503050406030204" pitchFamily="18" charset="0"/>
                            <a:cs typeface="Times New Roman" panose="02020603050405020304" pitchFamily="18" charset="0"/>
                          </a:rPr>
                        </m:ctrlPr>
                      </m:sSupPr>
                      <m:e>
                        <m:r>
                          <a:rPr lang="en-US" sz="2400" i="1">
                            <a:solidFill>
                              <a:srgbClr val="FF0000"/>
                            </a:solidFill>
                            <a:latin typeface="Cambria Math"/>
                            <a:cs typeface="Times New Roman" panose="02020603050405020304" pitchFamily="18" charset="0"/>
                          </a:rPr>
                          <m:t>10</m:t>
                        </m:r>
                      </m:e>
                      <m:sup>
                        <m:r>
                          <a:rPr lang="en-US" sz="2400" i="1">
                            <a:solidFill>
                              <a:srgbClr val="FF0000"/>
                            </a:solidFill>
                            <a:latin typeface="Cambria Math"/>
                            <a:cs typeface="Times New Roman" panose="02020603050405020304" pitchFamily="18" charset="0"/>
                          </a:rPr>
                          <m:t>15</m:t>
                        </m:r>
                      </m:sup>
                    </m:sSup>
                  </m:oMath>
                </a14:m>
                <a:r>
                  <a:rPr lang="en-US" sz="2400" dirty="0">
                    <a:solidFill>
                      <a:srgbClr val="FF0000"/>
                    </a:solidFill>
                    <a:latin typeface="Times New Roman" panose="02020603050405020304" pitchFamily="18" charset="0"/>
                    <a:cs typeface="Times New Roman" panose="02020603050405020304" pitchFamily="18" charset="0"/>
                  </a:rPr>
                  <a:t> G </a:t>
                </a:r>
                <a:r>
                  <a:rPr lang="en-US" sz="2400" dirty="0">
                    <a:latin typeface="Times New Roman" panose="02020603050405020304" pitchFamily="18" charset="0"/>
                    <a:cs typeface="Times New Roman" panose="02020603050405020304" pitchFamily="18" charset="0"/>
                  </a:rPr>
                  <a:t>or even higher.</a:t>
                </a:r>
              </a:p>
              <a:p>
                <a:pPr marL="342900" indent="-342900">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 In such a strong magnetic field the thermodynamic properties of quantum electron gas are quite different. </a:t>
                </a:r>
                <a:r>
                  <a:rPr lang="en-US" sz="2400" dirty="0">
                    <a:solidFill>
                      <a:srgbClr val="C80E86"/>
                    </a:solidFill>
                    <a:latin typeface="Times New Roman" panose="02020603050405020304" pitchFamily="18" charset="0"/>
                    <a:cs typeface="Times New Roman" panose="02020603050405020304" pitchFamily="18" charset="0"/>
                  </a:rPr>
                  <a:t>Ref. [N.L. </a:t>
                </a:r>
                <a:r>
                  <a:rPr lang="en-US" sz="2400" dirty="0" err="1">
                    <a:solidFill>
                      <a:srgbClr val="C80E86"/>
                    </a:solidFill>
                    <a:latin typeface="Times New Roman" panose="02020603050405020304" pitchFamily="18" charset="0"/>
                    <a:cs typeface="Times New Roman" panose="02020603050405020304" pitchFamily="18" charset="0"/>
                  </a:rPr>
                  <a:t>Tsintasadze</a:t>
                </a:r>
                <a:r>
                  <a:rPr lang="en-US" sz="2400" dirty="0">
                    <a:solidFill>
                      <a:srgbClr val="C80E86"/>
                    </a:solidFill>
                    <a:latin typeface="Times New Roman" panose="02020603050405020304" pitchFamily="18" charset="0"/>
                    <a:cs typeface="Times New Roman" panose="02020603050405020304" pitchFamily="18" charset="0"/>
                  </a:rPr>
                  <a:t> et al., (2012)].</a:t>
                </a:r>
              </a:p>
              <a:p>
                <a:pPr marL="342900" indent="-342900">
                  <a:buFont typeface="Wingdings" panose="05000000000000000000" pitchFamily="2" charset="2"/>
                  <a:buChar char="q"/>
                </a:pPr>
                <a:endParaRPr lang="en-US" sz="2400" dirty="0">
                  <a:solidFill>
                    <a:srgbClr val="C80E86"/>
                  </a:solidFill>
                  <a:latin typeface="Times New Roman" panose="02020603050405020304" pitchFamily="18" charset="0"/>
                  <a:cs typeface="Times New Roman" panose="02020603050405020304" pitchFamily="18"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66700" y="3505200"/>
                <a:ext cx="8724900" cy="2681824"/>
              </a:xfrm>
              <a:prstGeom prst="rect">
                <a:avLst/>
              </a:prstGeom>
              <a:blipFill rotWithShape="1">
                <a:blip r:embed="rId3"/>
                <a:stretch>
                  <a:fillRect l="-978" t="-2045" r="-2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743700" y="1748113"/>
                <a:ext cx="3009900" cy="1340047"/>
              </a:xfrm>
              <a:prstGeom prst="rect">
                <a:avLst/>
              </a:prstGeom>
              <a:noFill/>
              <a:ln>
                <a:solidFill>
                  <a:schemeClr val="tx1"/>
                </a:solidFill>
              </a:ln>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Fermi Pressure</a:t>
                </a:r>
                <a:endParaRPr lang="en-US" sz="2400" b="1" dirty="0">
                  <a:solidFill>
                    <a:srgbClr val="00CC66"/>
                  </a:solidFill>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en-US" sz="2400" i="1">
                            <a:solidFill>
                              <a:srgbClr val="00CC66"/>
                            </a:solidFill>
                            <a:latin typeface="Cambria Math" panose="02040503050406030204" pitchFamily="18" charset="0"/>
                            <a:cs typeface="Times New Roman" panose="02020603050405020304" pitchFamily="18" charset="0"/>
                          </a:rPr>
                        </m:ctrlPr>
                      </m:sSubPr>
                      <m:e>
                        <m:r>
                          <a:rPr lang="en-US" sz="2400" i="1">
                            <a:solidFill>
                              <a:srgbClr val="00CC66"/>
                            </a:solidFill>
                            <a:latin typeface="Cambria Math"/>
                            <a:cs typeface="Times New Roman" panose="02020603050405020304" pitchFamily="18" charset="0"/>
                          </a:rPr>
                          <m:t>𝑃</m:t>
                        </m:r>
                      </m:e>
                      <m:sub>
                        <m:r>
                          <a:rPr lang="en-US" sz="2400" i="1">
                            <a:solidFill>
                              <a:srgbClr val="00CC66"/>
                            </a:solidFill>
                            <a:latin typeface="Cambria Math"/>
                            <a:cs typeface="Times New Roman" panose="02020603050405020304" pitchFamily="18" charset="0"/>
                          </a:rPr>
                          <m:t>𝐹𝑆</m:t>
                        </m:r>
                      </m:sub>
                    </m:sSub>
                  </m:oMath>
                </a14:m>
                <a:r>
                  <a:rPr lang="en-US" sz="2400" b="1" dirty="0">
                    <a:solidFill>
                      <a:srgbClr val="00CC66"/>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b="1" i="1">
                            <a:solidFill>
                              <a:srgbClr val="00CC66"/>
                            </a:solidFill>
                            <a:latin typeface="Cambria Math" panose="02040503050406030204" pitchFamily="18" charset="0"/>
                            <a:cs typeface="Times New Roman" panose="02020603050405020304" pitchFamily="18" charset="0"/>
                          </a:rPr>
                        </m:ctrlPr>
                      </m:fPr>
                      <m:num>
                        <m:sSup>
                          <m:sSupPr>
                            <m:ctrlPr>
                              <a:rPr lang="en-US" sz="2400" b="1" i="1">
                                <a:solidFill>
                                  <a:srgbClr val="00CC66"/>
                                </a:solidFill>
                                <a:latin typeface="Cambria Math" panose="02040503050406030204" pitchFamily="18" charset="0"/>
                                <a:cs typeface="Times New Roman" panose="02020603050405020304" pitchFamily="18" charset="0"/>
                              </a:rPr>
                            </m:ctrlPr>
                          </m:sSupPr>
                          <m:e>
                            <m:r>
                              <m:rPr>
                                <m:nor/>
                              </m:rPr>
                              <a:rPr lang="en-US" sz="2400" dirty="0">
                                <a:solidFill>
                                  <a:srgbClr val="00CC66"/>
                                </a:solidFill>
                                <a:latin typeface="Times New Roman" panose="02020603050405020304" pitchFamily="18" charset="0"/>
                                <a:cs typeface="Times New Roman" panose="02020603050405020304" pitchFamily="18" charset="0"/>
                              </a:rPr>
                              <m:t>ℏ</m:t>
                            </m:r>
                          </m:e>
                          <m:sup>
                            <m:r>
                              <a:rPr lang="en-US" sz="2400" b="1" i="1">
                                <a:solidFill>
                                  <a:srgbClr val="00CC66"/>
                                </a:solidFill>
                                <a:latin typeface="Cambria Math"/>
                                <a:cs typeface="Times New Roman" panose="02020603050405020304" pitchFamily="18" charset="0"/>
                              </a:rPr>
                              <m:t>𝟐</m:t>
                            </m:r>
                          </m:sup>
                        </m:sSup>
                        <m:r>
                          <a:rPr lang="en-US" sz="2400" b="1" i="1">
                            <a:solidFill>
                              <a:srgbClr val="00CC66"/>
                            </a:solidFill>
                            <a:latin typeface="Cambria Math"/>
                            <a:cs typeface="Times New Roman" panose="02020603050405020304" pitchFamily="18" charset="0"/>
                          </a:rPr>
                          <m:t>(</m:t>
                        </m:r>
                        <m:sSup>
                          <m:sSupPr>
                            <m:ctrlPr>
                              <a:rPr lang="en-US" sz="2400" b="1" i="1">
                                <a:solidFill>
                                  <a:srgbClr val="00CC66"/>
                                </a:solidFill>
                                <a:latin typeface="Cambria Math" panose="02040503050406030204" pitchFamily="18" charset="0"/>
                                <a:cs typeface="Times New Roman" panose="02020603050405020304" pitchFamily="18" charset="0"/>
                              </a:rPr>
                            </m:ctrlPr>
                          </m:sSupPr>
                          <m:e>
                            <m:r>
                              <a:rPr lang="en-US" sz="2400" b="1" i="1">
                                <a:solidFill>
                                  <a:srgbClr val="00CC66"/>
                                </a:solidFill>
                                <a:latin typeface="Cambria Math"/>
                                <a:cs typeface="Times New Roman" panose="02020603050405020304" pitchFamily="18" charset="0"/>
                              </a:rPr>
                              <m:t>𝟑</m:t>
                            </m:r>
                            <m:sSup>
                              <m:sSupPr>
                                <m:ctrlPr>
                                  <a:rPr lang="en-US" sz="2400" b="1" i="1">
                                    <a:solidFill>
                                      <a:srgbClr val="00CC66"/>
                                    </a:solidFill>
                                    <a:latin typeface="Cambria Math" panose="02040503050406030204" pitchFamily="18" charset="0"/>
                                    <a:cs typeface="Times New Roman" panose="02020603050405020304" pitchFamily="18" charset="0"/>
                                  </a:rPr>
                                </m:ctrlPr>
                              </m:sSupPr>
                              <m:e>
                                <m:r>
                                  <a:rPr lang="en-US" sz="2400" b="1" i="1">
                                    <a:solidFill>
                                      <a:srgbClr val="00CC66"/>
                                    </a:solidFill>
                                    <a:latin typeface="Cambria Math"/>
                                    <a:ea typeface="Cambria Math"/>
                                    <a:cs typeface="Times New Roman" panose="02020603050405020304" pitchFamily="18" charset="0"/>
                                  </a:rPr>
                                  <m:t>𝝅</m:t>
                                </m:r>
                              </m:e>
                              <m:sup>
                                <m:r>
                                  <a:rPr lang="en-US" sz="2400" b="1" i="1">
                                    <a:solidFill>
                                      <a:srgbClr val="00CC66"/>
                                    </a:solidFill>
                                    <a:latin typeface="Cambria Math"/>
                                    <a:cs typeface="Times New Roman" panose="02020603050405020304" pitchFamily="18" charset="0"/>
                                  </a:rPr>
                                  <m:t>𝟐</m:t>
                                </m:r>
                              </m:sup>
                            </m:sSup>
                            <m:r>
                              <a:rPr lang="en-US" sz="2400" b="1" i="1">
                                <a:solidFill>
                                  <a:srgbClr val="00CC66"/>
                                </a:solidFill>
                                <a:latin typeface="Cambria Math"/>
                                <a:cs typeface="Times New Roman" panose="02020603050405020304" pitchFamily="18" charset="0"/>
                              </a:rPr>
                              <m:t>)</m:t>
                            </m:r>
                          </m:e>
                          <m:sup>
                            <m:f>
                              <m:fPr>
                                <m:ctrlPr>
                                  <a:rPr lang="en-US" sz="2400" b="1" i="1">
                                    <a:solidFill>
                                      <a:srgbClr val="00CC66"/>
                                    </a:solidFill>
                                    <a:latin typeface="Cambria Math" panose="02040503050406030204" pitchFamily="18" charset="0"/>
                                    <a:cs typeface="Times New Roman" panose="02020603050405020304" pitchFamily="18" charset="0"/>
                                  </a:rPr>
                                </m:ctrlPr>
                              </m:fPr>
                              <m:num>
                                <m:r>
                                  <a:rPr lang="en-US" sz="2400" b="1" i="1">
                                    <a:solidFill>
                                      <a:srgbClr val="00CC66"/>
                                    </a:solidFill>
                                    <a:latin typeface="Cambria Math"/>
                                    <a:cs typeface="Times New Roman" panose="02020603050405020304" pitchFamily="18" charset="0"/>
                                  </a:rPr>
                                  <m:t>𝟐</m:t>
                                </m:r>
                              </m:num>
                              <m:den>
                                <m:r>
                                  <a:rPr lang="en-US" sz="2400" b="1" i="1">
                                    <a:solidFill>
                                      <a:srgbClr val="00CC66"/>
                                    </a:solidFill>
                                    <a:latin typeface="Cambria Math"/>
                                    <a:cs typeface="Times New Roman" panose="02020603050405020304" pitchFamily="18" charset="0"/>
                                  </a:rPr>
                                  <m:t>𝟑</m:t>
                                </m:r>
                              </m:den>
                            </m:f>
                          </m:sup>
                        </m:sSup>
                        <m:r>
                          <a:rPr lang="en-US" sz="2400" b="1" i="1">
                            <a:solidFill>
                              <a:srgbClr val="00CC66"/>
                            </a:solidFill>
                            <a:latin typeface="Cambria Math"/>
                            <a:cs typeface="Times New Roman" panose="02020603050405020304" pitchFamily="18" charset="0"/>
                          </a:rPr>
                          <m:t> </m:t>
                        </m:r>
                        <m:sSubSup>
                          <m:sSubSupPr>
                            <m:ctrlPr>
                              <a:rPr lang="en-US" sz="2400" b="1" i="1">
                                <a:solidFill>
                                  <a:srgbClr val="00CC66"/>
                                </a:solidFill>
                                <a:latin typeface="Cambria Math" panose="02040503050406030204" pitchFamily="18" charset="0"/>
                                <a:cs typeface="Times New Roman" panose="02020603050405020304" pitchFamily="18" charset="0"/>
                              </a:rPr>
                            </m:ctrlPr>
                          </m:sSubSupPr>
                          <m:e>
                            <m:sSup>
                              <m:sSupPr>
                                <m:ctrlPr>
                                  <a:rPr lang="en-US" sz="2400" b="1" i="1">
                                    <a:solidFill>
                                      <a:srgbClr val="00CC66"/>
                                    </a:solidFill>
                                    <a:latin typeface="Cambria Math" panose="02040503050406030204" pitchFamily="18" charset="0"/>
                                    <a:cs typeface="Times New Roman" panose="02020603050405020304" pitchFamily="18" charset="0"/>
                                  </a:rPr>
                                </m:ctrlPr>
                              </m:sSupPr>
                              <m:e>
                                <m:r>
                                  <a:rPr lang="en-US" sz="2400" b="1" i="1">
                                    <a:solidFill>
                                      <a:srgbClr val="00CC66"/>
                                    </a:solidFill>
                                    <a:latin typeface="Cambria Math"/>
                                    <a:cs typeface="Times New Roman" panose="02020603050405020304" pitchFamily="18" charset="0"/>
                                  </a:rPr>
                                  <m:t>𝒏</m:t>
                                </m:r>
                              </m:e>
                              <m:sup>
                                <m:f>
                                  <m:fPr>
                                    <m:ctrlPr>
                                      <a:rPr lang="en-US" sz="2400" b="1" i="1">
                                        <a:solidFill>
                                          <a:srgbClr val="00CC66"/>
                                        </a:solidFill>
                                        <a:latin typeface="Cambria Math" panose="02040503050406030204" pitchFamily="18" charset="0"/>
                                        <a:cs typeface="Times New Roman" panose="02020603050405020304" pitchFamily="18" charset="0"/>
                                      </a:rPr>
                                    </m:ctrlPr>
                                  </m:fPr>
                                  <m:num>
                                    <m:r>
                                      <a:rPr lang="en-US" sz="2400" b="1" i="1">
                                        <a:solidFill>
                                          <a:srgbClr val="00CC66"/>
                                        </a:solidFill>
                                        <a:latin typeface="Cambria Math"/>
                                        <a:cs typeface="Times New Roman" panose="02020603050405020304" pitchFamily="18" charset="0"/>
                                      </a:rPr>
                                      <m:t>𝟓</m:t>
                                    </m:r>
                                  </m:num>
                                  <m:den>
                                    <m:r>
                                      <a:rPr lang="en-US" sz="2400" b="1" i="1">
                                        <a:solidFill>
                                          <a:srgbClr val="00CC66"/>
                                        </a:solidFill>
                                        <a:latin typeface="Cambria Math"/>
                                        <a:cs typeface="Times New Roman" panose="02020603050405020304" pitchFamily="18" charset="0"/>
                                      </a:rPr>
                                      <m:t>𝟑</m:t>
                                    </m:r>
                                  </m:den>
                                </m:f>
                              </m:sup>
                            </m:sSup>
                          </m:e>
                          <m:sub>
                            <m:r>
                              <a:rPr lang="en-US" sz="2400" b="1" i="1">
                                <a:solidFill>
                                  <a:srgbClr val="00CC66"/>
                                </a:solidFill>
                                <a:latin typeface="Cambria Math"/>
                                <a:cs typeface="Times New Roman" panose="02020603050405020304" pitchFamily="18" charset="0"/>
                              </a:rPr>
                              <m:t>𝒔</m:t>
                            </m:r>
                          </m:sub>
                          <m:sup/>
                        </m:sSubSup>
                      </m:num>
                      <m:den>
                        <m:r>
                          <a:rPr lang="en-US" sz="2400" b="1" i="1">
                            <a:solidFill>
                              <a:srgbClr val="00CC66"/>
                            </a:solidFill>
                            <a:latin typeface="Cambria Math"/>
                            <a:cs typeface="Times New Roman" panose="02020603050405020304" pitchFamily="18" charset="0"/>
                          </a:rPr>
                          <m:t>𝟐</m:t>
                        </m:r>
                        <m:sSub>
                          <m:sSubPr>
                            <m:ctrlPr>
                              <a:rPr lang="en-US" sz="2400" b="1" i="1">
                                <a:solidFill>
                                  <a:srgbClr val="00CC66"/>
                                </a:solidFill>
                                <a:latin typeface="Cambria Math" panose="02040503050406030204" pitchFamily="18" charset="0"/>
                                <a:cs typeface="Times New Roman" panose="02020603050405020304" pitchFamily="18" charset="0"/>
                              </a:rPr>
                            </m:ctrlPr>
                          </m:sSubPr>
                          <m:e>
                            <m:r>
                              <a:rPr lang="en-US" sz="2400" b="1" i="1">
                                <a:solidFill>
                                  <a:srgbClr val="00CC66"/>
                                </a:solidFill>
                                <a:latin typeface="Cambria Math"/>
                                <a:cs typeface="Times New Roman" panose="02020603050405020304" pitchFamily="18" charset="0"/>
                              </a:rPr>
                              <m:t>𝒎</m:t>
                            </m:r>
                          </m:e>
                          <m:sub>
                            <m:r>
                              <a:rPr lang="en-US" sz="2400" b="1" i="1">
                                <a:solidFill>
                                  <a:srgbClr val="00CC66"/>
                                </a:solidFill>
                                <a:latin typeface="Cambria Math"/>
                                <a:cs typeface="Times New Roman" panose="02020603050405020304" pitchFamily="18" charset="0"/>
                              </a:rPr>
                              <m:t>𝒔</m:t>
                            </m:r>
                          </m:sub>
                        </m:sSub>
                      </m:den>
                    </m:f>
                  </m:oMath>
                </a14:m>
                <a:endParaRPr lang="en-US" sz="2400" b="1" dirty="0">
                  <a:solidFill>
                    <a:srgbClr val="00CC66"/>
                  </a:solidFill>
                  <a:latin typeface="Times New Roman" panose="02020603050405020304" pitchFamily="18" charset="0"/>
                  <a:cs typeface="Times New Roman" panose="020206030504050203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743700" y="1748113"/>
                <a:ext cx="3009900" cy="1340047"/>
              </a:xfrm>
              <a:prstGeom prst="rect">
                <a:avLst/>
              </a:prstGeom>
              <a:blipFill rotWithShape="0">
                <a:blip r:embed="rId4"/>
                <a:stretch>
                  <a:fillRect t="-3153"/>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3531386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1194053"/>
            <a:ext cx="8458200" cy="1938992"/>
          </a:xfrm>
          <a:prstGeom prst="rect">
            <a:avLst/>
          </a:prstGeom>
          <a:noFill/>
          <a:ln>
            <a:solidFill>
              <a:schemeClr val="bg1"/>
            </a:solidFill>
          </a:ln>
        </p:spPr>
        <p:txBody>
          <a:bodyPr wrap="square" rtlCol="0">
            <a:spAutoFit/>
          </a:bodyPr>
          <a:lstStyle/>
          <a:p>
            <a:pPr marL="457200" indent="-457200">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 In the presence of strong magnetic field, the electron number density is</a:t>
            </a:r>
          </a:p>
          <a:p>
            <a:pPr marL="457200" indent="-457200">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981201" y="4876800"/>
            <a:ext cx="184731" cy="369332"/>
          </a:xfrm>
          <a:prstGeom prst="rect">
            <a:avLst/>
          </a:prstGeom>
          <a:noFill/>
        </p:spPr>
        <p:txBody>
          <a:bodyPr wrap="none" rtlCol="0">
            <a:spAutoFit/>
          </a:bodyPr>
          <a:lstStyle/>
          <a:p>
            <a:endParaRPr lang="en-US" dirty="0"/>
          </a:p>
        </p:txBody>
      </p:sp>
      <p:sp>
        <p:nvSpPr>
          <p:cNvPr id="6" name="TextBox 5"/>
          <p:cNvSpPr txBox="1"/>
          <p:nvPr/>
        </p:nvSpPr>
        <p:spPr>
          <a:xfrm>
            <a:off x="1828800" y="2743201"/>
            <a:ext cx="8077200" cy="461665"/>
          </a:xfrm>
          <a:prstGeom prst="rect">
            <a:avLst/>
          </a:prstGeom>
          <a:noFill/>
        </p:spPr>
        <p:txBody>
          <a:bodyPr wrap="square" rtlCol="0">
            <a:spAutoFit/>
          </a:bodyPr>
          <a:lstStyle/>
          <a:p>
            <a:pPr lvl="3"/>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TextBox 6"/>
              <p:cNvSpPr txBox="1"/>
              <p:nvPr/>
            </p:nvSpPr>
            <p:spPr>
              <a:xfrm flipH="1">
                <a:off x="3956658" y="3912815"/>
                <a:ext cx="3990104" cy="1000659"/>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dirty="0">
                            <a:latin typeface="Cambria Math" panose="02040503050406030204" pitchFamily="18" charset="0"/>
                            <a:cs typeface="Times New Roman" panose="02020603050405020304" pitchFamily="18" charset="0"/>
                          </a:rPr>
                        </m:ctrlPr>
                      </m:sSubPr>
                      <m:e>
                        <m:r>
                          <a:rPr lang="en-US" sz="2400" i="1" dirty="0">
                            <a:latin typeface="Cambria Math"/>
                            <a:cs typeface="Times New Roman" panose="02020603050405020304" pitchFamily="18" charset="0"/>
                          </a:rPr>
                          <m:t>𝑃</m:t>
                        </m:r>
                      </m:e>
                      <m:sub>
                        <m:r>
                          <a:rPr lang="en-US" sz="2400" i="1" dirty="0">
                            <a:latin typeface="Cambria Math"/>
                            <a:ea typeface="Cambria Math"/>
                            <a:cs typeface="Times New Roman" panose="02020603050405020304" pitchFamily="18" charset="0"/>
                          </a:rPr>
                          <m:t>⊥</m:t>
                        </m:r>
                      </m:sub>
                    </m:sSub>
                  </m:oMath>
                </a14:m>
                <a:r>
                  <a:rPr lang="en-US" sz="2400" dirty="0">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a:latin typeface="Cambria Math" panose="02040503050406030204" pitchFamily="18" charset="0"/>
                            <a:cs typeface="Times New Roman" panose="02020603050405020304" pitchFamily="18" charset="0"/>
                          </a:rPr>
                        </m:ctrlPr>
                      </m:fPr>
                      <m:num>
                        <m:r>
                          <a:rPr lang="el-GR" sz="2400" i="1">
                            <a:latin typeface="Cambria Math"/>
                            <a:cs typeface="Times New Roman" panose="02020603050405020304" pitchFamily="18" charset="0"/>
                          </a:rPr>
                          <m:t>ℏ</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a:ea typeface="Cambria Math"/>
                                <a:cs typeface="Times New Roman" panose="02020603050405020304" pitchFamily="18" charset="0"/>
                              </a:rPr>
                              <m:t>𝜔</m:t>
                            </m:r>
                          </m:e>
                          <m:sub>
                            <m:r>
                              <a:rPr lang="en-US" sz="2400" i="1">
                                <a:latin typeface="Cambria Math"/>
                                <a:cs typeface="Times New Roman" panose="02020603050405020304" pitchFamily="18" charset="0"/>
                              </a:rPr>
                              <m:t>𝑐𝑒</m:t>
                            </m:r>
                          </m:sub>
                        </m:sSub>
                      </m:num>
                      <m:den>
                        <m:r>
                          <a:rPr lang="en-US" sz="2400" i="1">
                            <a:latin typeface="Cambria Math"/>
                            <a:cs typeface="Times New Roman" panose="02020603050405020304" pitchFamily="18" charset="0"/>
                          </a:rPr>
                          <m:t>3</m:t>
                        </m:r>
                      </m:den>
                    </m:f>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a:rPr>
                          <m:t>𝑛</m:t>
                        </m:r>
                      </m:e>
                      <m:sub>
                        <m:r>
                          <a:rPr lang="en-US" sz="2400" i="1" dirty="0">
                            <a:latin typeface="Cambria Math"/>
                          </a:rPr>
                          <m:t>𝑒</m:t>
                        </m:r>
                      </m:sub>
                    </m:sSub>
                  </m:oMath>
                </a14:m>
                <a:endParaRPr lang="en-US" sz="24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     </a:t>
                </a:r>
              </a:p>
            </p:txBody>
          </p:sp>
        </mc:Choice>
        <mc:Fallback xmlns="">
          <p:sp>
            <p:nvSpPr>
              <p:cNvPr id="7" name="TextBox 6"/>
              <p:cNvSpPr txBox="1">
                <a:spLocks noRot="1" noChangeAspect="1" noMove="1" noResize="1" noEditPoints="1" noAdjustHandles="1" noChangeArrowheads="1" noChangeShapeType="1" noTextEdit="1"/>
              </p:cNvSpPr>
              <p:nvPr/>
            </p:nvSpPr>
            <p:spPr>
              <a:xfrm flipH="1">
                <a:off x="2432658" y="3912814"/>
                <a:ext cx="3990104" cy="1000659"/>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2863828" y="4828202"/>
                <a:ext cx="6405563" cy="583173"/>
              </a:xfrm>
              <a:prstGeom prst="rect">
                <a:avLst/>
              </a:prstGeom>
              <a:noFill/>
            </p:spPr>
            <p:txBody>
              <a:bodyPr wrap="square" rtlCol="0">
                <a:spAutoFit/>
              </a:bodyPr>
              <a:lstStyle/>
              <a:p>
                <a:pPr algn="ctr"/>
                <a14:m>
                  <m:oMath xmlns:m="http://schemas.openxmlformats.org/officeDocument/2006/math">
                    <m:sSub>
                      <m:sSubPr>
                        <m:ctrlPr>
                          <a:rPr lang="en-US" sz="2400" i="1">
                            <a:solidFill>
                              <a:srgbClr val="C80E86"/>
                            </a:solidFill>
                            <a:latin typeface="Cambria Math" panose="02040503050406030204" pitchFamily="18" charset="0"/>
                          </a:rPr>
                        </m:ctrlPr>
                      </m:sSubPr>
                      <m:e>
                        <m:r>
                          <a:rPr lang="en-US" sz="2400" i="1">
                            <a:solidFill>
                              <a:srgbClr val="C80E86"/>
                            </a:solidFill>
                            <a:latin typeface="Cambria Math"/>
                          </a:rPr>
                          <m:t>𝑃</m:t>
                        </m:r>
                      </m:e>
                      <m:sub>
                        <m:r>
                          <a:rPr lang="en-US" sz="2400" i="1">
                            <a:solidFill>
                              <a:srgbClr val="C80E86"/>
                            </a:solidFill>
                            <a:latin typeface="Cambria Math"/>
                            <a:ea typeface="Cambria Math"/>
                          </a:rPr>
                          <m:t>∥</m:t>
                        </m:r>
                      </m:sub>
                    </m:sSub>
                  </m:oMath>
                </a14:m>
                <a:r>
                  <a:rPr lang="en-US" sz="2400" dirty="0">
                    <a:solidFill>
                      <a:srgbClr val="C80E86"/>
                    </a:solidFill>
                    <a:latin typeface="Times New Roman" panose="02020603050405020304" pitchFamily="18" charset="0"/>
                    <a:cs typeface="Times New Roman" panose="02020603050405020304" pitchFamily="18" charset="0"/>
                  </a:rPr>
                  <a:t> =  </a:t>
                </a:r>
                <a14:m>
                  <m:oMath xmlns:m="http://schemas.openxmlformats.org/officeDocument/2006/math">
                    <m:sSub>
                      <m:sSubPr>
                        <m:ctrlPr>
                          <a:rPr lang="en-US" sz="2400" i="1">
                            <a:solidFill>
                              <a:srgbClr val="C80E86"/>
                            </a:solidFill>
                            <a:latin typeface="Cambria Math" panose="02040503050406030204" pitchFamily="18" charset="0"/>
                          </a:rPr>
                        </m:ctrlPr>
                      </m:sSubPr>
                      <m:e>
                        <m:r>
                          <a:rPr lang="en-US" sz="2400" i="1">
                            <a:solidFill>
                              <a:srgbClr val="C80E86"/>
                            </a:solidFill>
                            <a:latin typeface="Cambria Math"/>
                          </a:rPr>
                          <m:t>𝑛</m:t>
                        </m:r>
                      </m:e>
                      <m:sub>
                        <m:r>
                          <a:rPr lang="en-US" sz="2400" i="1">
                            <a:solidFill>
                              <a:srgbClr val="C80E86"/>
                            </a:solidFill>
                            <a:latin typeface="Cambria Math"/>
                          </a:rPr>
                          <m:t>𝑒</m:t>
                        </m:r>
                      </m:sub>
                    </m:sSub>
                    <m:r>
                      <a:rPr lang="en-US" sz="2400" i="1">
                        <a:solidFill>
                          <a:srgbClr val="C80E86"/>
                        </a:solidFill>
                        <a:latin typeface="Cambria Math"/>
                      </a:rPr>
                      <m:t> </m:t>
                    </m:r>
                    <m:sSub>
                      <m:sSubPr>
                        <m:ctrlPr>
                          <a:rPr lang="en-US" sz="2400" i="1">
                            <a:solidFill>
                              <a:srgbClr val="C80E86"/>
                            </a:solidFill>
                            <a:latin typeface="Cambria Math" panose="02040503050406030204" pitchFamily="18" charset="0"/>
                          </a:rPr>
                        </m:ctrlPr>
                      </m:sSubPr>
                      <m:e>
                        <m:r>
                          <a:rPr lang="en-US" sz="2400" i="1">
                            <a:solidFill>
                              <a:srgbClr val="C80E86"/>
                            </a:solidFill>
                            <a:latin typeface="Cambria Math"/>
                            <a:ea typeface="Cambria Math"/>
                          </a:rPr>
                          <m:t>𝜀</m:t>
                        </m:r>
                      </m:e>
                      <m:sub>
                        <m:r>
                          <a:rPr lang="en-US" sz="2400" i="1">
                            <a:solidFill>
                              <a:srgbClr val="C80E86"/>
                            </a:solidFill>
                            <a:latin typeface="Cambria Math"/>
                          </a:rPr>
                          <m:t>𝐹</m:t>
                        </m:r>
                        <m:r>
                          <a:rPr lang="en-US" sz="2400" i="1">
                            <a:solidFill>
                              <a:srgbClr val="C80E86"/>
                            </a:solidFill>
                            <a:latin typeface="Cambria Math"/>
                          </a:rPr>
                          <m:t>      </m:t>
                        </m:r>
                      </m:sub>
                    </m:sSub>
                  </m:oMath>
                </a14:m>
                <a:r>
                  <a:rPr lang="en-US" sz="2400" dirty="0">
                    <a:solidFill>
                      <a:srgbClr val="C80E86"/>
                    </a:solidFill>
                    <a:latin typeface="Times New Roman" panose="02020603050405020304" pitchFamily="18" charset="0"/>
                    <a:cs typeface="Times New Roman" panose="02020603050405020304" pitchFamily="18" charset="0"/>
                  </a:rPr>
                  <a:t>= </a:t>
                </a:r>
                <a:r>
                  <a:rPr lang="el-GR" sz="2400" dirty="0">
                    <a:solidFill>
                      <a:srgbClr val="C80E86"/>
                    </a:solidFill>
                    <a:latin typeface="Times New Roman" panose="02020603050405020304" pitchFamily="18" charset="0"/>
                    <a:cs typeface="Times New Roman" panose="02020603050405020304" pitchFamily="18" charset="0"/>
                  </a:rPr>
                  <a:t>γ</a:t>
                </a:r>
                <a:r>
                  <a:rPr lang="en-US" sz="2400" dirty="0">
                    <a:solidFill>
                      <a:srgbClr val="C80E86"/>
                    </a:solidFill>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400" i="1">
                            <a:solidFill>
                              <a:srgbClr val="C80E86"/>
                            </a:solidFill>
                            <a:latin typeface="Cambria Math" panose="02040503050406030204" pitchFamily="18" charset="0"/>
                          </a:rPr>
                        </m:ctrlPr>
                      </m:sSupPr>
                      <m:e>
                        <m:r>
                          <m:rPr>
                            <m:nor/>
                          </m:rPr>
                          <a:rPr lang="en-US" sz="2400" dirty="0">
                            <a:solidFill>
                              <a:srgbClr val="C80E86"/>
                            </a:solidFill>
                            <a:latin typeface="Times New Roman" panose="02020603050405020304" pitchFamily="18" charset="0"/>
                            <a:cs typeface="Times New Roman" panose="02020603050405020304" pitchFamily="18" charset="0"/>
                          </a:rPr>
                          <m:t>( </m:t>
                        </m:r>
                        <m:f>
                          <m:fPr>
                            <m:ctrlPr>
                              <a:rPr lang="en-US" sz="2400" i="1">
                                <a:solidFill>
                                  <a:srgbClr val="C80E86"/>
                                </a:solidFill>
                                <a:latin typeface="Cambria Math" panose="02040503050406030204" pitchFamily="18" charset="0"/>
                              </a:rPr>
                            </m:ctrlPr>
                          </m:fPr>
                          <m:num>
                            <m:r>
                              <a:rPr lang="en-US" sz="2400" i="1">
                                <a:solidFill>
                                  <a:srgbClr val="C80E86"/>
                                </a:solidFill>
                                <a:latin typeface="Cambria Math"/>
                              </a:rPr>
                              <m:t>𝑛𝑒</m:t>
                            </m:r>
                          </m:num>
                          <m:den>
                            <m:r>
                              <a:rPr lang="en-US" sz="2400" i="1">
                                <a:solidFill>
                                  <a:srgbClr val="C80E86"/>
                                </a:solidFill>
                                <a:latin typeface="Cambria Math"/>
                              </a:rPr>
                              <m:t>𝐻</m:t>
                            </m:r>
                          </m:den>
                        </m:f>
                        <m:r>
                          <a:rPr lang="en-US" sz="2400" i="1">
                            <a:solidFill>
                              <a:srgbClr val="C80E86"/>
                            </a:solidFill>
                            <a:latin typeface="Cambria Math"/>
                          </a:rPr>
                          <m:t> )</m:t>
                        </m:r>
                      </m:e>
                      <m:sup>
                        <m:r>
                          <a:rPr lang="en-US" sz="2400" i="1">
                            <a:solidFill>
                              <a:srgbClr val="C80E86"/>
                            </a:solidFill>
                            <a:latin typeface="Cambria Math"/>
                          </a:rPr>
                          <m:t>2   </m:t>
                        </m:r>
                      </m:sup>
                    </m:sSup>
                    <m:sSub>
                      <m:sSubPr>
                        <m:ctrlPr>
                          <a:rPr lang="en-US" sz="2400" i="1">
                            <a:solidFill>
                              <a:srgbClr val="C80E86"/>
                            </a:solidFill>
                            <a:latin typeface="Cambria Math" panose="02040503050406030204" pitchFamily="18" charset="0"/>
                          </a:rPr>
                        </m:ctrlPr>
                      </m:sSubPr>
                      <m:e>
                        <m:r>
                          <a:rPr lang="en-US" sz="2400" i="1">
                            <a:solidFill>
                              <a:srgbClr val="C80E86"/>
                            </a:solidFill>
                            <a:latin typeface="Cambria Math"/>
                          </a:rPr>
                          <m:t> </m:t>
                        </m:r>
                        <m:r>
                          <a:rPr lang="en-US" sz="2400" i="1">
                            <a:solidFill>
                              <a:srgbClr val="C80E86"/>
                            </a:solidFill>
                            <a:latin typeface="Cambria Math"/>
                          </a:rPr>
                          <m:t>𝑛</m:t>
                        </m:r>
                      </m:e>
                      <m:sub>
                        <m:r>
                          <a:rPr lang="en-US" sz="2400" i="1">
                            <a:solidFill>
                              <a:srgbClr val="C80E86"/>
                            </a:solidFill>
                            <a:latin typeface="Cambria Math"/>
                          </a:rPr>
                          <m:t>𝑒</m:t>
                        </m:r>
                      </m:sub>
                    </m:sSub>
                  </m:oMath>
                </a14:m>
                <a:r>
                  <a:rPr lang="en-US" sz="2400" dirty="0">
                    <a:solidFill>
                      <a:srgbClr val="C80E86"/>
                    </a:solidFill>
                  </a:rPr>
                  <a:t>  </a:t>
                </a:r>
              </a:p>
            </p:txBody>
          </p:sp>
        </mc:Choice>
        <mc:Fallback xmlns="">
          <p:sp>
            <p:nvSpPr>
              <p:cNvPr id="8" name="TextBox 7"/>
              <p:cNvSpPr txBox="1">
                <a:spLocks noRot="1" noChangeAspect="1" noMove="1" noResize="1" noEditPoints="1" noAdjustHandles="1" noChangeArrowheads="1" noChangeShapeType="1" noTextEdit="1"/>
              </p:cNvSpPr>
              <p:nvPr/>
            </p:nvSpPr>
            <p:spPr>
              <a:xfrm>
                <a:off x="1339827" y="4828201"/>
                <a:ext cx="6405563" cy="583173"/>
              </a:xfrm>
              <a:prstGeom prst="rect">
                <a:avLst/>
              </a:prstGeom>
              <a:blipFill rotWithShape="1">
                <a:blip r:embed="rId4"/>
                <a:stretch>
                  <a:fillRect t="-1042" b="-9375"/>
                </a:stretch>
              </a:blipFill>
            </p:spPr>
            <p:txBody>
              <a:bodyPr/>
              <a:lstStyle/>
              <a:p>
                <a:r>
                  <a:rPr lang="en-US">
                    <a:noFill/>
                  </a:rPr>
                  <a:t> </a:t>
                </a:r>
              </a:p>
            </p:txBody>
          </p:sp>
        </mc:Fallback>
      </mc:AlternateContent>
      <p:sp>
        <p:nvSpPr>
          <p:cNvPr id="11" name="TextBox 10"/>
          <p:cNvSpPr txBox="1"/>
          <p:nvPr/>
        </p:nvSpPr>
        <p:spPr>
          <a:xfrm>
            <a:off x="3301238" y="5952986"/>
            <a:ext cx="4759475" cy="461665"/>
          </a:xfrm>
          <a:prstGeom prst="rect">
            <a:avLst/>
          </a:prstGeom>
          <a:noFill/>
        </p:spPr>
        <p:txBody>
          <a:bodyPr wrap="square" rtlCol="0">
            <a:spAutoFit/>
          </a:bodyPr>
          <a:lstStyle/>
          <a:p>
            <a:pPr algn="ctr"/>
            <a:r>
              <a:rPr lang="en-US" sz="2400" dirty="0" smtClean="0"/>
              <a:t>     </a:t>
            </a:r>
            <a:endParaRPr lang="en-US" sz="2400" dirty="0"/>
          </a:p>
        </p:txBody>
      </p:sp>
      <mc:AlternateContent xmlns:mc="http://schemas.openxmlformats.org/markup-compatibility/2006" xmlns:a14="http://schemas.microsoft.com/office/drawing/2010/main">
        <mc:Choice Requires="a14">
          <p:sp>
            <p:nvSpPr>
              <p:cNvPr id="10" name="TextBox 9"/>
              <p:cNvSpPr txBox="1"/>
              <p:nvPr/>
            </p:nvSpPr>
            <p:spPr>
              <a:xfrm>
                <a:off x="3976252" y="2302605"/>
                <a:ext cx="3409446" cy="631455"/>
              </a:xfrm>
              <a:prstGeom prst="rect">
                <a:avLst/>
              </a:prstGeom>
              <a:noFill/>
              <a:ln>
                <a:solidFill>
                  <a:schemeClr val="tx1"/>
                </a:solidFill>
              </a:ln>
            </p:spPr>
            <p:txBody>
              <a:bodyPr wrap="square" rtlCol="0">
                <a:spAutoFit/>
              </a:bodyPr>
              <a:lstStyle/>
              <a:p>
                <a:pPr algn="ctr"/>
                <a14:m>
                  <m:oMath xmlns:m="http://schemas.openxmlformats.org/officeDocument/2006/math">
                    <m:sSub>
                      <m:sSubPr>
                        <m:ctrlPr>
                          <a:rPr lang="en-US" sz="2400" i="1" dirty="0">
                            <a:solidFill>
                              <a:srgbClr val="FF0000"/>
                            </a:solidFill>
                            <a:latin typeface="Cambria Math" panose="02040503050406030204" pitchFamily="18" charset="0"/>
                            <a:cs typeface="Times New Roman" panose="02020603050405020304" pitchFamily="18" charset="0"/>
                          </a:rPr>
                        </m:ctrlPr>
                      </m:sSubPr>
                      <m:e>
                        <m:r>
                          <a:rPr lang="en-US" sz="2400" i="1" dirty="0">
                            <a:solidFill>
                              <a:srgbClr val="FF0000"/>
                            </a:solidFill>
                            <a:latin typeface="Cambria Math"/>
                            <a:cs typeface="Times New Roman" panose="02020603050405020304" pitchFamily="18" charset="0"/>
                          </a:rPr>
                          <m:t>𝑛</m:t>
                        </m:r>
                      </m:e>
                      <m:sub>
                        <m:r>
                          <a:rPr lang="en-US" sz="2400" i="1" dirty="0">
                            <a:solidFill>
                              <a:srgbClr val="FF0000"/>
                            </a:solidFill>
                            <a:latin typeface="Cambria Math"/>
                            <a:cs typeface="Times New Roman" panose="02020603050405020304" pitchFamily="18" charset="0"/>
                          </a:rPr>
                          <m:t>𝑒</m:t>
                        </m:r>
                      </m:sub>
                    </m:sSub>
                    <m:r>
                      <a:rPr lang="en-US" sz="2400" i="1" dirty="0">
                        <a:solidFill>
                          <a:srgbClr val="FF0000"/>
                        </a:solidFill>
                        <a:latin typeface="Cambria Math"/>
                        <a:cs typeface="Times New Roman" panose="02020603050405020304" pitchFamily="18" charset="0"/>
                      </a:rPr>
                      <m:t>    </m:t>
                    </m:r>
                  </m:oMath>
                </a14:m>
                <a:r>
                  <a:rPr lang="en-US" sz="2400" dirty="0">
                    <a:solidFill>
                      <a:srgbClr val="FF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a:solidFill>
                              <a:srgbClr val="FF0000"/>
                            </a:solidFill>
                            <a:latin typeface="Cambria Math" panose="02040503050406030204" pitchFamily="18" charset="0"/>
                          </a:rPr>
                        </m:ctrlPr>
                      </m:fPr>
                      <m:num>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a:rPr>
                              <m:t>ℏ </m:t>
                            </m:r>
                            <m:r>
                              <a:rPr lang="en-US" sz="2400" i="1">
                                <a:solidFill>
                                  <a:srgbClr val="FF0000"/>
                                </a:solidFill>
                                <a:latin typeface="Cambria Math"/>
                                <a:ea typeface="Cambria Math"/>
                              </a:rPr>
                              <m:t>𝜔</m:t>
                            </m:r>
                          </m:e>
                          <m:sub>
                            <m:r>
                              <a:rPr lang="en-US" sz="2400" i="1">
                                <a:solidFill>
                                  <a:srgbClr val="FF0000"/>
                                </a:solidFill>
                                <a:latin typeface="Cambria Math"/>
                              </a:rPr>
                              <m:t>𝑐𝑒</m:t>
                            </m:r>
                          </m:sub>
                        </m:sSub>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a:rPr>
                              <m:t>𝑚</m:t>
                            </m:r>
                          </m:e>
                          <m:sub>
                            <m:r>
                              <a:rPr lang="en-US" sz="2400" i="1">
                                <a:solidFill>
                                  <a:srgbClr val="FF0000"/>
                                </a:solidFill>
                                <a:latin typeface="Cambria Math"/>
                              </a:rPr>
                              <m:t>𝑒</m:t>
                            </m:r>
                          </m:sub>
                        </m:sSub>
                        <m:r>
                          <a:rPr lang="en-US" sz="2400" i="1">
                            <a:solidFill>
                              <a:srgbClr val="FF0000"/>
                            </a:solidFill>
                            <a:latin typeface="Cambria Math"/>
                          </a:rPr>
                          <m:t> </m:t>
                        </m:r>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a:rPr>
                              <m:t>𝑃</m:t>
                            </m:r>
                          </m:e>
                          <m:sub>
                            <m:r>
                              <a:rPr lang="en-US" sz="2400" i="1">
                                <a:solidFill>
                                  <a:srgbClr val="FF0000"/>
                                </a:solidFill>
                                <a:latin typeface="Cambria Math"/>
                              </a:rPr>
                              <m:t>𝐹𝑒</m:t>
                            </m:r>
                          </m:sub>
                        </m:sSub>
                        <m:r>
                          <a:rPr lang="en-US" sz="2400" i="1">
                            <a:solidFill>
                              <a:srgbClr val="FF0000"/>
                            </a:solidFill>
                            <a:latin typeface="Cambria Math"/>
                          </a:rPr>
                          <m:t> </m:t>
                        </m:r>
                      </m:num>
                      <m:den>
                        <m:sSup>
                          <m:sSupPr>
                            <m:ctrlPr>
                              <a:rPr lang="en-US" sz="2400" i="1">
                                <a:solidFill>
                                  <a:srgbClr val="FF0000"/>
                                </a:solidFill>
                                <a:latin typeface="Cambria Math" panose="02040503050406030204" pitchFamily="18" charset="0"/>
                              </a:rPr>
                            </m:ctrlPr>
                          </m:sSupPr>
                          <m:e>
                            <m:r>
                              <a:rPr lang="en-US" sz="2400" i="1">
                                <a:solidFill>
                                  <a:srgbClr val="FF0000"/>
                                </a:solidFill>
                                <a:latin typeface="Cambria Math"/>
                                <a:ea typeface="Cambria Math"/>
                              </a:rPr>
                              <m:t>𝜋</m:t>
                            </m:r>
                          </m:e>
                          <m:sup>
                            <m:r>
                              <a:rPr lang="en-US" sz="2400" i="1">
                                <a:solidFill>
                                  <a:srgbClr val="FF0000"/>
                                </a:solidFill>
                                <a:latin typeface="Cambria Math"/>
                              </a:rPr>
                              <m:t>2   </m:t>
                            </m:r>
                          </m:sup>
                        </m:sSup>
                        <m:r>
                          <a:rPr lang="en-US" sz="2400" i="1">
                            <a:solidFill>
                              <a:srgbClr val="FF0000"/>
                            </a:solidFill>
                            <a:latin typeface="Cambria Math"/>
                          </a:rPr>
                          <m:t>ℏ³</m:t>
                        </m:r>
                      </m:den>
                    </m:f>
                  </m:oMath>
                </a14:m>
                <a:endParaRPr lang="en-US" sz="2400"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3976252" y="2302605"/>
                <a:ext cx="3409446" cy="631455"/>
              </a:xfrm>
              <a:prstGeom prst="rect">
                <a:avLst/>
              </a:prstGeom>
              <a:blipFill rotWithShape="0">
                <a:blip r:embed="rId5"/>
                <a:stretch>
                  <a:fillRect b="-7619"/>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837509" y="3204866"/>
                <a:ext cx="8458200" cy="1208279"/>
              </a:xfrm>
              <a:prstGeom prst="rect">
                <a:avLst/>
              </a:prstGeom>
              <a:noFill/>
            </p:spPr>
            <p:txBody>
              <a:bodyPr wrap="square" rtlCol="0">
                <a:spAutoFit/>
              </a:bodyPr>
              <a:lstStyle/>
              <a:p>
                <a:pPr marL="342900" indent="-342900">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Expressions for perpendicular </a:t>
                </a:r>
                <a14:m>
                  <m:oMath xmlns:m="http://schemas.openxmlformats.org/officeDocument/2006/math">
                    <m:sSub>
                      <m:sSubPr>
                        <m:ctrlPr>
                          <a:rPr lang="en-US" sz="2400" i="1" dirty="0">
                            <a:solidFill>
                              <a:srgbClr val="C80E86"/>
                            </a:solidFill>
                            <a:latin typeface="Cambria Math" panose="02040503050406030204" pitchFamily="18" charset="0"/>
                            <a:cs typeface="Times New Roman" panose="02020603050405020304" pitchFamily="18" charset="0"/>
                          </a:rPr>
                        </m:ctrlPr>
                      </m:sSubPr>
                      <m:e>
                        <m:r>
                          <a:rPr lang="en-US" sz="2400" i="1" dirty="0">
                            <a:solidFill>
                              <a:srgbClr val="C80E86"/>
                            </a:solidFill>
                            <a:latin typeface="Cambria Math"/>
                            <a:cs typeface="Times New Roman" panose="02020603050405020304" pitchFamily="18" charset="0"/>
                          </a:rPr>
                          <m:t>𝑃</m:t>
                        </m:r>
                      </m:e>
                      <m:sub>
                        <m:r>
                          <a:rPr lang="en-US" sz="2400" i="1" dirty="0">
                            <a:solidFill>
                              <a:srgbClr val="C80E86"/>
                            </a:solidFill>
                            <a:latin typeface="Cambria Math"/>
                            <a:ea typeface="Cambria Math"/>
                            <a:cs typeface="Times New Roman" panose="02020603050405020304" pitchFamily="18" charset="0"/>
                          </a:rPr>
                          <m:t>⊥</m:t>
                        </m:r>
                      </m:sub>
                    </m:sSub>
                  </m:oMath>
                </a14:m>
                <a:r>
                  <a:rPr lang="en-US" sz="2400" dirty="0">
                    <a:latin typeface="Times New Roman" panose="02020603050405020304" pitchFamily="18" charset="0"/>
                    <a:cs typeface="Times New Roman" panose="02020603050405020304" pitchFamily="18" charset="0"/>
                  </a:rPr>
                  <a:t> and parallel </a:t>
                </a:r>
                <a14:m>
                  <m:oMath xmlns:m="http://schemas.openxmlformats.org/officeDocument/2006/math">
                    <m:sSub>
                      <m:sSubPr>
                        <m:ctrlPr>
                          <a:rPr lang="en-US" sz="2400" i="1">
                            <a:solidFill>
                              <a:srgbClr val="C80E86"/>
                            </a:solidFill>
                            <a:latin typeface="Cambria Math" panose="02040503050406030204" pitchFamily="18" charset="0"/>
                            <a:cs typeface="Times New Roman" panose="02020603050405020304" pitchFamily="18" charset="0"/>
                          </a:rPr>
                        </m:ctrlPr>
                      </m:sSubPr>
                      <m:e>
                        <m:r>
                          <a:rPr lang="en-US" sz="2400" i="1">
                            <a:solidFill>
                              <a:srgbClr val="C80E86"/>
                            </a:solidFill>
                            <a:latin typeface="Cambria Math"/>
                            <a:cs typeface="Times New Roman" panose="02020603050405020304" pitchFamily="18" charset="0"/>
                          </a:rPr>
                          <m:t>𝑃</m:t>
                        </m:r>
                      </m:e>
                      <m:sub>
                        <m:r>
                          <a:rPr lang="en-US" sz="2400" i="1">
                            <a:solidFill>
                              <a:srgbClr val="C80E86"/>
                            </a:solidFill>
                            <a:latin typeface="Cambria Math"/>
                            <a:ea typeface="Cambria Math"/>
                            <a:cs typeface="Times New Roman" panose="02020603050405020304" pitchFamily="18" charset="0"/>
                          </a:rPr>
                          <m:t>∥</m:t>
                        </m:r>
                      </m:sub>
                    </m:sSub>
                  </m:oMath>
                </a14:m>
                <a:r>
                  <a:rPr lang="en-US" sz="2400" dirty="0">
                    <a:latin typeface="Times New Roman" panose="02020603050405020304" pitchFamily="18" charset="0"/>
                    <a:cs typeface="Times New Roman" panose="02020603050405020304" pitchFamily="18" charset="0"/>
                  </a:rPr>
                  <a:t>, component of the pressure are</a:t>
                </a:r>
              </a:p>
              <a:p>
                <a:endParaRPr lang="en-US" sz="2400" dirty="0">
                  <a:latin typeface="Times New Roman" panose="02020603050405020304" pitchFamily="18" charset="0"/>
                  <a:cs typeface="Times New Roman" panose="02020603050405020304" pitchFamily="18" charset="0"/>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13509" y="3204865"/>
                <a:ext cx="8458200" cy="1208279"/>
              </a:xfrm>
              <a:prstGeom prst="rect">
                <a:avLst/>
              </a:prstGeom>
              <a:blipFill rotWithShape="1">
                <a:blip r:embed="rId6"/>
                <a:stretch>
                  <a:fillRect l="-937" t="-4040"/>
                </a:stretch>
              </a:blipFill>
            </p:spPr>
            <p:txBody>
              <a:bodyPr/>
              <a:lstStyle/>
              <a:p>
                <a:r>
                  <a:rPr lang="en-US">
                    <a:noFill/>
                  </a:rPr>
                  <a:t> </a:t>
                </a:r>
              </a:p>
            </p:txBody>
          </p:sp>
        </mc:Fallback>
      </mc:AlternateContent>
      <p:sp>
        <p:nvSpPr>
          <p:cNvPr id="17" name="Title 1"/>
          <p:cNvSpPr txBox="1">
            <a:spLocks/>
          </p:cNvSpPr>
          <p:nvPr/>
        </p:nvSpPr>
        <p:spPr>
          <a:xfrm>
            <a:off x="851507" y="5741396"/>
            <a:ext cx="1314425" cy="403860"/>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lnSpcReduction="10000"/>
          </a:bodyPr>
          <a:lstStyle>
            <a:lvl1pPr algn="l" defTabSz="685800" rtl="0" eaLnBrk="1" latinLnBrk="0" hangingPunct="1">
              <a:lnSpc>
                <a:spcPct val="90000"/>
              </a:lnSpc>
              <a:spcBef>
                <a:spcPct val="0"/>
              </a:spcBef>
              <a:buNone/>
              <a:defRPr sz="33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64008"/>
            <a:r>
              <a:rPr lang="en-GB" sz="2400" dirty="0">
                <a:solidFill>
                  <a:srgbClr val="00B050"/>
                </a:solidFill>
                <a:latin typeface="Times New Roman" pitchFamily="18" charset="0"/>
                <a:cs typeface="Times New Roman" pitchFamily="18" charset="0"/>
              </a:rPr>
              <a:t>Where</a:t>
            </a:r>
          </a:p>
        </p:txBody>
      </p:sp>
      <p:graphicFrame>
        <p:nvGraphicFramePr>
          <p:cNvPr id="12" name="Object 11">
            <a:hlinkClick r:id="" action="ppaction://ole?verb=0"/>
          </p:cNvPr>
          <p:cNvGraphicFramePr>
            <a:graphicFrameLocks noChangeAspect="1"/>
          </p:cNvGraphicFramePr>
          <p:nvPr>
            <p:extLst>
              <p:ext uri="{D42A27DB-BD31-4B8C-83A1-F6EECF244321}">
                <p14:modId xmlns:p14="http://schemas.microsoft.com/office/powerpoint/2010/main" val="959491441"/>
              </p:ext>
            </p:extLst>
          </p:nvPr>
        </p:nvGraphicFramePr>
        <p:xfrm>
          <a:off x="2592339" y="5627038"/>
          <a:ext cx="1417797" cy="651896"/>
        </p:xfrm>
        <a:graphic>
          <a:graphicData uri="http://schemas.openxmlformats.org/presentationml/2006/ole">
            <mc:AlternateContent xmlns:mc="http://schemas.openxmlformats.org/markup-compatibility/2006">
              <mc:Choice xmlns:v="urn:schemas-microsoft-com:vml" Requires="v">
                <p:oleObj spid="_x0000_s26640" r:id="rId7" imgW="736560" imgH="457200" progId="Equation.3">
                  <p:embed/>
                </p:oleObj>
              </mc:Choice>
              <mc:Fallback>
                <p:oleObj r:id="rId7" imgW="73656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92339" y="5627038"/>
                        <a:ext cx="1417797" cy="651896"/>
                      </a:xfrm>
                      <a:prstGeom prst="rect">
                        <a:avLst/>
                      </a:prstGeom>
                      <a:noFill/>
                      <a:extLst/>
                    </p:spPr>
                  </p:pic>
                </p:oleObj>
              </mc:Fallback>
            </mc:AlternateContent>
          </a:graphicData>
        </a:graphic>
      </p:graphicFrame>
      <p:sp>
        <p:nvSpPr>
          <p:cNvPr id="4" name="TextBox 3"/>
          <p:cNvSpPr txBox="1"/>
          <p:nvPr/>
        </p:nvSpPr>
        <p:spPr>
          <a:xfrm>
            <a:off x="215154" y="178112"/>
            <a:ext cx="11793070" cy="1015663"/>
          </a:xfrm>
          <a:prstGeom prst="rect">
            <a:avLst/>
          </a:prstGeom>
          <a:noFill/>
        </p:spPr>
        <p:txBody>
          <a:bodyPr wrap="square" rtlCol="0">
            <a:spAutoFit/>
          </a:bodyPr>
          <a:lstStyle/>
          <a:p>
            <a:pPr algn="just"/>
            <a:r>
              <a:rPr lang="en-US" sz="2000" b="1" dirty="0">
                <a:solidFill>
                  <a:srgbClr val="00B050"/>
                </a:solidFill>
              </a:rPr>
              <a:t>The influence of super strong magnetic field on the thermodynamic properties of a Fermi gas was presented in </a:t>
            </a:r>
            <a:r>
              <a:rPr lang="en-US" sz="2000" b="1" dirty="0">
                <a:solidFill>
                  <a:srgbClr val="0070C0"/>
                </a:solidFill>
              </a:rPr>
              <a:t>(Tsintsadze 2010; Tsintsadze et al. 2015), </a:t>
            </a:r>
            <a:r>
              <a:rPr lang="en-US" sz="2000" b="1" dirty="0">
                <a:solidFill>
                  <a:srgbClr val="00B050"/>
                </a:solidFill>
              </a:rPr>
              <a:t>to emphasize that strongly magnetized systems holds the inequality </a:t>
            </a:r>
            <a:r>
              <a:rPr lang="en-US" sz="2000" b="1" i="1" dirty="0">
                <a:solidFill>
                  <a:srgbClr val="FF0000"/>
                </a:solidFill>
              </a:rPr>
              <a:t>E</a:t>
            </a:r>
            <a:r>
              <a:rPr lang="en-US" sz="2000" b="1" i="1" baseline="-25000" dirty="0">
                <a:solidFill>
                  <a:srgbClr val="FF0000"/>
                </a:solidFill>
              </a:rPr>
              <a:t>F</a:t>
            </a:r>
            <a:r>
              <a:rPr lang="en-US" sz="2000" b="1" i="1" dirty="0">
                <a:solidFill>
                  <a:srgbClr val="FF0000"/>
                </a:solidFill>
              </a:rPr>
              <a:t> &lt;&lt; </a:t>
            </a:r>
            <a:r>
              <a:rPr lang="en-US" sz="2000" b="1" i="1" dirty="0" err="1" smtClean="0">
                <a:solidFill>
                  <a:srgbClr val="FF0000"/>
                </a:solidFill>
              </a:rPr>
              <a:t>ω</a:t>
            </a:r>
            <a:r>
              <a:rPr lang="en-US" sz="2000" b="1" i="1" baseline="-25000" dirty="0" err="1" smtClean="0">
                <a:solidFill>
                  <a:srgbClr val="FF0000"/>
                </a:solidFill>
              </a:rPr>
              <a:t>ce</a:t>
            </a:r>
            <a:r>
              <a:rPr lang="en-US" sz="2000" b="1" dirty="0" smtClean="0">
                <a:solidFill>
                  <a:srgbClr val="00B050"/>
                </a:solidFill>
              </a:rPr>
              <a:t> .</a:t>
            </a:r>
            <a:endParaRPr lang="en-US" sz="2000" b="1" dirty="0">
              <a:solidFill>
                <a:srgbClr val="00B050"/>
              </a:solidFill>
            </a:endParaRPr>
          </a:p>
        </p:txBody>
      </p:sp>
      <p:pic>
        <p:nvPicPr>
          <p:cNvPr id="13" name="Picture 12" descr="17d29cb7d22ea6ea3b8c4f9da0900235.jpg"/>
          <p:cNvPicPr>
            <a:picLocks noChangeAspect="1"/>
          </p:cNvPicPr>
          <p:nvPr/>
        </p:nvPicPr>
        <p:blipFill>
          <a:blip r:embed="rId9"/>
          <a:stretch>
            <a:fillRect/>
          </a:stretch>
        </p:blipFill>
        <p:spPr>
          <a:xfrm>
            <a:off x="8175812" y="3751730"/>
            <a:ext cx="3460947" cy="2796988"/>
          </a:xfrm>
          <a:prstGeom prst="rect">
            <a:avLst/>
          </a:prstGeom>
        </p:spPr>
      </p:pic>
    </p:spTree>
    <p:extLst>
      <p:ext uri="{BB962C8B-B14F-4D97-AF65-F5344CB8AC3E}">
        <p14:creationId xmlns:p14="http://schemas.microsoft.com/office/powerpoint/2010/main" val="1488956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6918" y="284289"/>
            <a:ext cx="4886787" cy="646331"/>
          </a:xfrm>
          <a:prstGeom prst="rect">
            <a:avLst/>
          </a:prstGeom>
          <a:ln w="28575" cmpd="sng">
            <a:solidFill>
              <a:srgbClr val="7030A0"/>
            </a:solidFill>
            <a:prstDash val="solid"/>
          </a:ln>
        </p:spPr>
        <p:style>
          <a:lnRef idx="2">
            <a:schemeClr val="accent2"/>
          </a:lnRef>
          <a:fillRef idx="1">
            <a:schemeClr val="lt1"/>
          </a:fillRef>
          <a:effectRef idx="0">
            <a:schemeClr val="accent2"/>
          </a:effectRef>
          <a:fontRef idx="minor">
            <a:schemeClr val="dk1"/>
          </a:fontRef>
        </p:style>
        <p:txBody>
          <a:bodyPr wrap="none" rtlCol="0" anchor="t">
            <a:spAutoFit/>
          </a:bodyPr>
          <a:lstStyle/>
          <a:p>
            <a:pPr algn="ctr"/>
            <a:r>
              <a:rPr lang="en-US" altLang="zh-CN" sz="3600" b="1" dirty="0" smtClean="0">
                <a:ln w="12700" cmpd="sng">
                  <a:solidFill>
                    <a:schemeClr val="accent4"/>
                  </a:solidFill>
                  <a:prstDash val="solid"/>
                </a:ln>
                <a:solidFill>
                  <a:srgbClr val="C00000"/>
                </a:solidFill>
                <a:effectLst/>
                <a:latin typeface="+mj-lt"/>
              </a:rPr>
              <a:t>Fast magneto sonic waves</a:t>
            </a:r>
            <a:endParaRPr lang="en-US" altLang="zh-CN" sz="3600" b="1" dirty="0">
              <a:ln w="12700" cmpd="sng">
                <a:solidFill>
                  <a:schemeClr val="accent4"/>
                </a:solidFill>
                <a:prstDash val="solid"/>
              </a:ln>
              <a:solidFill>
                <a:srgbClr val="C00000"/>
              </a:solidFill>
              <a:effectLst/>
              <a:latin typeface="+mj-lt"/>
            </a:endParaRPr>
          </a:p>
        </p:txBody>
      </p:sp>
      <p:sp>
        <p:nvSpPr>
          <p:cNvPr id="3" name="Rectangle 2"/>
          <p:cNvSpPr/>
          <p:nvPr/>
        </p:nvSpPr>
        <p:spPr>
          <a:xfrm>
            <a:off x="609600" y="1343892"/>
            <a:ext cx="7439891" cy="1323439"/>
          </a:xfrm>
          <a:prstGeom prst="rect">
            <a:avLst/>
          </a:prstGeom>
        </p:spPr>
        <p:txBody>
          <a:bodyPr wrap="square">
            <a:spAutoFit/>
          </a:bodyPr>
          <a:lstStyle/>
          <a:p>
            <a:pPr algn="just"/>
            <a:r>
              <a:rPr lang="en-US" sz="2000" dirty="0" smtClean="0">
                <a:solidFill>
                  <a:srgbClr val="7030A0"/>
                </a:solidFill>
              </a:rPr>
              <a:t>A magneto sonic wave is a longitudinal wave of ions and electrons in a magnetized plasma propagating perpendicular to the stationary magnetic field. The wave is dispersion less with a phase velocity </a:t>
            </a:r>
            <a:r>
              <a:rPr lang="en-US" sz="2000" dirty="0" smtClean="0">
                <a:solidFill>
                  <a:srgbClr val="FF0000"/>
                </a:solidFill>
              </a:rPr>
              <a:t>ω/</a:t>
            </a:r>
            <a:r>
              <a:rPr lang="en-US" sz="2000" i="1" dirty="0" smtClean="0">
                <a:solidFill>
                  <a:srgbClr val="FF0000"/>
                </a:solidFill>
              </a:rPr>
              <a:t>k</a:t>
            </a:r>
            <a:r>
              <a:rPr lang="en-US" sz="2000" dirty="0" smtClean="0">
                <a:solidFill>
                  <a:srgbClr val="7030A0"/>
                </a:solidFill>
              </a:rPr>
              <a:t> given by</a:t>
            </a:r>
            <a:endParaRPr lang="en-US" sz="2000" dirty="0">
              <a:solidFill>
                <a:srgbClr val="7030A0"/>
              </a:solidFill>
            </a:endParaRPr>
          </a:p>
        </p:txBody>
      </p:sp>
      <p:graphicFrame>
        <p:nvGraphicFramePr>
          <p:cNvPr id="24579" name="Object 3">
            <a:hlinkClick r:id="" action="ppaction://ole?verb=0"/>
          </p:cNvPr>
          <p:cNvGraphicFramePr>
            <a:graphicFrameLocks noGrp="1" noChangeAspect="1"/>
          </p:cNvGraphicFramePr>
          <p:nvPr/>
        </p:nvGraphicFramePr>
        <p:xfrm>
          <a:off x="2585461" y="2760086"/>
          <a:ext cx="2838450" cy="952500"/>
        </p:xfrm>
        <a:graphic>
          <a:graphicData uri="http://schemas.openxmlformats.org/presentationml/2006/ole">
            <mc:AlternateContent xmlns:mc="http://schemas.openxmlformats.org/markup-compatibility/2006">
              <mc:Choice xmlns:v="urn:schemas-microsoft-com:vml" Requires="v">
                <p:oleObj spid="_x0000_s27658" name="Equation" r:id="rId3" imgW="1282680" imgH="482400" progId="Equation.3">
                  <p:embed/>
                </p:oleObj>
              </mc:Choice>
              <mc:Fallback>
                <p:oleObj name="Equation" r:id="rId3" imgW="1282680" imgH="48240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5461" y="2760086"/>
                        <a:ext cx="2838450" cy="952500"/>
                      </a:xfrm>
                      <a:prstGeom prst="rect">
                        <a:avLst/>
                      </a:prstGeom>
                      <a:noFill/>
                      <a:ln w="9525">
                        <a:solidFill>
                          <a:srgbClr val="70AD47"/>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250104" y="4175978"/>
            <a:ext cx="7509164" cy="1015663"/>
          </a:xfrm>
          <a:prstGeom prst="rect">
            <a:avLst/>
          </a:prstGeom>
        </p:spPr>
        <p:txBody>
          <a:bodyPr wrap="square">
            <a:spAutoFit/>
          </a:bodyPr>
          <a:lstStyle/>
          <a:p>
            <a:pPr algn="just"/>
            <a:r>
              <a:rPr lang="en-US" sz="2000" dirty="0" smtClean="0">
                <a:solidFill>
                  <a:srgbClr val="7030A0"/>
                </a:solidFill>
              </a:rPr>
              <a:t>Because the phase velocity of the magneto sonic mode is almost always larger than </a:t>
            </a:r>
            <a:r>
              <a:rPr lang="en-US" sz="2000" i="1" dirty="0" err="1" smtClean="0">
                <a:solidFill>
                  <a:srgbClr val="FF0000"/>
                </a:solidFill>
              </a:rPr>
              <a:t>v</a:t>
            </a:r>
            <a:r>
              <a:rPr lang="en-US" sz="2000" baseline="-25000" dirty="0" err="1" smtClean="0">
                <a:solidFill>
                  <a:srgbClr val="FF0000"/>
                </a:solidFill>
              </a:rPr>
              <a:t>A</a:t>
            </a:r>
            <a:r>
              <a:rPr lang="en-US" sz="2000" dirty="0" smtClean="0">
                <a:solidFill>
                  <a:srgbClr val="7030A0"/>
                </a:solidFill>
              </a:rPr>
              <a:t>, the magneto sonic wave is often called the "</a:t>
            </a:r>
            <a:r>
              <a:rPr lang="en-US" sz="2000" b="1" dirty="0" smtClean="0">
                <a:solidFill>
                  <a:srgbClr val="7030A0"/>
                </a:solidFill>
              </a:rPr>
              <a:t>fast</a:t>
            </a:r>
            <a:r>
              <a:rPr lang="en-US" sz="2000" dirty="0" smtClean="0">
                <a:solidFill>
                  <a:srgbClr val="7030A0"/>
                </a:solidFill>
              </a:rPr>
              <a:t>" hydro magnetic wave.</a:t>
            </a:r>
            <a:endParaRPr lang="en-US" sz="2000" dirty="0">
              <a:solidFill>
                <a:srgbClr val="7030A0"/>
              </a:solidFill>
            </a:endParaRPr>
          </a:p>
        </p:txBody>
      </p:sp>
      <p:pic>
        <p:nvPicPr>
          <p:cNvPr id="9" name="Picture 8" descr="hqdefault.jpg"/>
          <p:cNvPicPr>
            <a:picLocks noChangeAspect="1"/>
          </p:cNvPicPr>
          <p:nvPr/>
        </p:nvPicPr>
        <p:blipFill>
          <a:blip r:embed="rId5"/>
          <a:stretch>
            <a:fillRect/>
          </a:stretch>
        </p:blipFill>
        <p:spPr>
          <a:xfrm>
            <a:off x="8200335" y="-1"/>
            <a:ext cx="3991665" cy="3532910"/>
          </a:xfrm>
          <a:prstGeom prst="rect">
            <a:avLst/>
          </a:prstGeom>
        </p:spPr>
      </p:pic>
      <p:pic>
        <p:nvPicPr>
          <p:cNvPr id="10" name="Picture 9" descr="BeatOfTheWorld_s_372x217.jpg"/>
          <p:cNvPicPr>
            <a:picLocks noChangeAspect="1"/>
          </p:cNvPicPr>
          <p:nvPr/>
        </p:nvPicPr>
        <p:blipFill>
          <a:blip r:embed="rId6"/>
          <a:stretch>
            <a:fillRect/>
          </a:stretch>
        </p:blipFill>
        <p:spPr>
          <a:xfrm>
            <a:off x="8152253" y="3740727"/>
            <a:ext cx="4039747" cy="3117273"/>
          </a:xfrm>
          <a:prstGeom prst="rect">
            <a:avLst/>
          </a:prstGeom>
        </p:spPr>
      </p:pic>
    </p:spTree>
    <p:extLst>
      <p:ext uri="{BB962C8B-B14F-4D97-AF65-F5344CB8AC3E}">
        <p14:creationId xmlns:p14="http://schemas.microsoft.com/office/powerpoint/2010/main" val="1783134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3847605" y="336570"/>
            <a:ext cx="4175620" cy="1200329"/>
          </a:xfrm>
          <a:prstGeom prst="rect">
            <a:avLst/>
          </a:prstGeom>
          <a:ln w="28575" cmpd="sng">
            <a:solidFill>
              <a:schemeClr val="bg1"/>
            </a:solidFill>
            <a:prstDash val="solid"/>
          </a:ln>
        </p:spPr>
        <p:style>
          <a:lnRef idx="2">
            <a:schemeClr val="accent3"/>
          </a:lnRef>
          <a:fillRef idx="1">
            <a:schemeClr val="lt1"/>
          </a:fillRef>
          <a:effectRef idx="0">
            <a:schemeClr val="accent3"/>
          </a:effectRef>
          <a:fontRef idx="minor">
            <a:schemeClr val="dk1"/>
          </a:fontRef>
        </p:style>
        <p:txBody>
          <a:bodyPr wrap="square" rtlCol="0" anchor="t">
            <a:spAutoFit/>
          </a:bodyPr>
          <a:lstStyle/>
          <a:p>
            <a:pPr algn="ctr"/>
            <a:r>
              <a:rPr lang="en-US" sz="4000" b="1" dirty="0">
                <a:solidFill>
                  <a:srgbClr val="00B050"/>
                </a:solidFill>
                <a:latin typeface="+mj-lt"/>
              </a:rPr>
              <a:t>Basic </a:t>
            </a:r>
            <a:r>
              <a:rPr lang="en-US" sz="4000" b="1" dirty="0" smtClean="0">
                <a:solidFill>
                  <a:srgbClr val="00B050"/>
                </a:solidFill>
                <a:latin typeface="+mj-lt"/>
              </a:rPr>
              <a:t>Formalism</a:t>
            </a:r>
          </a:p>
          <a:p>
            <a:pPr algn="ctr"/>
            <a:r>
              <a:rPr lang="en-US" sz="3200" b="1" dirty="0" smtClean="0">
                <a:solidFill>
                  <a:srgbClr val="0070C0"/>
                </a:solidFill>
                <a:latin typeface="+mj-lt"/>
              </a:rPr>
              <a:t>Neutron Dynamics</a:t>
            </a:r>
            <a:endParaRPr lang="en-US" sz="3200" b="1" dirty="0">
              <a:solidFill>
                <a:srgbClr val="0070C0"/>
              </a:solidFill>
              <a:latin typeface="+mj-lt"/>
            </a:endParaRPr>
          </a:p>
        </p:txBody>
      </p:sp>
      <p:sp>
        <p:nvSpPr>
          <p:cNvPr id="5" name="Text Box 4"/>
          <p:cNvSpPr txBox="1"/>
          <p:nvPr/>
        </p:nvSpPr>
        <p:spPr>
          <a:xfrm>
            <a:off x="87453" y="1714054"/>
            <a:ext cx="4155440" cy="461665"/>
          </a:xfrm>
          <a:prstGeom prst="rect">
            <a:avLst/>
          </a:prstGeom>
          <a:ln w="28575" cmpd="sng">
            <a:solidFill>
              <a:schemeClr val="accent1">
                <a:shade val="50000"/>
              </a:schemeClr>
            </a:solidFill>
            <a:prstDash val="solid"/>
          </a:ln>
        </p:spPr>
        <p:style>
          <a:lnRef idx="2">
            <a:schemeClr val="dk1"/>
          </a:lnRef>
          <a:fillRef idx="1">
            <a:schemeClr val="lt1"/>
          </a:fillRef>
          <a:effectRef idx="0">
            <a:schemeClr val="dk1"/>
          </a:effectRef>
          <a:fontRef idx="minor">
            <a:schemeClr val="dk1"/>
          </a:fontRef>
        </p:style>
        <p:txBody>
          <a:bodyPr wrap="square" rtlCol="0" anchor="t">
            <a:spAutoFit/>
          </a:bodyPr>
          <a:lstStyle/>
          <a:p>
            <a:r>
              <a:rPr lang="en-US" sz="2400" dirty="0">
                <a:solidFill>
                  <a:srgbClr val="C00000"/>
                </a:solidFill>
              </a:rPr>
              <a:t>Neutron momentum equation</a:t>
            </a:r>
          </a:p>
        </p:txBody>
      </p:sp>
      <p:graphicFrame>
        <p:nvGraphicFramePr>
          <p:cNvPr id="6" name="Content Placeholder 5">
            <a:hlinkClick r:id="" action="ppaction://ole?verb=0"/>
          </p:cNvPr>
          <p:cNvGraphicFramePr>
            <a:graphicFrameLocks noGrp="1" noChangeAspect="1"/>
          </p:cNvGraphicFramePr>
          <p:nvPr>
            <p:ph sz="half" idx="1"/>
            <p:extLst>
              <p:ext uri="{D42A27DB-BD31-4B8C-83A1-F6EECF244321}">
                <p14:modId xmlns:p14="http://schemas.microsoft.com/office/powerpoint/2010/main" val="302810111"/>
              </p:ext>
            </p:extLst>
          </p:nvPr>
        </p:nvGraphicFramePr>
        <p:xfrm>
          <a:off x="4968895" y="2143521"/>
          <a:ext cx="4780745" cy="857028"/>
        </p:xfrm>
        <a:graphic>
          <a:graphicData uri="http://schemas.openxmlformats.org/presentationml/2006/ole">
            <mc:AlternateContent xmlns:mc="http://schemas.openxmlformats.org/markup-compatibility/2006">
              <mc:Choice xmlns:v="urn:schemas-microsoft-com:vml" Requires="v">
                <p:oleObj spid="_x0000_s1498" name="Equation" r:id="rId3" imgW="2692080" imgH="482400" progId="Equation.3">
                  <p:embed/>
                </p:oleObj>
              </mc:Choice>
              <mc:Fallback>
                <p:oleObj name="Equation" r:id="rId3" imgW="2692080" imgH="482400" progId="Equation.3">
                  <p:embed/>
                  <p:pic>
                    <p:nvPicPr>
                      <p:cNvPr id="0" name="Picture 38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8895" y="2143521"/>
                        <a:ext cx="4780745" cy="8570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Content Placeholder 6">
            <a:hlinkClick r:id="" action="ppaction://ole?verb=0"/>
          </p:cNvPr>
          <p:cNvGraphicFramePr>
            <a:graphicFrameLocks noGrp="1" noChangeAspect="1"/>
          </p:cNvGraphicFramePr>
          <p:nvPr>
            <p:ph sz="half" idx="2"/>
            <p:extLst>
              <p:ext uri="{D42A27DB-BD31-4B8C-83A1-F6EECF244321}">
                <p14:modId xmlns:p14="http://schemas.microsoft.com/office/powerpoint/2010/main" val="882580661"/>
              </p:ext>
            </p:extLst>
          </p:nvPr>
        </p:nvGraphicFramePr>
        <p:xfrm>
          <a:off x="5935415" y="3464676"/>
          <a:ext cx="2485083" cy="819727"/>
        </p:xfrm>
        <a:graphic>
          <a:graphicData uri="http://schemas.openxmlformats.org/presentationml/2006/ole">
            <mc:AlternateContent xmlns:mc="http://schemas.openxmlformats.org/markup-compatibility/2006">
              <mc:Choice xmlns:v="urn:schemas-microsoft-com:vml" Requires="v">
                <p:oleObj spid="_x0000_s1499" name="Equation" r:id="rId5" imgW="1193760" imgH="393480" progId="Equation.3">
                  <p:embed/>
                </p:oleObj>
              </mc:Choice>
              <mc:Fallback>
                <p:oleObj name="Equation" r:id="rId5" imgW="1193760" imgH="393480" progId="Equation.3">
                  <p:embed/>
                  <p:pic>
                    <p:nvPicPr>
                      <p:cNvPr id="0" name="Picture 385"/>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5415" y="3464676"/>
                        <a:ext cx="2485083" cy="8197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 Box 9"/>
          <p:cNvSpPr txBox="1"/>
          <p:nvPr/>
        </p:nvSpPr>
        <p:spPr>
          <a:xfrm>
            <a:off x="87453" y="2952987"/>
            <a:ext cx="3760152" cy="461665"/>
          </a:xfrm>
          <a:prstGeom prst="rect">
            <a:avLst/>
          </a:prstGeom>
          <a:ln w="28575"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wrap="square" rtlCol="0" anchor="t">
            <a:spAutoFit/>
          </a:bodyPr>
          <a:lstStyle/>
          <a:p>
            <a:r>
              <a:rPr lang="en-US" sz="2400" dirty="0">
                <a:solidFill>
                  <a:srgbClr val="C00000"/>
                </a:solidFill>
              </a:rPr>
              <a:t>Neutron continuity equation</a:t>
            </a:r>
          </a:p>
        </p:txBody>
      </p:sp>
      <p:sp>
        <p:nvSpPr>
          <p:cNvPr id="11" name="Text Box 10"/>
          <p:cNvSpPr txBox="1"/>
          <p:nvPr/>
        </p:nvSpPr>
        <p:spPr>
          <a:xfrm>
            <a:off x="1269980" y="4816587"/>
            <a:ext cx="9745345" cy="923330"/>
          </a:xfrm>
          <a:prstGeom prst="rect">
            <a:avLst/>
          </a:prstGeom>
          <a:noFill/>
        </p:spPr>
        <p:txBody>
          <a:bodyPr wrap="square" rtlCol="0" anchor="t">
            <a:spAutoFit/>
          </a:bodyPr>
          <a:lstStyle/>
          <a:p>
            <a:r>
              <a:rPr lang="en-US" b="1" dirty="0">
                <a:solidFill>
                  <a:schemeClr val="accent1">
                    <a:lumMod val="75000"/>
                  </a:schemeClr>
                </a:solidFill>
              </a:rPr>
              <a:t>where        is the neutron momentum,                                          </a:t>
            </a:r>
            <a:r>
              <a:rPr lang="en-US" b="1" dirty="0" smtClean="0">
                <a:solidFill>
                  <a:schemeClr val="accent1">
                    <a:lumMod val="75000"/>
                  </a:schemeClr>
                </a:solidFill>
              </a:rPr>
              <a:t>                 </a:t>
            </a:r>
            <a:r>
              <a:rPr lang="en-US" b="1" dirty="0">
                <a:solidFill>
                  <a:schemeClr val="accent1">
                    <a:lumMod val="75000"/>
                  </a:schemeClr>
                </a:solidFill>
              </a:rPr>
              <a:t>is the neutron collisional </a:t>
            </a:r>
            <a:endParaRPr lang="en-US" b="1" dirty="0" smtClean="0">
              <a:solidFill>
                <a:schemeClr val="accent1">
                  <a:lumMod val="75000"/>
                </a:schemeClr>
              </a:solidFill>
            </a:endParaRPr>
          </a:p>
          <a:p>
            <a:endParaRPr lang="en-US" b="1" dirty="0">
              <a:solidFill>
                <a:schemeClr val="accent1">
                  <a:lumMod val="75000"/>
                </a:schemeClr>
              </a:solidFill>
            </a:endParaRPr>
          </a:p>
          <a:p>
            <a:r>
              <a:rPr lang="en-US" b="1" dirty="0" smtClean="0">
                <a:solidFill>
                  <a:schemeClr val="accent1">
                    <a:lumMod val="75000"/>
                  </a:schemeClr>
                </a:solidFill>
              </a:rPr>
              <a:t>frequency and                                                                 </a:t>
            </a:r>
            <a:r>
              <a:rPr lang="en-US" b="1" dirty="0">
                <a:solidFill>
                  <a:schemeClr val="accent1">
                    <a:lumMod val="75000"/>
                  </a:schemeClr>
                </a:solidFill>
              </a:rPr>
              <a:t>is the neutron Fermi </a:t>
            </a:r>
            <a:r>
              <a:rPr lang="en-US" b="1" dirty="0" smtClean="0">
                <a:solidFill>
                  <a:schemeClr val="accent1">
                    <a:lumMod val="75000"/>
                  </a:schemeClr>
                </a:solidFill>
              </a:rPr>
              <a:t>pressure.</a:t>
            </a:r>
            <a:endParaRPr lang="en-US" b="1" dirty="0">
              <a:solidFill>
                <a:schemeClr val="accent1">
                  <a:lumMod val="75000"/>
                </a:schemeClr>
              </a:solidFill>
            </a:endParaRPr>
          </a:p>
        </p:txBody>
      </p:sp>
      <p:graphicFrame>
        <p:nvGraphicFramePr>
          <p:cNvPr id="12" name="Object 11">
            <a:hlinkClick r:id="" action="ppaction://ole?verb=0"/>
          </p:cNvPr>
          <p:cNvGraphicFramePr>
            <a:graphicFrameLocks noChangeAspect="1"/>
          </p:cNvGraphicFramePr>
          <p:nvPr>
            <p:extLst>
              <p:ext uri="{D42A27DB-BD31-4B8C-83A1-F6EECF244321}">
                <p14:modId xmlns:p14="http://schemas.microsoft.com/office/powerpoint/2010/main" val="1067364460"/>
              </p:ext>
            </p:extLst>
          </p:nvPr>
        </p:nvGraphicFramePr>
        <p:xfrm>
          <a:off x="2080260" y="4801870"/>
          <a:ext cx="294640" cy="354330"/>
        </p:xfrm>
        <a:graphic>
          <a:graphicData uri="http://schemas.openxmlformats.org/presentationml/2006/ole">
            <mc:AlternateContent xmlns:mc="http://schemas.openxmlformats.org/markup-compatibility/2006">
              <mc:Choice xmlns:v="urn:schemas-microsoft-com:vml" Requires="v">
                <p:oleObj spid="_x0000_s1500" name="Equation" r:id="rId7" imgW="215640" imgH="228600" progId="Equation.3">
                  <p:embed/>
                </p:oleObj>
              </mc:Choice>
              <mc:Fallback>
                <p:oleObj name="Equation" r:id="rId7" imgW="215640" imgH="228600" progId="Equation.3">
                  <p:embed/>
                  <p:pic>
                    <p:nvPicPr>
                      <p:cNvPr id="0" name="Picture 38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0260" y="4801870"/>
                        <a:ext cx="294640" cy="3543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a:hlinkClick r:id="" action="ppaction://ole?verb=0"/>
          </p:cNvPr>
          <p:cNvGraphicFramePr>
            <a:graphicFrameLocks noChangeAspect="1"/>
          </p:cNvGraphicFramePr>
          <p:nvPr>
            <p:extLst>
              <p:ext uri="{D42A27DB-BD31-4B8C-83A1-F6EECF244321}">
                <p14:modId xmlns:p14="http://schemas.microsoft.com/office/powerpoint/2010/main" val="382783064"/>
              </p:ext>
            </p:extLst>
          </p:nvPr>
        </p:nvGraphicFramePr>
        <p:xfrm>
          <a:off x="3105150" y="5210175"/>
          <a:ext cx="2936875" cy="630238"/>
        </p:xfrm>
        <a:graphic>
          <a:graphicData uri="http://schemas.openxmlformats.org/presentationml/2006/ole">
            <mc:AlternateContent xmlns:mc="http://schemas.openxmlformats.org/markup-compatibility/2006">
              <mc:Choice xmlns:v="urn:schemas-microsoft-com:vml" Requires="v">
                <p:oleObj spid="_x0000_s1501" name="Equation" r:id="rId9" imgW="1511280" imgH="457200" progId="Equation.3">
                  <p:embed/>
                </p:oleObj>
              </mc:Choice>
              <mc:Fallback>
                <p:oleObj name="Equation" r:id="rId9" imgW="1511280" imgH="457200" progId="Equation.3">
                  <p:embed/>
                  <p:pic>
                    <p:nvPicPr>
                      <p:cNvPr id="0" name="Picture 387"/>
                      <p:cNvPicPr>
                        <a:picLocks noChangeAspect="1" noChangeArrowheads="1"/>
                      </p:cNvPicPr>
                      <p:nvPr/>
                    </p:nvPicPr>
                    <p:blipFill>
                      <a:blip r:embed="rId10"/>
                      <a:srcRect/>
                      <a:stretch>
                        <a:fillRect/>
                      </a:stretch>
                    </p:blipFill>
                    <p:spPr bwMode="auto">
                      <a:xfrm>
                        <a:off x="3105150" y="5210175"/>
                        <a:ext cx="2936875" cy="630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a:hlinkClick r:id="" action="ppaction://ole?verb=0"/>
          </p:cNvPr>
          <p:cNvGraphicFramePr>
            <a:graphicFrameLocks noChangeAspect="1"/>
          </p:cNvGraphicFramePr>
          <p:nvPr>
            <p:extLst>
              <p:ext uri="{D42A27DB-BD31-4B8C-83A1-F6EECF244321}">
                <p14:modId xmlns:p14="http://schemas.microsoft.com/office/powerpoint/2010/main" val="3583099"/>
              </p:ext>
            </p:extLst>
          </p:nvPr>
        </p:nvGraphicFramePr>
        <p:xfrm>
          <a:off x="5078412" y="4870264"/>
          <a:ext cx="2944813" cy="407988"/>
        </p:xfrm>
        <a:graphic>
          <a:graphicData uri="http://schemas.openxmlformats.org/presentationml/2006/ole">
            <mc:AlternateContent xmlns:mc="http://schemas.openxmlformats.org/markup-compatibility/2006">
              <mc:Choice xmlns:v="urn:schemas-microsoft-com:vml" Requires="v">
                <p:oleObj spid="_x0000_s1502" name="Equation" r:id="rId11" imgW="1625400" imgH="266400" progId="Equation.3">
                  <p:embed/>
                </p:oleObj>
              </mc:Choice>
              <mc:Fallback>
                <p:oleObj name="Equation" r:id="rId11" imgW="1625400" imgH="266400" progId="Equation.3">
                  <p:embed/>
                  <p:pic>
                    <p:nvPicPr>
                      <p:cNvPr id="0" name="Picture 38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78412" y="4870264"/>
                        <a:ext cx="2944813"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5640779" y="2974769"/>
            <a:ext cx="65" cy="276999"/>
          </a:xfrm>
          <a:prstGeom prst="rect">
            <a:avLst/>
          </a:prstGeom>
          <a:noFill/>
        </p:spPr>
        <p:txBody>
          <a:bodyPr wrap="none" lIns="0" tIns="0" rIns="0" bIns="0" rtlCol="0">
            <a:spAutoFit/>
          </a:bodyPr>
          <a:lstStyle/>
          <a:p>
            <a:endParaRPr lang="en-US" dirty="0"/>
          </a:p>
        </p:txBody>
      </p:sp>
      <p:pic>
        <p:nvPicPr>
          <p:cNvPr id="15" name="Picture 14" descr="Pulsar_2.jpg"/>
          <p:cNvPicPr>
            <a:picLocks noChangeAspect="1"/>
          </p:cNvPicPr>
          <p:nvPr/>
        </p:nvPicPr>
        <p:blipFill>
          <a:blip r:embed="rId13" cstate="print"/>
          <a:stretch>
            <a:fillRect/>
          </a:stretch>
        </p:blipFill>
        <p:spPr>
          <a:xfrm>
            <a:off x="9256205" y="3007603"/>
            <a:ext cx="2738310" cy="187624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808242" y="826569"/>
            <a:ext cx="6234950" cy="400110"/>
          </a:xfrm>
          <a:prstGeom prst="rect">
            <a:avLst/>
          </a:prstGeom>
          <a:ln w="28575"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b="1" dirty="0">
                <a:solidFill>
                  <a:srgbClr val="C00000"/>
                </a:solidFill>
              </a:rPr>
              <a:t>Perpendicular and parallel Momentum Equation </a:t>
            </a:r>
          </a:p>
        </p:txBody>
      </p:sp>
      <p:graphicFrame>
        <p:nvGraphicFramePr>
          <p:cNvPr id="9" name="Content Placeholder 8">
            <a:hlinkClick r:id="" action="ppaction://ole?verb=0"/>
          </p:cNvPr>
          <p:cNvGraphicFramePr>
            <a:graphicFrameLocks noGrp="1" noChangeAspect="1"/>
          </p:cNvGraphicFramePr>
          <p:nvPr>
            <p:ph/>
            <p:extLst>
              <p:ext uri="{D42A27DB-BD31-4B8C-83A1-F6EECF244321}">
                <p14:modId xmlns:p14="http://schemas.microsoft.com/office/powerpoint/2010/main" val="4094882444"/>
              </p:ext>
            </p:extLst>
          </p:nvPr>
        </p:nvGraphicFramePr>
        <p:xfrm>
          <a:off x="2333501" y="1447273"/>
          <a:ext cx="6697685" cy="798744"/>
        </p:xfrm>
        <a:graphic>
          <a:graphicData uri="http://schemas.openxmlformats.org/presentationml/2006/ole">
            <mc:AlternateContent xmlns:mc="http://schemas.openxmlformats.org/markup-compatibility/2006">
              <mc:Choice xmlns:v="urn:schemas-microsoft-com:vml" Requires="v">
                <p:oleObj spid="_x0000_s2542" name="Equation" r:id="rId3" imgW="4152600" imgH="495000" progId="Equation.3">
                  <p:embed/>
                </p:oleObj>
              </mc:Choice>
              <mc:Fallback>
                <p:oleObj name="Equation" r:id="rId3" imgW="4152600" imgH="495000" progId="Equation.3">
                  <p:embed/>
                  <p:pic>
                    <p:nvPicPr>
                      <p:cNvPr id="0" name="Picture 37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3501" y="1447273"/>
                        <a:ext cx="6697685" cy="7987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Content Placeholder 5"/>
          <p:cNvGraphicFramePr>
            <a:graphicFrameLocks noGrp="1"/>
          </p:cNvGraphicFramePr>
          <p:nvPr>
            <p:ph sz="half" idx="1"/>
            <p:extLst>
              <p:ext uri="{D42A27DB-BD31-4B8C-83A1-F6EECF244321}">
                <p14:modId xmlns:p14="http://schemas.microsoft.com/office/powerpoint/2010/main" val="2571953748"/>
              </p:ext>
            </p:extLst>
          </p:nvPr>
        </p:nvGraphicFramePr>
        <p:xfrm>
          <a:off x="2333501" y="2396871"/>
          <a:ext cx="6822375" cy="744830"/>
        </p:xfrm>
        <a:graphic>
          <a:graphicData uri="http://schemas.openxmlformats.org/presentationml/2006/ole">
            <mc:AlternateContent xmlns:mc="http://schemas.openxmlformats.org/markup-compatibility/2006">
              <mc:Choice xmlns:v="urn:schemas-microsoft-com:vml" Requires="v">
                <p:oleObj spid="_x0000_s2543" name="Equation" r:id="rId5" imgW="4127400" imgH="495000" progId="Equation.3">
                  <p:embed/>
                </p:oleObj>
              </mc:Choice>
              <mc:Fallback>
                <p:oleObj name="Equation" r:id="rId5" imgW="4127400" imgH="495000" progId="Equation.3">
                  <p:embed/>
                  <p:pic>
                    <p:nvPicPr>
                      <p:cNvPr id="0" name="Picture 373"/>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3501" y="2396871"/>
                        <a:ext cx="6822375" cy="7448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Content Placeholder 7">
            <a:hlinkClick r:id="" action="ppaction://ole?verb=0"/>
          </p:cNvPr>
          <p:cNvGraphicFramePr>
            <a:graphicFrameLocks noGrp="1" noChangeAspect="1"/>
          </p:cNvGraphicFramePr>
          <p:nvPr>
            <p:ph sz="half" idx="2"/>
            <p:extLst>
              <p:ext uri="{D42A27DB-BD31-4B8C-83A1-F6EECF244321}">
                <p14:modId xmlns:p14="http://schemas.microsoft.com/office/powerpoint/2010/main" val="2911649672"/>
              </p:ext>
            </p:extLst>
          </p:nvPr>
        </p:nvGraphicFramePr>
        <p:xfrm>
          <a:off x="4209416" y="3292555"/>
          <a:ext cx="2060755" cy="738977"/>
        </p:xfrm>
        <a:graphic>
          <a:graphicData uri="http://schemas.openxmlformats.org/presentationml/2006/ole">
            <mc:AlternateContent xmlns:mc="http://schemas.openxmlformats.org/markup-compatibility/2006">
              <mc:Choice xmlns:v="urn:schemas-microsoft-com:vml" Requires="v">
                <p:oleObj spid="_x0000_s2544" name="Equation" r:id="rId7" imgW="1168200" imgH="419040" progId="Equation.3">
                  <p:embed/>
                </p:oleObj>
              </mc:Choice>
              <mc:Fallback>
                <p:oleObj name="Equation" r:id="rId7" imgW="1168200" imgH="419040" progId="Equation.3">
                  <p:embed/>
                  <p:pic>
                    <p:nvPicPr>
                      <p:cNvPr id="0" name="Picture 374"/>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09416" y="3292555"/>
                        <a:ext cx="2060755" cy="7389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 Box 9"/>
          <p:cNvSpPr txBox="1"/>
          <p:nvPr/>
        </p:nvSpPr>
        <p:spPr>
          <a:xfrm>
            <a:off x="808242" y="3419799"/>
            <a:ext cx="2722880" cy="400110"/>
          </a:xfrm>
          <a:prstGeom prst="rect">
            <a:avLst/>
          </a:prstGeom>
          <a:ln w="28575"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b="1" dirty="0">
                <a:solidFill>
                  <a:srgbClr val="C00000"/>
                </a:solidFill>
              </a:rPr>
              <a:t>Continuity Equation </a:t>
            </a:r>
          </a:p>
        </p:txBody>
      </p:sp>
      <p:sp>
        <p:nvSpPr>
          <p:cNvPr id="7" name="Text Box 3"/>
          <p:cNvSpPr txBox="1"/>
          <p:nvPr/>
        </p:nvSpPr>
        <p:spPr>
          <a:xfrm>
            <a:off x="2763981" y="41010"/>
            <a:ext cx="5961413" cy="584775"/>
          </a:xfrm>
          <a:prstGeom prst="rect">
            <a:avLst/>
          </a:prstGeom>
          <a:ln w="28575" cmpd="sng">
            <a:solidFill>
              <a:schemeClr val="bg1"/>
            </a:solidFill>
            <a:prstDash val="solid"/>
          </a:ln>
        </p:spPr>
        <p:style>
          <a:lnRef idx="2">
            <a:schemeClr val="accent3"/>
          </a:lnRef>
          <a:fillRef idx="1">
            <a:schemeClr val="lt1"/>
          </a:fillRef>
          <a:effectRef idx="0">
            <a:schemeClr val="accent3"/>
          </a:effectRef>
          <a:fontRef idx="minor">
            <a:schemeClr val="dk1"/>
          </a:fontRef>
        </p:style>
        <p:txBody>
          <a:bodyPr wrap="square" rtlCol="0" anchor="t">
            <a:spAutoFit/>
          </a:bodyPr>
          <a:lstStyle/>
          <a:p>
            <a:pPr algn="ctr"/>
            <a:r>
              <a:rPr lang="en-US" sz="3200" b="1" dirty="0" smtClean="0">
                <a:solidFill>
                  <a:srgbClr val="00B050"/>
                </a:solidFill>
                <a:latin typeface="+mj-lt"/>
              </a:rPr>
              <a:t>Dynamics for electron-ion Plasma</a:t>
            </a:r>
            <a:endParaRPr lang="en-US" sz="3200" b="1" dirty="0">
              <a:solidFill>
                <a:srgbClr val="00B050"/>
              </a:solidFill>
              <a:latin typeface="+mj-lt"/>
            </a:endParaRPr>
          </a:p>
        </p:txBody>
      </p:sp>
      <p:sp>
        <p:nvSpPr>
          <p:cNvPr id="11" name="Text Box 15"/>
          <p:cNvSpPr txBox="1"/>
          <p:nvPr/>
        </p:nvSpPr>
        <p:spPr>
          <a:xfrm>
            <a:off x="810147" y="4439137"/>
            <a:ext cx="2720975" cy="398780"/>
          </a:xfrm>
          <a:prstGeom prst="rect">
            <a:avLst/>
          </a:prstGeom>
          <a:ln w="28575"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b="1" dirty="0">
                <a:solidFill>
                  <a:srgbClr val="C00000"/>
                </a:solidFill>
              </a:rPr>
              <a:t>Quasi-neutral condition</a:t>
            </a:r>
          </a:p>
        </p:txBody>
      </p:sp>
      <p:graphicFrame>
        <p:nvGraphicFramePr>
          <p:cNvPr id="12" name="Object 11">
            <a:hlinkClick r:id="" action="ppaction://ole?verb=0"/>
          </p:cNvPr>
          <p:cNvGraphicFramePr>
            <a:graphicFrameLocks noChangeAspect="1"/>
          </p:cNvGraphicFramePr>
          <p:nvPr>
            <p:extLst>
              <p:ext uri="{D42A27DB-BD31-4B8C-83A1-F6EECF244321}">
                <p14:modId xmlns:p14="http://schemas.microsoft.com/office/powerpoint/2010/main" val="1067310524"/>
              </p:ext>
            </p:extLst>
          </p:nvPr>
        </p:nvGraphicFramePr>
        <p:xfrm>
          <a:off x="4447171" y="4428826"/>
          <a:ext cx="1823000" cy="665786"/>
        </p:xfrm>
        <a:graphic>
          <a:graphicData uri="http://schemas.openxmlformats.org/presentationml/2006/ole">
            <mc:AlternateContent xmlns:mc="http://schemas.openxmlformats.org/markup-compatibility/2006">
              <mc:Choice xmlns:v="urn:schemas-microsoft-com:vml" Requires="v">
                <p:oleObj spid="_x0000_s2545" r:id="rId9" imgW="711000" imgH="355320" progId="Equation.3">
                  <p:embed/>
                </p:oleObj>
              </mc:Choice>
              <mc:Fallback>
                <p:oleObj r:id="rId9" imgW="711000" imgH="355320" progId="Equation.3">
                  <p:embed/>
                  <p:pic>
                    <p:nvPicPr>
                      <p:cNvPr id="0" name="Picture 37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47171" y="4428826"/>
                        <a:ext cx="1823000" cy="6657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 Box 19"/>
          <p:cNvSpPr txBox="1"/>
          <p:nvPr/>
        </p:nvSpPr>
        <p:spPr>
          <a:xfrm>
            <a:off x="915120" y="5475370"/>
            <a:ext cx="1981200" cy="398780"/>
          </a:xfrm>
          <a:prstGeom prst="rect">
            <a:avLst/>
          </a:prstGeom>
          <a:ln w="28575"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b="1" dirty="0">
                <a:solidFill>
                  <a:srgbClr val="C00000"/>
                </a:solidFill>
              </a:rPr>
              <a:t>Collisional force</a:t>
            </a:r>
            <a:r>
              <a:rPr lang="en-US" b="1" dirty="0">
                <a:solidFill>
                  <a:srgbClr val="C00000"/>
                </a:solidFill>
              </a:rPr>
              <a:t> </a:t>
            </a:r>
          </a:p>
        </p:txBody>
      </p:sp>
      <p:graphicFrame>
        <p:nvGraphicFramePr>
          <p:cNvPr id="19" name="Content Placeholder 21">
            <a:hlinkClick r:id="" action="ppaction://ole?verb=0"/>
          </p:cNvPr>
          <p:cNvGraphicFramePr>
            <a:graphicFrameLocks noChangeAspect="1"/>
          </p:cNvGraphicFramePr>
          <p:nvPr>
            <p:extLst>
              <p:ext uri="{D42A27DB-BD31-4B8C-83A1-F6EECF244321}">
                <p14:modId xmlns:p14="http://schemas.microsoft.com/office/powerpoint/2010/main" val="3958486732"/>
              </p:ext>
            </p:extLst>
          </p:nvPr>
        </p:nvGraphicFramePr>
        <p:xfrm>
          <a:off x="3925717" y="5417171"/>
          <a:ext cx="2919412" cy="615950"/>
        </p:xfrm>
        <a:graphic>
          <a:graphicData uri="http://schemas.openxmlformats.org/presentationml/2006/ole">
            <mc:AlternateContent xmlns:mc="http://schemas.openxmlformats.org/markup-compatibility/2006">
              <mc:Choice xmlns:v="urn:schemas-microsoft-com:vml" Requires="v">
                <p:oleObj spid="_x0000_s2546" name="Equation" r:id="rId11" imgW="1625400" imgH="342720" progId="Equation.3">
                  <p:embed/>
                </p:oleObj>
              </mc:Choice>
              <mc:Fallback>
                <p:oleObj name="Equation" r:id="rId11" imgW="1625400" imgH="342720" progId="Equation.3">
                  <p:embed/>
                  <p:pic>
                    <p:nvPicPr>
                      <p:cNvPr id="0" name="Picture 37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25717" y="5417171"/>
                        <a:ext cx="2919412" cy="615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Content Placeholder 22"/>
          <p:cNvGraphicFramePr>
            <a:graphicFrameLocks/>
          </p:cNvGraphicFramePr>
          <p:nvPr>
            <p:extLst>
              <p:ext uri="{D42A27DB-BD31-4B8C-83A1-F6EECF244321}">
                <p14:modId xmlns:p14="http://schemas.microsoft.com/office/powerpoint/2010/main" val="1915731401"/>
              </p:ext>
            </p:extLst>
          </p:nvPr>
        </p:nvGraphicFramePr>
        <p:xfrm>
          <a:off x="3925717" y="6140999"/>
          <a:ext cx="2919412" cy="521661"/>
        </p:xfrm>
        <a:graphic>
          <a:graphicData uri="http://schemas.openxmlformats.org/presentationml/2006/ole">
            <mc:AlternateContent xmlns:mc="http://schemas.openxmlformats.org/markup-compatibility/2006">
              <mc:Choice xmlns:v="urn:schemas-microsoft-com:vml" Requires="v">
                <p:oleObj spid="_x0000_s2547" name="Equation" r:id="rId13" imgW="1625400" imgH="342720" progId="Equation.3">
                  <p:embed/>
                </p:oleObj>
              </mc:Choice>
              <mc:Fallback>
                <p:oleObj name="Equation" r:id="rId13" imgW="1625400" imgH="342720" progId="Equation.3">
                  <p:embed/>
                  <p:pic>
                    <p:nvPicPr>
                      <p:cNvPr id="0" name="Picture 377"/>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25717" y="6140999"/>
                        <a:ext cx="2919412" cy="5216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a:hlinkClick r:id="" action="ppaction://ole?verb=0"/>
          </p:cNvPr>
          <p:cNvGraphicFramePr>
            <a:graphicFrameLocks noChangeAspect="1"/>
          </p:cNvGraphicFramePr>
          <p:nvPr>
            <p:extLst>
              <p:ext uri="{D42A27DB-BD31-4B8C-83A1-F6EECF244321}">
                <p14:modId xmlns:p14="http://schemas.microsoft.com/office/powerpoint/2010/main" val="3061933404"/>
              </p:ext>
            </p:extLst>
          </p:nvPr>
        </p:nvGraphicFramePr>
        <p:xfrm>
          <a:off x="9031186" y="5510930"/>
          <a:ext cx="1666240" cy="726440"/>
        </p:xfrm>
        <a:graphic>
          <a:graphicData uri="http://schemas.openxmlformats.org/presentationml/2006/ole">
            <mc:AlternateContent xmlns:mc="http://schemas.openxmlformats.org/markup-compatibility/2006">
              <mc:Choice xmlns:v="urn:schemas-microsoft-com:vml" Requires="v">
                <p:oleObj spid="_x0000_s2548" r:id="rId15" imgW="990360" imgH="431640" progId="Equation.3">
                  <p:embed/>
                </p:oleObj>
              </mc:Choice>
              <mc:Fallback>
                <p:oleObj r:id="rId15" imgW="990360" imgH="4316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031186" y="5510930"/>
                        <a:ext cx="1666240" cy="7264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hlinkClick r:id="" action="ppaction://ole?verb=0"/>
          </p:cNvPr>
          <p:cNvGraphicFramePr>
            <a:graphicFrameLocks noGrp="1" noChangeAspect="1"/>
          </p:cNvGraphicFramePr>
          <p:nvPr>
            <p:ph sz="half" idx="1"/>
            <p:extLst>
              <p:ext uri="{D42A27DB-BD31-4B8C-83A1-F6EECF244321}">
                <p14:modId xmlns:p14="http://schemas.microsoft.com/office/powerpoint/2010/main" val="3740208319"/>
              </p:ext>
            </p:extLst>
          </p:nvPr>
        </p:nvGraphicFramePr>
        <p:xfrm>
          <a:off x="1354138" y="1978025"/>
          <a:ext cx="9482137" cy="735013"/>
        </p:xfrm>
        <a:graphic>
          <a:graphicData uri="http://schemas.openxmlformats.org/presentationml/2006/ole">
            <mc:AlternateContent xmlns:mc="http://schemas.openxmlformats.org/markup-compatibility/2006">
              <mc:Choice xmlns:v="urn:schemas-microsoft-com:vml" Requires="v">
                <p:oleObj spid="_x0000_s5591" name="Equation" r:id="rId3" imgW="6387840" imgH="495000" progId="Equation.3">
                  <p:embed/>
                </p:oleObj>
              </mc:Choice>
              <mc:Fallback>
                <p:oleObj name="Equation" r:id="rId3" imgW="6387840" imgH="495000" progId="Equation.3">
                  <p:embed/>
                  <p:pic>
                    <p:nvPicPr>
                      <p:cNvPr id="0" name="Picture 38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4138" y="1978025"/>
                        <a:ext cx="9482137" cy="735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Content Placeholder 5">
            <a:hlinkClick r:id="" action="ppaction://ole?verb=0"/>
          </p:cNvPr>
          <p:cNvGraphicFramePr>
            <a:graphicFrameLocks noGrp="1" noChangeAspect="1"/>
          </p:cNvGraphicFramePr>
          <p:nvPr>
            <p:ph sz="half" idx="2"/>
            <p:extLst>
              <p:ext uri="{D42A27DB-BD31-4B8C-83A1-F6EECF244321}">
                <p14:modId xmlns:p14="http://schemas.microsoft.com/office/powerpoint/2010/main" val="1836812572"/>
              </p:ext>
            </p:extLst>
          </p:nvPr>
        </p:nvGraphicFramePr>
        <p:xfrm>
          <a:off x="4596467" y="2916412"/>
          <a:ext cx="1658283" cy="634826"/>
        </p:xfrm>
        <a:graphic>
          <a:graphicData uri="http://schemas.openxmlformats.org/presentationml/2006/ole">
            <mc:AlternateContent xmlns:mc="http://schemas.openxmlformats.org/markup-compatibility/2006">
              <mc:Choice xmlns:v="urn:schemas-microsoft-com:vml" Requires="v">
                <p:oleObj spid="_x0000_s5592" name="Equation" r:id="rId5" imgW="1028520" imgH="393480" progId="Equation.3">
                  <p:embed/>
                </p:oleObj>
              </mc:Choice>
              <mc:Fallback>
                <p:oleObj name="Equation" r:id="rId5" imgW="1028520" imgH="393480" progId="Equation.3">
                  <p:embed/>
                  <p:pic>
                    <p:nvPicPr>
                      <p:cNvPr id="0" name="Picture 382"/>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96467" y="2916412"/>
                        <a:ext cx="1658283" cy="6348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a:hlinkClick r:id="" action="ppaction://ole?verb=0"/>
          </p:cNvPr>
          <p:cNvGraphicFramePr>
            <a:graphicFrameLocks noChangeAspect="1"/>
          </p:cNvGraphicFramePr>
          <p:nvPr>
            <p:extLst>
              <p:ext uri="{D42A27DB-BD31-4B8C-83A1-F6EECF244321}">
                <p14:modId xmlns:p14="http://schemas.microsoft.com/office/powerpoint/2010/main" val="1404703174"/>
              </p:ext>
            </p:extLst>
          </p:nvPr>
        </p:nvGraphicFramePr>
        <p:xfrm>
          <a:off x="4626282" y="3624924"/>
          <a:ext cx="1603375" cy="679450"/>
        </p:xfrm>
        <a:graphic>
          <a:graphicData uri="http://schemas.openxmlformats.org/presentationml/2006/ole">
            <mc:AlternateContent xmlns:mc="http://schemas.openxmlformats.org/markup-compatibility/2006">
              <mc:Choice xmlns:v="urn:schemas-microsoft-com:vml" Requires="v">
                <p:oleObj spid="_x0000_s5593" name="Equation" r:id="rId7" imgW="927000" imgH="393480" progId="Equation.3">
                  <p:embed/>
                </p:oleObj>
              </mc:Choice>
              <mc:Fallback>
                <p:oleObj name="Equation" r:id="rId7" imgW="927000" imgH="393480" progId="Equation.3">
                  <p:embed/>
                  <p:pic>
                    <p:nvPicPr>
                      <p:cNvPr id="0" name="Picture 38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26282" y="3624924"/>
                        <a:ext cx="1603375" cy="67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a:hlinkClick r:id="" action="ppaction://ole?verb=0"/>
          </p:cNvPr>
          <p:cNvGraphicFramePr>
            <a:graphicFrameLocks noChangeAspect="1"/>
          </p:cNvGraphicFramePr>
          <p:nvPr>
            <p:extLst>
              <p:ext uri="{D42A27DB-BD31-4B8C-83A1-F6EECF244321}">
                <p14:modId xmlns:p14="http://schemas.microsoft.com/office/powerpoint/2010/main" val="1102188304"/>
              </p:ext>
            </p:extLst>
          </p:nvPr>
        </p:nvGraphicFramePr>
        <p:xfrm>
          <a:off x="2413662" y="5170564"/>
          <a:ext cx="7264728" cy="787018"/>
        </p:xfrm>
        <a:graphic>
          <a:graphicData uri="http://schemas.openxmlformats.org/presentationml/2006/ole">
            <mc:AlternateContent xmlns:mc="http://schemas.openxmlformats.org/markup-compatibility/2006">
              <mc:Choice xmlns:v="urn:schemas-microsoft-com:vml" Requires="v">
                <p:oleObj spid="_x0000_s5594" r:id="rId9" imgW="4572000" imgH="495000" progId="Equation.3">
                  <p:embed/>
                </p:oleObj>
              </mc:Choice>
              <mc:Fallback>
                <p:oleObj r:id="rId9" imgW="4572000" imgH="495000" progId="Equation.3">
                  <p:embed/>
                  <p:pic>
                    <p:nvPicPr>
                      <p:cNvPr id="0" name="Picture 38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13662" y="5170564"/>
                        <a:ext cx="7264728" cy="7870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p:cNvSpPr/>
          <p:nvPr/>
        </p:nvSpPr>
        <p:spPr>
          <a:xfrm>
            <a:off x="3000589" y="417563"/>
            <a:ext cx="5415714" cy="707886"/>
          </a:xfrm>
          <a:prstGeom prst="rect">
            <a:avLst/>
          </a:prstGeom>
          <a:ln w="28575" cmpd="sng">
            <a:solidFill>
              <a:schemeClr val="bg1"/>
            </a:solidFill>
            <a:prstDash val="solid"/>
          </a:ln>
        </p:spPr>
        <p:style>
          <a:lnRef idx="2">
            <a:schemeClr val="accent2"/>
          </a:lnRef>
          <a:fillRef idx="1">
            <a:schemeClr val="lt1"/>
          </a:fillRef>
          <a:effectRef idx="0">
            <a:schemeClr val="accent2"/>
          </a:effectRef>
          <a:fontRef idx="minor">
            <a:schemeClr val="dk1"/>
          </a:fontRef>
        </p:style>
        <p:txBody>
          <a:bodyPr wrap="none" rtlCol="0" anchor="t">
            <a:spAutoFit/>
          </a:bodyPr>
          <a:lstStyle/>
          <a:p>
            <a:pPr algn="ctr"/>
            <a:r>
              <a:rPr lang="en-US" altLang="zh-CN" sz="4000" b="1" dirty="0" smtClean="0">
                <a:ln/>
                <a:solidFill>
                  <a:schemeClr val="accent5"/>
                </a:solidFill>
                <a:effectLst>
                  <a:outerShdw blurRad="38100" dist="25400" dir="5400000" algn="ctr" rotWithShape="0">
                    <a:srgbClr val="6E747A">
                      <a:alpha val="43000"/>
                    </a:srgbClr>
                  </a:outerShdw>
                </a:effectLst>
                <a:latin typeface="+mj-lt"/>
              </a:rPr>
              <a:t>Fast magneto sonic waves</a:t>
            </a:r>
            <a:endParaRPr lang="en-US" altLang="zh-CN" sz="4000" b="1" dirty="0">
              <a:ln/>
              <a:solidFill>
                <a:schemeClr val="accent5"/>
              </a:solidFill>
              <a:effectLst>
                <a:outerShdw blurRad="38100" dist="25400" dir="5400000" algn="ctr" rotWithShape="0">
                  <a:srgbClr val="6E747A">
                    <a:alpha val="43000"/>
                  </a:srgbClr>
                </a:outerShdw>
              </a:effectLst>
              <a:latin typeface="+mj-lt"/>
            </a:endParaRPr>
          </a:p>
        </p:txBody>
      </p:sp>
      <p:sp>
        <p:nvSpPr>
          <p:cNvPr id="3" name="Text Box 2"/>
          <p:cNvSpPr txBox="1"/>
          <p:nvPr/>
        </p:nvSpPr>
        <p:spPr>
          <a:xfrm>
            <a:off x="1354138" y="2971324"/>
            <a:ext cx="2041525" cy="398780"/>
          </a:xfrm>
          <a:prstGeom prst="rect">
            <a:avLst/>
          </a:prstGeom>
          <a:ln w="19050" cmpd="sng">
            <a:solidFill>
              <a:srgbClr val="0070C0"/>
            </a:solidFill>
            <a:prstDash val="solid"/>
          </a:ln>
        </p:spPr>
        <p:style>
          <a:lnRef idx="2">
            <a:schemeClr val="accent2"/>
          </a:lnRef>
          <a:fillRef idx="1">
            <a:schemeClr val="lt1"/>
          </a:fillRef>
          <a:effectRef idx="0">
            <a:schemeClr val="accent2"/>
          </a:effectRef>
          <a:fontRef idx="minor">
            <a:schemeClr val="dk1"/>
          </a:fontRef>
        </p:style>
        <p:txBody>
          <a:bodyPr wrap="square" rtlCol="0" anchor="t">
            <a:spAutoFit/>
          </a:bodyPr>
          <a:lstStyle/>
          <a:p>
            <a:r>
              <a:rPr lang="en-US" sz="2000" dirty="0">
                <a:solidFill>
                  <a:srgbClr val="C00000"/>
                </a:solidFill>
              </a:rPr>
              <a:t> </a:t>
            </a:r>
            <a:r>
              <a:rPr lang="en-US" sz="2000" b="1" dirty="0">
                <a:solidFill>
                  <a:srgbClr val="C00000"/>
                </a:solidFill>
              </a:rPr>
              <a:t>MHD equations</a:t>
            </a:r>
          </a:p>
        </p:txBody>
      </p:sp>
      <p:sp>
        <p:nvSpPr>
          <p:cNvPr id="4" name="Text Box 3"/>
          <p:cNvSpPr txBox="1"/>
          <p:nvPr/>
        </p:nvSpPr>
        <p:spPr>
          <a:xfrm>
            <a:off x="1498791" y="4393375"/>
            <a:ext cx="9094470" cy="461665"/>
          </a:xfrm>
          <a:prstGeom prst="rect">
            <a:avLst/>
          </a:prstGeom>
          <a:noFill/>
        </p:spPr>
        <p:txBody>
          <a:bodyPr wrap="square" rtlCol="0" anchor="t">
            <a:spAutoFit/>
          </a:bodyPr>
          <a:lstStyle/>
          <a:p>
            <a:r>
              <a:rPr lang="en-US" dirty="0" smtClean="0"/>
              <a:t>                                                       </a:t>
            </a:r>
            <a:r>
              <a:rPr lang="en-US" sz="2400" b="1" dirty="0" smtClean="0">
                <a:solidFill>
                  <a:srgbClr val="00B050"/>
                </a:solidFill>
              </a:rPr>
              <a:t>is </a:t>
            </a:r>
            <a:r>
              <a:rPr lang="en-US" sz="2400" b="1" dirty="0">
                <a:solidFill>
                  <a:srgbClr val="00B050"/>
                </a:solidFill>
              </a:rPr>
              <a:t>the plasma current </a:t>
            </a:r>
            <a:r>
              <a:rPr lang="en-US" sz="2400" b="1" dirty="0" smtClean="0">
                <a:solidFill>
                  <a:srgbClr val="00B050"/>
                </a:solidFill>
              </a:rPr>
              <a:t>density</a:t>
            </a:r>
            <a:r>
              <a:rPr lang="en-US" dirty="0" smtClean="0"/>
              <a:t>.</a:t>
            </a:r>
            <a:endParaRPr lang="en-US" dirty="0"/>
          </a:p>
        </p:txBody>
      </p:sp>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4150442543"/>
              </p:ext>
            </p:extLst>
          </p:nvPr>
        </p:nvGraphicFramePr>
        <p:xfrm>
          <a:off x="2413662" y="4425950"/>
          <a:ext cx="1964000" cy="368299"/>
        </p:xfrm>
        <a:graphic>
          <a:graphicData uri="http://schemas.openxmlformats.org/presentationml/2006/ole">
            <mc:AlternateContent xmlns:mc="http://schemas.openxmlformats.org/markup-compatibility/2006">
              <mc:Choice xmlns:v="urn:schemas-microsoft-com:vml" Requires="v">
                <p:oleObj spid="_x0000_s5595" r:id="rId11" imgW="1218960" imgH="228600" progId="Equation.3">
                  <p:embed/>
                </p:oleObj>
              </mc:Choice>
              <mc:Fallback>
                <p:oleObj r:id="rId11" imgW="1218960" imgH="228600" progId="Equation.3">
                  <p:embed/>
                  <p:pic>
                    <p:nvPicPr>
                      <p:cNvPr id="0" name="Picture 38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13662" y="4425950"/>
                        <a:ext cx="1964000" cy="3682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3395662" y="1394397"/>
            <a:ext cx="4442051" cy="405047"/>
          </a:xfrm>
          <a:prstGeom prst="rect">
            <a:avLst/>
          </a:prstGeom>
        </p:spPr>
        <p:txBody>
          <a:bodyPr wrap="square">
            <a:spAutoFit/>
          </a:bodyPr>
          <a:lstStyle/>
          <a:p>
            <a:pPr>
              <a:lnSpc>
                <a:spcPct val="107000"/>
              </a:lnSpc>
              <a:spcAft>
                <a:spcPts val="800"/>
              </a:spcAft>
            </a:pP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m</a:t>
            </a:r>
            <a:r>
              <a:rPr lang="en-US" sz="2000" i="1" baseline="-25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&lt;&lt; m</a:t>
            </a:r>
            <a:r>
              <a:rPr lang="en-US" sz="2000" i="1" baseline="-25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i</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rgbClr val="FF0000"/>
                </a:solidFill>
                <a:latin typeface="Cambria Math" panose="02040503050406030204" pitchFamily="18" charset="0"/>
                <a:ea typeface="Calibri" panose="020F0502020204030204" pitchFamily="34" charset="0"/>
                <a:cs typeface="Cambria Math" panose="02040503050406030204" pitchFamily="18" charset="0"/>
              </a:rPr>
              <a:t>≃</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000" i="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m</a:t>
            </a:r>
            <a:r>
              <a:rPr lang="en-US" sz="2000" i="1" baseline="-250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N</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000" i="1" dirty="0" smtClean="0">
                <a:ea typeface="Calibri" panose="020F0502020204030204" pitchFamily="34" charset="0"/>
                <a:cs typeface="Calibri" panose="020F0502020204030204" pitchFamily="34" charset="0"/>
              </a:rPr>
              <a:t>and </a:t>
            </a:r>
            <a:r>
              <a:rPr lang="en-US" sz="2000" i="1" dirty="0" smtClean="0">
                <a:solidFill>
                  <a:srgbClr val="7030A0"/>
                </a:solidFill>
                <a:ea typeface="Calibri" panose="020F0502020204030204" pitchFamily="34" charset="0"/>
                <a:cs typeface="Calibri" panose="020F0502020204030204" pitchFamily="34" charset="0"/>
              </a:rPr>
              <a:t> </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n</a:t>
            </a:r>
            <a:r>
              <a:rPr lang="en-US" sz="2000" i="1" baseline="-25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rgbClr val="FF0000"/>
                </a:solidFill>
                <a:latin typeface="Cambria Math" panose="02040503050406030204" pitchFamily="18" charset="0"/>
                <a:ea typeface="Calibri" panose="020F0502020204030204" pitchFamily="34" charset="0"/>
                <a:cs typeface="Cambria Math" panose="02040503050406030204" pitchFamily="18" charset="0"/>
              </a:rPr>
              <a:t>≃</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000" i="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n</a:t>
            </a:r>
            <a:r>
              <a:rPr lang="en-US" sz="2000" i="1" baseline="-250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i</a:t>
            </a:r>
            <a:r>
              <a:rPr lang="en-US" sz="2000" i="1" baseline="-25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&lt;&lt; </a:t>
            </a:r>
            <a:r>
              <a:rPr lang="en-US" sz="2000" i="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n</a:t>
            </a:r>
            <a:r>
              <a:rPr lang="en-US" sz="2000" i="1" baseline="-250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N</a:t>
            </a:r>
            <a:endParaRPr lang="en-US"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
          <p:cNvSpPr txBox="1"/>
          <p:nvPr/>
        </p:nvSpPr>
        <p:spPr>
          <a:xfrm>
            <a:off x="1354138" y="1374541"/>
            <a:ext cx="546352" cy="400110"/>
          </a:xfrm>
          <a:prstGeom prst="rect">
            <a:avLst/>
          </a:prstGeom>
          <a:ln w="3175" cmpd="sng">
            <a:solidFill>
              <a:srgbClr val="0070C0"/>
            </a:solidFill>
            <a:prstDash val="solid"/>
          </a:ln>
        </p:spPr>
        <p:style>
          <a:lnRef idx="2">
            <a:schemeClr val="accent2"/>
          </a:lnRef>
          <a:fillRef idx="1">
            <a:schemeClr val="lt1"/>
          </a:fillRef>
          <a:effectRef idx="0">
            <a:schemeClr val="accent2"/>
          </a:effectRef>
          <a:fontRef idx="minor">
            <a:schemeClr val="dk1"/>
          </a:fontRef>
        </p:style>
        <p:txBody>
          <a:bodyPr wrap="square" rtlCol="0" anchor="t">
            <a:spAutoFit/>
          </a:bodyPr>
          <a:lstStyle/>
          <a:p>
            <a:r>
              <a:rPr lang="en-US" sz="2000" b="1" dirty="0" smtClean="0">
                <a:solidFill>
                  <a:srgbClr val="C00000"/>
                </a:solidFill>
                <a:latin typeface="Calibri" panose="020F0502020204030204" pitchFamily="34" charset="0"/>
                <a:ea typeface="Calibri" panose="020F0502020204030204" pitchFamily="34" charset="0"/>
                <a:cs typeface="Calibri" panose="020F0502020204030204" pitchFamily="34" charset="0"/>
              </a:rPr>
              <a:t>Let</a:t>
            </a:r>
            <a:endParaRPr lang="en-US" sz="2000" b="1" dirty="0">
              <a:solidFill>
                <a:srgbClr val="C00000"/>
              </a:solidFill>
            </a:endParaRPr>
          </a:p>
        </p:txBody>
      </p:sp>
      <p:sp>
        <p:nvSpPr>
          <p:cNvPr id="13" name="Title 1"/>
          <p:cNvSpPr txBox="1">
            <a:spLocks/>
          </p:cNvSpPr>
          <p:nvPr/>
        </p:nvSpPr>
        <p:spPr>
          <a:xfrm>
            <a:off x="1354138" y="4433617"/>
            <a:ext cx="955110" cy="381000"/>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fontScale="77500" lnSpcReduction="20000"/>
          </a:bodyPr>
          <a:lstStyle>
            <a:lvl1pPr algn="l" defTabSz="685800" rtl="0" eaLnBrk="1" latinLnBrk="0" hangingPunct="1">
              <a:lnSpc>
                <a:spcPct val="90000"/>
              </a:lnSpc>
              <a:spcBef>
                <a:spcPct val="0"/>
              </a:spcBef>
              <a:buNone/>
              <a:defRPr sz="33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64008"/>
            <a:r>
              <a:rPr lang="en-GB" sz="2400" b="1" dirty="0" smtClean="0">
                <a:solidFill>
                  <a:srgbClr val="7030A0"/>
                </a:solidFill>
                <a:latin typeface="Times New Roman" pitchFamily="18" charset="0"/>
                <a:cs typeface="Times New Roman" pitchFamily="18" charset="0"/>
              </a:rPr>
              <a:t>Where</a:t>
            </a:r>
            <a:endParaRPr lang="en-GB" sz="2400" b="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2"/>
            <p:extLst>
              <p:ext uri="{D42A27DB-BD31-4B8C-83A1-F6EECF244321}">
                <p14:modId xmlns:p14="http://schemas.microsoft.com/office/powerpoint/2010/main" val="2005616255"/>
              </p:ext>
            </p:extLst>
          </p:nvPr>
        </p:nvGraphicFramePr>
        <p:xfrm>
          <a:off x="1519675" y="1067189"/>
          <a:ext cx="7608887" cy="803275"/>
        </p:xfrm>
        <a:graphic>
          <a:graphicData uri="http://schemas.openxmlformats.org/presentationml/2006/ole">
            <mc:AlternateContent xmlns:mc="http://schemas.openxmlformats.org/markup-compatibility/2006">
              <mc:Choice xmlns:v="urn:schemas-microsoft-com:vml" Requires="v">
                <p:oleObj spid="_x0000_s6806" name="Equation" r:id="rId3" imgW="4813200" imgH="507960" progId="Equation.3">
                  <p:embed/>
                </p:oleObj>
              </mc:Choice>
              <mc:Fallback>
                <p:oleObj name="Equation" r:id="rId3" imgW="4813200" imgH="507960" progId="Equation.3">
                  <p:embed/>
                  <p:pic>
                    <p:nvPicPr>
                      <p:cNvPr id="0" name="Picture 541"/>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9675" y="1067189"/>
                        <a:ext cx="7608887"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a:hlinkClick r:id="" action="ppaction://ole?verb=0"/>
          </p:cNvPr>
          <p:cNvGraphicFramePr>
            <a:graphicFrameLocks noChangeAspect="1"/>
          </p:cNvGraphicFramePr>
          <p:nvPr>
            <p:extLst>
              <p:ext uri="{D42A27DB-BD31-4B8C-83A1-F6EECF244321}">
                <p14:modId xmlns:p14="http://schemas.microsoft.com/office/powerpoint/2010/main" val="2746121511"/>
              </p:ext>
            </p:extLst>
          </p:nvPr>
        </p:nvGraphicFramePr>
        <p:xfrm>
          <a:off x="5663882" y="4108598"/>
          <a:ext cx="2601344" cy="733076"/>
        </p:xfrm>
        <a:graphic>
          <a:graphicData uri="http://schemas.openxmlformats.org/presentationml/2006/ole">
            <mc:AlternateContent xmlns:mc="http://schemas.openxmlformats.org/markup-compatibility/2006">
              <mc:Choice xmlns:v="urn:schemas-microsoft-com:vml" Requires="v">
                <p:oleObj spid="_x0000_s6807" r:id="rId5" imgW="1473120" imgH="482400" progId="Equation.3">
                  <p:embed/>
                </p:oleObj>
              </mc:Choice>
              <mc:Fallback>
                <p:oleObj r:id="rId5" imgW="1473120" imgH="482400" progId="Equation.3">
                  <p:embed/>
                  <p:pic>
                    <p:nvPicPr>
                      <p:cNvPr id="0" name="Picture 5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63882" y="4108598"/>
                        <a:ext cx="2601344" cy="7330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a:hlinkClick r:id="" action="ppaction://ole?verb=0"/>
          </p:cNvPr>
          <p:cNvGraphicFramePr>
            <a:graphicFrameLocks noChangeAspect="1"/>
          </p:cNvGraphicFramePr>
          <p:nvPr>
            <p:extLst>
              <p:ext uri="{D42A27DB-BD31-4B8C-83A1-F6EECF244321}">
                <p14:modId xmlns:p14="http://schemas.microsoft.com/office/powerpoint/2010/main" val="4095103417"/>
              </p:ext>
            </p:extLst>
          </p:nvPr>
        </p:nvGraphicFramePr>
        <p:xfrm>
          <a:off x="6136196" y="5949137"/>
          <a:ext cx="1656715" cy="684530"/>
        </p:xfrm>
        <a:graphic>
          <a:graphicData uri="http://schemas.openxmlformats.org/presentationml/2006/ole">
            <mc:AlternateContent xmlns:mc="http://schemas.openxmlformats.org/markup-compatibility/2006">
              <mc:Choice xmlns:v="urn:schemas-microsoft-com:vml" Requires="v">
                <p:oleObj spid="_x0000_s6808" r:id="rId7" imgW="952200" imgH="393480" progId="Equation.3">
                  <p:embed/>
                </p:oleObj>
              </mc:Choice>
              <mc:Fallback>
                <p:oleObj r:id="rId7" imgW="952200" imgH="393480" progId="Equation.3">
                  <p:embed/>
                  <p:pic>
                    <p:nvPicPr>
                      <p:cNvPr id="0" name="Picture 54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36196" y="5949137"/>
                        <a:ext cx="1656715" cy="6845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 Box 1"/>
          <p:cNvSpPr txBox="1"/>
          <p:nvPr/>
        </p:nvSpPr>
        <p:spPr>
          <a:xfrm>
            <a:off x="590874" y="332461"/>
            <a:ext cx="722375" cy="400110"/>
          </a:xfrm>
          <a:prstGeom prst="rect">
            <a:avLst/>
          </a:prstGeom>
          <a:ln w="28575" cmpd="sng">
            <a:solidFill>
              <a:srgbClr val="0070C0"/>
            </a:solidFill>
            <a:prstDash val="solid"/>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dirty="0" smtClean="0">
                <a:solidFill>
                  <a:schemeClr val="accent5"/>
                </a:solidFill>
              </a:rPr>
              <a:t>OR</a:t>
            </a:r>
            <a:endParaRPr lang="en-US" sz="2000" dirty="0">
              <a:solidFill>
                <a:schemeClr val="accent5"/>
              </a:solidFill>
            </a:endParaRPr>
          </a:p>
        </p:txBody>
      </p:sp>
      <p:sp>
        <p:nvSpPr>
          <p:cNvPr id="3" name="Text Box 2"/>
          <p:cNvSpPr txBox="1"/>
          <p:nvPr/>
        </p:nvSpPr>
        <p:spPr>
          <a:xfrm>
            <a:off x="1313250" y="2638890"/>
            <a:ext cx="8537575" cy="645160"/>
          </a:xfrm>
          <a:prstGeom prst="rect">
            <a:avLst/>
          </a:prstGeom>
          <a:noFill/>
        </p:spPr>
        <p:txBody>
          <a:bodyPr wrap="square" rtlCol="0" anchor="t">
            <a:spAutoFit/>
          </a:bodyPr>
          <a:lstStyle/>
          <a:p>
            <a:r>
              <a:rPr lang="en-US" b="1" i="1" dirty="0">
                <a:solidFill>
                  <a:srgbClr val="00B050"/>
                </a:solidFill>
              </a:rPr>
              <a:t>where           and            are component of magnetic field along and perpendicular to the external magnetic filed respectively</a:t>
            </a:r>
            <a:r>
              <a:rPr lang="en-US" dirty="0">
                <a:solidFill>
                  <a:srgbClr val="00B050"/>
                </a:solidFill>
              </a:rPr>
              <a:t>.</a:t>
            </a:r>
          </a:p>
        </p:txBody>
      </p:sp>
      <p:graphicFrame>
        <p:nvGraphicFramePr>
          <p:cNvPr id="4" name="Object 3"/>
          <p:cNvGraphicFramePr>
            <a:graphicFrameLocks noChangeAspect="1"/>
          </p:cNvGraphicFramePr>
          <p:nvPr>
            <p:extLst>
              <p:ext uri="{D42A27DB-BD31-4B8C-83A1-F6EECF244321}">
                <p14:modId xmlns:p14="http://schemas.microsoft.com/office/powerpoint/2010/main" val="3659899091"/>
              </p:ext>
            </p:extLst>
          </p:nvPr>
        </p:nvGraphicFramePr>
        <p:xfrm>
          <a:off x="2119881" y="2709996"/>
          <a:ext cx="379095" cy="292735"/>
        </p:xfrm>
        <a:graphic>
          <a:graphicData uri="http://schemas.openxmlformats.org/presentationml/2006/ole">
            <mc:AlternateContent xmlns:mc="http://schemas.openxmlformats.org/markup-compatibility/2006">
              <mc:Choice xmlns:v="urn:schemas-microsoft-com:vml" Requires="v">
                <p:oleObj spid="_x0000_s6809" r:id="rId9" imgW="413280" imgH="309240" progId="Equation.3">
                  <p:embed/>
                </p:oleObj>
              </mc:Choice>
              <mc:Fallback>
                <p:oleObj r:id="rId9" imgW="413280" imgH="309240" progId="Equation.3">
                  <p:embed/>
                  <p:pic>
                    <p:nvPicPr>
                      <p:cNvPr id="0" name="Picture 54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19881" y="2709996"/>
                        <a:ext cx="379095" cy="292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86729819"/>
              </p:ext>
            </p:extLst>
          </p:nvPr>
        </p:nvGraphicFramePr>
        <p:xfrm>
          <a:off x="3058996" y="2694721"/>
          <a:ext cx="400685" cy="356870"/>
        </p:xfrm>
        <a:graphic>
          <a:graphicData uri="http://schemas.openxmlformats.org/presentationml/2006/ole">
            <mc:AlternateContent xmlns:mc="http://schemas.openxmlformats.org/markup-compatibility/2006">
              <mc:Choice xmlns:v="urn:schemas-microsoft-com:vml" Requires="v">
                <p:oleObj spid="_x0000_s6810" r:id="rId11" imgW="307800" imgH="308520" progId="Equation.3">
                  <p:embed/>
                </p:oleObj>
              </mc:Choice>
              <mc:Fallback>
                <p:oleObj r:id="rId11" imgW="307800" imgH="308520" progId="Equation.3">
                  <p:embed/>
                  <p:pic>
                    <p:nvPicPr>
                      <p:cNvPr id="0" name="Picture 54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58996" y="2694721"/>
                        <a:ext cx="400685" cy="3568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a:hlinkClick r:id="" action="ppaction://ole?verb=0"/>
          </p:cNvPr>
          <p:cNvGraphicFramePr>
            <a:graphicFrameLocks noChangeAspect="1"/>
          </p:cNvGraphicFramePr>
          <p:nvPr>
            <p:extLst>
              <p:ext uri="{D42A27DB-BD31-4B8C-83A1-F6EECF244321}">
                <p14:modId xmlns:p14="http://schemas.microsoft.com/office/powerpoint/2010/main" val="692015254"/>
              </p:ext>
            </p:extLst>
          </p:nvPr>
        </p:nvGraphicFramePr>
        <p:xfrm>
          <a:off x="3459681" y="4933917"/>
          <a:ext cx="1520726" cy="628737"/>
        </p:xfrm>
        <a:graphic>
          <a:graphicData uri="http://schemas.openxmlformats.org/presentationml/2006/ole">
            <mc:AlternateContent xmlns:mc="http://schemas.openxmlformats.org/markup-compatibility/2006">
              <mc:Choice xmlns:v="urn:schemas-microsoft-com:vml" Requires="v">
                <p:oleObj spid="_x0000_s6811" r:id="rId13" imgW="952200" imgH="393480" progId="Equation.3">
                  <p:embed/>
                </p:oleObj>
              </mc:Choice>
              <mc:Fallback>
                <p:oleObj r:id="rId13" imgW="952200" imgH="393480" progId="Equation.3">
                  <p:embed/>
                  <p:pic>
                    <p:nvPicPr>
                      <p:cNvPr id="0" name="Picture 54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59681" y="4933917"/>
                        <a:ext cx="1520726" cy="628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 Box 14"/>
          <p:cNvSpPr txBox="1"/>
          <p:nvPr/>
        </p:nvSpPr>
        <p:spPr>
          <a:xfrm>
            <a:off x="2030663" y="5064135"/>
            <a:ext cx="936625" cy="368300"/>
          </a:xfrm>
          <a:prstGeom prst="rect">
            <a:avLst/>
          </a:prstGeom>
          <a:noFill/>
          <a:ln>
            <a:solidFill>
              <a:srgbClr val="0070C0"/>
            </a:solidFill>
          </a:ln>
        </p:spPr>
        <p:txBody>
          <a:bodyPr wrap="square" rtlCol="0">
            <a:spAutoFit/>
          </a:bodyPr>
          <a:lstStyle/>
          <a:p>
            <a:r>
              <a:rPr lang="en-US" dirty="0">
                <a:solidFill>
                  <a:srgbClr val="00B0F0"/>
                </a:solidFill>
              </a:rPr>
              <a:t>where</a:t>
            </a:r>
          </a:p>
        </p:txBody>
      </p:sp>
      <p:sp>
        <p:nvSpPr>
          <p:cNvPr id="16" name="Text Box 1"/>
          <p:cNvSpPr txBox="1"/>
          <p:nvPr/>
        </p:nvSpPr>
        <p:spPr>
          <a:xfrm>
            <a:off x="1199600" y="4129290"/>
            <a:ext cx="3936707" cy="400110"/>
          </a:xfrm>
          <a:prstGeom prst="rect">
            <a:avLst/>
          </a:prstGeom>
          <a:ln w="28575" cmpd="sng">
            <a:solidFill>
              <a:srgbClr val="0070C0"/>
            </a:solidFill>
            <a:prstDash val="solid"/>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smtClean="0">
                <a:solidFill>
                  <a:srgbClr val="C00000"/>
                </a:solidFill>
              </a:rPr>
              <a:t>Perpendicular pressure </a:t>
            </a:r>
            <a:r>
              <a:rPr lang="en-US" sz="2000" b="1" dirty="0">
                <a:solidFill>
                  <a:srgbClr val="C00000"/>
                </a:solidFill>
              </a:rPr>
              <a:t>expressions</a:t>
            </a:r>
          </a:p>
        </p:txBody>
      </p:sp>
      <p:sp>
        <p:nvSpPr>
          <p:cNvPr id="17" name="Text Box 1"/>
          <p:cNvSpPr txBox="1"/>
          <p:nvPr/>
        </p:nvSpPr>
        <p:spPr>
          <a:xfrm>
            <a:off x="1929517" y="6091347"/>
            <a:ext cx="3734365" cy="400110"/>
          </a:xfrm>
          <a:prstGeom prst="rect">
            <a:avLst/>
          </a:prstGeom>
          <a:ln w="28575" cmpd="sng">
            <a:solidFill>
              <a:srgbClr val="0070C0"/>
            </a:solidFill>
            <a:prstDash val="solid"/>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a:solidFill>
                  <a:srgbClr val="C00000"/>
                </a:solidFill>
              </a:rPr>
              <a:t>components of the magnetic field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995</Words>
  <Application>Microsoft Office PowerPoint</Application>
  <PresentationFormat>Widescreen</PresentationFormat>
  <Paragraphs>101</Paragraphs>
  <Slides>17</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8" baseType="lpstr">
      <vt:lpstr>宋体</vt:lpstr>
      <vt:lpstr>Arial</vt:lpstr>
      <vt:lpstr>Calibri</vt:lpstr>
      <vt:lpstr>Calibri Light</vt:lpstr>
      <vt:lpstr>Cambria Math</vt:lpstr>
      <vt:lpstr>dcr10</vt:lpstr>
      <vt:lpstr>Times New Roman</vt:lpstr>
      <vt:lpstr>Wingdings</vt:lpstr>
      <vt:lpstr>Office Theme</vt:lpstr>
      <vt:lpstr>Microsoft Equation 3.0</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Thanks  For questions or suggestions Plz.contact         plasamaphysics07@gmail.com           Rozina.Chaudhary@lcwu.edu.pk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Admin</dc:creator>
  <cp:lastModifiedBy>Windows User</cp:lastModifiedBy>
  <cp:revision>130</cp:revision>
  <dcterms:created xsi:type="dcterms:W3CDTF">2020-04-11T11:06:00Z</dcterms:created>
  <dcterms:modified xsi:type="dcterms:W3CDTF">2020-05-02T08:52:35Z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