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57" r:id="rId5"/>
    <p:sldId id="258" r:id="rId6"/>
    <p:sldId id="273" r:id="rId7"/>
    <p:sldId id="268" r:id="rId8"/>
    <p:sldId id="272" r:id="rId9"/>
    <p:sldId id="264" r:id="rId10"/>
    <p:sldId id="265" r:id="rId11"/>
    <p:sldId id="267" r:id="rId12"/>
    <p:sldId id="262" r:id="rId13"/>
    <p:sldId id="263"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yelan C. Carey" initials="CCC" lastIdx="6" clrIdx="0">
    <p:extLst>
      <p:ext uri="{19B8F6BF-5375-455C-9EA6-DF929625EA0E}">
        <p15:presenceInfo xmlns:p15="http://schemas.microsoft.com/office/powerpoint/2012/main" userId="Cayelan C. Carey" providerId="None"/>
      </p:ext>
    </p:extLst>
  </p:cmAuthor>
  <p:cmAuthor id="2" name="Alex Hounshell" initials="AH" lastIdx="5" clrIdx="1">
    <p:extLst>
      <p:ext uri="{19B8F6BF-5375-455C-9EA6-DF929625EA0E}">
        <p15:presenceInfo xmlns:p15="http://schemas.microsoft.com/office/powerpoint/2012/main" userId="c1ee3e2389b748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4"/>
    <p:restoredTop sz="94663"/>
  </p:normalViewPr>
  <p:slideViewPr>
    <p:cSldViewPr snapToGrid="0" snapToObjects="1">
      <p:cViewPr varScale="1">
        <p:scale>
          <a:sx n="86" d="100"/>
          <a:sy n="86" d="100"/>
        </p:scale>
        <p:origin x="5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46D3-0C20-FA47-884C-3C0D4BE816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12E847-8DC4-6044-BEB0-B29E3817D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14921E-219D-5B45-86E4-9D3304B85726}"/>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5" name="Footer Placeholder 4">
            <a:extLst>
              <a:ext uri="{FF2B5EF4-FFF2-40B4-BE49-F238E27FC236}">
                <a16:creationId xmlns:a16="http://schemas.microsoft.com/office/drawing/2014/main" id="{8137E08A-DEB0-C841-94FC-64ACA6683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23E72-F070-A94C-81BF-CC7DD457FB3F}"/>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384362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F11F-4397-0843-BC4A-8ED900F667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9E4B9-631E-734A-87E6-3A438BFB52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E6983-B015-DA46-AE28-E73BC3D7E31B}"/>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5" name="Footer Placeholder 4">
            <a:extLst>
              <a:ext uri="{FF2B5EF4-FFF2-40B4-BE49-F238E27FC236}">
                <a16:creationId xmlns:a16="http://schemas.microsoft.com/office/drawing/2014/main" id="{67BB611B-2BDD-7B4A-9152-64EF72686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D98EA-9916-9E4F-9DB0-FBA2D34CA676}"/>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387500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2397A-ADA0-674C-A0DD-59FBFE3B65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B1E0BA-57EB-884F-A9D6-686118140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FBC10-5F1C-7E44-ADF5-9175A1598586}"/>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5" name="Footer Placeholder 4">
            <a:extLst>
              <a:ext uri="{FF2B5EF4-FFF2-40B4-BE49-F238E27FC236}">
                <a16:creationId xmlns:a16="http://schemas.microsoft.com/office/drawing/2014/main" id="{580FDDE1-EB37-6E43-AF6C-27A5E76D6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88333-55BD-D644-B763-FF9E1CEFCF18}"/>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153309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396B-AC8C-AC47-A76D-BE8F893A8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91FE8-6CB9-D647-9AAF-8E62676F55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AD0CC-DF5B-144B-B7AA-B9BC8C3511B5}"/>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5" name="Footer Placeholder 4">
            <a:extLst>
              <a:ext uri="{FF2B5EF4-FFF2-40B4-BE49-F238E27FC236}">
                <a16:creationId xmlns:a16="http://schemas.microsoft.com/office/drawing/2014/main" id="{E7270330-D3DA-A44C-8455-B7CF4F2BF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9853-3D66-AD43-B56B-65EAD89C258E}"/>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10932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A7E4-B8A0-7745-B58D-C6A99A053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99FC79-D1D2-4F44-9AD2-BC78213C1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068FA-66E4-8846-8CD8-D1B767C8FAA4}"/>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5" name="Footer Placeholder 4">
            <a:extLst>
              <a:ext uri="{FF2B5EF4-FFF2-40B4-BE49-F238E27FC236}">
                <a16:creationId xmlns:a16="http://schemas.microsoft.com/office/drawing/2014/main" id="{FD2CA9E0-7CBC-2547-BBDE-BDFB13FF2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F9084-62CB-0D41-A479-79CF80D44A72}"/>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198515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E102-F991-F245-895D-21FF0976D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37E8F-ADE5-D34C-8FC7-5A0CA1D40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178A7-6C9F-B84E-9F92-04C141F13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9C935F-DEBA-1B4B-88CF-CCC3ED7C0B3A}"/>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6" name="Footer Placeholder 5">
            <a:extLst>
              <a:ext uri="{FF2B5EF4-FFF2-40B4-BE49-F238E27FC236}">
                <a16:creationId xmlns:a16="http://schemas.microsoft.com/office/drawing/2014/main" id="{88C8174B-F492-BD45-A9D5-F94C147C6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CF194-0D0B-E64E-957C-75E2ED979846}"/>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214196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375A-EDDF-A94A-B7F4-B8D99FB97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2153C-AEA5-6A42-9560-8370E8C35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0778F6-B85B-2546-879F-7DCB9BC8E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1B2E5-398E-5E40-9A82-95AC93993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34C13D-7F42-BA4D-BB52-1031101B0F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3E9236-71A4-5E46-B8CE-7B3DE5FD71D1}"/>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8" name="Footer Placeholder 7">
            <a:extLst>
              <a:ext uri="{FF2B5EF4-FFF2-40B4-BE49-F238E27FC236}">
                <a16:creationId xmlns:a16="http://schemas.microsoft.com/office/drawing/2014/main" id="{D9ED917F-9214-9D42-8361-B29A4186DC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36FA6-F1B6-0249-892B-5F08F01E3C08}"/>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235297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6E6D-FBFA-E843-AAE9-F1D9130F8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A2D01-2943-0442-A479-E50AA4D7DBAB}"/>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4" name="Footer Placeholder 3">
            <a:extLst>
              <a:ext uri="{FF2B5EF4-FFF2-40B4-BE49-F238E27FC236}">
                <a16:creationId xmlns:a16="http://schemas.microsoft.com/office/drawing/2014/main" id="{C73719C8-6BAE-F345-AE99-6CF0F5EC3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BD1BBB-22CD-2D44-B6DA-EDDF122E8A80}"/>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205847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29E1E-E9B0-BE45-99A8-AED31F0DEC71}"/>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3" name="Footer Placeholder 2">
            <a:extLst>
              <a:ext uri="{FF2B5EF4-FFF2-40B4-BE49-F238E27FC236}">
                <a16:creationId xmlns:a16="http://schemas.microsoft.com/office/drawing/2014/main" id="{7CFF59DB-E1B5-BD42-8821-ACB4D2ABD8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3D0AC8-B415-6B49-9F7E-287A83C7E5F6}"/>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396347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F77C-7462-864A-86FA-B348935DC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6A9628-CCF9-5E48-9D9C-46BBA3619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76D65E-525A-2241-B375-A99393B4E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F99E9-D5FC-4543-8665-4AA56912CFA8}"/>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6" name="Footer Placeholder 5">
            <a:extLst>
              <a:ext uri="{FF2B5EF4-FFF2-40B4-BE49-F238E27FC236}">
                <a16:creationId xmlns:a16="http://schemas.microsoft.com/office/drawing/2014/main" id="{500C51F7-A40B-9A40-AC0D-D40D5F50C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6DD22-047A-8C40-8AA5-A1E311F3346F}"/>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147577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3B91-A52C-BD4F-B73C-E972F7C68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B8D7BF-99E2-224E-9C7D-EE3A3AAE8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988E91-85C2-834D-81FC-A3E481CCF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D1FD0-9A96-AB47-9B26-53EF75464E85}"/>
              </a:ext>
            </a:extLst>
          </p:cNvPr>
          <p:cNvSpPr>
            <a:spLocks noGrp="1"/>
          </p:cNvSpPr>
          <p:nvPr>
            <p:ph type="dt" sz="half" idx="10"/>
          </p:nvPr>
        </p:nvSpPr>
        <p:spPr/>
        <p:txBody>
          <a:bodyPr/>
          <a:lstStyle/>
          <a:p>
            <a:fld id="{A3192E17-794B-9A46-9CFA-0E58C66E9B05}" type="datetimeFigureOut">
              <a:rPr lang="en-US" smtClean="0"/>
              <a:t>4/28/2020</a:t>
            </a:fld>
            <a:endParaRPr lang="en-US"/>
          </a:p>
        </p:txBody>
      </p:sp>
      <p:sp>
        <p:nvSpPr>
          <p:cNvPr id="6" name="Footer Placeholder 5">
            <a:extLst>
              <a:ext uri="{FF2B5EF4-FFF2-40B4-BE49-F238E27FC236}">
                <a16:creationId xmlns:a16="http://schemas.microsoft.com/office/drawing/2014/main" id="{1C3051F7-A5D4-6341-B2D4-D9F9BB1AF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4E0F4-7C0B-0246-A9EF-4A353A4B6D37}"/>
              </a:ext>
            </a:extLst>
          </p:cNvPr>
          <p:cNvSpPr>
            <a:spLocks noGrp="1"/>
          </p:cNvSpPr>
          <p:nvPr>
            <p:ph type="sldNum" sz="quarter" idx="12"/>
          </p:nvPr>
        </p:nvSpPr>
        <p:spPr/>
        <p:txBody>
          <a:bodyPr/>
          <a:lstStyle/>
          <a:p>
            <a:fld id="{9A279A04-9775-C540-85E1-FA190B5478BE}" type="slidenum">
              <a:rPr lang="en-US" smtClean="0"/>
              <a:t>‹#›</a:t>
            </a:fld>
            <a:endParaRPr lang="en-US"/>
          </a:p>
        </p:txBody>
      </p:sp>
    </p:spTree>
    <p:extLst>
      <p:ext uri="{BB962C8B-B14F-4D97-AF65-F5344CB8AC3E}">
        <p14:creationId xmlns:p14="http://schemas.microsoft.com/office/powerpoint/2010/main" val="310684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B977A-8B0F-2746-A28C-F3C2C6C40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DE5D76-5619-6749-A421-5001693DD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0858E-DCA5-7F40-90A5-5C6F7E402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92E17-794B-9A46-9CFA-0E58C66E9B05}" type="datetimeFigureOut">
              <a:rPr lang="en-US" smtClean="0"/>
              <a:t>4/28/2020</a:t>
            </a:fld>
            <a:endParaRPr lang="en-US"/>
          </a:p>
        </p:txBody>
      </p:sp>
      <p:sp>
        <p:nvSpPr>
          <p:cNvPr id="5" name="Footer Placeholder 4">
            <a:extLst>
              <a:ext uri="{FF2B5EF4-FFF2-40B4-BE49-F238E27FC236}">
                <a16:creationId xmlns:a16="http://schemas.microsoft.com/office/drawing/2014/main" id="{FE4CAB4E-4728-FF47-9032-71E481266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47C53B-FE2B-5F40-B470-1DC250CD6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79A04-9775-C540-85E1-FA190B5478BE}" type="slidenum">
              <a:rPr lang="en-US" smtClean="0"/>
              <a:t>‹#›</a:t>
            </a:fld>
            <a:endParaRPr lang="en-US"/>
          </a:p>
        </p:txBody>
      </p:sp>
    </p:spTree>
    <p:extLst>
      <p:ext uri="{BB962C8B-B14F-4D97-AF65-F5344CB8AC3E}">
        <p14:creationId xmlns:p14="http://schemas.microsoft.com/office/powerpoint/2010/main" val="393683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ayelan@vt.edu" TargetMode="External"/><Relationship Id="rId2" Type="http://schemas.openxmlformats.org/officeDocument/2006/relationships/hyperlink" Target="mailto:aslewis@vt.edu" TargetMode="External"/><Relationship Id="rId1" Type="http://schemas.openxmlformats.org/officeDocument/2006/relationships/slideLayout" Target="../slideLayouts/slideLayout2.xml"/><Relationship Id="rId4" Type="http://schemas.openxmlformats.org/officeDocument/2006/relationships/hyperlink" Target="mailto:alexgh@vt.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8698-60F5-0A43-B62A-EE1A7D103A8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4BBC5B7-EDC2-304A-A8D6-58B1AAE5ED20}"/>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624DE84B-4AD9-8049-B1E7-B481D66254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69" b="7992"/>
          <a:stretch/>
        </p:blipFill>
        <p:spPr bwMode="auto">
          <a:xfrm>
            <a:off x="-20540" y="-61658"/>
            <a:ext cx="12233079" cy="6963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FB83C10D-A398-7B4B-BAF9-30E48082B4B0}"/>
              </a:ext>
            </a:extLst>
          </p:cNvPr>
          <p:cNvSpPr>
            <a:spLocks noChangeArrowheads="1"/>
          </p:cNvSpPr>
          <p:nvPr/>
        </p:nvSpPr>
        <p:spPr bwMode="auto">
          <a:xfrm>
            <a:off x="136100" y="2657872"/>
            <a:ext cx="1144161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Arial" panose="020B0604020202020204" pitchFamily="34" charset="0"/>
              </a:rPr>
              <a:t>Dynamic carbon-oxygen interactions over minute to annual time scales in an experimentally-oxygenated reservoir</a:t>
            </a:r>
            <a:endParaRPr lang="en-US" altLang="en-US"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n-US" altLang="en-US" sz="2000" b="0" i="0" u="sng" strike="noStrike" cap="none" normalizeH="0" baseline="0" dirty="0">
                <a:ln>
                  <a:noFill/>
                </a:ln>
                <a:solidFill>
                  <a:schemeClr val="bg1"/>
                </a:solidFill>
                <a:effectLst/>
                <a:latin typeface="Arial" panose="020B0604020202020204" pitchFamily="34" charset="0"/>
                <a:cs typeface="Arial" panose="020B0604020202020204" pitchFamily="34" charset="0"/>
              </a:rPr>
              <a:t>Cayelan C. Carey</a:t>
            </a:r>
            <a:r>
              <a:rPr kumimoji="0" lang="en-US" altLang="en-US" sz="2000" b="0" i="0"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lang="en-US" altLang="en-US" sz="2000" u="sng" dirty="0">
                <a:solidFill>
                  <a:schemeClr val="bg1"/>
                </a:solidFill>
                <a:latin typeface="Arial" panose="020B0604020202020204" pitchFamily="34" charset="0"/>
                <a:cs typeface="Arial" panose="020B0604020202020204" pitchFamily="34" charset="0"/>
              </a:rPr>
              <a:t>Abigail S. Lewis</a:t>
            </a:r>
            <a:r>
              <a:rPr lang="en-US" altLang="en-US" sz="2000" dirty="0">
                <a:solidFill>
                  <a:schemeClr val="bg1"/>
                </a:solidFill>
                <a:latin typeface="Arial" panose="020B0604020202020204" pitchFamily="34" charset="0"/>
                <a:cs typeface="Arial" panose="020B0604020202020204" pitchFamily="34" charset="0"/>
              </a:rPr>
              <a:t>, </a:t>
            </a:r>
            <a:r>
              <a:rPr kumimoji="0" lang="en-US" altLang="en-US" sz="2000" b="0" i="0" u="sng" strike="noStrike" cap="none" normalizeH="0" baseline="0" dirty="0">
                <a:ln>
                  <a:noFill/>
                </a:ln>
                <a:solidFill>
                  <a:schemeClr val="bg1"/>
                </a:solidFill>
                <a:effectLst/>
                <a:latin typeface="Arial" panose="020B0604020202020204" pitchFamily="34" charset="0"/>
                <a:cs typeface="Arial" panose="020B0604020202020204" pitchFamily="34" charset="0"/>
              </a:rPr>
              <a:t>Alexandria G. </a:t>
            </a:r>
            <a:r>
              <a:rPr kumimoji="0" lang="en-US" altLang="en-US" sz="2000" b="0" i="0" u="sng" strike="noStrike" cap="none" normalizeH="0" baseline="0" dirty="0" err="1">
                <a:ln>
                  <a:noFill/>
                </a:ln>
                <a:solidFill>
                  <a:schemeClr val="bg1"/>
                </a:solidFill>
                <a:effectLst/>
                <a:latin typeface="Arial" panose="020B0604020202020204" pitchFamily="34" charset="0"/>
                <a:cs typeface="Arial" panose="020B0604020202020204" pitchFamily="34" charset="0"/>
              </a:rPr>
              <a:t>Hounshell</a:t>
            </a:r>
            <a:r>
              <a:rPr kumimoji="0" lang="en-US" alt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Dexter </a:t>
            </a:r>
            <a:r>
              <a:rPr kumimoji="0" lang="en-US" altLang="en-US" sz="2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W. Howard, Ryan P. McClure, Nicholas W. Hammond, Mary E. Lofton, Paul C. Hanson, John C. Little, Madeline E. Schreiber, and </a:t>
            </a:r>
            <a:r>
              <a:rPr lang="en-US" altLang="en-US" sz="2000" dirty="0">
                <a:solidFill>
                  <a:schemeClr val="bg1"/>
                </a:solidFill>
                <a:latin typeface="Arial" panose="020B0604020202020204" pitchFamily="34" charset="0"/>
                <a:cs typeface="Arial" panose="020B0604020202020204" pitchFamily="34" charset="0"/>
              </a:rPr>
              <a:t>François </a:t>
            </a:r>
            <a:r>
              <a:rPr kumimoji="0" lang="en-US" altLang="en-US" sz="2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Birgand</a:t>
            </a:r>
            <a:endParaRPr kumimoji="0" lang="en-US" altLang="en-US" sz="20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chemeClr val="tx1"/>
                </a:solidFill>
                <a:effectLst/>
                <a:latin typeface="Arial" panose="020B0604020202020204" pitchFamily="34" charset="0"/>
              </a:rPr>
            </a:b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5725D9E9-ABF5-6146-B297-054AC565D1BE}"/>
              </a:ext>
            </a:extLst>
          </p:cNvPr>
          <p:cNvSpPr txBox="1"/>
          <p:nvPr/>
        </p:nvSpPr>
        <p:spPr>
          <a:xfrm>
            <a:off x="5167021" y="6488668"/>
            <a:ext cx="7045518" cy="369332"/>
          </a:xfrm>
          <a:prstGeom prst="rect">
            <a:avLst/>
          </a:prstGeom>
          <a:noFill/>
        </p:spPr>
        <p:txBody>
          <a:bodyPr wrap="none" rtlCol="0">
            <a:spAutoFit/>
          </a:bodyPr>
          <a:lstStyle/>
          <a:p>
            <a:pPr lvl="0" eaLnBrk="0" fontAlgn="base" hangingPunct="0">
              <a:spcBef>
                <a:spcPct val="0"/>
              </a:spcBef>
              <a:spcAft>
                <a:spcPct val="0"/>
              </a:spcAft>
            </a:pPr>
            <a:r>
              <a:rPr lang="en-US" altLang="en-US" b="1" u="sng" dirty="0">
                <a:solidFill>
                  <a:srgbClr val="000000"/>
                </a:solidFill>
                <a:latin typeface="Arial" panose="020B0604020202020204" pitchFamily="34" charset="0"/>
                <a:cs typeface="Arial" panose="020B0604020202020204" pitchFamily="34" charset="0"/>
              </a:rPr>
              <a:t>Underlined authors</a:t>
            </a:r>
            <a:r>
              <a:rPr lang="en-US" altLang="en-US" b="1" dirty="0">
                <a:solidFill>
                  <a:srgbClr val="000000"/>
                </a:solidFill>
                <a:latin typeface="Arial" panose="020B0604020202020204" pitchFamily="34" charset="0"/>
                <a:cs typeface="Arial" panose="020B0604020202020204" pitchFamily="34" charset="0"/>
              </a:rPr>
              <a:t> will be available to chat during the session</a:t>
            </a:r>
            <a:endParaRPr kumimoji="0" lang="en-US" altLang="en-US" sz="11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8220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6D83-1611-074B-8A21-ED1FF99F5B46}"/>
              </a:ext>
            </a:extLst>
          </p:cNvPr>
          <p:cNvSpPr>
            <a:spLocks noGrp="1"/>
          </p:cNvSpPr>
          <p:nvPr>
            <p:ph type="title"/>
          </p:nvPr>
        </p:nvSpPr>
        <p:spPr/>
        <p:txBody>
          <a:bodyPr>
            <a:normAutofit fontScale="90000"/>
          </a:bodyPr>
          <a:lstStyle/>
          <a:p>
            <a:r>
              <a:rPr lang="en-US" dirty="0"/>
              <a:t>Section 2: How do temperature and oxygen affect the rate of bottom-water oxygen demand?</a:t>
            </a:r>
          </a:p>
        </p:txBody>
      </p:sp>
      <p:sp>
        <p:nvSpPr>
          <p:cNvPr id="7" name="Content Placeholder 2">
            <a:extLst>
              <a:ext uri="{FF2B5EF4-FFF2-40B4-BE49-F238E27FC236}">
                <a16:creationId xmlns:a16="http://schemas.microsoft.com/office/drawing/2014/main" id="{E11B9E76-99B3-4240-A91D-E0FFF049B7DA}"/>
              </a:ext>
            </a:extLst>
          </p:cNvPr>
          <p:cNvSpPr txBox="1">
            <a:spLocks/>
          </p:cNvSpPr>
          <p:nvPr/>
        </p:nvSpPr>
        <p:spPr>
          <a:xfrm>
            <a:off x="838200" y="5461347"/>
            <a:ext cx="10515600" cy="715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2">
            <a:extLst>
              <a:ext uri="{FF2B5EF4-FFF2-40B4-BE49-F238E27FC236}">
                <a16:creationId xmlns:a16="http://schemas.microsoft.com/office/drawing/2014/main" id="{5AD7B9FC-74F9-C54A-B603-5545061BAA25}"/>
              </a:ext>
            </a:extLst>
          </p:cNvPr>
          <p:cNvSpPr txBox="1">
            <a:spLocks/>
          </p:cNvSpPr>
          <p:nvPr/>
        </p:nvSpPr>
        <p:spPr>
          <a:xfrm>
            <a:off x="568377" y="1690688"/>
            <a:ext cx="4397642" cy="480218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Root mean squared error (RMSE) assesses forecast performance. RMSE was lowest (best) for the temperature-only model and the model with all predictors across all years. </a:t>
            </a:r>
          </a:p>
          <a:p>
            <a:r>
              <a:rPr lang="en-US" dirty="0"/>
              <a:t>In general, these simple models have high predictive capabilities (within 2.5 mg/L after 14 days)</a:t>
            </a:r>
          </a:p>
          <a:p>
            <a:r>
              <a:rPr lang="en-US" dirty="0"/>
              <a:t>The temperature-only model and full model offered substantial improvements over the null model of persistence from the last observation.</a:t>
            </a:r>
          </a:p>
        </p:txBody>
      </p:sp>
      <p:pic>
        <p:nvPicPr>
          <p:cNvPr id="17" name="Picture 16" descr="A close up of a map&#10;&#10;Description automatically generated">
            <a:extLst>
              <a:ext uri="{FF2B5EF4-FFF2-40B4-BE49-F238E27FC236}">
                <a16:creationId xmlns:a16="http://schemas.microsoft.com/office/drawing/2014/main" id="{FBCAE919-42F0-4F47-B209-EF6831FC513F}"/>
              </a:ext>
            </a:extLst>
          </p:cNvPr>
          <p:cNvPicPr>
            <a:picLocks noChangeAspect="1"/>
          </p:cNvPicPr>
          <p:nvPr/>
        </p:nvPicPr>
        <p:blipFill>
          <a:blip r:embed="rId2"/>
          <a:stretch>
            <a:fillRect/>
          </a:stretch>
        </p:blipFill>
        <p:spPr>
          <a:xfrm>
            <a:off x="4966019" y="1866378"/>
            <a:ext cx="7225981" cy="4335588"/>
          </a:xfrm>
          <a:prstGeom prst="rect">
            <a:avLst/>
          </a:prstGeom>
        </p:spPr>
      </p:pic>
    </p:spTree>
    <p:extLst>
      <p:ext uri="{BB962C8B-B14F-4D97-AF65-F5344CB8AC3E}">
        <p14:creationId xmlns:p14="http://schemas.microsoft.com/office/powerpoint/2010/main" val="231488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6D83-1611-074B-8A21-ED1FF99F5B46}"/>
              </a:ext>
            </a:extLst>
          </p:cNvPr>
          <p:cNvSpPr>
            <a:spLocks noGrp="1"/>
          </p:cNvSpPr>
          <p:nvPr>
            <p:ph type="title"/>
          </p:nvPr>
        </p:nvSpPr>
        <p:spPr/>
        <p:txBody>
          <a:bodyPr>
            <a:normAutofit fontScale="90000"/>
          </a:bodyPr>
          <a:lstStyle/>
          <a:p>
            <a:r>
              <a:rPr lang="en-US" dirty="0"/>
              <a:t>Section 2: How do temperature and oxygen affect the rate of bottom-water oxygen demand?</a:t>
            </a:r>
          </a:p>
        </p:txBody>
      </p:sp>
      <p:sp>
        <p:nvSpPr>
          <p:cNvPr id="7" name="Content Placeholder 2">
            <a:extLst>
              <a:ext uri="{FF2B5EF4-FFF2-40B4-BE49-F238E27FC236}">
                <a16:creationId xmlns:a16="http://schemas.microsoft.com/office/drawing/2014/main" id="{E11B9E76-99B3-4240-A91D-E0FFF049B7DA}"/>
              </a:ext>
            </a:extLst>
          </p:cNvPr>
          <p:cNvSpPr txBox="1">
            <a:spLocks/>
          </p:cNvSpPr>
          <p:nvPr/>
        </p:nvSpPr>
        <p:spPr>
          <a:xfrm>
            <a:off x="838200" y="5461347"/>
            <a:ext cx="10515600" cy="715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2">
            <a:extLst>
              <a:ext uri="{FF2B5EF4-FFF2-40B4-BE49-F238E27FC236}">
                <a16:creationId xmlns:a16="http://schemas.microsoft.com/office/drawing/2014/main" id="{5AD7B9FC-74F9-C54A-B603-5545061BAA25}"/>
              </a:ext>
            </a:extLst>
          </p:cNvPr>
          <p:cNvSpPr txBox="1">
            <a:spLocks/>
          </p:cNvSpPr>
          <p:nvPr/>
        </p:nvSpPr>
        <p:spPr>
          <a:xfrm>
            <a:off x="627088" y="1690688"/>
            <a:ext cx="4397642"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Based upon these results, oxygen demand appears to be closely linked to bottom-water temperature</a:t>
            </a:r>
          </a:p>
          <a:p>
            <a:r>
              <a:rPr lang="en-US" dirty="0"/>
              <a:t>Counter to previous research, this study found that variable oxygen concentrations have no noticeable effect on the rate of bottom-water oxygen demand</a:t>
            </a:r>
          </a:p>
        </p:txBody>
      </p:sp>
      <p:pic>
        <p:nvPicPr>
          <p:cNvPr id="6" name="Picture 5" descr="A close up of a map&#10;&#10;Description automatically generated">
            <a:extLst>
              <a:ext uri="{FF2B5EF4-FFF2-40B4-BE49-F238E27FC236}">
                <a16:creationId xmlns:a16="http://schemas.microsoft.com/office/drawing/2014/main" id="{DA20E010-9662-554B-BCDE-D26E96D179EF}"/>
              </a:ext>
            </a:extLst>
          </p:cNvPr>
          <p:cNvPicPr>
            <a:picLocks noChangeAspect="1"/>
          </p:cNvPicPr>
          <p:nvPr/>
        </p:nvPicPr>
        <p:blipFill>
          <a:blip r:embed="rId2"/>
          <a:stretch>
            <a:fillRect/>
          </a:stretch>
        </p:blipFill>
        <p:spPr>
          <a:xfrm>
            <a:off x="4966019" y="1866378"/>
            <a:ext cx="7225981" cy="4335588"/>
          </a:xfrm>
          <a:prstGeom prst="rect">
            <a:avLst/>
          </a:prstGeom>
        </p:spPr>
      </p:pic>
    </p:spTree>
    <p:extLst>
      <p:ext uri="{BB962C8B-B14F-4D97-AF65-F5344CB8AC3E}">
        <p14:creationId xmlns:p14="http://schemas.microsoft.com/office/powerpoint/2010/main" val="303000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4" descr="A picture containing clock&#10;&#10;Description automatically generated">
            <a:extLst>
              <a:ext uri="{FF2B5EF4-FFF2-40B4-BE49-F238E27FC236}">
                <a16:creationId xmlns:a16="http://schemas.microsoft.com/office/drawing/2014/main" id="{A9F55B8F-E8E1-804F-8A0B-EB00D0165B94}"/>
              </a:ext>
            </a:extLst>
          </p:cNvPr>
          <p:cNvPicPr>
            <a:picLocks noChangeAspect="1"/>
          </p:cNvPicPr>
          <p:nvPr/>
        </p:nvPicPr>
        <p:blipFill>
          <a:blip r:embed="rId2"/>
          <a:stretch>
            <a:fillRect/>
          </a:stretch>
        </p:blipFill>
        <p:spPr>
          <a:xfrm>
            <a:off x="6096000" y="3010376"/>
            <a:ext cx="5329019" cy="3563191"/>
          </a:xfrm>
          <a:prstGeom prst="rect">
            <a:avLst/>
          </a:prstGeom>
        </p:spPr>
      </p:pic>
      <p:sp>
        <p:nvSpPr>
          <p:cNvPr id="2" name="Title 1">
            <a:extLst>
              <a:ext uri="{FF2B5EF4-FFF2-40B4-BE49-F238E27FC236}">
                <a16:creationId xmlns:a16="http://schemas.microsoft.com/office/drawing/2014/main" id="{0A8EAB58-7938-1049-9F66-3053D8AE5915}"/>
              </a:ext>
            </a:extLst>
          </p:cNvPr>
          <p:cNvSpPr>
            <a:spLocks noGrp="1"/>
          </p:cNvSpPr>
          <p:nvPr>
            <p:ph type="title"/>
          </p:nvPr>
        </p:nvSpPr>
        <p:spPr/>
        <p:txBody>
          <a:bodyPr/>
          <a:lstStyle/>
          <a:p>
            <a:r>
              <a:rPr lang="en-US" dirty="0"/>
              <a:t>Section 3: How does oxygen affect mineral associations with organic matter?</a:t>
            </a:r>
          </a:p>
        </p:txBody>
      </p:sp>
      <p:sp>
        <p:nvSpPr>
          <p:cNvPr id="13" name="Rectangle 12">
            <a:extLst>
              <a:ext uri="{FF2B5EF4-FFF2-40B4-BE49-F238E27FC236}">
                <a16:creationId xmlns:a16="http://schemas.microsoft.com/office/drawing/2014/main" id="{7195647D-55DA-8240-9232-5F5CB0B8FDE0}"/>
              </a:ext>
            </a:extLst>
          </p:cNvPr>
          <p:cNvSpPr/>
          <p:nvPr/>
        </p:nvSpPr>
        <p:spPr>
          <a:xfrm>
            <a:off x="549729" y="1812414"/>
            <a:ext cx="11380334" cy="1200329"/>
          </a:xfrm>
          <a:prstGeom prst="rect">
            <a:avLst/>
          </a:prstGeom>
        </p:spPr>
        <p:txBody>
          <a:bodyPr wrap="square">
            <a:spAutoFit/>
          </a:bodyPr>
          <a:lstStyle/>
          <a:p>
            <a:pPr marL="457200" indent="-457200">
              <a:buFont typeface="Arial" panose="020B0604020202020204" pitchFamily="34" charset="0"/>
              <a:buChar char="•"/>
            </a:pPr>
            <a:r>
              <a:rPr lang="en-US" sz="2400" dirty="0"/>
              <a:t>Iron (Fe) plays a critical role in marine OC burial</a:t>
            </a:r>
          </a:p>
          <a:p>
            <a:pPr marL="457200" indent="-457200">
              <a:buFont typeface="Arial" panose="020B0604020202020204" pitchFamily="34" charset="0"/>
              <a:buChar char="•"/>
            </a:pPr>
            <a:r>
              <a:rPr lang="en-US" sz="2400" dirty="0">
                <a:ea typeface="+mj-ea"/>
                <a:cs typeface="+mj-cs"/>
              </a:rPr>
              <a:t>The importance of iron-bound organic carbon (Fe-OC) in freshwater systems is unclear, but could serve as an important (yet currently-unquantified) sink of OC</a:t>
            </a:r>
          </a:p>
        </p:txBody>
      </p:sp>
      <p:sp>
        <p:nvSpPr>
          <p:cNvPr id="16" name="TextBox 15">
            <a:extLst>
              <a:ext uri="{FF2B5EF4-FFF2-40B4-BE49-F238E27FC236}">
                <a16:creationId xmlns:a16="http://schemas.microsoft.com/office/drawing/2014/main" id="{4B7A4B76-293F-224F-9B67-A1B7BDED6D22}"/>
              </a:ext>
            </a:extLst>
          </p:cNvPr>
          <p:cNvSpPr txBox="1"/>
          <p:nvPr/>
        </p:nvSpPr>
        <p:spPr>
          <a:xfrm>
            <a:off x="515938" y="2924648"/>
            <a:ext cx="5329019" cy="1200329"/>
          </a:xfrm>
          <a:prstGeom prst="rect">
            <a:avLst/>
          </a:prstGeom>
          <a:noFill/>
        </p:spPr>
        <p:txBody>
          <a:bodyPr wrap="square" rtlCol="0">
            <a:spAutoFit/>
          </a:bodyPr>
          <a:lstStyle/>
          <a:p>
            <a:pPr marL="457200" indent="-457200">
              <a:buFont typeface="Arial" panose="020B0604020202020204" pitchFamily="34" charset="0"/>
              <a:buChar char="•"/>
            </a:pPr>
            <a:r>
              <a:rPr lang="en-US" sz="2400" dirty="0"/>
              <a:t>Anoxic conditions may cause release of dissolved organic carbon from Fe complexes in sediments</a:t>
            </a:r>
          </a:p>
        </p:txBody>
      </p:sp>
      <p:pic>
        <p:nvPicPr>
          <p:cNvPr id="29" name="Picture 28" descr="A screenshot of a cell phone&#10;&#10;Description automatically generated">
            <a:extLst>
              <a:ext uri="{FF2B5EF4-FFF2-40B4-BE49-F238E27FC236}">
                <a16:creationId xmlns:a16="http://schemas.microsoft.com/office/drawing/2014/main" id="{CCEA2B54-936A-C34F-AB88-F9C3CAAC5EDB}"/>
              </a:ext>
            </a:extLst>
          </p:cNvPr>
          <p:cNvPicPr>
            <a:picLocks noChangeAspect="1"/>
          </p:cNvPicPr>
          <p:nvPr/>
        </p:nvPicPr>
        <p:blipFill>
          <a:blip r:embed="rId3"/>
          <a:stretch>
            <a:fillRect/>
          </a:stretch>
        </p:blipFill>
        <p:spPr>
          <a:xfrm>
            <a:off x="3977991" y="3991203"/>
            <a:ext cx="2101345" cy="2308323"/>
          </a:xfrm>
          <a:prstGeom prst="rect">
            <a:avLst/>
          </a:prstGeom>
        </p:spPr>
      </p:pic>
      <p:grpSp>
        <p:nvGrpSpPr>
          <p:cNvPr id="30" name="Group 29">
            <a:extLst>
              <a:ext uri="{FF2B5EF4-FFF2-40B4-BE49-F238E27FC236}">
                <a16:creationId xmlns:a16="http://schemas.microsoft.com/office/drawing/2014/main" id="{5F2FB1B6-4059-CD49-B877-CF596AFE3A35}"/>
              </a:ext>
            </a:extLst>
          </p:cNvPr>
          <p:cNvGrpSpPr/>
          <p:nvPr/>
        </p:nvGrpSpPr>
        <p:grpSpPr>
          <a:xfrm>
            <a:off x="6415088" y="3806537"/>
            <a:ext cx="5800529" cy="2989079"/>
            <a:chOff x="1525028" y="4058771"/>
            <a:chExt cx="5800529" cy="2989079"/>
          </a:xfrm>
        </p:grpSpPr>
        <p:cxnSp>
          <p:nvCxnSpPr>
            <p:cNvPr id="31" name="Straight Connector 30">
              <a:extLst>
                <a:ext uri="{FF2B5EF4-FFF2-40B4-BE49-F238E27FC236}">
                  <a16:creationId xmlns:a16="http://schemas.microsoft.com/office/drawing/2014/main" id="{2AA0138F-B421-4C4D-A0F9-A67BA9A7DAB2}"/>
                </a:ext>
              </a:extLst>
            </p:cNvPr>
            <p:cNvCxnSpPr>
              <a:cxnSpLocks/>
            </p:cNvCxnSpPr>
            <p:nvPr/>
          </p:nvCxnSpPr>
          <p:spPr>
            <a:xfrm>
              <a:off x="1525028" y="4442391"/>
              <a:ext cx="47373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9C137A-3B08-4C43-8FE7-3BE267586DCE}"/>
                </a:ext>
              </a:extLst>
            </p:cNvPr>
            <p:cNvSpPr txBox="1"/>
            <p:nvPr/>
          </p:nvSpPr>
          <p:spPr>
            <a:xfrm>
              <a:off x="6393892" y="4058771"/>
              <a:ext cx="931665" cy="369332"/>
            </a:xfrm>
            <a:prstGeom prst="rect">
              <a:avLst/>
            </a:prstGeom>
            <a:noFill/>
          </p:spPr>
          <p:txBody>
            <a:bodyPr wrap="none" rtlCol="0">
              <a:spAutoFit/>
            </a:bodyPr>
            <a:lstStyle/>
            <a:p>
              <a:r>
                <a:rPr lang="en-US" dirty="0">
                  <a:solidFill>
                    <a:srgbClr val="FF0000"/>
                  </a:solidFill>
                </a:rPr>
                <a:t>µ = 23%</a:t>
              </a:r>
            </a:p>
          </p:txBody>
        </p:sp>
        <p:sp>
          <p:nvSpPr>
            <p:cNvPr id="33" name="TextBox 32">
              <a:extLst>
                <a:ext uri="{FF2B5EF4-FFF2-40B4-BE49-F238E27FC236}">
                  <a16:creationId xmlns:a16="http://schemas.microsoft.com/office/drawing/2014/main" id="{1251FFC1-FEB8-3C49-9DB9-962ECE84F7C4}"/>
                </a:ext>
              </a:extLst>
            </p:cNvPr>
            <p:cNvSpPr txBox="1"/>
            <p:nvPr/>
          </p:nvSpPr>
          <p:spPr>
            <a:xfrm>
              <a:off x="3414550" y="6740073"/>
              <a:ext cx="2979342" cy="307777"/>
            </a:xfrm>
            <a:prstGeom prst="rect">
              <a:avLst/>
            </a:prstGeom>
            <a:noFill/>
          </p:spPr>
          <p:txBody>
            <a:bodyPr wrap="none" rtlCol="0">
              <a:spAutoFit/>
            </a:bodyPr>
            <a:lstStyle/>
            <a:p>
              <a:r>
                <a:rPr lang="en-US" sz="1400" dirty="0">
                  <a:solidFill>
                    <a:schemeClr val="accent3">
                      <a:lumMod val="50000"/>
                    </a:schemeClr>
                  </a:solidFill>
                </a:rPr>
                <a:t>(Primarily marine: Lalonde et al. 2012)</a:t>
              </a:r>
            </a:p>
          </p:txBody>
        </p:sp>
      </p:grpSp>
      <p:sp>
        <p:nvSpPr>
          <p:cNvPr id="34" name="TextBox 33">
            <a:extLst>
              <a:ext uri="{FF2B5EF4-FFF2-40B4-BE49-F238E27FC236}">
                <a16:creationId xmlns:a16="http://schemas.microsoft.com/office/drawing/2014/main" id="{68B4C433-790C-9445-BF0D-BCA65D018C74}"/>
              </a:ext>
            </a:extLst>
          </p:cNvPr>
          <p:cNvSpPr txBox="1"/>
          <p:nvPr/>
        </p:nvSpPr>
        <p:spPr>
          <a:xfrm>
            <a:off x="3401875" y="6487838"/>
            <a:ext cx="2838021" cy="307777"/>
          </a:xfrm>
          <a:prstGeom prst="rect">
            <a:avLst/>
          </a:prstGeom>
          <a:noFill/>
        </p:spPr>
        <p:txBody>
          <a:bodyPr wrap="none" rtlCol="0">
            <a:spAutoFit/>
          </a:bodyPr>
          <a:lstStyle>
            <a:defPPr>
              <a:defRPr lang="en-US"/>
            </a:defPPr>
            <a:lvl1pPr>
              <a:defRPr sz="1400">
                <a:solidFill>
                  <a:schemeClr val="accent3">
                    <a:lumMod val="50000"/>
                  </a:schemeClr>
                </a:solidFill>
              </a:defRPr>
            </a:lvl1pPr>
          </a:lstStyle>
          <a:p>
            <a:r>
              <a:rPr lang="en-US" dirty="0"/>
              <a:t>(Freshwater: Peter and Sobek, 2018)</a:t>
            </a:r>
          </a:p>
        </p:txBody>
      </p:sp>
    </p:spTree>
    <p:extLst>
      <p:ext uri="{BB962C8B-B14F-4D97-AF65-F5344CB8AC3E}">
        <p14:creationId xmlns:p14="http://schemas.microsoft.com/office/powerpoint/2010/main" val="24397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4710-B640-C64E-8AA5-2A5F502D2F84}"/>
              </a:ext>
            </a:extLst>
          </p:cNvPr>
          <p:cNvSpPr>
            <a:spLocks noGrp="1"/>
          </p:cNvSpPr>
          <p:nvPr>
            <p:ph type="title"/>
          </p:nvPr>
        </p:nvSpPr>
        <p:spPr/>
        <p:txBody>
          <a:bodyPr/>
          <a:lstStyle/>
          <a:p>
            <a:r>
              <a:rPr lang="en-US" dirty="0"/>
              <a:t>Section 3: Mineral associations with organic matter</a:t>
            </a:r>
          </a:p>
        </p:txBody>
      </p:sp>
      <p:sp>
        <p:nvSpPr>
          <p:cNvPr id="3" name="Content Placeholder 2">
            <a:extLst>
              <a:ext uri="{FF2B5EF4-FFF2-40B4-BE49-F238E27FC236}">
                <a16:creationId xmlns:a16="http://schemas.microsoft.com/office/drawing/2014/main" id="{5C5FBE73-5835-4241-A984-A6A71433F0AA}"/>
              </a:ext>
            </a:extLst>
          </p:cNvPr>
          <p:cNvSpPr>
            <a:spLocks noGrp="1"/>
          </p:cNvSpPr>
          <p:nvPr>
            <p:ph idx="1"/>
          </p:nvPr>
        </p:nvSpPr>
        <p:spPr>
          <a:xfrm>
            <a:off x="628650" y="1825625"/>
            <a:ext cx="10725150" cy="4351338"/>
          </a:xfrm>
        </p:spPr>
        <p:txBody>
          <a:bodyPr>
            <a:normAutofit/>
          </a:bodyPr>
          <a:lstStyle/>
          <a:p>
            <a:r>
              <a:rPr lang="en-US" sz="2600" dirty="0"/>
              <a:t>Fe-OC levels were higher in the experimentally-oxygenated reservoir, but did not vary with short-term (2 week) oxygenation</a:t>
            </a:r>
          </a:p>
          <a:p>
            <a:r>
              <a:rPr lang="en-US" sz="2600" dirty="0"/>
              <a:t>Fe-OC levels in both reservoirs are much higher than those observed in freshwater lakes, and on the higher end of values reported for marine systems</a:t>
            </a:r>
          </a:p>
        </p:txBody>
      </p:sp>
      <p:sp>
        <p:nvSpPr>
          <p:cNvPr id="4" name="Title 1">
            <a:extLst>
              <a:ext uri="{FF2B5EF4-FFF2-40B4-BE49-F238E27FC236}">
                <a16:creationId xmlns:a16="http://schemas.microsoft.com/office/drawing/2014/main" id="{DCF95D0F-A227-804B-9BF7-08572BC86C5D}"/>
              </a:ext>
            </a:extLst>
          </p:cNvPr>
          <p:cNvSpPr txBox="1">
            <a:spLocks/>
          </p:cNvSpPr>
          <p:nvPr/>
        </p:nvSpPr>
        <p:spPr>
          <a:xfrm>
            <a:off x="628650" y="133472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Century Gothic" panose="020B0502020202020204" pitchFamily="34" charset="0"/>
            </a:endParaRPr>
          </a:p>
        </p:txBody>
      </p:sp>
      <p:pic>
        <p:nvPicPr>
          <p:cNvPr id="5" name="Picture 2">
            <a:extLst>
              <a:ext uri="{FF2B5EF4-FFF2-40B4-BE49-F238E27FC236}">
                <a16:creationId xmlns:a16="http://schemas.microsoft.com/office/drawing/2014/main" id="{F666D0CD-756B-5142-8D48-9991E13D4F9B}"/>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b="6924"/>
          <a:stretch/>
        </p:blipFill>
        <p:spPr bwMode="auto">
          <a:xfrm>
            <a:off x="5220790" y="3629882"/>
            <a:ext cx="6589120" cy="30728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48224A-D885-AD42-B47B-F8FED941BED5}"/>
              </a:ext>
            </a:extLst>
          </p:cNvPr>
          <p:cNvSpPr txBox="1"/>
          <p:nvPr/>
        </p:nvSpPr>
        <p:spPr>
          <a:xfrm>
            <a:off x="10614763" y="3903992"/>
            <a:ext cx="644728" cy="369332"/>
          </a:xfrm>
          <a:prstGeom prst="rect">
            <a:avLst/>
          </a:prstGeom>
          <a:noFill/>
        </p:spPr>
        <p:txBody>
          <a:bodyPr wrap="none" rtlCol="0">
            <a:spAutoFit/>
          </a:bodyPr>
          <a:lstStyle/>
          <a:p>
            <a:r>
              <a:rPr lang="en-US" dirty="0"/>
              <a:t>n = 4</a:t>
            </a:r>
          </a:p>
        </p:txBody>
      </p:sp>
      <p:sp>
        <p:nvSpPr>
          <p:cNvPr id="7" name="Content Placeholder 2">
            <a:extLst>
              <a:ext uri="{FF2B5EF4-FFF2-40B4-BE49-F238E27FC236}">
                <a16:creationId xmlns:a16="http://schemas.microsoft.com/office/drawing/2014/main" id="{584E0022-0F9C-1E4A-80EB-191E125BB2B8}"/>
              </a:ext>
            </a:extLst>
          </p:cNvPr>
          <p:cNvSpPr txBox="1">
            <a:spLocks/>
          </p:cNvSpPr>
          <p:nvPr/>
        </p:nvSpPr>
        <p:spPr>
          <a:xfrm>
            <a:off x="628650" y="3805238"/>
            <a:ext cx="4592140" cy="23717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Overall, these results indicate Fe-OC plays an important role for carbon sequestration in some freshwater ecosystems and its sensitivity to oxygen can vary with timescale.</a:t>
            </a:r>
          </a:p>
        </p:txBody>
      </p:sp>
    </p:spTree>
    <p:extLst>
      <p:ext uri="{BB962C8B-B14F-4D97-AF65-F5344CB8AC3E}">
        <p14:creationId xmlns:p14="http://schemas.microsoft.com/office/powerpoint/2010/main" val="3307012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0449-B4C7-B045-ADC6-6D6F724302B3}"/>
              </a:ext>
            </a:extLst>
          </p:cNvPr>
          <p:cNvSpPr>
            <a:spLocks noGrp="1"/>
          </p:cNvSpPr>
          <p:nvPr>
            <p:ph type="title"/>
          </p:nvPr>
        </p:nvSpPr>
        <p:spPr/>
        <p:txBody>
          <a:bodyPr>
            <a:normAutofit/>
          </a:bodyPr>
          <a:lstStyle/>
          <a:p>
            <a:r>
              <a:rPr lang="en-US" dirty="0"/>
              <a:t>Whole-ecosystem oxygenation experiments provide insight to changing C dynamics</a:t>
            </a:r>
          </a:p>
        </p:txBody>
      </p:sp>
      <p:sp>
        <p:nvSpPr>
          <p:cNvPr id="3" name="Content Placeholder 2">
            <a:extLst>
              <a:ext uri="{FF2B5EF4-FFF2-40B4-BE49-F238E27FC236}">
                <a16:creationId xmlns:a16="http://schemas.microsoft.com/office/drawing/2014/main" id="{071ECA5C-BC64-4443-BF98-7DCE5065B0CC}"/>
              </a:ext>
            </a:extLst>
          </p:cNvPr>
          <p:cNvSpPr>
            <a:spLocks noGrp="1"/>
          </p:cNvSpPr>
          <p:nvPr>
            <p:ph idx="1"/>
          </p:nvPr>
        </p:nvSpPr>
        <p:spPr/>
        <p:txBody>
          <a:bodyPr>
            <a:normAutofit fontScale="92500" lnSpcReduction="10000"/>
          </a:bodyPr>
          <a:lstStyle/>
          <a:p>
            <a:r>
              <a:rPr lang="en-US" dirty="0"/>
              <a:t>Land use and climate change are increasing the variability of oxygen conditions in lakes and reservoirs, substantially altering carbon processing</a:t>
            </a:r>
          </a:p>
          <a:p>
            <a:r>
              <a:rPr lang="en-US" dirty="0"/>
              <a:t>Our study reveals that decreasing bottom-water oxygen concentrations will likely result in greater CH</a:t>
            </a:r>
            <a:r>
              <a:rPr lang="en-US" baseline="-25000" dirty="0"/>
              <a:t>4</a:t>
            </a:r>
            <a:r>
              <a:rPr lang="en-US" dirty="0"/>
              <a:t> production, little to no effect on bottom-water oxygen demand, and lower Fe-OC complexing rates on a whole-ecosystem scale</a:t>
            </a:r>
          </a:p>
          <a:p>
            <a:r>
              <a:rPr lang="en-US" dirty="0"/>
              <a:t>Next steps in our work include using ecosystem modeling to study the long-term effects of variable oxygen on C processing and greenhouse gas emissions</a:t>
            </a:r>
          </a:p>
          <a:p>
            <a:r>
              <a:rPr lang="en-US" dirty="0"/>
              <a:t>For more information, contact: </a:t>
            </a:r>
            <a:r>
              <a:rPr lang="en-US" dirty="0">
                <a:hlinkClick r:id="rId2"/>
              </a:rPr>
              <a:t>aslewis@vt.edu</a:t>
            </a:r>
            <a:r>
              <a:rPr lang="en-US" dirty="0"/>
              <a:t>; </a:t>
            </a:r>
            <a:r>
              <a:rPr lang="en-US" dirty="0">
                <a:hlinkClick r:id="rId3"/>
              </a:rPr>
              <a:t>C</a:t>
            </a:r>
            <a:r>
              <a:rPr lang="en-US" dirty="0">
                <a:hlinkClick r:id="rId3"/>
              </a:rPr>
              <a:t>ayelan@vt.edu</a:t>
            </a:r>
            <a:r>
              <a:rPr lang="en-US" dirty="0"/>
              <a:t>; </a:t>
            </a:r>
            <a:r>
              <a:rPr lang="en-US" dirty="0">
                <a:hlinkClick r:id="rId4"/>
              </a:rPr>
              <a:t>alexgh@vt.edu</a:t>
            </a:r>
            <a:r>
              <a:rPr lang="en-US" dirty="0"/>
              <a:t> </a:t>
            </a:r>
          </a:p>
        </p:txBody>
      </p:sp>
    </p:spTree>
    <p:extLst>
      <p:ext uri="{BB962C8B-B14F-4D97-AF65-F5344CB8AC3E}">
        <p14:creationId xmlns:p14="http://schemas.microsoft.com/office/powerpoint/2010/main" val="208068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1720-78C5-4E06-81ED-6DD4606EFD90}"/>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F89F0EA4-5468-4DBF-88FE-3970B48F3635}"/>
              </a:ext>
            </a:extLst>
          </p:cNvPr>
          <p:cNvSpPr>
            <a:spLocks noGrp="1"/>
          </p:cNvSpPr>
          <p:nvPr>
            <p:ph sz="half" idx="1"/>
          </p:nvPr>
        </p:nvSpPr>
        <p:spPr>
          <a:xfrm>
            <a:off x="838200" y="1833055"/>
            <a:ext cx="5181600" cy="4351338"/>
          </a:xfrm>
        </p:spPr>
        <p:txBody>
          <a:bodyPr>
            <a:normAutofit/>
          </a:bodyPr>
          <a:lstStyle/>
          <a:p>
            <a:r>
              <a:rPr lang="en-US" sz="2400" dirty="0"/>
              <a:t>We thank U.S. National Science Foundation support from grants DEB-1753639 and CNS-1737424 and the Western Virginia Water Authority for their long-term support of this research and access to field sites</a:t>
            </a:r>
          </a:p>
          <a:p>
            <a:r>
              <a:rPr lang="en-US" sz="2400" dirty="0"/>
              <a:t>Many, many undergraduate research assistants supported the data collection in this project, whom we gratefully acknowledge!</a:t>
            </a:r>
          </a:p>
        </p:txBody>
      </p:sp>
      <p:pic>
        <p:nvPicPr>
          <p:cNvPr id="8" name="Content Placeholder 7">
            <a:extLst>
              <a:ext uri="{FF2B5EF4-FFF2-40B4-BE49-F238E27FC236}">
                <a16:creationId xmlns:a16="http://schemas.microsoft.com/office/drawing/2014/main" id="{A65713A2-0B10-4B35-826C-AAC939762546}"/>
              </a:ext>
            </a:extLst>
          </p:cNvPr>
          <p:cNvPicPr>
            <a:picLocks noGrp="1" noChangeAspect="1"/>
          </p:cNvPicPr>
          <p:nvPr>
            <p:ph sz="half" idx="2"/>
          </p:nvPr>
        </p:nvPicPr>
        <p:blipFill>
          <a:blip r:embed="rId2"/>
          <a:stretch>
            <a:fillRect/>
          </a:stretch>
        </p:blipFill>
        <p:spPr>
          <a:xfrm>
            <a:off x="6172202" y="2215621"/>
            <a:ext cx="5181600" cy="3112558"/>
          </a:xfrm>
        </p:spPr>
      </p:pic>
      <p:pic>
        <p:nvPicPr>
          <p:cNvPr id="4" name="Picture 3">
            <a:extLst>
              <a:ext uri="{FF2B5EF4-FFF2-40B4-BE49-F238E27FC236}">
                <a16:creationId xmlns:a16="http://schemas.microsoft.com/office/drawing/2014/main" id="{117CB1EC-84B4-B849-B59F-E6AB9D9F0131}"/>
              </a:ext>
            </a:extLst>
          </p:cNvPr>
          <p:cNvPicPr>
            <a:picLocks noChangeAspect="1"/>
          </p:cNvPicPr>
          <p:nvPr/>
        </p:nvPicPr>
        <p:blipFill>
          <a:blip r:embed="rId3"/>
          <a:stretch>
            <a:fillRect/>
          </a:stretch>
        </p:blipFill>
        <p:spPr>
          <a:xfrm>
            <a:off x="132229" y="5668963"/>
            <a:ext cx="5257800" cy="1016000"/>
          </a:xfrm>
          <a:prstGeom prst="rect">
            <a:avLst/>
          </a:prstGeom>
        </p:spPr>
      </p:pic>
      <p:pic>
        <p:nvPicPr>
          <p:cNvPr id="6" name="Picture 5">
            <a:extLst>
              <a:ext uri="{FF2B5EF4-FFF2-40B4-BE49-F238E27FC236}">
                <a16:creationId xmlns:a16="http://schemas.microsoft.com/office/drawing/2014/main" id="{05D59723-0F27-D342-97FF-662CD7BA932A}"/>
              </a:ext>
            </a:extLst>
          </p:cNvPr>
          <p:cNvPicPr>
            <a:picLocks noChangeAspect="1"/>
          </p:cNvPicPr>
          <p:nvPr/>
        </p:nvPicPr>
        <p:blipFill>
          <a:blip r:embed="rId4"/>
          <a:stretch>
            <a:fillRect/>
          </a:stretch>
        </p:blipFill>
        <p:spPr>
          <a:xfrm>
            <a:off x="7771653" y="5853113"/>
            <a:ext cx="3784600" cy="647700"/>
          </a:xfrm>
          <a:prstGeom prst="rect">
            <a:avLst/>
          </a:prstGeom>
        </p:spPr>
      </p:pic>
    </p:spTree>
    <p:extLst>
      <p:ext uri="{BB962C8B-B14F-4D97-AF65-F5344CB8AC3E}">
        <p14:creationId xmlns:p14="http://schemas.microsoft.com/office/powerpoint/2010/main" val="179243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45D4-DF85-5847-A43D-6EA154D089E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0EF73B2-387F-DC41-9E7A-3D3BD7692A0B}"/>
              </a:ext>
            </a:extLst>
          </p:cNvPr>
          <p:cNvSpPr>
            <a:spLocks noGrp="1"/>
          </p:cNvSpPr>
          <p:nvPr>
            <p:ph idx="1"/>
          </p:nvPr>
        </p:nvSpPr>
        <p:spPr/>
        <p:txBody>
          <a:bodyPr>
            <a:normAutofit fontScale="92500" lnSpcReduction="10000"/>
          </a:bodyPr>
          <a:lstStyle/>
          <a:p>
            <a:r>
              <a:rPr lang="en-US" dirty="0"/>
              <a:t>Reservoirs are hotspots for carbon processing, burying more organic carbon than ocean sediments each year</a:t>
            </a:r>
          </a:p>
          <a:p>
            <a:r>
              <a:rPr lang="en-US" dirty="0"/>
              <a:t>Global change in climate and land use could alter the future role of reservoirs in the global carbon cycle</a:t>
            </a:r>
          </a:p>
          <a:p>
            <a:r>
              <a:rPr lang="en-US" dirty="0"/>
              <a:t>Specifically, oxygen dynamics are changing in lakes and reservoirs around the world. This has the potential to affect carbon processing, as oxygen regulates whether organic carbon inputs will be buried, respired as carbon dioxide, or respired as methane</a:t>
            </a:r>
          </a:p>
          <a:p>
            <a:r>
              <a:rPr lang="en-US" dirty="0"/>
              <a:t>To date, the effect of oxygen on carbon processing has been primarily measured in small-scale incubations or through observational studies, giving little predictive power on a whole-ecosystem scale</a:t>
            </a:r>
          </a:p>
        </p:txBody>
      </p:sp>
    </p:spTree>
    <p:extLst>
      <p:ext uri="{BB962C8B-B14F-4D97-AF65-F5344CB8AC3E}">
        <p14:creationId xmlns:p14="http://schemas.microsoft.com/office/powerpoint/2010/main" val="374297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8ACDBD4-0143-E74B-9451-8E82208E2C89}"/>
              </a:ext>
            </a:extLst>
          </p:cNvPr>
          <p:cNvSpPr/>
          <p:nvPr/>
        </p:nvSpPr>
        <p:spPr>
          <a:xfrm>
            <a:off x="1141956" y="772585"/>
            <a:ext cx="9908088" cy="1517533"/>
          </a:xfrm>
          <a:prstGeom prst="roundRect">
            <a:avLst/>
          </a:prstGeom>
          <a:solidFill>
            <a:srgbClr val="2D75B6"/>
          </a:solidFill>
          <a:ln w="381000" cmpd="dbl">
            <a:solidFill>
              <a:srgbClr val="2D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4000" dirty="0">
                <a:solidFill>
                  <a:schemeClr val="bg1"/>
                </a:solidFill>
              </a:rPr>
              <a:t>How do changes in oxygen over time scales ranging from weeks to months alter freshwater carbon processing, burial, and greenhouse gas dynamics?</a:t>
            </a:r>
          </a:p>
        </p:txBody>
      </p:sp>
      <p:sp>
        <p:nvSpPr>
          <p:cNvPr id="9" name="TextBox 8">
            <a:extLst>
              <a:ext uri="{FF2B5EF4-FFF2-40B4-BE49-F238E27FC236}">
                <a16:creationId xmlns:a16="http://schemas.microsoft.com/office/drawing/2014/main" id="{BFC60C3D-D6F7-9947-B2B2-6336FD312A46}"/>
              </a:ext>
            </a:extLst>
          </p:cNvPr>
          <p:cNvSpPr txBox="1"/>
          <p:nvPr/>
        </p:nvSpPr>
        <p:spPr>
          <a:xfrm>
            <a:off x="4130631" y="4515755"/>
            <a:ext cx="3930733" cy="1569660"/>
          </a:xfrm>
          <a:prstGeom prst="rect">
            <a:avLst/>
          </a:prstGeom>
          <a:noFill/>
        </p:spPr>
        <p:txBody>
          <a:bodyPr wrap="square" rtlCol="0">
            <a:spAutoFit/>
          </a:bodyPr>
          <a:lstStyle/>
          <a:p>
            <a:pPr algn="ctr"/>
            <a:r>
              <a:rPr lang="en-US" sz="2400" dirty="0">
                <a:solidFill>
                  <a:srgbClr val="2D75B6"/>
                </a:solidFill>
              </a:rPr>
              <a:t>How do temperature and oxygen affect the rate of bottom-water oxygen demand?</a:t>
            </a:r>
          </a:p>
        </p:txBody>
      </p:sp>
      <p:sp>
        <p:nvSpPr>
          <p:cNvPr id="14" name="TextBox 13">
            <a:extLst>
              <a:ext uri="{FF2B5EF4-FFF2-40B4-BE49-F238E27FC236}">
                <a16:creationId xmlns:a16="http://schemas.microsoft.com/office/drawing/2014/main" id="{D170BFA9-64E3-3F4E-89B2-7DE6C5405C3D}"/>
              </a:ext>
            </a:extLst>
          </p:cNvPr>
          <p:cNvSpPr txBox="1"/>
          <p:nvPr/>
        </p:nvSpPr>
        <p:spPr>
          <a:xfrm>
            <a:off x="0" y="4515755"/>
            <a:ext cx="3930733" cy="1200329"/>
          </a:xfrm>
          <a:prstGeom prst="rect">
            <a:avLst/>
          </a:prstGeom>
          <a:noFill/>
        </p:spPr>
        <p:txBody>
          <a:bodyPr wrap="square" rtlCol="0">
            <a:spAutoFit/>
          </a:bodyPr>
          <a:lstStyle/>
          <a:p>
            <a:pPr algn="ctr"/>
            <a:r>
              <a:rPr lang="en-US" sz="2400" dirty="0">
                <a:solidFill>
                  <a:srgbClr val="2D75B6"/>
                </a:solidFill>
              </a:rPr>
              <a:t>How do variable oxygen conditions affect greenhouse gas production?</a:t>
            </a:r>
          </a:p>
        </p:txBody>
      </p:sp>
      <p:sp>
        <p:nvSpPr>
          <p:cNvPr id="16" name="TextBox 15">
            <a:extLst>
              <a:ext uri="{FF2B5EF4-FFF2-40B4-BE49-F238E27FC236}">
                <a16:creationId xmlns:a16="http://schemas.microsoft.com/office/drawing/2014/main" id="{ED37B12C-D203-BD44-807E-EBE7811B3BA8}"/>
              </a:ext>
            </a:extLst>
          </p:cNvPr>
          <p:cNvSpPr txBox="1"/>
          <p:nvPr/>
        </p:nvSpPr>
        <p:spPr>
          <a:xfrm>
            <a:off x="8261267" y="4515755"/>
            <a:ext cx="3930733" cy="1200329"/>
          </a:xfrm>
          <a:prstGeom prst="rect">
            <a:avLst/>
          </a:prstGeom>
          <a:noFill/>
        </p:spPr>
        <p:txBody>
          <a:bodyPr wrap="square" rtlCol="0">
            <a:spAutoFit/>
          </a:bodyPr>
          <a:lstStyle/>
          <a:p>
            <a:pPr algn="ctr"/>
            <a:r>
              <a:rPr lang="en-US" sz="2400" dirty="0">
                <a:solidFill>
                  <a:srgbClr val="2D75B6"/>
                </a:solidFill>
              </a:rPr>
              <a:t>How does oxygen affect mineral associations with organic matter?</a:t>
            </a:r>
          </a:p>
        </p:txBody>
      </p:sp>
      <p:sp>
        <p:nvSpPr>
          <p:cNvPr id="17" name="TextBox 16">
            <a:extLst>
              <a:ext uri="{FF2B5EF4-FFF2-40B4-BE49-F238E27FC236}">
                <a16:creationId xmlns:a16="http://schemas.microsoft.com/office/drawing/2014/main" id="{CBD41F99-7D75-DC44-BB3C-175B34B6249E}"/>
              </a:ext>
            </a:extLst>
          </p:cNvPr>
          <p:cNvSpPr txBox="1"/>
          <p:nvPr/>
        </p:nvSpPr>
        <p:spPr>
          <a:xfrm>
            <a:off x="2107610" y="3730397"/>
            <a:ext cx="8149347" cy="523220"/>
          </a:xfrm>
          <a:prstGeom prst="rect">
            <a:avLst/>
          </a:prstGeom>
          <a:noFill/>
        </p:spPr>
        <p:txBody>
          <a:bodyPr wrap="none" rtlCol="0">
            <a:spAutoFit/>
          </a:bodyPr>
          <a:lstStyle/>
          <a:p>
            <a:pPr algn="ctr"/>
            <a:r>
              <a:rPr lang="en-US" sz="2800" dirty="0">
                <a:solidFill>
                  <a:schemeClr val="tx1">
                    <a:lumMod val="85000"/>
                    <a:lumOff val="15000"/>
                  </a:schemeClr>
                </a:solidFill>
              </a:rPr>
              <a:t>This presentation will highlight progress in three areas:</a:t>
            </a:r>
          </a:p>
        </p:txBody>
      </p:sp>
      <p:sp>
        <p:nvSpPr>
          <p:cNvPr id="18" name="TextBox 17">
            <a:extLst>
              <a:ext uri="{FF2B5EF4-FFF2-40B4-BE49-F238E27FC236}">
                <a16:creationId xmlns:a16="http://schemas.microsoft.com/office/drawing/2014/main" id="{139CA15F-335E-DF46-ACD3-FE8A2E513FEF}"/>
              </a:ext>
            </a:extLst>
          </p:cNvPr>
          <p:cNvSpPr txBox="1"/>
          <p:nvPr/>
        </p:nvSpPr>
        <p:spPr>
          <a:xfrm>
            <a:off x="453708" y="2744983"/>
            <a:ext cx="11284580" cy="707886"/>
          </a:xfrm>
          <a:prstGeom prst="rect">
            <a:avLst/>
          </a:prstGeom>
          <a:noFill/>
        </p:spPr>
        <p:txBody>
          <a:bodyPr wrap="square" rtlCol="0">
            <a:spAutoFit/>
          </a:bodyPr>
          <a:lstStyle/>
          <a:p>
            <a:pPr algn="ctr"/>
            <a:r>
              <a:rPr lang="en-US" sz="2000" dirty="0">
                <a:solidFill>
                  <a:schemeClr val="bg2">
                    <a:lumMod val="25000"/>
                  </a:schemeClr>
                </a:solidFill>
              </a:rPr>
              <a:t>To answer this overarching question, our multi-institutional team of ecologists, geologists, hydrologists, engineers, and ecosystem modelers is conducting a wide variety of ongoing research projects.</a:t>
            </a:r>
          </a:p>
        </p:txBody>
      </p:sp>
    </p:spTree>
    <p:extLst>
      <p:ext uri="{BB962C8B-B14F-4D97-AF65-F5344CB8AC3E}">
        <p14:creationId xmlns:p14="http://schemas.microsoft.com/office/powerpoint/2010/main" val="2014617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9B7F8E-26F4-CF40-BA76-34FD8BB93FE7}"/>
              </a:ext>
            </a:extLst>
          </p:cNvPr>
          <p:cNvPicPr>
            <a:picLocks noChangeAspect="1"/>
          </p:cNvPicPr>
          <p:nvPr/>
        </p:nvPicPr>
        <p:blipFill rotWithShape="1">
          <a:blip r:embed="rId2">
            <a:alphaModFix amt="30000"/>
            <a:extLst>
              <a:ext uri="{BEBA8EAE-BF5A-486C-A8C5-ECC9F3942E4B}">
                <a14:imgProps xmlns:a14="http://schemas.microsoft.com/office/drawing/2010/main">
                  <a14:imgLayer r:embed="rId3">
                    <a14:imgEffect>
                      <a14:saturation sat="0"/>
                    </a14:imgEffect>
                    <a14:imgEffect>
                      <a14:brightnessContrast bright="-64000"/>
                    </a14:imgEffect>
                  </a14:imgLayer>
                </a14:imgProps>
              </a:ext>
            </a:extLst>
          </a:blip>
          <a:srcRect l="21066"/>
          <a:stretch/>
        </p:blipFill>
        <p:spPr>
          <a:xfrm rot="21198037">
            <a:off x="4428254" y="-2281824"/>
            <a:ext cx="9086903" cy="10179818"/>
          </a:xfrm>
          <a:prstGeom prst="rect">
            <a:avLst/>
          </a:prstGeom>
          <a:noFill/>
        </p:spPr>
      </p:pic>
      <p:grpSp>
        <p:nvGrpSpPr>
          <p:cNvPr id="21" name="Group 20">
            <a:extLst>
              <a:ext uri="{FF2B5EF4-FFF2-40B4-BE49-F238E27FC236}">
                <a16:creationId xmlns:a16="http://schemas.microsoft.com/office/drawing/2014/main" id="{3EE55BB8-697F-054B-9A15-E903B055BEE6}"/>
              </a:ext>
            </a:extLst>
          </p:cNvPr>
          <p:cNvGrpSpPr/>
          <p:nvPr/>
        </p:nvGrpSpPr>
        <p:grpSpPr>
          <a:xfrm>
            <a:off x="6669782" y="2263664"/>
            <a:ext cx="4004809" cy="3883235"/>
            <a:chOff x="7072720" y="2453359"/>
            <a:chExt cx="4004809" cy="3883235"/>
          </a:xfrm>
        </p:grpSpPr>
        <p:grpSp>
          <p:nvGrpSpPr>
            <p:cNvPr id="14" name="Group 13">
              <a:extLst>
                <a:ext uri="{FF2B5EF4-FFF2-40B4-BE49-F238E27FC236}">
                  <a16:creationId xmlns:a16="http://schemas.microsoft.com/office/drawing/2014/main" id="{08E96715-BCFE-734F-A166-9BDB72E4CC38}"/>
                </a:ext>
              </a:extLst>
            </p:cNvPr>
            <p:cNvGrpSpPr/>
            <p:nvPr/>
          </p:nvGrpSpPr>
          <p:grpSpPr>
            <a:xfrm>
              <a:off x="7072720" y="2453359"/>
              <a:ext cx="3660252" cy="3401816"/>
              <a:chOff x="6397471" y="1761685"/>
              <a:chExt cx="3660252" cy="3401816"/>
            </a:xfrm>
          </p:grpSpPr>
          <p:grpSp>
            <p:nvGrpSpPr>
              <p:cNvPr id="6" name="Group 5">
                <a:extLst>
                  <a:ext uri="{FF2B5EF4-FFF2-40B4-BE49-F238E27FC236}">
                    <a16:creationId xmlns:a16="http://schemas.microsoft.com/office/drawing/2014/main" id="{5864EE5F-C209-E44E-9837-C1D2CC0583B8}"/>
                  </a:ext>
                </a:extLst>
              </p:cNvPr>
              <p:cNvGrpSpPr/>
              <p:nvPr/>
            </p:nvGrpSpPr>
            <p:grpSpPr>
              <a:xfrm>
                <a:off x="6397471" y="1761685"/>
                <a:ext cx="3660252" cy="3401816"/>
                <a:chOff x="2182868" y="22578599"/>
                <a:chExt cx="4292449" cy="3989377"/>
              </a:xfrm>
            </p:grpSpPr>
            <p:pic>
              <p:nvPicPr>
                <p:cNvPr id="7" name="Picture 6">
                  <a:extLst>
                    <a:ext uri="{FF2B5EF4-FFF2-40B4-BE49-F238E27FC236}">
                      <a16:creationId xmlns:a16="http://schemas.microsoft.com/office/drawing/2014/main" id="{FB14AE51-62B8-A343-BE78-29439269494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65508" y="22578599"/>
                  <a:ext cx="3209809" cy="3989377"/>
                </a:xfrm>
                <a:prstGeom prst="rect">
                  <a:avLst/>
                </a:prstGeom>
                <a:ln>
                  <a:noFill/>
                </a:ln>
              </p:spPr>
            </p:pic>
            <p:pic>
              <p:nvPicPr>
                <p:cNvPr id="8" name="Picture 7">
                  <a:extLst>
                    <a:ext uri="{FF2B5EF4-FFF2-40B4-BE49-F238E27FC236}">
                      <a16:creationId xmlns:a16="http://schemas.microsoft.com/office/drawing/2014/main" id="{503E6F83-E5DD-B04C-899F-C1C3348C55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
                <a:stretch/>
              </p:blipFill>
              <p:spPr>
                <a:xfrm>
                  <a:off x="2182868" y="22578599"/>
                  <a:ext cx="1082640" cy="3989377"/>
                </a:xfrm>
                <a:prstGeom prst="rect">
                  <a:avLst/>
                </a:prstGeom>
                <a:ln>
                  <a:noFill/>
                </a:ln>
              </p:spPr>
            </p:pic>
            <p:sp>
              <p:nvSpPr>
                <p:cNvPr id="9" name="Freeform 8">
                  <a:extLst>
                    <a:ext uri="{FF2B5EF4-FFF2-40B4-BE49-F238E27FC236}">
                      <a16:creationId xmlns:a16="http://schemas.microsoft.com/office/drawing/2014/main" id="{C7DD78A1-A400-9F4E-B604-D7B5AB67A3AA}"/>
                    </a:ext>
                  </a:extLst>
                </p:cNvPr>
                <p:cNvSpPr/>
                <p:nvPr/>
              </p:nvSpPr>
              <p:spPr>
                <a:xfrm>
                  <a:off x="2590800" y="25174575"/>
                  <a:ext cx="422275" cy="1184275"/>
                </a:xfrm>
                <a:custGeom>
                  <a:avLst/>
                  <a:gdLst>
                    <a:gd name="connsiteX0" fmla="*/ 368300 w 422275"/>
                    <a:gd name="connsiteY0" fmla="*/ 0 h 1184275"/>
                    <a:gd name="connsiteX1" fmla="*/ 368300 w 422275"/>
                    <a:gd name="connsiteY1" fmla="*/ 0 h 1184275"/>
                    <a:gd name="connsiteX2" fmla="*/ 339725 w 422275"/>
                    <a:gd name="connsiteY2" fmla="*/ 6350 h 1184275"/>
                    <a:gd name="connsiteX3" fmla="*/ 330200 w 422275"/>
                    <a:gd name="connsiteY3" fmla="*/ 12700 h 1184275"/>
                    <a:gd name="connsiteX4" fmla="*/ 311150 w 422275"/>
                    <a:gd name="connsiteY4" fmla="*/ 22225 h 1184275"/>
                    <a:gd name="connsiteX5" fmla="*/ 298450 w 422275"/>
                    <a:gd name="connsiteY5" fmla="*/ 38100 h 1184275"/>
                    <a:gd name="connsiteX6" fmla="*/ 292100 w 422275"/>
                    <a:gd name="connsiteY6" fmla="*/ 57150 h 1184275"/>
                    <a:gd name="connsiteX7" fmla="*/ 288925 w 422275"/>
                    <a:gd name="connsiteY7" fmla="*/ 66675 h 1184275"/>
                    <a:gd name="connsiteX8" fmla="*/ 266700 w 422275"/>
                    <a:gd name="connsiteY8" fmla="*/ 92075 h 1184275"/>
                    <a:gd name="connsiteX9" fmla="*/ 254000 w 422275"/>
                    <a:gd name="connsiteY9" fmla="*/ 107950 h 1184275"/>
                    <a:gd name="connsiteX10" fmla="*/ 241300 w 422275"/>
                    <a:gd name="connsiteY10" fmla="*/ 127000 h 1184275"/>
                    <a:gd name="connsiteX11" fmla="*/ 228600 w 422275"/>
                    <a:gd name="connsiteY11" fmla="*/ 146050 h 1184275"/>
                    <a:gd name="connsiteX12" fmla="*/ 222250 w 422275"/>
                    <a:gd name="connsiteY12" fmla="*/ 155575 h 1184275"/>
                    <a:gd name="connsiteX13" fmla="*/ 215900 w 422275"/>
                    <a:gd name="connsiteY13" fmla="*/ 165100 h 1184275"/>
                    <a:gd name="connsiteX14" fmla="*/ 206375 w 422275"/>
                    <a:gd name="connsiteY14" fmla="*/ 184150 h 1184275"/>
                    <a:gd name="connsiteX15" fmla="*/ 200025 w 422275"/>
                    <a:gd name="connsiteY15" fmla="*/ 203200 h 1184275"/>
                    <a:gd name="connsiteX16" fmla="*/ 196850 w 422275"/>
                    <a:gd name="connsiteY16" fmla="*/ 212725 h 1184275"/>
                    <a:gd name="connsiteX17" fmla="*/ 193675 w 422275"/>
                    <a:gd name="connsiteY17" fmla="*/ 222250 h 1184275"/>
                    <a:gd name="connsiteX18" fmla="*/ 190500 w 422275"/>
                    <a:gd name="connsiteY18" fmla="*/ 231775 h 1184275"/>
                    <a:gd name="connsiteX19" fmla="*/ 184150 w 422275"/>
                    <a:gd name="connsiteY19" fmla="*/ 257175 h 1184275"/>
                    <a:gd name="connsiteX20" fmla="*/ 180975 w 422275"/>
                    <a:gd name="connsiteY20" fmla="*/ 269875 h 1184275"/>
                    <a:gd name="connsiteX21" fmla="*/ 171450 w 422275"/>
                    <a:gd name="connsiteY21" fmla="*/ 298450 h 1184275"/>
                    <a:gd name="connsiteX22" fmla="*/ 158750 w 422275"/>
                    <a:gd name="connsiteY22" fmla="*/ 336550 h 1184275"/>
                    <a:gd name="connsiteX23" fmla="*/ 149225 w 422275"/>
                    <a:gd name="connsiteY23" fmla="*/ 355600 h 1184275"/>
                    <a:gd name="connsiteX24" fmla="*/ 139700 w 422275"/>
                    <a:gd name="connsiteY24" fmla="*/ 358775 h 1184275"/>
                    <a:gd name="connsiteX25" fmla="*/ 127000 w 422275"/>
                    <a:gd name="connsiteY25" fmla="*/ 377825 h 1184275"/>
                    <a:gd name="connsiteX26" fmla="*/ 120650 w 422275"/>
                    <a:gd name="connsiteY26" fmla="*/ 396875 h 1184275"/>
                    <a:gd name="connsiteX27" fmla="*/ 107950 w 422275"/>
                    <a:gd name="connsiteY27" fmla="*/ 415925 h 1184275"/>
                    <a:gd name="connsiteX28" fmla="*/ 104775 w 422275"/>
                    <a:gd name="connsiteY28" fmla="*/ 463550 h 1184275"/>
                    <a:gd name="connsiteX29" fmla="*/ 88900 w 422275"/>
                    <a:gd name="connsiteY29" fmla="*/ 536575 h 1184275"/>
                    <a:gd name="connsiteX30" fmla="*/ 88900 w 422275"/>
                    <a:gd name="connsiteY30" fmla="*/ 536575 h 1184275"/>
                    <a:gd name="connsiteX31" fmla="*/ 82550 w 422275"/>
                    <a:gd name="connsiteY31" fmla="*/ 571500 h 1184275"/>
                    <a:gd name="connsiteX32" fmla="*/ 44450 w 422275"/>
                    <a:gd name="connsiteY32" fmla="*/ 631825 h 1184275"/>
                    <a:gd name="connsiteX33" fmla="*/ 47625 w 422275"/>
                    <a:gd name="connsiteY33" fmla="*/ 676275 h 1184275"/>
                    <a:gd name="connsiteX34" fmla="*/ 31750 w 422275"/>
                    <a:gd name="connsiteY34" fmla="*/ 720725 h 1184275"/>
                    <a:gd name="connsiteX35" fmla="*/ 31750 w 422275"/>
                    <a:gd name="connsiteY35" fmla="*/ 720725 h 1184275"/>
                    <a:gd name="connsiteX36" fmla="*/ 25400 w 422275"/>
                    <a:gd name="connsiteY36" fmla="*/ 755650 h 1184275"/>
                    <a:gd name="connsiteX37" fmla="*/ 9525 w 422275"/>
                    <a:gd name="connsiteY37" fmla="*/ 828675 h 1184275"/>
                    <a:gd name="connsiteX38" fmla="*/ 15875 w 422275"/>
                    <a:gd name="connsiteY38" fmla="*/ 866775 h 1184275"/>
                    <a:gd name="connsiteX39" fmla="*/ 0 w 422275"/>
                    <a:gd name="connsiteY39" fmla="*/ 914400 h 1184275"/>
                    <a:gd name="connsiteX40" fmla="*/ 6350 w 422275"/>
                    <a:gd name="connsiteY40" fmla="*/ 958850 h 1184275"/>
                    <a:gd name="connsiteX41" fmla="*/ 31750 w 422275"/>
                    <a:gd name="connsiteY41" fmla="*/ 993775 h 1184275"/>
                    <a:gd name="connsiteX42" fmla="*/ 31750 w 422275"/>
                    <a:gd name="connsiteY42" fmla="*/ 993775 h 1184275"/>
                    <a:gd name="connsiteX43" fmla="*/ 22225 w 422275"/>
                    <a:gd name="connsiteY43" fmla="*/ 1044575 h 1184275"/>
                    <a:gd name="connsiteX44" fmla="*/ 44450 w 422275"/>
                    <a:gd name="connsiteY44" fmla="*/ 1060450 h 1184275"/>
                    <a:gd name="connsiteX45" fmla="*/ 85725 w 422275"/>
                    <a:gd name="connsiteY45" fmla="*/ 1054100 h 1184275"/>
                    <a:gd name="connsiteX46" fmla="*/ 120650 w 422275"/>
                    <a:gd name="connsiteY46" fmla="*/ 1076325 h 1184275"/>
                    <a:gd name="connsiteX47" fmla="*/ 130175 w 422275"/>
                    <a:gd name="connsiteY47" fmla="*/ 1066800 h 1184275"/>
                    <a:gd name="connsiteX48" fmla="*/ 158750 w 422275"/>
                    <a:gd name="connsiteY48" fmla="*/ 1092200 h 1184275"/>
                    <a:gd name="connsiteX49" fmla="*/ 196850 w 422275"/>
                    <a:gd name="connsiteY49" fmla="*/ 1174750 h 1184275"/>
                    <a:gd name="connsiteX50" fmla="*/ 247650 w 422275"/>
                    <a:gd name="connsiteY50" fmla="*/ 1184275 h 1184275"/>
                    <a:gd name="connsiteX51" fmla="*/ 298450 w 422275"/>
                    <a:gd name="connsiteY51" fmla="*/ 1165225 h 1184275"/>
                    <a:gd name="connsiteX52" fmla="*/ 304800 w 422275"/>
                    <a:gd name="connsiteY52" fmla="*/ 1136650 h 1184275"/>
                    <a:gd name="connsiteX53" fmla="*/ 288925 w 422275"/>
                    <a:gd name="connsiteY53" fmla="*/ 1104900 h 1184275"/>
                    <a:gd name="connsiteX54" fmla="*/ 298450 w 422275"/>
                    <a:gd name="connsiteY54" fmla="*/ 1076325 h 1184275"/>
                    <a:gd name="connsiteX55" fmla="*/ 292100 w 422275"/>
                    <a:gd name="connsiteY55" fmla="*/ 1022350 h 1184275"/>
                    <a:gd name="connsiteX56" fmla="*/ 295275 w 422275"/>
                    <a:gd name="connsiteY56" fmla="*/ 1012825 h 1184275"/>
                    <a:gd name="connsiteX57" fmla="*/ 320675 w 422275"/>
                    <a:gd name="connsiteY57" fmla="*/ 1003300 h 1184275"/>
                    <a:gd name="connsiteX58" fmla="*/ 327025 w 422275"/>
                    <a:gd name="connsiteY58" fmla="*/ 984250 h 1184275"/>
                    <a:gd name="connsiteX59" fmla="*/ 336550 w 422275"/>
                    <a:gd name="connsiteY59" fmla="*/ 977900 h 1184275"/>
                    <a:gd name="connsiteX60" fmla="*/ 339725 w 422275"/>
                    <a:gd name="connsiteY60" fmla="*/ 968375 h 1184275"/>
                    <a:gd name="connsiteX61" fmla="*/ 368300 w 422275"/>
                    <a:gd name="connsiteY61" fmla="*/ 946150 h 1184275"/>
                    <a:gd name="connsiteX62" fmla="*/ 381000 w 422275"/>
                    <a:gd name="connsiteY62" fmla="*/ 927100 h 1184275"/>
                    <a:gd name="connsiteX63" fmla="*/ 374650 w 422275"/>
                    <a:gd name="connsiteY63" fmla="*/ 904875 h 1184275"/>
                    <a:gd name="connsiteX64" fmla="*/ 365125 w 422275"/>
                    <a:gd name="connsiteY64" fmla="*/ 901700 h 1184275"/>
                    <a:gd name="connsiteX65" fmla="*/ 339725 w 422275"/>
                    <a:gd name="connsiteY65" fmla="*/ 904875 h 1184275"/>
                    <a:gd name="connsiteX66" fmla="*/ 311150 w 422275"/>
                    <a:gd name="connsiteY66" fmla="*/ 927100 h 1184275"/>
                    <a:gd name="connsiteX67" fmla="*/ 301625 w 422275"/>
                    <a:gd name="connsiteY67" fmla="*/ 930275 h 1184275"/>
                    <a:gd name="connsiteX68" fmla="*/ 292100 w 422275"/>
                    <a:gd name="connsiteY68" fmla="*/ 936625 h 1184275"/>
                    <a:gd name="connsiteX69" fmla="*/ 257175 w 422275"/>
                    <a:gd name="connsiteY69" fmla="*/ 942975 h 1184275"/>
                    <a:gd name="connsiteX70" fmla="*/ 228600 w 422275"/>
                    <a:gd name="connsiteY70" fmla="*/ 927100 h 1184275"/>
                    <a:gd name="connsiteX71" fmla="*/ 219075 w 422275"/>
                    <a:gd name="connsiteY71" fmla="*/ 917575 h 1184275"/>
                    <a:gd name="connsiteX72" fmla="*/ 193675 w 422275"/>
                    <a:gd name="connsiteY72" fmla="*/ 911225 h 1184275"/>
                    <a:gd name="connsiteX73" fmla="*/ 152400 w 422275"/>
                    <a:gd name="connsiteY73" fmla="*/ 914400 h 1184275"/>
                    <a:gd name="connsiteX74" fmla="*/ 146050 w 422275"/>
                    <a:gd name="connsiteY74" fmla="*/ 904875 h 1184275"/>
                    <a:gd name="connsiteX75" fmla="*/ 136525 w 422275"/>
                    <a:gd name="connsiteY75" fmla="*/ 873125 h 1184275"/>
                    <a:gd name="connsiteX76" fmla="*/ 136525 w 422275"/>
                    <a:gd name="connsiteY76" fmla="*/ 781050 h 1184275"/>
                    <a:gd name="connsiteX77" fmla="*/ 142875 w 422275"/>
                    <a:gd name="connsiteY77" fmla="*/ 762000 h 1184275"/>
                    <a:gd name="connsiteX78" fmla="*/ 149225 w 422275"/>
                    <a:gd name="connsiteY78" fmla="*/ 742950 h 1184275"/>
                    <a:gd name="connsiteX79" fmla="*/ 152400 w 422275"/>
                    <a:gd name="connsiteY79" fmla="*/ 733425 h 1184275"/>
                    <a:gd name="connsiteX80" fmla="*/ 155575 w 422275"/>
                    <a:gd name="connsiteY80" fmla="*/ 720725 h 1184275"/>
                    <a:gd name="connsiteX81" fmla="*/ 161925 w 422275"/>
                    <a:gd name="connsiteY81" fmla="*/ 701675 h 1184275"/>
                    <a:gd name="connsiteX82" fmla="*/ 165100 w 422275"/>
                    <a:gd name="connsiteY82" fmla="*/ 679450 h 1184275"/>
                    <a:gd name="connsiteX83" fmla="*/ 171450 w 422275"/>
                    <a:gd name="connsiteY83" fmla="*/ 654050 h 1184275"/>
                    <a:gd name="connsiteX84" fmla="*/ 180975 w 422275"/>
                    <a:gd name="connsiteY84" fmla="*/ 625475 h 1184275"/>
                    <a:gd name="connsiteX85" fmla="*/ 190500 w 422275"/>
                    <a:gd name="connsiteY85" fmla="*/ 606425 h 1184275"/>
                    <a:gd name="connsiteX86" fmla="*/ 200025 w 422275"/>
                    <a:gd name="connsiteY86" fmla="*/ 603250 h 1184275"/>
                    <a:gd name="connsiteX87" fmla="*/ 200025 w 422275"/>
                    <a:gd name="connsiteY87" fmla="*/ 603250 h 1184275"/>
                    <a:gd name="connsiteX88" fmla="*/ 222250 w 422275"/>
                    <a:gd name="connsiteY88" fmla="*/ 587375 h 1184275"/>
                    <a:gd name="connsiteX89" fmla="*/ 231775 w 422275"/>
                    <a:gd name="connsiteY89" fmla="*/ 549275 h 1184275"/>
                    <a:gd name="connsiteX90" fmla="*/ 247650 w 422275"/>
                    <a:gd name="connsiteY90" fmla="*/ 530225 h 1184275"/>
                    <a:gd name="connsiteX91" fmla="*/ 257175 w 422275"/>
                    <a:gd name="connsiteY91" fmla="*/ 527050 h 1184275"/>
                    <a:gd name="connsiteX92" fmla="*/ 266700 w 422275"/>
                    <a:gd name="connsiteY92" fmla="*/ 520700 h 1184275"/>
                    <a:gd name="connsiteX93" fmla="*/ 276225 w 422275"/>
                    <a:gd name="connsiteY93" fmla="*/ 517525 h 1184275"/>
                    <a:gd name="connsiteX94" fmla="*/ 295275 w 422275"/>
                    <a:gd name="connsiteY94" fmla="*/ 504825 h 1184275"/>
                    <a:gd name="connsiteX95" fmla="*/ 301625 w 422275"/>
                    <a:gd name="connsiteY95" fmla="*/ 485775 h 1184275"/>
                    <a:gd name="connsiteX96" fmla="*/ 304800 w 422275"/>
                    <a:gd name="connsiteY96" fmla="*/ 476250 h 1184275"/>
                    <a:gd name="connsiteX97" fmla="*/ 307975 w 422275"/>
                    <a:gd name="connsiteY97" fmla="*/ 412750 h 1184275"/>
                    <a:gd name="connsiteX98" fmla="*/ 320675 w 422275"/>
                    <a:gd name="connsiteY98" fmla="*/ 393700 h 1184275"/>
                    <a:gd name="connsiteX99" fmla="*/ 336550 w 422275"/>
                    <a:gd name="connsiteY99" fmla="*/ 377825 h 1184275"/>
                    <a:gd name="connsiteX100" fmla="*/ 339725 w 422275"/>
                    <a:gd name="connsiteY100" fmla="*/ 368300 h 1184275"/>
                    <a:gd name="connsiteX101" fmla="*/ 355600 w 422275"/>
                    <a:gd name="connsiteY101" fmla="*/ 349250 h 1184275"/>
                    <a:gd name="connsiteX102" fmla="*/ 361950 w 422275"/>
                    <a:gd name="connsiteY102" fmla="*/ 330200 h 1184275"/>
                    <a:gd name="connsiteX103" fmla="*/ 365125 w 422275"/>
                    <a:gd name="connsiteY103" fmla="*/ 320675 h 1184275"/>
                    <a:gd name="connsiteX104" fmla="*/ 349250 w 422275"/>
                    <a:gd name="connsiteY104" fmla="*/ 282575 h 1184275"/>
                    <a:gd name="connsiteX105" fmla="*/ 346075 w 422275"/>
                    <a:gd name="connsiteY105" fmla="*/ 282575 h 1184275"/>
                    <a:gd name="connsiteX106" fmla="*/ 346075 w 422275"/>
                    <a:gd name="connsiteY106" fmla="*/ 282575 h 1184275"/>
                    <a:gd name="connsiteX107" fmla="*/ 339725 w 422275"/>
                    <a:gd name="connsiteY107" fmla="*/ 254000 h 1184275"/>
                    <a:gd name="connsiteX108" fmla="*/ 349250 w 422275"/>
                    <a:gd name="connsiteY108" fmla="*/ 215900 h 1184275"/>
                    <a:gd name="connsiteX109" fmla="*/ 352425 w 422275"/>
                    <a:gd name="connsiteY109" fmla="*/ 206375 h 1184275"/>
                    <a:gd name="connsiteX110" fmla="*/ 355600 w 422275"/>
                    <a:gd name="connsiteY110" fmla="*/ 196850 h 1184275"/>
                    <a:gd name="connsiteX111" fmla="*/ 361950 w 422275"/>
                    <a:gd name="connsiteY111" fmla="*/ 165100 h 1184275"/>
                    <a:gd name="connsiteX112" fmla="*/ 365125 w 422275"/>
                    <a:gd name="connsiteY112" fmla="*/ 133350 h 1184275"/>
                    <a:gd name="connsiteX113" fmla="*/ 371475 w 422275"/>
                    <a:gd name="connsiteY113" fmla="*/ 114300 h 1184275"/>
                    <a:gd name="connsiteX114" fmla="*/ 381000 w 422275"/>
                    <a:gd name="connsiteY114" fmla="*/ 107950 h 1184275"/>
                    <a:gd name="connsiteX115" fmla="*/ 393700 w 422275"/>
                    <a:gd name="connsiteY115" fmla="*/ 88900 h 1184275"/>
                    <a:gd name="connsiteX116" fmla="*/ 400050 w 422275"/>
                    <a:gd name="connsiteY116" fmla="*/ 60325 h 1184275"/>
                    <a:gd name="connsiteX117" fmla="*/ 406400 w 422275"/>
                    <a:gd name="connsiteY117" fmla="*/ 41275 h 1184275"/>
                    <a:gd name="connsiteX118" fmla="*/ 409575 w 422275"/>
                    <a:gd name="connsiteY118" fmla="*/ 31750 h 1184275"/>
                    <a:gd name="connsiteX119" fmla="*/ 412750 w 422275"/>
                    <a:gd name="connsiteY119" fmla="*/ 22225 h 1184275"/>
                    <a:gd name="connsiteX120" fmla="*/ 422275 w 422275"/>
                    <a:gd name="connsiteY120" fmla="*/ 3175 h 1184275"/>
                    <a:gd name="connsiteX121" fmla="*/ 368300 w 422275"/>
                    <a:gd name="connsiteY121" fmla="*/ 0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22275" h="1184275">
                      <a:moveTo>
                        <a:pt x="368300" y="0"/>
                      </a:moveTo>
                      <a:lnTo>
                        <a:pt x="368300" y="0"/>
                      </a:lnTo>
                      <a:cubicBezTo>
                        <a:pt x="358775" y="2117"/>
                        <a:pt x="348982" y="3264"/>
                        <a:pt x="339725" y="6350"/>
                      </a:cubicBezTo>
                      <a:cubicBezTo>
                        <a:pt x="336105" y="7557"/>
                        <a:pt x="333613" y="10993"/>
                        <a:pt x="330200" y="12700"/>
                      </a:cubicBezTo>
                      <a:cubicBezTo>
                        <a:pt x="303910" y="25845"/>
                        <a:pt x="338447" y="4027"/>
                        <a:pt x="311150" y="22225"/>
                      </a:cubicBezTo>
                      <a:cubicBezTo>
                        <a:pt x="299571" y="56963"/>
                        <a:pt x="318966" y="5274"/>
                        <a:pt x="298450" y="38100"/>
                      </a:cubicBezTo>
                      <a:cubicBezTo>
                        <a:pt x="294902" y="43776"/>
                        <a:pt x="294217" y="50800"/>
                        <a:pt x="292100" y="57150"/>
                      </a:cubicBezTo>
                      <a:cubicBezTo>
                        <a:pt x="291042" y="60325"/>
                        <a:pt x="290781" y="63890"/>
                        <a:pt x="288925" y="66675"/>
                      </a:cubicBezTo>
                      <a:cubicBezTo>
                        <a:pt x="274108" y="88900"/>
                        <a:pt x="282575" y="81492"/>
                        <a:pt x="266700" y="92075"/>
                      </a:cubicBezTo>
                      <a:cubicBezTo>
                        <a:pt x="259550" y="113525"/>
                        <a:pt x="269466" y="90275"/>
                        <a:pt x="254000" y="107950"/>
                      </a:cubicBezTo>
                      <a:cubicBezTo>
                        <a:pt x="248974" y="113693"/>
                        <a:pt x="245533" y="120650"/>
                        <a:pt x="241300" y="127000"/>
                      </a:cubicBezTo>
                      <a:lnTo>
                        <a:pt x="228600" y="146050"/>
                      </a:lnTo>
                      <a:lnTo>
                        <a:pt x="222250" y="155575"/>
                      </a:lnTo>
                      <a:cubicBezTo>
                        <a:pt x="220133" y="158750"/>
                        <a:pt x="217107" y="161480"/>
                        <a:pt x="215900" y="165100"/>
                      </a:cubicBezTo>
                      <a:cubicBezTo>
                        <a:pt x="204321" y="199838"/>
                        <a:pt x="222788" y="147221"/>
                        <a:pt x="206375" y="184150"/>
                      </a:cubicBezTo>
                      <a:cubicBezTo>
                        <a:pt x="203657" y="190267"/>
                        <a:pt x="202142" y="196850"/>
                        <a:pt x="200025" y="203200"/>
                      </a:cubicBezTo>
                      <a:lnTo>
                        <a:pt x="196850" y="212725"/>
                      </a:lnTo>
                      <a:lnTo>
                        <a:pt x="193675" y="222250"/>
                      </a:lnTo>
                      <a:cubicBezTo>
                        <a:pt x="192617" y="225425"/>
                        <a:pt x="191312" y="228528"/>
                        <a:pt x="190500" y="231775"/>
                      </a:cubicBezTo>
                      <a:lnTo>
                        <a:pt x="184150" y="257175"/>
                      </a:lnTo>
                      <a:cubicBezTo>
                        <a:pt x="183092" y="261408"/>
                        <a:pt x="182355" y="265735"/>
                        <a:pt x="180975" y="269875"/>
                      </a:cubicBezTo>
                      <a:lnTo>
                        <a:pt x="171450" y="298450"/>
                      </a:lnTo>
                      <a:lnTo>
                        <a:pt x="158750" y="336550"/>
                      </a:lnTo>
                      <a:cubicBezTo>
                        <a:pt x="156658" y="342825"/>
                        <a:pt x="154820" y="351124"/>
                        <a:pt x="149225" y="355600"/>
                      </a:cubicBezTo>
                      <a:cubicBezTo>
                        <a:pt x="146612" y="357691"/>
                        <a:pt x="142875" y="357717"/>
                        <a:pt x="139700" y="358775"/>
                      </a:cubicBezTo>
                      <a:cubicBezTo>
                        <a:pt x="129196" y="390287"/>
                        <a:pt x="146819" y="342150"/>
                        <a:pt x="127000" y="377825"/>
                      </a:cubicBezTo>
                      <a:cubicBezTo>
                        <a:pt x="123749" y="383676"/>
                        <a:pt x="124363" y="391306"/>
                        <a:pt x="120650" y="396875"/>
                      </a:cubicBezTo>
                      <a:lnTo>
                        <a:pt x="107950" y="415925"/>
                      </a:lnTo>
                      <a:cubicBezTo>
                        <a:pt x="104074" y="450811"/>
                        <a:pt x="104775" y="434916"/>
                        <a:pt x="104775" y="463550"/>
                      </a:cubicBezTo>
                      <a:lnTo>
                        <a:pt x="88900" y="536575"/>
                      </a:lnTo>
                      <a:lnTo>
                        <a:pt x="88900" y="536575"/>
                      </a:lnTo>
                      <a:lnTo>
                        <a:pt x="82550" y="571500"/>
                      </a:lnTo>
                      <a:lnTo>
                        <a:pt x="44450" y="631825"/>
                      </a:lnTo>
                      <a:lnTo>
                        <a:pt x="47625" y="676275"/>
                      </a:lnTo>
                      <a:lnTo>
                        <a:pt x="31750" y="720725"/>
                      </a:lnTo>
                      <a:lnTo>
                        <a:pt x="31750" y="720725"/>
                      </a:lnTo>
                      <a:lnTo>
                        <a:pt x="25400" y="755650"/>
                      </a:lnTo>
                      <a:lnTo>
                        <a:pt x="9525" y="828675"/>
                      </a:lnTo>
                      <a:lnTo>
                        <a:pt x="15875" y="866775"/>
                      </a:lnTo>
                      <a:lnTo>
                        <a:pt x="0" y="914400"/>
                      </a:lnTo>
                      <a:lnTo>
                        <a:pt x="6350" y="958850"/>
                      </a:lnTo>
                      <a:lnTo>
                        <a:pt x="31750" y="993775"/>
                      </a:lnTo>
                      <a:lnTo>
                        <a:pt x="31750" y="993775"/>
                      </a:lnTo>
                      <a:lnTo>
                        <a:pt x="22225" y="1044575"/>
                      </a:lnTo>
                      <a:lnTo>
                        <a:pt x="44450" y="1060450"/>
                      </a:lnTo>
                      <a:lnTo>
                        <a:pt x="85725" y="1054100"/>
                      </a:lnTo>
                      <a:lnTo>
                        <a:pt x="120650" y="1076325"/>
                      </a:lnTo>
                      <a:lnTo>
                        <a:pt x="130175" y="1066800"/>
                      </a:lnTo>
                      <a:lnTo>
                        <a:pt x="158750" y="1092200"/>
                      </a:lnTo>
                      <a:lnTo>
                        <a:pt x="196850" y="1174750"/>
                      </a:lnTo>
                      <a:lnTo>
                        <a:pt x="247650" y="1184275"/>
                      </a:lnTo>
                      <a:lnTo>
                        <a:pt x="298450" y="1165225"/>
                      </a:lnTo>
                      <a:lnTo>
                        <a:pt x="304800" y="1136650"/>
                      </a:lnTo>
                      <a:lnTo>
                        <a:pt x="288925" y="1104900"/>
                      </a:lnTo>
                      <a:lnTo>
                        <a:pt x="298450" y="1076325"/>
                      </a:lnTo>
                      <a:lnTo>
                        <a:pt x="292100" y="1022350"/>
                      </a:lnTo>
                      <a:lnTo>
                        <a:pt x="295275" y="1012825"/>
                      </a:lnTo>
                      <a:cubicBezTo>
                        <a:pt x="303742" y="1009650"/>
                        <a:pt x="313954" y="1009349"/>
                        <a:pt x="320675" y="1003300"/>
                      </a:cubicBezTo>
                      <a:cubicBezTo>
                        <a:pt x="325650" y="998822"/>
                        <a:pt x="321456" y="987963"/>
                        <a:pt x="327025" y="984250"/>
                      </a:cubicBezTo>
                      <a:lnTo>
                        <a:pt x="336550" y="977900"/>
                      </a:lnTo>
                      <a:cubicBezTo>
                        <a:pt x="337608" y="974725"/>
                        <a:pt x="337358" y="970742"/>
                        <a:pt x="339725" y="968375"/>
                      </a:cubicBezTo>
                      <a:cubicBezTo>
                        <a:pt x="363733" y="944367"/>
                        <a:pt x="352660" y="966259"/>
                        <a:pt x="368300" y="946150"/>
                      </a:cubicBezTo>
                      <a:cubicBezTo>
                        <a:pt x="372985" y="940126"/>
                        <a:pt x="381000" y="927100"/>
                        <a:pt x="381000" y="927100"/>
                      </a:cubicBezTo>
                      <a:cubicBezTo>
                        <a:pt x="380973" y="926990"/>
                        <a:pt x="376168" y="906393"/>
                        <a:pt x="374650" y="904875"/>
                      </a:cubicBezTo>
                      <a:cubicBezTo>
                        <a:pt x="372283" y="902508"/>
                        <a:pt x="368300" y="902758"/>
                        <a:pt x="365125" y="901700"/>
                      </a:cubicBezTo>
                      <a:cubicBezTo>
                        <a:pt x="356658" y="902758"/>
                        <a:pt x="347760" y="902005"/>
                        <a:pt x="339725" y="904875"/>
                      </a:cubicBezTo>
                      <a:cubicBezTo>
                        <a:pt x="312412" y="914629"/>
                        <a:pt x="328735" y="915377"/>
                        <a:pt x="311150" y="927100"/>
                      </a:cubicBezTo>
                      <a:cubicBezTo>
                        <a:pt x="308365" y="928956"/>
                        <a:pt x="304618" y="928778"/>
                        <a:pt x="301625" y="930275"/>
                      </a:cubicBezTo>
                      <a:cubicBezTo>
                        <a:pt x="298212" y="931982"/>
                        <a:pt x="295673" y="935285"/>
                        <a:pt x="292100" y="936625"/>
                      </a:cubicBezTo>
                      <a:cubicBezTo>
                        <a:pt x="288550" y="937956"/>
                        <a:pt x="259315" y="942618"/>
                        <a:pt x="257175" y="942975"/>
                      </a:cubicBezTo>
                      <a:cubicBezTo>
                        <a:pt x="245197" y="938982"/>
                        <a:pt x="239517" y="938017"/>
                        <a:pt x="228600" y="927100"/>
                      </a:cubicBezTo>
                      <a:cubicBezTo>
                        <a:pt x="225425" y="923925"/>
                        <a:pt x="222811" y="920066"/>
                        <a:pt x="219075" y="917575"/>
                      </a:cubicBezTo>
                      <a:cubicBezTo>
                        <a:pt x="214891" y="914786"/>
                        <a:pt x="195965" y="911683"/>
                        <a:pt x="193675" y="911225"/>
                      </a:cubicBezTo>
                      <a:cubicBezTo>
                        <a:pt x="179917" y="912283"/>
                        <a:pt x="166078" y="916224"/>
                        <a:pt x="152400" y="914400"/>
                      </a:cubicBezTo>
                      <a:cubicBezTo>
                        <a:pt x="148618" y="913896"/>
                        <a:pt x="147600" y="908362"/>
                        <a:pt x="146050" y="904875"/>
                      </a:cubicBezTo>
                      <a:cubicBezTo>
                        <a:pt x="141633" y="894937"/>
                        <a:pt x="139164" y="883680"/>
                        <a:pt x="136525" y="873125"/>
                      </a:cubicBezTo>
                      <a:cubicBezTo>
                        <a:pt x="132856" y="832761"/>
                        <a:pt x="130689" y="827736"/>
                        <a:pt x="136525" y="781050"/>
                      </a:cubicBezTo>
                      <a:cubicBezTo>
                        <a:pt x="137355" y="774408"/>
                        <a:pt x="140758" y="768350"/>
                        <a:pt x="142875" y="762000"/>
                      </a:cubicBezTo>
                      <a:lnTo>
                        <a:pt x="149225" y="742950"/>
                      </a:lnTo>
                      <a:cubicBezTo>
                        <a:pt x="150283" y="739775"/>
                        <a:pt x="151588" y="736672"/>
                        <a:pt x="152400" y="733425"/>
                      </a:cubicBezTo>
                      <a:cubicBezTo>
                        <a:pt x="153458" y="729192"/>
                        <a:pt x="154321" y="724905"/>
                        <a:pt x="155575" y="720725"/>
                      </a:cubicBezTo>
                      <a:cubicBezTo>
                        <a:pt x="157498" y="714314"/>
                        <a:pt x="161925" y="701675"/>
                        <a:pt x="161925" y="701675"/>
                      </a:cubicBezTo>
                      <a:cubicBezTo>
                        <a:pt x="162983" y="694267"/>
                        <a:pt x="163632" y="686788"/>
                        <a:pt x="165100" y="679450"/>
                      </a:cubicBezTo>
                      <a:cubicBezTo>
                        <a:pt x="166812" y="670892"/>
                        <a:pt x="168690" y="662329"/>
                        <a:pt x="171450" y="654050"/>
                      </a:cubicBezTo>
                      <a:lnTo>
                        <a:pt x="180975" y="625475"/>
                      </a:lnTo>
                      <a:cubicBezTo>
                        <a:pt x="183067" y="619200"/>
                        <a:pt x="184905" y="610901"/>
                        <a:pt x="190500" y="606425"/>
                      </a:cubicBezTo>
                      <a:cubicBezTo>
                        <a:pt x="193113" y="604334"/>
                        <a:pt x="200025" y="603250"/>
                        <a:pt x="200025" y="603250"/>
                      </a:cubicBezTo>
                      <a:lnTo>
                        <a:pt x="200025" y="603250"/>
                      </a:lnTo>
                      <a:cubicBezTo>
                        <a:pt x="207433" y="597958"/>
                        <a:pt x="216485" y="594421"/>
                        <a:pt x="222250" y="587375"/>
                      </a:cubicBezTo>
                      <a:cubicBezTo>
                        <a:pt x="229752" y="578206"/>
                        <a:pt x="228350" y="559550"/>
                        <a:pt x="231775" y="549275"/>
                      </a:cubicBezTo>
                      <a:cubicBezTo>
                        <a:pt x="233448" y="544255"/>
                        <a:pt x="243860" y="532751"/>
                        <a:pt x="247650" y="530225"/>
                      </a:cubicBezTo>
                      <a:cubicBezTo>
                        <a:pt x="250435" y="528369"/>
                        <a:pt x="254182" y="528547"/>
                        <a:pt x="257175" y="527050"/>
                      </a:cubicBezTo>
                      <a:cubicBezTo>
                        <a:pt x="260588" y="525343"/>
                        <a:pt x="263287" y="522407"/>
                        <a:pt x="266700" y="520700"/>
                      </a:cubicBezTo>
                      <a:cubicBezTo>
                        <a:pt x="269693" y="519203"/>
                        <a:pt x="273299" y="519150"/>
                        <a:pt x="276225" y="517525"/>
                      </a:cubicBezTo>
                      <a:cubicBezTo>
                        <a:pt x="282896" y="513819"/>
                        <a:pt x="295275" y="504825"/>
                        <a:pt x="295275" y="504825"/>
                      </a:cubicBezTo>
                      <a:lnTo>
                        <a:pt x="301625" y="485775"/>
                      </a:lnTo>
                      <a:lnTo>
                        <a:pt x="304800" y="476250"/>
                      </a:lnTo>
                      <a:cubicBezTo>
                        <a:pt x="305858" y="455083"/>
                        <a:pt x="303973" y="433562"/>
                        <a:pt x="307975" y="412750"/>
                      </a:cubicBezTo>
                      <a:cubicBezTo>
                        <a:pt x="309416" y="405256"/>
                        <a:pt x="316442" y="400050"/>
                        <a:pt x="320675" y="393700"/>
                      </a:cubicBezTo>
                      <a:cubicBezTo>
                        <a:pt x="329142" y="381000"/>
                        <a:pt x="323850" y="386292"/>
                        <a:pt x="336550" y="377825"/>
                      </a:cubicBezTo>
                      <a:cubicBezTo>
                        <a:pt x="337608" y="374650"/>
                        <a:pt x="337869" y="371085"/>
                        <a:pt x="339725" y="368300"/>
                      </a:cubicBezTo>
                      <a:cubicBezTo>
                        <a:pt x="349694" y="353346"/>
                        <a:pt x="348675" y="364832"/>
                        <a:pt x="355600" y="349250"/>
                      </a:cubicBezTo>
                      <a:cubicBezTo>
                        <a:pt x="358318" y="343133"/>
                        <a:pt x="359833" y="336550"/>
                        <a:pt x="361950" y="330200"/>
                      </a:cubicBezTo>
                      <a:lnTo>
                        <a:pt x="365125" y="320675"/>
                      </a:lnTo>
                      <a:cubicBezTo>
                        <a:pt x="364127" y="314685"/>
                        <a:pt x="361453" y="282575"/>
                        <a:pt x="349250" y="282575"/>
                      </a:cubicBezTo>
                      <a:lnTo>
                        <a:pt x="346075" y="282575"/>
                      </a:lnTo>
                      <a:lnTo>
                        <a:pt x="346075" y="282575"/>
                      </a:lnTo>
                      <a:cubicBezTo>
                        <a:pt x="343958" y="273050"/>
                        <a:pt x="340374" y="263736"/>
                        <a:pt x="339725" y="254000"/>
                      </a:cubicBezTo>
                      <a:cubicBezTo>
                        <a:pt x="339012" y="243311"/>
                        <a:pt x="346050" y="225499"/>
                        <a:pt x="349250" y="215900"/>
                      </a:cubicBezTo>
                      <a:lnTo>
                        <a:pt x="352425" y="206375"/>
                      </a:lnTo>
                      <a:cubicBezTo>
                        <a:pt x="353483" y="203200"/>
                        <a:pt x="354944" y="200132"/>
                        <a:pt x="355600" y="196850"/>
                      </a:cubicBezTo>
                      <a:cubicBezTo>
                        <a:pt x="357717" y="186267"/>
                        <a:pt x="360876" y="175839"/>
                        <a:pt x="361950" y="165100"/>
                      </a:cubicBezTo>
                      <a:cubicBezTo>
                        <a:pt x="363008" y="154517"/>
                        <a:pt x="363165" y="143804"/>
                        <a:pt x="365125" y="133350"/>
                      </a:cubicBezTo>
                      <a:cubicBezTo>
                        <a:pt x="366359" y="126771"/>
                        <a:pt x="365906" y="118013"/>
                        <a:pt x="371475" y="114300"/>
                      </a:cubicBezTo>
                      <a:lnTo>
                        <a:pt x="381000" y="107950"/>
                      </a:lnTo>
                      <a:cubicBezTo>
                        <a:pt x="385233" y="101600"/>
                        <a:pt x="391287" y="96140"/>
                        <a:pt x="393700" y="88900"/>
                      </a:cubicBezTo>
                      <a:cubicBezTo>
                        <a:pt x="402784" y="61648"/>
                        <a:pt x="388874" y="105027"/>
                        <a:pt x="400050" y="60325"/>
                      </a:cubicBezTo>
                      <a:cubicBezTo>
                        <a:pt x="401673" y="53831"/>
                        <a:pt x="404283" y="47625"/>
                        <a:pt x="406400" y="41275"/>
                      </a:cubicBezTo>
                      <a:lnTo>
                        <a:pt x="409575" y="31750"/>
                      </a:lnTo>
                      <a:cubicBezTo>
                        <a:pt x="410633" y="28575"/>
                        <a:pt x="410894" y="25010"/>
                        <a:pt x="412750" y="22225"/>
                      </a:cubicBezTo>
                      <a:cubicBezTo>
                        <a:pt x="420956" y="9915"/>
                        <a:pt x="417893" y="16320"/>
                        <a:pt x="422275" y="3175"/>
                      </a:cubicBezTo>
                      <a:cubicBezTo>
                        <a:pt x="408734" y="-1339"/>
                        <a:pt x="377296" y="529"/>
                        <a:pt x="368300" y="0"/>
                      </a:cubicBezTo>
                      <a:close/>
                    </a:path>
                  </a:pathLst>
                </a:cu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6AC1338-C526-9447-9BA7-E9EE13FD2D7C}"/>
                    </a:ext>
                  </a:extLst>
                </p:cNvPr>
                <p:cNvSpPr/>
                <p:nvPr/>
              </p:nvSpPr>
              <p:spPr>
                <a:xfrm>
                  <a:off x="4698386" y="23044150"/>
                  <a:ext cx="1127739" cy="1638300"/>
                </a:xfrm>
                <a:custGeom>
                  <a:avLst/>
                  <a:gdLst>
                    <a:gd name="connsiteX0" fmla="*/ 1102339 w 1127739"/>
                    <a:gd name="connsiteY0" fmla="*/ 1638300 h 1638300"/>
                    <a:gd name="connsiteX1" fmla="*/ 1102339 w 1127739"/>
                    <a:gd name="connsiteY1" fmla="*/ 1638300 h 1638300"/>
                    <a:gd name="connsiteX2" fmla="*/ 1108689 w 1127739"/>
                    <a:gd name="connsiteY2" fmla="*/ 1609725 h 1638300"/>
                    <a:gd name="connsiteX3" fmla="*/ 1115039 w 1127739"/>
                    <a:gd name="connsiteY3" fmla="*/ 1600200 h 1638300"/>
                    <a:gd name="connsiteX4" fmla="*/ 1108689 w 1127739"/>
                    <a:gd name="connsiteY4" fmla="*/ 1546225 h 1638300"/>
                    <a:gd name="connsiteX5" fmla="*/ 1111864 w 1127739"/>
                    <a:gd name="connsiteY5" fmla="*/ 1514475 h 1638300"/>
                    <a:gd name="connsiteX6" fmla="*/ 1118214 w 1127739"/>
                    <a:gd name="connsiteY6" fmla="*/ 1495425 h 1638300"/>
                    <a:gd name="connsiteX7" fmla="*/ 1121389 w 1127739"/>
                    <a:gd name="connsiteY7" fmla="*/ 1485900 h 1638300"/>
                    <a:gd name="connsiteX8" fmla="*/ 1127739 w 1127739"/>
                    <a:gd name="connsiteY8" fmla="*/ 1447800 h 1638300"/>
                    <a:gd name="connsiteX9" fmla="*/ 1124564 w 1127739"/>
                    <a:gd name="connsiteY9" fmla="*/ 1419225 h 1638300"/>
                    <a:gd name="connsiteX10" fmla="*/ 1121389 w 1127739"/>
                    <a:gd name="connsiteY10" fmla="*/ 1409700 h 1638300"/>
                    <a:gd name="connsiteX11" fmla="*/ 1102339 w 1127739"/>
                    <a:gd name="connsiteY11" fmla="*/ 1397000 h 1638300"/>
                    <a:gd name="connsiteX12" fmla="*/ 1092814 w 1127739"/>
                    <a:gd name="connsiteY12" fmla="*/ 1362075 h 1638300"/>
                    <a:gd name="connsiteX13" fmla="*/ 1089639 w 1127739"/>
                    <a:gd name="connsiteY13" fmla="*/ 1352550 h 1638300"/>
                    <a:gd name="connsiteX14" fmla="*/ 1080114 w 1127739"/>
                    <a:gd name="connsiteY14" fmla="*/ 1349375 h 1638300"/>
                    <a:gd name="connsiteX15" fmla="*/ 1032489 w 1127739"/>
                    <a:gd name="connsiteY15" fmla="*/ 1365250 h 1638300"/>
                    <a:gd name="connsiteX16" fmla="*/ 1032489 w 1127739"/>
                    <a:gd name="connsiteY16" fmla="*/ 1365250 h 1638300"/>
                    <a:gd name="connsiteX17" fmla="*/ 1013439 w 1127739"/>
                    <a:gd name="connsiteY17" fmla="*/ 1371600 h 1638300"/>
                    <a:gd name="connsiteX18" fmla="*/ 1003914 w 1127739"/>
                    <a:gd name="connsiteY18" fmla="*/ 1374775 h 1638300"/>
                    <a:gd name="connsiteX19" fmla="*/ 981689 w 1127739"/>
                    <a:gd name="connsiteY19" fmla="*/ 1371600 h 1638300"/>
                    <a:gd name="connsiteX20" fmla="*/ 962639 w 1127739"/>
                    <a:gd name="connsiteY20" fmla="*/ 1365250 h 1638300"/>
                    <a:gd name="connsiteX21" fmla="*/ 953114 w 1127739"/>
                    <a:gd name="connsiteY21" fmla="*/ 1362075 h 1638300"/>
                    <a:gd name="connsiteX22" fmla="*/ 937239 w 1127739"/>
                    <a:gd name="connsiteY22" fmla="*/ 1358900 h 1638300"/>
                    <a:gd name="connsiteX23" fmla="*/ 918189 w 1127739"/>
                    <a:gd name="connsiteY23" fmla="*/ 1352550 h 1638300"/>
                    <a:gd name="connsiteX24" fmla="*/ 905489 w 1127739"/>
                    <a:gd name="connsiteY24" fmla="*/ 1349375 h 1638300"/>
                    <a:gd name="connsiteX25" fmla="*/ 886439 w 1127739"/>
                    <a:gd name="connsiteY25" fmla="*/ 1343025 h 1638300"/>
                    <a:gd name="connsiteX26" fmla="*/ 876914 w 1127739"/>
                    <a:gd name="connsiteY26" fmla="*/ 1339850 h 1638300"/>
                    <a:gd name="connsiteX27" fmla="*/ 857864 w 1127739"/>
                    <a:gd name="connsiteY27" fmla="*/ 1327150 h 1638300"/>
                    <a:gd name="connsiteX28" fmla="*/ 848339 w 1127739"/>
                    <a:gd name="connsiteY28" fmla="*/ 1320800 h 1638300"/>
                    <a:gd name="connsiteX29" fmla="*/ 845164 w 1127739"/>
                    <a:gd name="connsiteY29" fmla="*/ 1311275 h 1638300"/>
                    <a:gd name="connsiteX30" fmla="*/ 832464 w 1127739"/>
                    <a:gd name="connsiteY30" fmla="*/ 1292225 h 1638300"/>
                    <a:gd name="connsiteX31" fmla="*/ 829289 w 1127739"/>
                    <a:gd name="connsiteY31" fmla="*/ 1282700 h 1638300"/>
                    <a:gd name="connsiteX32" fmla="*/ 826114 w 1127739"/>
                    <a:gd name="connsiteY32" fmla="*/ 1228725 h 1638300"/>
                    <a:gd name="connsiteX33" fmla="*/ 807064 w 1127739"/>
                    <a:gd name="connsiteY33" fmla="*/ 1225550 h 1638300"/>
                    <a:gd name="connsiteX34" fmla="*/ 784839 w 1127739"/>
                    <a:gd name="connsiteY34" fmla="*/ 1219200 h 1638300"/>
                    <a:gd name="connsiteX35" fmla="*/ 784839 w 1127739"/>
                    <a:gd name="connsiteY35" fmla="*/ 1219200 h 1638300"/>
                    <a:gd name="connsiteX36" fmla="*/ 762614 w 1127739"/>
                    <a:gd name="connsiteY36" fmla="*/ 1203325 h 1638300"/>
                    <a:gd name="connsiteX37" fmla="*/ 759439 w 1127739"/>
                    <a:gd name="connsiteY37" fmla="*/ 1193800 h 1638300"/>
                    <a:gd name="connsiteX38" fmla="*/ 753089 w 1127739"/>
                    <a:gd name="connsiteY38" fmla="*/ 1184275 h 1638300"/>
                    <a:gd name="connsiteX39" fmla="*/ 749914 w 1127739"/>
                    <a:gd name="connsiteY39" fmla="*/ 1174750 h 1638300"/>
                    <a:gd name="connsiteX40" fmla="*/ 743564 w 1127739"/>
                    <a:gd name="connsiteY40" fmla="*/ 1165225 h 1638300"/>
                    <a:gd name="connsiteX41" fmla="*/ 740389 w 1127739"/>
                    <a:gd name="connsiteY41" fmla="*/ 1155700 h 1638300"/>
                    <a:gd name="connsiteX42" fmla="*/ 727689 w 1127739"/>
                    <a:gd name="connsiteY42" fmla="*/ 1136650 h 1638300"/>
                    <a:gd name="connsiteX43" fmla="*/ 721339 w 1127739"/>
                    <a:gd name="connsiteY43" fmla="*/ 1127125 h 1638300"/>
                    <a:gd name="connsiteX44" fmla="*/ 714989 w 1127739"/>
                    <a:gd name="connsiteY44" fmla="*/ 1117600 h 1638300"/>
                    <a:gd name="connsiteX45" fmla="*/ 711814 w 1127739"/>
                    <a:gd name="connsiteY45" fmla="*/ 1108075 h 1638300"/>
                    <a:gd name="connsiteX46" fmla="*/ 699114 w 1127739"/>
                    <a:gd name="connsiteY46" fmla="*/ 1089025 h 1638300"/>
                    <a:gd name="connsiteX47" fmla="*/ 692764 w 1127739"/>
                    <a:gd name="connsiteY47" fmla="*/ 1079500 h 1638300"/>
                    <a:gd name="connsiteX48" fmla="*/ 686414 w 1127739"/>
                    <a:gd name="connsiteY48" fmla="*/ 1060450 h 1638300"/>
                    <a:gd name="connsiteX49" fmla="*/ 683239 w 1127739"/>
                    <a:gd name="connsiteY49" fmla="*/ 1050925 h 1638300"/>
                    <a:gd name="connsiteX50" fmla="*/ 686414 w 1127739"/>
                    <a:gd name="connsiteY50" fmla="*/ 1031875 h 1638300"/>
                    <a:gd name="connsiteX51" fmla="*/ 702289 w 1127739"/>
                    <a:gd name="connsiteY51" fmla="*/ 1016000 h 1638300"/>
                    <a:gd name="connsiteX52" fmla="*/ 718164 w 1127739"/>
                    <a:gd name="connsiteY52" fmla="*/ 1012825 h 1638300"/>
                    <a:gd name="connsiteX53" fmla="*/ 740389 w 1127739"/>
                    <a:gd name="connsiteY53" fmla="*/ 1009650 h 1638300"/>
                    <a:gd name="connsiteX54" fmla="*/ 753089 w 1127739"/>
                    <a:gd name="connsiteY54" fmla="*/ 1006475 h 1638300"/>
                    <a:gd name="connsiteX55" fmla="*/ 756264 w 1127739"/>
                    <a:gd name="connsiteY55" fmla="*/ 962025 h 1638300"/>
                    <a:gd name="connsiteX56" fmla="*/ 749914 w 1127739"/>
                    <a:gd name="connsiteY56" fmla="*/ 952500 h 1638300"/>
                    <a:gd name="connsiteX57" fmla="*/ 740389 w 1127739"/>
                    <a:gd name="connsiteY57" fmla="*/ 946150 h 1638300"/>
                    <a:gd name="connsiteX58" fmla="*/ 727689 w 1127739"/>
                    <a:gd name="connsiteY58" fmla="*/ 927100 h 1638300"/>
                    <a:gd name="connsiteX59" fmla="*/ 721339 w 1127739"/>
                    <a:gd name="connsiteY59" fmla="*/ 882650 h 1638300"/>
                    <a:gd name="connsiteX60" fmla="*/ 724514 w 1127739"/>
                    <a:gd name="connsiteY60" fmla="*/ 869950 h 1638300"/>
                    <a:gd name="connsiteX61" fmla="*/ 727689 w 1127739"/>
                    <a:gd name="connsiteY61" fmla="*/ 838200 h 1638300"/>
                    <a:gd name="connsiteX62" fmla="*/ 708639 w 1127739"/>
                    <a:gd name="connsiteY62" fmla="*/ 835025 h 1638300"/>
                    <a:gd name="connsiteX63" fmla="*/ 708639 w 1127739"/>
                    <a:gd name="connsiteY63" fmla="*/ 835025 h 1638300"/>
                    <a:gd name="connsiteX64" fmla="*/ 708639 w 1127739"/>
                    <a:gd name="connsiteY64" fmla="*/ 730250 h 1638300"/>
                    <a:gd name="connsiteX65" fmla="*/ 714989 w 1127739"/>
                    <a:gd name="connsiteY65" fmla="*/ 698500 h 1638300"/>
                    <a:gd name="connsiteX66" fmla="*/ 718164 w 1127739"/>
                    <a:gd name="connsiteY66" fmla="*/ 688975 h 1638300"/>
                    <a:gd name="connsiteX67" fmla="*/ 727689 w 1127739"/>
                    <a:gd name="connsiteY67" fmla="*/ 641350 h 1638300"/>
                    <a:gd name="connsiteX68" fmla="*/ 724514 w 1127739"/>
                    <a:gd name="connsiteY68" fmla="*/ 622300 h 1638300"/>
                    <a:gd name="connsiteX69" fmla="*/ 721339 w 1127739"/>
                    <a:gd name="connsiteY69" fmla="*/ 612775 h 1638300"/>
                    <a:gd name="connsiteX70" fmla="*/ 692764 w 1127739"/>
                    <a:gd name="connsiteY70" fmla="*/ 596900 h 1638300"/>
                    <a:gd name="connsiteX71" fmla="*/ 673714 w 1127739"/>
                    <a:gd name="connsiteY71" fmla="*/ 587375 h 1638300"/>
                    <a:gd name="connsiteX72" fmla="*/ 664189 w 1127739"/>
                    <a:gd name="connsiteY72" fmla="*/ 549275 h 1638300"/>
                    <a:gd name="connsiteX73" fmla="*/ 667364 w 1127739"/>
                    <a:gd name="connsiteY73" fmla="*/ 517525 h 1638300"/>
                    <a:gd name="connsiteX74" fmla="*/ 673714 w 1127739"/>
                    <a:gd name="connsiteY74" fmla="*/ 508000 h 1638300"/>
                    <a:gd name="connsiteX75" fmla="*/ 692764 w 1127739"/>
                    <a:gd name="connsiteY75" fmla="*/ 495300 h 1638300"/>
                    <a:gd name="connsiteX76" fmla="*/ 708639 w 1127739"/>
                    <a:gd name="connsiteY76" fmla="*/ 466725 h 1638300"/>
                    <a:gd name="connsiteX77" fmla="*/ 718164 w 1127739"/>
                    <a:gd name="connsiteY77" fmla="*/ 457200 h 1638300"/>
                    <a:gd name="connsiteX78" fmla="*/ 730864 w 1127739"/>
                    <a:gd name="connsiteY78" fmla="*/ 438150 h 1638300"/>
                    <a:gd name="connsiteX79" fmla="*/ 759439 w 1127739"/>
                    <a:gd name="connsiteY79" fmla="*/ 412750 h 1638300"/>
                    <a:gd name="connsiteX80" fmla="*/ 765789 w 1127739"/>
                    <a:gd name="connsiteY80" fmla="*/ 403225 h 1638300"/>
                    <a:gd name="connsiteX81" fmla="*/ 784839 w 1127739"/>
                    <a:gd name="connsiteY81" fmla="*/ 390525 h 1638300"/>
                    <a:gd name="connsiteX82" fmla="*/ 794364 w 1127739"/>
                    <a:gd name="connsiteY82" fmla="*/ 384175 h 1638300"/>
                    <a:gd name="connsiteX83" fmla="*/ 813414 w 1127739"/>
                    <a:gd name="connsiteY83" fmla="*/ 368300 h 1638300"/>
                    <a:gd name="connsiteX84" fmla="*/ 832464 w 1127739"/>
                    <a:gd name="connsiteY84" fmla="*/ 352425 h 1638300"/>
                    <a:gd name="connsiteX85" fmla="*/ 838814 w 1127739"/>
                    <a:gd name="connsiteY85" fmla="*/ 342900 h 1638300"/>
                    <a:gd name="connsiteX86" fmla="*/ 857864 w 1127739"/>
                    <a:gd name="connsiteY86" fmla="*/ 330200 h 1638300"/>
                    <a:gd name="connsiteX87" fmla="*/ 873739 w 1127739"/>
                    <a:gd name="connsiteY87" fmla="*/ 317500 h 1638300"/>
                    <a:gd name="connsiteX88" fmla="*/ 883264 w 1127739"/>
                    <a:gd name="connsiteY88" fmla="*/ 307975 h 1638300"/>
                    <a:gd name="connsiteX89" fmla="*/ 902314 w 1127739"/>
                    <a:gd name="connsiteY89" fmla="*/ 295275 h 1638300"/>
                    <a:gd name="connsiteX90" fmla="*/ 911839 w 1127739"/>
                    <a:gd name="connsiteY90" fmla="*/ 269875 h 1638300"/>
                    <a:gd name="connsiteX91" fmla="*/ 911839 w 1127739"/>
                    <a:gd name="connsiteY91" fmla="*/ 269875 h 1638300"/>
                    <a:gd name="connsiteX92" fmla="*/ 934064 w 1127739"/>
                    <a:gd name="connsiteY92" fmla="*/ 254000 h 1638300"/>
                    <a:gd name="connsiteX93" fmla="*/ 943589 w 1127739"/>
                    <a:gd name="connsiteY93" fmla="*/ 250825 h 1638300"/>
                    <a:gd name="connsiteX94" fmla="*/ 953114 w 1127739"/>
                    <a:gd name="connsiteY94" fmla="*/ 244475 h 1638300"/>
                    <a:gd name="connsiteX95" fmla="*/ 968989 w 1127739"/>
                    <a:gd name="connsiteY95" fmla="*/ 228600 h 1638300"/>
                    <a:gd name="connsiteX96" fmla="*/ 984864 w 1127739"/>
                    <a:gd name="connsiteY96" fmla="*/ 212725 h 1638300"/>
                    <a:gd name="connsiteX97" fmla="*/ 1000739 w 1127739"/>
                    <a:gd name="connsiteY97" fmla="*/ 196850 h 1638300"/>
                    <a:gd name="connsiteX98" fmla="*/ 1007089 w 1127739"/>
                    <a:gd name="connsiteY98" fmla="*/ 187325 h 1638300"/>
                    <a:gd name="connsiteX99" fmla="*/ 1016614 w 1127739"/>
                    <a:gd name="connsiteY99" fmla="*/ 177800 h 1638300"/>
                    <a:gd name="connsiteX100" fmla="*/ 1032489 w 1127739"/>
                    <a:gd name="connsiteY100" fmla="*/ 161925 h 1638300"/>
                    <a:gd name="connsiteX101" fmla="*/ 1045189 w 1127739"/>
                    <a:gd name="connsiteY101" fmla="*/ 142875 h 1638300"/>
                    <a:gd name="connsiteX102" fmla="*/ 1051539 w 1127739"/>
                    <a:gd name="connsiteY102" fmla="*/ 133350 h 1638300"/>
                    <a:gd name="connsiteX103" fmla="*/ 1054714 w 1127739"/>
                    <a:gd name="connsiteY103" fmla="*/ 123825 h 1638300"/>
                    <a:gd name="connsiteX104" fmla="*/ 1051539 w 1127739"/>
                    <a:gd name="connsiteY104" fmla="*/ 88900 h 1638300"/>
                    <a:gd name="connsiteX105" fmla="*/ 1032489 w 1127739"/>
                    <a:gd name="connsiteY105" fmla="*/ 76200 h 1638300"/>
                    <a:gd name="connsiteX106" fmla="*/ 1026139 w 1127739"/>
                    <a:gd name="connsiteY106" fmla="*/ 66675 h 1638300"/>
                    <a:gd name="connsiteX107" fmla="*/ 1013439 w 1127739"/>
                    <a:gd name="connsiteY107" fmla="*/ 63500 h 1638300"/>
                    <a:gd name="connsiteX108" fmla="*/ 984864 w 1127739"/>
                    <a:gd name="connsiteY108" fmla="*/ 50800 h 1638300"/>
                    <a:gd name="connsiteX109" fmla="*/ 978514 w 1127739"/>
                    <a:gd name="connsiteY109" fmla="*/ 41275 h 1638300"/>
                    <a:gd name="connsiteX110" fmla="*/ 968989 w 1127739"/>
                    <a:gd name="connsiteY110" fmla="*/ 34925 h 1638300"/>
                    <a:gd name="connsiteX111" fmla="*/ 959464 w 1127739"/>
                    <a:gd name="connsiteY111" fmla="*/ 25400 h 1638300"/>
                    <a:gd name="connsiteX112" fmla="*/ 949939 w 1127739"/>
                    <a:gd name="connsiteY112" fmla="*/ 6350 h 1638300"/>
                    <a:gd name="connsiteX113" fmla="*/ 930889 w 1127739"/>
                    <a:gd name="connsiteY113" fmla="*/ 0 h 1638300"/>
                    <a:gd name="connsiteX114" fmla="*/ 921364 w 1127739"/>
                    <a:gd name="connsiteY114" fmla="*/ 3175 h 1638300"/>
                    <a:gd name="connsiteX115" fmla="*/ 911839 w 1127739"/>
                    <a:gd name="connsiteY115" fmla="*/ 41275 h 1638300"/>
                    <a:gd name="connsiteX116" fmla="*/ 895964 w 1127739"/>
                    <a:gd name="connsiteY116" fmla="*/ 73025 h 1638300"/>
                    <a:gd name="connsiteX117" fmla="*/ 886439 w 1127739"/>
                    <a:gd name="connsiteY117" fmla="*/ 79375 h 1638300"/>
                    <a:gd name="connsiteX118" fmla="*/ 876914 w 1127739"/>
                    <a:gd name="connsiteY118" fmla="*/ 73025 h 1638300"/>
                    <a:gd name="connsiteX119" fmla="*/ 864214 w 1127739"/>
                    <a:gd name="connsiteY119" fmla="*/ 34925 h 1638300"/>
                    <a:gd name="connsiteX120" fmla="*/ 851514 w 1127739"/>
                    <a:gd name="connsiteY120" fmla="*/ 38100 h 1638300"/>
                    <a:gd name="connsiteX121" fmla="*/ 838814 w 1127739"/>
                    <a:gd name="connsiteY121" fmla="*/ 66675 h 1638300"/>
                    <a:gd name="connsiteX122" fmla="*/ 826114 w 1127739"/>
                    <a:gd name="connsiteY122" fmla="*/ 85725 h 1638300"/>
                    <a:gd name="connsiteX123" fmla="*/ 810239 w 1127739"/>
                    <a:gd name="connsiteY123" fmla="*/ 114300 h 1638300"/>
                    <a:gd name="connsiteX124" fmla="*/ 803889 w 1127739"/>
                    <a:gd name="connsiteY124" fmla="*/ 123825 h 1638300"/>
                    <a:gd name="connsiteX125" fmla="*/ 794364 w 1127739"/>
                    <a:gd name="connsiteY125" fmla="*/ 142875 h 1638300"/>
                    <a:gd name="connsiteX126" fmla="*/ 784839 w 1127739"/>
                    <a:gd name="connsiteY126" fmla="*/ 152400 h 1638300"/>
                    <a:gd name="connsiteX127" fmla="*/ 772139 w 1127739"/>
                    <a:gd name="connsiteY127" fmla="*/ 171450 h 1638300"/>
                    <a:gd name="connsiteX128" fmla="*/ 768964 w 1127739"/>
                    <a:gd name="connsiteY128" fmla="*/ 180975 h 1638300"/>
                    <a:gd name="connsiteX129" fmla="*/ 759439 w 1127739"/>
                    <a:gd name="connsiteY129" fmla="*/ 187325 h 1638300"/>
                    <a:gd name="connsiteX130" fmla="*/ 743564 w 1127739"/>
                    <a:gd name="connsiteY130" fmla="*/ 209550 h 1638300"/>
                    <a:gd name="connsiteX131" fmla="*/ 740389 w 1127739"/>
                    <a:gd name="connsiteY131" fmla="*/ 219075 h 1638300"/>
                    <a:gd name="connsiteX132" fmla="*/ 737214 w 1127739"/>
                    <a:gd name="connsiteY132" fmla="*/ 254000 h 1638300"/>
                    <a:gd name="connsiteX133" fmla="*/ 734039 w 1127739"/>
                    <a:gd name="connsiteY133" fmla="*/ 263525 h 1638300"/>
                    <a:gd name="connsiteX134" fmla="*/ 724514 w 1127739"/>
                    <a:gd name="connsiteY134" fmla="*/ 269875 h 1638300"/>
                    <a:gd name="connsiteX135" fmla="*/ 721339 w 1127739"/>
                    <a:gd name="connsiteY135" fmla="*/ 279400 h 1638300"/>
                    <a:gd name="connsiteX136" fmla="*/ 695939 w 1127739"/>
                    <a:gd name="connsiteY136" fmla="*/ 301625 h 1638300"/>
                    <a:gd name="connsiteX137" fmla="*/ 686414 w 1127739"/>
                    <a:gd name="connsiteY137" fmla="*/ 307975 h 1638300"/>
                    <a:gd name="connsiteX138" fmla="*/ 676889 w 1127739"/>
                    <a:gd name="connsiteY138" fmla="*/ 314325 h 1638300"/>
                    <a:gd name="connsiteX139" fmla="*/ 657839 w 1127739"/>
                    <a:gd name="connsiteY139" fmla="*/ 320675 h 1638300"/>
                    <a:gd name="connsiteX140" fmla="*/ 648314 w 1127739"/>
                    <a:gd name="connsiteY140" fmla="*/ 327025 h 1638300"/>
                    <a:gd name="connsiteX141" fmla="*/ 629264 w 1127739"/>
                    <a:gd name="connsiteY141" fmla="*/ 333375 h 1638300"/>
                    <a:gd name="connsiteX142" fmla="*/ 619739 w 1127739"/>
                    <a:gd name="connsiteY142" fmla="*/ 323850 h 1638300"/>
                    <a:gd name="connsiteX143" fmla="*/ 619739 w 1127739"/>
                    <a:gd name="connsiteY143" fmla="*/ 323850 h 1638300"/>
                    <a:gd name="connsiteX144" fmla="*/ 613389 w 1127739"/>
                    <a:gd name="connsiteY144" fmla="*/ 352425 h 1638300"/>
                    <a:gd name="connsiteX145" fmla="*/ 607039 w 1127739"/>
                    <a:gd name="connsiteY145" fmla="*/ 361950 h 1638300"/>
                    <a:gd name="connsiteX146" fmla="*/ 591164 w 1127739"/>
                    <a:gd name="connsiteY146" fmla="*/ 387350 h 1638300"/>
                    <a:gd name="connsiteX147" fmla="*/ 584814 w 1127739"/>
                    <a:gd name="connsiteY147" fmla="*/ 406400 h 1638300"/>
                    <a:gd name="connsiteX148" fmla="*/ 581639 w 1127739"/>
                    <a:gd name="connsiteY148" fmla="*/ 415925 h 1638300"/>
                    <a:gd name="connsiteX149" fmla="*/ 572114 w 1127739"/>
                    <a:gd name="connsiteY149" fmla="*/ 447675 h 1638300"/>
                    <a:gd name="connsiteX150" fmla="*/ 568939 w 1127739"/>
                    <a:gd name="connsiteY150" fmla="*/ 457200 h 1638300"/>
                    <a:gd name="connsiteX151" fmla="*/ 565764 w 1127739"/>
                    <a:gd name="connsiteY151" fmla="*/ 466725 h 1638300"/>
                    <a:gd name="connsiteX152" fmla="*/ 568939 w 1127739"/>
                    <a:gd name="connsiteY152" fmla="*/ 520700 h 1638300"/>
                    <a:gd name="connsiteX153" fmla="*/ 575289 w 1127739"/>
                    <a:gd name="connsiteY153" fmla="*/ 539750 h 1638300"/>
                    <a:gd name="connsiteX154" fmla="*/ 591164 w 1127739"/>
                    <a:gd name="connsiteY154" fmla="*/ 568325 h 1638300"/>
                    <a:gd name="connsiteX155" fmla="*/ 597514 w 1127739"/>
                    <a:gd name="connsiteY155" fmla="*/ 577850 h 1638300"/>
                    <a:gd name="connsiteX156" fmla="*/ 603864 w 1127739"/>
                    <a:gd name="connsiteY156" fmla="*/ 587375 h 1638300"/>
                    <a:gd name="connsiteX157" fmla="*/ 610214 w 1127739"/>
                    <a:gd name="connsiteY157" fmla="*/ 606425 h 1638300"/>
                    <a:gd name="connsiteX158" fmla="*/ 613389 w 1127739"/>
                    <a:gd name="connsiteY158" fmla="*/ 615950 h 1638300"/>
                    <a:gd name="connsiteX159" fmla="*/ 610214 w 1127739"/>
                    <a:gd name="connsiteY159" fmla="*/ 641350 h 1638300"/>
                    <a:gd name="connsiteX160" fmla="*/ 607039 w 1127739"/>
                    <a:gd name="connsiteY160" fmla="*/ 650875 h 1638300"/>
                    <a:gd name="connsiteX161" fmla="*/ 600689 w 1127739"/>
                    <a:gd name="connsiteY161" fmla="*/ 685800 h 1638300"/>
                    <a:gd name="connsiteX162" fmla="*/ 603864 w 1127739"/>
                    <a:gd name="connsiteY162" fmla="*/ 749300 h 1638300"/>
                    <a:gd name="connsiteX163" fmla="*/ 613389 w 1127739"/>
                    <a:gd name="connsiteY163" fmla="*/ 784225 h 1638300"/>
                    <a:gd name="connsiteX164" fmla="*/ 622914 w 1127739"/>
                    <a:gd name="connsiteY164" fmla="*/ 803275 h 1638300"/>
                    <a:gd name="connsiteX165" fmla="*/ 619739 w 1127739"/>
                    <a:gd name="connsiteY165" fmla="*/ 815975 h 1638300"/>
                    <a:gd name="connsiteX166" fmla="*/ 619739 w 1127739"/>
                    <a:gd name="connsiteY166" fmla="*/ 815975 h 1638300"/>
                    <a:gd name="connsiteX167" fmla="*/ 616564 w 1127739"/>
                    <a:gd name="connsiteY167" fmla="*/ 844550 h 1638300"/>
                    <a:gd name="connsiteX168" fmla="*/ 607039 w 1127739"/>
                    <a:gd name="connsiteY168" fmla="*/ 854075 h 1638300"/>
                    <a:gd name="connsiteX169" fmla="*/ 600689 w 1127739"/>
                    <a:gd name="connsiteY169" fmla="*/ 863600 h 1638300"/>
                    <a:gd name="connsiteX170" fmla="*/ 591164 w 1127739"/>
                    <a:gd name="connsiteY170" fmla="*/ 873125 h 1638300"/>
                    <a:gd name="connsiteX171" fmla="*/ 584814 w 1127739"/>
                    <a:gd name="connsiteY171" fmla="*/ 882650 h 1638300"/>
                    <a:gd name="connsiteX172" fmla="*/ 575289 w 1127739"/>
                    <a:gd name="connsiteY172" fmla="*/ 889000 h 1638300"/>
                    <a:gd name="connsiteX173" fmla="*/ 549889 w 1127739"/>
                    <a:gd name="connsiteY173" fmla="*/ 904875 h 1638300"/>
                    <a:gd name="connsiteX174" fmla="*/ 530839 w 1127739"/>
                    <a:gd name="connsiteY174" fmla="*/ 914400 h 1638300"/>
                    <a:gd name="connsiteX175" fmla="*/ 521314 w 1127739"/>
                    <a:gd name="connsiteY175" fmla="*/ 920750 h 1638300"/>
                    <a:gd name="connsiteX176" fmla="*/ 511789 w 1127739"/>
                    <a:gd name="connsiteY176" fmla="*/ 923925 h 1638300"/>
                    <a:gd name="connsiteX177" fmla="*/ 502264 w 1127739"/>
                    <a:gd name="connsiteY177" fmla="*/ 930275 h 1638300"/>
                    <a:gd name="connsiteX178" fmla="*/ 483214 w 1127739"/>
                    <a:gd name="connsiteY178" fmla="*/ 936625 h 1638300"/>
                    <a:gd name="connsiteX179" fmla="*/ 473689 w 1127739"/>
                    <a:gd name="connsiteY179" fmla="*/ 942975 h 1638300"/>
                    <a:gd name="connsiteX180" fmla="*/ 464164 w 1127739"/>
                    <a:gd name="connsiteY180" fmla="*/ 946150 h 1638300"/>
                    <a:gd name="connsiteX181" fmla="*/ 426064 w 1127739"/>
                    <a:gd name="connsiteY181" fmla="*/ 965200 h 1638300"/>
                    <a:gd name="connsiteX182" fmla="*/ 416539 w 1127739"/>
                    <a:gd name="connsiteY182" fmla="*/ 968375 h 1638300"/>
                    <a:gd name="connsiteX183" fmla="*/ 407014 w 1127739"/>
                    <a:gd name="connsiteY183" fmla="*/ 971550 h 1638300"/>
                    <a:gd name="connsiteX184" fmla="*/ 362564 w 1127739"/>
                    <a:gd name="connsiteY184" fmla="*/ 965200 h 1638300"/>
                    <a:gd name="connsiteX185" fmla="*/ 353039 w 1127739"/>
                    <a:gd name="connsiteY185" fmla="*/ 958850 h 1638300"/>
                    <a:gd name="connsiteX186" fmla="*/ 330814 w 1127739"/>
                    <a:gd name="connsiteY186" fmla="*/ 933450 h 1638300"/>
                    <a:gd name="connsiteX187" fmla="*/ 314939 w 1127739"/>
                    <a:gd name="connsiteY187" fmla="*/ 917575 h 1638300"/>
                    <a:gd name="connsiteX188" fmla="*/ 308589 w 1127739"/>
                    <a:gd name="connsiteY188" fmla="*/ 908050 h 1638300"/>
                    <a:gd name="connsiteX189" fmla="*/ 299064 w 1127739"/>
                    <a:gd name="connsiteY189" fmla="*/ 904875 h 1638300"/>
                    <a:gd name="connsiteX190" fmla="*/ 280014 w 1127739"/>
                    <a:gd name="connsiteY190" fmla="*/ 892175 h 1638300"/>
                    <a:gd name="connsiteX191" fmla="*/ 273664 w 1127739"/>
                    <a:gd name="connsiteY191" fmla="*/ 882650 h 1638300"/>
                    <a:gd name="connsiteX192" fmla="*/ 254614 w 1127739"/>
                    <a:gd name="connsiteY192" fmla="*/ 869950 h 1638300"/>
                    <a:gd name="connsiteX193" fmla="*/ 248264 w 1127739"/>
                    <a:gd name="connsiteY193" fmla="*/ 860425 h 1638300"/>
                    <a:gd name="connsiteX194" fmla="*/ 216514 w 1127739"/>
                    <a:gd name="connsiteY194" fmla="*/ 822325 h 1638300"/>
                    <a:gd name="connsiteX195" fmla="*/ 206989 w 1127739"/>
                    <a:gd name="connsiteY195" fmla="*/ 793750 h 1638300"/>
                    <a:gd name="connsiteX196" fmla="*/ 203814 w 1127739"/>
                    <a:gd name="connsiteY196" fmla="*/ 784225 h 1638300"/>
                    <a:gd name="connsiteX197" fmla="*/ 194289 w 1127739"/>
                    <a:gd name="connsiteY197" fmla="*/ 777875 h 1638300"/>
                    <a:gd name="connsiteX198" fmla="*/ 181589 w 1127739"/>
                    <a:gd name="connsiteY198" fmla="*/ 739775 h 1638300"/>
                    <a:gd name="connsiteX199" fmla="*/ 178414 w 1127739"/>
                    <a:gd name="connsiteY199" fmla="*/ 730250 h 1638300"/>
                    <a:gd name="connsiteX200" fmla="*/ 172064 w 1127739"/>
                    <a:gd name="connsiteY200" fmla="*/ 720725 h 1638300"/>
                    <a:gd name="connsiteX201" fmla="*/ 159364 w 1127739"/>
                    <a:gd name="connsiteY201" fmla="*/ 692150 h 1638300"/>
                    <a:gd name="connsiteX202" fmla="*/ 149839 w 1127739"/>
                    <a:gd name="connsiteY202" fmla="*/ 685800 h 1638300"/>
                    <a:gd name="connsiteX203" fmla="*/ 118089 w 1127739"/>
                    <a:gd name="connsiteY203" fmla="*/ 647700 h 1638300"/>
                    <a:gd name="connsiteX204" fmla="*/ 111739 w 1127739"/>
                    <a:gd name="connsiteY204" fmla="*/ 638175 h 1638300"/>
                    <a:gd name="connsiteX205" fmla="*/ 102214 w 1127739"/>
                    <a:gd name="connsiteY205" fmla="*/ 609600 h 1638300"/>
                    <a:gd name="connsiteX206" fmla="*/ 99039 w 1127739"/>
                    <a:gd name="connsiteY206" fmla="*/ 600075 h 1638300"/>
                    <a:gd name="connsiteX207" fmla="*/ 86339 w 1127739"/>
                    <a:gd name="connsiteY207" fmla="*/ 581025 h 1638300"/>
                    <a:gd name="connsiteX208" fmla="*/ 79989 w 1127739"/>
                    <a:gd name="connsiteY208" fmla="*/ 568325 h 1638300"/>
                    <a:gd name="connsiteX209" fmla="*/ 70464 w 1127739"/>
                    <a:gd name="connsiteY209" fmla="*/ 558800 h 1638300"/>
                    <a:gd name="connsiteX210" fmla="*/ 45064 w 1127739"/>
                    <a:gd name="connsiteY210" fmla="*/ 536575 h 1638300"/>
                    <a:gd name="connsiteX211" fmla="*/ 26014 w 1127739"/>
                    <a:gd name="connsiteY211" fmla="*/ 514350 h 1638300"/>
                    <a:gd name="connsiteX212" fmla="*/ 26014 w 1127739"/>
                    <a:gd name="connsiteY212" fmla="*/ 514350 h 1638300"/>
                    <a:gd name="connsiteX213" fmla="*/ 10139 w 1127739"/>
                    <a:gd name="connsiteY213" fmla="*/ 492125 h 1638300"/>
                    <a:gd name="connsiteX214" fmla="*/ 614 w 1127739"/>
                    <a:gd name="connsiteY214" fmla="*/ 485775 h 1638300"/>
                    <a:gd name="connsiteX215" fmla="*/ 6964 w 1127739"/>
                    <a:gd name="connsiteY215" fmla="*/ 495300 h 1638300"/>
                    <a:gd name="connsiteX216" fmla="*/ 10139 w 1127739"/>
                    <a:gd name="connsiteY216" fmla="*/ 536575 h 1638300"/>
                    <a:gd name="connsiteX217" fmla="*/ 3789 w 1127739"/>
                    <a:gd name="connsiteY217" fmla="*/ 698500 h 1638300"/>
                    <a:gd name="connsiteX218" fmla="*/ 6964 w 1127739"/>
                    <a:gd name="connsiteY218" fmla="*/ 777875 h 1638300"/>
                    <a:gd name="connsiteX219" fmla="*/ 22839 w 1127739"/>
                    <a:gd name="connsiteY219" fmla="*/ 806450 h 1638300"/>
                    <a:gd name="connsiteX220" fmla="*/ 35539 w 1127739"/>
                    <a:gd name="connsiteY220" fmla="*/ 825500 h 1638300"/>
                    <a:gd name="connsiteX221" fmla="*/ 41889 w 1127739"/>
                    <a:gd name="connsiteY221" fmla="*/ 835025 h 1638300"/>
                    <a:gd name="connsiteX222" fmla="*/ 57764 w 1127739"/>
                    <a:gd name="connsiteY222" fmla="*/ 863600 h 1638300"/>
                    <a:gd name="connsiteX223" fmla="*/ 79989 w 1127739"/>
                    <a:gd name="connsiteY223" fmla="*/ 869950 h 1638300"/>
                    <a:gd name="connsiteX224" fmla="*/ 108564 w 1127739"/>
                    <a:gd name="connsiteY224" fmla="*/ 885825 h 1638300"/>
                    <a:gd name="connsiteX225" fmla="*/ 127614 w 1127739"/>
                    <a:gd name="connsiteY225" fmla="*/ 895350 h 1638300"/>
                    <a:gd name="connsiteX226" fmla="*/ 137139 w 1127739"/>
                    <a:gd name="connsiteY226" fmla="*/ 901700 h 1638300"/>
                    <a:gd name="connsiteX227" fmla="*/ 146664 w 1127739"/>
                    <a:gd name="connsiteY227" fmla="*/ 904875 h 1638300"/>
                    <a:gd name="connsiteX228" fmla="*/ 165714 w 1127739"/>
                    <a:gd name="connsiteY228" fmla="*/ 917575 h 1638300"/>
                    <a:gd name="connsiteX229" fmla="*/ 168889 w 1127739"/>
                    <a:gd name="connsiteY229" fmla="*/ 927100 h 1638300"/>
                    <a:gd name="connsiteX230" fmla="*/ 178414 w 1127739"/>
                    <a:gd name="connsiteY230" fmla="*/ 933450 h 1638300"/>
                    <a:gd name="connsiteX231" fmla="*/ 187939 w 1127739"/>
                    <a:gd name="connsiteY231" fmla="*/ 942975 h 1638300"/>
                    <a:gd name="connsiteX232" fmla="*/ 200639 w 1127739"/>
                    <a:gd name="connsiteY232" fmla="*/ 962025 h 1638300"/>
                    <a:gd name="connsiteX233" fmla="*/ 213339 w 1127739"/>
                    <a:gd name="connsiteY233" fmla="*/ 981075 h 1638300"/>
                    <a:gd name="connsiteX234" fmla="*/ 219689 w 1127739"/>
                    <a:gd name="connsiteY234" fmla="*/ 990600 h 1638300"/>
                    <a:gd name="connsiteX235" fmla="*/ 229214 w 1127739"/>
                    <a:gd name="connsiteY235" fmla="*/ 1009650 h 1638300"/>
                    <a:gd name="connsiteX236" fmla="*/ 232389 w 1127739"/>
                    <a:gd name="connsiteY236" fmla="*/ 1019175 h 1638300"/>
                    <a:gd name="connsiteX237" fmla="*/ 245089 w 1127739"/>
                    <a:gd name="connsiteY237" fmla="*/ 1038225 h 1638300"/>
                    <a:gd name="connsiteX238" fmla="*/ 251439 w 1127739"/>
                    <a:gd name="connsiteY238" fmla="*/ 1047750 h 1638300"/>
                    <a:gd name="connsiteX239" fmla="*/ 267314 w 1127739"/>
                    <a:gd name="connsiteY239" fmla="*/ 1095375 h 1638300"/>
                    <a:gd name="connsiteX240" fmla="*/ 270489 w 1127739"/>
                    <a:gd name="connsiteY240" fmla="*/ 1104900 h 1638300"/>
                    <a:gd name="connsiteX241" fmla="*/ 273664 w 1127739"/>
                    <a:gd name="connsiteY241" fmla="*/ 1114425 h 1638300"/>
                    <a:gd name="connsiteX242" fmla="*/ 270489 w 1127739"/>
                    <a:gd name="connsiteY242" fmla="*/ 1143000 h 1638300"/>
                    <a:gd name="connsiteX243" fmla="*/ 267314 w 1127739"/>
                    <a:gd name="connsiteY243" fmla="*/ 1171575 h 1638300"/>
                    <a:gd name="connsiteX244" fmla="*/ 260964 w 1127739"/>
                    <a:gd name="connsiteY244" fmla="*/ 1181100 h 1638300"/>
                    <a:gd name="connsiteX245" fmla="*/ 251439 w 1127739"/>
                    <a:gd name="connsiteY245" fmla="*/ 1212850 h 1638300"/>
                    <a:gd name="connsiteX246" fmla="*/ 248264 w 1127739"/>
                    <a:gd name="connsiteY246" fmla="*/ 1266825 h 1638300"/>
                    <a:gd name="connsiteX247" fmla="*/ 245089 w 1127739"/>
                    <a:gd name="connsiteY247" fmla="*/ 1279525 h 1638300"/>
                    <a:gd name="connsiteX248" fmla="*/ 241914 w 1127739"/>
                    <a:gd name="connsiteY248" fmla="*/ 1289050 h 1638300"/>
                    <a:gd name="connsiteX249" fmla="*/ 248264 w 1127739"/>
                    <a:gd name="connsiteY249" fmla="*/ 1279525 h 1638300"/>
                    <a:gd name="connsiteX250" fmla="*/ 267314 w 1127739"/>
                    <a:gd name="connsiteY250" fmla="*/ 1260475 h 1638300"/>
                    <a:gd name="connsiteX251" fmla="*/ 273664 w 1127739"/>
                    <a:gd name="connsiteY251" fmla="*/ 1250950 h 1638300"/>
                    <a:gd name="connsiteX252" fmla="*/ 283189 w 1127739"/>
                    <a:gd name="connsiteY252" fmla="*/ 1247775 h 1638300"/>
                    <a:gd name="connsiteX253" fmla="*/ 302239 w 1127739"/>
                    <a:gd name="connsiteY253" fmla="*/ 1235075 h 1638300"/>
                    <a:gd name="connsiteX254" fmla="*/ 311764 w 1127739"/>
                    <a:gd name="connsiteY254" fmla="*/ 1231900 h 1638300"/>
                    <a:gd name="connsiteX255" fmla="*/ 340339 w 1127739"/>
                    <a:gd name="connsiteY255" fmla="*/ 1216025 h 1638300"/>
                    <a:gd name="connsiteX256" fmla="*/ 359389 w 1127739"/>
                    <a:gd name="connsiteY256" fmla="*/ 1219200 h 1638300"/>
                    <a:gd name="connsiteX257" fmla="*/ 375264 w 1127739"/>
                    <a:gd name="connsiteY257" fmla="*/ 1235075 h 1638300"/>
                    <a:gd name="connsiteX258" fmla="*/ 384789 w 1127739"/>
                    <a:gd name="connsiteY258" fmla="*/ 1238250 h 1638300"/>
                    <a:gd name="connsiteX259" fmla="*/ 410189 w 1127739"/>
                    <a:gd name="connsiteY259" fmla="*/ 1235075 h 1638300"/>
                    <a:gd name="connsiteX260" fmla="*/ 419714 w 1127739"/>
                    <a:gd name="connsiteY260" fmla="*/ 1231900 h 1638300"/>
                    <a:gd name="connsiteX261" fmla="*/ 429239 w 1127739"/>
                    <a:gd name="connsiteY261" fmla="*/ 1235075 h 1638300"/>
                    <a:gd name="connsiteX262" fmla="*/ 435589 w 1127739"/>
                    <a:gd name="connsiteY262" fmla="*/ 1244600 h 1638300"/>
                    <a:gd name="connsiteX263" fmla="*/ 438764 w 1127739"/>
                    <a:gd name="connsiteY263" fmla="*/ 1270000 h 1638300"/>
                    <a:gd name="connsiteX264" fmla="*/ 441939 w 1127739"/>
                    <a:gd name="connsiteY264" fmla="*/ 1279525 h 1638300"/>
                    <a:gd name="connsiteX265" fmla="*/ 451464 w 1127739"/>
                    <a:gd name="connsiteY265" fmla="*/ 1285875 h 1638300"/>
                    <a:gd name="connsiteX266" fmla="*/ 464164 w 1127739"/>
                    <a:gd name="connsiteY266" fmla="*/ 1304925 h 1638300"/>
                    <a:gd name="connsiteX267" fmla="*/ 483214 w 1127739"/>
                    <a:gd name="connsiteY267" fmla="*/ 1311275 h 1638300"/>
                    <a:gd name="connsiteX268" fmla="*/ 492739 w 1127739"/>
                    <a:gd name="connsiteY268" fmla="*/ 1317625 h 1638300"/>
                    <a:gd name="connsiteX269" fmla="*/ 511789 w 1127739"/>
                    <a:gd name="connsiteY269" fmla="*/ 1323975 h 1638300"/>
                    <a:gd name="connsiteX270" fmla="*/ 521314 w 1127739"/>
                    <a:gd name="connsiteY270" fmla="*/ 1327150 h 1638300"/>
                    <a:gd name="connsiteX271" fmla="*/ 537189 w 1127739"/>
                    <a:gd name="connsiteY271" fmla="*/ 1330325 h 1638300"/>
                    <a:gd name="connsiteX272" fmla="*/ 556239 w 1127739"/>
                    <a:gd name="connsiteY272" fmla="*/ 1336675 h 1638300"/>
                    <a:gd name="connsiteX273" fmla="*/ 565764 w 1127739"/>
                    <a:gd name="connsiteY273" fmla="*/ 1339850 h 1638300"/>
                    <a:gd name="connsiteX274" fmla="*/ 575289 w 1127739"/>
                    <a:gd name="connsiteY274" fmla="*/ 1346200 h 1638300"/>
                    <a:gd name="connsiteX275" fmla="*/ 594339 w 1127739"/>
                    <a:gd name="connsiteY275" fmla="*/ 1352550 h 1638300"/>
                    <a:gd name="connsiteX276" fmla="*/ 603864 w 1127739"/>
                    <a:gd name="connsiteY276" fmla="*/ 1355725 h 1638300"/>
                    <a:gd name="connsiteX277" fmla="*/ 613389 w 1127739"/>
                    <a:gd name="connsiteY277" fmla="*/ 1362075 h 1638300"/>
                    <a:gd name="connsiteX278" fmla="*/ 641964 w 1127739"/>
                    <a:gd name="connsiteY278" fmla="*/ 1374775 h 1638300"/>
                    <a:gd name="connsiteX279" fmla="*/ 657839 w 1127739"/>
                    <a:gd name="connsiteY279" fmla="*/ 1387475 h 1638300"/>
                    <a:gd name="connsiteX280" fmla="*/ 664189 w 1127739"/>
                    <a:gd name="connsiteY280" fmla="*/ 1397000 h 1638300"/>
                    <a:gd name="connsiteX281" fmla="*/ 673714 w 1127739"/>
                    <a:gd name="connsiteY281" fmla="*/ 1400175 h 1638300"/>
                    <a:gd name="connsiteX282" fmla="*/ 692764 w 1127739"/>
                    <a:gd name="connsiteY282" fmla="*/ 1412875 h 1638300"/>
                    <a:gd name="connsiteX283" fmla="*/ 705464 w 1127739"/>
                    <a:gd name="connsiteY283" fmla="*/ 1416050 h 1638300"/>
                    <a:gd name="connsiteX284" fmla="*/ 714989 w 1127739"/>
                    <a:gd name="connsiteY284" fmla="*/ 1419225 h 1638300"/>
                    <a:gd name="connsiteX285" fmla="*/ 749914 w 1127739"/>
                    <a:gd name="connsiteY285" fmla="*/ 1422400 h 1638300"/>
                    <a:gd name="connsiteX286" fmla="*/ 772139 w 1127739"/>
                    <a:gd name="connsiteY286" fmla="*/ 1428750 h 1638300"/>
                    <a:gd name="connsiteX287" fmla="*/ 794364 w 1127739"/>
                    <a:gd name="connsiteY287" fmla="*/ 1431925 h 1638300"/>
                    <a:gd name="connsiteX288" fmla="*/ 803889 w 1127739"/>
                    <a:gd name="connsiteY288" fmla="*/ 1441450 h 1638300"/>
                    <a:gd name="connsiteX289" fmla="*/ 803889 w 1127739"/>
                    <a:gd name="connsiteY289" fmla="*/ 1441450 h 1638300"/>
                    <a:gd name="connsiteX290" fmla="*/ 800714 w 1127739"/>
                    <a:gd name="connsiteY290" fmla="*/ 1479550 h 1638300"/>
                    <a:gd name="connsiteX291" fmla="*/ 788014 w 1127739"/>
                    <a:gd name="connsiteY291" fmla="*/ 1498600 h 1638300"/>
                    <a:gd name="connsiteX292" fmla="*/ 794364 w 1127739"/>
                    <a:gd name="connsiteY292" fmla="*/ 1508125 h 1638300"/>
                    <a:gd name="connsiteX293" fmla="*/ 813414 w 1127739"/>
                    <a:gd name="connsiteY293" fmla="*/ 1517650 h 1638300"/>
                    <a:gd name="connsiteX294" fmla="*/ 930889 w 1127739"/>
                    <a:gd name="connsiteY294" fmla="*/ 1520825 h 1638300"/>
                    <a:gd name="connsiteX295" fmla="*/ 949939 w 1127739"/>
                    <a:gd name="connsiteY295" fmla="*/ 1527175 h 1638300"/>
                    <a:gd name="connsiteX296" fmla="*/ 968989 w 1127739"/>
                    <a:gd name="connsiteY296" fmla="*/ 1539875 h 1638300"/>
                    <a:gd name="connsiteX297" fmla="*/ 981689 w 1127739"/>
                    <a:gd name="connsiteY297" fmla="*/ 1558925 h 1638300"/>
                    <a:gd name="connsiteX298" fmla="*/ 1000739 w 1127739"/>
                    <a:gd name="connsiteY298" fmla="*/ 1574800 h 1638300"/>
                    <a:gd name="connsiteX299" fmla="*/ 1016614 w 1127739"/>
                    <a:gd name="connsiteY299" fmla="*/ 1590675 h 1638300"/>
                    <a:gd name="connsiteX300" fmla="*/ 1022964 w 1127739"/>
                    <a:gd name="connsiteY300" fmla="*/ 1600200 h 1638300"/>
                    <a:gd name="connsiteX301" fmla="*/ 1045189 w 1127739"/>
                    <a:gd name="connsiteY301" fmla="*/ 1606550 h 1638300"/>
                    <a:gd name="connsiteX302" fmla="*/ 1064239 w 1127739"/>
                    <a:gd name="connsiteY302" fmla="*/ 1612900 h 1638300"/>
                    <a:gd name="connsiteX303" fmla="*/ 1102339 w 1127739"/>
                    <a:gd name="connsiteY303" fmla="*/ 163830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1127739" h="1638300">
                      <a:moveTo>
                        <a:pt x="1102339" y="1638300"/>
                      </a:moveTo>
                      <a:lnTo>
                        <a:pt x="1102339" y="1638300"/>
                      </a:lnTo>
                      <a:cubicBezTo>
                        <a:pt x="1104456" y="1628775"/>
                        <a:pt x="1105603" y="1618982"/>
                        <a:pt x="1108689" y="1609725"/>
                      </a:cubicBezTo>
                      <a:cubicBezTo>
                        <a:pt x="1109896" y="1606105"/>
                        <a:pt x="1114815" y="1604009"/>
                        <a:pt x="1115039" y="1600200"/>
                      </a:cubicBezTo>
                      <a:cubicBezTo>
                        <a:pt x="1116916" y="1568284"/>
                        <a:pt x="1115369" y="1566266"/>
                        <a:pt x="1108689" y="1546225"/>
                      </a:cubicBezTo>
                      <a:cubicBezTo>
                        <a:pt x="1109747" y="1535642"/>
                        <a:pt x="1109904" y="1524929"/>
                        <a:pt x="1111864" y="1514475"/>
                      </a:cubicBezTo>
                      <a:cubicBezTo>
                        <a:pt x="1113098" y="1507896"/>
                        <a:pt x="1116097" y="1501775"/>
                        <a:pt x="1118214" y="1495425"/>
                      </a:cubicBezTo>
                      <a:cubicBezTo>
                        <a:pt x="1119272" y="1492250"/>
                        <a:pt x="1120839" y="1489201"/>
                        <a:pt x="1121389" y="1485900"/>
                      </a:cubicBezTo>
                      <a:lnTo>
                        <a:pt x="1127739" y="1447800"/>
                      </a:lnTo>
                      <a:cubicBezTo>
                        <a:pt x="1126681" y="1438275"/>
                        <a:pt x="1126140" y="1428678"/>
                        <a:pt x="1124564" y="1419225"/>
                      </a:cubicBezTo>
                      <a:cubicBezTo>
                        <a:pt x="1124014" y="1415924"/>
                        <a:pt x="1123756" y="1412067"/>
                        <a:pt x="1121389" y="1409700"/>
                      </a:cubicBezTo>
                      <a:cubicBezTo>
                        <a:pt x="1115993" y="1404304"/>
                        <a:pt x="1102339" y="1397000"/>
                        <a:pt x="1102339" y="1397000"/>
                      </a:cubicBezTo>
                      <a:cubicBezTo>
                        <a:pt x="1088716" y="1356132"/>
                        <a:pt x="1101789" y="1397977"/>
                        <a:pt x="1092814" y="1362075"/>
                      </a:cubicBezTo>
                      <a:cubicBezTo>
                        <a:pt x="1092002" y="1358828"/>
                        <a:pt x="1092006" y="1354917"/>
                        <a:pt x="1089639" y="1352550"/>
                      </a:cubicBezTo>
                      <a:cubicBezTo>
                        <a:pt x="1087272" y="1350183"/>
                        <a:pt x="1083289" y="1350433"/>
                        <a:pt x="1080114" y="1349375"/>
                      </a:cubicBezTo>
                      <a:cubicBezTo>
                        <a:pt x="1043954" y="1353393"/>
                        <a:pt x="1059513" y="1347234"/>
                        <a:pt x="1032489" y="1365250"/>
                      </a:cubicBezTo>
                      <a:lnTo>
                        <a:pt x="1032489" y="1365250"/>
                      </a:lnTo>
                      <a:lnTo>
                        <a:pt x="1013439" y="1371600"/>
                      </a:lnTo>
                      <a:lnTo>
                        <a:pt x="1003914" y="1374775"/>
                      </a:lnTo>
                      <a:cubicBezTo>
                        <a:pt x="996506" y="1373717"/>
                        <a:pt x="988981" y="1373283"/>
                        <a:pt x="981689" y="1371600"/>
                      </a:cubicBezTo>
                      <a:cubicBezTo>
                        <a:pt x="975167" y="1370095"/>
                        <a:pt x="968989" y="1367367"/>
                        <a:pt x="962639" y="1365250"/>
                      </a:cubicBezTo>
                      <a:cubicBezTo>
                        <a:pt x="959464" y="1364192"/>
                        <a:pt x="956396" y="1362731"/>
                        <a:pt x="953114" y="1362075"/>
                      </a:cubicBezTo>
                      <a:cubicBezTo>
                        <a:pt x="947822" y="1361017"/>
                        <a:pt x="942445" y="1360320"/>
                        <a:pt x="937239" y="1358900"/>
                      </a:cubicBezTo>
                      <a:cubicBezTo>
                        <a:pt x="930781" y="1357139"/>
                        <a:pt x="924683" y="1354173"/>
                        <a:pt x="918189" y="1352550"/>
                      </a:cubicBezTo>
                      <a:cubicBezTo>
                        <a:pt x="913956" y="1351492"/>
                        <a:pt x="909669" y="1350629"/>
                        <a:pt x="905489" y="1349375"/>
                      </a:cubicBezTo>
                      <a:cubicBezTo>
                        <a:pt x="899078" y="1347452"/>
                        <a:pt x="892789" y="1345142"/>
                        <a:pt x="886439" y="1343025"/>
                      </a:cubicBezTo>
                      <a:cubicBezTo>
                        <a:pt x="883264" y="1341967"/>
                        <a:pt x="879699" y="1341706"/>
                        <a:pt x="876914" y="1339850"/>
                      </a:cubicBezTo>
                      <a:lnTo>
                        <a:pt x="857864" y="1327150"/>
                      </a:lnTo>
                      <a:lnTo>
                        <a:pt x="848339" y="1320800"/>
                      </a:lnTo>
                      <a:cubicBezTo>
                        <a:pt x="847281" y="1317625"/>
                        <a:pt x="846789" y="1314201"/>
                        <a:pt x="845164" y="1311275"/>
                      </a:cubicBezTo>
                      <a:cubicBezTo>
                        <a:pt x="841458" y="1304604"/>
                        <a:pt x="834877" y="1299465"/>
                        <a:pt x="832464" y="1292225"/>
                      </a:cubicBezTo>
                      <a:lnTo>
                        <a:pt x="829289" y="1282700"/>
                      </a:lnTo>
                      <a:cubicBezTo>
                        <a:pt x="828231" y="1264708"/>
                        <a:pt x="832646" y="1245522"/>
                        <a:pt x="826114" y="1228725"/>
                      </a:cubicBezTo>
                      <a:cubicBezTo>
                        <a:pt x="823781" y="1222725"/>
                        <a:pt x="813398" y="1226702"/>
                        <a:pt x="807064" y="1225550"/>
                      </a:cubicBezTo>
                      <a:cubicBezTo>
                        <a:pt x="789908" y="1222431"/>
                        <a:pt x="795560" y="1224560"/>
                        <a:pt x="784839" y="1219200"/>
                      </a:cubicBezTo>
                      <a:lnTo>
                        <a:pt x="784839" y="1219200"/>
                      </a:lnTo>
                      <a:cubicBezTo>
                        <a:pt x="777431" y="1213908"/>
                        <a:pt x="769052" y="1209763"/>
                        <a:pt x="762614" y="1203325"/>
                      </a:cubicBezTo>
                      <a:cubicBezTo>
                        <a:pt x="760247" y="1200958"/>
                        <a:pt x="760936" y="1196793"/>
                        <a:pt x="759439" y="1193800"/>
                      </a:cubicBezTo>
                      <a:cubicBezTo>
                        <a:pt x="757732" y="1190387"/>
                        <a:pt x="754796" y="1187688"/>
                        <a:pt x="753089" y="1184275"/>
                      </a:cubicBezTo>
                      <a:cubicBezTo>
                        <a:pt x="751592" y="1181282"/>
                        <a:pt x="751411" y="1177743"/>
                        <a:pt x="749914" y="1174750"/>
                      </a:cubicBezTo>
                      <a:cubicBezTo>
                        <a:pt x="748207" y="1171337"/>
                        <a:pt x="745271" y="1168638"/>
                        <a:pt x="743564" y="1165225"/>
                      </a:cubicBezTo>
                      <a:cubicBezTo>
                        <a:pt x="742067" y="1162232"/>
                        <a:pt x="742014" y="1158626"/>
                        <a:pt x="740389" y="1155700"/>
                      </a:cubicBezTo>
                      <a:cubicBezTo>
                        <a:pt x="736683" y="1149029"/>
                        <a:pt x="731922" y="1143000"/>
                        <a:pt x="727689" y="1136650"/>
                      </a:cubicBezTo>
                      <a:lnTo>
                        <a:pt x="721339" y="1127125"/>
                      </a:lnTo>
                      <a:cubicBezTo>
                        <a:pt x="719222" y="1123950"/>
                        <a:pt x="716196" y="1121220"/>
                        <a:pt x="714989" y="1117600"/>
                      </a:cubicBezTo>
                      <a:cubicBezTo>
                        <a:pt x="713931" y="1114425"/>
                        <a:pt x="713439" y="1111001"/>
                        <a:pt x="711814" y="1108075"/>
                      </a:cubicBezTo>
                      <a:cubicBezTo>
                        <a:pt x="708108" y="1101404"/>
                        <a:pt x="703347" y="1095375"/>
                        <a:pt x="699114" y="1089025"/>
                      </a:cubicBezTo>
                      <a:cubicBezTo>
                        <a:pt x="696997" y="1085850"/>
                        <a:pt x="693971" y="1083120"/>
                        <a:pt x="692764" y="1079500"/>
                      </a:cubicBezTo>
                      <a:lnTo>
                        <a:pt x="686414" y="1060450"/>
                      </a:lnTo>
                      <a:lnTo>
                        <a:pt x="683239" y="1050925"/>
                      </a:lnTo>
                      <a:cubicBezTo>
                        <a:pt x="684297" y="1044575"/>
                        <a:pt x="684378" y="1037982"/>
                        <a:pt x="686414" y="1031875"/>
                      </a:cubicBezTo>
                      <a:cubicBezTo>
                        <a:pt x="688631" y="1025223"/>
                        <a:pt x="695838" y="1018419"/>
                        <a:pt x="702289" y="1016000"/>
                      </a:cubicBezTo>
                      <a:cubicBezTo>
                        <a:pt x="707342" y="1014105"/>
                        <a:pt x="712841" y="1013712"/>
                        <a:pt x="718164" y="1012825"/>
                      </a:cubicBezTo>
                      <a:cubicBezTo>
                        <a:pt x="725546" y="1011595"/>
                        <a:pt x="733026" y="1010989"/>
                        <a:pt x="740389" y="1009650"/>
                      </a:cubicBezTo>
                      <a:cubicBezTo>
                        <a:pt x="744682" y="1008869"/>
                        <a:pt x="748856" y="1007533"/>
                        <a:pt x="753089" y="1006475"/>
                      </a:cubicBezTo>
                      <a:cubicBezTo>
                        <a:pt x="760095" y="985457"/>
                        <a:pt x="762873" y="986257"/>
                        <a:pt x="756264" y="962025"/>
                      </a:cubicBezTo>
                      <a:cubicBezTo>
                        <a:pt x="755260" y="958344"/>
                        <a:pt x="752612" y="955198"/>
                        <a:pt x="749914" y="952500"/>
                      </a:cubicBezTo>
                      <a:cubicBezTo>
                        <a:pt x="747216" y="949802"/>
                        <a:pt x="743564" y="948267"/>
                        <a:pt x="740389" y="946150"/>
                      </a:cubicBezTo>
                      <a:cubicBezTo>
                        <a:pt x="736156" y="939800"/>
                        <a:pt x="728532" y="934685"/>
                        <a:pt x="727689" y="927100"/>
                      </a:cubicBezTo>
                      <a:cubicBezTo>
                        <a:pt x="723918" y="893162"/>
                        <a:pt x="726394" y="907923"/>
                        <a:pt x="721339" y="882650"/>
                      </a:cubicBezTo>
                      <a:cubicBezTo>
                        <a:pt x="722397" y="878417"/>
                        <a:pt x="722795" y="873961"/>
                        <a:pt x="724514" y="869950"/>
                      </a:cubicBezTo>
                      <a:cubicBezTo>
                        <a:pt x="729306" y="858768"/>
                        <a:pt x="742600" y="855241"/>
                        <a:pt x="727689" y="838200"/>
                      </a:cubicBezTo>
                      <a:cubicBezTo>
                        <a:pt x="723450" y="833355"/>
                        <a:pt x="708639" y="835025"/>
                        <a:pt x="708639" y="835025"/>
                      </a:cubicBezTo>
                      <a:lnTo>
                        <a:pt x="708639" y="835025"/>
                      </a:lnTo>
                      <a:cubicBezTo>
                        <a:pt x="703162" y="785731"/>
                        <a:pt x="703725" y="803963"/>
                        <a:pt x="708639" y="730250"/>
                      </a:cubicBezTo>
                      <a:cubicBezTo>
                        <a:pt x="709181" y="722115"/>
                        <a:pt x="712523" y="707130"/>
                        <a:pt x="714989" y="698500"/>
                      </a:cubicBezTo>
                      <a:cubicBezTo>
                        <a:pt x="715908" y="695282"/>
                        <a:pt x="717283" y="692204"/>
                        <a:pt x="718164" y="688975"/>
                      </a:cubicBezTo>
                      <a:cubicBezTo>
                        <a:pt x="725513" y="662030"/>
                        <a:pt x="723980" y="667314"/>
                        <a:pt x="727689" y="641350"/>
                      </a:cubicBezTo>
                      <a:cubicBezTo>
                        <a:pt x="726631" y="635000"/>
                        <a:pt x="725911" y="628584"/>
                        <a:pt x="724514" y="622300"/>
                      </a:cubicBezTo>
                      <a:cubicBezTo>
                        <a:pt x="723788" y="619033"/>
                        <a:pt x="723706" y="615142"/>
                        <a:pt x="721339" y="612775"/>
                      </a:cubicBezTo>
                      <a:cubicBezTo>
                        <a:pt x="701317" y="592753"/>
                        <a:pt x="708734" y="604885"/>
                        <a:pt x="692764" y="596900"/>
                      </a:cubicBezTo>
                      <a:cubicBezTo>
                        <a:pt x="668145" y="584590"/>
                        <a:pt x="697655" y="595355"/>
                        <a:pt x="673714" y="587375"/>
                      </a:cubicBezTo>
                      <a:cubicBezTo>
                        <a:pt x="656338" y="561310"/>
                        <a:pt x="660692" y="577252"/>
                        <a:pt x="664189" y="549275"/>
                      </a:cubicBezTo>
                      <a:cubicBezTo>
                        <a:pt x="665508" y="538721"/>
                        <a:pt x="664972" y="527889"/>
                        <a:pt x="667364" y="517525"/>
                      </a:cubicBezTo>
                      <a:cubicBezTo>
                        <a:pt x="668222" y="513807"/>
                        <a:pt x="670842" y="510513"/>
                        <a:pt x="673714" y="508000"/>
                      </a:cubicBezTo>
                      <a:cubicBezTo>
                        <a:pt x="679457" y="502974"/>
                        <a:pt x="692764" y="495300"/>
                        <a:pt x="692764" y="495300"/>
                      </a:cubicBezTo>
                      <a:cubicBezTo>
                        <a:pt x="696757" y="483322"/>
                        <a:pt x="697722" y="477642"/>
                        <a:pt x="708639" y="466725"/>
                      </a:cubicBezTo>
                      <a:cubicBezTo>
                        <a:pt x="711814" y="463550"/>
                        <a:pt x="715407" y="460744"/>
                        <a:pt x="718164" y="457200"/>
                      </a:cubicBezTo>
                      <a:cubicBezTo>
                        <a:pt x="722849" y="451176"/>
                        <a:pt x="725468" y="443546"/>
                        <a:pt x="730864" y="438150"/>
                      </a:cubicBezTo>
                      <a:cubicBezTo>
                        <a:pt x="752612" y="416402"/>
                        <a:pt x="742442" y="424081"/>
                        <a:pt x="759439" y="412750"/>
                      </a:cubicBezTo>
                      <a:cubicBezTo>
                        <a:pt x="761556" y="409575"/>
                        <a:pt x="762917" y="405738"/>
                        <a:pt x="765789" y="403225"/>
                      </a:cubicBezTo>
                      <a:cubicBezTo>
                        <a:pt x="771532" y="398199"/>
                        <a:pt x="778489" y="394758"/>
                        <a:pt x="784839" y="390525"/>
                      </a:cubicBezTo>
                      <a:cubicBezTo>
                        <a:pt x="788014" y="388408"/>
                        <a:pt x="791666" y="386873"/>
                        <a:pt x="794364" y="384175"/>
                      </a:cubicBezTo>
                      <a:cubicBezTo>
                        <a:pt x="822191" y="356348"/>
                        <a:pt x="786892" y="390402"/>
                        <a:pt x="813414" y="368300"/>
                      </a:cubicBezTo>
                      <a:cubicBezTo>
                        <a:pt x="837860" y="347928"/>
                        <a:pt x="808815" y="368191"/>
                        <a:pt x="832464" y="352425"/>
                      </a:cubicBezTo>
                      <a:cubicBezTo>
                        <a:pt x="834581" y="349250"/>
                        <a:pt x="835942" y="345413"/>
                        <a:pt x="838814" y="342900"/>
                      </a:cubicBezTo>
                      <a:cubicBezTo>
                        <a:pt x="844557" y="337874"/>
                        <a:pt x="857864" y="330200"/>
                        <a:pt x="857864" y="330200"/>
                      </a:cubicBezTo>
                      <a:cubicBezTo>
                        <a:pt x="872066" y="308898"/>
                        <a:pt x="855336" y="329769"/>
                        <a:pt x="873739" y="317500"/>
                      </a:cubicBezTo>
                      <a:cubicBezTo>
                        <a:pt x="877475" y="315009"/>
                        <a:pt x="879720" y="310732"/>
                        <a:pt x="883264" y="307975"/>
                      </a:cubicBezTo>
                      <a:cubicBezTo>
                        <a:pt x="889288" y="303290"/>
                        <a:pt x="902314" y="295275"/>
                        <a:pt x="902314" y="295275"/>
                      </a:cubicBezTo>
                      <a:cubicBezTo>
                        <a:pt x="909412" y="273980"/>
                        <a:pt x="905671" y="282212"/>
                        <a:pt x="911839" y="269875"/>
                      </a:cubicBezTo>
                      <a:lnTo>
                        <a:pt x="911839" y="269875"/>
                      </a:lnTo>
                      <a:cubicBezTo>
                        <a:pt x="919247" y="264583"/>
                        <a:pt x="926257" y="258684"/>
                        <a:pt x="934064" y="254000"/>
                      </a:cubicBezTo>
                      <a:cubicBezTo>
                        <a:pt x="936934" y="252278"/>
                        <a:pt x="940596" y="252322"/>
                        <a:pt x="943589" y="250825"/>
                      </a:cubicBezTo>
                      <a:cubicBezTo>
                        <a:pt x="947002" y="249118"/>
                        <a:pt x="949939" y="246592"/>
                        <a:pt x="953114" y="244475"/>
                      </a:cubicBezTo>
                      <a:cubicBezTo>
                        <a:pt x="970047" y="219075"/>
                        <a:pt x="947822" y="249767"/>
                        <a:pt x="968989" y="228600"/>
                      </a:cubicBezTo>
                      <a:cubicBezTo>
                        <a:pt x="990156" y="207433"/>
                        <a:pt x="959464" y="229658"/>
                        <a:pt x="984864" y="212725"/>
                      </a:cubicBezTo>
                      <a:cubicBezTo>
                        <a:pt x="1001797" y="187325"/>
                        <a:pt x="979572" y="218017"/>
                        <a:pt x="1000739" y="196850"/>
                      </a:cubicBezTo>
                      <a:cubicBezTo>
                        <a:pt x="1003437" y="194152"/>
                        <a:pt x="1004646" y="190256"/>
                        <a:pt x="1007089" y="187325"/>
                      </a:cubicBezTo>
                      <a:cubicBezTo>
                        <a:pt x="1009964" y="183876"/>
                        <a:pt x="1013739" y="181249"/>
                        <a:pt x="1016614" y="177800"/>
                      </a:cubicBezTo>
                      <a:cubicBezTo>
                        <a:pt x="1029843" y="161925"/>
                        <a:pt x="1015027" y="173567"/>
                        <a:pt x="1032489" y="161925"/>
                      </a:cubicBezTo>
                      <a:lnTo>
                        <a:pt x="1045189" y="142875"/>
                      </a:lnTo>
                      <a:cubicBezTo>
                        <a:pt x="1047306" y="139700"/>
                        <a:pt x="1050332" y="136970"/>
                        <a:pt x="1051539" y="133350"/>
                      </a:cubicBezTo>
                      <a:lnTo>
                        <a:pt x="1054714" y="123825"/>
                      </a:lnTo>
                      <a:cubicBezTo>
                        <a:pt x="1053656" y="112183"/>
                        <a:pt x="1056482" y="99493"/>
                        <a:pt x="1051539" y="88900"/>
                      </a:cubicBezTo>
                      <a:cubicBezTo>
                        <a:pt x="1048312" y="81984"/>
                        <a:pt x="1032489" y="76200"/>
                        <a:pt x="1032489" y="76200"/>
                      </a:cubicBezTo>
                      <a:cubicBezTo>
                        <a:pt x="1030372" y="73025"/>
                        <a:pt x="1029314" y="68792"/>
                        <a:pt x="1026139" y="66675"/>
                      </a:cubicBezTo>
                      <a:cubicBezTo>
                        <a:pt x="1022508" y="64254"/>
                        <a:pt x="1017619" y="64754"/>
                        <a:pt x="1013439" y="63500"/>
                      </a:cubicBezTo>
                      <a:cubicBezTo>
                        <a:pt x="992830" y="57317"/>
                        <a:pt x="998783" y="60080"/>
                        <a:pt x="984864" y="50800"/>
                      </a:cubicBezTo>
                      <a:cubicBezTo>
                        <a:pt x="982747" y="47625"/>
                        <a:pt x="981212" y="43973"/>
                        <a:pt x="978514" y="41275"/>
                      </a:cubicBezTo>
                      <a:cubicBezTo>
                        <a:pt x="975816" y="38577"/>
                        <a:pt x="971920" y="37368"/>
                        <a:pt x="968989" y="34925"/>
                      </a:cubicBezTo>
                      <a:cubicBezTo>
                        <a:pt x="965540" y="32050"/>
                        <a:pt x="962639" y="28575"/>
                        <a:pt x="959464" y="25400"/>
                      </a:cubicBezTo>
                      <a:cubicBezTo>
                        <a:pt x="957734" y="20210"/>
                        <a:pt x="955122" y="9589"/>
                        <a:pt x="949939" y="6350"/>
                      </a:cubicBezTo>
                      <a:cubicBezTo>
                        <a:pt x="944263" y="2802"/>
                        <a:pt x="930889" y="0"/>
                        <a:pt x="930889" y="0"/>
                      </a:cubicBezTo>
                      <a:cubicBezTo>
                        <a:pt x="927714" y="1058"/>
                        <a:pt x="923977" y="1084"/>
                        <a:pt x="921364" y="3175"/>
                      </a:cubicBezTo>
                      <a:cubicBezTo>
                        <a:pt x="910503" y="11864"/>
                        <a:pt x="913415" y="31034"/>
                        <a:pt x="911839" y="41275"/>
                      </a:cubicBezTo>
                      <a:cubicBezTo>
                        <a:pt x="910202" y="51915"/>
                        <a:pt x="905157" y="66896"/>
                        <a:pt x="895964" y="73025"/>
                      </a:cubicBezTo>
                      <a:lnTo>
                        <a:pt x="886439" y="79375"/>
                      </a:lnTo>
                      <a:cubicBezTo>
                        <a:pt x="883264" y="77258"/>
                        <a:pt x="878036" y="76672"/>
                        <a:pt x="876914" y="73025"/>
                      </a:cubicBezTo>
                      <a:cubicBezTo>
                        <a:pt x="864194" y="31686"/>
                        <a:pt x="887475" y="42679"/>
                        <a:pt x="864214" y="34925"/>
                      </a:cubicBezTo>
                      <a:cubicBezTo>
                        <a:pt x="859981" y="35983"/>
                        <a:pt x="855145" y="35679"/>
                        <a:pt x="851514" y="38100"/>
                      </a:cubicBezTo>
                      <a:cubicBezTo>
                        <a:pt x="843760" y="43270"/>
                        <a:pt x="842321" y="61414"/>
                        <a:pt x="838814" y="66675"/>
                      </a:cubicBezTo>
                      <a:cubicBezTo>
                        <a:pt x="834581" y="73025"/>
                        <a:pt x="828527" y="78485"/>
                        <a:pt x="826114" y="85725"/>
                      </a:cubicBezTo>
                      <a:cubicBezTo>
                        <a:pt x="820526" y="102490"/>
                        <a:pt x="824795" y="92465"/>
                        <a:pt x="810239" y="114300"/>
                      </a:cubicBezTo>
                      <a:cubicBezTo>
                        <a:pt x="808122" y="117475"/>
                        <a:pt x="805096" y="120205"/>
                        <a:pt x="803889" y="123825"/>
                      </a:cubicBezTo>
                      <a:cubicBezTo>
                        <a:pt x="800707" y="133371"/>
                        <a:pt x="801203" y="134669"/>
                        <a:pt x="794364" y="142875"/>
                      </a:cubicBezTo>
                      <a:cubicBezTo>
                        <a:pt x="791489" y="146324"/>
                        <a:pt x="787596" y="148856"/>
                        <a:pt x="784839" y="152400"/>
                      </a:cubicBezTo>
                      <a:cubicBezTo>
                        <a:pt x="780154" y="158424"/>
                        <a:pt x="774552" y="164210"/>
                        <a:pt x="772139" y="171450"/>
                      </a:cubicBezTo>
                      <a:cubicBezTo>
                        <a:pt x="771081" y="174625"/>
                        <a:pt x="771055" y="178362"/>
                        <a:pt x="768964" y="180975"/>
                      </a:cubicBezTo>
                      <a:cubicBezTo>
                        <a:pt x="766580" y="183955"/>
                        <a:pt x="762137" y="184627"/>
                        <a:pt x="759439" y="187325"/>
                      </a:cubicBezTo>
                      <a:cubicBezTo>
                        <a:pt x="758001" y="188763"/>
                        <a:pt x="745367" y="205944"/>
                        <a:pt x="743564" y="209550"/>
                      </a:cubicBezTo>
                      <a:cubicBezTo>
                        <a:pt x="742067" y="212543"/>
                        <a:pt x="741447" y="215900"/>
                        <a:pt x="740389" y="219075"/>
                      </a:cubicBezTo>
                      <a:cubicBezTo>
                        <a:pt x="739331" y="230717"/>
                        <a:pt x="738867" y="242428"/>
                        <a:pt x="737214" y="254000"/>
                      </a:cubicBezTo>
                      <a:cubicBezTo>
                        <a:pt x="736741" y="257313"/>
                        <a:pt x="736130" y="260912"/>
                        <a:pt x="734039" y="263525"/>
                      </a:cubicBezTo>
                      <a:cubicBezTo>
                        <a:pt x="731655" y="266505"/>
                        <a:pt x="727689" y="267758"/>
                        <a:pt x="724514" y="269875"/>
                      </a:cubicBezTo>
                      <a:cubicBezTo>
                        <a:pt x="723456" y="273050"/>
                        <a:pt x="722836" y="276407"/>
                        <a:pt x="721339" y="279400"/>
                      </a:cubicBezTo>
                      <a:cubicBezTo>
                        <a:pt x="714724" y="292629"/>
                        <a:pt x="710227" y="292100"/>
                        <a:pt x="695939" y="301625"/>
                      </a:cubicBezTo>
                      <a:lnTo>
                        <a:pt x="686414" y="307975"/>
                      </a:lnTo>
                      <a:cubicBezTo>
                        <a:pt x="683239" y="310092"/>
                        <a:pt x="680509" y="313118"/>
                        <a:pt x="676889" y="314325"/>
                      </a:cubicBezTo>
                      <a:cubicBezTo>
                        <a:pt x="670539" y="316442"/>
                        <a:pt x="663408" y="316962"/>
                        <a:pt x="657839" y="320675"/>
                      </a:cubicBezTo>
                      <a:cubicBezTo>
                        <a:pt x="654664" y="322792"/>
                        <a:pt x="651801" y="325475"/>
                        <a:pt x="648314" y="327025"/>
                      </a:cubicBezTo>
                      <a:cubicBezTo>
                        <a:pt x="642197" y="329743"/>
                        <a:pt x="629264" y="333375"/>
                        <a:pt x="629264" y="333375"/>
                      </a:cubicBezTo>
                      <a:cubicBezTo>
                        <a:pt x="617731" y="329531"/>
                        <a:pt x="619739" y="333547"/>
                        <a:pt x="619739" y="323850"/>
                      </a:cubicBezTo>
                      <a:lnTo>
                        <a:pt x="619739" y="323850"/>
                      </a:lnTo>
                      <a:cubicBezTo>
                        <a:pt x="617622" y="333375"/>
                        <a:pt x="616475" y="343168"/>
                        <a:pt x="613389" y="352425"/>
                      </a:cubicBezTo>
                      <a:cubicBezTo>
                        <a:pt x="612182" y="356045"/>
                        <a:pt x="608589" y="358463"/>
                        <a:pt x="607039" y="361950"/>
                      </a:cubicBezTo>
                      <a:cubicBezTo>
                        <a:pt x="595903" y="387006"/>
                        <a:pt x="608299" y="375927"/>
                        <a:pt x="591164" y="387350"/>
                      </a:cubicBezTo>
                      <a:lnTo>
                        <a:pt x="584814" y="406400"/>
                      </a:lnTo>
                      <a:cubicBezTo>
                        <a:pt x="583756" y="409575"/>
                        <a:pt x="582451" y="412678"/>
                        <a:pt x="581639" y="415925"/>
                      </a:cubicBezTo>
                      <a:cubicBezTo>
                        <a:pt x="576841" y="435119"/>
                        <a:pt x="579844" y="424485"/>
                        <a:pt x="572114" y="447675"/>
                      </a:cubicBezTo>
                      <a:lnTo>
                        <a:pt x="568939" y="457200"/>
                      </a:lnTo>
                      <a:lnTo>
                        <a:pt x="565764" y="466725"/>
                      </a:lnTo>
                      <a:cubicBezTo>
                        <a:pt x="566822" y="484717"/>
                        <a:pt x="566608" y="502829"/>
                        <a:pt x="568939" y="520700"/>
                      </a:cubicBezTo>
                      <a:cubicBezTo>
                        <a:pt x="569805" y="527337"/>
                        <a:pt x="573172" y="533400"/>
                        <a:pt x="575289" y="539750"/>
                      </a:cubicBezTo>
                      <a:cubicBezTo>
                        <a:pt x="580877" y="556515"/>
                        <a:pt x="576608" y="546490"/>
                        <a:pt x="591164" y="568325"/>
                      </a:cubicBezTo>
                      <a:lnTo>
                        <a:pt x="597514" y="577850"/>
                      </a:lnTo>
                      <a:cubicBezTo>
                        <a:pt x="599631" y="581025"/>
                        <a:pt x="602657" y="583755"/>
                        <a:pt x="603864" y="587375"/>
                      </a:cubicBezTo>
                      <a:lnTo>
                        <a:pt x="610214" y="606425"/>
                      </a:lnTo>
                      <a:lnTo>
                        <a:pt x="613389" y="615950"/>
                      </a:lnTo>
                      <a:cubicBezTo>
                        <a:pt x="612331" y="624417"/>
                        <a:pt x="611740" y="632955"/>
                        <a:pt x="610214" y="641350"/>
                      </a:cubicBezTo>
                      <a:cubicBezTo>
                        <a:pt x="609615" y="644643"/>
                        <a:pt x="607638" y="647582"/>
                        <a:pt x="607039" y="650875"/>
                      </a:cubicBezTo>
                      <a:cubicBezTo>
                        <a:pt x="599859" y="690366"/>
                        <a:pt x="607970" y="663956"/>
                        <a:pt x="600689" y="685800"/>
                      </a:cubicBezTo>
                      <a:cubicBezTo>
                        <a:pt x="601747" y="706967"/>
                        <a:pt x="602174" y="728174"/>
                        <a:pt x="603864" y="749300"/>
                      </a:cubicBezTo>
                      <a:cubicBezTo>
                        <a:pt x="604406" y="756077"/>
                        <a:pt x="610226" y="779481"/>
                        <a:pt x="613389" y="784225"/>
                      </a:cubicBezTo>
                      <a:cubicBezTo>
                        <a:pt x="621595" y="796535"/>
                        <a:pt x="618532" y="790130"/>
                        <a:pt x="622914" y="803275"/>
                      </a:cubicBezTo>
                      <a:cubicBezTo>
                        <a:pt x="619404" y="813804"/>
                        <a:pt x="619739" y="809453"/>
                        <a:pt x="619739" y="815975"/>
                      </a:cubicBezTo>
                      <a:lnTo>
                        <a:pt x="619739" y="815975"/>
                      </a:lnTo>
                      <a:cubicBezTo>
                        <a:pt x="618681" y="825500"/>
                        <a:pt x="619595" y="835458"/>
                        <a:pt x="616564" y="844550"/>
                      </a:cubicBezTo>
                      <a:cubicBezTo>
                        <a:pt x="615144" y="848810"/>
                        <a:pt x="609914" y="850626"/>
                        <a:pt x="607039" y="854075"/>
                      </a:cubicBezTo>
                      <a:cubicBezTo>
                        <a:pt x="604596" y="857006"/>
                        <a:pt x="603132" y="860669"/>
                        <a:pt x="600689" y="863600"/>
                      </a:cubicBezTo>
                      <a:cubicBezTo>
                        <a:pt x="597814" y="867049"/>
                        <a:pt x="594039" y="869676"/>
                        <a:pt x="591164" y="873125"/>
                      </a:cubicBezTo>
                      <a:cubicBezTo>
                        <a:pt x="588721" y="876056"/>
                        <a:pt x="587512" y="879952"/>
                        <a:pt x="584814" y="882650"/>
                      </a:cubicBezTo>
                      <a:cubicBezTo>
                        <a:pt x="582116" y="885348"/>
                        <a:pt x="578464" y="886883"/>
                        <a:pt x="575289" y="889000"/>
                      </a:cubicBezTo>
                      <a:cubicBezTo>
                        <a:pt x="560057" y="911849"/>
                        <a:pt x="581627" y="883716"/>
                        <a:pt x="549889" y="904875"/>
                      </a:cubicBezTo>
                      <a:cubicBezTo>
                        <a:pt x="522592" y="923073"/>
                        <a:pt x="557129" y="901255"/>
                        <a:pt x="530839" y="914400"/>
                      </a:cubicBezTo>
                      <a:cubicBezTo>
                        <a:pt x="527426" y="916107"/>
                        <a:pt x="524727" y="919043"/>
                        <a:pt x="521314" y="920750"/>
                      </a:cubicBezTo>
                      <a:cubicBezTo>
                        <a:pt x="518321" y="922247"/>
                        <a:pt x="514782" y="922428"/>
                        <a:pt x="511789" y="923925"/>
                      </a:cubicBezTo>
                      <a:cubicBezTo>
                        <a:pt x="508376" y="925632"/>
                        <a:pt x="505751" y="928725"/>
                        <a:pt x="502264" y="930275"/>
                      </a:cubicBezTo>
                      <a:cubicBezTo>
                        <a:pt x="496147" y="932993"/>
                        <a:pt x="488783" y="932912"/>
                        <a:pt x="483214" y="936625"/>
                      </a:cubicBezTo>
                      <a:cubicBezTo>
                        <a:pt x="480039" y="938742"/>
                        <a:pt x="477102" y="941268"/>
                        <a:pt x="473689" y="942975"/>
                      </a:cubicBezTo>
                      <a:cubicBezTo>
                        <a:pt x="470696" y="944472"/>
                        <a:pt x="467090" y="944525"/>
                        <a:pt x="464164" y="946150"/>
                      </a:cubicBezTo>
                      <a:cubicBezTo>
                        <a:pt x="427235" y="966666"/>
                        <a:pt x="463150" y="952838"/>
                        <a:pt x="426064" y="965200"/>
                      </a:cubicBezTo>
                      <a:lnTo>
                        <a:pt x="416539" y="968375"/>
                      </a:lnTo>
                      <a:lnTo>
                        <a:pt x="407014" y="971550"/>
                      </a:lnTo>
                      <a:cubicBezTo>
                        <a:pt x="398091" y="970739"/>
                        <a:pt x="374780" y="971308"/>
                        <a:pt x="362564" y="965200"/>
                      </a:cubicBezTo>
                      <a:cubicBezTo>
                        <a:pt x="359151" y="963493"/>
                        <a:pt x="356214" y="960967"/>
                        <a:pt x="353039" y="958850"/>
                      </a:cubicBezTo>
                      <a:cubicBezTo>
                        <a:pt x="338222" y="936625"/>
                        <a:pt x="346689" y="944033"/>
                        <a:pt x="330814" y="933450"/>
                      </a:cubicBezTo>
                      <a:cubicBezTo>
                        <a:pt x="313881" y="908050"/>
                        <a:pt x="336106" y="938742"/>
                        <a:pt x="314939" y="917575"/>
                      </a:cubicBezTo>
                      <a:cubicBezTo>
                        <a:pt x="312241" y="914877"/>
                        <a:pt x="311569" y="910434"/>
                        <a:pt x="308589" y="908050"/>
                      </a:cubicBezTo>
                      <a:cubicBezTo>
                        <a:pt x="305976" y="905959"/>
                        <a:pt x="301990" y="906500"/>
                        <a:pt x="299064" y="904875"/>
                      </a:cubicBezTo>
                      <a:cubicBezTo>
                        <a:pt x="292393" y="901169"/>
                        <a:pt x="280014" y="892175"/>
                        <a:pt x="280014" y="892175"/>
                      </a:cubicBezTo>
                      <a:cubicBezTo>
                        <a:pt x="277897" y="889000"/>
                        <a:pt x="276536" y="885163"/>
                        <a:pt x="273664" y="882650"/>
                      </a:cubicBezTo>
                      <a:cubicBezTo>
                        <a:pt x="267921" y="877624"/>
                        <a:pt x="254614" y="869950"/>
                        <a:pt x="254614" y="869950"/>
                      </a:cubicBezTo>
                      <a:cubicBezTo>
                        <a:pt x="252497" y="866775"/>
                        <a:pt x="250799" y="863277"/>
                        <a:pt x="248264" y="860425"/>
                      </a:cubicBezTo>
                      <a:cubicBezTo>
                        <a:pt x="238832" y="849814"/>
                        <a:pt x="221435" y="837089"/>
                        <a:pt x="216514" y="822325"/>
                      </a:cubicBezTo>
                      <a:lnTo>
                        <a:pt x="206989" y="793750"/>
                      </a:lnTo>
                      <a:cubicBezTo>
                        <a:pt x="205931" y="790575"/>
                        <a:pt x="206599" y="786081"/>
                        <a:pt x="203814" y="784225"/>
                      </a:cubicBezTo>
                      <a:lnTo>
                        <a:pt x="194289" y="777875"/>
                      </a:lnTo>
                      <a:lnTo>
                        <a:pt x="181589" y="739775"/>
                      </a:lnTo>
                      <a:cubicBezTo>
                        <a:pt x="180531" y="736600"/>
                        <a:pt x="180270" y="733035"/>
                        <a:pt x="178414" y="730250"/>
                      </a:cubicBezTo>
                      <a:cubicBezTo>
                        <a:pt x="176297" y="727075"/>
                        <a:pt x="173614" y="724212"/>
                        <a:pt x="172064" y="720725"/>
                      </a:cubicBezTo>
                      <a:cubicBezTo>
                        <a:pt x="167034" y="709407"/>
                        <a:pt x="167987" y="700773"/>
                        <a:pt x="159364" y="692150"/>
                      </a:cubicBezTo>
                      <a:cubicBezTo>
                        <a:pt x="156666" y="689452"/>
                        <a:pt x="152691" y="688335"/>
                        <a:pt x="149839" y="685800"/>
                      </a:cubicBezTo>
                      <a:cubicBezTo>
                        <a:pt x="129837" y="668021"/>
                        <a:pt x="131993" y="668556"/>
                        <a:pt x="118089" y="647700"/>
                      </a:cubicBezTo>
                      <a:cubicBezTo>
                        <a:pt x="115972" y="644525"/>
                        <a:pt x="112946" y="641795"/>
                        <a:pt x="111739" y="638175"/>
                      </a:cubicBezTo>
                      <a:lnTo>
                        <a:pt x="102214" y="609600"/>
                      </a:lnTo>
                      <a:cubicBezTo>
                        <a:pt x="101156" y="606425"/>
                        <a:pt x="100895" y="602860"/>
                        <a:pt x="99039" y="600075"/>
                      </a:cubicBezTo>
                      <a:cubicBezTo>
                        <a:pt x="94806" y="593725"/>
                        <a:pt x="89752" y="587851"/>
                        <a:pt x="86339" y="581025"/>
                      </a:cubicBezTo>
                      <a:cubicBezTo>
                        <a:pt x="84222" y="576792"/>
                        <a:pt x="82740" y="572176"/>
                        <a:pt x="79989" y="568325"/>
                      </a:cubicBezTo>
                      <a:cubicBezTo>
                        <a:pt x="77379" y="564671"/>
                        <a:pt x="73221" y="562344"/>
                        <a:pt x="70464" y="558800"/>
                      </a:cubicBezTo>
                      <a:cubicBezTo>
                        <a:pt x="52215" y="535337"/>
                        <a:pt x="66957" y="542048"/>
                        <a:pt x="45064" y="536575"/>
                      </a:cubicBezTo>
                      <a:cubicBezTo>
                        <a:pt x="31051" y="515556"/>
                        <a:pt x="39190" y="520938"/>
                        <a:pt x="26014" y="514350"/>
                      </a:cubicBezTo>
                      <a:lnTo>
                        <a:pt x="26014" y="514350"/>
                      </a:lnTo>
                      <a:cubicBezTo>
                        <a:pt x="20722" y="506942"/>
                        <a:pt x="16187" y="498930"/>
                        <a:pt x="10139" y="492125"/>
                      </a:cubicBezTo>
                      <a:cubicBezTo>
                        <a:pt x="7604" y="489273"/>
                        <a:pt x="3312" y="483077"/>
                        <a:pt x="614" y="485775"/>
                      </a:cubicBezTo>
                      <a:cubicBezTo>
                        <a:pt x="-2084" y="488473"/>
                        <a:pt x="4847" y="492125"/>
                        <a:pt x="6964" y="495300"/>
                      </a:cubicBezTo>
                      <a:cubicBezTo>
                        <a:pt x="8022" y="509058"/>
                        <a:pt x="10139" y="522776"/>
                        <a:pt x="10139" y="536575"/>
                      </a:cubicBezTo>
                      <a:cubicBezTo>
                        <a:pt x="10139" y="654643"/>
                        <a:pt x="11978" y="632989"/>
                        <a:pt x="3789" y="698500"/>
                      </a:cubicBezTo>
                      <a:cubicBezTo>
                        <a:pt x="4847" y="724958"/>
                        <a:pt x="4413" y="751519"/>
                        <a:pt x="6964" y="777875"/>
                      </a:cubicBezTo>
                      <a:cubicBezTo>
                        <a:pt x="9107" y="800023"/>
                        <a:pt x="12355" y="792971"/>
                        <a:pt x="22839" y="806450"/>
                      </a:cubicBezTo>
                      <a:cubicBezTo>
                        <a:pt x="27524" y="812474"/>
                        <a:pt x="31306" y="819150"/>
                        <a:pt x="35539" y="825500"/>
                      </a:cubicBezTo>
                      <a:cubicBezTo>
                        <a:pt x="37656" y="828675"/>
                        <a:pt x="40682" y="831405"/>
                        <a:pt x="41889" y="835025"/>
                      </a:cubicBezTo>
                      <a:cubicBezTo>
                        <a:pt x="44576" y="843085"/>
                        <a:pt x="49824" y="861615"/>
                        <a:pt x="57764" y="863600"/>
                      </a:cubicBezTo>
                      <a:cubicBezTo>
                        <a:pt x="73711" y="867587"/>
                        <a:pt x="66324" y="865395"/>
                        <a:pt x="79989" y="869950"/>
                      </a:cubicBezTo>
                      <a:cubicBezTo>
                        <a:pt x="109884" y="899845"/>
                        <a:pt x="61945" y="854745"/>
                        <a:pt x="108564" y="885825"/>
                      </a:cubicBezTo>
                      <a:cubicBezTo>
                        <a:pt x="135861" y="904023"/>
                        <a:pt x="101324" y="882205"/>
                        <a:pt x="127614" y="895350"/>
                      </a:cubicBezTo>
                      <a:cubicBezTo>
                        <a:pt x="131027" y="897057"/>
                        <a:pt x="133726" y="899993"/>
                        <a:pt x="137139" y="901700"/>
                      </a:cubicBezTo>
                      <a:cubicBezTo>
                        <a:pt x="140132" y="903197"/>
                        <a:pt x="143738" y="903250"/>
                        <a:pt x="146664" y="904875"/>
                      </a:cubicBezTo>
                      <a:cubicBezTo>
                        <a:pt x="153335" y="908581"/>
                        <a:pt x="165714" y="917575"/>
                        <a:pt x="165714" y="917575"/>
                      </a:cubicBezTo>
                      <a:cubicBezTo>
                        <a:pt x="166772" y="920750"/>
                        <a:pt x="166798" y="924487"/>
                        <a:pt x="168889" y="927100"/>
                      </a:cubicBezTo>
                      <a:cubicBezTo>
                        <a:pt x="171273" y="930080"/>
                        <a:pt x="175483" y="931007"/>
                        <a:pt x="178414" y="933450"/>
                      </a:cubicBezTo>
                      <a:cubicBezTo>
                        <a:pt x="181863" y="936325"/>
                        <a:pt x="185182" y="939431"/>
                        <a:pt x="187939" y="942975"/>
                      </a:cubicBezTo>
                      <a:cubicBezTo>
                        <a:pt x="192624" y="948999"/>
                        <a:pt x="196406" y="955675"/>
                        <a:pt x="200639" y="962025"/>
                      </a:cubicBezTo>
                      <a:lnTo>
                        <a:pt x="213339" y="981075"/>
                      </a:lnTo>
                      <a:cubicBezTo>
                        <a:pt x="215456" y="984250"/>
                        <a:pt x="218482" y="986980"/>
                        <a:pt x="219689" y="990600"/>
                      </a:cubicBezTo>
                      <a:cubicBezTo>
                        <a:pt x="227669" y="1014541"/>
                        <a:pt x="216904" y="985031"/>
                        <a:pt x="229214" y="1009650"/>
                      </a:cubicBezTo>
                      <a:cubicBezTo>
                        <a:pt x="230711" y="1012643"/>
                        <a:pt x="230764" y="1016249"/>
                        <a:pt x="232389" y="1019175"/>
                      </a:cubicBezTo>
                      <a:cubicBezTo>
                        <a:pt x="236095" y="1025846"/>
                        <a:pt x="240856" y="1031875"/>
                        <a:pt x="245089" y="1038225"/>
                      </a:cubicBezTo>
                      <a:cubicBezTo>
                        <a:pt x="247206" y="1041400"/>
                        <a:pt x="250232" y="1044130"/>
                        <a:pt x="251439" y="1047750"/>
                      </a:cubicBezTo>
                      <a:lnTo>
                        <a:pt x="267314" y="1095375"/>
                      </a:lnTo>
                      <a:lnTo>
                        <a:pt x="270489" y="1104900"/>
                      </a:lnTo>
                      <a:cubicBezTo>
                        <a:pt x="271547" y="1108075"/>
                        <a:pt x="274193" y="1110721"/>
                        <a:pt x="273664" y="1114425"/>
                      </a:cubicBezTo>
                      <a:lnTo>
                        <a:pt x="270489" y="1143000"/>
                      </a:lnTo>
                      <a:cubicBezTo>
                        <a:pt x="269431" y="1152525"/>
                        <a:pt x="269638" y="1162278"/>
                        <a:pt x="267314" y="1171575"/>
                      </a:cubicBezTo>
                      <a:cubicBezTo>
                        <a:pt x="266389" y="1175277"/>
                        <a:pt x="262514" y="1177613"/>
                        <a:pt x="260964" y="1181100"/>
                      </a:cubicBezTo>
                      <a:cubicBezTo>
                        <a:pt x="256547" y="1191038"/>
                        <a:pt x="254078" y="1202295"/>
                        <a:pt x="251439" y="1212850"/>
                      </a:cubicBezTo>
                      <a:cubicBezTo>
                        <a:pt x="250381" y="1230842"/>
                        <a:pt x="249973" y="1248883"/>
                        <a:pt x="248264" y="1266825"/>
                      </a:cubicBezTo>
                      <a:cubicBezTo>
                        <a:pt x="247850" y="1271169"/>
                        <a:pt x="246288" y="1275329"/>
                        <a:pt x="245089" y="1279525"/>
                      </a:cubicBezTo>
                      <a:cubicBezTo>
                        <a:pt x="244170" y="1282743"/>
                        <a:pt x="238567" y="1289050"/>
                        <a:pt x="241914" y="1289050"/>
                      </a:cubicBezTo>
                      <a:cubicBezTo>
                        <a:pt x="245730" y="1289050"/>
                        <a:pt x="245729" y="1282377"/>
                        <a:pt x="248264" y="1279525"/>
                      </a:cubicBezTo>
                      <a:cubicBezTo>
                        <a:pt x="254230" y="1272813"/>
                        <a:pt x="262333" y="1267947"/>
                        <a:pt x="267314" y="1260475"/>
                      </a:cubicBezTo>
                      <a:cubicBezTo>
                        <a:pt x="269431" y="1257300"/>
                        <a:pt x="270684" y="1253334"/>
                        <a:pt x="273664" y="1250950"/>
                      </a:cubicBezTo>
                      <a:cubicBezTo>
                        <a:pt x="276277" y="1248859"/>
                        <a:pt x="280263" y="1249400"/>
                        <a:pt x="283189" y="1247775"/>
                      </a:cubicBezTo>
                      <a:cubicBezTo>
                        <a:pt x="289860" y="1244069"/>
                        <a:pt x="294999" y="1237488"/>
                        <a:pt x="302239" y="1235075"/>
                      </a:cubicBezTo>
                      <a:cubicBezTo>
                        <a:pt x="305414" y="1234017"/>
                        <a:pt x="308838" y="1233525"/>
                        <a:pt x="311764" y="1231900"/>
                      </a:cubicBezTo>
                      <a:cubicBezTo>
                        <a:pt x="344516" y="1213704"/>
                        <a:pt x="318786" y="1223209"/>
                        <a:pt x="340339" y="1216025"/>
                      </a:cubicBezTo>
                      <a:cubicBezTo>
                        <a:pt x="346689" y="1217083"/>
                        <a:pt x="353282" y="1217164"/>
                        <a:pt x="359389" y="1219200"/>
                      </a:cubicBezTo>
                      <a:cubicBezTo>
                        <a:pt x="375718" y="1224643"/>
                        <a:pt x="363169" y="1225399"/>
                        <a:pt x="375264" y="1235075"/>
                      </a:cubicBezTo>
                      <a:cubicBezTo>
                        <a:pt x="377877" y="1237166"/>
                        <a:pt x="381614" y="1237192"/>
                        <a:pt x="384789" y="1238250"/>
                      </a:cubicBezTo>
                      <a:cubicBezTo>
                        <a:pt x="393256" y="1237192"/>
                        <a:pt x="401794" y="1236601"/>
                        <a:pt x="410189" y="1235075"/>
                      </a:cubicBezTo>
                      <a:cubicBezTo>
                        <a:pt x="413482" y="1234476"/>
                        <a:pt x="416367" y="1231900"/>
                        <a:pt x="419714" y="1231900"/>
                      </a:cubicBezTo>
                      <a:cubicBezTo>
                        <a:pt x="423061" y="1231900"/>
                        <a:pt x="426064" y="1234017"/>
                        <a:pt x="429239" y="1235075"/>
                      </a:cubicBezTo>
                      <a:cubicBezTo>
                        <a:pt x="431356" y="1238250"/>
                        <a:pt x="434585" y="1240919"/>
                        <a:pt x="435589" y="1244600"/>
                      </a:cubicBezTo>
                      <a:cubicBezTo>
                        <a:pt x="437834" y="1252832"/>
                        <a:pt x="437238" y="1261605"/>
                        <a:pt x="438764" y="1270000"/>
                      </a:cubicBezTo>
                      <a:cubicBezTo>
                        <a:pt x="439363" y="1273293"/>
                        <a:pt x="439848" y="1276912"/>
                        <a:pt x="441939" y="1279525"/>
                      </a:cubicBezTo>
                      <a:cubicBezTo>
                        <a:pt x="444323" y="1282505"/>
                        <a:pt x="448289" y="1283758"/>
                        <a:pt x="451464" y="1285875"/>
                      </a:cubicBezTo>
                      <a:cubicBezTo>
                        <a:pt x="455697" y="1292225"/>
                        <a:pt x="456924" y="1302512"/>
                        <a:pt x="464164" y="1304925"/>
                      </a:cubicBezTo>
                      <a:lnTo>
                        <a:pt x="483214" y="1311275"/>
                      </a:lnTo>
                      <a:cubicBezTo>
                        <a:pt x="486834" y="1312482"/>
                        <a:pt x="489252" y="1316075"/>
                        <a:pt x="492739" y="1317625"/>
                      </a:cubicBezTo>
                      <a:cubicBezTo>
                        <a:pt x="498856" y="1320343"/>
                        <a:pt x="505439" y="1321858"/>
                        <a:pt x="511789" y="1323975"/>
                      </a:cubicBezTo>
                      <a:cubicBezTo>
                        <a:pt x="514964" y="1325033"/>
                        <a:pt x="518032" y="1326494"/>
                        <a:pt x="521314" y="1327150"/>
                      </a:cubicBezTo>
                      <a:cubicBezTo>
                        <a:pt x="526606" y="1328208"/>
                        <a:pt x="531983" y="1328905"/>
                        <a:pt x="537189" y="1330325"/>
                      </a:cubicBezTo>
                      <a:cubicBezTo>
                        <a:pt x="543647" y="1332086"/>
                        <a:pt x="549889" y="1334558"/>
                        <a:pt x="556239" y="1336675"/>
                      </a:cubicBezTo>
                      <a:cubicBezTo>
                        <a:pt x="559414" y="1337733"/>
                        <a:pt x="562979" y="1337994"/>
                        <a:pt x="565764" y="1339850"/>
                      </a:cubicBezTo>
                      <a:cubicBezTo>
                        <a:pt x="568939" y="1341967"/>
                        <a:pt x="571802" y="1344650"/>
                        <a:pt x="575289" y="1346200"/>
                      </a:cubicBezTo>
                      <a:cubicBezTo>
                        <a:pt x="581406" y="1348918"/>
                        <a:pt x="587989" y="1350433"/>
                        <a:pt x="594339" y="1352550"/>
                      </a:cubicBezTo>
                      <a:cubicBezTo>
                        <a:pt x="597514" y="1353608"/>
                        <a:pt x="601079" y="1353869"/>
                        <a:pt x="603864" y="1355725"/>
                      </a:cubicBezTo>
                      <a:cubicBezTo>
                        <a:pt x="607039" y="1357842"/>
                        <a:pt x="609902" y="1360525"/>
                        <a:pt x="613389" y="1362075"/>
                      </a:cubicBezTo>
                      <a:cubicBezTo>
                        <a:pt x="647394" y="1377188"/>
                        <a:pt x="620408" y="1360404"/>
                        <a:pt x="641964" y="1374775"/>
                      </a:cubicBezTo>
                      <a:cubicBezTo>
                        <a:pt x="660162" y="1402072"/>
                        <a:pt x="635931" y="1369948"/>
                        <a:pt x="657839" y="1387475"/>
                      </a:cubicBezTo>
                      <a:cubicBezTo>
                        <a:pt x="660819" y="1389859"/>
                        <a:pt x="661209" y="1394616"/>
                        <a:pt x="664189" y="1397000"/>
                      </a:cubicBezTo>
                      <a:cubicBezTo>
                        <a:pt x="666802" y="1399091"/>
                        <a:pt x="670788" y="1398550"/>
                        <a:pt x="673714" y="1400175"/>
                      </a:cubicBezTo>
                      <a:cubicBezTo>
                        <a:pt x="680385" y="1403881"/>
                        <a:pt x="685360" y="1411024"/>
                        <a:pt x="692764" y="1412875"/>
                      </a:cubicBezTo>
                      <a:cubicBezTo>
                        <a:pt x="696997" y="1413933"/>
                        <a:pt x="701268" y="1414851"/>
                        <a:pt x="705464" y="1416050"/>
                      </a:cubicBezTo>
                      <a:cubicBezTo>
                        <a:pt x="708682" y="1416969"/>
                        <a:pt x="711676" y="1418752"/>
                        <a:pt x="714989" y="1419225"/>
                      </a:cubicBezTo>
                      <a:cubicBezTo>
                        <a:pt x="726561" y="1420878"/>
                        <a:pt x="738272" y="1421342"/>
                        <a:pt x="749914" y="1422400"/>
                      </a:cubicBezTo>
                      <a:cubicBezTo>
                        <a:pt x="758075" y="1425120"/>
                        <a:pt x="763368" y="1427155"/>
                        <a:pt x="772139" y="1428750"/>
                      </a:cubicBezTo>
                      <a:cubicBezTo>
                        <a:pt x="779502" y="1430089"/>
                        <a:pt x="786956" y="1430867"/>
                        <a:pt x="794364" y="1431925"/>
                      </a:cubicBezTo>
                      <a:cubicBezTo>
                        <a:pt x="804770" y="1438862"/>
                        <a:pt x="803889" y="1434459"/>
                        <a:pt x="803889" y="1441450"/>
                      </a:cubicBezTo>
                      <a:lnTo>
                        <a:pt x="803889" y="1441450"/>
                      </a:lnTo>
                      <a:cubicBezTo>
                        <a:pt x="802831" y="1454150"/>
                        <a:pt x="804125" y="1467271"/>
                        <a:pt x="800714" y="1479550"/>
                      </a:cubicBezTo>
                      <a:cubicBezTo>
                        <a:pt x="798671" y="1486903"/>
                        <a:pt x="788014" y="1498600"/>
                        <a:pt x="788014" y="1498600"/>
                      </a:cubicBezTo>
                      <a:cubicBezTo>
                        <a:pt x="790131" y="1501775"/>
                        <a:pt x="791666" y="1505427"/>
                        <a:pt x="794364" y="1508125"/>
                      </a:cubicBezTo>
                      <a:cubicBezTo>
                        <a:pt x="797884" y="1511645"/>
                        <a:pt x="807978" y="1517378"/>
                        <a:pt x="813414" y="1517650"/>
                      </a:cubicBezTo>
                      <a:cubicBezTo>
                        <a:pt x="852538" y="1519606"/>
                        <a:pt x="891731" y="1519767"/>
                        <a:pt x="930889" y="1520825"/>
                      </a:cubicBezTo>
                      <a:cubicBezTo>
                        <a:pt x="937239" y="1522942"/>
                        <a:pt x="944370" y="1523462"/>
                        <a:pt x="949939" y="1527175"/>
                      </a:cubicBezTo>
                      <a:lnTo>
                        <a:pt x="968989" y="1539875"/>
                      </a:lnTo>
                      <a:cubicBezTo>
                        <a:pt x="973222" y="1546225"/>
                        <a:pt x="975339" y="1554692"/>
                        <a:pt x="981689" y="1558925"/>
                      </a:cubicBezTo>
                      <a:cubicBezTo>
                        <a:pt x="991055" y="1565169"/>
                        <a:pt x="993099" y="1565633"/>
                        <a:pt x="1000739" y="1574800"/>
                      </a:cubicBezTo>
                      <a:cubicBezTo>
                        <a:pt x="1013968" y="1590675"/>
                        <a:pt x="999152" y="1579033"/>
                        <a:pt x="1016614" y="1590675"/>
                      </a:cubicBezTo>
                      <a:cubicBezTo>
                        <a:pt x="1018731" y="1593850"/>
                        <a:pt x="1019984" y="1597816"/>
                        <a:pt x="1022964" y="1600200"/>
                      </a:cubicBezTo>
                      <a:cubicBezTo>
                        <a:pt x="1025098" y="1601907"/>
                        <a:pt x="1044276" y="1606276"/>
                        <a:pt x="1045189" y="1606550"/>
                      </a:cubicBezTo>
                      <a:cubicBezTo>
                        <a:pt x="1051600" y="1608473"/>
                        <a:pt x="1064239" y="1612900"/>
                        <a:pt x="1064239" y="1612900"/>
                      </a:cubicBezTo>
                      <a:cubicBezTo>
                        <a:pt x="1071176" y="1623306"/>
                        <a:pt x="1095989" y="1634067"/>
                        <a:pt x="1102339" y="1638300"/>
                      </a:cubicBezTo>
                      <a:close/>
                    </a:path>
                  </a:pathLst>
                </a:cu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2">
                <a:extLst>
                  <a:ext uri="{FF2B5EF4-FFF2-40B4-BE49-F238E27FC236}">
                    <a16:creationId xmlns:a16="http://schemas.microsoft.com/office/drawing/2014/main" id="{6AAB4A13-E109-804D-A401-CAC3FDDEFDC8}"/>
                  </a:ext>
                </a:extLst>
              </p:cNvPr>
              <p:cNvSpPr/>
              <p:nvPr/>
            </p:nvSpPr>
            <p:spPr>
              <a:xfrm>
                <a:off x="7073268" y="3232379"/>
                <a:ext cx="1672123" cy="1009853"/>
              </a:xfrm>
              <a:custGeom>
                <a:avLst/>
                <a:gdLst>
                  <a:gd name="connsiteX0" fmla="*/ 1206500 w 1206500"/>
                  <a:gd name="connsiteY0" fmla="*/ 0 h 695333"/>
                  <a:gd name="connsiteX1" fmla="*/ 1190625 w 1206500"/>
                  <a:gd name="connsiteY1" fmla="*/ 19050 h 695333"/>
                  <a:gd name="connsiteX2" fmla="*/ 1181100 w 1206500"/>
                  <a:gd name="connsiteY2" fmla="*/ 31750 h 695333"/>
                  <a:gd name="connsiteX3" fmla="*/ 1168400 w 1206500"/>
                  <a:gd name="connsiteY3" fmla="*/ 38100 h 695333"/>
                  <a:gd name="connsiteX4" fmla="*/ 1155700 w 1206500"/>
                  <a:gd name="connsiteY4" fmla="*/ 47625 h 695333"/>
                  <a:gd name="connsiteX5" fmla="*/ 1136650 w 1206500"/>
                  <a:gd name="connsiteY5" fmla="*/ 60325 h 695333"/>
                  <a:gd name="connsiteX6" fmla="*/ 1114425 w 1206500"/>
                  <a:gd name="connsiteY6" fmla="*/ 76200 h 695333"/>
                  <a:gd name="connsiteX7" fmla="*/ 1095375 w 1206500"/>
                  <a:gd name="connsiteY7" fmla="*/ 88900 h 695333"/>
                  <a:gd name="connsiteX8" fmla="*/ 1085850 w 1206500"/>
                  <a:gd name="connsiteY8" fmla="*/ 95250 h 695333"/>
                  <a:gd name="connsiteX9" fmla="*/ 1060450 w 1206500"/>
                  <a:gd name="connsiteY9" fmla="*/ 104775 h 695333"/>
                  <a:gd name="connsiteX10" fmla="*/ 1041400 w 1206500"/>
                  <a:gd name="connsiteY10" fmla="*/ 111125 h 695333"/>
                  <a:gd name="connsiteX11" fmla="*/ 1028700 w 1206500"/>
                  <a:gd name="connsiteY11" fmla="*/ 114300 h 695333"/>
                  <a:gd name="connsiteX12" fmla="*/ 1016000 w 1206500"/>
                  <a:gd name="connsiteY12" fmla="*/ 120650 h 695333"/>
                  <a:gd name="connsiteX13" fmla="*/ 996950 w 1206500"/>
                  <a:gd name="connsiteY13" fmla="*/ 127000 h 695333"/>
                  <a:gd name="connsiteX14" fmla="*/ 987425 w 1206500"/>
                  <a:gd name="connsiteY14" fmla="*/ 130175 h 695333"/>
                  <a:gd name="connsiteX15" fmla="*/ 952500 w 1206500"/>
                  <a:gd name="connsiteY15" fmla="*/ 136525 h 695333"/>
                  <a:gd name="connsiteX16" fmla="*/ 927100 w 1206500"/>
                  <a:gd name="connsiteY16" fmla="*/ 139700 h 695333"/>
                  <a:gd name="connsiteX17" fmla="*/ 898525 w 1206500"/>
                  <a:gd name="connsiteY17" fmla="*/ 146050 h 695333"/>
                  <a:gd name="connsiteX18" fmla="*/ 850900 w 1206500"/>
                  <a:gd name="connsiteY18" fmla="*/ 152400 h 695333"/>
                  <a:gd name="connsiteX19" fmla="*/ 835025 w 1206500"/>
                  <a:gd name="connsiteY19" fmla="*/ 155575 h 695333"/>
                  <a:gd name="connsiteX20" fmla="*/ 809625 w 1206500"/>
                  <a:gd name="connsiteY20" fmla="*/ 158750 h 695333"/>
                  <a:gd name="connsiteX21" fmla="*/ 800100 w 1206500"/>
                  <a:gd name="connsiteY21" fmla="*/ 155575 h 695333"/>
                  <a:gd name="connsiteX22" fmla="*/ 787400 w 1206500"/>
                  <a:gd name="connsiteY22" fmla="*/ 171450 h 695333"/>
                  <a:gd name="connsiteX23" fmla="*/ 781050 w 1206500"/>
                  <a:gd name="connsiteY23" fmla="*/ 180975 h 695333"/>
                  <a:gd name="connsiteX24" fmla="*/ 771525 w 1206500"/>
                  <a:gd name="connsiteY24" fmla="*/ 184150 h 695333"/>
                  <a:gd name="connsiteX25" fmla="*/ 762000 w 1206500"/>
                  <a:gd name="connsiteY25" fmla="*/ 190500 h 695333"/>
                  <a:gd name="connsiteX26" fmla="*/ 749300 w 1206500"/>
                  <a:gd name="connsiteY26" fmla="*/ 203200 h 695333"/>
                  <a:gd name="connsiteX27" fmla="*/ 746125 w 1206500"/>
                  <a:gd name="connsiteY27" fmla="*/ 212725 h 695333"/>
                  <a:gd name="connsiteX28" fmla="*/ 739775 w 1206500"/>
                  <a:gd name="connsiteY28" fmla="*/ 238125 h 695333"/>
                  <a:gd name="connsiteX29" fmla="*/ 730250 w 1206500"/>
                  <a:gd name="connsiteY29" fmla="*/ 244475 h 695333"/>
                  <a:gd name="connsiteX30" fmla="*/ 723900 w 1206500"/>
                  <a:gd name="connsiteY30" fmla="*/ 254000 h 695333"/>
                  <a:gd name="connsiteX31" fmla="*/ 711200 w 1206500"/>
                  <a:gd name="connsiteY31" fmla="*/ 276225 h 695333"/>
                  <a:gd name="connsiteX32" fmla="*/ 688975 w 1206500"/>
                  <a:gd name="connsiteY32" fmla="*/ 307975 h 695333"/>
                  <a:gd name="connsiteX33" fmla="*/ 679450 w 1206500"/>
                  <a:gd name="connsiteY33" fmla="*/ 327025 h 695333"/>
                  <a:gd name="connsiteX34" fmla="*/ 666750 w 1206500"/>
                  <a:gd name="connsiteY34" fmla="*/ 336550 h 695333"/>
                  <a:gd name="connsiteX35" fmla="*/ 647700 w 1206500"/>
                  <a:gd name="connsiteY35" fmla="*/ 349250 h 695333"/>
                  <a:gd name="connsiteX36" fmla="*/ 628650 w 1206500"/>
                  <a:gd name="connsiteY36" fmla="*/ 361950 h 695333"/>
                  <a:gd name="connsiteX37" fmla="*/ 619125 w 1206500"/>
                  <a:gd name="connsiteY37" fmla="*/ 371475 h 695333"/>
                  <a:gd name="connsiteX38" fmla="*/ 609600 w 1206500"/>
                  <a:gd name="connsiteY38" fmla="*/ 368300 h 695333"/>
                  <a:gd name="connsiteX39" fmla="*/ 600075 w 1206500"/>
                  <a:gd name="connsiteY39" fmla="*/ 387350 h 695333"/>
                  <a:gd name="connsiteX40" fmla="*/ 584200 w 1206500"/>
                  <a:gd name="connsiteY40" fmla="*/ 400050 h 695333"/>
                  <a:gd name="connsiteX41" fmla="*/ 561975 w 1206500"/>
                  <a:gd name="connsiteY41" fmla="*/ 419100 h 695333"/>
                  <a:gd name="connsiteX42" fmla="*/ 552450 w 1206500"/>
                  <a:gd name="connsiteY42" fmla="*/ 425450 h 695333"/>
                  <a:gd name="connsiteX43" fmla="*/ 542925 w 1206500"/>
                  <a:gd name="connsiteY43" fmla="*/ 434975 h 695333"/>
                  <a:gd name="connsiteX44" fmla="*/ 520700 w 1206500"/>
                  <a:gd name="connsiteY44" fmla="*/ 450850 h 695333"/>
                  <a:gd name="connsiteX45" fmla="*/ 514350 w 1206500"/>
                  <a:gd name="connsiteY45" fmla="*/ 460375 h 695333"/>
                  <a:gd name="connsiteX46" fmla="*/ 504825 w 1206500"/>
                  <a:gd name="connsiteY46" fmla="*/ 466725 h 695333"/>
                  <a:gd name="connsiteX47" fmla="*/ 469900 w 1206500"/>
                  <a:gd name="connsiteY47" fmla="*/ 492125 h 695333"/>
                  <a:gd name="connsiteX48" fmla="*/ 457200 w 1206500"/>
                  <a:gd name="connsiteY48" fmla="*/ 498475 h 695333"/>
                  <a:gd name="connsiteX49" fmla="*/ 431800 w 1206500"/>
                  <a:gd name="connsiteY49" fmla="*/ 501650 h 695333"/>
                  <a:gd name="connsiteX50" fmla="*/ 409575 w 1206500"/>
                  <a:gd name="connsiteY50" fmla="*/ 498475 h 695333"/>
                  <a:gd name="connsiteX51" fmla="*/ 400050 w 1206500"/>
                  <a:gd name="connsiteY51" fmla="*/ 501650 h 695333"/>
                  <a:gd name="connsiteX52" fmla="*/ 381000 w 1206500"/>
                  <a:gd name="connsiteY52" fmla="*/ 495300 h 695333"/>
                  <a:gd name="connsiteX53" fmla="*/ 361950 w 1206500"/>
                  <a:gd name="connsiteY53" fmla="*/ 498475 h 695333"/>
                  <a:gd name="connsiteX54" fmla="*/ 349250 w 1206500"/>
                  <a:gd name="connsiteY54" fmla="*/ 504825 h 695333"/>
                  <a:gd name="connsiteX55" fmla="*/ 304800 w 1206500"/>
                  <a:gd name="connsiteY55" fmla="*/ 501650 h 695333"/>
                  <a:gd name="connsiteX56" fmla="*/ 288925 w 1206500"/>
                  <a:gd name="connsiteY56" fmla="*/ 495300 h 695333"/>
                  <a:gd name="connsiteX57" fmla="*/ 269875 w 1206500"/>
                  <a:gd name="connsiteY57" fmla="*/ 488950 h 695333"/>
                  <a:gd name="connsiteX58" fmla="*/ 231775 w 1206500"/>
                  <a:gd name="connsiteY58" fmla="*/ 495300 h 695333"/>
                  <a:gd name="connsiteX59" fmla="*/ 212725 w 1206500"/>
                  <a:gd name="connsiteY59" fmla="*/ 504825 h 695333"/>
                  <a:gd name="connsiteX60" fmla="*/ 177800 w 1206500"/>
                  <a:gd name="connsiteY60" fmla="*/ 508000 h 695333"/>
                  <a:gd name="connsiteX61" fmla="*/ 171450 w 1206500"/>
                  <a:gd name="connsiteY61" fmla="*/ 517525 h 695333"/>
                  <a:gd name="connsiteX62" fmla="*/ 152400 w 1206500"/>
                  <a:gd name="connsiteY62" fmla="*/ 536575 h 695333"/>
                  <a:gd name="connsiteX63" fmla="*/ 139700 w 1206500"/>
                  <a:gd name="connsiteY63" fmla="*/ 555625 h 695333"/>
                  <a:gd name="connsiteX64" fmla="*/ 133350 w 1206500"/>
                  <a:gd name="connsiteY64" fmla="*/ 565150 h 695333"/>
                  <a:gd name="connsiteX65" fmla="*/ 130175 w 1206500"/>
                  <a:gd name="connsiteY65" fmla="*/ 574675 h 695333"/>
                  <a:gd name="connsiteX66" fmla="*/ 111125 w 1206500"/>
                  <a:gd name="connsiteY66" fmla="*/ 590550 h 695333"/>
                  <a:gd name="connsiteX67" fmla="*/ 104775 w 1206500"/>
                  <a:gd name="connsiteY67" fmla="*/ 600075 h 695333"/>
                  <a:gd name="connsiteX68" fmla="*/ 95250 w 1206500"/>
                  <a:gd name="connsiteY68" fmla="*/ 606425 h 695333"/>
                  <a:gd name="connsiteX69" fmla="*/ 85725 w 1206500"/>
                  <a:gd name="connsiteY69" fmla="*/ 615950 h 695333"/>
                  <a:gd name="connsiteX70" fmla="*/ 82550 w 1206500"/>
                  <a:gd name="connsiteY70" fmla="*/ 625475 h 695333"/>
                  <a:gd name="connsiteX71" fmla="*/ 60325 w 1206500"/>
                  <a:gd name="connsiteY71" fmla="*/ 644525 h 695333"/>
                  <a:gd name="connsiteX72" fmla="*/ 53975 w 1206500"/>
                  <a:gd name="connsiteY72" fmla="*/ 654050 h 695333"/>
                  <a:gd name="connsiteX73" fmla="*/ 44450 w 1206500"/>
                  <a:gd name="connsiteY73" fmla="*/ 673100 h 695333"/>
                  <a:gd name="connsiteX74" fmla="*/ 34925 w 1206500"/>
                  <a:gd name="connsiteY74" fmla="*/ 679450 h 695333"/>
                  <a:gd name="connsiteX75" fmla="*/ 28575 w 1206500"/>
                  <a:gd name="connsiteY75" fmla="*/ 688975 h 695333"/>
                  <a:gd name="connsiteX76" fmla="*/ 12700 w 1206500"/>
                  <a:gd name="connsiteY76" fmla="*/ 692150 h 695333"/>
                  <a:gd name="connsiteX77" fmla="*/ 0 w 1206500"/>
                  <a:gd name="connsiteY77" fmla="*/ 695325 h 6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06500" h="695333">
                    <a:moveTo>
                      <a:pt x="1206500" y="0"/>
                    </a:moveTo>
                    <a:cubicBezTo>
                      <a:pt x="1201208" y="6350"/>
                      <a:pt x="1195789" y="12595"/>
                      <a:pt x="1190625" y="19050"/>
                    </a:cubicBezTo>
                    <a:cubicBezTo>
                      <a:pt x="1187319" y="23182"/>
                      <a:pt x="1185118" y="28306"/>
                      <a:pt x="1181100" y="31750"/>
                    </a:cubicBezTo>
                    <a:cubicBezTo>
                      <a:pt x="1177506" y="34830"/>
                      <a:pt x="1172414" y="35592"/>
                      <a:pt x="1168400" y="38100"/>
                    </a:cubicBezTo>
                    <a:cubicBezTo>
                      <a:pt x="1163913" y="40905"/>
                      <a:pt x="1160035" y="44590"/>
                      <a:pt x="1155700" y="47625"/>
                    </a:cubicBezTo>
                    <a:cubicBezTo>
                      <a:pt x="1149448" y="52002"/>
                      <a:pt x="1143000" y="56092"/>
                      <a:pt x="1136650" y="60325"/>
                    </a:cubicBezTo>
                    <a:cubicBezTo>
                      <a:pt x="1105683" y="80970"/>
                      <a:pt x="1153807" y="48633"/>
                      <a:pt x="1114425" y="76200"/>
                    </a:cubicBezTo>
                    <a:cubicBezTo>
                      <a:pt x="1108173" y="80577"/>
                      <a:pt x="1101725" y="84667"/>
                      <a:pt x="1095375" y="88900"/>
                    </a:cubicBezTo>
                    <a:cubicBezTo>
                      <a:pt x="1092200" y="91017"/>
                      <a:pt x="1089552" y="94325"/>
                      <a:pt x="1085850" y="95250"/>
                    </a:cubicBezTo>
                    <a:cubicBezTo>
                      <a:pt x="1058354" y="102124"/>
                      <a:pt x="1088122" y="93706"/>
                      <a:pt x="1060450" y="104775"/>
                    </a:cubicBezTo>
                    <a:cubicBezTo>
                      <a:pt x="1054235" y="107261"/>
                      <a:pt x="1047894" y="109502"/>
                      <a:pt x="1041400" y="111125"/>
                    </a:cubicBezTo>
                    <a:cubicBezTo>
                      <a:pt x="1037167" y="112183"/>
                      <a:pt x="1032786" y="112768"/>
                      <a:pt x="1028700" y="114300"/>
                    </a:cubicBezTo>
                    <a:cubicBezTo>
                      <a:pt x="1024268" y="115962"/>
                      <a:pt x="1020394" y="118892"/>
                      <a:pt x="1016000" y="120650"/>
                    </a:cubicBezTo>
                    <a:cubicBezTo>
                      <a:pt x="1009785" y="123136"/>
                      <a:pt x="1003300" y="124883"/>
                      <a:pt x="996950" y="127000"/>
                    </a:cubicBezTo>
                    <a:cubicBezTo>
                      <a:pt x="993775" y="128058"/>
                      <a:pt x="990707" y="129519"/>
                      <a:pt x="987425" y="130175"/>
                    </a:cubicBezTo>
                    <a:cubicBezTo>
                      <a:pt x="973750" y="132910"/>
                      <a:pt x="966718" y="134494"/>
                      <a:pt x="952500" y="136525"/>
                    </a:cubicBezTo>
                    <a:cubicBezTo>
                      <a:pt x="944053" y="137732"/>
                      <a:pt x="935533" y="138403"/>
                      <a:pt x="927100" y="139700"/>
                    </a:cubicBezTo>
                    <a:cubicBezTo>
                      <a:pt x="886135" y="146002"/>
                      <a:pt x="933288" y="139729"/>
                      <a:pt x="898525" y="146050"/>
                    </a:cubicBezTo>
                    <a:cubicBezTo>
                      <a:pt x="880885" y="149257"/>
                      <a:pt x="868867" y="149636"/>
                      <a:pt x="850900" y="152400"/>
                    </a:cubicBezTo>
                    <a:cubicBezTo>
                      <a:pt x="845566" y="153221"/>
                      <a:pt x="840359" y="154754"/>
                      <a:pt x="835025" y="155575"/>
                    </a:cubicBezTo>
                    <a:cubicBezTo>
                      <a:pt x="826592" y="156872"/>
                      <a:pt x="818092" y="157692"/>
                      <a:pt x="809625" y="158750"/>
                    </a:cubicBezTo>
                    <a:cubicBezTo>
                      <a:pt x="806450" y="157692"/>
                      <a:pt x="803401" y="155025"/>
                      <a:pt x="800100" y="155575"/>
                    </a:cubicBezTo>
                    <a:cubicBezTo>
                      <a:pt x="788422" y="157521"/>
                      <a:pt x="791227" y="163795"/>
                      <a:pt x="787400" y="171450"/>
                    </a:cubicBezTo>
                    <a:cubicBezTo>
                      <a:pt x="785693" y="174863"/>
                      <a:pt x="784030" y="178591"/>
                      <a:pt x="781050" y="180975"/>
                    </a:cubicBezTo>
                    <a:cubicBezTo>
                      <a:pt x="778437" y="183066"/>
                      <a:pt x="774518" y="182653"/>
                      <a:pt x="771525" y="184150"/>
                    </a:cubicBezTo>
                    <a:cubicBezTo>
                      <a:pt x="768112" y="185857"/>
                      <a:pt x="765175" y="188383"/>
                      <a:pt x="762000" y="190500"/>
                    </a:cubicBezTo>
                    <a:cubicBezTo>
                      <a:pt x="753533" y="215900"/>
                      <a:pt x="766233" y="186267"/>
                      <a:pt x="749300" y="203200"/>
                    </a:cubicBezTo>
                    <a:cubicBezTo>
                      <a:pt x="746933" y="205567"/>
                      <a:pt x="746937" y="209478"/>
                      <a:pt x="746125" y="212725"/>
                    </a:cubicBezTo>
                    <a:cubicBezTo>
                      <a:pt x="745909" y="213587"/>
                      <a:pt x="742414" y="234826"/>
                      <a:pt x="739775" y="238125"/>
                    </a:cubicBezTo>
                    <a:cubicBezTo>
                      <a:pt x="737391" y="241105"/>
                      <a:pt x="733425" y="242358"/>
                      <a:pt x="730250" y="244475"/>
                    </a:cubicBezTo>
                    <a:cubicBezTo>
                      <a:pt x="728133" y="247650"/>
                      <a:pt x="725793" y="250687"/>
                      <a:pt x="723900" y="254000"/>
                    </a:cubicBezTo>
                    <a:cubicBezTo>
                      <a:pt x="713270" y="272603"/>
                      <a:pt x="722251" y="260754"/>
                      <a:pt x="711200" y="276225"/>
                    </a:cubicBezTo>
                    <a:cubicBezTo>
                      <a:pt x="706672" y="282564"/>
                      <a:pt x="690800" y="302501"/>
                      <a:pt x="688975" y="307975"/>
                    </a:cubicBezTo>
                    <a:cubicBezTo>
                      <a:pt x="686393" y="315722"/>
                      <a:pt x="685605" y="320870"/>
                      <a:pt x="679450" y="327025"/>
                    </a:cubicBezTo>
                    <a:cubicBezTo>
                      <a:pt x="675708" y="330767"/>
                      <a:pt x="671085" y="333515"/>
                      <a:pt x="666750" y="336550"/>
                    </a:cubicBezTo>
                    <a:cubicBezTo>
                      <a:pt x="660498" y="340927"/>
                      <a:pt x="653096" y="343854"/>
                      <a:pt x="647700" y="349250"/>
                    </a:cubicBezTo>
                    <a:cubicBezTo>
                      <a:pt x="635808" y="361142"/>
                      <a:pt x="642435" y="357355"/>
                      <a:pt x="628650" y="361950"/>
                    </a:cubicBezTo>
                    <a:cubicBezTo>
                      <a:pt x="625475" y="365125"/>
                      <a:pt x="623385" y="370055"/>
                      <a:pt x="619125" y="371475"/>
                    </a:cubicBezTo>
                    <a:cubicBezTo>
                      <a:pt x="615950" y="372533"/>
                      <a:pt x="612707" y="367057"/>
                      <a:pt x="609600" y="368300"/>
                    </a:cubicBezTo>
                    <a:cubicBezTo>
                      <a:pt x="603913" y="370575"/>
                      <a:pt x="602247" y="383006"/>
                      <a:pt x="600075" y="387350"/>
                    </a:cubicBezTo>
                    <a:cubicBezTo>
                      <a:pt x="594330" y="398839"/>
                      <a:pt x="595186" y="396388"/>
                      <a:pt x="584200" y="400050"/>
                    </a:cubicBezTo>
                    <a:cubicBezTo>
                      <a:pt x="536638" y="435722"/>
                      <a:pt x="601775" y="385933"/>
                      <a:pt x="561975" y="419100"/>
                    </a:cubicBezTo>
                    <a:cubicBezTo>
                      <a:pt x="559044" y="421543"/>
                      <a:pt x="555381" y="423007"/>
                      <a:pt x="552450" y="425450"/>
                    </a:cubicBezTo>
                    <a:cubicBezTo>
                      <a:pt x="549001" y="428325"/>
                      <a:pt x="546374" y="432100"/>
                      <a:pt x="542925" y="434975"/>
                    </a:cubicBezTo>
                    <a:cubicBezTo>
                      <a:pt x="532108" y="443989"/>
                      <a:pt x="532138" y="439412"/>
                      <a:pt x="520700" y="450850"/>
                    </a:cubicBezTo>
                    <a:cubicBezTo>
                      <a:pt x="518002" y="453548"/>
                      <a:pt x="517048" y="457677"/>
                      <a:pt x="514350" y="460375"/>
                    </a:cubicBezTo>
                    <a:cubicBezTo>
                      <a:pt x="511652" y="463073"/>
                      <a:pt x="507878" y="464435"/>
                      <a:pt x="504825" y="466725"/>
                    </a:cubicBezTo>
                    <a:cubicBezTo>
                      <a:pt x="493239" y="475415"/>
                      <a:pt x="483047" y="485551"/>
                      <a:pt x="469900" y="492125"/>
                    </a:cubicBezTo>
                    <a:cubicBezTo>
                      <a:pt x="465667" y="494242"/>
                      <a:pt x="461792" y="497327"/>
                      <a:pt x="457200" y="498475"/>
                    </a:cubicBezTo>
                    <a:cubicBezTo>
                      <a:pt x="448922" y="500544"/>
                      <a:pt x="440267" y="500592"/>
                      <a:pt x="431800" y="501650"/>
                    </a:cubicBezTo>
                    <a:cubicBezTo>
                      <a:pt x="424392" y="500592"/>
                      <a:pt x="417059" y="498475"/>
                      <a:pt x="409575" y="498475"/>
                    </a:cubicBezTo>
                    <a:cubicBezTo>
                      <a:pt x="406228" y="498475"/>
                      <a:pt x="403376" y="502020"/>
                      <a:pt x="400050" y="501650"/>
                    </a:cubicBezTo>
                    <a:cubicBezTo>
                      <a:pt x="393397" y="500911"/>
                      <a:pt x="381000" y="495300"/>
                      <a:pt x="381000" y="495300"/>
                    </a:cubicBezTo>
                    <a:cubicBezTo>
                      <a:pt x="374650" y="496358"/>
                      <a:pt x="368116" y="496625"/>
                      <a:pt x="361950" y="498475"/>
                    </a:cubicBezTo>
                    <a:cubicBezTo>
                      <a:pt x="357417" y="499835"/>
                      <a:pt x="353976" y="504562"/>
                      <a:pt x="349250" y="504825"/>
                    </a:cubicBezTo>
                    <a:cubicBezTo>
                      <a:pt x="334418" y="505649"/>
                      <a:pt x="319617" y="502708"/>
                      <a:pt x="304800" y="501650"/>
                    </a:cubicBezTo>
                    <a:cubicBezTo>
                      <a:pt x="299508" y="499533"/>
                      <a:pt x="294281" y="497248"/>
                      <a:pt x="288925" y="495300"/>
                    </a:cubicBezTo>
                    <a:cubicBezTo>
                      <a:pt x="282635" y="493013"/>
                      <a:pt x="269875" y="488950"/>
                      <a:pt x="269875" y="488950"/>
                    </a:cubicBezTo>
                    <a:cubicBezTo>
                      <a:pt x="260821" y="489956"/>
                      <a:pt x="242413" y="489981"/>
                      <a:pt x="231775" y="495300"/>
                    </a:cubicBezTo>
                    <a:cubicBezTo>
                      <a:pt x="221714" y="500330"/>
                      <a:pt x="223898" y="503229"/>
                      <a:pt x="212725" y="504825"/>
                    </a:cubicBezTo>
                    <a:cubicBezTo>
                      <a:pt x="201153" y="506478"/>
                      <a:pt x="189442" y="506942"/>
                      <a:pt x="177800" y="508000"/>
                    </a:cubicBezTo>
                    <a:cubicBezTo>
                      <a:pt x="175683" y="511175"/>
                      <a:pt x="173985" y="514673"/>
                      <a:pt x="171450" y="517525"/>
                    </a:cubicBezTo>
                    <a:cubicBezTo>
                      <a:pt x="165484" y="524237"/>
                      <a:pt x="157381" y="529103"/>
                      <a:pt x="152400" y="536575"/>
                    </a:cubicBezTo>
                    <a:lnTo>
                      <a:pt x="139700" y="555625"/>
                    </a:lnTo>
                    <a:cubicBezTo>
                      <a:pt x="137583" y="558800"/>
                      <a:pt x="134557" y="561530"/>
                      <a:pt x="133350" y="565150"/>
                    </a:cubicBezTo>
                    <a:cubicBezTo>
                      <a:pt x="132292" y="568325"/>
                      <a:pt x="132031" y="571890"/>
                      <a:pt x="130175" y="574675"/>
                    </a:cubicBezTo>
                    <a:cubicBezTo>
                      <a:pt x="125286" y="582009"/>
                      <a:pt x="118153" y="585864"/>
                      <a:pt x="111125" y="590550"/>
                    </a:cubicBezTo>
                    <a:cubicBezTo>
                      <a:pt x="109008" y="593725"/>
                      <a:pt x="107473" y="597377"/>
                      <a:pt x="104775" y="600075"/>
                    </a:cubicBezTo>
                    <a:cubicBezTo>
                      <a:pt x="102077" y="602773"/>
                      <a:pt x="98181" y="603982"/>
                      <a:pt x="95250" y="606425"/>
                    </a:cubicBezTo>
                    <a:cubicBezTo>
                      <a:pt x="91801" y="609300"/>
                      <a:pt x="88900" y="612775"/>
                      <a:pt x="85725" y="615950"/>
                    </a:cubicBezTo>
                    <a:cubicBezTo>
                      <a:pt x="84667" y="619125"/>
                      <a:pt x="84495" y="622752"/>
                      <a:pt x="82550" y="625475"/>
                    </a:cubicBezTo>
                    <a:cubicBezTo>
                      <a:pt x="75551" y="635274"/>
                      <a:pt x="69478" y="638423"/>
                      <a:pt x="60325" y="644525"/>
                    </a:cubicBezTo>
                    <a:cubicBezTo>
                      <a:pt x="58208" y="647700"/>
                      <a:pt x="55682" y="650637"/>
                      <a:pt x="53975" y="654050"/>
                    </a:cubicBezTo>
                    <a:cubicBezTo>
                      <a:pt x="48810" y="664379"/>
                      <a:pt x="53549" y="664001"/>
                      <a:pt x="44450" y="673100"/>
                    </a:cubicBezTo>
                    <a:cubicBezTo>
                      <a:pt x="41752" y="675798"/>
                      <a:pt x="38100" y="677333"/>
                      <a:pt x="34925" y="679450"/>
                    </a:cubicBezTo>
                    <a:cubicBezTo>
                      <a:pt x="32808" y="682625"/>
                      <a:pt x="31888" y="687082"/>
                      <a:pt x="28575" y="688975"/>
                    </a:cubicBezTo>
                    <a:cubicBezTo>
                      <a:pt x="23890" y="691652"/>
                      <a:pt x="17935" y="690841"/>
                      <a:pt x="12700" y="692150"/>
                    </a:cubicBezTo>
                    <a:cubicBezTo>
                      <a:pt x="-1339" y="695660"/>
                      <a:pt x="7632" y="695325"/>
                      <a:pt x="0" y="6953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C1DB10F5-940B-C243-8103-CBA9870A1C9F}"/>
                </a:ext>
              </a:extLst>
            </p:cNvPr>
            <p:cNvSpPr txBox="1"/>
            <p:nvPr/>
          </p:nvSpPr>
          <p:spPr>
            <a:xfrm>
              <a:off x="8265057" y="2588758"/>
              <a:ext cx="1537307"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Beaverdam Reservoir</a:t>
              </a:r>
            </a:p>
          </p:txBody>
        </p:sp>
        <p:sp>
          <p:nvSpPr>
            <p:cNvPr id="12" name="TextBox 11">
              <a:extLst>
                <a:ext uri="{FF2B5EF4-FFF2-40B4-BE49-F238E27FC236}">
                  <a16:creationId xmlns:a16="http://schemas.microsoft.com/office/drawing/2014/main" id="{C111B2E2-D7C2-F542-B0A0-5632A7741B8B}"/>
                </a:ext>
              </a:extLst>
            </p:cNvPr>
            <p:cNvSpPr txBox="1"/>
            <p:nvPr/>
          </p:nvSpPr>
          <p:spPr>
            <a:xfrm>
              <a:off x="7177941" y="3903895"/>
              <a:ext cx="1800827"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Falling Creek Reservoir</a:t>
              </a:r>
            </a:p>
          </p:txBody>
        </p:sp>
        <p:pic>
          <p:nvPicPr>
            <p:cNvPr id="15" name="Picture 14" descr="A close up of a logo&#10;&#10;Description automatically generated">
              <a:extLst>
                <a:ext uri="{FF2B5EF4-FFF2-40B4-BE49-F238E27FC236}">
                  <a16:creationId xmlns:a16="http://schemas.microsoft.com/office/drawing/2014/main" id="{CBDD3E18-67A2-5849-BC5F-3E997C4215E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10191218" y="5171921"/>
              <a:ext cx="353029" cy="510130"/>
            </a:xfrm>
            <a:prstGeom prst="rect">
              <a:avLst/>
            </a:prstGeom>
          </p:spPr>
        </p:pic>
        <p:grpSp>
          <p:nvGrpSpPr>
            <p:cNvPr id="16" name="Group 15">
              <a:extLst>
                <a:ext uri="{FF2B5EF4-FFF2-40B4-BE49-F238E27FC236}">
                  <a16:creationId xmlns:a16="http://schemas.microsoft.com/office/drawing/2014/main" id="{E36EC794-BBEE-AA4C-8562-614244969200}"/>
                </a:ext>
              </a:extLst>
            </p:cNvPr>
            <p:cNvGrpSpPr/>
            <p:nvPr/>
          </p:nvGrpSpPr>
          <p:grpSpPr>
            <a:xfrm>
              <a:off x="9520020" y="5967262"/>
              <a:ext cx="1557509" cy="369332"/>
              <a:chOff x="6532699" y="4804989"/>
              <a:chExt cx="1557509" cy="369332"/>
            </a:xfrm>
          </p:grpSpPr>
          <p:cxnSp>
            <p:nvCxnSpPr>
              <p:cNvPr id="17" name="Straight Connector 16">
                <a:extLst>
                  <a:ext uri="{FF2B5EF4-FFF2-40B4-BE49-F238E27FC236}">
                    <a16:creationId xmlns:a16="http://schemas.microsoft.com/office/drawing/2014/main" id="{54ABCA84-F22F-B24E-928A-6A6A58A3FE4E}"/>
                  </a:ext>
                </a:extLst>
              </p:cNvPr>
              <p:cNvCxnSpPr>
                <a:cxnSpLocks/>
              </p:cNvCxnSpPr>
              <p:nvPr/>
            </p:nvCxnSpPr>
            <p:spPr>
              <a:xfrm>
                <a:off x="6532699" y="4804989"/>
                <a:ext cx="11849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637D28-783C-FC48-ADBE-D1D6483417F5}"/>
                  </a:ext>
                </a:extLst>
              </p:cNvPr>
              <p:cNvSpPr txBox="1"/>
              <p:nvPr/>
            </p:nvSpPr>
            <p:spPr>
              <a:xfrm>
                <a:off x="6670614" y="4804989"/>
                <a:ext cx="1419594" cy="369332"/>
              </a:xfrm>
              <a:prstGeom prst="rect">
                <a:avLst/>
              </a:prstGeom>
              <a:noFill/>
            </p:spPr>
            <p:txBody>
              <a:bodyPr wrap="square" rtlCol="0">
                <a:spAutoFit/>
              </a:bodyPr>
              <a:lstStyle/>
              <a:p>
                <a:pPr algn="ctr"/>
                <a:r>
                  <a:rPr lang="en-US" dirty="0"/>
                  <a:t>1 km</a:t>
                </a:r>
              </a:p>
            </p:txBody>
          </p:sp>
        </p:grpSp>
      </p:grpSp>
      <p:sp>
        <p:nvSpPr>
          <p:cNvPr id="20" name="Triangle 19">
            <a:extLst>
              <a:ext uri="{FF2B5EF4-FFF2-40B4-BE49-F238E27FC236}">
                <a16:creationId xmlns:a16="http://schemas.microsoft.com/office/drawing/2014/main" id="{B36FEBDB-5858-9F4C-82EA-2559A04C01AD}"/>
              </a:ext>
            </a:extLst>
          </p:cNvPr>
          <p:cNvSpPr/>
          <p:nvPr/>
        </p:nvSpPr>
        <p:spPr>
          <a:xfrm rot="5400000">
            <a:off x="9205578" y="3388116"/>
            <a:ext cx="3401816" cy="1152905"/>
          </a:xfrm>
          <a:prstGeom prst="triangle">
            <a:avLst>
              <a:gd name="adj" fmla="val 65221"/>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CB89A95-EAC4-F540-899C-B64B6BA828A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
                    </a14:imgEffect>
                    <a14:imgEffect>
                      <a14:brightnessContrast contrast="43000"/>
                    </a14:imgEffect>
                  </a14:imgLayer>
                </a14:imgProps>
              </a:ext>
            </a:extLst>
          </a:blip>
          <a:stretch>
            <a:fillRect/>
          </a:stretch>
        </p:blipFill>
        <p:spPr>
          <a:xfrm>
            <a:off x="587440" y="5947860"/>
            <a:ext cx="3973902" cy="662318"/>
          </a:xfrm>
          <a:prstGeom prst="rect">
            <a:avLst/>
          </a:prstGeom>
        </p:spPr>
      </p:pic>
      <p:sp>
        <p:nvSpPr>
          <p:cNvPr id="23" name="Title 1">
            <a:extLst>
              <a:ext uri="{FF2B5EF4-FFF2-40B4-BE49-F238E27FC236}">
                <a16:creationId xmlns:a16="http://schemas.microsoft.com/office/drawing/2014/main" id="{D663A1E3-FD50-664F-8400-A7F7D974C8DB}"/>
              </a:ext>
            </a:extLst>
          </p:cNvPr>
          <p:cNvSpPr>
            <a:spLocks noGrp="1"/>
          </p:cNvSpPr>
          <p:nvPr>
            <p:ph type="title"/>
          </p:nvPr>
        </p:nvSpPr>
        <p:spPr>
          <a:xfrm>
            <a:off x="354643" y="512289"/>
            <a:ext cx="11128295" cy="1325563"/>
          </a:xfrm>
          <a:solidFill>
            <a:schemeClr val="bg1">
              <a:alpha val="60000"/>
            </a:schemeClr>
          </a:solidFill>
        </p:spPr>
        <p:txBody>
          <a:bodyPr>
            <a:noAutofit/>
          </a:bodyPr>
          <a:lstStyle/>
          <a:p>
            <a:r>
              <a:rPr lang="en-US" sz="3000" dirty="0"/>
              <a:t>Six years of oxygenation have provided a unique opportunity to analyze the effects of oxygen on whole-ecosystem carbon processing</a:t>
            </a:r>
          </a:p>
        </p:txBody>
      </p:sp>
      <p:sp>
        <p:nvSpPr>
          <p:cNvPr id="24" name="TextBox 23">
            <a:extLst>
              <a:ext uri="{FF2B5EF4-FFF2-40B4-BE49-F238E27FC236}">
                <a16:creationId xmlns:a16="http://schemas.microsoft.com/office/drawing/2014/main" id="{0CB6A414-397A-5A4E-AAD2-5FE2227355A4}"/>
              </a:ext>
            </a:extLst>
          </p:cNvPr>
          <p:cNvSpPr txBox="1"/>
          <p:nvPr/>
        </p:nvSpPr>
        <p:spPr>
          <a:xfrm>
            <a:off x="663019" y="2034716"/>
            <a:ext cx="5783981" cy="3293209"/>
          </a:xfrm>
          <a:prstGeom prst="rect">
            <a:avLst/>
          </a:prstGeom>
          <a:noFill/>
        </p:spPr>
        <p:txBody>
          <a:bodyPr wrap="square" rtlCol="0">
            <a:spAutoFit/>
          </a:bodyPr>
          <a:lstStyle/>
          <a:p>
            <a:r>
              <a:rPr lang="en-US" sz="2400" dirty="0"/>
              <a:t>Falling Creek Reservoir (FCR; Virginia, USA)</a:t>
            </a:r>
          </a:p>
          <a:p>
            <a:pPr marL="914400" lvl="1" indent="-457200">
              <a:buFont typeface="Arial" panose="020B0604020202020204" pitchFamily="34" charset="0"/>
              <a:buChar char="•"/>
            </a:pPr>
            <a:r>
              <a:rPr lang="en-US" sz="2000" dirty="0"/>
              <a:t>Built in 1898</a:t>
            </a:r>
          </a:p>
          <a:p>
            <a:pPr marL="914400" lvl="1" indent="-457200">
              <a:buFont typeface="Arial" panose="020B0604020202020204" pitchFamily="34" charset="0"/>
              <a:buChar char="•"/>
            </a:pPr>
            <a:r>
              <a:rPr lang="en-US" sz="2000" dirty="0"/>
              <a:t>9.3 m max depth</a:t>
            </a:r>
          </a:p>
          <a:p>
            <a:pPr marL="914400" lvl="1" indent="-457200">
              <a:buFont typeface="Arial" panose="020B0604020202020204" pitchFamily="34" charset="0"/>
              <a:buChar char="•"/>
            </a:pPr>
            <a:r>
              <a:rPr lang="en-US" sz="2000" dirty="0"/>
              <a:t>Equipped with a bottom-water oxygenation system which has been operated on a variable schedule from 2013-2019</a:t>
            </a:r>
          </a:p>
          <a:p>
            <a:r>
              <a:rPr lang="en-US" sz="2400" dirty="0"/>
              <a:t>Beaverdam Reservoir (BVR)</a:t>
            </a:r>
          </a:p>
          <a:p>
            <a:pPr marL="914400" lvl="1" indent="-457200">
              <a:buFont typeface="Arial" panose="020B0604020202020204" pitchFamily="34" charset="0"/>
              <a:buChar char="•"/>
            </a:pPr>
            <a:r>
              <a:rPr lang="en-US" sz="2000" dirty="0"/>
              <a:t>Built in 1872</a:t>
            </a:r>
          </a:p>
          <a:p>
            <a:pPr marL="914400" lvl="1" indent="-457200">
              <a:buFont typeface="Arial" panose="020B0604020202020204" pitchFamily="34" charset="0"/>
              <a:buChar char="•"/>
            </a:pPr>
            <a:r>
              <a:rPr lang="en-US" sz="2000" dirty="0"/>
              <a:t>11 m max depth</a:t>
            </a:r>
          </a:p>
          <a:p>
            <a:pPr marL="914400" lvl="1" indent="-457200">
              <a:buFont typeface="Arial" panose="020B0604020202020204" pitchFamily="34" charset="0"/>
              <a:buChar char="•"/>
            </a:pPr>
            <a:r>
              <a:rPr lang="en-US" sz="2000" dirty="0"/>
              <a:t>Reference reservoir</a:t>
            </a:r>
          </a:p>
        </p:txBody>
      </p:sp>
    </p:spTree>
    <p:extLst>
      <p:ext uri="{BB962C8B-B14F-4D97-AF65-F5344CB8AC3E}">
        <p14:creationId xmlns:p14="http://schemas.microsoft.com/office/powerpoint/2010/main" val="285318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2996D0-5729-B34D-A949-22DDC50DFB1A}"/>
              </a:ext>
            </a:extLst>
          </p:cNvPr>
          <p:cNvGrpSpPr/>
          <p:nvPr/>
        </p:nvGrpSpPr>
        <p:grpSpPr>
          <a:xfrm>
            <a:off x="2925207" y="1770633"/>
            <a:ext cx="6341584" cy="4917333"/>
            <a:chOff x="1210493" y="1834207"/>
            <a:chExt cx="6341584" cy="4917333"/>
          </a:xfrm>
        </p:grpSpPr>
        <p:pic>
          <p:nvPicPr>
            <p:cNvPr id="5" name="Picture 4">
              <a:extLst>
                <a:ext uri="{FF2B5EF4-FFF2-40B4-BE49-F238E27FC236}">
                  <a16:creationId xmlns:a16="http://schemas.microsoft.com/office/drawing/2014/main" id="{45BDED01-E056-4A41-924E-C9BC65B63DB6}"/>
                </a:ext>
              </a:extLst>
            </p:cNvPr>
            <p:cNvPicPr>
              <a:picLocks noChangeAspect="1"/>
            </p:cNvPicPr>
            <p:nvPr/>
          </p:nvPicPr>
          <p:blipFill>
            <a:blip r:embed="rId2"/>
            <a:stretch>
              <a:fillRect/>
            </a:stretch>
          </p:blipFill>
          <p:spPr>
            <a:xfrm>
              <a:off x="1210493" y="1995352"/>
              <a:ext cx="6341584" cy="4756188"/>
            </a:xfrm>
            <a:prstGeom prst="rect">
              <a:avLst/>
            </a:prstGeom>
          </p:spPr>
        </p:pic>
        <p:sp>
          <p:nvSpPr>
            <p:cNvPr id="6" name="TextBox 5">
              <a:extLst>
                <a:ext uri="{FF2B5EF4-FFF2-40B4-BE49-F238E27FC236}">
                  <a16:creationId xmlns:a16="http://schemas.microsoft.com/office/drawing/2014/main" id="{05DEDC15-A453-F740-9BE4-97E1EA8C429D}"/>
                </a:ext>
              </a:extLst>
            </p:cNvPr>
            <p:cNvSpPr txBox="1"/>
            <p:nvPr/>
          </p:nvSpPr>
          <p:spPr>
            <a:xfrm>
              <a:off x="2457629" y="1834207"/>
              <a:ext cx="3701591" cy="461665"/>
            </a:xfrm>
            <a:prstGeom prst="rect">
              <a:avLst/>
            </a:prstGeom>
            <a:solidFill>
              <a:schemeClr val="bg1"/>
            </a:solidFill>
          </p:spPr>
          <p:txBody>
            <a:bodyPr wrap="none" rtlCol="0">
              <a:spAutoFit/>
            </a:bodyPr>
            <a:lstStyle/>
            <a:p>
              <a:r>
                <a:rPr lang="en-US" sz="2400" dirty="0"/>
                <a:t>Falling Creek Reservoir 2018</a:t>
              </a:r>
            </a:p>
          </p:txBody>
        </p:sp>
        <p:sp>
          <p:nvSpPr>
            <p:cNvPr id="8" name="TextBox 7">
              <a:extLst>
                <a:ext uri="{FF2B5EF4-FFF2-40B4-BE49-F238E27FC236}">
                  <a16:creationId xmlns:a16="http://schemas.microsoft.com/office/drawing/2014/main" id="{6D1CAC7E-E2FC-6F49-9117-781E0F7D924F}"/>
                </a:ext>
              </a:extLst>
            </p:cNvPr>
            <p:cNvSpPr txBox="1"/>
            <p:nvPr/>
          </p:nvSpPr>
          <p:spPr>
            <a:xfrm>
              <a:off x="2257604" y="2518964"/>
              <a:ext cx="1566892" cy="646331"/>
            </a:xfrm>
            <a:prstGeom prst="rect">
              <a:avLst/>
            </a:prstGeom>
            <a:noFill/>
            <a:effectLst>
              <a:outerShdw dist="2540000" sx="200000" sy="200000" algn="ctr" rotWithShape="0">
                <a:schemeClr val="tx1">
                  <a:alpha val="0"/>
                </a:schemeClr>
              </a:outerShdw>
            </a:effectLst>
          </p:spPr>
          <p:txBody>
            <a:bodyPr wrap="square" rtlCol="0">
              <a:spAutoFit/>
            </a:bodyPr>
            <a:lstStyle/>
            <a:p>
              <a:pPr algn="ctr"/>
              <a:r>
                <a:rPr lang="en-US" b="1" dirty="0">
                  <a:solidFill>
                    <a:schemeClr val="bg1"/>
                  </a:solidFill>
                  <a:effectLst>
                    <a:glow rad="63500">
                      <a:schemeClr val="tx1">
                        <a:lumMod val="75000"/>
                        <a:lumOff val="25000"/>
                        <a:alpha val="80000"/>
                      </a:schemeClr>
                    </a:glow>
                  </a:effectLst>
                </a:rPr>
                <a:t>Oxygenation system ON</a:t>
              </a:r>
            </a:p>
          </p:txBody>
        </p:sp>
      </p:grpSp>
      <p:sp>
        <p:nvSpPr>
          <p:cNvPr id="9" name="Rectangle 8">
            <a:extLst>
              <a:ext uri="{FF2B5EF4-FFF2-40B4-BE49-F238E27FC236}">
                <a16:creationId xmlns:a16="http://schemas.microsoft.com/office/drawing/2014/main" id="{BFAC6DAA-771D-6F42-B704-82F764CAB27E}"/>
              </a:ext>
            </a:extLst>
          </p:cNvPr>
          <p:cNvSpPr/>
          <p:nvPr/>
        </p:nvSpPr>
        <p:spPr>
          <a:xfrm>
            <a:off x="2010927" y="572686"/>
            <a:ext cx="8170145" cy="1077218"/>
          </a:xfrm>
          <a:prstGeom prst="rect">
            <a:avLst/>
          </a:prstGeom>
        </p:spPr>
        <p:txBody>
          <a:bodyPr wrap="square">
            <a:spAutoFit/>
          </a:bodyPr>
          <a:lstStyle/>
          <a:p>
            <a:pPr algn="ctr"/>
            <a:r>
              <a:rPr lang="en-US" sz="3200" dirty="0">
                <a:latin typeface="+mj-lt"/>
                <a:ea typeface="+mj-ea"/>
                <a:cs typeface="+mj-cs"/>
              </a:rPr>
              <a:t>Oxygenation is effective at experimentally increasing bottom-water oxygen concentrations </a:t>
            </a:r>
          </a:p>
        </p:txBody>
      </p:sp>
      <p:sp>
        <p:nvSpPr>
          <p:cNvPr id="11" name="TextBox 10">
            <a:extLst>
              <a:ext uri="{FF2B5EF4-FFF2-40B4-BE49-F238E27FC236}">
                <a16:creationId xmlns:a16="http://schemas.microsoft.com/office/drawing/2014/main" id="{F6DED759-DCDF-D74B-9481-FFD478BAC750}"/>
              </a:ext>
            </a:extLst>
          </p:cNvPr>
          <p:cNvSpPr txBox="1"/>
          <p:nvPr/>
        </p:nvSpPr>
        <p:spPr>
          <a:xfrm>
            <a:off x="6253167" y="2455390"/>
            <a:ext cx="1566892" cy="646331"/>
          </a:xfrm>
          <a:prstGeom prst="rect">
            <a:avLst/>
          </a:prstGeom>
          <a:noFill/>
        </p:spPr>
        <p:txBody>
          <a:bodyPr wrap="square" rtlCol="0">
            <a:spAutoFit/>
          </a:bodyPr>
          <a:lstStyle/>
          <a:p>
            <a:pPr algn="ctr"/>
            <a:r>
              <a:rPr lang="en-US" b="1" dirty="0">
                <a:solidFill>
                  <a:schemeClr val="bg1"/>
                </a:solidFill>
                <a:effectLst>
                  <a:glow rad="63500">
                    <a:schemeClr val="tx1">
                      <a:lumMod val="75000"/>
                      <a:lumOff val="25000"/>
                      <a:alpha val="80000"/>
                    </a:schemeClr>
                  </a:glow>
                </a:effectLst>
              </a:rPr>
              <a:t>Oxygenation system OFF</a:t>
            </a:r>
          </a:p>
        </p:txBody>
      </p:sp>
    </p:spTree>
    <p:extLst>
      <p:ext uri="{BB962C8B-B14F-4D97-AF65-F5344CB8AC3E}">
        <p14:creationId xmlns:p14="http://schemas.microsoft.com/office/powerpoint/2010/main" val="383939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0BA0-9C4F-4E91-9C42-97186613A851}"/>
              </a:ext>
            </a:extLst>
          </p:cNvPr>
          <p:cNvSpPr>
            <a:spLocks noGrp="1"/>
          </p:cNvSpPr>
          <p:nvPr>
            <p:ph type="title"/>
          </p:nvPr>
        </p:nvSpPr>
        <p:spPr/>
        <p:txBody>
          <a:bodyPr/>
          <a:lstStyle/>
          <a:p>
            <a:r>
              <a:rPr lang="en-US" dirty="0"/>
              <a:t>Section 1: How do variable oxygen conditions affect greenhouse gas production?</a:t>
            </a:r>
          </a:p>
        </p:txBody>
      </p:sp>
      <p:sp>
        <p:nvSpPr>
          <p:cNvPr id="3" name="Content Placeholder 2">
            <a:extLst>
              <a:ext uri="{FF2B5EF4-FFF2-40B4-BE49-F238E27FC236}">
                <a16:creationId xmlns:a16="http://schemas.microsoft.com/office/drawing/2014/main" id="{6348F7B9-F624-4BB7-B45E-0B591F6793A9}"/>
              </a:ext>
            </a:extLst>
          </p:cNvPr>
          <p:cNvSpPr>
            <a:spLocks noGrp="1"/>
          </p:cNvSpPr>
          <p:nvPr>
            <p:ph idx="1"/>
          </p:nvPr>
        </p:nvSpPr>
        <p:spPr/>
        <p:txBody>
          <a:bodyPr/>
          <a:lstStyle/>
          <a:p>
            <a:r>
              <a:rPr lang="en-US" dirty="0"/>
              <a:t>Reservoirs play an important role in the global carbon cycle as hotspots of greenhouse gas production (GHGs as CO</a:t>
            </a:r>
            <a:r>
              <a:rPr lang="en-US" baseline="-25000" dirty="0"/>
              <a:t>2</a:t>
            </a:r>
            <a:r>
              <a:rPr lang="en-US" dirty="0"/>
              <a:t> and CH</a:t>
            </a:r>
            <a:r>
              <a:rPr lang="en-US" baseline="-25000" dirty="0"/>
              <a:t>4</a:t>
            </a:r>
            <a:r>
              <a:rPr lang="en-US" dirty="0"/>
              <a:t>)</a:t>
            </a:r>
          </a:p>
          <a:p>
            <a:r>
              <a:rPr lang="en-US" dirty="0"/>
              <a:t>Climate change is expected to lead to more anoxic bottom waters, which are predicted to alter GHG production in lakes and reservoirs</a:t>
            </a:r>
          </a:p>
          <a:p>
            <a:r>
              <a:rPr lang="en-US" dirty="0"/>
              <a:t>We conducted whole-ecosystem oxygenation experiments in summer 2016, 2017, and 2018 to manipulate hypolimnetic oxygen concentrations in Falling Creek Reservoir (FCR)</a:t>
            </a:r>
          </a:p>
          <a:p>
            <a:r>
              <a:rPr lang="en-US" dirty="0"/>
              <a:t>Results were compared to an anoxic reservoir (BVR) to assess the impact of oxygen on GHG dynamics in freshwater reservoirs.</a:t>
            </a:r>
          </a:p>
        </p:txBody>
      </p:sp>
    </p:spTree>
    <p:extLst>
      <p:ext uri="{BB962C8B-B14F-4D97-AF65-F5344CB8AC3E}">
        <p14:creationId xmlns:p14="http://schemas.microsoft.com/office/powerpoint/2010/main" val="178965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661E-56AC-9146-862F-3C8DC64E4CAB}"/>
              </a:ext>
            </a:extLst>
          </p:cNvPr>
          <p:cNvSpPr>
            <a:spLocks noGrp="1"/>
          </p:cNvSpPr>
          <p:nvPr>
            <p:ph type="title"/>
          </p:nvPr>
        </p:nvSpPr>
        <p:spPr/>
        <p:txBody>
          <a:bodyPr>
            <a:normAutofit/>
          </a:bodyPr>
          <a:lstStyle/>
          <a:p>
            <a:r>
              <a:rPr lang="en-US" dirty="0"/>
              <a:t>Section 1: How do variable oxygen conditions affect greenhouse gas production?</a:t>
            </a:r>
          </a:p>
        </p:txBody>
      </p:sp>
      <p:pic>
        <p:nvPicPr>
          <p:cNvPr id="5" name="Picture 4">
            <a:extLst>
              <a:ext uri="{FF2B5EF4-FFF2-40B4-BE49-F238E27FC236}">
                <a16:creationId xmlns:a16="http://schemas.microsoft.com/office/drawing/2014/main" id="{1BBAD235-39F8-4FE4-BC26-8C3C32A667B5}"/>
              </a:ext>
            </a:extLst>
          </p:cNvPr>
          <p:cNvPicPr>
            <a:picLocks noChangeAspect="1"/>
          </p:cNvPicPr>
          <p:nvPr/>
        </p:nvPicPr>
        <p:blipFill>
          <a:blip r:embed="rId2"/>
          <a:stretch>
            <a:fillRect/>
          </a:stretch>
        </p:blipFill>
        <p:spPr>
          <a:xfrm>
            <a:off x="4052047" y="1793937"/>
            <a:ext cx="8139953" cy="4974416"/>
          </a:xfrm>
          <a:prstGeom prst="rect">
            <a:avLst/>
          </a:prstGeom>
        </p:spPr>
      </p:pic>
      <p:sp>
        <p:nvSpPr>
          <p:cNvPr id="6" name="TextBox 5">
            <a:extLst>
              <a:ext uri="{FF2B5EF4-FFF2-40B4-BE49-F238E27FC236}">
                <a16:creationId xmlns:a16="http://schemas.microsoft.com/office/drawing/2014/main" id="{2AD6A241-1CD7-4943-9CEF-21AEC4327585}"/>
              </a:ext>
            </a:extLst>
          </p:cNvPr>
          <p:cNvSpPr txBox="1"/>
          <p:nvPr/>
        </p:nvSpPr>
        <p:spPr>
          <a:xfrm>
            <a:off x="134471" y="2012186"/>
            <a:ext cx="391757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Experimentally-oxygenated FCR in 2016, 2017, and 2018 as compared to the reference reservoir (BVR).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Black triangles indicate when the oxygenation system was turned on and turned off</a:t>
            </a:r>
          </a:p>
          <a:p>
            <a:pPr marL="285750" indent="-285750">
              <a:buFont typeface="Arial" panose="020B0604020202020204" pitchFamily="34" charset="0"/>
              <a:buChar char="•"/>
            </a:pPr>
            <a:r>
              <a:rPr lang="en-US" sz="2400" dirty="0"/>
              <a:t>Black squares indicate date of fall turnover</a:t>
            </a:r>
          </a:p>
        </p:txBody>
      </p:sp>
      <p:sp>
        <p:nvSpPr>
          <p:cNvPr id="3" name="TextBox 2">
            <a:extLst>
              <a:ext uri="{FF2B5EF4-FFF2-40B4-BE49-F238E27FC236}">
                <a16:creationId xmlns:a16="http://schemas.microsoft.com/office/drawing/2014/main" id="{F3A8F2E9-6B04-C14B-A8D6-6CA5F783F6BF}"/>
              </a:ext>
            </a:extLst>
          </p:cNvPr>
          <p:cNvSpPr txBox="1"/>
          <p:nvPr/>
        </p:nvSpPr>
        <p:spPr>
          <a:xfrm>
            <a:off x="134471" y="6488668"/>
            <a:ext cx="4787153" cy="369332"/>
          </a:xfrm>
          <a:prstGeom prst="rect">
            <a:avLst/>
          </a:prstGeom>
          <a:noFill/>
        </p:spPr>
        <p:txBody>
          <a:bodyPr wrap="square" rtlCol="0">
            <a:spAutoFit/>
          </a:bodyPr>
          <a:lstStyle/>
          <a:p>
            <a:r>
              <a:rPr lang="en-US" dirty="0"/>
              <a:t>In revision, </a:t>
            </a:r>
            <a:r>
              <a:rPr lang="en-US" dirty="0" err="1"/>
              <a:t>Hounshell</a:t>
            </a:r>
            <a:r>
              <a:rPr lang="en-US" dirty="0"/>
              <a:t> et al. </a:t>
            </a:r>
            <a:r>
              <a:rPr lang="en-US" i="1" dirty="0"/>
              <a:t>L&amp;O-L</a:t>
            </a:r>
          </a:p>
        </p:txBody>
      </p:sp>
    </p:spTree>
    <p:extLst>
      <p:ext uri="{BB962C8B-B14F-4D97-AF65-F5344CB8AC3E}">
        <p14:creationId xmlns:p14="http://schemas.microsoft.com/office/powerpoint/2010/main" val="76340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F2C1-A821-4720-B076-AAEBF98E2F9F}"/>
              </a:ext>
            </a:extLst>
          </p:cNvPr>
          <p:cNvSpPr>
            <a:spLocks noGrp="1"/>
          </p:cNvSpPr>
          <p:nvPr>
            <p:ph type="title"/>
          </p:nvPr>
        </p:nvSpPr>
        <p:spPr/>
        <p:txBody>
          <a:bodyPr/>
          <a:lstStyle/>
          <a:p>
            <a:r>
              <a:rPr lang="en-US" dirty="0"/>
              <a:t>Section 1: How do variable oxygen conditions affect greenhouse gas production?</a:t>
            </a:r>
          </a:p>
        </p:txBody>
      </p:sp>
      <p:pic>
        <p:nvPicPr>
          <p:cNvPr id="5" name="Picture 4">
            <a:extLst>
              <a:ext uri="{FF2B5EF4-FFF2-40B4-BE49-F238E27FC236}">
                <a16:creationId xmlns:a16="http://schemas.microsoft.com/office/drawing/2014/main" id="{179C07E1-8B61-46FC-8F7F-F32BFF8D6E57}"/>
              </a:ext>
            </a:extLst>
          </p:cNvPr>
          <p:cNvPicPr>
            <a:picLocks noChangeAspect="1"/>
          </p:cNvPicPr>
          <p:nvPr/>
        </p:nvPicPr>
        <p:blipFill>
          <a:blip r:embed="rId2"/>
          <a:stretch>
            <a:fillRect/>
          </a:stretch>
        </p:blipFill>
        <p:spPr>
          <a:xfrm>
            <a:off x="4238065" y="1867777"/>
            <a:ext cx="7953935" cy="2386181"/>
          </a:xfrm>
          <a:prstGeom prst="rect">
            <a:avLst/>
          </a:prstGeom>
        </p:spPr>
      </p:pic>
      <p:pic>
        <p:nvPicPr>
          <p:cNvPr id="9" name="Picture 8">
            <a:extLst>
              <a:ext uri="{FF2B5EF4-FFF2-40B4-BE49-F238E27FC236}">
                <a16:creationId xmlns:a16="http://schemas.microsoft.com/office/drawing/2014/main" id="{D12E2ACC-E7D6-4E9F-B9E2-1A35B8916D43}"/>
              </a:ext>
            </a:extLst>
          </p:cNvPr>
          <p:cNvPicPr>
            <a:picLocks noChangeAspect="1"/>
          </p:cNvPicPr>
          <p:nvPr/>
        </p:nvPicPr>
        <p:blipFill>
          <a:blip r:embed="rId3"/>
          <a:stretch>
            <a:fillRect/>
          </a:stretch>
        </p:blipFill>
        <p:spPr>
          <a:xfrm>
            <a:off x="4238065" y="4253958"/>
            <a:ext cx="7953935" cy="2386181"/>
          </a:xfrm>
          <a:prstGeom prst="rect">
            <a:avLst/>
          </a:prstGeom>
        </p:spPr>
      </p:pic>
      <p:sp>
        <p:nvSpPr>
          <p:cNvPr id="10" name="TextBox 9">
            <a:extLst>
              <a:ext uri="{FF2B5EF4-FFF2-40B4-BE49-F238E27FC236}">
                <a16:creationId xmlns:a16="http://schemas.microsoft.com/office/drawing/2014/main" id="{8590DD37-69D3-435D-A2BF-8641457833AB}"/>
              </a:ext>
            </a:extLst>
          </p:cNvPr>
          <p:cNvSpPr txBox="1"/>
          <p:nvPr/>
        </p:nvSpPr>
        <p:spPr>
          <a:xfrm>
            <a:off x="134471" y="2115823"/>
            <a:ext cx="410359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Higher hypolimnetic CH</a:t>
            </a:r>
            <a:r>
              <a:rPr lang="en-US" sz="2400" baseline="-25000" dirty="0"/>
              <a:t>4</a:t>
            </a:r>
            <a:r>
              <a:rPr lang="en-US" sz="2400" dirty="0"/>
              <a:t> concentrations in anoxic vs. </a:t>
            </a:r>
            <a:r>
              <a:rPr lang="en-US" sz="2400" dirty="0" err="1"/>
              <a:t>oxic</a:t>
            </a:r>
            <a:r>
              <a:rPr lang="en-US" sz="2400" dirty="0"/>
              <a:t> </a:t>
            </a:r>
            <a:r>
              <a:rPr lang="en-US" sz="2400" dirty="0" err="1"/>
              <a:t>hypolimnia</a:t>
            </a:r>
            <a:r>
              <a:rPr lang="en-US" sz="2400" dirty="0"/>
              <a:t>, but similar CO</a:t>
            </a:r>
            <a:r>
              <a:rPr lang="en-US" sz="2400" baseline="-25000" dirty="0"/>
              <a:t>2</a:t>
            </a:r>
            <a:r>
              <a:rPr lang="en-US" sz="2400" dirty="0"/>
              <a:t> concentrations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May lead to greater hypolimnetic global warming potential from lakes and reservoirs under future conditions</a:t>
            </a:r>
          </a:p>
          <a:p>
            <a:endParaRPr lang="en-US" sz="2400" dirty="0"/>
          </a:p>
        </p:txBody>
      </p:sp>
      <p:sp>
        <p:nvSpPr>
          <p:cNvPr id="6" name="TextBox 5">
            <a:extLst>
              <a:ext uri="{FF2B5EF4-FFF2-40B4-BE49-F238E27FC236}">
                <a16:creationId xmlns:a16="http://schemas.microsoft.com/office/drawing/2014/main" id="{4B748F54-9FC4-1C44-9E54-0C1B2732E424}"/>
              </a:ext>
            </a:extLst>
          </p:cNvPr>
          <p:cNvSpPr txBox="1"/>
          <p:nvPr/>
        </p:nvSpPr>
        <p:spPr>
          <a:xfrm>
            <a:off x="134471" y="6488668"/>
            <a:ext cx="4787153" cy="369332"/>
          </a:xfrm>
          <a:prstGeom prst="rect">
            <a:avLst/>
          </a:prstGeom>
          <a:noFill/>
        </p:spPr>
        <p:txBody>
          <a:bodyPr wrap="square" rtlCol="0">
            <a:spAutoFit/>
          </a:bodyPr>
          <a:lstStyle/>
          <a:p>
            <a:r>
              <a:rPr lang="en-US" dirty="0"/>
              <a:t>In revision, </a:t>
            </a:r>
            <a:r>
              <a:rPr lang="en-US" dirty="0" err="1"/>
              <a:t>Hounshell</a:t>
            </a:r>
            <a:r>
              <a:rPr lang="en-US" dirty="0"/>
              <a:t> et al. </a:t>
            </a:r>
            <a:r>
              <a:rPr lang="en-US" i="1" dirty="0"/>
              <a:t>L&amp;O-L</a:t>
            </a:r>
          </a:p>
        </p:txBody>
      </p:sp>
    </p:spTree>
    <p:extLst>
      <p:ext uri="{BB962C8B-B14F-4D97-AF65-F5344CB8AC3E}">
        <p14:creationId xmlns:p14="http://schemas.microsoft.com/office/powerpoint/2010/main" val="411289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3D0-B692-CF43-8663-AC6C78B40C2E}"/>
              </a:ext>
            </a:extLst>
          </p:cNvPr>
          <p:cNvSpPr>
            <a:spLocks noGrp="1"/>
          </p:cNvSpPr>
          <p:nvPr>
            <p:ph type="title"/>
          </p:nvPr>
        </p:nvSpPr>
        <p:spPr/>
        <p:txBody>
          <a:bodyPr>
            <a:normAutofit fontScale="90000"/>
          </a:bodyPr>
          <a:lstStyle/>
          <a:p>
            <a:r>
              <a:rPr lang="en-US" dirty="0"/>
              <a:t>Section 2: How do temperature and oxygen affect the rate of bottom-water oxygen demand?</a:t>
            </a:r>
          </a:p>
        </p:txBody>
      </p:sp>
      <p:sp>
        <p:nvSpPr>
          <p:cNvPr id="3" name="Content Placeholder 2">
            <a:extLst>
              <a:ext uri="{FF2B5EF4-FFF2-40B4-BE49-F238E27FC236}">
                <a16:creationId xmlns:a16="http://schemas.microsoft.com/office/drawing/2014/main" id="{F4D94B68-C38A-3644-ABD1-E4F3340FB5B3}"/>
              </a:ext>
            </a:extLst>
          </p:cNvPr>
          <p:cNvSpPr>
            <a:spLocks noGrp="1"/>
          </p:cNvSpPr>
          <p:nvPr>
            <p:ph idx="1"/>
          </p:nvPr>
        </p:nvSpPr>
        <p:spPr/>
        <p:txBody>
          <a:bodyPr/>
          <a:lstStyle/>
          <a:p>
            <a:r>
              <a:rPr lang="en-US" dirty="0"/>
              <a:t>Oxygen demand encompasses organic carbon mineralization as well as oxidation of reduced inorganic substances</a:t>
            </a:r>
          </a:p>
          <a:p>
            <a:r>
              <a:rPr lang="en-US" dirty="0"/>
              <a:t>In this study, we created a process-based model of oxygen demand based upon temperature and oxygen concentrations, then tested the importance of each factor by comparing the full model to temperature-only and oxygen-only models</a:t>
            </a:r>
          </a:p>
          <a:p>
            <a:r>
              <a:rPr lang="en-US" dirty="0"/>
              <a:t>We assessed the predictive power of each model by converting it into a hindcast (a forecast using historical data) and assessing hindcast performance</a:t>
            </a:r>
          </a:p>
        </p:txBody>
      </p:sp>
    </p:spTree>
    <p:extLst>
      <p:ext uri="{BB962C8B-B14F-4D97-AF65-F5344CB8AC3E}">
        <p14:creationId xmlns:p14="http://schemas.microsoft.com/office/powerpoint/2010/main" val="211361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2869</TotalTime>
  <Words>1168</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Background</vt:lpstr>
      <vt:lpstr>PowerPoint Presentation</vt:lpstr>
      <vt:lpstr>Six years of oxygenation have provided a unique opportunity to analyze the effects of oxygen on whole-ecosystem carbon processing</vt:lpstr>
      <vt:lpstr>PowerPoint Presentation</vt:lpstr>
      <vt:lpstr>Section 1: How do variable oxygen conditions affect greenhouse gas production?</vt:lpstr>
      <vt:lpstr>Section 1: How do variable oxygen conditions affect greenhouse gas production?</vt:lpstr>
      <vt:lpstr>Section 1: How do variable oxygen conditions affect greenhouse gas production?</vt:lpstr>
      <vt:lpstr>Section 2: How do temperature and oxygen affect the rate of bottom-water oxygen demand?</vt:lpstr>
      <vt:lpstr>Section 2: How do temperature and oxygen affect the rate of bottom-water oxygen demand?</vt:lpstr>
      <vt:lpstr>Section 2: How do temperature and oxygen affect the rate of bottom-water oxygen demand?</vt:lpstr>
      <vt:lpstr>Section 3: How does oxygen affect mineral associations with organic matter?</vt:lpstr>
      <vt:lpstr>Section 3: Mineral associations with organic matter</vt:lpstr>
      <vt:lpstr>Whole-ecosystem oxygenation experiments provide insight to changing C dynamics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Lewis</dc:creator>
  <cp:lastModifiedBy>Alex Hounshell</cp:lastModifiedBy>
  <cp:revision>35</cp:revision>
  <dcterms:created xsi:type="dcterms:W3CDTF">2020-04-21T21:21:02Z</dcterms:created>
  <dcterms:modified xsi:type="dcterms:W3CDTF">2020-04-28T12:30:46Z</dcterms:modified>
</cp:coreProperties>
</file>