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4" r:id="rId3"/>
    <p:sldId id="276" r:id="rId4"/>
    <p:sldId id="257" r:id="rId5"/>
    <p:sldId id="263" r:id="rId6"/>
    <p:sldId id="258" r:id="rId7"/>
    <p:sldId id="265" r:id="rId8"/>
    <p:sldId id="266" r:id="rId9"/>
    <p:sldId id="259" r:id="rId10"/>
    <p:sldId id="267" r:id="rId11"/>
    <p:sldId id="260" r:id="rId12"/>
    <p:sldId id="261" r:id="rId13"/>
    <p:sldId id="268" r:id="rId14"/>
    <p:sldId id="262" r:id="rId15"/>
    <p:sldId id="277" r:id="rId16"/>
    <p:sldId id="269" r:id="rId17"/>
    <p:sldId id="275" r:id="rId18"/>
    <p:sldId id="273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704"/>
  </p:normalViewPr>
  <p:slideViewPr>
    <p:cSldViewPr snapToGrid="0" snapToObjects="1">
      <p:cViewPr varScale="1">
        <p:scale>
          <a:sx n="111" d="100"/>
          <a:sy n="111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8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0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0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 baseline="0">
                <a:solidFill>
                  <a:srgbClr val="00B050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Arial" charset="0"/>
              </a:defRPr>
            </a:lvl1pPr>
            <a:lvl2pPr>
              <a:defRPr baseline="0">
                <a:latin typeface="Arial" charset="0"/>
              </a:defRPr>
            </a:lvl2pPr>
            <a:lvl3pPr>
              <a:defRPr baseline="0">
                <a:latin typeface="Arial" charset="0"/>
              </a:defRPr>
            </a:lvl3pPr>
            <a:lvl4pPr>
              <a:defRPr baseline="0">
                <a:latin typeface="Arial" charset="0"/>
              </a:defRPr>
            </a:lvl4pPr>
            <a:lvl5pPr>
              <a:defRPr baseline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3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2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1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5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2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4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6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0A766-A54E-4842-85F1-A75CC67DAC58}" type="datetimeFigureOut">
              <a:t>5/7/20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5A1A-3052-2540-AEF7-87C1A43965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23" y="1122363"/>
            <a:ext cx="8634713" cy="1435642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Barriers to Including REDD+ </a:t>
            </a:r>
            <a:br>
              <a:rPr lang="en-US" sz="44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4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in Land Degradation Neutrality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/>
              <a:t>Alan Grainger</a:t>
            </a:r>
          </a:p>
          <a:p>
            <a:r>
              <a:rPr lang="en-US"/>
              <a:t>School of Geography</a:t>
            </a:r>
          </a:p>
          <a:p>
            <a:r>
              <a:rPr lang="en-US"/>
              <a:t>University of Leeds</a:t>
            </a:r>
          </a:p>
        </p:txBody>
      </p:sp>
    </p:spTree>
    <p:extLst>
      <p:ext uri="{BB962C8B-B14F-4D97-AF65-F5344CB8AC3E}">
        <p14:creationId xmlns:p14="http://schemas.microsoft.com/office/powerpoint/2010/main" val="845759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71" y="2471719"/>
            <a:ext cx="8854633" cy="1325563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70C0"/>
                </a:solidFill>
              </a:rPr>
              <a:t>Three Barriers to Monitoring Forest Degradation, Restoration and LDN</a:t>
            </a:r>
            <a:r>
              <a:rPr lang="en-GB"/>
              <a:t/>
            </a:r>
            <a:br>
              <a:rPr lang="en-GB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79932"/>
            <a:ext cx="9144000" cy="919664"/>
          </a:xfrm>
        </p:spPr>
        <p:txBody>
          <a:bodyPr>
            <a:noAutofit/>
          </a:bodyPr>
          <a:lstStyle/>
          <a:p>
            <a:r>
              <a:rPr lang="en-US" sz="3200"/>
              <a:t>National Greenhouse Gas Inventories Reported to UNFCCC by 12 Tropical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35" y="1501533"/>
            <a:ext cx="7886700" cy="5119185"/>
          </a:xfrm>
        </p:spPr>
        <p:txBody>
          <a:bodyPr>
            <a:normAutofit fontScale="40000" lnSpcReduction="20000"/>
          </a:bodyPr>
          <a:lstStyle/>
          <a:p>
            <a:r>
              <a:rPr lang="en-GB" sz="5100"/>
              <a:t>Democratic Republic of the Congo </a:t>
            </a:r>
          </a:p>
          <a:p>
            <a:r>
              <a:rPr lang="en-GB" sz="5100"/>
              <a:t>Ghana </a:t>
            </a:r>
          </a:p>
          <a:p>
            <a:r>
              <a:rPr lang="en-GB" sz="5100"/>
              <a:t>Nigeria </a:t>
            </a:r>
          </a:p>
          <a:p>
            <a:r>
              <a:rPr lang="en-GB" sz="5100"/>
              <a:t>Tanzania</a:t>
            </a:r>
          </a:p>
          <a:p>
            <a:r>
              <a:rPr lang="en-GB" sz="5100"/>
              <a:t> </a:t>
            </a:r>
          </a:p>
          <a:p>
            <a:r>
              <a:rPr lang="en-GB" sz="5100"/>
              <a:t>Cambodia </a:t>
            </a:r>
          </a:p>
          <a:p>
            <a:r>
              <a:rPr lang="en-GB" sz="5100"/>
              <a:t>Indonesia </a:t>
            </a:r>
          </a:p>
          <a:p>
            <a:r>
              <a:rPr lang="en-GB" sz="5100"/>
              <a:t>Laos </a:t>
            </a:r>
          </a:p>
          <a:p>
            <a:r>
              <a:rPr lang="en-GB" sz="5100"/>
              <a:t>Malaysia </a:t>
            </a:r>
          </a:p>
          <a:p>
            <a:r>
              <a:rPr lang="en-GB" sz="5100"/>
              <a:t> </a:t>
            </a:r>
          </a:p>
          <a:p>
            <a:r>
              <a:rPr lang="en-GB" sz="5100"/>
              <a:t>Brazil </a:t>
            </a:r>
          </a:p>
          <a:p>
            <a:r>
              <a:rPr lang="en-GB" sz="5100"/>
              <a:t>Costa Rica </a:t>
            </a:r>
          </a:p>
          <a:p>
            <a:r>
              <a:rPr lang="en-GB" sz="5100"/>
              <a:t>Mexico </a:t>
            </a:r>
          </a:p>
          <a:p>
            <a:r>
              <a:rPr lang="en-GB" sz="5100"/>
              <a:t>Peru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26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 1: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39" y="1860349"/>
            <a:ext cx="8978338" cy="4795094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The UNFCCC has not yet agreed on a definition of the term forest degradation.</a:t>
            </a:r>
          </a:p>
          <a:p>
            <a:r>
              <a:rPr lang="en-GB"/>
              <a:t> </a:t>
            </a:r>
          </a:p>
          <a:p>
            <a:r>
              <a:rPr lang="en-GB"/>
              <a:t>The IPCC proposed a definition in 2003, but the UNFCCC has not taken action on this. </a:t>
            </a:r>
          </a:p>
          <a:p>
            <a:endParaRPr lang="en-GB"/>
          </a:p>
          <a:p>
            <a:r>
              <a:rPr lang="en-GB">
                <a:solidFill>
                  <a:srgbClr val="00B050"/>
                </a:solidFill>
              </a:rPr>
              <a:t>“</a:t>
            </a:r>
            <a:r>
              <a:rPr lang="en-GB">
                <a:solidFill>
                  <a:srgbClr val="FF0000"/>
                </a:solidFill>
              </a:rPr>
              <a:t>A direct human-induced long- loss (persisting for X years or more) of at least Y% of forest carbon stocks [and forest values] since time T and not qualifying as deforestation or an elected activity under Article 3.4 of the Kyoto Protocol”. </a:t>
            </a:r>
          </a:p>
          <a:p>
            <a:endParaRPr lang="en-GB"/>
          </a:p>
          <a:p>
            <a:r>
              <a:rPr lang="en-GB"/>
              <a:t>The IPCC didn’t include a definition in its 2006 Guidelines for Reporting National Greenhouse Gas Inventories.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94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286456"/>
            <a:ext cx="7886700" cy="1114344"/>
          </a:xfrm>
        </p:spPr>
        <p:txBody>
          <a:bodyPr>
            <a:normAutofit/>
          </a:bodyPr>
          <a:lstStyle/>
          <a:p>
            <a:r>
              <a:rPr lang="en-US"/>
              <a:t>“F</a:t>
            </a:r>
            <a:r>
              <a:rPr lang="en-GB"/>
              <a:t>orest remaining as forest" in the IPCC Matrix of land-use and land cover change.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t="8090" r="16662" b="75206"/>
          <a:stretch/>
        </p:blipFill>
        <p:spPr bwMode="auto">
          <a:xfrm>
            <a:off x="628650" y="1841531"/>
            <a:ext cx="7508353" cy="3286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6768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85" y="168358"/>
            <a:ext cx="8515350" cy="514550"/>
          </a:xfrm>
        </p:spPr>
        <p:txBody>
          <a:bodyPr>
            <a:normAutofit fontScale="90000"/>
          </a:bodyPr>
          <a:lstStyle/>
          <a:p>
            <a:r>
              <a:rPr lang="en-US" sz="3600"/>
              <a:t>Barrier 2:Remote Sensing Limitations A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85" y="3852824"/>
            <a:ext cx="8762035" cy="2791044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No single existing Earth observation method can </a:t>
            </a:r>
            <a:r>
              <a:rPr lang="en-GB" b="1"/>
              <a:t>directly</a:t>
            </a:r>
            <a:r>
              <a:rPr lang="en-GB"/>
              <a:t> </a:t>
            </a:r>
            <a:r>
              <a:rPr lang="en-GB" b="1"/>
              <a:t>measure</a:t>
            </a:r>
            <a:r>
              <a:rPr lang="en-GB"/>
              <a:t> reduce carbon emissions from forest degradation by selective logging. Only </a:t>
            </a:r>
            <a:r>
              <a:rPr lang="en-GB" b="1"/>
              <a:t>indirect</a:t>
            </a:r>
            <a:r>
              <a:rPr lang="en-GB"/>
              <a:t> mapping using medium resolution satellite images, e.g. by spotting bare soil on skid trails and logging roads etc., is feasible.</a:t>
            </a:r>
          </a:p>
          <a:p>
            <a:r>
              <a:rPr lang="en-GB"/>
              <a:t>But this can be used to estimate degraded forest areas.</a:t>
            </a:r>
          </a:p>
          <a:p>
            <a:r>
              <a:rPr lang="en-GB"/>
              <a:t>National Greenhouse Gas Inventories must estimate carbon emissions from logging degradation using inaccurate national wood production statistics.</a:t>
            </a:r>
            <a:endParaRPr lang="en-US"/>
          </a:p>
        </p:txBody>
      </p:sp>
      <p:pic>
        <p:nvPicPr>
          <p:cNvPr id="4" name="Picture 3" descr="Log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5" t="23833" r="23511" b="35932"/>
          <a:stretch/>
        </p:blipFill>
        <p:spPr bwMode="auto">
          <a:xfrm>
            <a:off x="3663241" y="1179031"/>
            <a:ext cx="4840535" cy="23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andsat_orbiting_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1" y="1179031"/>
            <a:ext cx="2685327" cy="239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8962" y="3575824"/>
            <a:ext cx="1035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579091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47" y="365127"/>
            <a:ext cx="8912506" cy="989112"/>
          </a:xfrm>
        </p:spPr>
        <p:txBody>
          <a:bodyPr/>
          <a:lstStyle/>
          <a:p>
            <a:r>
              <a:rPr lang="en-US" sz="3600"/>
              <a:t>Barrier 2:Remote Sensing Limitations B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54" y="4291033"/>
            <a:ext cx="7886700" cy="2190790"/>
          </a:xfrm>
        </p:spPr>
        <p:txBody>
          <a:bodyPr/>
          <a:lstStyle/>
          <a:p>
            <a:r>
              <a:rPr lang="en-US"/>
              <a:t>Very high (≤1 m) resolution satellite images can now be interpreted by a new method to measure tree cover in dry areas.</a:t>
            </a:r>
          </a:p>
          <a:p>
            <a:r>
              <a:rPr lang="en-US"/>
              <a:t>This method could also be used to measure spatial forest degradation in these areas.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4167" r="34167" b="74805"/>
          <a:stretch>
            <a:fillRect/>
          </a:stretch>
        </p:blipFill>
        <p:spPr>
          <a:xfrm>
            <a:off x="6044619" y="1206018"/>
            <a:ext cx="2646743" cy="2784323"/>
          </a:xfrm>
          <a:prstGeom prst="rect">
            <a:avLst/>
          </a:prstGeom>
        </p:spPr>
      </p:pic>
      <p:pic>
        <p:nvPicPr>
          <p:cNvPr id="6" name="Content Placeholder 3" descr="DryForestSciencePaper 2.pdf"/>
          <p:cNvPicPr>
            <a:picLocks noChangeAspect="1"/>
          </p:cNvPicPr>
          <p:nvPr/>
        </p:nvPicPr>
        <p:blipFill>
          <a:blip r:embed="rId3"/>
          <a:srcRect l="4677" t="58118" r="4677"/>
          <a:stretch>
            <a:fillRect/>
          </a:stretch>
        </p:blipFill>
        <p:spPr>
          <a:xfrm>
            <a:off x="489754" y="1113431"/>
            <a:ext cx="5301794" cy="31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8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70" y="71437"/>
            <a:ext cx="8889357" cy="1325563"/>
          </a:xfrm>
        </p:spPr>
        <p:txBody>
          <a:bodyPr>
            <a:noAutofit/>
          </a:bodyPr>
          <a:lstStyle/>
          <a:p>
            <a:r>
              <a:rPr lang="en-US" sz="3200"/>
              <a:t>Barrier 3: Monitoring Deforestation Given Priority Over Monitoring Forest Degradation in National Greenhouse Gas Inventories</a:t>
            </a:r>
            <a:endParaRPr lang="en-US" sz="32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155729"/>
              </p:ext>
            </p:extLst>
          </p:nvPr>
        </p:nvGraphicFramePr>
        <p:xfrm>
          <a:off x="104170" y="1397000"/>
          <a:ext cx="8889356" cy="54115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748"/>
                <a:gridCol w="2804930"/>
                <a:gridCol w="2222339"/>
                <a:gridCol w="2222339"/>
              </a:tblGrid>
              <a:tr h="5906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Spatial Degradation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Logging  </a:t>
                      </a:r>
                      <a:r>
                        <a:rPr lang="en-US" b="1"/>
                        <a:t>Degradation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Forest</a:t>
                      </a:r>
                      <a:r>
                        <a:rPr lang="en-US" b="1" baseline="0"/>
                        <a:t> Regrowth</a:t>
                      </a:r>
                      <a:endParaRPr lang="en-US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Ghana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Nigeria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Tanzania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Cambodia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Laos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Malaysia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Costa 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Peru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162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22" y="2321247"/>
            <a:ext cx="7886700" cy="1325563"/>
          </a:xfrm>
        </p:spPr>
        <p:txBody>
          <a:bodyPr/>
          <a:lstStyle/>
          <a:p>
            <a:r>
              <a:rPr lang="en-GB">
                <a:solidFill>
                  <a:srgbClr val="0070C0"/>
                </a:solidFill>
              </a:rPr>
              <a:t>Consequences of Barriers and How to Reduce Them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2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3748"/>
            <a:ext cx="7886700" cy="917657"/>
          </a:xfrm>
        </p:spPr>
        <p:txBody>
          <a:bodyPr/>
          <a:lstStyle/>
          <a:p>
            <a:r>
              <a:rPr lang="en-US"/>
              <a:t>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84" y="4082688"/>
            <a:ext cx="8947231" cy="2422284"/>
          </a:xfrm>
        </p:spPr>
        <p:txBody>
          <a:bodyPr>
            <a:normAutofit/>
          </a:bodyPr>
          <a:lstStyle/>
          <a:p>
            <a:r>
              <a:rPr lang="en-US"/>
              <a:t>1. </a:t>
            </a:r>
            <a:r>
              <a:rPr lang="en-GB"/>
              <a:t>Estimates of the net contribution of forests to global climate change that are inaccurate and imbalanced: degradation only or regrowth only.</a:t>
            </a:r>
          </a:p>
          <a:p>
            <a:endParaRPr lang="en-GB"/>
          </a:p>
          <a:p>
            <a:r>
              <a:rPr lang="en-GB"/>
              <a:t>2. Constrain incorporating forest degradation in LDN. 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04488"/>
              </p:ext>
            </p:extLst>
          </p:nvPr>
        </p:nvGraphicFramePr>
        <p:xfrm>
          <a:off x="628650" y="1206560"/>
          <a:ext cx="7886700" cy="2497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</a:tblGrid>
              <a:tr h="6243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Degradation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Regrowth</a:t>
                      </a:r>
                    </a:p>
                  </a:txBody>
                  <a:tcPr/>
                </a:tc>
              </a:tr>
              <a:tr h="624335">
                <a:tc>
                  <a:txBody>
                    <a:bodyPr/>
                    <a:lstStyle/>
                    <a:p>
                      <a:r>
                        <a:rPr lang="en-US" sz="2400"/>
                        <a:t>Balanced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B050"/>
                          </a:solidFill>
                        </a:rPr>
                        <a:t>Y</a:t>
                      </a:r>
                    </a:p>
                  </a:txBody>
                  <a:tcPr/>
                </a:tc>
              </a:tr>
              <a:tr h="624335">
                <a:tc>
                  <a:txBody>
                    <a:bodyPr/>
                    <a:lstStyle/>
                    <a:p>
                      <a:r>
                        <a:rPr lang="en-US" sz="2400"/>
                        <a:t>Imbalanced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</a:tr>
              <a:tr h="6243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Imbalanced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1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Reducing 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890496"/>
            <a:ext cx="9144000" cy="3209362"/>
          </a:xfrm>
        </p:spPr>
        <p:txBody>
          <a:bodyPr/>
          <a:lstStyle/>
          <a:p>
            <a:r>
              <a:rPr lang="en-US"/>
              <a:t>UNFCCC should define the term ‘forest degradation’.</a:t>
            </a:r>
          </a:p>
          <a:p>
            <a:endParaRPr lang="en-US"/>
          </a:p>
          <a:p>
            <a:r>
              <a:rPr lang="en-US"/>
              <a:t>Technical advances in remote sensing are needed.</a:t>
            </a:r>
          </a:p>
          <a:p>
            <a:endParaRPr lang="en-US"/>
          </a:p>
          <a:p>
            <a:r>
              <a:rPr lang="en-US"/>
              <a:t>Launch REDD Readiness Phase II: forest degradation.</a:t>
            </a:r>
          </a:p>
        </p:txBody>
      </p:sp>
    </p:spTree>
    <p:extLst>
      <p:ext uri="{BB962C8B-B14F-4D97-AF65-F5344CB8AC3E}">
        <p14:creationId xmlns:p14="http://schemas.microsoft.com/office/powerpoint/2010/main" val="15207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Menu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83" y="2311762"/>
            <a:ext cx="8854633" cy="4351338"/>
          </a:xfrm>
        </p:spPr>
        <p:txBody>
          <a:bodyPr/>
          <a:lstStyle/>
          <a:p>
            <a:r>
              <a:rPr lang="en-US"/>
              <a:t>Forest degradation and Land Degradation Neutrality.</a:t>
            </a:r>
          </a:p>
          <a:p>
            <a:endParaRPr lang="en-GB"/>
          </a:p>
          <a:p>
            <a:r>
              <a:rPr lang="en-GB"/>
              <a:t>Three barriers to monitoring forest degradation and restoration and LDN.</a:t>
            </a:r>
          </a:p>
          <a:p>
            <a:endParaRPr lang="en-GB"/>
          </a:p>
          <a:p>
            <a:r>
              <a:rPr lang="en-GB"/>
              <a:t>Consequences of barriers and how to reduce them.</a:t>
            </a:r>
            <a:br>
              <a:rPr lang="en-GB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0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25" y="3460830"/>
            <a:ext cx="7886700" cy="324876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70C0"/>
                </a:solidFill>
              </a:rPr>
              <a:t>Forest Degradation and Land Degradation Neutrality</a:t>
            </a:r>
            <a:br>
              <a:rPr lang="en-US">
                <a:solidFill>
                  <a:srgbClr val="0070C0"/>
                </a:solidFill>
              </a:rPr>
            </a:b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7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039828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00B050"/>
                </a:solidFill>
              </a:rPr>
              <a:t>Land Degradation Neutrality Goal</a:t>
            </a:r>
            <a:endParaRPr lang="en-US" sz="400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040967"/>
            <a:ext cx="7886700" cy="1322689"/>
          </a:xfrm>
        </p:spPr>
        <p:txBody>
          <a:bodyPr/>
          <a:lstStyle/>
          <a:p>
            <a:r>
              <a:rPr lang="en-GB"/>
              <a:t>The area of land degraded each year equals the area of degraded land restored each year.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764" y="139496"/>
            <a:ext cx="8408472" cy="46373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 sz="4000">
                <a:solidFill>
                  <a:srgbClr val="00B050"/>
                </a:solidFill>
              </a:rPr>
              <a:t>17 Sustainable  Development Goals</a:t>
            </a:r>
            <a:endParaRPr lang="en-US" sz="40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559770"/>
              </p:ext>
            </p:extLst>
          </p:nvPr>
        </p:nvGraphicFramePr>
        <p:xfrm>
          <a:off x="1098954" y="640941"/>
          <a:ext cx="7257967" cy="49392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3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8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5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867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0000"/>
                          </a:solidFill>
                        </a:rPr>
                        <a:t>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Economic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B050"/>
                          </a:solidFill>
                        </a:rPr>
                        <a:t>Environmental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 </a:t>
                      </a:r>
                      <a:r>
                        <a:rPr lang="en-GB" sz="18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Poverty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 Decent Work and Economic Growth</a:t>
                      </a:r>
                      <a:r>
                        <a:rPr lang="en-GB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6: Clean Water and Sanitation</a:t>
                      </a:r>
                      <a:r>
                        <a:rPr lang="en-GB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2:</a:t>
                      </a: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Zero Hunger</a:t>
                      </a:r>
                    </a:p>
                    <a:p>
                      <a:endParaRPr lang="en-US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 Industry, Innovation and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7: Affordable and Clean Energy</a:t>
                      </a:r>
                      <a:r>
                        <a:rPr lang="en-GB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6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 </a:t>
                      </a:r>
                      <a:r>
                        <a:rPr lang="en-GB" sz="18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Health and Well-being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 Responsible Consumption &amp; Production</a:t>
                      </a:r>
                      <a:r>
                        <a:rPr lang="en-GB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 Sustainable Cities and Communities</a:t>
                      </a:r>
                      <a:r>
                        <a:rPr lang="en-GB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4: </a:t>
                      </a:r>
                      <a:r>
                        <a:rPr lang="en-GB" sz="18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13: Climate 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8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5: </a:t>
                      </a:r>
                      <a:r>
                        <a:rPr lang="en-GB" sz="18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Gender Equality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14: Life Below Water</a:t>
                      </a:r>
                      <a:r>
                        <a:rPr lang="en-GB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8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 </a:t>
                      </a:r>
                      <a:r>
                        <a:rPr lang="en-GB" sz="1800" kern="12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Reduced Inequality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15: Life on 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0267">
                <a:tc>
                  <a:txBody>
                    <a:bodyPr/>
                    <a:lstStyle/>
                    <a:p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16: Peace and Justice Strong Institutions</a:t>
                      </a:r>
                      <a:r>
                        <a:rPr lang="en-GB">
                          <a:effectLst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0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17: Partnerships to achieve 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033" y="5729468"/>
            <a:ext cx="8863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Target 15.3 By 2030, combat desertification, restore degraded land and soil, including land affected by desertification, drought and floods, and strive to</a:t>
            </a:r>
            <a:r>
              <a:rPr lang="en-GB" sz="2000" b="1">
                <a:solidFill>
                  <a:srgbClr val="FF0000"/>
                </a:solidFill>
              </a:rPr>
              <a:t> achieve a land degradation-neutral world</a:t>
            </a:r>
          </a:p>
        </p:txBody>
      </p:sp>
    </p:spTree>
    <p:extLst>
      <p:ext uri="{BB962C8B-B14F-4D97-AF65-F5344CB8AC3E}">
        <p14:creationId xmlns:p14="http://schemas.microsoft.com/office/powerpoint/2010/main" val="181306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rgbClr val="00B050"/>
                </a:solidFill>
              </a:rPr>
              <a:t>Land Degradation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Land degradation involves degradation of </a:t>
            </a:r>
            <a:r>
              <a:rPr lang="en-GB" b="1"/>
              <a:t>soil</a:t>
            </a:r>
            <a:r>
              <a:rPr lang="en-GB"/>
              <a:t> and degradation of </a:t>
            </a:r>
            <a:r>
              <a:rPr lang="en-GB" b="1"/>
              <a:t>vegetation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Desertification (UN Convention to Combat Desertfication).</a:t>
            </a:r>
          </a:p>
          <a:p>
            <a:endParaRPr lang="en-GB"/>
          </a:p>
          <a:p>
            <a:r>
              <a:rPr lang="en-GB" b="1">
                <a:solidFill>
                  <a:srgbClr val="FF0000"/>
                </a:solidFill>
              </a:rPr>
              <a:t>Forest degradation (REDD+ - </a:t>
            </a:r>
            <a:r>
              <a:rPr lang="en-US">
                <a:solidFill>
                  <a:srgbClr val="FF0000"/>
                </a:solidFill>
              </a:rPr>
              <a:t>UN Framework Convention on Climate Change</a:t>
            </a:r>
            <a:r>
              <a:rPr lang="en-GB" b="1">
                <a:solidFill>
                  <a:srgbClr val="FF0000"/>
                </a:solidFill>
              </a:rPr>
              <a:t>).</a:t>
            </a:r>
          </a:p>
          <a:p>
            <a:endParaRPr lang="en-GB" b="1">
              <a:solidFill>
                <a:srgbClr val="FF0000"/>
              </a:solidFill>
            </a:endParaRPr>
          </a:p>
          <a:p>
            <a:r>
              <a:rPr lang="en-GB"/>
              <a:t>Biodiversity degradation (Aichi Targets – Convention on Biological Diversity)</a:t>
            </a:r>
            <a:r>
              <a:rPr lang="en-US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7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3200" b="1">
                <a:solidFill>
                  <a:srgbClr val="00B050"/>
                </a:solidFill>
              </a:rPr>
              <a:t>Reducing Emissions from Deforestation and Degradation (REDD+) mechanism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960" y="2097913"/>
            <a:ext cx="8861867" cy="366628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UN Framework Convention on Climate Change.</a:t>
            </a:r>
          </a:p>
          <a:p>
            <a:endParaRPr lang="en-US"/>
          </a:p>
          <a:p>
            <a:r>
              <a:rPr lang="en-US"/>
              <a:t>Negotiations began in Bali in 2007 to reduce greenhouse gas emissions in developing countries, ultimately leading to Paris Agreement 2015.</a:t>
            </a:r>
          </a:p>
          <a:p>
            <a:endParaRPr lang="en-US"/>
          </a:p>
          <a:p>
            <a:r>
              <a:rPr lang="en-US"/>
              <a:t>Forests account for 11% of net emissions.</a:t>
            </a:r>
          </a:p>
          <a:p>
            <a:endParaRPr lang="en-GB"/>
          </a:p>
          <a:p>
            <a:r>
              <a:rPr lang="en-GB"/>
              <a:t>Reducing Emissions from Deforestation and </a:t>
            </a:r>
            <a:r>
              <a:rPr lang="en-GB">
                <a:solidFill>
                  <a:srgbClr val="FF0000"/>
                </a:solidFill>
              </a:rPr>
              <a:t>Degradation.</a:t>
            </a:r>
          </a:p>
          <a:p>
            <a:endParaRPr lang="en-GB"/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13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25" y="98908"/>
            <a:ext cx="7886700" cy="1325563"/>
          </a:xfrm>
        </p:spPr>
        <p:txBody>
          <a:bodyPr/>
          <a:lstStyle/>
          <a:p>
            <a:r>
              <a:rPr lang="en-US"/>
              <a:t>Spatial Forest Degradation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97" y="3704531"/>
            <a:ext cx="8727310" cy="3035742"/>
          </a:xfrm>
        </p:spPr>
        <p:txBody>
          <a:bodyPr/>
          <a:lstStyle/>
          <a:p>
            <a:r>
              <a:rPr lang="en-GB" b="1">
                <a:solidFill>
                  <a:srgbClr val="FF0000"/>
                </a:solidFill>
              </a:rPr>
              <a:t>Degradation</a:t>
            </a:r>
            <a:r>
              <a:rPr lang="en-GB"/>
              <a:t>: Canopy coverage of forest reduced by cutting trees for fuelwood or browsing of trees by livestock. </a:t>
            </a:r>
          </a:p>
          <a:p>
            <a:r>
              <a:rPr lang="en-GB"/>
              <a:t>In open forests in dry areas, and an underlying cause of desertification. </a:t>
            </a: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Restoration</a:t>
            </a:r>
            <a:r>
              <a:rPr lang="en-US"/>
              <a:t>: by </a:t>
            </a:r>
            <a:r>
              <a:rPr lang="en-GB"/>
              <a:t>planting more trees, or farmer managed natural regeneration.</a:t>
            </a:r>
            <a:r>
              <a:rPr lang="en-GB">
                <a:effectLst/>
              </a:rPr>
              <a:t> </a:t>
            </a:r>
            <a:endParaRPr lang="en-US"/>
          </a:p>
        </p:txBody>
      </p:sp>
      <p:pic>
        <p:nvPicPr>
          <p:cNvPr id="4" name="Picture 4" descr="DesnS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5276" y="1338001"/>
            <a:ext cx="3351434" cy="226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7564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Vertical Forest Degradation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557251"/>
            <a:ext cx="7886700" cy="1959296"/>
          </a:xfrm>
        </p:spPr>
        <p:txBody>
          <a:bodyPr/>
          <a:lstStyle/>
          <a:p>
            <a:r>
              <a:rPr lang="en-GB" b="1">
                <a:solidFill>
                  <a:srgbClr val="FF0000"/>
                </a:solidFill>
              </a:rPr>
              <a:t>Degradation</a:t>
            </a:r>
            <a:r>
              <a:rPr lang="en-GB"/>
              <a:t>: selective removal of tall timber trees in moist forests, in “selective logging”.  </a:t>
            </a:r>
          </a:p>
          <a:p>
            <a:r>
              <a:rPr lang="en-US" b="1">
                <a:solidFill>
                  <a:srgbClr val="00B050"/>
                </a:solidFill>
              </a:rPr>
              <a:t>Restoration</a:t>
            </a:r>
            <a:r>
              <a:rPr lang="en-US"/>
              <a:t>: </a:t>
            </a:r>
            <a:r>
              <a:rPr lang="en-GB"/>
              <a:t>natural regeneration or artificial enrichment in commercial tree species.</a:t>
            </a:r>
            <a:endParaRPr lang="en-US"/>
          </a:p>
        </p:txBody>
      </p:sp>
      <p:pic>
        <p:nvPicPr>
          <p:cNvPr id="5" name="Picture 4" descr="2-9-2011_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27341"/>
          <a:stretch>
            <a:fillRect/>
          </a:stretch>
        </p:blipFill>
        <p:spPr bwMode="auto">
          <a:xfrm>
            <a:off x="1136690" y="1690689"/>
            <a:ext cx="2404958" cy="235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6"/>
          <a:stretch>
            <a:fillRect/>
          </a:stretch>
        </p:blipFill>
        <p:spPr bwMode="auto">
          <a:xfrm>
            <a:off x="4273873" y="1690689"/>
            <a:ext cx="3331928" cy="242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4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</TotalTime>
  <Words>789</Words>
  <Application>Microsoft Macintosh PowerPoint</Application>
  <PresentationFormat>On-screen Show (4:3)</PresentationFormat>
  <Paragraphs>141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 Light</vt:lpstr>
      <vt:lpstr>Arial</vt:lpstr>
      <vt:lpstr>Calibri</vt:lpstr>
      <vt:lpstr>Office Theme</vt:lpstr>
      <vt:lpstr>Barriers to Including REDD+  in Land Degradation Neutrality</vt:lpstr>
      <vt:lpstr>Menu</vt:lpstr>
      <vt:lpstr>Forest Degradation and Land Degradation Neutrality </vt:lpstr>
      <vt:lpstr>Land Degradation Neutrality Goal</vt:lpstr>
      <vt:lpstr> 17 Sustainable  Development Goals</vt:lpstr>
      <vt:lpstr>Land Degradation</vt:lpstr>
      <vt:lpstr>Reducing Emissions from Deforestation and Degradation (REDD+) mechanism</vt:lpstr>
      <vt:lpstr>Spatial Forest Degradation</vt:lpstr>
      <vt:lpstr>Vertical Forest Degradation</vt:lpstr>
      <vt:lpstr>Three Barriers to Monitoring Forest Degradation, Restoration and LDN </vt:lpstr>
      <vt:lpstr>National Greenhouse Gas Inventories Reported to UNFCCC by 12 Tropical Countries</vt:lpstr>
      <vt:lpstr>Barrier 1: Definitions</vt:lpstr>
      <vt:lpstr>Current Reporting</vt:lpstr>
      <vt:lpstr>Barrier 2:Remote Sensing Limitations A</vt:lpstr>
      <vt:lpstr>Barrier 2:Remote Sensing Limitations B</vt:lpstr>
      <vt:lpstr>Barrier 3: Monitoring Deforestation Given Priority Over Monitoring Forest Degradation in National Greenhouse Gas Inventories</vt:lpstr>
      <vt:lpstr>Consequences of Barriers and How to Reduce Them</vt:lpstr>
      <vt:lpstr>Consequences</vt:lpstr>
      <vt:lpstr>Reducing Barriers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Grainger</dc:creator>
  <cp:lastModifiedBy>Alan Grainger</cp:lastModifiedBy>
  <cp:revision>24</cp:revision>
  <cp:lastPrinted>2020-05-07T18:53:39Z</cp:lastPrinted>
  <dcterms:created xsi:type="dcterms:W3CDTF">2020-05-07T08:12:11Z</dcterms:created>
  <dcterms:modified xsi:type="dcterms:W3CDTF">2020-05-07T21:45:34Z</dcterms:modified>
</cp:coreProperties>
</file>