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91" r:id="rId2"/>
    <p:sldId id="257" r:id="rId3"/>
    <p:sldId id="286" r:id="rId4"/>
    <p:sldId id="280" r:id="rId5"/>
    <p:sldId id="288" r:id="rId6"/>
    <p:sldId id="289" r:id="rId7"/>
    <p:sldId id="282" r:id="rId8"/>
    <p:sldId id="290" r:id="rId9"/>
    <p:sldId id="281" r:id="rId10"/>
    <p:sldId id="28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1" autoAdjust="0"/>
  </p:normalViewPr>
  <p:slideViewPr>
    <p:cSldViewPr snapToGrid="0">
      <p:cViewPr varScale="1">
        <p:scale>
          <a:sx n="83" d="100"/>
          <a:sy n="83" d="100"/>
        </p:scale>
        <p:origin x="1435"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17CEA-7500-4673-9AB5-5586544CBF55}" type="doc">
      <dgm:prSet loTypeId="urn:microsoft.com/office/officeart/2005/8/layout/pyramid1" loCatId="pyramid" qsTypeId="urn:microsoft.com/office/officeart/2005/8/quickstyle/simple1" qsCatId="simple" csTypeId="urn:microsoft.com/office/officeart/2005/8/colors/accent0_1" csCatId="mainScheme" phldr="1"/>
      <dgm:spPr/>
      <dgm:t>
        <a:bodyPr/>
        <a:lstStyle/>
        <a:p>
          <a:endParaRPr lang="en-GB"/>
        </a:p>
      </dgm:t>
    </dgm:pt>
    <dgm:pt modelId="{0DA7AD36-E412-464D-B318-8E6580EF1DE2}">
      <dgm:prSet phldrT="[Text]" custT="1"/>
      <dgm:spPr>
        <a:solidFill>
          <a:schemeClr val="accent1">
            <a:lumMod val="40000"/>
            <a:lumOff val="60000"/>
          </a:schemeClr>
        </a:solidFill>
      </dgm:spPr>
      <dgm:t>
        <a:bodyPr/>
        <a:lstStyle/>
        <a:p>
          <a:r>
            <a:rPr lang="en-GB" sz="2000" dirty="0">
              <a:solidFill>
                <a:schemeClr val="tx1"/>
              </a:solidFill>
              <a:latin typeface="Times New Roman" panose="02020603050405020304" pitchFamily="18" charset="0"/>
              <a:cs typeface="Times New Roman" panose="02020603050405020304" pitchFamily="18" charset="0"/>
            </a:rPr>
            <a:t> </a:t>
          </a:r>
        </a:p>
        <a:p>
          <a:r>
            <a:rPr lang="en-GB" sz="2000" b="0" dirty="0">
              <a:solidFill>
                <a:schemeClr val="tx1"/>
              </a:solidFill>
              <a:latin typeface="Times New Roman" panose="02020603050405020304" pitchFamily="18" charset="0"/>
              <a:cs typeface="Times New Roman" panose="02020603050405020304" pitchFamily="18" charset="0"/>
            </a:rPr>
            <a:t>We will work with the </a:t>
          </a:r>
        </a:p>
        <a:p>
          <a:r>
            <a:rPr lang="en-GB" sz="2000" b="0" dirty="0">
              <a:solidFill>
                <a:schemeClr val="tx1"/>
              </a:solidFill>
              <a:latin typeface="Times New Roman" panose="02020603050405020304" pitchFamily="18" charset="0"/>
              <a:cs typeface="Times New Roman" panose="02020603050405020304" pitchFamily="18" charset="0"/>
            </a:rPr>
            <a:t>International community to ensure the UK</a:t>
          </a:r>
        </a:p>
        <a:p>
          <a:r>
            <a:rPr lang="en-GB" sz="2000" b="0" dirty="0">
              <a:solidFill>
                <a:schemeClr val="tx1"/>
              </a:solidFill>
              <a:latin typeface="Times New Roman" panose="02020603050405020304" pitchFamily="18" charset="0"/>
              <a:cs typeface="Times New Roman" panose="02020603050405020304" pitchFamily="18" charset="0"/>
            </a:rPr>
            <a:t> is resilient and able to respond to Space </a:t>
          </a:r>
          <a:r>
            <a:rPr lang="en-GB" sz="2000" b="0" dirty="0" smtClean="0">
              <a:solidFill>
                <a:schemeClr val="tx1"/>
              </a:solidFill>
              <a:latin typeface="Times New Roman" panose="02020603050405020304" pitchFamily="18" charset="0"/>
              <a:cs typeface="Times New Roman" panose="02020603050405020304" pitchFamily="18" charset="0"/>
            </a:rPr>
            <a:t>Weather.</a:t>
          </a:r>
          <a:endParaRPr lang="en-GB" sz="2000" dirty="0">
            <a:solidFill>
              <a:schemeClr val="tx1"/>
            </a:solidFill>
            <a:latin typeface="Times New Roman" panose="02020603050405020304" pitchFamily="18" charset="0"/>
            <a:cs typeface="Times New Roman" panose="02020603050405020304" pitchFamily="18" charset="0"/>
          </a:endParaRPr>
        </a:p>
      </dgm:t>
    </dgm:pt>
    <dgm:pt modelId="{F55BC1A8-DD5D-4F4F-AFED-5BE60CDA7213}" type="parTrans" cxnId="{A87014B3-5EF6-48B1-B661-7C44557B632B}">
      <dgm:prSet/>
      <dgm:spPr/>
      <dgm:t>
        <a:bodyPr/>
        <a:lstStyle/>
        <a:p>
          <a:endParaRPr lang="en-GB"/>
        </a:p>
      </dgm:t>
    </dgm:pt>
    <dgm:pt modelId="{C719A543-7BFD-4D6A-8F28-2CBF7D2DD93F}" type="sibTrans" cxnId="{A87014B3-5EF6-48B1-B661-7C44557B632B}">
      <dgm:prSet/>
      <dgm:spPr/>
      <dgm:t>
        <a:bodyPr/>
        <a:lstStyle/>
        <a:p>
          <a:endParaRPr lang="en-GB"/>
        </a:p>
      </dgm:t>
    </dgm:pt>
    <dgm:pt modelId="{1EF4D4A0-C693-4DFE-8FF3-2E0BBF2FF68A}" type="pres">
      <dgm:prSet presAssocID="{3EA17CEA-7500-4673-9AB5-5586544CBF55}" presName="Name0" presStyleCnt="0">
        <dgm:presLayoutVars>
          <dgm:dir/>
          <dgm:animLvl val="lvl"/>
          <dgm:resizeHandles val="exact"/>
        </dgm:presLayoutVars>
      </dgm:prSet>
      <dgm:spPr/>
      <dgm:t>
        <a:bodyPr/>
        <a:lstStyle/>
        <a:p>
          <a:endParaRPr lang="en-US"/>
        </a:p>
      </dgm:t>
    </dgm:pt>
    <dgm:pt modelId="{DF6D261D-5F91-4F22-8A97-E3FDEDBCC916}" type="pres">
      <dgm:prSet presAssocID="{0DA7AD36-E412-464D-B318-8E6580EF1DE2}" presName="Name8" presStyleCnt="0"/>
      <dgm:spPr/>
    </dgm:pt>
    <dgm:pt modelId="{0079296C-38BB-45B6-A772-F267C7A7347D}" type="pres">
      <dgm:prSet presAssocID="{0DA7AD36-E412-464D-B318-8E6580EF1DE2}" presName="level" presStyleLbl="node1" presStyleIdx="0" presStyleCnt="1" custScaleY="166154" custLinFactNeighborY="-1819">
        <dgm:presLayoutVars>
          <dgm:chMax val="1"/>
          <dgm:bulletEnabled val="1"/>
        </dgm:presLayoutVars>
      </dgm:prSet>
      <dgm:spPr/>
      <dgm:t>
        <a:bodyPr/>
        <a:lstStyle/>
        <a:p>
          <a:endParaRPr lang="en-US"/>
        </a:p>
      </dgm:t>
    </dgm:pt>
    <dgm:pt modelId="{0231C6C2-7590-45C3-AB92-86F9C28FB7AA}" type="pres">
      <dgm:prSet presAssocID="{0DA7AD36-E412-464D-B318-8E6580EF1DE2}" presName="levelTx" presStyleLbl="revTx" presStyleIdx="0" presStyleCnt="0">
        <dgm:presLayoutVars>
          <dgm:chMax val="1"/>
          <dgm:bulletEnabled val="1"/>
        </dgm:presLayoutVars>
      </dgm:prSet>
      <dgm:spPr/>
      <dgm:t>
        <a:bodyPr/>
        <a:lstStyle/>
        <a:p>
          <a:endParaRPr lang="en-US"/>
        </a:p>
      </dgm:t>
    </dgm:pt>
  </dgm:ptLst>
  <dgm:cxnLst>
    <dgm:cxn modelId="{A87014B3-5EF6-48B1-B661-7C44557B632B}" srcId="{3EA17CEA-7500-4673-9AB5-5586544CBF55}" destId="{0DA7AD36-E412-464D-B318-8E6580EF1DE2}" srcOrd="0" destOrd="0" parTransId="{F55BC1A8-DD5D-4F4F-AFED-5BE60CDA7213}" sibTransId="{C719A543-7BFD-4D6A-8F28-2CBF7D2DD93F}"/>
    <dgm:cxn modelId="{EA59F1A6-1155-44A5-BAA0-069A170FA539}" type="presOf" srcId="{3EA17CEA-7500-4673-9AB5-5586544CBF55}" destId="{1EF4D4A0-C693-4DFE-8FF3-2E0BBF2FF68A}" srcOrd="0" destOrd="0" presId="urn:microsoft.com/office/officeart/2005/8/layout/pyramid1"/>
    <dgm:cxn modelId="{10E8EAE1-40D4-4698-B8A1-DFCB6BA51376}" type="presOf" srcId="{0DA7AD36-E412-464D-B318-8E6580EF1DE2}" destId="{0231C6C2-7590-45C3-AB92-86F9C28FB7AA}" srcOrd="1" destOrd="0" presId="urn:microsoft.com/office/officeart/2005/8/layout/pyramid1"/>
    <dgm:cxn modelId="{C6C47D16-3134-497A-A815-146465361F1A}" type="presOf" srcId="{0DA7AD36-E412-464D-B318-8E6580EF1DE2}" destId="{0079296C-38BB-45B6-A772-F267C7A7347D}" srcOrd="0" destOrd="0" presId="urn:microsoft.com/office/officeart/2005/8/layout/pyramid1"/>
    <dgm:cxn modelId="{1E92B0DD-7C26-465B-95AA-46897EF972D3}" type="presParOf" srcId="{1EF4D4A0-C693-4DFE-8FF3-2E0BBF2FF68A}" destId="{DF6D261D-5F91-4F22-8A97-E3FDEDBCC916}" srcOrd="0" destOrd="0" presId="urn:microsoft.com/office/officeart/2005/8/layout/pyramid1"/>
    <dgm:cxn modelId="{BF6C03E4-1769-4098-835D-D4CB3D3622E2}" type="presParOf" srcId="{DF6D261D-5F91-4F22-8A97-E3FDEDBCC916}" destId="{0079296C-38BB-45B6-A772-F267C7A7347D}" srcOrd="0" destOrd="0" presId="urn:microsoft.com/office/officeart/2005/8/layout/pyramid1"/>
    <dgm:cxn modelId="{D845EA48-CF0E-430E-8BDB-CB22C9A6C4A0}" type="presParOf" srcId="{DF6D261D-5F91-4F22-8A97-E3FDEDBCC916}" destId="{0231C6C2-7590-45C3-AB92-86F9C28FB7A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9296C-38BB-45B6-A772-F267C7A7347D}">
      <dsp:nvSpPr>
        <dsp:cNvPr id="0" name=""/>
        <dsp:cNvSpPr/>
      </dsp:nvSpPr>
      <dsp:spPr>
        <a:xfrm>
          <a:off x="0" y="0"/>
          <a:ext cx="8441055" cy="1687432"/>
        </a:xfrm>
        <a:prstGeom prst="trapezoid">
          <a:avLst>
            <a:gd name="adj" fmla="val 250115"/>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solidFill>
                <a:schemeClr val="tx1"/>
              </a:solidFill>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en-GB" sz="2000" b="0" kern="1200" dirty="0">
              <a:solidFill>
                <a:schemeClr val="tx1"/>
              </a:solidFill>
              <a:latin typeface="Times New Roman" panose="02020603050405020304" pitchFamily="18" charset="0"/>
              <a:cs typeface="Times New Roman" panose="02020603050405020304" pitchFamily="18" charset="0"/>
            </a:rPr>
            <a:t>We will work with the </a:t>
          </a:r>
        </a:p>
        <a:p>
          <a:pPr lvl="0" algn="ctr" defTabSz="889000">
            <a:lnSpc>
              <a:spcPct val="90000"/>
            </a:lnSpc>
            <a:spcBef>
              <a:spcPct val="0"/>
            </a:spcBef>
            <a:spcAft>
              <a:spcPct val="35000"/>
            </a:spcAft>
          </a:pPr>
          <a:r>
            <a:rPr lang="en-GB" sz="2000" b="0" kern="1200" dirty="0">
              <a:solidFill>
                <a:schemeClr val="tx1"/>
              </a:solidFill>
              <a:latin typeface="Times New Roman" panose="02020603050405020304" pitchFamily="18" charset="0"/>
              <a:cs typeface="Times New Roman" panose="02020603050405020304" pitchFamily="18" charset="0"/>
            </a:rPr>
            <a:t>International community to ensure the UK</a:t>
          </a:r>
        </a:p>
        <a:p>
          <a:pPr lvl="0" algn="ctr" defTabSz="889000">
            <a:lnSpc>
              <a:spcPct val="90000"/>
            </a:lnSpc>
            <a:spcBef>
              <a:spcPct val="0"/>
            </a:spcBef>
            <a:spcAft>
              <a:spcPct val="35000"/>
            </a:spcAft>
          </a:pPr>
          <a:r>
            <a:rPr lang="en-GB" sz="2000" b="0" kern="1200" dirty="0">
              <a:solidFill>
                <a:schemeClr val="tx1"/>
              </a:solidFill>
              <a:latin typeface="Times New Roman" panose="02020603050405020304" pitchFamily="18" charset="0"/>
              <a:cs typeface="Times New Roman" panose="02020603050405020304" pitchFamily="18" charset="0"/>
            </a:rPr>
            <a:t> is resilient and able to respond to Space </a:t>
          </a:r>
          <a:r>
            <a:rPr lang="en-GB" sz="2000" b="0" kern="1200" dirty="0" smtClean="0">
              <a:solidFill>
                <a:schemeClr val="tx1"/>
              </a:solidFill>
              <a:latin typeface="Times New Roman" panose="02020603050405020304" pitchFamily="18" charset="0"/>
              <a:cs typeface="Times New Roman" panose="02020603050405020304" pitchFamily="18" charset="0"/>
            </a:rPr>
            <a:t>Weather.</a:t>
          </a:r>
          <a:endParaRPr lang="en-GB" sz="2000" kern="1200" dirty="0">
            <a:solidFill>
              <a:schemeClr val="tx1"/>
            </a:solidFill>
            <a:latin typeface="Times New Roman" panose="02020603050405020304" pitchFamily="18" charset="0"/>
            <a:cs typeface="Times New Roman" panose="02020603050405020304" pitchFamily="18" charset="0"/>
          </a:endParaRPr>
        </a:p>
      </dsp:txBody>
      <dsp:txXfrm>
        <a:off x="0" y="0"/>
        <a:ext cx="8441055" cy="168743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ECC56-5F89-4700-B211-6070131D4FA5}" type="datetimeFigureOut">
              <a:rPr lang="en-GB" smtClean="0"/>
              <a:t>08/05/2020</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F11E3-F010-48F8-AB7D-242F7A8F76BC}" type="slidenum">
              <a:rPr lang="en-GB" smtClean="0"/>
              <a:t>‹#›</a:t>
            </a:fld>
            <a:endParaRPr lang="en-GB" dirty="0"/>
          </a:p>
        </p:txBody>
      </p:sp>
    </p:spTree>
    <p:extLst>
      <p:ext uri="{BB962C8B-B14F-4D97-AF65-F5344CB8AC3E}">
        <p14:creationId xmlns:p14="http://schemas.microsoft.com/office/powerpoint/2010/main" val="3039886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D7C07-6290-4FC3-925E-27C2066D1A4C}" type="datetimeFigureOut">
              <a:rPr lang="en-GB" smtClean="0"/>
              <a:t>08/05/2020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051AD-B794-4F05-9952-CB5D1F17D750}" type="slidenum">
              <a:rPr lang="en-GB" smtClean="0"/>
              <a:t>‹#›</a:t>
            </a:fld>
            <a:endParaRPr lang="en-GB" dirty="0"/>
          </a:p>
        </p:txBody>
      </p:sp>
    </p:spTree>
    <p:extLst>
      <p:ext uri="{BB962C8B-B14F-4D97-AF65-F5344CB8AC3E}">
        <p14:creationId xmlns:p14="http://schemas.microsoft.com/office/powerpoint/2010/main" val="405266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5051AD-B794-4F05-9952-CB5D1F17D750}" type="slidenum">
              <a:rPr lang="en-GB" smtClean="0"/>
              <a:t>2</a:t>
            </a:fld>
            <a:endParaRPr lang="en-GB" dirty="0"/>
          </a:p>
        </p:txBody>
      </p:sp>
    </p:spTree>
    <p:extLst>
      <p:ext uri="{BB962C8B-B14F-4D97-AF65-F5344CB8AC3E}">
        <p14:creationId xmlns:p14="http://schemas.microsoft.com/office/powerpoint/2010/main" val="365400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fld id="{9BFE6092-5E4E-4CE4-BAA9-436B30F39B89}" type="slidenum">
              <a:rPr lang="en-US" altLang="en-US" sz="1200" smtClean="0"/>
              <a:pPr/>
              <a:t>4</a:t>
            </a:fld>
            <a:endParaRPr lang="en-US" altLang="en-US" sz="1200" dirty="0"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72569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smtClean="0"/>
          </a:p>
        </p:txBody>
      </p:sp>
      <p:sp>
        <p:nvSpPr>
          <p:cNvPr id="4" name="Slide Number Placeholder 3"/>
          <p:cNvSpPr>
            <a:spLocks noGrp="1"/>
          </p:cNvSpPr>
          <p:nvPr>
            <p:ph type="sldNum" sz="quarter" idx="10"/>
          </p:nvPr>
        </p:nvSpPr>
        <p:spPr/>
        <p:txBody>
          <a:bodyPr/>
          <a:lstStyle/>
          <a:p>
            <a:fld id="{7C5051AD-B794-4F05-9952-CB5D1F17D750}" type="slidenum">
              <a:rPr lang="en-GB" smtClean="0"/>
              <a:t>7</a:t>
            </a:fld>
            <a:endParaRPr lang="en-GB" dirty="0"/>
          </a:p>
        </p:txBody>
      </p:sp>
    </p:spTree>
    <p:extLst>
      <p:ext uri="{BB962C8B-B14F-4D97-AF65-F5344CB8AC3E}">
        <p14:creationId xmlns:p14="http://schemas.microsoft.com/office/powerpoint/2010/main" val="97611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smtClean="0"/>
          </a:p>
        </p:txBody>
      </p:sp>
      <p:sp>
        <p:nvSpPr>
          <p:cNvPr id="4" name="Slide Number Placeholder 3"/>
          <p:cNvSpPr>
            <a:spLocks noGrp="1"/>
          </p:cNvSpPr>
          <p:nvPr>
            <p:ph type="sldNum" sz="quarter" idx="10"/>
          </p:nvPr>
        </p:nvSpPr>
        <p:spPr/>
        <p:txBody>
          <a:bodyPr/>
          <a:lstStyle/>
          <a:p>
            <a:fld id="{7C5051AD-B794-4F05-9952-CB5D1F17D750}" type="slidenum">
              <a:rPr lang="en-GB" smtClean="0"/>
              <a:t>10</a:t>
            </a:fld>
            <a:endParaRPr lang="en-GB" dirty="0"/>
          </a:p>
        </p:txBody>
      </p:sp>
    </p:spTree>
    <p:extLst>
      <p:ext uri="{BB962C8B-B14F-4D97-AF65-F5344CB8AC3E}">
        <p14:creationId xmlns:p14="http://schemas.microsoft.com/office/powerpoint/2010/main" val="1954857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uk/url?sa=i&amp;rct=j&amp;q=&amp;esrc=s&amp;frm=1&amp;source=images&amp;cd=&amp;cad=rja&amp;uact=8&amp;ved=0CAcQjRxqFQoTCPeR09y-8cYCFQVvFAod5fEAgQ&amp;url=http://stereo.gsfc.nasa.gov/spaceweather/spaceweather.shtml&amp;ei=uv2wVffMFYXeUeXjg4gI&amp;bvm=bv.98476267,d.bGQ&amp;psig=AFQjCNGpR7OrFQ6hwOH09IHdgJp5zDCmOg&amp;ust=1437748986761441"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560879" y="1414982"/>
            <a:ext cx="8223803" cy="555477"/>
          </a:xfrm>
          <a:prstGeom prst="rect">
            <a:avLst/>
          </a:prstGeom>
        </p:spPr>
        <p:txBody>
          <a:bodyPr anchor="b"/>
          <a:lstStyle>
            <a:lvl1pPr algn="l">
              <a:defRPr sz="3600" b="1" baseline="0">
                <a:solidFill>
                  <a:srgbClr val="002060"/>
                </a:solidFill>
                <a:latin typeface="Times New Roman" panose="02020603050405020304" pitchFamily="18" charset="0"/>
                <a:cs typeface="Times New Roman" panose="02020603050405020304" pitchFamily="18" charset="0"/>
              </a:defRPr>
            </a:lvl1pPr>
          </a:lstStyle>
          <a:p>
            <a:r>
              <a:rPr lang="en-GB" dirty="0" smtClean="0"/>
              <a:t>Insert name here</a:t>
            </a:r>
            <a:endParaRPr lang="en-GB" dirty="0"/>
          </a:p>
        </p:txBody>
      </p:sp>
      <p:sp>
        <p:nvSpPr>
          <p:cNvPr id="13" name="Subtitle 2"/>
          <p:cNvSpPr>
            <a:spLocks noGrp="1"/>
          </p:cNvSpPr>
          <p:nvPr>
            <p:ph type="subTitle" idx="1" hasCustomPrompt="1"/>
          </p:nvPr>
        </p:nvSpPr>
        <p:spPr>
          <a:xfrm>
            <a:off x="560879" y="1970459"/>
            <a:ext cx="8223803" cy="427290"/>
          </a:xfrm>
          <a:prstGeom prst="rect">
            <a:avLst/>
          </a:prstGeom>
        </p:spPr>
        <p:txBody>
          <a:bodyPr/>
          <a:lstStyle>
            <a:lvl1pPr marL="0" indent="0" algn="l">
              <a:buNone/>
              <a:defRPr sz="2800" baseline="0">
                <a:solidFill>
                  <a:srgbClr val="002060"/>
                </a:solidFill>
                <a:latin typeface="Times New Roman" panose="02020603050405020304" pitchFamily="18" charset="0"/>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Insert job title</a:t>
            </a:r>
            <a:endParaRPr lang="en-GB" dirty="0"/>
          </a:p>
        </p:txBody>
      </p:sp>
      <p:sp>
        <p:nvSpPr>
          <p:cNvPr id="14" name="Text Placeholder 16"/>
          <p:cNvSpPr>
            <a:spLocks noGrp="1"/>
          </p:cNvSpPr>
          <p:nvPr>
            <p:ph type="body" sz="quarter" idx="10" hasCustomPrompt="1"/>
          </p:nvPr>
        </p:nvSpPr>
        <p:spPr>
          <a:xfrm>
            <a:off x="560879" y="2397749"/>
            <a:ext cx="5872163" cy="493712"/>
          </a:xfrm>
          <a:prstGeom prst="rect">
            <a:avLst/>
          </a:prstGeom>
        </p:spPr>
        <p:txBody>
          <a:bodyPr/>
          <a:lstStyle>
            <a:lvl1pPr marL="0" indent="0">
              <a:buNone/>
              <a:defRPr>
                <a:solidFill>
                  <a:srgbClr val="002060"/>
                </a:solidFill>
                <a:latin typeface="Times New Roman" panose="02020603050405020304" pitchFamily="18" charset="0"/>
                <a:cs typeface="Times New Roman" panose="02020603050405020304" pitchFamily="18" charset="0"/>
              </a:defRPr>
            </a:lvl1pPr>
          </a:lstStyle>
          <a:p>
            <a:pPr lvl="0"/>
            <a:r>
              <a:rPr lang="en-GB" dirty="0" smtClean="0"/>
              <a:t>Insert Presentation Title</a:t>
            </a:r>
            <a:endParaRPr lang="en-GB" dirty="0"/>
          </a:p>
        </p:txBody>
      </p:sp>
      <p:sp>
        <p:nvSpPr>
          <p:cNvPr id="2" name="Slide Number Placeholder 1"/>
          <p:cNvSpPr>
            <a:spLocks noGrp="1"/>
          </p:cNvSpPr>
          <p:nvPr>
            <p:ph type="sldNum" sz="quarter" idx="11"/>
          </p:nvPr>
        </p:nvSpPr>
        <p:spPr/>
        <p:txBody>
          <a:bodyPr/>
          <a:lstStyle>
            <a:lvl1pPr>
              <a:defRPr>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sp>
        <p:nvSpPr>
          <p:cNvPr id="11" name="TextBox 10"/>
          <p:cNvSpPr txBox="1"/>
          <p:nvPr userDrawn="1"/>
        </p:nvSpPr>
        <p:spPr>
          <a:xfrm>
            <a:off x="0" y="0"/>
            <a:ext cx="1389221" cy="276999"/>
          </a:xfrm>
          <a:prstGeom prst="rect">
            <a:avLst/>
          </a:prstGeom>
          <a:noFill/>
        </p:spPr>
        <p:txBody>
          <a:bodyPr wrap="square" rtlCol="0">
            <a:spAutoFit/>
          </a:bodyPr>
          <a:lstStyle/>
          <a:p>
            <a:r>
              <a:rPr lang="en-US" altLang="en-US" sz="1200" dirty="0" smtClean="0">
                <a:latin typeface="Times New Roman" panose="02020603050405020304" pitchFamily="18" charset="0"/>
                <a:cs typeface="Times New Roman" panose="02020603050405020304" pitchFamily="18" charset="0"/>
              </a:rPr>
              <a:t>© 2019 RAL Space</a:t>
            </a:r>
            <a:endParaRPr lang="en-US" altLang="en-US" sz="1200" dirty="0">
              <a:latin typeface="Times New Roman" panose="02020603050405020304" pitchFamily="18" charset="0"/>
              <a:cs typeface="Times New Roman" panose="02020603050405020304" pitchFamily="18" charset="0"/>
            </a:endParaRPr>
          </a:p>
        </p:txBody>
      </p:sp>
      <p:pic>
        <p:nvPicPr>
          <p:cNvPr id="18" name="Picture 2" descr="http://stereo.gsfc.nasa.gov/img/spaceweather/preview/tricompSW.jp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9262" y="3683870"/>
            <a:ext cx="2805615" cy="18130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ab"/>
          <p:cNvPicPr>
            <a:picLocks noChangeAspect="1" noChangeArrowheads="1"/>
          </p:cNvPicPr>
          <p:nvPr userDrawn="1"/>
        </p:nvPicPr>
        <p:blipFill>
          <a:blip r:embed="rId4" cstate="print"/>
          <a:srcRect/>
          <a:stretch>
            <a:fillRect/>
          </a:stretch>
        </p:blipFill>
        <p:spPr bwMode="auto">
          <a:xfrm>
            <a:off x="6375303" y="3683870"/>
            <a:ext cx="2398040" cy="1813091"/>
          </a:xfrm>
          <a:prstGeom prst="rect">
            <a:avLst/>
          </a:prstGeom>
          <a:noFill/>
          <a:ln w="9525">
            <a:noFill/>
            <a:miter lim="800000"/>
            <a:headEnd/>
            <a:tailEnd/>
          </a:ln>
        </p:spPr>
      </p:pic>
      <p:pic>
        <p:nvPicPr>
          <p:cNvPr id="20" name="Picture 37"/>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19141" y="3985104"/>
            <a:ext cx="3032087" cy="1161822"/>
          </a:xfrm>
          <a:prstGeom prst="rect">
            <a:avLst/>
          </a:prstGeom>
          <a:blipFill dpi="0" rotWithShape="0">
            <a:blip/>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5923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 y="169689"/>
            <a:ext cx="4275909" cy="506546"/>
          </a:xfrm>
          <a:prstGeom prst="rect">
            <a:avLst/>
          </a:prstGeom>
        </p:spPr>
        <p:txBody>
          <a:bodyPr/>
          <a:lstStyle>
            <a:lvl1pPr>
              <a:defRPr sz="3600" b="1">
                <a:solidFill>
                  <a:srgbClr val="002060"/>
                </a:solidFill>
                <a:latin typeface="Times New Roman" panose="02020603050405020304" pitchFamily="18" charset="0"/>
                <a:cs typeface="Times New Roman" panose="02020603050405020304" pitchFamily="18" charset="0"/>
              </a:defRPr>
            </a:lvl1pPr>
          </a:lstStyle>
          <a:p>
            <a:r>
              <a:rPr lang="en-GB" dirty="0" smtClean="0"/>
              <a:t>Insert heading</a:t>
            </a:r>
            <a:endParaRPr lang="en-GB" dirty="0"/>
          </a:p>
        </p:txBody>
      </p:sp>
      <p:sp>
        <p:nvSpPr>
          <p:cNvPr id="8" name="Content Placeholder 2"/>
          <p:cNvSpPr>
            <a:spLocks noGrp="1"/>
          </p:cNvSpPr>
          <p:nvPr>
            <p:ph idx="1" hasCustomPrompt="1"/>
          </p:nvPr>
        </p:nvSpPr>
        <p:spPr>
          <a:xfrm>
            <a:off x="838200" y="1718533"/>
            <a:ext cx="7490254" cy="4351338"/>
          </a:xfrm>
          <a:prstGeom prst="rect">
            <a:avLst/>
          </a:prstGeom>
        </p:spPr>
        <p:txBody>
          <a:bodyPr/>
          <a:lstStyle>
            <a:lvl1pPr marL="342891" indent="-342891">
              <a:buFont typeface="Arial" panose="020B0604020202020204" pitchFamily="34" charset="0"/>
              <a:buChar char="•"/>
              <a:defRPr sz="2800" baseline="0">
                <a:solidFill>
                  <a:srgbClr val="002060"/>
                </a:solidFill>
                <a:latin typeface="Times New Roman" panose="02020603050405020304" pitchFamily="18" charset="0"/>
                <a:cs typeface="Times New Roman" panose="02020603050405020304" pitchFamily="18" charset="0"/>
              </a:defRPr>
            </a:lvl1pPr>
            <a:lvl2pPr marL="742932" indent="-285744">
              <a:buFont typeface="Arial" panose="020B0604020202020204" pitchFamily="34" charset="0"/>
              <a:buChar char="•"/>
              <a:defRPr sz="2400">
                <a:solidFill>
                  <a:srgbClr val="002060"/>
                </a:solidFill>
                <a:latin typeface="Times New Roman" panose="02020603050405020304" pitchFamily="18" charset="0"/>
                <a:cs typeface="Times New Roman" panose="02020603050405020304" pitchFamily="18" charset="0"/>
              </a:defRPr>
            </a:lvl2pPr>
            <a:lvl3pPr marL="1257269" indent="-342891">
              <a:buFont typeface="Arial" panose="020B0604020202020204" pitchFamily="34" charset="0"/>
              <a:buChar char="•"/>
              <a:defRPr sz="2000">
                <a:solidFill>
                  <a:srgbClr val="002060"/>
                </a:solidFill>
                <a:latin typeface="Times New Roman" panose="02020603050405020304" pitchFamily="18" charset="0"/>
                <a:cs typeface="Times New Roman" panose="02020603050405020304" pitchFamily="18" charset="0"/>
              </a:defRPr>
            </a:lvl3pPr>
            <a:lvl4pPr marL="1371566" indent="0">
              <a:buFont typeface="Arial" panose="020B0604020202020204" pitchFamily="34" charset="0"/>
              <a:buNone/>
              <a:defRPr>
                <a:solidFill>
                  <a:srgbClr val="002060"/>
                </a:solidFill>
              </a:defRPr>
            </a:lvl4pPr>
            <a:lvl5pPr marL="2114498" indent="-285744">
              <a:buFont typeface="Arial" panose="020B0604020202020204" pitchFamily="34" charset="0"/>
              <a:buChar char="•"/>
              <a:defRPr>
                <a:solidFill>
                  <a:srgbClr val="002060"/>
                </a:solidFill>
              </a:defRPr>
            </a:lvl5pPr>
          </a:lstStyle>
          <a:p>
            <a:pPr lvl="0"/>
            <a:r>
              <a:rPr lang="en-US" dirty="0" smtClean="0"/>
              <a:t>First level </a:t>
            </a:r>
          </a:p>
          <a:p>
            <a:pPr lvl="1"/>
            <a:r>
              <a:rPr lang="en-US" dirty="0" smtClean="0"/>
              <a:t>Second level </a:t>
            </a:r>
          </a:p>
          <a:p>
            <a:pPr lvl="2"/>
            <a:r>
              <a:rPr lang="en-US" dirty="0" smtClean="0"/>
              <a:t>Third level</a:t>
            </a:r>
          </a:p>
        </p:txBody>
      </p:sp>
      <p:sp>
        <p:nvSpPr>
          <p:cNvPr id="2" name="Slide Number Placeholder 1"/>
          <p:cNvSpPr>
            <a:spLocks noGrp="1"/>
          </p:cNvSpPr>
          <p:nvPr>
            <p:ph type="sldNum" sz="quarter" idx="10"/>
          </p:nvPr>
        </p:nvSpPr>
        <p:spPr/>
        <p:txBody>
          <a:bodyPr/>
          <a:lstStyle>
            <a:lvl1pPr>
              <a:defRPr>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spTree>
    <p:extLst>
      <p:ext uri="{BB962C8B-B14F-4D97-AF65-F5344CB8AC3E}">
        <p14:creationId xmlns:p14="http://schemas.microsoft.com/office/powerpoint/2010/main" val="28958151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50067"/>
          <a:stretch/>
        </p:blipFill>
        <p:spPr>
          <a:xfrm>
            <a:off x="-57704" y="427485"/>
            <a:ext cx="9243649" cy="651762"/>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68899" y="208692"/>
            <a:ext cx="1440000" cy="444470"/>
          </a:xfrm>
          <a:prstGeom prst="rect">
            <a:avLst/>
          </a:prstGeom>
        </p:spPr>
      </p:pic>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6400" y="187212"/>
            <a:ext cx="1811381" cy="465950"/>
          </a:xfrm>
          <a:prstGeom prst="rect">
            <a:avLst/>
          </a:prstGeom>
        </p:spPr>
      </p:pic>
    </p:spTree>
    <p:extLst>
      <p:ext uri="{BB962C8B-B14F-4D97-AF65-F5344CB8AC3E}">
        <p14:creationId xmlns:p14="http://schemas.microsoft.com/office/powerpoint/2010/main" val="1946102441"/>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wmv"/><Relationship Id="rId7" Type="http://schemas.openxmlformats.org/officeDocument/2006/relationships/slideLayout" Target="../slideLayouts/slideLayout2.xml"/><Relationship Id="rId12" Type="http://schemas.openxmlformats.org/officeDocument/2006/relationships/image" Target="../media/image18.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wmv"/><Relationship Id="rId11" Type="http://schemas.openxmlformats.org/officeDocument/2006/relationships/image" Target="../media/image17.png"/><Relationship Id="rId5" Type="http://schemas.microsoft.com/office/2007/relationships/media" Target="../media/media3.wmv"/><Relationship Id="rId10" Type="http://schemas.openxmlformats.org/officeDocument/2006/relationships/image" Target="../media/image16.png"/><Relationship Id="rId4" Type="http://schemas.openxmlformats.org/officeDocument/2006/relationships/video" Target="../media/media2.wmv"/><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png"/><Relationship Id="rId19" Type="http://schemas.openxmlformats.org/officeDocument/2006/relationships/image" Target="../media/image38.jp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2310120"/>
            <a:ext cx="9143999" cy="830247"/>
          </a:xfrm>
        </p:spPr>
        <p:txBody>
          <a:bodyPr/>
          <a:lstStyle/>
          <a:p>
            <a:pPr algn="ctr"/>
            <a:r>
              <a:rPr lang="en-US" b="1" dirty="0"/>
              <a:t>Space Weather in the UK: Updates on the UK Strategy, Investment, and International </a:t>
            </a:r>
            <a:r>
              <a:rPr lang="en-US" b="1" dirty="0" smtClean="0"/>
              <a:t>Engagements (Invited)</a:t>
            </a:r>
            <a:endParaRPr lang="en-GB" b="1" dirty="0"/>
          </a:p>
        </p:txBody>
      </p:sp>
      <p:sp>
        <p:nvSpPr>
          <p:cNvPr id="5" name="Slide Number Placeholder 4"/>
          <p:cNvSpPr>
            <a:spLocks noGrp="1"/>
          </p:cNvSpPr>
          <p:nvPr>
            <p:ph type="sldNum" sz="quarter" idx="11"/>
          </p:nvPr>
        </p:nvSpPr>
        <p:spPr/>
        <p:txBody>
          <a:bodyPr/>
          <a:lstStyle/>
          <a:p>
            <a:fld id="{940600FA-6DE6-4B83-84D2-3DF8FC41D849}" type="slidenum">
              <a:rPr lang="en-GB" smtClean="0"/>
              <a:t>1</a:t>
            </a:fld>
            <a:endParaRPr lang="en-GB" dirty="0"/>
          </a:p>
        </p:txBody>
      </p:sp>
      <p:grpSp>
        <p:nvGrpSpPr>
          <p:cNvPr id="22" name="Group 21"/>
          <p:cNvGrpSpPr/>
          <p:nvPr/>
        </p:nvGrpSpPr>
        <p:grpSpPr>
          <a:xfrm>
            <a:off x="982316" y="951845"/>
            <a:ext cx="7380927" cy="1350001"/>
            <a:chOff x="-3901634" y="6080281"/>
            <a:chExt cx="7380927" cy="1350001"/>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07" y="6080281"/>
              <a:ext cx="1224131" cy="1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3"/>
            <a:stretch>
              <a:fillRect/>
            </a:stretch>
          </p:blipFill>
          <p:spPr>
            <a:xfrm>
              <a:off x="-2009259" y="6080281"/>
              <a:ext cx="955934" cy="1350000"/>
            </a:xfrm>
            <a:prstGeom prst="rect">
              <a:avLst/>
            </a:prstGeom>
            <a:ln>
              <a:noFill/>
            </a:ln>
            <a:effectLst>
              <a:outerShdw blurRad="292100" dist="139700" dir="2700000" algn="tl" rotWithShape="0">
                <a:srgbClr val="333333">
                  <a:alpha val="65000"/>
                </a:srgbClr>
              </a:outerShdw>
            </a:effectLst>
          </p:spPr>
        </p:pic>
        <p:pic>
          <p:nvPicPr>
            <p:cNvPr id="15" name="Picture 3" descr="C:\Users\mah36\Documents\sw_2017\ewass\lloyds-r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653" y="6080281"/>
              <a:ext cx="947394"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sw_2013\rae\ra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634" y="6080281"/>
              <a:ext cx="942939" cy="13500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C:\Users\mah36\Documents\sw_2017\ewass\pre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3325" y="6080282"/>
              <a:ext cx="1314732" cy="1350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stretch>
              <a:fillRect/>
            </a:stretch>
          </p:blipFill>
          <p:spPr>
            <a:xfrm>
              <a:off x="1481510" y="6080281"/>
              <a:ext cx="950956" cy="1350000"/>
            </a:xfrm>
            <a:prstGeom prst="rect">
              <a:avLst/>
            </a:prstGeom>
            <a:ln>
              <a:solidFill>
                <a:schemeClr val="accent1"/>
              </a:solidFill>
            </a:ln>
          </p:spPr>
        </p:pic>
        <p:grpSp>
          <p:nvGrpSpPr>
            <p:cNvPr id="19" name="Group 18"/>
            <p:cNvGrpSpPr>
              <a:grpSpLocks noChangeAspect="1"/>
            </p:cNvGrpSpPr>
            <p:nvPr/>
          </p:nvGrpSpPr>
          <p:grpSpPr>
            <a:xfrm>
              <a:off x="2432466" y="6080281"/>
              <a:ext cx="1046827" cy="1350000"/>
              <a:chOff x="6245755" y="4320000"/>
              <a:chExt cx="1954077" cy="2520000"/>
            </a:xfrm>
          </p:grpSpPr>
          <p:pic>
            <p:nvPicPr>
              <p:cNvPr id="20" name="Picture 19">
                <a:extLst>
                  <a:ext uri="{FF2B5EF4-FFF2-40B4-BE49-F238E27FC236}">
                    <a16:creationId xmlns:a16="http://schemas.microsoft.com/office/drawing/2014/main" id="{D29A0FA3-AEB3-4DC2-A7A8-FC94E995020D}"/>
                  </a:ext>
                </a:extLst>
              </p:cNvPr>
              <p:cNvPicPr>
                <a:picLocks noChangeAspect="1"/>
              </p:cNvPicPr>
              <p:nvPr/>
            </p:nvPicPr>
            <p:blipFill rotWithShape="1">
              <a:blip r:embed="rId8"/>
              <a:srcRect l="26751" t="18831" r="39718" b="11983"/>
              <a:stretch/>
            </p:blipFill>
            <p:spPr>
              <a:xfrm>
                <a:off x="6245755" y="4320000"/>
                <a:ext cx="1954077" cy="2520000"/>
              </a:xfrm>
              <a:prstGeom prst="rect">
                <a:avLst/>
              </a:prstGeom>
              <a:ln>
                <a:solidFill>
                  <a:schemeClr val="accent1"/>
                </a:solidFill>
              </a:ln>
            </p:spPr>
          </p:pic>
          <p:sp>
            <p:nvSpPr>
              <p:cNvPr id="21" name="Rectangle 20"/>
              <p:cNvSpPr/>
              <p:nvPr/>
            </p:nvSpPr>
            <p:spPr>
              <a:xfrm>
                <a:off x="6755682" y="5225951"/>
                <a:ext cx="1344181" cy="1091580"/>
              </a:xfrm>
              <a:prstGeom prst="rect">
                <a:avLst/>
              </a:prstGeom>
            </p:spPr>
            <p:txBody>
              <a:bodyPr wrap="square">
                <a:spAutoFit/>
              </a:bodyPr>
              <a:lstStyle/>
              <a:p>
                <a:r>
                  <a:rPr lang="en-GB" sz="800" i="1" dirty="0" smtClean="0">
                    <a:solidFill>
                      <a:srgbClr val="1F497D"/>
                    </a:solidFill>
                    <a:latin typeface="Times New Roman" panose="02020603050405020304" pitchFamily="18" charset="0"/>
                    <a:ea typeface="Calibri" panose="020F0502020204030204" pitchFamily="34" charset="0"/>
                    <a:cs typeface="Times New Roman" panose="02020603050405020304" pitchFamily="18" charset="0"/>
                  </a:rPr>
                  <a:t>£3B inferred </a:t>
                </a:r>
                <a:r>
                  <a:rPr lang="en-GB" sz="800" i="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for the loss GNSS for </a:t>
                </a:r>
                <a:r>
                  <a:rPr lang="en-GB" sz="800" i="1" dirty="0" smtClean="0">
                    <a:solidFill>
                      <a:srgbClr val="1F497D"/>
                    </a:solidFill>
                    <a:latin typeface="Times New Roman" panose="02020603050405020304" pitchFamily="18" charset="0"/>
                    <a:ea typeface="Calibri" panose="020F0502020204030204" pitchFamily="34" charset="0"/>
                    <a:cs typeface="Times New Roman" panose="02020603050405020304" pitchFamily="18" charset="0"/>
                  </a:rPr>
                  <a:t>three days…</a:t>
                </a:r>
                <a:endParaRPr lang="en-GB" sz="800" i="1" dirty="0">
                  <a:latin typeface="Times New Roman" panose="02020603050405020304" pitchFamily="18" charset="0"/>
                  <a:cs typeface="Times New Roman" panose="02020603050405020304" pitchFamily="18" charset="0"/>
                </a:endParaRPr>
              </a:p>
            </p:txBody>
          </p:sp>
        </p:grpSp>
      </p:grpSp>
      <p:sp>
        <p:nvSpPr>
          <p:cNvPr id="10" name="Rectangle 9"/>
          <p:cNvSpPr/>
          <p:nvPr/>
        </p:nvSpPr>
        <p:spPr>
          <a:xfrm>
            <a:off x="3145358" y="3860800"/>
            <a:ext cx="3153842" cy="140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grpSp>
        <p:nvGrpSpPr>
          <p:cNvPr id="8" name="Group 7"/>
          <p:cNvGrpSpPr>
            <a:grpSpLocks noChangeAspect="1"/>
          </p:cNvGrpSpPr>
          <p:nvPr/>
        </p:nvGrpSpPr>
        <p:grpSpPr>
          <a:xfrm>
            <a:off x="3496508" y="3600318"/>
            <a:ext cx="2451542" cy="2136402"/>
            <a:chOff x="3201975" y="3635405"/>
            <a:chExt cx="3121351" cy="27201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1975" y="3635405"/>
              <a:ext cx="3121351" cy="2720109"/>
            </a:xfrm>
            <a:prstGeom prst="rect">
              <a:avLst/>
            </a:prstGeom>
          </p:spPr>
        </p:pic>
        <p:sp>
          <p:nvSpPr>
            <p:cNvPr id="11" name="Oval 10">
              <a:extLst>
                <a:ext uri="{FF2B5EF4-FFF2-40B4-BE49-F238E27FC236}">
                  <a16:creationId xmlns:a16="http://schemas.microsoft.com/office/drawing/2014/main" id="{7571A450-8E2C-49C8-9789-7B79911DB462}"/>
                </a:ext>
              </a:extLst>
            </p:cNvPr>
            <p:cNvSpPr>
              <a:spLocks noChangeAspect="1"/>
            </p:cNvSpPr>
            <p:nvPr/>
          </p:nvSpPr>
          <p:spPr>
            <a:xfrm>
              <a:off x="5121911" y="5864281"/>
              <a:ext cx="431782" cy="432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grpSp>
      <p:sp>
        <p:nvSpPr>
          <p:cNvPr id="26" name="Oval 25"/>
          <p:cNvSpPr/>
          <p:nvPr/>
        </p:nvSpPr>
        <p:spPr>
          <a:xfrm>
            <a:off x="683491" y="916505"/>
            <a:ext cx="7831859" cy="1384570"/>
          </a:xfrm>
          <a:prstGeom prst="ellipse">
            <a:avLst/>
          </a:prstGeom>
          <a:no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4" name="Rectangle 4"/>
          <p:cNvSpPr txBox="1">
            <a:spLocks noChangeArrowheads="1"/>
          </p:cNvSpPr>
          <p:nvPr/>
        </p:nvSpPr>
        <p:spPr bwMode="auto">
          <a:xfrm rot="343795">
            <a:off x="1225416" y="1247101"/>
            <a:ext cx="6658762" cy="723378"/>
          </a:xfrm>
          <a:prstGeom prst="rect">
            <a:avLst/>
          </a:prstGeom>
          <a:solidFill>
            <a:schemeClr val="accent1"/>
          </a:solidFill>
          <a:ln w="9525">
            <a:noFill/>
            <a:miter lim="800000"/>
            <a:headEnd/>
            <a:tailEnd/>
          </a:ln>
        </p:spPr>
        <p:txBody>
          <a:bodyPr vert="horz" wrap="square" lIns="91407" tIns="45703" rIns="91407" bIns="45703" numCol="1" anchor="t" anchorCtr="0" compatLnSpc="1">
            <a:prstTxWarp prst="textNoShape">
              <a:avLst/>
            </a:prstTxWarp>
          </a:bodyPr>
          <a:lstStyle>
            <a:lvl1pPr algn="l" rtl="0" eaLnBrk="0" fontAlgn="base" hangingPunct="0">
              <a:spcBef>
                <a:spcPct val="0"/>
              </a:spcBef>
              <a:spcAft>
                <a:spcPct val="0"/>
              </a:spcAft>
              <a:defRPr sz="3600">
                <a:solidFill>
                  <a:srgbClr val="000066"/>
                </a:solidFill>
                <a:latin typeface="+mj-lt"/>
                <a:ea typeface="+mj-ea"/>
                <a:cs typeface="+mj-cs"/>
              </a:defRPr>
            </a:lvl1pPr>
            <a:lvl2pPr algn="l" rtl="0" eaLnBrk="0" fontAlgn="base" hangingPunct="0">
              <a:spcBef>
                <a:spcPct val="0"/>
              </a:spcBef>
              <a:spcAft>
                <a:spcPct val="0"/>
              </a:spcAft>
              <a:defRPr sz="3600">
                <a:solidFill>
                  <a:srgbClr val="000066"/>
                </a:solidFill>
                <a:latin typeface="Arial" charset="0"/>
                <a:ea typeface="ＭＳ Ｐゴシック" pitchFamily="84" charset="-128"/>
              </a:defRPr>
            </a:lvl2pPr>
            <a:lvl3pPr algn="l" rtl="0" eaLnBrk="0" fontAlgn="base" hangingPunct="0">
              <a:spcBef>
                <a:spcPct val="0"/>
              </a:spcBef>
              <a:spcAft>
                <a:spcPct val="0"/>
              </a:spcAft>
              <a:defRPr sz="3600">
                <a:solidFill>
                  <a:srgbClr val="000066"/>
                </a:solidFill>
                <a:latin typeface="Arial" charset="0"/>
                <a:ea typeface="ＭＳ Ｐゴシック" pitchFamily="84" charset="-128"/>
              </a:defRPr>
            </a:lvl3pPr>
            <a:lvl4pPr algn="l" rtl="0" eaLnBrk="0" fontAlgn="base" hangingPunct="0">
              <a:spcBef>
                <a:spcPct val="0"/>
              </a:spcBef>
              <a:spcAft>
                <a:spcPct val="0"/>
              </a:spcAft>
              <a:defRPr sz="3600">
                <a:solidFill>
                  <a:srgbClr val="000066"/>
                </a:solidFill>
                <a:latin typeface="Arial" charset="0"/>
                <a:ea typeface="ＭＳ Ｐゴシック" pitchFamily="84" charset="-128"/>
              </a:defRPr>
            </a:lvl4pPr>
            <a:lvl5pPr algn="l" rtl="0" eaLnBrk="0" fontAlgn="base" hangingPunct="0">
              <a:spcBef>
                <a:spcPct val="0"/>
              </a:spcBef>
              <a:spcAft>
                <a:spcPct val="0"/>
              </a:spcAft>
              <a:defRPr sz="3600">
                <a:solidFill>
                  <a:srgbClr val="000066"/>
                </a:solidFill>
                <a:latin typeface="Arial" charset="0"/>
                <a:ea typeface="ＭＳ Ｐゴシック" pitchFamily="84" charset="-128"/>
              </a:defRPr>
            </a:lvl5pPr>
            <a:lvl6pPr marL="457200" algn="l" rtl="0" fontAlgn="base">
              <a:spcBef>
                <a:spcPct val="0"/>
              </a:spcBef>
              <a:spcAft>
                <a:spcPct val="0"/>
              </a:spcAft>
              <a:defRPr sz="3600">
                <a:solidFill>
                  <a:srgbClr val="000066"/>
                </a:solidFill>
                <a:latin typeface="Arial" charset="0"/>
                <a:ea typeface="ＭＳ Ｐゴシック" pitchFamily="84" charset="-128"/>
              </a:defRPr>
            </a:lvl6pPr>
            <a:lvl7pPr marL="914400" algn="l" rtl="0" fontAlgn="base">
              <a:spcBef>
                <a:spcPct val="0"/>
              </a:spcBef>
              <a:spcAft>
                <a:spcPct val="0"/>
              </a:spcAft>
              <a:defRPr sz="3600">
                <a:solidFill>
                  <a:srgbClr val="000066"/>
                </a:solidFill>
                <a:latin typeface="Arial" charset="0"/>
                <a:ea typeface="ＭＳ Ｐゴシック" pitchFamily="84" charset="-128"/>
              </a:defRPr>
            </a:lvl7pPr>
            <a:lvl8pPr marL="1371600" algn="l" rtl="0" fontAlgn="base">
              <a:spcBef>
                <a:spcPct val="0"/>
              </a:spcBef>
              <a:spcAft>
                <a:spcPct val="0"/>
              </a:spcAft>
              <a:defRPr sz="3600">
                <a:solidFill>
                  <a:srgbClr val="000066"/>
                </a:solidFill>
                <a:latin typeface="Arial" charset="0"/>
                <a:ea typeface="ＭＳ Ｐゴシック" pitchFamily="84" charset="-128"/>
              </a:defRPr>
            </a:lvl8pPr>
            <a:lvl9pPr marL="1828800" algn="l" rtl="0" fontAlgn="base">
              <a:spcBef>
                <a:spcPct val="0"/>
              </a:spcBef>
              <a:spcAft>
                <a:spcPct val="0"/>
              </a:spcAft>
              <a:defRPr sz="3600">
                <a:solidFill>
                  <a:srgbClr val="000066"/>
                </a:solidFill>
                <a:latin typeface="Arial" charset="0"/>
                <a:ea typeface="ＭＳ Ｐゴシック" pitchFamily="84" charset="-128"/>
              </a:defRPr>
            </a:lvl9pPr>
          </a:lstStyle>
          <a:p>
            <a:pPr algn="ctr"/>
            <a:r>
              <a:rPr lang="en-GB" altLang="de-DE" kern="0" dirty="0" smtClean="0">
                <a:solidFill>
                  <a:schemeClr val="tx1"/>
                </a:solidFill>
                <a:latin typeface="Times New Roman" panose="02020603050405020304" pitchFamily="18" charset="0"/>
                <a:cs typeface="Times New Roman" panose="02020603050405020304" pitchFamily="18" charset="0"/>
              </a:rPr>
              <a:t>Don’t panic, do prepare!</a:t>
            </a:r>
          </a:p>
        </p:txBody>
      </p:sp>
      <p:sp>
        <p:nvSpPr>
          <p:cNvPr id="2" name="Title 1"/>
          <p:cNvSpPr>
            <a:spLocks noGrp="1"/>
          </p:cNvSpPr>
          <p:nvPr>
            <p:ph type="ctrTitle"/>
          </p:nvPr>
        </p:nvSpPr>
        <p:spPr>
          <a:xfrm>
            <a:off x="-1" y="6302523"/>
            <a:ext cx="9143999" cy="555477"/>
          </a:xfrm>
        </p:spPr>
        <p:txBody>
          <a:bodyPr/>
          <a:lstStyle/>
          <a:p>
            <a:pPr algn="ctr"/>
            <a:r>
              <a:rPr lang="en-GB" sz="1800" u="sng" dirty="0"/>
              <a:t>Mario M. Bisi (1)</a:t>
            </a:r>
            <a:r>
              <a:rPr lang="en-GB" sz="1800" dirty="0"/>
              <a:t>, Mark Gibbs (2), Mike A. Hapgood (1), Mike Willis (3), Richard A. Harrison (1), Simon Machin (2), and Ian W. McCrea (1</a:t>
            </a:r>
            <a:r>
              <a:rPr lang="en-GB" sz="1800" dirty="0" smtClean="0"/>
              <a:t>).</a:t>
            </a:r>
            <a:br>
              <a:rPr lang="en-GB" sz="1800" dirty="0" smtClean="0"/>
            </a:br>
            <a:r>
              <a:rPr lang="en-GB" sz="1800" dirty="0"/>
              <a:t/>
            </a:r>
            <a:br>
              <a:rPr lang="en-GB" sz="1800" dirty="0"/>
            </a:br>
            <a:r>
              <a:rPr lang="en-GB" sz="1800" dirty="0" smtClean="0"/>
              <a:t/>
            </a:r>
            <a:br>
              <a:rPr lang="en-GB" sz="1800" dirty="0" smtClean="0"/>
            </a:br>
            <a:r>
              <a:rPr lang="en-GB" sz="1800" dirty="0"/>
              <a:t/>
            </a:r>
            <a:br>
              <a:rPr lang="en-GB" sz="1800" dirty="0"/>
            </a:br>
            <a:r>
              <a:rPr lang="en-GB" sz="1800" dirty="0" smtClean="0"/>
              <a:t/>
            </a:r>
            <a:br>
              <a:rPr lang="en-GB" sz="1800" dirty="0" smtClean="0"/>
            </a:br>
            <a:r>
              <a:rPr lang="en-GB" sz="1800" dirty="0"/>
              <a:t/>
            </a:r>
            <a:br>
              <a:rPr lang="en-GB" sz="1800" dirty="0"/>
            </a:br>
            <a:r>
              <a:rPr lang="en-GB" sz="1800" dirty="0" smtClean="0"/>
              <a:t/>
            </a:r>
            <a:br>
              <a:rPr lang="en-GB" sz="1800" dirty="0" smtClean="0"/>
            </a:br>
            <a:r>
              <a:rPr lang="en-GB" sz="1800" dirty="0"/>
              <a:t/>
            </a:r>
            <a:br>
              <a:rPr lang="en-GB" sz="1800" dirty="0"/>
            </a:br>
            <a:r>
              <a:rPr lang="en-GB" sz="1100" dirty="0"/>
              <a:t/>
            </a:r>
            <a:br>
              <a:rPr lang="en-GB" sz="1100" dirty="0"/>
            </a:br>
            <a:r>
              <a:rPr lang="en-GB" sz="1200" dirty="0"/>
              <a:t/>
            </a:r>
            <a:br>
              <a:rPr lang="en-GB" sz="1200" dirty="0"/>
            </a:br>
            <a:r>
              <a:rPr lang="en-GB" sz="1750" dirty="0" smtClean="0">
                <a:solidFill>
                  <a:srgbClr val="C00000"/>
                </a:solidFill>
                <a:effectLst>
                  <a:outerShdw blurRad="38100" dist="38100" dir="2700000" algn="tl">
                    <a:srgbClr val="000000">
                      <a:alpha val="43137"/>
                    </a:srgbClr>
                  </a:outerShdw>
                </a:effectLst>
              </a:rPr>
              <a:t>Please note that this is as of December 2019 – no updates due to the </a:t>
            </a:r>
            <a:r>
              <a:rPr lang="en-GB" sz="1750" dirty="0" err="1" smtClean="0">
                <a:solidFill>
                  <a:srgbClr val="C00000"/>
                </a:solidFill>
                <a:effectLst>
                  <a:outerShdw blurRad="38100" dist="38100" dir="2700000" algn="tl">
                    <a:srgbClr val="000000">
                      <a:alpha val="43137"/>
                    </a:srgbClr>
                  </a:outerShdw>
                </a:effectLst>
              </a:rPr>
              <a:t>COVID</a:t>
            </a:r>
            <a:r>
              <a:rPr lang="en-GB" sz="1750" dirty="0" smtClean="0">
                <a:solidFill>
                  <a:srgbClr val="C00000"/>
                </a:solidFill>
                <a:effectLst>
                  <a:outerShdw blurRad="38100" dist="38100" dir="2700000" algn="tl">
                    <a:srgbClr val="000000">
                      <a:alpha val="43137"/>
                    </a:srgbClr>
                  </a:outerShdw>
                </a:effectLst>
              </a:rPr>
              <a:t>-19 pandemic…</a:t>
            </a:r>
            <a:br>
              <a:rPr lang="en-GB" sz="1750" dirty="0" smtClean="0">
                <a:solidFill>
                  <a:srgbClr val="C00000"/>
                </a:solidFill>
                <a:effectLst>
                  <a:outerShdw blurRad="38100" dist="38100" dir="2700000" algn="tl">
                    <a:srgbClr val="000000">
                      <a:alpha val="43137"/>
                    </a:srgbClr>
                  </a:outerShdw>
                </a:effectLst>
              </a:rPr>
            </a:br>
            <a:r>
              <a:rPr lang="en-GB" sz="1000" dirty="0"/>
              <a:t/>
            </a:r>
            <a:br>
              <a:rPr lang="en-GB" sz="1000" dirty="0"/>
            </a:br>
            <a:r>
              <a:rPr lang="en-GB" sz="1400" dirty="0"/>
              <a:t> (1) RAL Space, UK Research and Innovation – Science &amp; Technology Facilities Council – Rutherford Appleton Laboratory, Harwell Campus, Oxfordshire, </a:t>
            </a:r>
            <a:r>
              <a:rPr lang="en-GB" sz="1400" dirty="0" err="1"/>
              <a:t>OX11</a:t>
            </a:r>
            <a:r>
              <a:rPr lang="en-GB" sz="1400" dirty="0"/>
              <a:t> </a:t>
            </a:r>
            <a:r>
              <a:rPr lang="en-GB" sz="1400" dirty="0" err="1"/>
              <a:t>0QX</a:t>
            </a:r>
            <a:r>
              <a:rPr lang="en-GB" sz="1400" dirty="0"/>
              <a:t>, UK</a:t>
            </a:r>
            <a:br>
              <a:rPr lang="en-GB" sz="1400" dirty="0"/>
            </a:br>
            <a:r>
              <a:rPr lang="en-GB" sz="1400" dirty="0"/>
              <a:t>(2) Met Office Space Weather Operations Centre, Met Office, </a:t>
            </a:r>
            <a:r>
              <a:rPr lang="en-GB" sz="1400" dirty="0" err="1"/>
              <a:t>FitzRoy</a:t>
            </a:r>
            <a:r>
              <a:rPr lang="en-GB" sz="1400" dirty="0"/>
              <a:t> Road, Exeter, Devon, </a:t>
            </a:r>
            <a:r>
              <a:rPr lang="en-GB" sz="1400" dirty="0" err="1"/>
              <a:t>EX1</a:t>
            </a:r>
            <a:r>
              <a:rPr lang="en-GB" sz="1400" dirty="0"/>
              <a:t> </a:t>
            </a:r>
            <a:r>
              <a:rPr lang="en-GB" sz="1400" dirty="0" err="1"/>
              <a:t>3PB</a:t>
            </a:r>
            <a:r>
              <a:rPr lang="en-GB" sz="1400" dirty="0"/>
              <a:t>, UK</a:t>
            </a:r>
            <a:br>
              <a:rPr lang="en-GB" sz="1400" dirty="0"/>
            </a:br>
            <a:r>
              <a:rPr lang="en-GB" sz="1400" dirty="0"/>
              <a:t>(3) UK Space Agency, Polaris House, North Star Avenue, Swindon, Wiltshire, </a:t>
            </a:r>
            <a:r>
              <a:rPr lang="en-GB" sz="1400" dirty="0" err="1"/>
              <a:t>SN2</a:t>
            </a:r>
            <a:r>
              <a:rPr lang="en-GB" sz="1400" dirty="0"/>
              <a:t> </a:t>
            </a:r>
            <a:r>
              <a:rPr lang="en-GB" sz="1400" dirty="0" err="1"/>
              <a:t>1SZ</a:t>
            </a:r>
            <a:r>
              <a:rPr lang="en-GB" sz="1400" dirty="0"/>
              <a:t>, UK</a:t>
            </a:r>
          </a:p>
        </p:txBody>
      </p:sp>
      <p:sp>
        <p:nvSpPr>
          <p:cNvPr id="27" name="Rectangle 26"/>
          <p:cNvSpPr/>
          <p:nvPr/>
        </p:nvSpPr>
        <p:spPr>
          <a:xfrm>
            <a:off x="0" y="3611416"/>
            <a:ext cx="9144000" cy="3231654"/>
          </a:xfrm>
          <a:prstGeom prst="rect">
            <a:avLst/>
          </a:prstGeom>
          <a:solidFill>
            <a:schemeClr val="accent1">
              <a:lumMod val="20000"/>
              <a:lumOff val="80000"/>
            </a:schemeClr>
          </a:solidFill>
        </p:spPr>
        <p:txBody>
          <a:bodyPr wrap="square">
            <a:spAutoFit/>
          </a:bodyPr>
          <a:lstStyle/>
          <a:p>
            <a:pPr algn="ctr"/>
            <a:r>
              <a:rPr lang="en-GB" sz="3400" dirty="0">
                <a:solidFill>
                  <a:srgbClr val="002060"/>
                </a:solidFill>
                <a:latin typeface="Times New Roman" panose="02020603050405020304" pitchFamily="18" charset="0"/>
                <a:cs typeface="Times New Roman" panose="02020603050405020304" pitchFamily="18" charset="0"/>
              </a:rPr>
              <a:t>These reports </a:t>
            </a:r>
            <a:r>
              <a:rPr lang="en-GB" sz="3400" dirty="0" smtClean="0">
                <a:solidFill>
                  <a:srgbClr val="002060"/>
                </a:solidFill>
                <a:latin typeface="Times New Roman" panose="02020603050405020304" pitchFamily="18" charset="0"/>
                <a:cs typeface="Times New Roman" panose="02020603050405020304" pitchFamily="18" charset="0"/>
              </a:rPr>
              <a:t>have collectively </a:t>
            </a:r>
            <a:r>
              <a:rPr lang="en-GB" sz="3400" dirty="0">
                <a:solidFill>
                  <a:srgbClr val="002060"/>
                </a:solidFill>
                <a:latin typeface="Times New Roman" panose="02020603050405020304" pitchFamily="18" charset="0"/>
                <a:cs typeface="Times New Roman" panose="02020603050405020304" pitchFamily="18" charset="0"/>
              </a:rPr>
              <a:t>provided valuable information for </a:t>
            </a:r>
            <a:r>
              <a:rPr lang="en-GB" sz="3400" dirty="0" smtClean="0">
                <a:solidFill>
                  <a:srgbClr val="002060"/>
                </a:solidFill>
                <a:latin typeface="Times New Roman" panose="02020603050405020304" pitchFamily="18" charset="0"/>
                <a:cs typeface="Times New Roman" panose="02020603050405020304" pitchFamily="18" charset="0"/>
              </a:rPr>
              <a:t>UK Government Departments </a:t>
            </a:r>
            <a:r>
              <a:rPr lang="en-GB" sz="3400" dirty="0">
                <a:solidFill>
                  <a:srgbClr val="002060"/>
                </a:solidFill>
                <a:latin typeface="Times New Roman" panose="02020603050405020304" pitchFamily="18" charset="0"/>
                <a:cs typeface="Times New Roman" panose="02020603050405020304" pitchFamily="18" charset="0"/>
              </a:rPr>
              <a:t>trying to understand what their vulnerabilities to space weather might be and are used to inform </a:t>
            </a:r>
            <a:r>
              <a:rPr lang="en-GB" sz="3400" dirty="0" smtClean="0">
                <a:solidFill>
                  <a:srgbClr val="002060"/>
                </a:solidFill>
                <a:latin typeface="Times New Roman" panose="02020603050405020304" pitchFamily="18" charset="0"/>
                <a:cs typeface="Times New Roman" panose="02020603050405020304" pitchFamily="18" charset="0"/>
              </a:rPr>
              <a:t/>
            </a:r>
            <a:br>
              <a:rPr lang="en-GB" sz="3400" dirty="0" smtClean="0">
                <a:solidFill>
                  <a:srgbClr val="002060"/>
                </a:solidFill>
                <a:latin typeface="Times New Roman" panose="02020603050405020304" pitchFamily="18" charset="0"/>
                <a:cs typeface="Times New Roman" panose="02020603050405020304" pitchFamily="18" charset="0"/>
              </a:rPr>
            </a:br>
            <a:r>
              <a:rPr lang="en-GB" sz="3400" dirty="0" smtClean="0">
                <a:solidFill>
                  <a:srgbClr val="002060"/>
                </a:solidFill>
                <a:latin typeface="Times New Roman" panose="02020603050405020304" pitchFamily="18" charset="0"/>
                <a:cs typeface="Times New Roman" panose="02020603050405020304" pitchFamily="18" charset="0"/>
              </a:rPr>
              <a:t>the </a:t>
            </a:r>
            <a:r>
              <a:rPr lang="en-GB" sz="3400" dirty="0">
                <a:solidFill>
                  <a:srgbClr val="002060"/>
                </a:solidFill>
                <a:latin typeface="Times New Roman" panose="02020603050405020304" pitchFamily="18" charset="0"/>
                <a:cs typeface="Times New Roman" panose="02020603050405020304" pitchFamily="18" charset="0"/>
              </a:rPr>
              <a:t>development of proportionate risk </a:t>
            </a:r>
            <a:r>
              <a:rPr lang="en-GB" sz="3400" dirty="0" smtClean="0">
                <a:solidFill>
                  <a:srgbClr val="002060"/>
                </a:solidFill>
                <a:latin typeface="Times New Roman" panose="02020603050405020304" pitchFamily="18" charset="0"/>
                <a:cs typeface="Times New Roman" panose="02020603050405020304" pitchFamily="18" charset="0"/>
              </a:rPr>
              <a:t/>
            </a:r>
            <a:br>
              <a:rPr lang="en-GB" sz="3400" dirty="0" smtClean="0">
                <a:solidFill>
                  <a:srgbClr val="002060"/>
                </a:solidFill>
                <a:latin typeface="Times New Roman" panose="02020603050405020304" pitchFamily="18" charset="0"/>
                <a:cs typeface="Times New Roman" panose="02020603050405020304" pitchFamily="18" charset="0"/>
              </a:rPr>
            </a:br>
            <a:r>
              <a:rPr lang="en-GB" sz="3400" dirty="0" smtClean="0">
                <a:solidFill>
                  <a:srgbClr val="002060"/>
                </a:solidFill>
                <a:latin typeface="Times New Roman" panose="02020603050405020304" pitchFamily="18" charset="0"/>
                <a:cs typeface="Times New Roman" panose="02020603050405020304" pitchFamily="18" charset="0"/>
              </a:rPr>
              <a:t>mitigation strategies…</a:t>
            </a:r>
            <a:endParaRPr lang="en-GB" sz="34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0290" y="44404"/>
            <a:ext cx="5255491" cy="707886"/>
          </a:xfrm>
          <a:prstGeom prst="rect">
            <a:avLst/>
          </a:prstGeom>
          <a:noFill/>
        </p:spPr>
        <p:txBody>
          <a:bodyPr wrap="square" rtlCol="0">
            <a:spAutoFit/>
          </a:bodyPr>
          <a:lstStyle/>
          <a:p>
            <a:pPr algn="ctr"/>
            <a:r>
              <a:rPr lang="en-GB"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rights reserved – NOT for</a:t>
            </a:r>
            <a:br>
              <a:rPr lang="en-GB"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reproduction, use, or further distribution…</a:t>
            </a:r>
            <a:endParaRPr lang="en-GB"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7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SWIMMR</a:t>
            </a:r>
            <a:endParaRPr lang="en-GB" dirty="0"/>
          </a:p>
        </p:txBody>
      </p:sp>
      <p:sp>
        <p:nvSpPr>
          <p:cNvPr id="4" name="Slide Number Placeholder 3"/>
          <p:cNvSpPr>
            <a:spLocks noGrp="1"/>
          </p:cNvSpPr>
          <p:nvPr>
            <p:ph type="sldNum" sz="quarter" idx="10"/>
          </p:nvPr>
        </p:nvSpPr>
        <p:spPr/>
        <p:txBody>
          <a:bodyPr/>
          <a:lstStyle/>
          <a:p>
            <a:fld id="{940600FA-6DE6-4B83-84D2-3DF8FC41D849}" type="slidenum">
              <a:rPr lang="en-GB" smtClean="0"/>
              <a:pPr/>
              <a:t>10</a:t>
            </a:fld>
            <a:endParaRPr lang="en-GB" dirty="0"/>
          </a:p>
        </p:txBody>
      </p:sp>
      <p:sp>
        <p:nvSpPr>
          <p:cNvPr id="7" name="Content Placeholder 2"/>
          <p:cNvSpPr>
            <a:spLocks noGrp="1"/>
          </p:cNvSpPr>
          <p:nvPr>
            <p:ph idx="1"/>
          </p:nvPr>
        </p:nvSpPr>
        <p:spPr>
          <a:xfrm>
            <a:off x="0" y="1524512"/>
            <a:ext cx="9144000" cy="5068800"/>
          </a:xfrm>
        </p:spPr>
        <p:txBody>
          <a:bodyPr/>
          <a:lstStyle/>
          <a:p>
            <a:pPr algn="just"/>
            <a:r>
              <a:rPr lang="en-GB" sz="2200" dirty="0" smtClean="0"/>
              <a:t>Under the UKRI Strategic Priorities Fund (SPF) – a four-year programme </a:t>
            </a:r>
            <a:r>
              <a:rPr lang="en-US" sz="2200" dirty="0"/>
              <a:t>that will improve the UK's capabilities for space weather monitoring and </a:t>
            </a:r>
            <a:r>
              <a:rPr lang="en-US" sz="2200" dirty="0" smtClean="0"/>
              <a:t>prediction.</a:t>
            </a:r>
          </a:p>
          <a:p>
            <a:pPr algn="just"/>
            <a:r>
              <a:rPr lang="en-US" sz="2200" dirty="0" smtClean="0"/>
              <a:t>Space </a:t>
            </a:r>
            <a:r>
              <a:rPr lang="en-US" sz="2200" dirty="0"/>
              <a:t>Weather Instrumentation, Measurements, Modelling &amp; </a:t>
            </a:r>
            <a:r>
              <a:rPr lang="en-US" sz="2200" dirty="0" smtClean="0"/>
              <a:t>Risk (SWIMMR) high-level goals/objectives:</a:t>
            </a:r>
          </a:p>
          <a:p>
            <a:pPr lvl="1" algn="just"/>
            <a:r>
              <a:rPr lang="en-US" sz="1800" dirty="0"/>
              <a:t>Develop a framework for supporting the transition of models and data sets from research in the academic community to operational use for space weather forecasting by MOSWOC</a:t>
            </a:r>
            <a:r>
              <a:rPr lang="en-US" sz="1800" dirty="0" smtClean="0"/>
              <a:t>​.</a:t>
            </a:r>
            <a:endParaRPr lang="en-US" sz="1800" dirty="0"/>
          </a:p>
          <a:p>
            <a:pPr lvl="1" algn="just"/>
            <a:r>
              <a:rPr lang="en-US" sz="1800" dirty="0"/>
              <a:t>Produce an updated space weather impact assessment study, building on the Royal Academy of Engineering report of </a:t>
            </a:r>
            <a:r>
              <a:rPr lang="en-US" sz="1800" dirty="0" smtClean="0"/>
              <a:t>2013.</a:t>
            </a:r>
            <a:endParaRPr lang="en-US" sz="1800" dirty="0"/>
          </a:p>
          <a:p>
            <a:pPr lvl="1" algn="just"/>
            <a:r>
              <a:rPr lang="en-US" sz="1800" dirty="0"/>
              <a:t>Mitigate the potential radiation hazards of space weather to satellite and aviation </a:t>
            </a:r>
            <a:r>
              <a:rPr lang="en-US" sz="1800" dirty="0" smtClean="0"/>
              <a:t>operations (includes technology developments and electronics testing and model developments for spacecraft and aviation purposes).</a:t>
            </a:r>
          </a:p>
          <a:p>
            <a:pPr lvl="1" algn="just"/>
            <a:r>
              <a:rPr lang="en-US" sz="1800" dirty="0"/>
              <a:t>Mitigate potential space weather effects on communication and global </a:t>
            </a:r>
            <a:r>
              <a:rPr lang="en-US" sz="1800" dirty="0" smtClean="0"/>
              <a:t>positioning (includes improved modelling for ionospheric effects on these systems).</a:t>
            </a:r>
            <a:endParaRPr lang="en-US" sz="1800" dirty="0"/>
          </a:p>
          <a:p>
            <a:pPr lvl="1" algn="just"/>
            <a:r>
              <a:rPr lang="en-US" sz="1800" dirty="0"/>
              <a:t>Mitigate the potential risks of space weather to electric power </a:t>
            </a:r>
            <a:r>
              <a:rPr lang="en-US" sz="1800" dirty="0" smtClean="0"/>
              <a:t>distribution (includes improved GIC</a:t>
            </a:r>
            <a:r>
              <a:rPr lang="en-US" sz="1800" dirty="0"/>
              <a:t> models and predicting the evolution of the solar wind to </a:t>
            </a:r>
            <a:r>
              <a:rPr lang="en-US" sz="1800" dirty="0" smtClean="0"/>
              <a:t>L1)</a:t>
            </a:r>
            <a:r>
              <a:rPr lang="en-GB" sz="1800" dirty="0" smtClean="0"/>
              <a:t>.</a:t>
            </a:r>
            <a:endParaRPr lang="en-US" sz="1800" dirty="0"/>
          </a:p>
        </p:txBody>
      </p:sp>
      <p:sp>
        <p:nvSpPr>
          <p:cNvPr id="8" name="Title 1"/>
          <p:cNvSpPr txBox="1">
            <a:spLocks/>
          </p:cNvSpPr>
          <p:nvPr/>
        </p:nvSpPr>
        <p:spPr>
          <a:xfrm>
            <a:off x="0" y="904220"/>
            <a:ext cx="9144000" cy="680713"/>
          </a:xfrm>
          <a:prstGeom prst="rect">
            <a:avLst/>
          </a:prstGeom>
        </p:spPr>
        <p:txBody>
          <a:bodyPr/>
          <a:lstStyle>
            <a:lvl1pPr algn="l" defTabSz="914400" rtl="0" eaLnBrk="1" latinLnBrk="0" hangingPunct="1">
              <a:lnSpc>
                <a:spcPct val="90000"/>
              </a:lnSpc>
              <a:spcBef>
                <a:spcPct val="0"/>
              </a:spcBef>
              <a:buNone/>
              <a:defRPr sz="3600" b="1" kern="1200">
                <a:solidFill>
                  <a:srgbClr val="002060"/>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400" b="0" dirty="0" smtClean="0"/>
              <a:t>New ~£20M UK SWx Programme…</a:t>
            </a:r>
            <a:endParaRPr kumimoji="0" lang="en-GB" sz="3400" b="0"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endParaRPr>
          </a:p>
        </p:txBody>
      </p:sp>
      <p:sp>
        <p:nvSpPr>
          <p:cNvPr id="9"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477709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Space Weather</a:t>
            </a:r>
            <a:endParaRPr lang="en-GB" dirty="0"/>
          </a:p>
        </p:txBody>
      </p:sp>
      <p:sp>
        <p:nvSpPr>
          <p:cNvPr id="4" name="Slide Number Placeholder 3"/>
          <p:cNvSpPr>
            <a:spLocks noGrp="1"/>
          </p:cNvSpPr>
          <p:nvPr>
            <p:ph type="sldNum" sz="quarter" idx="10"/>
          </p:nvPr>
        </p:nvSpPr>
        <p:spPr>
          <a:xfrm>
            <a:off x="6457950" y="6263750"/>
            <a:ext cx="2057400" cy="365125"/>
          </a:xfrm>
        </p:spPr>
        <p:txBody>
          <a:bodyPr/>
          <a:lstStyle/>
          <a:p>
            <a:fld id="{940600FA-6DE6-4B83-84D2-3DF8FC41D849}" type="slidenum">
              <a:rPr lang="en-GB" smtClean="0"/>
              <a:t>2</a:t>
            </a:fld>
            <a:endParaRPr lang="en-GB" dirty="0"/>
          </a:p>
        </p:txBody>
      </p:sp>
      <p:pic>
        <p:nvPicPr>
          <p:cNvPr id="16" name="Mar201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2016034" y="3990699"/>
            <a:ext cx="3756978" cy="2541486"/>
          </a:xfrm>
          <a:prstGeom prst="rect">
            <a:avLst/>
          </a:prstGeom>
          <a:ln w="38100">
            <a:noFill/>
          </a:ln>
          <a:effectLst/>
          <a:scene3d>
            <a:camera prst="orthographicFront">
              <a:rot lat="0" lon="10799999" rev="0"/>
            </a:camera>
            <a:lightRig rig="threePt" dir="t"/>
          </a:scene3d>
        </p:spPr>
      </p:pic>
      <p:pic>
        <p:nvPicPr>
          <p:cNvPr id="17" name="Picture 8" descr="RALSpace_logo_rgb_150dp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8000" y="6179082"/>
            <a:ext cx="987999" cy="307346"/>
          </a:xfrm>
          <a:prstGeom prst="rect">
            <a:avLst/>
          </a:prstGeom>
          <a:solidFill>
            <a:schemeClr val="bg1">
              <a:lumMod val="95000"/>
            </a:schemeClr>
          </a:solidFill>
          <a:ln>
            <a:noFill/>
          </a:ln>
          <a:extLst/>
        </p:spPr>
      </p:pic>
      <p:sp>
        <p:nvSpPr>
          <p:cNvPr id="18" name="TextBox 17"/>
          <p:cNvSpPr txBox="1"/>
          <p:nvPr/>
        </p:nvSpPr>
        <p:spPr>
          <a:xfrm>
            <a:off x="2925471" y="4036641"/>
            <a:ext cx="2172323" cy="338520"/>
          </a:xfrm>
          <a:prstGeom prst="rect">
            <a:avLst/>
          </a:prstGeom>
          <a:solidFill>
            <a:schemeClr val="bg1">
              <a:lumMod val="95000"/>
            </a:schemeClr>
          </a:solidFill>
        </p:spPr>
        <p:txBody>
          <a:bodyPr wrap="none" lIns="91407" tIns="45703" rIns="91407" bIns="45703" rtlCol="0">
            <a:spAutoFit/>
          </a:bodyPr>
          <a:lstStyle/>
          <a:p>
            <a:r>
              <a:rPr lang="en-GB" sz="1600" dirty="0">
                <a:latin typeface="Times New Roman" panose="02020603050405020304" pitchFamily="18" charset="0"/>
                <a:cs typeface="Times New Roman" panose="02020603050405020304" pitchFamily="18" charset="0"/>
              </a:rPr>
              <a:t>Courtesy: Jackie Davies</a:t>
            </a:r>
          </a:p>
        </p:txBody>
      </p:sp>
      <p:pic>
        <p:nvPicPr>
          <p:cNvPr id="19" name="M2_CME_304_bestcrop.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3834103"/>
            <a:ext cx="2896572" cy="2896572"/>
          </a:xfrm>
          <a:prstGeom prst="rect">
            <a:avLst/>
          </a:prstGeom>
        </p:spPr>
      </p:pic>
      <p:pic>
        <p:nvPicPr>
          <p:cNvPr id="20" name="a010104_H264_1280x720.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161633" y="4248892"/>
            <a:ext cx="3967612" cy="2231783"/>
          </a:xfrm>
          <a:prstGeom prst="rect">
            <a:avLst/>
          </a:prstGeom>
        </p:spPr>
      </p:pic>
      <p:sp>
        <p:nvSpPr>
          <p:cNvPr id="21" name="Content Placeholder 2"/>
          <p:cNvSpPr>
            <a:spLocks noGrp="1"/>
          </p:cNvSpPr>
          <p:nvPr>
            <p:ph idx="1"/>
          </p:nvPr>
        </p:nvSpPr>
        <p:spPr>
          <a:xfrm>
            <a:off x="61200" y="869164"/>
            <a:ext cx="9082800" cy="3377784"/>
          </a:xfrm>
        </p:spPr>
        <p:txBody>
          <a:bodyPr/>
          <a:lstStyle/>
          <a:p>
            <a:pPr algn="just"/>
            <a:r>
              <a:rPr lang="en-GB" dirty="0" smtClean="0"/>
              <a:t>Space weather at Earth is the Sun’s influence on the Earth’s space environment and connection down into ground…</a:t>
            </a:r>
          </a:p>
          <a:p>
            <a:pPr lvl="1" algn="just"/>
            <a:r>
              <a:rPr lang="en-GB" dirty="0"/>
              <a:t>Need to understand energy flow: </a:t>
            </a:r>
          </a:p>
          <a:p>
            <a:pPr lvl="2" algn="just"/>
            <a:r>
              <a:rPr lang="en-GB" dirty="0"/>
              <a:t>Source (Sun) and transmission (solar wind), processing by the Earth’s own magnetically-confined system (magnetosphere, ionosphere/atmosphere, lithosphere</a:t>
            </a:r>
            <a:r>
              <a:rPr lang="en-GB" dirty="0" smtClean="0"/>
              <a:t>), and into the ground (solid Earth).</a:t>
            </a:r>
          </a:p>
          <a:p>
            <a:pPr algn="just"/>
            <a:r>
              <a:rPr lang="en-GB" dirty="0" smtClean="0"/>
              <a:t>Space Weather is a global threat that is of national and</a:t>
            </a:r>
            <a:br>
              <a:rPr lang="en-GB" dirty="0" smtClean="0"/>
            </a:br>
            <a:r>
              <a:rPr lang="en-GB" dirty="0" smtClean="0"/>
              <a:t>			international concern with global and local 						</a:t>
            </a:r>
            <a:r>
              <a:rPr lang="en-GB" dirty="0"/>
              <a:t> </a:t>
            </a:r>
            <a:r>
              <a:rPr lang="en-GB" dirty="0" smtClean="0"/>
              <a:t>     /regional impacts…</a:t>
            </a:r>
          </a:p>
        </p:txBody>
      </p:sp>
      <p:sp>
        <p:nvSpPr>
          <p:cNvPr id="22" name="Title 1"/>
          <p:cNvSpPr txBox="1">
            <a:spLocks/>
          </p:cNvSpPr>
          <p:nvPr/>
        </p:nvSpPr>
        <p:spPr>
          <a:xfrm>
            <a:off x="-1" y="6482619"/>
            <a:ext cx="9143999" cy="375381"/>
          </a:xfrm>
          <a:prstGeom prst="rect">
            <a:avLst/>
          </a:prstGeom>
          <a:solidFill>
            <a:schemeClr val="tx1"/>
          </a:solidFill>
        </p:spPr>
        <p:txBody>
          <a:bodyPr/>
          <a:lstStyle>
            <a:lvl1pPr algn="l" defTabSz="914400" rtl="0" eaLnBrk="1" latinLnBrk="0" hangingPunct="1">
              <a:lnSpc>
                <a:spcPct val="90000"/>
              </a:lnSpc>
              <a:spcBef>
                <a:spcPct val="0"/>
              </a:spcBef>
              <a:buNone/>
              <a:defRPr sz="3600" b="1" kern="1200">
                <a:solidFill>
                  <a:srgbClr val="002060"/>
                </a:solidFill>
                <a:latin typeface="Times New Roman" panose="02020603050405020304" pitchFamily="18" charset="0"/>
                <a:ea typeface="+mj-ea"/>
                <a:cs typeface="Times New Roman" panose="02020603050405020304" pitchFamily="18" charset="0"/>
              </a:defRPr>
            </a:lvl1pPr>
          </a:lstStyle>
          <a:p>
            <a:pPr algn="ctr"/>
            <a:r>
              <a:rPr lang="en-GB" sz="2000" dirty="0" smtClean="0">
                <a:solidFill>
                  <a:srgbClr val="00B050"/>
                </a:solidFill>
              </a:rPr>
              <a:t>Solar	</a:t>
            </a:r>
            <a:r>
              <a:rPr lang="en-GB" sz="2000" dirty="0" smtClean="0">
                <a:solidFill>
                  <a:srgbClr val="00B050"/>
                </a:solidFill>
                <a:sym typeface="Wingdings" panose="05000000000000000000" pitchFamily="2" charset="2"/>
              </a:rPr>
              <a:t></a:t>
            </a:r>
            <a:r>
              <a:rPr lang="en-GB" sz="2000" dirty="0" smtClean="0">
                <a:solidFill>
                  <a:srgbClr val="00B050"/>
                </a:solidFill>
              </a:rPr>
              <a:t>	Heliosphere	</a:t>
            </a:r>
            <a:r>
              <a:rPr lang="en-GB" sz="2000" dirty="0" smtClean="0">
                <a:solidFill>
                  <a:srgbClr val="00B050"/>
                </a:solidFill>
                <a:sym typeface="Wingdings" panose="05000000000000000000" pitchFamily="2" charset="2"/>
              </a:rPr>
              <a:t></a:t>
            </a:r>
            <a:r>
              <a:rPr lang="en-GB" sz="2000" dirty="0" smtClean="0">
                <a:solidFill>
                  <a:srgbClr val="00B050"/>
                </a:solidFill>
              </a:rPr>
              <a:t>	Space Environment</a:t>
            </a:r>
            <a:endParaRPr lang="en-GB" sz="2000" dirty="0">
              <a:solidFill>
                <a:srgbClr val="00B050"/>
              </a:solidFill>
            </a:endParaRPr>
          </a:p>
        </p:txBody>
      </p:sp>
      <p:sp>
        <p:nvSpPr>
          <p:cNvPr id="11"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1966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5124" fill="hold"/>
                                        <p:tgtEl>
                                          <p:spTgt spid="19"/>
                                        </p:tgtEl>
                                      </p:cBhvr>
                                    </p:cmd>
                                  </p:childTnLst>
                                </p:cTn>
                              </p:par>
                            </p:childTnLst>
                          </p:cTn>
                        </p:par>
                        <p:par>
                          <p:cTn id="7" fill="hold">
                            <p:stCondLst>
                              <p:cond delay="6624"/>
                            </p:stCondLst>
                            <p:childTnLst>
                              <p:par>
                                <p:cTn id="8" presetID="1" presetClass="mediacall" presetSubtype="0" fill="hold" nodeType="afterEffect">
                                  <p:stCondLst>
                                    <p:cond delay="0"/>
                                  </p:stCondLst>
                                  <p:childTnLst>
                                    <p:cmd type="call" cmd="playFrom(0.0)">
                                      <p:cBhvr>
                                        <p:cTn id="9" dur="4766" fill="hold"/>
                                        <p:tgtEl>
                                          <p:spTgt spid="16"/>
                                        </p:tgtEl>
                                      </p:cBhvr>
                                    </p:cmd>
                                  </p:childTnLst>
                                </p:cTn>
                              </p:par>
                            </p:childTnLst>
                          </p:cTn>
                        </p:par>
                        <p:par>
                          <p:cTn id="10" fill="hold">
                            <p:stCondLst>
                              <p:cond delay="11390"/>
                            </p:stCondLst>
                            <p:childTnLst>
                              <p:par>
                                <p:cTn id="11" presetID="1" presetClass="mediacall" presetSubtype="0" fill="hold" nodeType="afterEffect">
                                  <p:stCondLst>
                                    <p:cond delay="0"/>
                                  </p:stCondLst>
                                  <p:childTnLst>
                                    <p:cmd type="call" cmd="playFrom(0.0)">
                                      <p:cBhvr>
                                        <p:cTn id="12" dur="3404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9"/>
                </p:tgtEl>
              </p:cMediaNode>
            </p:video>
            <p:video>
              <p:cMediaNode>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after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video>
              <p:cMediaNode vol="80000">
                <p:cTn id="20" fill="hold" display="0">
                  <p:stCondLst>
                    <p:cond delay="indefinite"/>
                  </p:stCondLst>
                </p:cTn>
                <p:tgtEl>
                  <p:spTgt spid="20"/>
                </p:tgtEl>
              </p:cMediaNode>
            </p:video>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84" y="868217"/>
            <a:ext cx="4702365" cy="5966171"/>
          </a:xfrm>
        </p:spPr>
        <p:txBody>
          <a:bodyPr/>
          <a:lstStyle/>
          <a:p>
            <a:r>
              <a:rPr lang="en-GB" sz="2200" dirty="0" smtClean="0">
                <a:latin typeface="Times New Roman" panose="02020603050405020304" pitchFamily="18" charset="0"/>
                <a:cs typeface="Times New Roman" panose="02020603050405020304" pitchFamily="18" charset="0"/>
              </a:rPr>
              <a:t>UK’s National Risk Register (NRR – 2017 edition) – </a:t>
            </a:r>
            <a:r>
              <a:rPr lang="en-GB" sz="2200" dirty="0" smtClean="0"/>
              <a:t>non-malicious</a:t>
            </a:r>
            <a:r>
              <a:rPr lang="en-GB" sz="2200" dirty="0" smtClean="0">
                <a:latin typeface="Times New Roman" panose="02020603050405020304" pitchFamily="18" charset="0"/>
                <a:cs typeface="Times New Roman" panose="02020603050405020304" pitchFamily="18" charset="0"/>
              </a:rPr>
              <a:t> risks.</a:t>
            </a:r>
          </a:p>
          <a:p>
            <a:r>
              <a:rPr lang="en-GB" sz="2200" dirty="0" smtClean="0">
                <a:latin typeface="Times New Roman" panose="02020603050405020304" pitchFamily="18" charset="0"/>
                <a:cs typeface="Times New Roman" panose="02020603050405020304" pitchFamily="18" charset="0"/>
              </a:rPr>
              <a:t>Severe space weather has been on the UK’s NRR since 2011.</a:t>
            </a:r>
          </a:p>
          <a:p>
            <a:r>
              <a:rPr lang="en-GB" sz="2200" dirty="0" smtClean="0">
                <a:latin typeface="Times New Roman" panose="02020603050405020304" pitchFamily="18" charset="0"/>
                <a:cs typeface="Times New Roman" panose="02020603050405020304" pitchFamily="18" charset="0"/>
              </a:rPr>
              <a:t>This, along with other additional risks, were brought to the Government’s attention following the problems caused by the Iceland ‘Eyjafjallajökull’ volcanic ash clouds in 2010.</a:t>
            </a:r>
          </a:p>
          <a:p>
            <a:r>
              <a:rPr lang="en-GB" sz="2200" dirty="0" smtClean="0">
                <a:latin typeface="Times New Roman" panose="02020603050405020304" pitchFamily="18" charset="0"/>
                <a:cs typeface="Times New Roman" panose="02020603050405020304" pitchFamily="18" charset="0"/>
              </a:rPr>
              <a:t>Not just the UK government is concerned here though – other governments ar</a:t>
            </a:r>
            <a:r>
              <a:rPr lang="en-GB" sz="2200" dirty="0" smtClean="0"/>
              <a:t>e also taking account of the risks of space-weather</a:t>
            </a:r>
            <a:r>
              <a:rPr lang="en-GB" sz="2200" dirty="0" smtClean="0">
                <a:latin typeface="Times New Roman" panose="02020603050405020304" pitchFamily="18" charset="0"/>
                <a:cs typeface="Times New Roman" panose="02020603050405020304" pitchFamily="18" charset="0"/>
              </a:rPr>
              <a:t>!</a:t>
            </a:r>
          </a:p>
          <a:p>
            <a:r>
              <a:rPr lang="en-GB" sz="2200" dirty="0" smtClean="0">
                <a:latin typeface="Times New Roman" panose="02020603050405020304" pitchFamily="18" charset="0"/>
                <a:cs typeface="Times New Roman" panose="02020603050405020304" pitchFamily="18" charset="0"/>
              </a:rPr>
              <a:t>UK Space Agency has funded socio-economic studies on space-weather impacts and others</a:t>
            </a:r>
            <a:r>
              <a:rPr lang="en-GB" sz="2200" dirty="0"/>
              <a:t>, such </a:t>
            </a:r>
            <a:r>
              <a:rPr lang="en-GB" sz="2200" dirty="0" smtClean="0"/>
              <a:t>as ESA </a:t>
            </a:r>
            <a:r>
              <a:rPr lang="en-GB" sz="2200" dirty="0"/>
              <a:t>and </a:t>
            </a:r>
            <a:r>
              <a:rPr lang="en-GB" sz="2200" dirty="0" smtClean="0"/>
              <a:t>NOAA, </a:t>
            </a:r>
            <a:r>
              <a:rPr lang="en-GB" sz="2200" dirty="0" smtClean="0">
                <a:latin typeface="Times New Roman" panose="02020603050405020304" pitchFamily="18" charset="0"/>
                <a:cs typeface="Times New Roman" panose="02020603050405020304" pitchFamily="18" charset="0"/>
              </a:rPr>
              <a:t>have followed…</a:t>
            </a:r>
            <a:endParaRPr lang="en-GB" sz="22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208" y="780996"/>
            <a:ext cx="1987825" cy="280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GB" dirty="0" smtClean="0"/>
              <a:t>Assessing the Risk</a:t>
            </a:r>
            <a:endParaRPr lang="en-GB" dirty="0"/>
          </a:p>
        </p:txBody>
      </p:sp>
      <p:grpSp>
        <p:nvGrpSpPr>
          <p:cNvPr id="9" name="Group 8"/>
          <p:cNvGrpSpPr>
            <a:grpSpLocks noChangeAspect="1"/>
          </p:cNvGrpSpPr>
          <p:nvPr/>
        </p:nvGrpSpPr>
        <p:grpSpPr>
          <a:xfrm>
            <a:off x="4876834" y="1736436"/>
            <a:ext cx="4193278" cy="5047675"/>
            <a:chOff x="7356421" y="141740"/>
            <a:chExt cx="4635707" cy="5580250"/>
          </a:xfrm>
        </p:grpSpPr>
        <p:pic>
          <p:nvPicPr>
            <p:cNvPr id="10" name="Picture 9">
              <a:extLst>
                <a:ext uri="{FF2B5EF4-FFF2-40B4-BE49-F238E27FC236}">
                  <a16:creationId xmlns:a16="http://schemas.microsoft.com/office/drawing/2014/main" id="{EA2C81F3-AF06-4DB6-89F3-1FE05D0C086E}"/>
                </a:ext>
              </a:extLst>
            </p:cNvPr>
            <p:cNvPicPr>
              <a:picLocks noChangeAspect="1"/>
            </p:cNvPicPr>
            <p:nvPr/>
          </p:nvPicPr>
          <p:blipFill rotWithShape="1">
            <a:blip r:embed="rId3"/>
            <a:srcRect l="17511" t="18730" r="45486" b="10001"/>
            <a:stretch/>
          </p:blipFill>
          <p:spPr>
            <a:xfrm>
              <a:off x="7356421" y="141740"/>
              <a:ext cx="4635707" cy="5580250"/>
            </a:xfrm>
            <a:prstGeom prst="rect">
              <a:avLst/>
            </a:prstGeom>
          </p:spPr>
        </p:pic>
        <p:sp>
          <p:nvSpPr>
            <p:cNvPr id="11" name="Oval 10">
              <a:extLst>
                <a:ext uri="{FF2B5EF4-FFF2-40B4-BE49-F238E27FC236}">
                  <a16:creationId xmlns:a16="http://schemas.microsoft.com/office/drawing/2014/main" id="{DDCD5437-F69E-4566-8874-919B16683DC9}"/>
                </a:ext>
              </a:extLst>
            </p:cNvPr>
            <p:cNvSpPr/>
            <p:nvPr/>
          </p:nvSpPr>
          <p:spPr>
            <a:xfrm>
              <a:off x="10602848" y="2135697"/>
              <a:ext cx="517947" cy="5174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Slide Number Placeholder 3"/>
          <p:cNvSpPr>
            <a:spLocks noGrp="1"/>
          </p:cNvSpPr>
          <p:nvPr>
            <p:ph type="sldNum" sz="quarter" idx="10"/>
          </p:nvPr>
        </p:nvSpPr>
        <p:spPr>
          <a:xfrm>
            <a:off x="6457950" y="6356350"/>
            <a:ext cx="2057400" cy="365125"/>
          </a:xfrm>
        </p:spPr>
        <p:txBody>
          <a:bodyPr/>
          <a:lstStyle/>
          <a:p>
            <a:r>
              <a:rPr lang="en-GB" dirty="0"/>
              <a:t>3</a:t>
            </a:r>
          </a:p>
        </p:txBody>
      </p:sp>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278471"/>
            <a:ext cx="9144000" cy="5483042"/>
          </a:xfrm>
          <a:prstGeom prst="rect">
            <a:avLst/>
          </a:prstGeom>
          <a:solidFill>
            <a:schemeClr val="accent1"/>
          </a:solidFill>
          <a:ln>
            <a:noFill/>
          </a:ln>
          <a:effectLst/>
          <a:extLst/>
        </p:spPr>
      </p:pic>
      <p:sp>
        <p:nvSpPr>
          <p:cNvPr id="19"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0335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903" y="4306761"/>
            <a:ext cx="1173600" cy="334476"/>
          </a:xfrm>
          <a:prstGeom prst="rect">
            <a:avLst/>
          </a:prstGeom>
        </p:spPr>
      </p:pic>
      <p:pic>
        <p:nvPicPr>
          <p:cNvPr id="22" name="Picture 2" descr="Image result for ral space">
            <a:extLst>
              <a:ext uri="{FF2B5EF4-FFF2-40B4-BE49-F238E27FC236}">
                <a16:creationId xmlns:a16="http://schemas.microsoft.com/office/drawing/2014/main" id="{0EC96476-CD69-4051-8FBD-0293A8820E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432" y="4651517"/>
            <a:ext cx="935713" cy="7017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Image result for scottish government">
            <a:extLst>
              <a:ext uri="{FF2B5EF4-FFF2-40B4-BE49-F238E27FC236}">
                <a16:creationId xmlns:a16="http://schemas.microsoft.com/office/drawing/2014/main" id="{1AAAA304-3274-49A3-B815-A369D1C2C7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6436" y="2479304"/>
            <a:ext cx="501241" cy="501241"/>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3"/>
          <p:cNvSpPr>
            <a:spLocks noGrp="1" noChangeArrowheads="1"/>
          </p:cNvSpPr>
          <p:nvPr>
            <p:ph type="body" idx="1"/>
          </p:nvPr>
        </p:nvSpPr>
        <p:spPr>
          <a:xfrm>
            <a:off x="-12229" y="6103854"/>
            <a:ext cx="9122769" cy="749531"/>
          </a:xfrm>
        </p:spPr>
        <p:txBody>
          <a:bodyPr/>
          <a:lstStyle/>
          <a:p>
            <a:pPr algn="just"/>
            <a:r>
              <a:rPr lang="en-US" altLang="en-US" sz="2200" dirty="0" smtClean="0"/>
              <a:t>Acknowledgements</a:t>
            </a:r>
            <a:r>
              <a:rPr lang="en-US" altLang="en-US" sz="2200" dirty="0" smtClean="0"/>
              <a:t>: Adapted from the Department </a:t>
            </a:r>
            <a:r>
              <a:rPr lang="en-US" altLang="en-US" sz="2200" dirty="0" smtClean="0"/>
              <a:t>for Business, Energy, </a:t>
            </a:r>
            <a:r>
              <a:rPr lang="en-US" altLang="en-US" sz="2200" dirty="0"/>
              <a:t>&amp;</a:t>
            </a:r>
            <a:r>
              <a:rPr lang="en-US" altLang="en-US" sz="2200" dirty="0" smtClean="0"/>
              <a:t> Industrial Strategy – BEIS, </a:t>
            </a:r>
            <a:r>
              <a:rPr lang="en-US" altLang="en-US" sz="2200" dirty="0" smtClean="0"/>
              <a:t>UK.</a:t>
            </a:r>
            <a:endParaRPr lang="en-US" altLang="en-US" sz="2200" dirty="0"/>
          </a:p>
        </p:txBody>
      </p:sp>
      <p:sp>
        <p:nvSpPr>
          <p:cNvPr id="5" name="Title 1"/>
          <p:cNvSpPr txBox="1">
            <a:spLocks/>
          </p:cNvSpPr>
          <p:nvPr/>
        </p:nvSpPr>
        <p:spPr bwMode="auto">
          <a:xfrm>
            <a:off x="277336" y="801171"/>
            <a:ext cx="8543637" cy="11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8" tIns="45607" rIns="91218" bIns="45607" numCol="1" anchor="t" anchorCtr="0" compatLnSpc="1">
            <a:prstTxWarp prst="textNoShape">
              <a:avLst/>
            </a:prstTxWarp>
          </a:bodyPr>
          <a:lstStyle>
            <a:lvl1pPr algn="l" rtl="0" eaLnBrk="0" fontAlgn="base" hangingPunct="0">
              <a:spcBef>
                <a:spcPct val="0"/>
              </a:spcBef>
              <a:spcAft>
                <a:spcPct val="0"/>
              </a:spcAft>
              <a:defRPr sz="4000">
                <a:solidFill>
                  <a:srgbClr val="000066"/>
                </a:solidFill>
                <a:latin typeface="+mj-lt"/>
                <a:ea typeface="+mj-ea"/>
                <a:cs typeface="+mj-cs"/>
              </a:defRPr>
            </a:lvl1pPr>
            <a:lvl2pPr algn="l" rtl="0" eaLnBrk="0" fontAlgn="base" hangingPunct="0">
              <a:spcBef>
                <a:spcPct val="0"/>
              </a:spcBef>
              <a:spcAft>
                <a:spcPct val="0"/>
              </a:spcAft>
              <a:defRPr sz="4000">
                <a:solidFill>
                  <a:srgbClr val="000066"/>
                </a:solidFill>
                <a:latin typeface="Arial" charset="0"/>
                <a:ea typeface="ＭＳ Ｐゴシック" pitchFamily="84" charset="-128"/>
              </a:defRPr>
            </a:lvl2pPr>
            <a:lvl3pPr algn="l" rtl="0" eaLnBrk="0" fontAlgn="base" hangingPunct="0">
              <a:spcBef>
                <a:spcPct val="0"/>
              </a:spcBef>
              <a:spcAft>
                <a:spcPct val="0"/>
              </a:spcAft>
              <a:defRPr sz="4000">
                <a:solidFill>
                  <a:srgbClr val="000066"/>
                </a:solidFill>
                <a:latin typeface="Arial" charset="0"/>
                <a:ea typeface="ＭＳ Ｐゴシック" pitchFamily="84" charset="-128"/>
              </a:defRPr>
            </a:lvl3pPr>
            <a:lvl4pPr algn="l" rtl="0" eaLnBrk="0" fontAlgn="base" hangingPunct="0">
              <a:spcBef>
                <a:spcPct val="0"/>
              </a:spcBef>
              <a:spcAft>
                <a:spcPct val="0"/>
              </a:spcAft>
              <a:defRPr sz="4000">
                <a:solidFill>
                  <a:srgbClr val="000066"/>
                </a:solidFill>
                <a:latin typeface="Arial" charset="0"/>
                <a:ea typeface="ＭＳ Ｐゴシック" pitchFamily="84" charset="-128"/>
              </a:defRPr>
            </a:lvl4pPr>
            <a:lvl5pPr algn="l" rtl="0" eaLnBrk="0" fontAlgn="base" hangingPunct="0">
              <a:spcBef>
                <a:spcPct val="0"/>
              </a:spcBef>
              <a:spcAft>
                <a:spcPct val="0"/>
              </a:spcAft>
              <a:defRPr sz="4000">
                <a:solidFill>
                  <a:srgbClr val="000066"/>
                </a:solidFill>
                <a:latin typeface="Arial" charset="0"/>
                <a:ea typeface="ＭＳ Ｐゴシック" pitchFamily="84" charset="-128"/>
              </a:defRPr>
            </a:lvl5pPr>
            <a:lvl6pPr marL="502899" algn="l" rtl="0" fontAlgn="base">
              <a:spcBef>
                <a:spcPct val="0"/>
              </a:spcBef>
              <a:spcAft>
                <a:spcPct val="0"/>
              </a:spcAft>
              <a:defRPr sz="4000">
                <a:solidFill>
                  <a:srgbClr val="000066"/>
                </a:solidFill>
                <a:latin typeface="Arial" charset="0"/>
                <a:ea typeface="ＭＳ Ｐゴシック" pitchFamily="84" charset="-128"/>
              </a:defRPr>
            </a:lvl6pPr>
            <a:lvl7pPr marL="1005801" algn="l" rtl="0" fontAlgn="base">
              <a:spcBef>
                <a:spcPct val="0"/>
              </a:spcBef>
              <a:spcAft>
                <a:spcPct val="0"/>
              </a:spcAft>
              <a:defRPr sz="4000">
                <a:solidFill>
                  <a:srgbClr val="000066"/>
                </a:solidFill>
                <a:latin typeface="Arial" charset="0"/>
                <a:ea typeface="ＭＳ Ｐゴシック" pitchFamily="84" charset="-128"/>
              </a:defRPr>
            </a:lvl7pPr>
            <a:lvl8pPr marL="1508701" algn="l" rtl="0" fontAlgn="base">
              <a:spcBef>
                <a:spcPct val="0"/>
              </a:spcBef>
              <a:spcAft>
                <a:spcPct val="0"/>
              </a:spcAft>
              <a:defRPr sz="4000">
                <a:solidFill>
                  <a:srgbClr val="000066"/>
                </a:solidFill>
                <a:latin typeface="Arial" charset="0"/>
                <a:ea typeface="ＭＳ Ｐゴシック" pitchFamily="84" charset="-128"/>
              </a:defRPr>
            </a:lvl8pPr>
            <a:lvl9pPr marL="2011607" algn="l" rtl="0" fontAlgn="base">
              <a:spcBef>
                <a:spcPct val="0"/>
              </a:spcBef>
              <a:spcAft>
                <a:spcPct val="0"/>
              </a:spcAft>
              <a:defRPr sz="4000">
                <a:solidFill>
                  <a:srgbClr val="000066"/>
                </a:solidFill>
                <a:latin typeface="Arial" charset="0"/>
                <a:ea typeface="ＭＳ Ｐゴシック" pitchFamily="84" charset="-128"/>
              </a:defRPr>
            </a:lvl9pPr>
          </a:lstStyle>
          <a:p>
            <a:pPr algn="just" defTabSz="829286"/>
            <a:r>
              <a:rPr lang="en-GB" sz="3400" kern="0" dirty="0" smtClean="0">
                <a:latin typeface="Times New Roman" panose="02020603050405020304" pitchFamily="18" charset="0"/>
                <a:cs typeface="Times New Roman" panose="02020603050405020304" pitchFamily="18" charset="0"/>
              </a:rPr>
              <a:t>An overview (Venn diagram) </a:t>
            </a:r>
            <a:r>
              <a:rPr lang="en-GB" sz="3400" kern="0" dirty="0">
                <a:latin typeface="Times New Roman" panose="02020603050405020304" pitchFamily="18" charset="0"/>
                <a:cs typeface="Times New Roman" panose="02020603050405020304" pitchFamily="18" charset="0"/>
              </a:rPr>
              <a:t>of </a:t>
            </a:r>
            <a:r>
              <a:rPr lang="en-GB" sz="3400" kern="0" dirty="0" smtClean="0">
                <a:latin typeface="Times New Roman" panose="02020603050405020304" pitchFamily="18" charset="0"/>
                <a:cs typeface="Times New Roman" panose="02020603050405020304" pitchFamily="18" charset="0"/>
              </a:rPr>
              <a:t>the UK Government’s Governance </a:t>
            </a:r>
            <a:r>
              <a:rPr lang="en-GB" sz="3400" kern="0" dirty="0">
                <a:latin typeface="Times New Roman" panose="02020603050405020304" pitchFamily="18" charset="0"/>
                <a:cs typeface="Times New Roman" panose="02020603050405020304" pitchFamily="18" charset="0"/>
              </a:rPr>
              <a:t>of Space </a:t>
            </a:r>
            <a:r>
              <a:rPr lang="en-GB" sz="3400" kern="0" dirty="0" smtClean="0">
                <a:latin typeface="Times New Roman" panose="02020603050405020304" pitchFamily="18" charset="0"/>
                <a:cs typeface="Times New Roman" panose="02020603050405020304" pitchFamily="18" charset="0"/>
              </a:rPr>
              <a:t>Weather…</a:t>
            </a:r>
            <a:endParaRPr lang="en-GB" sz="3400" kern="0" dirty="0">
              <a:latin typeface="Times New Roman" panose="02020603050405020304" pitchFamily="18" charset="0"/>
              <a:cs typeface="Times New Roman" panose="02020603050405020304" pitchFamily="18" charset="0"/>
            </a:endParaRPr>
          </a:p>
        </p:txBody>
      </p:sp>
      <p:sp>
        <p:nvSpPr>
          <p:cNvPr id="6" name="Slide Number Placeholder 3"/>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dirty="0">
                <a:solidFill>
                  <a:prstClr val="black">
                    <a:tint val="75000"/>
                  </a:prstClr>
                </a:solidFill>
              </a:rPr>
              <a:t>4</a:t>
            </a:r>
          </a:p>
        </p:txBody>
      </p:sp>
      <p:pic>
        <p:nvPicPr>
          <p:cNvPr id="7" name="Picture 4" descr="Image result for department for business energy and industrial strategy">
            <a:extLst>
              <a:ext uri="{FF2B5EF4-FFF2-40B4-BE49-F238E27FC236}">
                <a16:creationId xmlns:a16="http://schemas.microsoft.com/office/drawing/2014/main" id="{3A3E8AB8-FCDA-4D80-BBFB-4819BB88A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5669" y="4078650"/>
            <a:ext cx="809365" cy="433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department for culture media and sport">
            <a:extLst>
              <a:ext uri="{FF2B5EF4-FFF2-40B4-BE49-F238E27FC236}">
                <a16:creationId xmlns:a16="http://schemas.microsoft.com/office/drawing/2014/main" id="{6AB65183-E592-4854-B0CE-CE67B7E5B8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7304" y="2902733"/>
            <a:ext cx="562490" cy="410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department for transport">
            <a:extLst>
              <a:ext uri="{FF2B5EF4-FFF2-40B4-BE49-F238E27FC236}">
                <a16:creationId xmlns:a16="http://schemas.microsoft.com/office/drawing/2014/main" id="{8B3DCF4C-02FB-4311-B295-647A93B037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8617" y="2512295"/>
            <a:ext cx="463410" cy="300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her majesty's treasury">
            <a:extLst>
              <a:ext uri="{FF2B5EF4-FFF2-40B4-BE49-F238E27FC236}">
                <a16:creationId xmlns:a16="http://schemas.microsoft.com/office/drawing/2014/main" id="{140A28F1-21A1-4546-B859-ED9579B2CB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2003" y="2603272"/>
            <a:ext cx="619406" cy="2843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CABINET OFFICE">
            <a:extLst>
              <a:ext uri="{FF2B5EF4-FFF2-40B4-BE49-F238E27FC236}">
                <a16:creationId xmlns:a16="http://schemas.microsoft.com/office/drawing/2014/main" id="{F42843BB-B384-420C-BE2B-8F7E2188AA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79592" y="2874478"/>
            <a:ext cx="619406" cy="309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ministry for housing">
            <a:extLst>
              <a:ext uri="{FF2B5EF4-FFF2-40B4-BE49-F238E27FC236}">
                <a16:creationId xmlns:a16="http://schemas.microsoft.com/office/drawing/2014/main" id="{09B27CC9-4207-4CB6-AC2A-F6B4A55E56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8757" y="2211549"/>
            <a:ext cx="652379" cy="341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GOVERNMENT OFFICE FOR SCIENCE">
            <a:extLst>
              <a:ext uri="{FF2B5EF4-FFF2-40B4-BE49-F238E27FC236}">
                <a16:creationId xmlns:a16="http://schemas.microsoft.com/office/drawing/2014/main" id="{186C32D7-4E84-4D8B-A954-967784D5CD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7219" y="3051608"/>
            <a:ext cx="563133" cy="2548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MINISTRY FOR DEFENCE">
            <a:extLst>
              <a:ext uri="{FF2B5EF4-FFF2-40B4-BE49-F238E27FC236}">
                <a16:creationId xmlns:a16="http://schemas.microsoft.com/office/drawing/2014/main" id="{A97256A1-057F-4530-9D79-165BCE4BA3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62760" y="2618417"/>
            <a:ext cx="430306" cy="3471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Image result for WELSh government">
            <a:extLst>
              <a:ext uri="{FF2B5EF4-FFF2-40B4-BE49-F238E27FC236}">
                <a16:creationId xmlns:a16="http://schemas.microsoft.com/office/drawing/2014/main" id="{8199131E-091E-4013-84F8-4CC895BBBE7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03883" y="2091500"/>
            <a:ext cx="463410" cy="44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Image result for uk space agency">
            <a:extLst>
              <a:ext uri="{FF2B5EF4-FFF2-40B4-BE49-F238E27FC236}">
                <a16:creationId xmlns:a16="http://schemas.microsoft.com/office/drawing/2014/main" id="{401CE159-5687-46DF-A395-5304628D0BC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41583" y="3029330"/>
            <a:ext cx="629302" cy="1764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Image result for met office">
            <a:extLst>
              <a:ext uri="{FF2B5EF4-FFF2-40B4-BE49-F238E27FC236}">
                <a16:creationId xmlns:a16="http://schemas.microsoft.com/office/drawing/2014/main" id="{13CE14FD-CDB1-45FF-A0B7-DA92CE06D59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65005" y="4500013"/>
            <a:ext cx="555367" cy="555367"/>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D447322-D739-413E-8899-BADE0B8664BC}"/>
              </a:ext>
            </a:extLst>
          </p:cNvPr>
          <p:cNvSpPr/>
          <p:nvPr/>
        </p:nvSpPr>
        <p:spPr>
          <a:xfrm>
            <a:off x="3830341" y="3305546"/>
            <a:ext cx="2860553" cy="2765167"/>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544A591C-2C9C-46AA-8346-AAC09CF87D49}"/>
              </a:ext>
            </a:extLst>
          </p:cNvPr>
          <p:cNvSpPr/>
          <p:nvPr/>
        </p:nvSpPr>
        <p:spPr>
          <a:xfrm>
            <a:off x="2085131" y="3298274"/>
            <a:ext cx="2860553" cy="2765167"/>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E4B7EA26-AF97-4993-8004-63C72CD3BCBF}"/>
              </a:ext>
            </a:extLst>
          </p:cNvPr>
          <p:cNvSpPr/>
          <p:nvPr/>
        </p:nvSpPr>
        <p:spPr>
          <a:xfrm>
            <a:off x="2885108" y="1937918"/>
            <a:ext cx="2860553" cy="2765167"/>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pic>
        <p:nvPicPr>
          <p:cNvPr id="23" name="Picture 4" descr="Image result for UCL">
            <a:extLst>
              <a:ext uri="{FF2B5EF4-FFF2-40B4-BE49-F238E27FC236}">
                <a16:creationId xmlns:a16="http://schemas.microsoft.com/office/drawing/2014/main" id="{CC38170E-574B-4793-BECF-C904146F9BF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17854" y="5300974"/>
            <a:ext cx="570159" cy="16866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34D97A3C-98EB-42AA-8BCD-CD387588D0AF}"/>
              </a:ext>
            </a:extLst>
          </p:cNvPr>
          <p:cNvCxnSpPr>
            <a:cxnSpLocks/>
          </p:cNvCxnSpPr>
          <p:nvPr/>
        </p:nvCxnSpPr>
        <p:spPr>
          <a:xfrm flipV="1">
            <a:off x="5663500" y="2382313"/>
            <a:ext cx="1660442" cy="46029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4D8F1048-BCCC-459D-BD25-BB4C319A35E3}"/>
              </a:ext>
            </a:extLst>
          </p:cNvPr>
          <p:cNvCxnSpPr>
            <a:cxnSpLocks/>
          </p:cNvCxnSpPr>
          <p:nvPr/>
        </p:nvCxnSpPr>
        <p:spPr>
          <a:xfrm flipH="1" flipV="1">
            <a:off x="1249456" y="3753601"/>
            <a:ext cx="872129" cy="60323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27" name="TextBox 26">
            <a:extLst>
              <a:ext uri="{FF2B5EF4-FFF2-40B4-BE49-F238E27FC236}">
                <a16:creationId xmlns:a16="http://schemas.microsoft.com/office/drawing/2014/main" id="{102F6782-886E-45EC-A732-0EA4980A6C9C}"/>
              </a:ext>
            </a:extLst>
          </p:cNvPr>
          <p:cNvSpPr txBox="1"/>
          <p:nvPr/>
        </p:nvSpPr>
        <p:spPr>
          <a:xfrm>
            <a:off x="7311040" y="1979143"/>
            <a:ext cx="1740224" cy="830997"/>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Government</a:t>
            </a:r>
          </a:p>
          <a:p>
            <a:r>
              <a:rPr lang="en-GB" sz="2400" dirty="0" smtClean="0">
                <a:latin typeface="Times New Roman" panose="02020603050405020304" pitchFamily="18" charset="0"/>
                <a:cs typeface="Times New Roman" panose="02020603050405020304" pitchFamily="18" charset="0"/>
              </a:rPr>
              <a:t>Entities</a:t>
            </a:r>
            <a:endParaRPr lang="en-GB" sz="2400" dirty="0">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375165D2-3629-4C56-84DE-A86D6A4C059B}"/>
              </a:ext>
            </a:extLst>
          </p:cNvPr>
          <p:cNvCxnSpPr>
            <a:cxnSpLocks/>
          </p:cNvCxnSpPr>
          <p:nvPr/>
        </p:nvCxnSpPr>
        <p:spPr>
          <a:xfrm>
            <a:off x="6681428" y="4496350"/>
            <a:ext cx="577336" cy="865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1BC9F2F-DFF6-4B0D-B109-F66A6B2363DE}"/>
              </a:ext>
            </a:extLst>
          </p:cNvPr>
          <p:cNvSpPr txBox="1"/>
          <p:nvPr/>
        </p:nvSpPr>
        <p:spPr>
          <a:xfrm>
            <a:off x="4583488" y="3513548"/>
            <a:ext cx="1125343" cy="461665"/>
          </a:xfrm>
          <a:prstGeom prst="rect">
            <a:avLst/>
          </a:prstGeom>
          <a:noFill/>
        </p:spPr>
        <p:txBody>
          <a:bodyPr wrap="square" rtlCol="0">
            <a:spAutoFit/>
          </a:bodyPr>
          <a:lstStyle/>
          <a:p>
            <a:pPr algn="ctr"/>
            <a:r>
              <a:rPr lang="en-GB" sz="1200" b="1" dirty="0">
                <a:latin typeface="Times New Roman" panose="02020603050405020304" pitchFamily="18" charset="0"/>
                <a:cs typeface="Times New Roman" panose="02020603050405020304" pitchFamily="18" charset="0"/>
              </a:rPr>
              <a:t>Impacts and Mitigations</a:t>
            </a:r>
          </a:p>
        </p:txBody>
      </p:sp>
      <p:sp>
        <p:nvSpPr>
          <p:cNvPr id="30" name="TextBox 29">
            <a:extLst>
              <a:ext uri="{FF2B5EF4-FFF2-40B4-BE49-F238E27FC236}">
                <a16:creationId xmlns:a16="http://schemas.microsoft.com/office/drawing/2014/main" id="{BA5519C4-E610-4489-9764-E08F62ED14E3}"/>
              </a:ext>
            </a:extLst>
          </p:cNvPr>
          <p:cNvSpPr txBox="1"/>
          <p:nvPr/>
        </p:nvSpPr>
        <p:spPr>
          <a:xfrm>
            <a:off x="2046715" y="3848738"/>
            <a:ext cx="1276966" cy="461665"/>
          </a:xfrm>
          <a:prstGeom prst="rect">
            <a:avLst/>
          </a:prstGeom>
          <a:noFill/>
        </p:spPr>
        <p:txBody>
          <a:bodyPr wrap="square" rtlCol="0">
            <a:spAutoFit/>
          </a:bodyPr>
          <a:lstStyle/>
          <a:p>
            <a:pPr algn="ctr"/>
            <a:r>
              <a:rPr lang="en-GB" sz="1200" b="1" dirty="0">
                <a:latin typeface="Times New Roman" panose="02020603050405020304" pitchFamily="18" charset="0"/>
                <a:cs typeface="Times New Roman" panose="02020603050405020304" pitchFamily="18" charset="0"/>
              </a:rPr>
              <a:t>Improving Capability </a:t>
            </a:r>
          </a:p>
        </p:txBody>
      </p:sp>
      <p:sp>
        <p:nvSpPr>
          <p:cNvPr id="31" name="TextBox 30">
            <a:extLst>
              <a:ext uri="{FF2B5EF4-FFF2-40B4-BE49-F238E27FC236}">
                <a16:creationId xmlns:a16="http://schemas.microsoft.com/office/drawing/2014/main" id="{909C61C9-AF84-4C88-8D9A-D54D62EB85E6}"/>
              </a:ext>
            </a:extLst>
          </p:cNvPr>
          <p:cNvSpPr txBox="1"/>
          <p:nvPr/>
        </p:nvSpPr>
        <p:spPr>
          <a:xfrm>
            <a:off x="7091845" y="3972640"/>
            <a:ext cx="2030925" cy="1200329"/>
          </a:xfrm>
          <a:prstGeom prst="rect">
            <a:avLst/>
          </a:prstGeom>
          <a:noFill/>
        </p:spPr>
        <p:txBody>
          <a:bodyPr wrap="square" rtlCol="0">
            <a:spAutoFit/>
          </a:bodyPr>
          <a:lstStyle/>
          <a:p>
            <a:pPr algn="ctr"/>
            <a:r>
              <a:rPr lang="en-GB" sz="2400" dirty="0">
                <a:latin typeface="Times New Roman" panose="02020603050405020304" pitchFamily="18" charset="0"/>
                <a:cs typeface="Times New Roman" panose="02020603050405020304" pitchFamily="18" charset="0"/>
              </a:rPr>
              <a:t>Technology, </a:t>
            </a:r>
            <a:r>
              <a:rPr lang="en-GB" sz="2400" dirty="0" smtClean="0">
                <a:latin typeface="Times New Roman" panose="02020603050405020304" pitchFamily="18" charset="0"/>
                <a:cs typeface="Times New Roman" panose="02020603050405020304" pitchFamily="18" charset="0"/>
              </a:rPr>
              <a:t>Data, </a:t>
            </a:r>
            <a:r>
              <a:rPr lang="en-GB" sz="2400" dirty="0">
                <a:latin typeface="Times New Roman" panose="02020603050405020304" pitchFamily="18" charset="0"/>
                <a:cs typeface="Times New Roman" panose="02020603050405020304" pitchFamily="18" charset="0"/>
              </a:rPr>
              <a:t>and Forecasting </a:t>
            </a:r>
          </a:p>
        </p:txBody>
      </p:sp>
      <p:sp>
        <p:nvSpPr>
          <p:cNvPr id="32" name="TextBox 31">
            <a:extLst>
              <a:ext uri="{FF2B5EF4-FFF2-40B4-BE49-F238E27FC236}">
                <a16:creationId xmlns:a16="http://schemas.microsoft.com/office/drawing/2014/main" id="{347E8AE1-2862-43E6-8B63-FE33480FE121}"/>
              </a:ext>
            </a:extLst>
          </p:cNvPr>
          <p:cNvSpPr txBox="1"/>
          <p:nvPr/>
        </p:nvSpPr>
        <p:spPr>
          <a:xfrm>
            <a:off x="-12229" y="2566279"/>
            <a:ext cx="2129779" cy="1200329"/>
          </a:xfrm>
          <a:prstGeom prst="rect">
            <a:avLst/>
          </a:prstGeom>
          <a:noFill/>
        </p:spPr>
        <p:txBody>
          <a:bodyPr wrap="square" rtlCol="0">
            <a:spAutoFit/>
          </a:bodyPr>
          <a:lstStyle/>
          <a:p>
            <a:pPr algn="ctr"/>
            <a:r>
              <a:rPr lang="en-GB" sz="2400" dirty="0" smtClean="0">
                <a:latin typeface="Times New Roman" panose="02020603050405020304" pitchFamily="18" charset="0"/>
                <a:cs typeface="Times New Roman" panose="02020603050405020304" pitchFamily="18" charset="0"/>
              </a:rPr>
              <a:t>Academics, Research, and Development</a:t>
            </a:r>
            <a:endParaRPr lang="en-GB" sz="24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8C6F038-4560-4CE5-93DF-E286B17456E5}"/>
              </a:ext>
            </a:extLst>
          </p:cNvPr>
          <p:cNvSpPr txBox="1"/>
          <p:nvPr/>
        </p:nvSpPr>
        <p:spPr>
          <a:xfrm>
            <a:off x="3966632" y="5032661"/>
            <a:ext cx="1008043"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Scenarios</a:t>
            </a:r>
          </a:p>
        </p:txBody>
      </p:sp>
      <p:sp>
        <p:nvSpPr>
          <p:cNvPr id="34" name="TextBox 33">
            <a:extLst>
              <a:ext uri="{FF2B5EF4-FFF2-40B4-BE49-F238E27FC236}">
                <a16:creationId xmlns:a16="http://schemas.microsoft.com/office/drawing/2014/main" id="{F059E90E-DD43-4270-BDB6-1457081E6BF6}"/>
              </a:ext>
            </a:extLst>
          </p:cNvPr>
          <p:cNvSpPr txBox="1"/>
          <p:nvPr/>
        </p:nvSpPr>
        <p:spPr>
          <a:xfrm>
            <a:off x="3137863" y="3636068"/>
            <a:ext cx="866189" cy="338554"/>
          </a:xfrm>
          <a:prstGeom prst="rect">
            <a:avLst/>
          </a:prstGeom>
          <a:noFill/>
        </p:spPr>
        <p:txBody>
          <a:bodyPr wrap="square" rtlCol="0">
            <a:spAutoFit/>
          </a:bodyPr>
          <a:lstStyle/>
          <a:p>
            <a:r>
              <a:rPr lang="en-GB" sz="1600" b="1" dirty="0">
                <a:solidFill>
                  <a:schemeClr val="accent1"/>
                </a:solidFill>
                <a:latin typeface="Times New Roman" panose="02020603050405020304" pitchFamily="18" charset="0"/>
                <a:cs typeface="Times New Roman" panose="02020603050405020304" pitchFamily="18" charset="0"/>
              </a:rPr>
              <a:t>SEIEG</a:t>
            </a:r>
          </a:p>
        </p:txBody>
      </p:sp>
      <p:sp>
        <p:nvSpPr>
          <p:cNvPr id="35" name="TextBox 34">
            <a:extLst>
              <a:ext uri="{FF2B5EF4-FFF2-40B4-BE49-F238E27FC236}">
                <a16:creationId xmlns:a16="http://schemas.microsoft.com/office/drawing/2014/main" id="{3A0B25F4-89B8-403F-9485-17481B2E4186}"/>
              </a:ext>
            </a:extLst>
          </p:cNvPr>
          <p:cNvSpPr txBox="1"/>
          <p:nvPr/>
        </p:nvSpPr>
        <p:spPr>
          <a:xfrm>
            <a:off x="4890237" y="5321877"/>
            <a:ext cx="1125343" cy="461665"/>
          </a:xfrm>
          <a:prstGeom prst="rect">
            <a:avLst/>
          </a:prstGeom>
          <a:noFill/>
        </p:spPr>
        <p:txBody>
          <a:bodyPr wrap="square" rtlCol="0">
            <a:spAutoFit/>
          </a:bodyPr>
          <a:lstStyle/>
          <a:p>
            <a:pPr algn="ctr"/>
            <a:r>
              <a:rPr lang="en-GB" sz="1200" b="1" dirty="0">
                <a:latin typeface="Times New Roman" panose="02020603050405020304" pitchFamily="18" charset="0"/>
                <a:cs typeface="Times New Roman" panose="02020603050405020304" pitchFamily="18" charset="0"/>
              </a:rPr>
              <a:t>International Engagement </a:t>
            </a:r>
          </a:p>
        </p:txBody>
      </p:sp>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13119" y="4617048"/>
            <a:ext cx="1173357" cy="334407"/>
          </a:xfrm>
          <a:prstGeom prst="rect">
            <a:avLst/>
          </a:prstGeom>
        </p:spPr>
      </p:pic>
      <p:sp>
        <p:nvSpPr>
          <p:cNvPr id="40" name="Title 1"/>
          <p:cNvSpPr>
            <a:spLocks noGrp="1"/>
          </p:cNvSpPr>
          <p:nvPr>
            <p:ph type="title"/>
          </p:nvPr>
        </p:nvSpPr>
        <p:spPr>
          <a:xfrm>
            <a:off x="60960" y="169689"/>
            <a:ext cx="4275909" cy="506546"/>
          </a:xfrm>
        </p:spPr>
        <p:txBody>
          <a:bodyPr/>
          <a:lstStyle/>
          <a:p>
            <a:r>
              <a:rPr lang="en-GB" dirty="0" smtClean="0"/>
              <a:t>UK Organisation</a:t>
            </a:r>
            <a:endParaRPr lang="en-GB" dirty="0"/>
          </a:p>
        </p:txBody>
      </p:sp>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02456" y="4755329"/>
            <a:ext cx="720000" cy="501818"/>
          </a:xfrm>
          <a:prstGeom prst="rect">
            <a:avLst/>
          </a:prstGeom>
        </p:spPr>
      </p:pic>
      <p:pic>
        <p:nvPicPr>
          <p:cNvPr id="36" name="Picture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29295" y="4665031"/>
            <a:ext cx="720000" cy="570240"/>
          </a:xfrm>
          <a:prstGeom prst="rect">
            <a:avLst/>
          </a:prstGeom>
        </p:spPr>
      </p:pic>
      <p:pic>
        <p:nvPicPr>
          <p:cNvPr id="37" name="Picture 3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60150" y="5405830"/>
            <a:ext cx="720000" cy="540541"/>
          </a:xfrm>
          <a:prstGeom prst="rect">
            <a:avLst/>
          </a:prstGeom>
        </p:spPr>
      </p:pic>
      <p:sp>
        <p:nvSpPr>
          <p:cNvPr id="39"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9003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Scenarios (1)</a:t>
            </a:r>
            <a:endParaRPr lang="en-GB" dirty="0"/>
          </a:p>
        </p:txBody>
      </p:sp>
      <p:sp>
        <p:nvSpPr>
          <p:cNvPr id="4" name="Slide Number Placeholder 3"/>
          <p:cNvSpPr>
            <a:spLocks noGrp="1"/>
          </p:cNvSpPr>
          <p:nvPr>
            <p:ph type="sldNum" sz="quarter" idx="10"/>
          </p:nvPr>
        </p:nvSpPr>
        <p:spPr/>
        <p:txBody>
          <a:bodyPr/>
          <a:lstStyle/>
          <a:p>
            <a:fld id="{940600FA-6DE6-4B83-84D2-3DF8FC41D849}" type="slidenum">
              <a:rPr lang="en-GB" smtClean="0"/>
              <a:pPr/>
              <a:t>5</a:t>
            </a:fld>
            <a:endParaRPr lang="en-GB" dirty="0"/>
          </a:p>
        </p:txBody>
      </p:sp>
      <p:sp>
        <p:nvSpPr>
          <p:cNvPr id="5" name="Content Placeholder 2"/>
          <p:cNvSpPr>
            <a:spLocks noGrp="1"/>
          </p:cNvSpPr>
          <p:nvPr>
            <p:ph idx="1"/>
          </p:nvPr>
        </p:nvSpPr>
        <p:spPr>
          <a:xfrm>
            <a:off x="0" y="960583"/>
            <a:ext cx="9144000" cy="5760892"/>
          </a:xfrm>
        </p:spPr>
        <p:txBody>
          <a:bodyPr/>
          <a:lstStyle/>
          <a:p>
            <a:pPr algn="just"/>
            <a:r>
              <a:rPr lang="en-US" sz="2200" dirty="0"/>
              <a:t>Primary </a:t>
            </a:r>
            <a:r>
              <a:rPr lang="en-US" sz="2200" dirty="0" smtClean="0"/>
              <a:t>objective of the Reasonable Worst-Case Scenarios (RWCS) </a:t>
            </a:r>
            <a:r>
              <a:rPr lang="en-US" sz="2200" dirty="0"/>
              <a:t>is to assist </a:t>
            </a:r>
            <a:r>
              <a:rPr lang="en-US" sz="2200" dirty="0" smtClean="0"/>
              <a:t>the UK </a:t>
            </a:r>
            <a:r>
              <a:rPr lang="en-US" sz="2200" dirty="0"/>
              <a:t>government officials working on risk management </a:t>
            </a:r>
            <a:r>
              <a:rPr lang="en-US" sz="2200" dirty="0" smtClean="0"/>
              <a:t>policy…</a:t>
            </a:r>
            <a:endParaRPr lang="en-US" sz="2200" dirty="0"/>
          </a:p>
          <a:p>
            <a:pPr lvl="1" algn="just"/>
            <a:r>
              <a:rPr lang="en-US" sz="1800" dirty="0" smtClean="0"/>
              <a:t>“Civil </a:t>
            </a:r>
            <a:r>
              <a:rPr lang="en-US" sz="1800" dirty="0"/>
              <a:t>contingencies</a:t>
            </a:r>
            <a:r>
              <a:rPr lang="en-US" sz="1800" dirty="0" smtClean="0"/>
              <a:t>”.</a:t>
            </a:r>
            <a:endParaRPr lang="en-US" sz="1800" dirty="0"/>
          </a:p>
          <a:p>
            <a:pPr algn="just"/>
            <a:r>
              <a:rPr lang="en-US" sz="2200" dirty="0"/>
              <a:t>Must be </a:t>
            </a:r>
            <a:r>
              <a:rPr lang="en-US" sz="2200" dirty="0" smtClean="0"/>
              <a:t>impact-driven:</a:t>
            </a:r>
            <a:endParaRPr lang="en-US" sz="2200" dirty="0"/>
          </a:p>
          <a:p>
            <a:pPr lvl="1" algn="just"/>
            <a:r>
              <a:rPr lang="en-US" sz="1800" dirty="0"/>
              <a:t>W</a:t>
            </a:r>
            <a:r>
              <a:rPr lang="en-US" sz="1800" dirty="0" smtClean="0"/>
              <a:t>hat </a:t>
            </a:r>
            <a:r>
              <a:rPr lang="en-US" sz="1800" dirty="0"/>
              <a:t>is the infrastructure at risk from space weather? =&gt; </a:t>
            </a:r>
            <a:r>
              <a:rPr lang="en-US" sz="1800" dirty="0" smtClean="0"/>
              <a:t>Economic </a:t>
            </a:r>
            <a:r>
              <a:rPr lang="en-US" sz="1800" dirty="0"/>
              <a:t>and societal disruption?</a:t>
            </a:r>
          </a:p>
          <a:p>
            <a:pPr lvl="1" algn="just"/>
            <a:r>
              <a:rPr lang="en-US" sz="1800" dirty="0" smtClean="0"/>
              <a:t>What </a:t>
            </a:r>
            <a:r>
              <a:rPr lang="en-US" sz="1800" dirty="0"/>
              <a:t>is the impact on people: health, psychological distress?</a:t>
            </a:r>
          </a:p>
          <a:p>
            <a:pPr algn="just"/>
            <a:r>
              <a:rPr lang="en-US" sz="2200" dirty="0"/>
              <a:t>Provide </a:t>
            </a:r>
            <a:r>
              <a:rPr lang="en-US" sz="2200" dirty="0" smtClean="0"/>
              <a:t>the RWCS </a:t>
            </a:r>
            <a:r>
              <a:rPr lang="en-US" sz="2200" dirty="0"/>
              <a:t>to guide impact </a:t>
            </a:r>
            <a:r>
              <a:rPr lang="en-US" sz="2200" dirty="0" smtClean="0"/>
              <a:t>assessment:</a:t>
            </a:r>
            <a:endParaRPr lang="en-US" sz="2200" dirty="0"/>
          </a:p>
          <a:p>
            <a:pPr lvl="1" algn="just"/>
            <a:r>
              <a:rPr lang="en-US" sz="1800" dirty="0"/>
              <a:t>Typically aim around 1-in-100 years’ </a:t>
            </a:r>
            <a:r>
              <a:rPr lang="en-US" sz="1800" dirty="0" smtClean="0"/>
              <a:t>scenarios.</a:t>
            </a:r>
            <a:endParaRPr lang="en-US" sz="1800" dirty="0"/>
          </a:p>
          <a:p>
            <a:pPr lvl="1" algn="just"/>
            <a:r>
              <a:rPr lang="en-US" sz="1800" dirty="0"/>
              <a:t>Science vital to provide knowledge on these </a:t>
            </a:r>
            <a:r>
              <a:rPr lang="en-US" sz="1800" dirty="0" smtClean="0"/>
              <a:t>timescales.</a:t>
            </a:r>
            <a:endParaRPr lang="en-US" sz="1800" dirty="0"/>
          </a:p>
          <a:p>
            <a:pPr lvl="1" algn="just"/>
            <a:r>
              <a:rPr lang="en-US" sz="1800" dirty="0" smtClean="0"/>
              <a:t>Personal/</a:t>
            </a:r>
            <a:r>
              <a:rPr lang="en-GB" sz="1800" dirty="0" smtClean="0"/>
              <a:t>organisational</a:t>
            </a:r>
            <a:r>
              <a:rPr lang="en-US" sz="1800" dirty="0" smtClean="0"/>
              <a:t> </a:t>
            </a:r>
            <a:r>
              <a:rPr lang="en-US" sz="1800" dirty="0"/>
              <a:t>experience rarely </a:t>
            </a:r>
            <a:r>
              <a:rPr lang="en-US" sz="1800" dirty="0" smtClean="0"/>
              <a:t>&gt;20 years.</a:t>
            </a:r>
          </a:p>
          <a:p>
            <a:pPr algn="just"/>
            <a:r>
              <a:rPr lang="en-US" sz="2200" dirty="0"/>
              <a:t>Policy officials can use this in wider discussions:</a:t>
            </a:r>
          </a:p>
          <a:p>
            <a:pPr lvl="1" algn="just"/>
            <a:r>
              <a:rPr lang="en-US" sz="1800" dirty="0"/>
              <a:t>To explore resilience of societally vital </a:t>
            </a:r>
            <a:r>
              <a:rPr lang="en-US" sz="1800" dirty="0" smtClean="0"/>
              <a:t>activities.</a:t>
            </a:r>
            <a:endParaRPr lang="en-US" sz="1800" dirty="0"/>
          </a:p>
          <a:p>
            <a:pPr lvl="1" algn="just"/>
            <a:r>
              <a:rPr lang="en-US" sz="1800" dirty="0"/>
              <a:t>With infrastructure operators, regulators, </a:t>
            </a:r>
            <a:r>
              <a:rPr lang="en-US" sz="1800" dirty="0" smtClean="0"/>
              <a:t>governmental </a:t>
            </a:r>
            <a:r>
              <a:rPr lang="en-US" sz="1800" dirty="0"/>
              <a:t>departments, </a:t>
            </a:r>
            <a:r>
              <a:rPr lang="en-US" sz="1800" dirty="0" smtClean="0"/>
              <a:t>local/regional </a:t>
            </a:r>
            <a:r>
              <a:rPr lang="en-US" sz="1800" dirty="0"/>
              <a:t>governments, </a:t>
            </a:r>
            <a:r>
              <a:rPr lang="en-US" sz="1800" i="1" dirty="0" smtClean="0"/>
              <a:t>etc</a:t>
            </a:r>
            <a:r>
              <a:rPr lang="en-US" sz="1800" dirty="0" smtClean="0"/>
              <a:t>… </a:t>
            </a:r>
            <a:endParaRPr lang="en-US" sz="1800" dirty="0"/>
          </a:p>
          <a:p>
            <a:pPr algn="just"/>
            <a:r>
              <a:rPr lang="en-US" sz="2200" dirty="0"/>
              <a:t>Also guides preparedness for major </a:t>
            </a:r>
            <a:r>
              <a:rPr lang="en-US" sz="2200" dirty="0" smtClean="0"/>
              <a:t>events:</a:t>
            </a:r>
            <a:endParaRPr lang="en-US" sz="2200" dirty="0"/>
          </a:p>
          <a:p>
            <a:pPr lvl="1" algn="just"/>
            <a:r>
              <a:rPr lang="en-US" sz="1800" dirty="0" smtClean="0"/>
              <a:t>Engineering </a:t>
            </a:r>
            <a:r>
              <a:rPr lang="en-US" sz="1800" dirty="0"/>
              <a:t>resilience, forecasting, awareness-raising and </a:t>
            </a:r>
            <a:r>
              <a:rPr lang="en-US" sz="1800" dirty="0" smtClean="0"/>
              <a:t>exercises…</a:t>
            </a:r>
            <a:endParaRPr lang="en-US" sz="1800" dirty="0"/>
          </a:p>
        </p:txBody>
      </p:sp>
      <p:sp>
        <p:nvSpPr>
          <p:cNvPr id="7"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415973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Scenarios (2)</a:t>
            </a:r>
            <a:endParaRPr lang="en-GB" dirty="0"/>
          </a:p>
        </p:txBody>
      </p:sp>
      <p:sp>
        <p:nvSpPr>
          <p:cNvPr id="4" name="Slide Number Placeholder 3"/>
          <p:cNvSpPr>
            <a:spLocks noGrp="1"/>
          </p:cNvSpPr>
          <p:nvPr>
            <p:ph type="sldNum" sz="quarter" idx="10"/>
          </p:nvPr>
        </p:nvSpPr>
        <p:spPr/>
        <p:txBody>
          <a:bodyPr/>
          <a:lstStyle/>
          <a:p>
            <a:fld id="{940600FA-6DE6-4B83-84D2-3DF8FC41D849}" type="slidenum">
              <a:rPr lang="en-GB" smtClean="0"/>
              <a:pPr/>
              <a:t>6</a:t>
            </a:fld>
            <a:endParaRPr lang="en-GB" dirty="0"/>
          </a:p>
        </p:txBody>
      </p:sp>
      <p:sp>
        <p:nvSpPr>
          <p:cNvPr id="5" name="Content Placeholder 2"/>
          <p:cNvSpPr>
            <a:spLocks noGrp="1"/>
          </p:cNvSpPr>
          <p:nvPr>
            <p:ph idx="1"/>
          </p:nvPr>
        </p:nvSpPr>
        <p:spPr>
          <a:xfrm>
            <a:off x="0" y="960583"/>
            <a:ext cx="9144000" cy="5760892"/>
          </a:xfrm>
        </p:spPr>
        <p:txBody>
          <a:bodyPr/>
          <a:lstStyle/>
          <a:p>
            <a:pPr algn="just"/>
            <a:r>
              <a:rPr lang="en-US" sz="2200" dirty="0"/>
              <a:t>RWCS gives policy officials concise summary targeted on each impact area:</a:t>
            </a:r>
          </a:p>
          <a:p>
            <a:pPr lvl="1" algn="just"/>
            <a:r>
              <a:rPr lang="en-US" sz="1800" dirty="0"/>
              <a:t>Key environmental parameter(s</a:t>
            </a:r>
            <a:r>
              <a:rPr lang="en-US" sz="1800" dirty="0" smtClean="0"/>
              <a:t>).</a:t>
            </a:r>
            <a:endParaRPr lang="en-US" sz="1800" dirty="0"/>
          </a:p>
          <a:p>
            <a:pPr lvl="1" algn="just"/>
            <a:r>
              <a:rPr lang="en-US" sz="1800" dirty="0"/>
              <a:t>Rationale for that parameter, based on </a:t>
            </a:r>
            <a:r>
              <a:rPr lang="en-US" sz="1800" dirty="0" smtClean="0"/>
              <a:t>impact.</a:t>
            </a:r>
            <a:endParaRPr lang="en-US" sz="1800" dirty="0"/>
          </a:p>
          <a:p>
            <a:pPr lvl="1" algn="just"/>
            <a:r>
              <a:rPr lang="en-US" sz="1800" dirty="0"/>
              <a:t>Reasonable worst case of parameter, plus temporal and spatial </a:t>
            </a:r>
            <a:r>
              <a:rPr lang="en-US" sz="1800" dirty="0" smtClean="0"/>
              <a:t>extent.</a:t>
            </a:r>
            <a:endParaRPr lang="en-US" sz="1800" dirty="0"/>
          </a:p>
          <a:p>
            <a:pPr lvl="1" algn="just"/>
            <a:r>
              <a:rPr lang="en-US" sz="1800" dirty="0"/>
              <a:t>Outline of anticipated </a:t>
            </a:r>
            <a:r>
              <a:rPr lang="en-US" sz="1800" dirty="0" smtClean="0"/>
              <a:t>impacts.</a:t>
            </a:r>
            <a:endParaRPr lang="en-US" sz="1800" dirty="0"/>
          </a:p>
          <a:p>
            <a:pPr lvl="1" algn="just"/>
            <a:r>
              <a:rPr lang="en-US" sz="1800" dirty="0"/>
              <a:t>Assessment of quality of </a:t>
            </a:r>
            <a:r>
              <a:rPr lang="en-US" sz="1800" dirty="0" smtClean="0"/>
              <a:t>summary.</a:t>
            </a:r>
            <a:endParaRPr lang="en-US" sz="1800" dirty="0"/>
          </a:p>
          <a:p>
            <a:pPr lvl="1" algn="just"/>
            <a:r>
              <a:rPr lang="en-US" sz="1800" dirty="0"/>
              <a:t>Provenance of summary, strong preference for peer-reviewed </a:t>
            </a:r>
            <a:r>
              <a:rPr lang="en-US" sz="1800" dirty="0" smtClean="0"/>
              <a:t>evidence.</a:t>
            </a:r>
            <a:endParaRPr lang="en-US" sz="1800" dirty="0"/>
          </a:p>
          <a:p>
            <a:pPr lvl="1" algn="just"/>
            <a:r>
              <a:rPr lang="en-US" sz="1800" dirty="0"/>
              <a:t>How to improve the quality of </a:t>
            </a:r>
            <a:r>
              <a:rPr lang="en-US" sz="1800" dirty="0" smtClean="0"/>
              <a:t>summary.</a:t>
            </a:r>
            <a:endParaRPr lang="en-US" sz="1800" dirty="0"/>
          </a:p>
          <a:p>
            <a:pPr lvl="1" algn="just"/>
            <a:r>
              <a:rPr lang="en-US" sz="1800" dirty="0"/>
              <a:t>Additional </a:t>
            </a:r>
            <a:r>
              <a:rPr lang="en-US" sz="1800" dirty="0" smtClean="0"/>
              <a:t>background.</a:t>
            </a:r>
          </a:p>
          <a:p>
            <a:pPr algn="just"/>
            <a:r>
              <a:rPr lang="en-US" sz="2200" dirty="0" smtClean="0"/>
              <a:t>Current Impact Areas…</a:t>
            </a:r>
          </a:p>
          <a:p>
            <a:pPr lvl="1" algn="just"/>
            <a:r>
              <a:rPr lang="en-US" sz="1800" dirty="0" smtClean="0"/>
              <a:t>Power grids – Rail systems – Terrestrial electronics: </a:t>
            </a:r>
            <a:r>
              <a:rPr lang="en-US" sz="1800" dirty="0"/>
              <a:t>cumulative </a:t>
            </a:r>
            <a:r>
              <a:rPr lang="en-US" sz="1800" dirty="0" smtClean="0"/>
              <a:t>effects/aging/damage…</a:t>
            </a:r>
          </a:p>
          <a:p>
            <a:pPr lvl="1" algn="just"/>
            <a:r>
              <a:rPr lang="en-US" sz="1800" dirty="0" smtClean="0"/>
              <a:t>Satellite operators: cumulative effects/aging/damage, single-effect events, internal and surface charging, atmospheric drag…</a:t>
            </a:r>
          </a:p>
          <a:p>
            <a:pPr lvl="1" algn="just"/>
            <a:r>
              <a:rPr lang="en-US" sz="1800" dirty="0" smtClean="0"/>
              <a:t>Aviation: avionics and human exposure…</a:t>
            </a:r>
          </a:p>
          <a:p>
            <a:pPr lvl="1" algn="just"/>
            <a:r>
              <a:rPr lang="en-US" sz="1800" dirty="0" smtClean="0"/>
              <a:t>Radio systems: GNSS, Satcom, HF (various scintillations, TEC, blackout effects)…</a:t>
            </a:r>
          </a:p>
          <a:p>
            <a:pPr lvl="1" algn="just"/>
            <a:r>
              <a:rPr lang="en-US" sz="1800" dirty="0" smtClean="0"/>
              <a:t>Wireless systems.</a:t>
            </a:r>
          </a:p>
          <a:p>
            <a:pPr lvl="1" algn="just"/>
            <a:r>
              <a:rPr lang="en-US" sz="1800" dirty="0" smtClean="0"/>
              <a:t>Public </a:t>
            </a:r>
            <a:r>
              <a:rPr lang="en-GB" sz="1800" dirty="0" smtClean="0"/>
              <a:t>behaviours</a:t>
            </a:r>
            <a:r>
              <a:rPr lang="en-US" sz="1800" dirty="0" smtClean="0"/>
              <a:t>.</a:t>
            </a:r>
          </a:p>
          <a:p>
            <a:pPr lvl="1" algn="just"/>
            <a:r>
              <a:rPr lang="en-US" sz="1800" dirty="0" smtClean="0"/>
              <a:t>Need to monitor new technologies: increasing automation, </a:t>
            </a:r>
            <a:r>
              <a:rPr lang="en-US" sz="1800" i="1" dirty="0" smtClean="0"/>
              <a:t>etc</a:t>
            </a:r>
            <a:r>
              <a:rPr lang="en-US" sz="1800" dirty="0" smtClean="0"/>
              <a:t>…</a:t>
            </a:r>
          </a:p>
          <a:p>
            <a:pPr marL="457188" lvl="1" indent="0" algn="just">
              <a:buNone/>
            </a:pPr>
            <a:endParaRPr lang="en-US" sz="1800" dirty="0" smtClean="0"/>
          </a:p>
        </p:txBody>
      </p:sp>
      <p:sp>
        <p:nvSpPr>
          <p:cNvPr id="8"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16283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Ongoing Work…</a:t>
            </a:r>
            <a:endParaRPr lang="en-GB" dirty="0"/>
          </a:p>
        </p:txBody>
      </p:sp>
      <p:sp>
        <p:nvSpPr>
          <p:cNvPr id="4" name="Slide Number Placeholder 3"/>
          <p:cNvSpPr>
            <a:spLocks noGrp="1"/>
          </p:cNvSpPr>
          <p:nvPr>
            <p:ph type="sldNum" sz="quarter" idx="10"/>
          </p:nvPr>
        </p:nvSpPr>
        <p:spPr/>
        <p:txBody>
          <a:bodyPr/>
          <a:lstStyle/>
          <a:p>
            <a:fld id="{940600FA-6DE6-4B83-84D2-3DF8FC41D849}" type="slidenum">
              <a:rPr lang="en-GB" smtClean="0"/>
              <a:pPr/>
              <a:t>7</a:t>
            </a:fld>
            <a:endParaRPr lang="en-GB" dirty="0"/>
          </a:p>
        </p:txBody>
      </p:sp>
      <p:sp>
        <p:nvSpPr>
          <p:cNvPr id="7" name="Content Placeholder 2"/>
          <p:cNvSpPr>
            <a:spLocks noGrp="1"/>
          </p:cNvSpPr>
          <p:nvPr>
            <p:ph idx="1"/>
          </p:nvPr>
        </p:nvSpPr>
        <p:spPr>
          <a:xfrm>
            <a:off x="0" y="1524512"/>
            <a:ext cx="9144000" cy="5068800"/>
          </a:xfrm>
        </p:spPr>
        <p:txBody>
          <a:bodyPr/>
          <a:lstStyle/>
          <a:p>
            <a:pPr algn="just"/>
            <a:r>
              <a:rPr lang="en-GB" sz="2200" dirty="0"/>
              <a:t>National Risk </a:t>
            </a:r>
            <a:r>
              <a:rPr lang="en-GB" sz="2200" dirty="0" smtClean="0"/>
              <a:t>Assessment (and hence NRR) updated:</a:t>
            </a:r>
          </a:p>
          <a:p>
            <a:pPr lvl="1" algn="just"/>
            <a:r>
              <a:rPr lang="en-GB" sz="1800" dirty="0" smtClean="0"/>
              <a:t>Loss </a:t>
            </a:r>
            <a:r>
              <a:rPr lang="en-GB" sz="1800" dirty="0"/>
              <a:t>of GNSS </a:t>
            </a:r>
            <a:r>
              <a:rPr lang="en-GB" sz="1800" dirty="0" smtClean="0"/>
              <a:t>and </a:t>
            </a:r>
            <a:r>
              <a:rPr lang="en-GB" sz="1800" dirty="0"/>
              <a:t>economic impacts </a:t>
            </a:r>
            <a:r>
              <a:rPr lang="en-GB" sz="1800" dirty="0" smtClean="0"/>
              <a:t>improved; and</a:t>
            </a:r>
          </a:p>
          <a:p>
            <a:pPr lvl="1" algn="just"/>
            <a:r>
              <a:rPr lang="en-GB" sz="1800" dirty="0" smtClean="0"/>
              <a:t>Adjustments for increases in knowledge, understanding, and current capabilities.</a:t>
            </a:r>
            <a:endParaRPr lang="en-GB" sz="1800" dirty="0"/>
          </a:p>
          <a:p>
            <a:pPr algn="just"/>
            <a:r>
              <a:rPr lang="en-GB" sz="2200" dirty="0" smtClean="0"/>
              <a:t>Table </a:t>
            </a:r>
            <a:r>
              <a:rPr lang="en-GB" sz="2200" dirty="0"/>
              <a:t>top exercises continue to improve knowledge </a:t>
            </a:r>
            <a:r>
              <a:rPr lang="en-GB" sz="2200" dirty="0" smtClean="0"/>
              <a:t>and understanding.</a:t>
            </a:r>
            <a:endParaRPr lang="en-GB" sz="2200" dirty="0"/>
          </a:p>
          <a:p>
            <a:pPr algn="just"/>
            <a:endParaRPr lang="en-GB" sz="2200" dirty="0" smtClean="0"/>
          </a:p>
          <a:p>
            <a:pPr algn="just"/>
            <a:r>
              <a:rPr lang="en-GB" sz="2200" dirty="0" smtClean="0"/>
              <a:t>UK </a:t>
            </a:r>
            <a:r>
              <a:rPr lang="en-GB" sz="2200" dirty="0"/>
              <a:t>Space Weather Strategy being </a:t>
            </a:r>
            <a:r>
              <a:rPr lang="en-GB" sz="2200" dirty="0" smtClean="0"/>
              <a:t>developed:</a:t>
            </a:r>
          </a:p>
          <a:p>
            <a:pPr lvl="1" algn="just"/>
            <a:r>
              <a:rPr lang="en-GB" sz="1800" dirty="0" smtClean="0"/>
              <a:t>Includes close working with the USA on the Benchmarks activities.</a:t>
            </a:r>
            <a:endParaRPr lang="en-GB" sz="1800" dirty="0"/>
          </a:p>
          <a:p>
            <a:pPr algn="just"/>
            <a:endParaRPr lang="en-GB" sz="2200" dirty="0" smtClean="0"/>
          </a:p>
          <a:p>
            <a:pPr algn="just"/>
            <a:r>
              <a:rPr lang="en-GB" sz="2200" dirty="0" smtClean="0"/>
              <a:t>UK </a:t>
            </a:r>
            <a:r>
              <a:rPr lang="en-GB" sz="2200" dirty="0"/>
              <a:t>continues to see </a:t>
            </a:r>
            <a:r>
              <a:rPr lang="en-GB" sz="2200" dirty="0" smtClean="0"/>
              <a:t>a UK programmatic lead on ESA </a:t>
            </a:r>
            <a:r>
              <a:rPr lang="en-GB" sz="2200" dirty="0"/>
              <a:t>L5 mission a </a:t>
            </a:r>
            <a:r>
              <a:rPr lang="en-GB" sz="2200" dirty="0" smtClean="0"/>
              <a:t>priority.</a:t>
            </a:r>
          </a:p>
          <a:p>
            <a:pPr algn="just"/>
            <a:r>
              <a:rPr lang="en-GB" sz="2200" dirty="0" smtClean="0"/>
              <a:t>UK has an interest in other avenues for space-weather data, forecasting, modelling, and potential backup/fall-back options; </a:t>
            </a:r>
            <a:r>
              <a:rPr lang="en-GB" sz="2200" i="1" dirty="0" smtClean="0"/>
              <a:t>e.g.</a:t>
            </a:r>
            <a:r>
              <a:rPr lang="en-GB" sz="2200" dirty="0" smtClean="0"/>
              <a:t>:</a:t>
            </a:r>
          </a:p>
          <a:p>
            <a:pPr lvl="1" algn="just"/>
            <a:r>
              <a:rPr lang="en-GB" sz="1800" dirty="0" smtClean="0"/>
              <a:t>Increased number of radiation monitors on satellites; and</a:t>
            </a:r>
          </a:p>
          <a:p>
            <a:pPr lvl="1" algn="just"/>
            <a:r>
              <a:rPr lang="en-GB" sz="1800" dirty="0" smtClean="0"/>
              <a:t>Use of IPS as part of the Worldwide IPS Stations (WIPSS) Network and investigating potential use of heliospheric Faraday rotation (FR).</a:t>
            </a:r>
            <a:endParaRPr lang="en-GB" sz="1800" dirty="0"/>
          </a:p>
        </p:txBody>
      </p:sp>
      <p:sp>
        <p:nvSpPr>
          <p:cNvPr id="8" name="Title 1"/>
          <p:cNvSpPr txBox="1">
            <a:spLocks/>
          </p:cNvSpPr>
          <p:nvPr/>
        </p:nvSpPr>
        <p:spPr>
          <a:xfrm>
            <a:off x="0" y="904220"/>
            <a:ext cx="9144000" cy="680713"/>
          </a:xfrm>
          <a:prstGeom prst="rect">
            <a:avLst/>
          </a:prstGeom>
        </p:spPr>
        <p:txBody>
          <a:bodyPr/>
          <a:lstStyle>
            <a:lvl1pPr algn="l" defTabSz="914400" rtl="0" eaLnBrk="1" latinLnBrk="0" hangingPunct="1">
              <a:lnSpc>
                <a:spcPct val="90000"/>
              </a:lnSpc>
              <a:spcBef>
                <a:spcPct val="0"/>
              </a:spcBef>
              <a:buNone/>
              <a:defRPr sz="3600" b="1" kern="1200">
                <a:solidFill>
                  <a:srgbClr val="002060"/>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dirty="0" smtClean="0">
                <a:ln>
                  <a:noFill/>
                </a:ln>
                <a:solidFill>
                  <a:srgbClr val="002060"/>
                </a:solidFill>
                <a:effectLst/>
                <a:uLnTx/>
                <a:uFillTx/>
                <a:latin typeface="Times New Roman" panose="02020603050405020304" pitchFamily="18" charset="0"/>
                <a:ea typeface="+mj-ea"/>
                <a:cs typeface="Times New Roman" panose="02020603050405020304" pitchFamily="18" charset="0"/>
              </a:rPr>
              <a:t>Ongoing UK Developments</a:t>
            </a:r>
            <a:r>
              <a:rPr kumimoji="0" lang="en-GB" sz="3400" b="0" i="0" u="none" strike="noStrike" kern="1200" cap="none" spc="0" normalizeH="0" noProof="0" dirty="0" smtClean="0">
                <a:ln>
                  <a:noFill/>
                </a:ln>
                <a:solidFill>
                  <a:srgbClr val="002060"/>
                </a:solidFill>
                <a:effectLst/>
                <a:uLnTx/>
                <a:uFillTx/>
                <a:latin typeface="Times New Roman" panose="02020603050405020304" pitchFamily="18" charset="0"/>
                <a:ea typeface="+mj-ea"/>
                <a:cs typeface="Times New Roman" panose="02020603050405020304" pitchFamily="18" charset="0"/>
              </a:rPr>
              <a:t> and Priorities</a:t>
            </a:r>
            <a:endParaRPr kumimoji="0" lang="en-GB" sz="3400" b="0"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endParaRPr>
          </a:p>
        </p:txBody>
      </p:sp>
      <p:sp>
        <p:nvSpPr>
          <p:cNvPr id="9"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423756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Trees…</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9052"/>
            <a:ext cx="9144000" cy="5735588"/>
          </a:xfrm>
          <a:prstGeom prst="rect">
            <a:avLst/>
          </a:prstGeom>
        </p:spPr>
      </p:pic>
      <p:sp>
        <p:nvSpPr>
          <p:cNvPr id="4" name="Slide Number Placeholder 3"/>
          <p:cNvSpPr>
            <a:spLocks noGrp="1"/>
          </p:cNvSpPr>
          <p:nvPr>
            <p:ph type="sldNum" sz="quarter" idx="10"/>
          </p:nvPr>
        </p:nvSpPr>
        <p:spPr/>
        <p:txBody>
          <a:bodyPr/>
          <a:lstStyle/>
          <a:p>
            <a:fld id="{940600FA-6DE6-4B83-84D2-3DF8FC41D849}" type="slidenum">
              <a:rPr lang="en-GB" smtClean="0"/>
              <a:pPr/>
              <a:t>8</a:t>
            </a:fld>
            <a:endParaRPr lang="en-GB" dirty="0"/>
          </a:p>
        </p:txBody>
      </p:sp>
      <p:sp>
        <p:nvSpPr>
          <p:cNvPr id="9" name="TextBox 8"/>
          <p:cNvSpPr txBox="1"/>
          <p:nvPr/>
        </p:nvSpPr>
        <p:spPr>
          <a:xfrm>
            <a:off x="834549" y="2509317"/>
            <a:ext cx="7474902" cy="2246769"/>
          </a:xfrm>
          <a:prstGeom prst="rect">
            <a:avLst/>
          </a:prstGeom>
          <a:solidFill>
            <a:schemeClr val="accent5">
              <a:lumMod val="20000"/>
              <a:lumOff val="80000"/>
            </a:schemeClr>
          </a:solidFill>
        </p:spPr>
        <p:txBody>
          <a:bodyPr wrap="square" rtlCol="0">
            <a:spAutoFit/>
          </a:bodyPr>
          <a:lstStyle/>
          <a:p>
            <a:pPr algn="just"/>
            <a:r>
              <a:rPr lang="en-GB" sz="2800" dirty="0" smtClean="0">
                <a:latin typeface="Times New Roman" panose="02020603050405020304" pitchFamily="18" charset="0"/>
                <a:cs typeface="Times New Roman" panose="02020603050405020304" pitchFamily="18" charset="0"/>
              </a:rPr>
              <a:t>Government officials requested this graphic to explain why very different effects and impacts occur close to time.  It shows that the different RWCS’s should be considered as an ensemble of impacts, as well as individual cases.</a:t>
            </a:r>
            <a:endParaRPr lang="en-GB" sz="2800" dirty="0">
              <a:latin typeface="Times New Roman" panose="02020603050405020304" pitchFamily="18" charset="0"/>
              <a:cs typeface="Times New Roman" panose="02020603050405020304" pitchFamily="18" charset="0"/>
            </a:endParaRPr>
          </a:p>
        </p:txBody>
      </p:sp>
      <p:sp>
        <p:nvSpPr>
          <p:cNvPr id="10"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26142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SWx Strategy</a:t>
            </a:r>
            <a:endParaRPr lang="en-GB" dirty="0"/>
          </a:p>
        </p:txBody>
      </p:sp>
      <p:sp>
        <p:nvSpPr>
          <p:cNvPr id="4" name="Slide Number Placeholder 3"/>
          <p:cNvSpPr>
            <a:spLocks noGrp="1"/>
          </p:cNvSpPr>
          <p:nvPr>
            <p:ph type="sldNum" sz="quarter" idx="10"/>
          </p:nvPr>
        </p:nvSpPr>
        <p:spPr/>
        <p:txBody>
          <a:bodyPr/>
          <a:lstStyle/>
          <a:p>
            <a:fld id="{940600FA-6DE6-4B83-84D2-3DF8FC41D849}" type="slidenum">
              <a:rPr lang="en-GB" smtClean="0"/>
              <a:pPr/>
              <a:t>9</a:t>
            </a:fld>
            <a:endParaRPr lang="en-GB" dirty="0"/>
          </a:p>
        </p:txBody>
      </p:sp>
      <p:graphicFrame>
        <p:nvGraphicFramePr>
          <p:cNvPr id="6" name="Diagram 5">
            <a:extLst>
              <a:ext uri="{FF2B5EF4-FFF2-40B4-BE49-F238E27FC236}">
                <a16:creationId xmlns:a16="http://schemas.microsoft.com/office/drawing/2014/main" id="{0BC2EC5F-B038-4B63-A517-B937E16ACC66}"/>
              </a:ext>
            </a:extLst>
          </p:cNvPr>
          <p:cNvGraphicFramePr/>
          <p:nvPr>
            <p:extLst>
              <p:ext uri="{D42A27DB-BD31-4B8C-83A1-F6EECF244321}">
                <p14:modId xmlns:p14="http://schemas.microsoft.com/office/powerpoint/2010/main" val="470833405"/>
              </p:ext>
            </p:extLst>
          </p:nvPr>
        </p:nvGraphicFramePr>
        <p:xfrm>
          <a:off x="328627" y="928731"/>
          <a:ext cx="8441055" cy="1687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2"/>
          <p:cNvSpPr>
            <a:spLocks noGrp="1"/>
          </p:cNvSpPr>
          <p:nvPr>
            <p:ph idx="1"/>
          </p:nvPr>
        </p:nvSpPr>
        <p:spPr>
          <a:xfrm>
            <a:off x="60960" y="2928249"/>
            <a:ext cx="8916785" cy="3585114"/>
          </a:xfrm>
        </p:spPr>
        <p:txBody>
          <a:bodyPr>
            <a:noAutofit/>
          </a:bodyPr>
          <a:lstStyle/>
          <a:p>
            <a:pPr algn="just"/>
            <a:r>
              <a:rPr lang="en-GB" sz="2200" dirty="0"/>
              <a:t>The UK Space-Weather Mission Statement:</a:t>
            </a:r>
          </a:p>
          <a:p>
            <a:pPr marL="342891" lvl="1" indent="0" algn="ctr">
              <a:buNone/>
            </a:pPr>
            <a:r>
              <a:rPr lang="en-GB" sz="1800" dirty="0"/>
              <a:t>“We will ensure the UK is resilient, and able to respond to a Severe Space Weather Event, on the basis of proportionate risk mitigation”.</a:t>
            </a:r>
            <a:endParaRPr lang="en-GB" dirty="0"/>
          </a:p>
          <a:p>
            <a:pPr algn="just"/>
            <a:r>
              <a:rPr lang="en-GB" sz="2200" dirty="0"/>
              <a:t>The UK SWx strategy will be established around three key strands:</a:t>
            </a:r>
          </a:p>
          <a:p>
            <a:endParaRPr lang="en-GB" sz="2400" dirty="0"/>
          </a:p>
          <a:p>
            <a:pPr marL="0" indent="0">
              <a:buNone/>
            </a:pPr>
            <a:endParaRPr lang="en-GB" sz="2400" dirty="0"/>
          </a:p>
          <a:p>
            <a:endParaRPr lang="en-GB" sz="2400" dirty="0"/>
          </a:p>
          <a:p>
            <a:pPr algn="just"/>
            <a:r>
              <a:rPr lang="en-GB" sz="2200" dirty="0"/>
              <a:t>A five-year period detailing outcomes and challenges in order to achieve our strategic objectives above, with each strand underpinning the </a:t>
            </a:r>
            <a:r>
              <a:rPr lang="en-GB" sz="2200" dirty="0" smtClean="0"/>
              <a:t>next…</a:t>
            </a:r>
            <a:endParaRPr lang="en-GB" sz="2200" dirty="0"/>
          </a:p>
        </p:txBody>
      </p:sp>
      <p:grpSp>
        <p:nvGrpSpPr>
          <p:cNvPr id="10" name="Group 9"/>
          <p:cNvGrpSpPr>
            <a:grpSpLocks noChangeAspect="1"/>
          </p:cNvGrpSpPr>
          <p:nvPr/>
        </p:nvGrpSpPr>
        <p:grpSpPr>
          <a:xfrm>
            <a:off x="1434533" y="4437635"/>
            <a:ext cx="6169637" cy="928692"/>
            <a:chOff x="72000" y="3563165"/>
            <a:chExt cx="6576923" cy="990000"/>
          </a:xfrm>
        </p:grpSpPr>
        <p:sp>
          <p:nvSpPr>
            <p:cNvPr id="11" name="Freeform 10"/>
            <p:cNvSpPr/>
            <p:nvPr/>
          </p:nvSpPr>
          <p:spPr>
            <a:xfrm>
              <a:off x="72000" y="3563165"/>
              <a:ext cx="1730769" cy="990000"/>
            </a:xfrm>
            <a:custGeom>
              <a:avLst/>
              <a:gdLst>
                <a:gd name="connsiteX0" fmla="*/ 0 w 2114422"/>
                <a:gd name="connsiteY0" fmla="*/ 126865 h 1268653"/>
                <a:gd name="connsiteX1" fmla="*/ 126865 w 2114422"/>
                <a:gd name="connsiteY1" fmla="*/ 0 h 1268653"/>
                <a:gd name="connsiteX2" fmla="*/ 1987557 w 2114422"/>
                <a:gd name="connsiteY2" fmla="*/ 0 h 1268653"/>
                <a:gd name="connsiteX3" fmla="*/ 2114422 w 2114422"/>
                <a:gd name="connsiteY3" fmla="*/ 126865 h 1268653"/>
                <a:gd name="connsiteX4" fmla="*/ 2114422 w 2114422"/>
                <a:gd name="connsiteY4" fmla="*/ 1141788 h 1268653"/>
                <a:gd name="connsiteX5" fmla="*/ 1987557 w 2114422"/>
                <a:gd name="connsiteY5" fmla="*/ 1268653 h 1268653"/>
                <a:gd name="connsiteX6" fmla="*/ 126865 w 2114422"/>
                <a:gd name="connsiteY6" fmla="*/ 1268653 h 1268653"/>
                <a:gd name="connsiteX7" fmla="*/ 0 w 2114422"/>
                <a:gd name="connsiteY7" fmla="*/ 1141788 h 1268653"/>
                <a:gd name="connsiteX8" fmla="*/ 0 w 2114422"/>
                <a:gd name="connsiteY8" fmla="*/ 126865 h 12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422" h="1268653">
                  <a:moveTo>
                    <a:pt x="0" y="126865"/>
                  </a:moveTo>
                  <a:cubicBezTo>
                    <a:pt x="0" y="56799"/>
                    <a:pt x="56799" y="0"/>
                    <a:pt x="126865" y="0"/>
                  </a:cubicBezTo>
                  <a:lnTo>
                    <a:pt x="1987557" y="0"/>
                  </a:lnTo>
                  <a:cubicBezTo>
                    <a:pt x="2057623" y="0"/>
                    <a:pt x="2114422" y="56799"/>
                    <a:pt x="2114422" y="126865"/>
                  </a:cubicBezTo>
                  <a:lnTo>
                    <a:pt x="2114422" y="1141788"/>
                  </a:lnTo>
                  <a:cubicBezTo>
                    <a:pt x="2114422" y="1211854"/>
                    <a:pt x="2057623" y="1268653"/>
                    <a:pt x="1987557" y="1268653"/>
                  </a:cubicBezTo>
                  <a:lnTo>
                    <a:pt x="126865" y="1268653"/>
                  </a:lnTo>
                  <a:cubicBezTo>
                    <a:pt x="56799" y="1268653"/>
                    <a:pt x="0" y="1211854"/>
                    <a:pt x="0" y="1141788"/>
                  </a:cubicBezTo>
                  <a:lnTo>
                    <a:pt x="0" y="126865"/>
                  </a:lnTo>
                  <a:close/>
                </a:path>
              </a:pathLst>
            </a:custGeom>
            <a:solidFill>
              <a:schemeClr val="accent1">
                <a:lumMod val="40000"/>
                <a:lumOff val="6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019" tIns="85019" rIns="85019" bIns="85019" numCol="1" spcCol="1270" anchor="ctr" anchorCtr="0">
              <a:noAutofit/>
            </a:bodyPr>
            <a:lstStyle/>
            <a:p>
              <a:pPr algn="ctr" defTabSz="666750">
                <a:lnSpc>
                  <a:spcPct val="90000"/>
                </a:lnSpc>
                <a:spcBef>
                  <a:spcPct val="0"/>
                </a:spcBef>
                <a:spcAft>
                  <a:spcPct val="35000"/>
                </a:spcAft>
              </a:pPr>
              <a:r>
                <a:rPr lang="en-GB" sz="1400" b="1" dirty="0">
                  <a:latin typeface="Times New Roman" panose="02020603050405020304" pitchFamily="18" charset="0"/>
                  <a:cs typeface="Times New Roman" panose="02020603050405020304" pitchFamily="18" charset="0"/>
                </a:rPr>
                <a:t>ASSESS</a:t>
              </a:r>
            </a:p>
          </p:txBody>
        </p:sp>
        <p:sp>
          <p:nvSpPr>
            <p:cNvPr id="12" name="Freeform 11"/>
            <p:cNvSpPr/>
            <p:nvPr/>
          </p:nvSpPr>
          <p:spPr>
            <a:xfrm>
              <a:off x="1975846" y="3853565"/>
              <a:ext cx="366923" cy="409200"/>
            </a:xfrm>
            <a:custGeom>
              <a:avLst/>
              <a:gdLst>
                <a:gd name="connsiteX0" fmla="*/ 0 w 448257"/>
                <a:gd name="connsiteY0" fmla="*/ 104875 h 524376"/>
                <a:gd name="connsiteX1" fmla="*/ 224129 w 448257"/>
                <a:gd name="connsiteY1" fmla="*/ 104875 h 524376"/>
                <a:gd name="connsiteX2" fmla="*/ 224129 w 448257"/>
                <a:gd name="connsiteY2" fmla="*/ 0 h 524376"/>
                <a:gd name="connsiteX3" fmla="*/ 448257 w 448257"/>
                <a:gd name="connsiteY3" fmla="*/ 262188 h 524376"/>
                <a:gd name="connsiteX4" fmla="*/ 224129 w 448257"/>
                <a:gd name="connsiteY4" fmla="*/ 524376 h 524376"/>
                <a:gd name="connsiteX5" fmla="*/ 224129 w 448257"/>
                <a:gd name="connsiteY5" fmla="*/ 419501 h 524376"/>
                <a:gd name="connsiteX6" fmla="*/ 0 w 448257"/>
                <a:gd name="connsiteY6" fmla="*/ 419501 h 524376"/>
                <a:gd name="connsiteX7" fmla="*/ 0 w 448257"/>
                <a:gd name="connsiteY7" fmla="*/ 104875 h 5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57" h="524376">
                  <a:moveTo>
                    <a:pt x="0" y="104875"/>
                  </a:moveTo>
                  <a:lnTo>
                    <a:pt x="224129" y="104875"/>
                  </a:lnTo>
                  <a:lnTo>
                    <a:pt x="224129" y="0"/>
                  </a:lnTo>
                  <a:lnTo>
                    <a:pt x="448257" y="262188"/>
                  </a:lnTo>
                  <a:lnTo>
                    <a:pt x="224129" y="524376"/>
                  </a:lnTo>
                  <a:lnTo>
                    <a:pt x="224129" y="419501"/>
                  </a:lnTo>
                  <a:lnTo>
                    <a:pt x="0" y="419501"/>
                  </a:lnTo>
                  <a:lnTo>
                    <a:pt x="0" y="104875"/>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78656" rIns="100858" bIns="78656" numCol="1" spcCol="1270" anchor="ctr" anchorCtr="0">
              <a:noAutofit/>
            </a:bodyPr>
            <a:lstStyle/>
            <a:p>
              <a:pPr algn="ctr" defTabSz="733425">
                <a:lnSpc>
                  <a:spcPct val="90000"/>
                </a:lnSpc>
                <a:spcBef>
                  <a:spcPct val="0"/>
                </a:spcBef>
                <a:spcAft>
                  <a:spcPct val="35000"/>
                </a:spcAft>
              </a:pPr>
              <a:endParaRPr lang="en-GB" sz="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495076" y="3563165"/>
              <a:ext cx="1730769" cy="990000"/>
            </a:xfrm>
            <a:custGeom>
              <a:avLst/>
              <a:gdLst>
                <a:gd name="connsiteX0" fmla="*/ 0 w 2114422"/>
                <a:gd name="connsiteY0" fmla="*/ 126865 h 1268653"/>
                <a:gd name="connsiteX1" fmla="*/ 126865 w 2114422"/>
                <a:gd name="connsiteY1" fmla="*/ 0 h 1268653"/>
                <a:gd name="connsiteX2" fmla="*/ 1987557 w 2114422"/>
                <a:gd name="connsiteY2" fmla="*/ 0 h 1268653"/>
                <a:gd name="connsiteX3" fmla="*/ 2114422 w 2114422"/>
                <a:gd name="connsiteY3" fmla="*/ 126865 h 1268653"/>
                <a:gd name="connsiteX4" fmla="*/ 2114422 w 2114422"/>
                <a:gd name="connsiteY4" fmla="*/ 1141788 h 1268653"/>
                <a:gd name="connsiteX5" fmla="*/ 1987557 w 2114422"/>
                <a:gd name="connsiteY5" fmla="*/ 1268653 h 1268653"/>
                <a:gd name="connsiteX6" fmla="*/ 126865 w 2114422"/>
                <a:gd name="connsiteY6" fmla="*/ 1268653 h 1268653"/>
                <a:gd name="connsiteX7" fmla="*/ 0 w 2114422"/>
                <a:gd name="connsiteY7" fmla="*/ 1141788 h 1268653"/>
                <a:gd name="connsiteX8" fmla="*/ 0 w 2114422"/>
                <a:gd name="connsiteY8" fmla="*/ 126865 h 12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422" h="1268653">
                  <a:moveTo>
                    <a:pt x="0" y="126865"/>
                  </a:moveTo>
                  <a:cubicBezTo>
                    <a:pt x="0" y="56799"/>
                    <a:pt x="56799" y="0"/>
                    <a:pt x="126865" y="0"/>
                  </a:cubicBezTo>
                  <a:lnTo>
                    <a:pt x="1987557" y="0"/>
                  </a:lnTo>
                  <a:cubicBezTo>
                    <a:pt x="2057623" y="0"/>
                    <a:pt x="2114422" y="56799"/>
                    <a:pt x="2114422" y="126865"/>
                  </a:cubicBezTo>
                  <a:lnTo>
                    <a:pt x="2114422" y="1141788"/>
                  </a:lnTo>
                  <a:cubicBezTo>
                    <a:pt x="2114422" y="1211854"/>
                    <a:pt x="2057623" y="1268653"/>
                    <a:pt x="1987557" y="1268653"/>
                  </a:cubicBezTo>
                  <a:lnTo>
                    <a:pt x="126865" y="1268653"/>
                  </a:lnTo>
                  <a:cubicBezTo>
                    <a:pt x="56799" y="1268653"/>
                    <a:pt x="0" y="1211854"/>
                    <a:pt x="0" y="1141788"/>
                  </a:cubicBezTo>
                  <a:lnTo>
                    <a:pt x="0" y="126865"/>
                  </a:lnTo>
                  <a:close/>
                </a:path>
              </a:pathLst>
            </a:custGeom>
            <a:solidFill>
              <a:schemeClr val="accent1">
                <a:lumMod val="40000"/>
                <a:lumOff val="6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019" tIns="85019" rIns="85019" bIns="85019" numCol="1" spcCol="1270" anchor="ctr" anchorCtr="0">
              <a:noAutofit/>
            </a:bodyPr>
            <a:lstStyle/>
            <a:p>
              <a:pPr algn="ctr" defTabSz="666750">
                <a:lnSpc>
                  <a:spcPct val="90000"/>
                </a:lnSpc>
                <a:spcBef>
                  <a:spcPct val="0"/>
                </a:spcBef>
                <a:spcAft>
                  <a:spcPct val="35000"/>
                </a:spcAft>
              </a:pPr>
              <a:r>
                <a:rPr lang="en-GB" sz="1400" b="1" dirty="0">
                  <a:latin typeface="Times New Roman" panose="02020603050405020304" pitchFamily="18" charset="0"/>
                  <a:cs typeface="Times New Roman" panose="02020603050405020304" pitchFamily="18" charset="0"/>
                </a:rPr>
                <a:t>PREPARE</a:t>
              </a:r>
            </a:p>
          </p:txBody>
        </p:sp>
        <p:sp>
          <p:nvSpPr>
            <p:cNvPr id="14" name="Freeform 13"/>
            <p:cNvSpPr/>
            <p:nvPr/>
          </p:nvSpPr>
          <p:spPr>
            <a:xfrm>
              <a:off x="4398923" y="3853565"/>
              <a:ext cx="366923" cy="409200"/>
            </a:xfrm>
            <a:custGeom>
              <a:avLst/>
              <a:gdLst>
                <a:gd name="connsiteX0" fmla="*/ 0 w 448257"/>
                <a:gd name="connsiteY0" fmla="*/ 104875 h 524376"/>
                <a:gd name="connsiteX1" fmla="*/ 224129 w 448257"/>
                <a:gd name="connsiteY1" fmla="*/ 104875 h 524376"/>
                <a:gd name="connsiteX2" fmla="*/ 224129 w 448257"/>
                <a:gd name="connsiteY2" fmla="*/ 0 h 524376"/>
                <a:gd name="connsiteX3" fmla="*/ 448257 w 448257"/>
                <a:gd name="connsiteY3" fmla="*/ 262188 h 524376"/>
                <a:gd name="connsiteX4" fmla="*/ 224129 w 448257"/>
                <a:gd name="connsiteY4" fmla="*/ 524376 h 524376"/>
                <a:gd name="connsiteX5" fmla="*/ 224129 w 448257"/>
                <a:gd name="connsiteY5" fmla="*/ 419501 h 524376"/>
                <a:gd name="connsiteX6" fmla="*/ 0 w 448257"/>
                <a:gd name="connsiteY6" fmla="*/ 419501 h 524376"/>
                <a:gd name="connsiteX7" fmla="*/ 0 w 448257"/>
                <a:gd name="connsiteY7" fmla="*/ 104875 h 5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57" h="524376">
                  <a:moveTo>
                    <a:pt x="0" y="104875"/>
                  </a:moveTo>
                  <a:lnTo>
                    <a:pt x="224129" y="104875"/>
                  </a:lnTo>
                  <a:lnTo>
                    <a:pt x="224129" y="0"/>
                  </a:lnTo>
                  <a:lnTo>
                    <a:pt x="448257" y="262188"/>
                  </a:lnTo>
                  <a:lnTo>
                    <a:pt x="224129" y="524376"/>
                  </a:lnTo>
                  <a:lnTo>
                    <a:pt x="224129" y="419501"/>
                  </a:lnTo>
                  <a:lnTo>
                    <a:pt x="0" y="419501"/>
                  </a:lnTo>
                  <a:lnTo>
                    <a:pt x="0" y="104875"/>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78656" rIns="100858" bIns="78656" numCol="1" spcCol="1270" anchor="ctr" anchorCtr="0">
              <a:noAutofit/>
            </a:bodyPr>
            <a:lstStyle/>
            <a:p>
              <a:pPr algn="ctr" defTabSz="733425">
                <a:lnSpc>
                  <a:spcPct val="90000"/>
                </a:lnSpc>
                <a:spcBef>
                  <a:spcPct val="0"/>
                </a:spcBef>
                <a:spcAft>
                  <a:spcPct val="35000"/>
                </a:spcAft>
              </a:pPr>
              <a:endParaRPr lang="en-GB" sz="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918154" y="3563165"/>
              <a:ext cx="1730769" cy="990000"/>
            </a:xfrm>
            <a:custGeom>
              <a:avLst/>
              <a:gdLst>
                <a:gd name="connsiteX0" fmla="*/ 0 w 2114422"/>
                <a:gd name="connsiteY0" fmla="*/ 126865 h 1268653"/>
                <a:gd name="connsiteX1" fmla="*/ 126865 w 2114422"/>
                <a:gd name="connsiteY1" fmla="*/ 0 h 1268653"/>
                <a:gd name="connsiteX2" fmla="*/ 1987557 w 2114422"/>
                <a:gd name="connsiteY2" fmla="*/ 0 h 1268653"/>
                <a:gd name="connsiteX3" fmla="*/ 2114422 w 2114422"/>
                <a:gd name="connsiteY3" fmla="*/ 126865 h 1268653"/>
                <a:gd name="connsiteX4" fmla="*/ 2114422 w 2114422"/>
                <a:gd name="connsiteY4" fmla="*/ 1141788 h 1268653"/>
                <a:gd name="connsiteX5" fmla="*/ 1987557 w 2114422"/>
                <a:gd name="connsiteY5" fmla="*/ 1268653 h 1268653"/>
                <a:gd name="connsiteX6" fmla="*/ 126865 w 2114422"/>
                <a:gd name="connsiteY6" fmla="*/ 1268653 h 1268653"/>
                <a:gd name="connsiteX7" fmla="*/ 0 w 2114422"/>
                <a:gd name="connsiteY7" fmla="*/ 1141788 h 1268653"/>
                <a:gd name="connsiteX8" fmla="*/ 0 w 2114422"/>
                <a:gd name="connsiteY8" fmla="*/ 126865 h 12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422" h="1268653">
                  <a:moveTo>
                    <a:pt x="0" y="126865"/>
                  </a:moveTo>
                  <a:cubicBezTo>
                    <a:pt x="0" y="56799"/>
                    <a:pt x="56799" y="0"/>
                    <a:pt x="126865" y="0"/>
                  </a:cubicBezTo>
                  <a:lnTo>
                    <a:pt x="1987557" y="0"/>
                  </a:lnTo>
                  <a:cubicBezTo>
                    <a:pt x="2057623" y="0"/>
                    <a:pt x="2114422" y="56799"/>
                    <a:pt x="2114422" y="126865"/>
                  </a:cubicBezTo>
                  <a:lnTo>
                    <a:pt x="2114422" y="1141788"/>
                  </a:lnTo>
                  <a:cubicBezTo>
                    <a:pt x="2114422" y="1211854"/>
                    <a:pt x="2057623" y="1268653"/>
                    <a:pt x="1987557" y="1268653"/>
                  </a:cubicBezTo>
                  <a:lnTo>
                    <a:pt x="126865" y="1268653"/>
                  </a:lnTo>
                  <a:cubicBezTo>
                    <a:pt x="56799" y="1268653"/>
                    <a:pt x="0" y="1211854"/>
                    <a:pt x="0" y="1141788"/>
                  </a:cubicBezTo>
                  <a:lnTo>
                    <a:pt x="0" y="126865"/>
                  </a:lnTo>
                  <a:close/>
                </a:path>
              </a:pathLst>
            </a:custGeom>
            <a:solidFill>
              <a:schemeClr val="accent1">
                <a:lumMod val="40000"/>
                <a:lumOff val="6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019" tIns="85019" rIns="85019" bIns="85019" numCol="1" spcCol="1270" anchor="ctr" anchorCtr="0">
              <a:noAutofit/>
            </a:bodyPr>
            <a:lstStyle/>
            <a:p>
              <a:pPr algn="ctr" defTabSz="666750">
                <a:lnSpc>
                  <a:spcPct val="90000"/>
                </a:lnSpc>
                <a:spcBef>
                  <a:spcPct val="0"/>
                </a:spcBef>
                <a:spcAft>
                  <a:spcPct val="35000"/>
                </a:spcAft>
              </a:pPr>
              <a:r>
                <a:rPr lang="en-GB" sz="1400" b="1" dirty="0">
                  <a:latin typeface="Times New Roman" panose="02020603050405020304" pitchFamily="18" charset="0"/>
                  <a:cs typeface="Times New Roman" panose="02020603050405020304" pitchFamily="18" charset="0"/>
                </a:rPr>
                <a:t>RESPOND &amp; RECOVER</a:t>
              </a:r>
            </a:p>
          </p:txBody>
        </p:sp>
      </p:grpSp>
      <p:sp>
        <p:nvSpPr>
          <p:cNvPr id="17" name="Date Placeholder 3"/>
          <p:cNvSpPr txBox="1">
            <a:spLocks/>
          </p:cNvSpPr>
          <p:nvPr/>
        </p:nvSpPr>
        <p:spPr>
          <a:xfrm>
            <a:off x="3908226" y="9236"/>
            <a:ext cx="138874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358" kern="1200">
                <a:solidFill>
                  <a:schemeClr val="tx1"/>
                </a:solidFill>
                <a:latin typeface="Arial" charset="0"/>
                <a:ea typeface="ＭＳ Ｐゴシック" pitchFamily="84" charset="-128"/>
                <a:cs typeface="Times New Roman" panose="02020603050405020304" pitchFamily="18" charset="0"/>
              </a:defRPr>
            </a:lvl1pPr>
            <a:lvl2pPr marL="742517" indent="-285584" algn="l" defTabSz="457200" rtl="0" eaLnBrk="1" latinLnBrk="0" hangingPunct="1">
              <a:defRPr sz="2358" kern="1200">
                <a:solidFill>
                  <a:schemeClr val="tx1"/>
                </a:solidFill>
                <a:latin typeface="Arial" charset="0"/>
                <a:ea typeface="ＭＳ Ｐゴシック" pitchFamily="84" charset="-128"/>
                <a:cs typeface="+mn-cs"/>
              </a:defRPr>
            </a:lvl2pPr>
            <a:lvl3pPr marL="1142334" indent="-228468" algn="l" defTabSz="457200" rtl="0" eaLnBrk="1" latinLnBrk="0" hangingPunct="1">
              <a:defRPr sz="2358" kern="1200">
                <a:solidFill>
                  <a:schemeClr val="tx1"/>
                </a:solidFill>
                <a:latin typeface="Arial" charset="0"/>
                <a:ea typeface="ＭＳ Ｐゴシック" pitchFamily="84" charset="-128"/>
                <a:cs typeface="+mn-cs"/>
              </a:defRPr>
            </a:lvl3pPr>
            <a:lvl4pPr marL="1599267" indent="-228468" algn="l" defTabSz="457200" rtl="0" eaLnBrk="1" latinLnBrk="0" hangingPunct="1">
              <a:defRPr sz="2358" kern="1200">
                <a:solidFill>
                  <a:schemeClr val="tx1"/>
                </a:solidFill>
                <a:latin typeface="Arial" charset="0"/>
                <a:ea typeface="ＭＳ Ｐゴシック" pitchFamily="84" charset="-128"/>
                <a:cs typeface="+mn-cs"/>
              </a:defRPr>
            </a:lvl4pPr>
            <a:lvl5pPr marL="2056203" indent="-228468" algn="l" defTabSz="457200" rtl="0" eaLnBrk="1" latinLnBrk="0" hangingPunct="1">
              <a:defRPr sz="2358" kern="1200">
                <a:solidFill>
                  <a:schemeClr val="tx1"/>
                </a:solidFill>
                <a:latin typeface="Arial" charset="0"/>
                <a:ea typeface="ＭＳ Ｐゴシック" pitchFamily="84" charset="-128"/>
                <a:cs typeface="+mn-cs"/>
              </a:defRPr>
            </a:lvl5pPr>
            <a:lvl6pPr marL="25131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6pPr>
            <a:lvl7pPr marL="2970069"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7pPr>
            <a:lvl8pPr marL="3427003"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8pPr>
            <a:lvl9pPr marL="3883936" indent="-228468" algn="l" defTabSz="457200" rtl="0" eaLnBrk="0" fontAlgn="base" latinLnBrk="0" hangingPunct="0">
              <a:spcBef>
                <a:spcPct val="0"/>
              </a:spcBef>
              <a:spcAft>
                <a:spcPct val="0"/>
              </a:spcAft>
              <a:defRPr sz="2358" kern="1200">
                <a:solidFill>
                  <a:schemeClr val="tx1"/>
                </a:solidFill>
                <a:latin typeface="Arial" charset="0"/>
                <a:ea typeface="ＭＳ Ｐゴシック" pitchFamily="84" charset="-128"/>
                <a:cs typeface="+mn-cs"/>
              </a:defRPr>
            </a:lvl9pPr>
          </a:lstStyle>
          <a:p>
            <a:pPr algn="l"/>
            <a:r>
              <a:rPr lang="en-US" altLang="en-US" sz="1200" dirty="0" smtClean="0">
                <a:latin typeface="Times New Roman" panose="02020603050405020304" pitchFamily="18" charset="0"/>
              </a:rPr>
              <a:t>© 2019 RAL Space </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539633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7871</TotalTime>
  <Words>1148</Words>
  <Application>Microsoft Office PowerPoint</Application>
  <PresentationFormat>On-screen Show (4:3)</PresentationFormat>
  <Paragraphs>127</Paragraphs>
  <Slides>10</Slides>
  <Notes>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MS PGothic</vt:lpstr>
      <vt:lpstr>Arial</vt:lpstr>
      <vt:lpstr>Calibri</vt:lpstr>
      <vt:lpstr>Times New Roman</vt:lpstr>
      <vt:lpstr>Wingdings</vt:lpstr>
      <vt:lpstr>Office Theme</vt:lpstr>
      <vt:lpstr>Mario M. Bisi (1), Mark Gibbs (2), Mike A. Hapgood (1), Mike Willis (3), Richard A. Harrison (1), Simon Machin (2), and Ian W. McCrea (1).          Please note that this is as of December 2019 – no updates due to the COVID-19 pandemic…   (1) RAL Space, UK Research and Innovation – Science &amp; Technology Facilities Council – Rutherford Appleton Laboratory, Harwell Campus, Oxfordshire, OX11 0QX, UK (2) Met Office Space Weather Operations Centre, Met Office, FitzRoy Road, Exeter, Devon, EX1 3PB, UK (3) UK Space Agency, Polaris House, North Star Avenue, Swindon, Wiltshire, SN2 1SZ, UK</vt:lpstr>
      <vt:lpstr>Space Weather</vt:lpstr>
      <vt:lpstr>Assessing the Risk</vt:lpstr>
      <vt:lpstr>UK Organisation</vt:lpstr>
      <vt:lpstr>Scenarios (1)</vt:lpstr>
      <vt:lpstr>Scenarios (2)</vt:lpstr>
      <vt:lpstr>Ongoing Work…</vt:lpstr>
      <vt:lpstr>Impact Trees…</vt:lpstr>
      <vt:lpstr>UK SWx Strategy</vt:lpstr>
      <vt:lpstr>SWIMMR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Lambourne, Emma (STFC,RAL,RALSP)</dc:creator>
  <cp:lastModifiedBy>Bisi, Mario (STFC,RAL,RALSP)</cp:lastModifiedBy>
  <cp:revision>192</cp:revision>
  <dcterms:created xsi:type="dcterms:W3CDTF">2017-11-23T13:30:44Z</dcterms:created>
  <dcterms:modified xsi:type="dcterms:W3CDTF">2020-05-08T09:12:39Z</dcterms:modified>
</cp:coreProperties>
</file>