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01" r:id="rId5"/>
    <p:sldId id="260" r:id="rId6"/>
    <p:sldId id="264" r:id="rId7"/>
    <p:sldId id="302" r:id="rId8"/>
    <p:sldId id="303" r:id="rId9"/>
    <p:sldId id="304" r:id="rId10"/>
    <p:sldId id="306" r:id="rId11"/>
    <p:sldId id="308" r:id="rId12"/>
    <p:sldId id="307" r:id="rId13"/>
    <p:sldId id="309" r:id="rId14"/>
    <p:sldId id="30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  <a:srgbClr val="C0C0C0"/>
    <a:srgbClr val="707070"/>
    <a:srgbClr val="00B389"/>
    <a:srgbClr val="F1F3FD"/>
    <a:srgbClr val="0D38E0"/>
    <a:srgbClr val="080C80"/>
    <a:srgbClr val="0EA2ED"/>
    <a:srgbClr val="00D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01FEF-9D38-4D3B-8F5A-BD9D5F0E88D3}" v="12" dt="2020-05-05T11:35:19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6357" autoAdjust="0"/>
  </p:normalViewPr>
  <p:slideViewPr>
    <p:cSldViewPr snapToGrid="0" showGuides="1">
      <p:cViewPr varScale="1">
        <p:scale>
          <a:sx n="114" d="100"/>
          <a:sy n="114" d="100"/>
        </p:scale>
        <p:origin x="4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67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os Pefkos" userId="fcfb82a2-b28a-48fe-8954-78f150136fc6" providerId="ADAL" clId="{88701FEF-9D38-4D3B-8F5A-BD9D5F0E88D3}"/>
    <pc:docChg chg="undo custSel modSld">
      <pc:chgData name="Manos Pefkos" userId="fcfb82a2-b28a-48fe-8954-78f150136fc6" providerId="ADAL" clId="{88701FEF-9D38-4D3B-8F5A-BD9D5F0E88D3}" dt="2020-05-05T11:36:09.116" v="126" actId="1076"/>
      <pc:docMkLst>
        <pc:docMk/>
      </pc:docMkLst>
      <pc:sldChg chg="modSp">
        <pc:chgData name="Manos Pefkos" userId="fcfb82a2-b28a-48fe-8954-78f150136fc6" providerId="ADAL" clId="{88701FEF-9D38-4D3B-8F5A-BD9D5F0E88D3}" dt="2020-05-05T11:25:33.839" v="23" actId="20577"/>
        <pc:sldMkLst>
          <pc:docMk/>
          <pc:sldMk cId="1848310190" sldId="260"/>
        </pc:sldMkLst>
        <pc:spChg chg="mod">
          <ac:chgData name="Manos Pefkos" userId="fcfb82a2-b28a-48fe-8954-78f150136fc6" providerId="ADAL" clId="{88701FEF-9D38-4D3B-8F5A-BD9D5F0E88D3}" dt="2020-05-05T11:25:33.839" v="23" actId="20577"/>
          <ac:spMkLst>
            <pc:docMk/>
            <pc:sldMk cId="1848310190" sldId="260"/>
            <ac:spMk id="7" creationId="{838C8FD7-55FC-4DBD-825A-309E45D66332}"/>
          </ac:spMkLst>
        </pc:spChg>
      </pc:sldChg>
      <pc:sldChg chg="addSp delSp modSp">
        <pc:chgData name="Manos Pefkos" userId="fcfb82a2-b28a-48fe-8954-78f150136fc6" providerId="ADAL" clId="{88701FEF-9D38-4D3B-8F5A-BD9D5F0E88D3}" dt="2020-05-05T11:26:31.103" v="69"/>
        <pc:sldMkLst>
          <pc:docMk/>
          <pc:sldMk cId="76754258" sldId="264"/>
        </pc:sldMkLst>
        <pc:spChg chg="add del mod">
          <ac:chgData name="Manos Pefkos" userId="fcfb82a2-b28a-48fe-8954-78f150136fc6" providerId="ADAL" clId="{88701FEF-9D38-4D3B-8F5A-BD9D5F0E88D3}" dt="2020-05-05T11:26:31.103" v="69"/>
          <ac:spMkLst>
            <pc:docMk/>
            <pc:sldMk cId="76754258" sldId="264"/>
            <ac:spMk id="3" creationId="{E0B36517-A965-454F-8AED-18985794BB9F}"/>
          </ac:spMkLst>
        </pc:spChg>
        <pc:spChg chg="add mod">
          <ac:chgData name="Manos Pefkos" userId="fcfb82a2-b28a-48fe-8954-78f150136fc6" providerId="ADAL" clId="{88701FEF-9D38-4D3B-8F5A-BD9D5F0E88D3}" dt="2020-05-05T11:26:27.641" v="67" actId="1076"/>
          <ac:spMkLst>
            <pc:docMk/>
            <pc:sldMk cId="76754258" sldId="264"/>
            <ac:spMk id="7" creationId="{C74B554E-30FB-48E2-AF90-AF6DB7A9EFA5}"/>
          </ac:spMkLst>
        </pc:spChg>
        <pc:graphicFrameChg chg="add del mod">
          <ac:chgData name="Manos Pefkos" userId="fcfb82a2-b28a-48fe-8954-78f150136fc6" providerId="ADAL" clId="{88701FEF-9D38-4D3B-8F5A-BD9D5F0E88D3}" dt="2020-05-05T11:25:52.859" v="27"/>
          <ac:graphicFrameMkLst>
            <pc:docMk/>
            <pc:sldMk cId="76754258" sldId="264"/>
            <ac:graphicFrameMk id="4" creationId="{A9AFD133-9798-4AAC-BA2E-048D6790C730}"/>
          </ac:graphicFrameMkLst>
        </pc:graphicFrameChg>
      </pc:sldChg>
      <pc:sldChg chg="addSp">
        <pc:chgData name="Manos Pefkos" userId="fcfb82a2-b28a-48fe-8954-78f150136fc6" providerId="ADAL" clId="{88701FEF-9D38-4D3B-8F5A-BD9D5F0E88D3}" dt="2020-05-05T11:26:32.401" v="70"/>
        <pc:sldMkLst>
          <pc:docMk/>
          <pc:sldMk cId="4102204022" sldId="302"/>
        </pc:sldMkLst>
        <pc:spChg chg="add">
          <ac:chgData name="Manos Pefkos" userId="fcfb82a2-b28a-48fe-8954-78f150136fc6" providerId="ADAL" clId="{88701FEF-9D38-4D3B-8F5A-BD9D5F0E88D3}" dt="2020-05-05T11:26:32.401" v="70"/>
          <ac:spMkLst>
            <pc:docMk/>
            <pc:sldMk cId="4102204022" sldId="302"/>
            <ac:spMk id="15" creationId="{939686BC-5F3B-474D-A6FA-F13C2DFB6A40}"/>
          </ac:spMkLst>
        </pc:spChg>
      </pc:sldChg>
      <pc:sldChg chg="addSp modSp">
        <pc:chgData name="Manos Pefkos" userId="fcfb82a2-b28a-48fe-8954-78f150136fc6" providerId="ADAL" clId="{88701FEF-9D38-4D3B-8F5A-BD9D5F0E88D3}" dt="2020-05-05T11:26:38.933" v="73" actId="1035"/>
        <pc:sldMkLst>
          <pc:docMk/>
          <pc:sldMk cId="2707136854" sldId="303"/>
        </pc:sldMkLst>
        <pc:spChg chg="add mod">
          <ac:chgData name="Manos Pefkos" userId="fcfb82a2-b28a-48fe-8954-78f150136fc6" providerId="ADAL" clId="{88701FEF-9D38-4D3B-8F5A-BD9D5F0E88D3}" dt="2020-05-05T11:26:38.933" v="73" actId="1035"/>
          <ac:spMkLst>
            <pc:docMk/>
            <pc:sldMk cId="2707136854" sldId="303"/>
            <ac:spMk id="30" creationId="{E626833F-2E7A-4C3E-93FB-2B10F316B41E}"/>
          </ac:spMkLst>
        </pc:spChg>
      </pc:sldChg>
      <pc:sldChg chg="addSp">
        <pc:chgData name="Manos Pefkos" userId="fcfb82a2-b28a-48fe-8954-78f150136fc6" providerId="ADAL" clId="{88701FEF-9D38-4D3B-8F5A-BD9D5F0E88D3}" dt="2020-05-05T11:26:41.756" v="74"/>
        <pc:sldMkLst>
          <pc:docMk/>
          <pc:sldMk cId="389790237" sldId="304"/>
        </pc:sldMkLst>
        <pc:spChg chg="add">
          <ac:chgData name="Manos Pefkos" userId="fcfb82a2-b28a-48fe-8954-78f150136fc6" providerId="ADAL" clId="{88701FEF-9D38-4D3B-8F5A-BD9D5F0E88D3}" dt="2020-05-05T11:26:41.756" v="74"/>
          <ac:spMkLst>
            <pc:docMk/>
            <pc:sldMk cId="389790237" sldId="304"/>
            <ac:spMk id="12" creationId="{A0F4A83F-449F-4F1E-A0E4-6B03D55E054D}"/>
          </ac:spMkLst>
        </pc:spChg>
      </pc:sldChg>
      <pc:sldChg chg="addSp modSp">
        <pc:chgData name="Manos Pefkos" userId="fcfb82a2-b28a-48fe-8954-78f150136fc6" providerId="ADAL" clId="{88701FEF-9D38-4D3B-8F5A-BD9D5F0E88D3}" dt="2020-05-05T11:28:58.063" v="80" actId="14100"/>
        <pc:sldMkLst>
          <pc:docMk/>
          <pc:sldMk cId="3575754787" sldId="306"/>
        </pc:sldMkLst>
        <pc:spChg chg="add">
          <ac:chgData name="Manos Pefkos" userId="fcfb82a2-b28a-48fe-8954-78f150136fc6" providerId="ADAL" clId="{88701FEF-9D38-4D3B-8F5A-BD9D5F0E88D3}" dt="2020-05-05T11:26:45.195" v="75"/>
          <ac:spMkLst>
            <pc:docMk/>
            <pc:sldMk cId="3575754787" sldId="306"/>
            <ac:spMk id="20" creationId="{11286AE3-4308-4A34-B446-A71EDA8383B0}"/>
          </ac:spMkLst>
        </pc:spChg>
        <pc:spChg chg="mod">
          <ac:chgData name="Manos Pefkos" userId="fcfb82a2-b28a-48fe-8954-78f150136fc6" providerId="ADAL" clId="{88701FEF-9D38-4D3B-8F5A-BD9D5F0E88D3}" dt="2020-05-05T08:13:35.061" v="3" actId="1076"/>
          <ac:spMkLst>
            <pc:docMk/>
            <pc:sldMk cId="3575754787" sldId="306"/>
            <ac:spMk id="26" creationId="{318092EA-D011-47CD-BBD9-3C5B2581673E}"/>
          </ac:spMkLst>
        </pc:spChg>
        <pc:picChg chg="mod">
          <ac:chgData name="Manos Pefkos" userId="fcfb82a2-b28a-48fe-8954-78f150136fc6" providerId="ADAL" clId="{88701FEF-9D38-4D3B-8F5A-BD9D5F0E88D3}" dt="2020-05-05T11:28:58.063" v="80" actId="14100"/>
          <ac:picMkLst>
            <pc:docMk/>
            <pc:sldMk cId="3575754787" sldId="306"/>
            <ac:picMk id="23" creationId="{4AC832AE-DEE1-41C6-8E43-462D3E7303E1}"/>
          </ac:picMkLst>
        </pc:picChg>
      </pc:sldChg>
      <pc:sldChg chg="addSp delSp modSp">
        <pc:chgData name="Manos Pefkos" userId="fcfb82a2-b28a-48fe-8954-78f150136fc6" providerId="ADAL" clId="{88701FEF-9D38-4D3B-8F5A-BD9D5F0E88D3}" dt="2020-05-05T11:36:09.116" v="126" actId="1076"/>
        <pc:sldMkLst>
          <pc:docMk/>
          <pc:sldMk cId="3431373464" sldId="307"/>
        </pc:sldMkLst>
        <pc:spChg chg="add del mod">
          <ac:chgData name="Manos Pefkos" userId="fcfb82a2-b28a-48fe-8954-78f150136fc6" providerId="ADAL" clId="{88701FEF-9D38-4D3B-8F5A-BD9D5F0E88D3}" dt="2020-05-05T11:35:19.706" v="82"/>
          <ac:spMkLst>
            <pc:docMk/>
            <pc:sldMk cId="3431373464" sldId="307"/>
            <ac:spMk id="13" creationId="{7BDEC923-0233-4FEC-95A9-6800DC5B82C9}"/>
          </ac:spMkLst>
        </pc:spChg>
        <pc:spChg chg="mod">
          <ac:chgData name="Manos Pefkos" userId="fcfb82a2-b28a-48fe-8954-78f150136fc6" providerId="ADAL" clId="{88701FEF-9D38-4D3B-8F5A-BD9D5F0E88D3}" dt="2020-05-05T11:36:09.116" v="126" actId="1076"/>
          <ac:spMkLst>
            <pc:docMk/>
            <pc:sldMk cId="3431373464" sldId="307"/>
            <ac:spMk id="15" creationId="{29D45999-AB87-4935-9425-567E25423894}"/>
          </ac:spMkLst>
        </pc:spChg>
        <pc:spChg chg="mod">
          <ac:chgData name="Manos Pefkos" userId="fcfb82a2-b28a-48fe-8954-78f150136fc6" providerId="ADAL" clId="{88701FEF-9D38-4D3B-8F5A-BD9D5F0E88D3}" dt="2020-05-05T11:35:54.509" v="124" actId="1076"/>
          <ac:spMkLst>
            <pc:docMk/>
            <pc:sldMk cId="3431373464" sldId="307"/>
            <ac:spMk id="17" creationId="{79A7ABAD-9461-4E19-BA39-3741B3AD6F24}"/>
          </ac:spMkLst>
        </pc:spChg>
        <pc:spChg chg="add">
          <ac:chgData name="Manos Pefkos" userId="fcfb82a2-b28a-48fe-8954-78f150136fc6" providerId="ADAL" clId="{88701FEF-9D38-4D3B-8F5A-BD9D5F0E88D3}" dt="2020-05-05T11:26:51.415" v="77"/>
          <ac:spMkLst>
            <pc:docMk/>
            <pc:sldMk cId="3431373464" sldId="307"/>
            <ac:spMk id="18" creationId="{248F102B-3CF4-416E-B81B-9F3644E77254}"/>
          </ac:spMkLst>
        </pc:spChg>
        <pc:picChg chg="mod">
          <ac:chgData name="Manos Pefkos" userId="fcfb82a2-b28a-48fe-8954-78f150136fc6" providerId="ADAL" clId="{88701FEF-9D38-4D3B-8F5A-BD9D5F0E88D3}" dt="2020-05-05T11:36:02.061" v="125" actId="1076"/>
          <ac:picMkLst>
            <pc:docMk/>
            <pc:sldMk cId="3431373464" sldId="307"/>
            <ac:picMk id="10" creationId="{07E5CDB4-FF61-4D5B-BCD2-2C2A897D029A}"/>
          </ac:picMkLst>
        </pc:picChg>
        <pc:picChg chg="del">
          <ac:chgData name="Manos Pefkos" userId="fcfb82a2-b28a-48fe-8954-78f150136fc6" providerId="ADAL" clId="{88701FEF-9D38-4D3B-8F5A-BD9D5F0E88D3}" dt="2020-05-05T11:35:18.287" v="81" actId="478"/>
          <ac:picMkLst>
            <pc:docMk/>
            <pc:sldMk cId="3431373464" sldId="307"/>
            <ac:picMk id="11" creationId="{708F165E-B377-4267-8141-343832950750}"/>
          </ac:picMkLst>
        </pc:picChg>
        <pc:picChg chg="add mod">
          <ac:chgData name="Manos Pefkos" userId="fcfb82a2-b28a-48fe-8954-78f150136fc6" providerId="ADAL" clId="{88701FEF-9D38-4D3B-8F5A-BD9D5F0E88D3}" dt="2020-05-05T11:35:31.420" v="86" actId="1076"/>
          <ac:picMkLst>
            <pc:docMk/>
            <pc:sldMk cId="3431373464" sldId="307"/>
            <ac:picMk id="19" creationId="{8469D44A-C4B7-42ED-A712-9AF693ED8E0E}"/>
          </ac:picMkLst>
        </pc:picChg>
      </pc:sldChg>
      <pc:sldChg chg="addSp">
        <pc:chgData name="Manos Pefkos" userId="fcfb82a2-b28a-48fe-8954-78f150136fc6" providerId="ADAL" clId="{88701FEF-9D38-4D3B-8F5A-BD9D5F0E88D3}" dt="2020-05-05T11:26:48.846" v="76"/>
        <pc:sldMkLst>
          <pc:docMk/>
          <pc:sldMk cId="987292338" sldId="308"/>
        </pc:sldMkLst>
        <pc:spChg chg="add">
          <ac:chgData name="Manos Pefkos" userId="fcfb82a2-b28a-48fe-8954-78f150136fc6" providerId="ADAL" clId="{88701FEF-9D38-4D3B-8F5A-BD9D5F0E88D3}" dt="2020-05-05T11:26:48.846" v="76"/>
          <ac:spMkLst>
            <pc:docMk/>
            <pc:sldMk cId="987292338" sldId="308"/>
            <ac:spMk id="11" creationId="{635CC7B6-34E6-4286-B49B-0322C3A26A94}"/>
          </ac:spMkLst>
        </pc:spChg>
      </pc:sldChg>
      <pc:sldChg chg="addSp">
        <pc:chgData name="Manos Pefkos" userId="fcfb82a2-b28a-48fe-8954-78f150136fc6" providerId="ADAL" clId="{88701FEF-9D38-4D3B-8F5A-BD9D5F0E88D3}" dt="2020-05-05T11:26:53.926" v="78"/>
        <pc:sldMkLst>
          <pc:docMk/>
          <pc:sldMk cId="3290218988" sldId="309"/>
        </pc:sldMkLst>
        <pc:spChg chg="add">
          <ac:chgData name="Manos Pefkos" userId="fcfb82a2-b28a-48fe-8954-78f150136fc6" providerId="ADAL" clId="{88701FEF-9D38-4D3B-8F5A-BD9D5F0E88D3}" dt="2020-05-05T11:26:53.926" v="78"/>
          <ac:spMkLst>
            <pc:docMk/>
            <pc:sldMk cId="3290218988" sldId="309"/>
            <ac:spMk id="6" creationId="{5C11BFAC-1F78-4554-B61F-736264D6456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07A4AF-8444-4E55-9211-06750DF868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9487" y="8229664"/>
            <a:ext cx="588963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9B6C5B75-63DC-4795-B872-D188C0279E99}" type="slidenum">
              <a:rPr lang="nl-NL" sz="1000" smtClean="0"/>
              <a:pPr/>
              <a:t>‹#›</a:t>
            </a:fld>
            <a:endParaRPr lang="nl-NL" sz="1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86CC55-5F13-427E-8D55-23A3E11C4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2" y="8635837"/>
            <a:ext cx="1080000" cy="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49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 mod="1">
    <p:ext uri="{56416CCD-93CA-4268-BC5B-53C4BB910035}">
      <p15:sldGuideLst xmlns:p15="http://schemas.microsoft.com/office/powerpoint/2012/main"/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172200" y="8685213"/>
            <a:ext cx="43815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/>
            </a:lvl1pPr>
          </a:lstStyle>
          <a:p>
            <a:fld id="{309F7339-69D5-4EA7-B93A-8AF4EDB56B8B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EB29D91-C68B-40E2-ACA8-22AC17FB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2" y="8592970"/>
            <a:ext cx="1080000" cy="351000"/>
          </a:xfrm>
          <a:prstGeom prst="rect">
            <a:avLst/>
          </a:prstGeom>
        </p:spPr>
      </p:pic>
      <p:sp>
        <p:nvSpPr>
          <p:cNvPr id="9" name="Tijdelijke aanduiding voor notities 8">
            <a:extLst>
              <a:ext uri="{FF2B5EF4-FFF2-40B4-BE49-F238E27FC236}">
                <a16:creationId xmlns:a16="http://schemas.microsoft.com/office/drawing/2014/main" id="{A3C8BF89-5841-4101-9B55-9A1ADF2AA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37950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56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77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81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2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27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DeltaresNL/" TargetMode="External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hyperlink" Target="mailto:info@deltares.nl" TargetMode="External"/><Relationship Id="rId21" Type="http://schemas.openxmlformats.org/officeDocument/2006/relationships/image" Target="../media/image19.svg"/><Relationship Id="rId7" Type="http://schemas.openxmlformats.org/officeDocument/2006/relationships/hyperlink" Target="https://www.instagram.com/deltares/" TargetMode="Externa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image" Target="../media/image6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ltares.nl/" TargetMode="External"/><Relationship Id="rId11" Type="http://schemas.openxmlformats.org/officeDocument/2006/relationships/image" Target="../media/image9.svg"/><Relationship Id="rId5" Type="http://schemas.openxmlformats.org/officeDocument/2006/relationships/hyperlink" Target="https://www.linkedin.com/company/deltares" TargetMode="Externa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hyperlink" Target="https://twitter.com/deltares/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9.svg"/><Relationship Id="rId1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sv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532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860" y="5295900"/>
            <a:ext cx="600222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6861" y="3854640"/>
            <a:ext cx="600222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38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258" y="1766078"/>
            <a:ext cx="6006145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0458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076175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5"/>
            <a:ext cx="5076175" cy="4322762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48177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4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724001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B5530F62-171F-4B44-ACAA-AC786B92F2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1825" y="5724000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5118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61FC5BFF-809B-4D7D-AC0F-5D7B92535F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55737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F51408D9-846A-496F-B660-9763E7E9FC9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55911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B1122521-F62D-48C8-B637-D4F2702896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5824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650134BB-B103-4668-BCD7-561087B391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5737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545B6CBB-4649-4D2E-B29A-C3F6E02090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5824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9D1568BF-DD59-4BEE-A218-1B34F1C6B3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55911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5045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1768763"/>
            <a:ext cx="10512348" cy="4320000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22785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1743163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1">
            <a:extLst>
              <a:ext uri="{FF2B5EF4-FFF2-40B4-BE49-F238E27FC236}">
                <a16:creationId xmlns:a16="http://schemas.microsoft.com/office/drawing/2014/main" id="{CAD4495B-AA1A-4F62-8627-356151635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752" y="6267443"/>
            <a:ext cx="1188000" cy="385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3263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str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7382169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70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40700" y="857"/>
            <a:ext cx="3599932" cy="6857143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4537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5340000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2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857"/>
            <a:ext cx="5644632" cy="6857143"/>
          </a:xfrm>
          <a:solidFill>
            <a:schemeClr val="bg1">
              <a:lumMod val="85000"/>
            </a:schemeClr>
          </a:solidFill>
        </p:spPr>
        <p:txBody>
          <a:bodyPr tIns="378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74022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of logo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2D50-CADF-4163-A029-8B9A0424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10512000" cy="46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0EC3D4-D14B-4BCD-BF52-05BE98A9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36323C5-92AF-4A0E-82DF-F4AB426B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FE8BBA-2E99-4D96-8F25-2A98D038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afbeelding 65">
            <a:extLst>
              <a:ext uri="{FF2B5EF4-FFF2-40B4-BE49-F238E27FC236}">
                <a16:creationId xmlns:a16="http://schemas.microsoft.com/office/drawing/2014/main" id="{2AF1D927-9FAE-49C1-9BD6-F1C4F8D759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9" name="Tijdelijke aanduiding voor afbeelding 65">
            <a:extLst>
              <a:ext uri="{FF2B5EF4-FFF2-40B4-BE49-F238E27FC236}">
                <a16:creationId xmlns:a16="http://schemas.microsoft.com/office/drawing/2014/main" id="{733ADF27-84E5-4C77-A414-7F0E4DA3DA9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906724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1C857FC7-6D65-4C72-9D0F-581A48D0715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7799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B765388F-978F-43F5-923F-85D826894A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08875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A87D663-B54E-4A21-A00C-0BD3BFB464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599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3" name="Tijdelijke aanduiding voor afbeelding 65">
            <a:extLst>
              <a:ext uri="{FF2B5EF4-FFF2-40B4-BE49-F238E27FC236}">
                <a16:creationId xmlns:a16="http://schemas.microsoft.com/office/drawing/2014/main" id="{56FDE74E-0F50-4155-BEEC-2850FDC97D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556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D71C804D-3C0F-41A5-8373-6A3A8168C9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06724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0C3E9BDF-7ACE-40C6-8AC1-CCDE842E1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057799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4E753E60-0CC4-4D5F-9F09-D1EB7F5C1B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8875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7" name="Tijdelijke aanduiding voor afbeelding 65">
            <a:extLst>
              <a:ext uri="{FF2B5EF4-FFF2-40B4-BE49-F238E27FC236}">
                <a16:creationId xmlns:a16="http://schemas.microsoft.com/office/drawing/2014/main" id="{3CA6A3D3-992C-4A44-ACE1-E437BA7329B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599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8" name="Tijdelijke aanduiding voor afbeelding 65">
            <a:extLst>
              <a:ext uri="{FF2B5EF4-FFF2-40B4-BE49-F238E27FC236}">
                <a16:creationId xmlns:a16="http://schemas.microsoft.com/office/drawing/2014/main" id="{92F6A7FF-822A-4C63-8F78-1CCC66B8696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556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9" name="Tijdelijke aanduiding voor afbeelding 65">
            <a:extLst>
              <a:ext uri="{FF2B5EF4-FFF2-40B4-BE49-F238E27FC236}">
                <a16:creationId xmlns:a16="http://schemas.microsoft.com/office/drawing/2014/main" id="{9E6C6AC3-C163-4C9D-AC60-05BBCCF9147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06724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0" name="Tijdelijke aanduiding voor afbeelding 65">
            <a:extLst>
              <a:ext uri="{FF2B5EF4-FFF2-40B4-BE49-F238E27FC236}">
                <a16:creationId xmlns:a16="http://schemas.microsoft.com/office/drawing/2014/main" id="{3168A12F-BFBE-4360-98BA-A467C3F113E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057799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1" name="Tijdelijke aanduiding voor afbeelding 65">
            <a:extLst>
              <a:ext uri="{FF2B5EF4-FFF2-40B4-BE49-F238E27FC236}">
                <a16:creationId xmlns:a16="http://schemas.microsoft.com/office/drawing/2014/main" id="{27717DEB-1276-417F-A482-0C7E87407CF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08875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2" name="Tijdelijke aanduiding voor afbeelding 65">
            <a:extLst>
              <a:ext uri="{FF2B5EF4-FFF2-40B4-BE49-F238E27FC236}">
                <a16:creationId xmlns:a16="http://schemas.microsoft.com/office/drawing/2014/main" id="{DC804FE7-5194-45B7-9F11-66B83C126F8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599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3" name="Tijdelijke aanduiding voor afbeelding 65">
            <a:extLst>
              <a:ext uri="{FF2B5EF4-FFF2-40B4-BE49-F238E27FC236}">
                <a16:creationId xmlns:a16="http://schemas.microsoft.com/office/drawing/2014/main" id="{13BF1A4D-0004-47F5-BD22-5574315802E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556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4" name="Tijdelijke aanduiding voor afbeelding 65">
            <a:extLst>
              <a:ext uri="{FF2B5EF4-FFF2-40B4-BE49-F238E27FC236}">
                <a16:creationId xmlns:a16="http://schemas.microsoft.com/office/drawing/2014/main" id="{40E7FE1B-81AA-4D57-A470-4914C5DE25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906724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5" name="Tijdelijke aanduiding voor afbeelding 65">
            <a:extLst>
              <a:ext uri="{FF2B5EF4-FFF2-40B4-BE49-F238E27FC236}">
                <a16:creationId xmlns:a16="http://schemas.microsoft.com/office/drawing/2014/main" id="{D4810DC4-4E2F-4B0D-88EA-49713EC28B6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57799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6" name="Tijdelijke aanduiding voor afbeelding 65">
            <a:extLst>
              <a:ext uri="{FF2B5EF4-FFF2-40B4-BE49-F238E27FC236}">
                <a16:creationId xmlns:a16="http://schemas.microsoft.com/office/drawing/2014/main" id="{C38C4235-7F22-4988-B598-0D97819CFE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208875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7" name="Tijdelijke aanduiding voor afbeelding 65">
            <a:extLst>
              <a:ext uri="{FF2B5EF4-FFF2-40B4-BE49-F238E27FC236}">
                <a16:creationId xmlns:a16="http://schemas.microsoft.com/office/drawing/2014/main" id="{F9CC71FE-8D91-41AA-BD80-0A48C4E294A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599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977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ol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256FF6D-B760-43BA-B16F-E3D5015A3F29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3" y="447038"/>
            <a:ext cx="5497409" cy="594360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711AF3-2B55-481E-9ED2-5ACC1009CDA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439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876A113-1D30-4087-9D42-E90369759F0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132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1E34DD4-0E1C-4461-98C5-DDEC9922F5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670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449E03-26AF-49A4-81EB-7C9E0730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119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accent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tx2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BE7A57-D121-4714-8A53-2C214612193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820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C7F7593-F4BA-42C6-A380-DDE2C8EFDE6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513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DBCD6E0-B215-4817-9034-DD97790855F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5051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1777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57708-D1C8-4296-B46B-067A31C0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13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accent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accent4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24D0FF-5EBE-4860-837B-BFB572136B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4CB1E06-8FF5-435E-8680-1F32B34785F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2A789FDD-DFC0-4340-8081-AD0F03E80E4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79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035359" y="1513268"/>
            <a:ext cx="8128800" cy="4572000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BDAF44-690D-4351-8FD6-C1E9BED26C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9915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3674169-AF61-4435-A283-A72FDC76FF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608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37B8B9B-1532-42C6-9518-5A4FFA46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146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7010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hel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-582255"/>
            <a:ext cx="10517113" cy="504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-381"/>
            <a:ext cx="12192000" cy="6857325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4074A4-CF50-4C78-B45A-809AAE1C0D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2ABB8A6-5903-42F4-80B8-B80E7DE199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1603FA5-FFD5-4564-BBCA-638420254F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01158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434A854-1FA0-4B51-9A92-125BD51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60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B3C54020-6274-482D-BF87-6C38C2F9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74C2B89-1B52-4DA9-B304-A626BCE8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AA3559-A58B-438D-A544-F79B7A9C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6020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rond el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_wi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EA007BEC-B68F-4D17-A66D-5C87F079B473}"/>
              </a:ext>
            </a:extLst>
          </p:cNvPr>
          <p:cNvSpPr>
            <a:spLocks noChangeAspect="1"/>
          </p:cNvSpPr>
          <p:nvPr userDrawn="1"/>
        </p:nvSpPr>
        <p:spPr>
          <a:xfrm>
            <a:off x="465064" y="455811"/>
            <a:ext cx="5943600" cy="5943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Enabling_deltalife_wit">
            <a:extLst>
              <a:ext uri="{FF2B5EF4-FFF2-40B4-BE49-F238E27FC236}">
                <a16:creationId xmlns:a16="http://schemas.microsoft.com/office/drawing/2014/main" id="{CC1AB181-2C98-49C8-B934-9DA01A710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25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26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Enabling_deltalife_wit">
            <a:extLst>
              <a:ext uri="{FF2B5EF4-FFF2-40B4-BE49-F238E27FC236}">
                <a16:creationId xmlns:a16="http://schemas.microsoft.com/office/drawing/2014/main" id="{A4EF4C13-16AE-4FBA-9B9D-2EEA812DF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(met animati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ircle Blue">
            <a:extLst>
              <a:ext uri="{FF2B5EF4-FFF2-40B4-BE49-F238E27FC236}">
                <a16:creationId xmlns:a16="http://schemas.microsoft.com/office/drawing/2014/main" id="{E67129F5-F9B1-464C-B563-6456865CCFF2}"/>
              </a:ext>
            </a:extLst>
          </p:cNvPr>
          <p:cNvSpPr>
            <a:spLocks noChangeAspect="1"/>
          </p:cNvSpPr>
          <p:nvPr userDrawn="1"/>
        </p:nvSpPr>
        <p:spPr>
          <a:xfrm>
            <a:off x="4384800" y="1580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Circle Green">
            <a:extLst>
              <a:ext uri="{FF2B5EF4-FFF2-40B4-BE49-F238E27FC236}">
                <a16:creationId xmlns:a16="http://schemas.microsoft.com/office/drawing/2014/main" id="{9D1A10F2-6EA4-4646-94AB-D1971B8790AC}"/>
              </a:ext>
            </a:extLst>
          </p:cNvPr>
          <p:cNvSpPr>
            <a:spLocks noChangeAspect="1"/>
          </p:cNvSpPr>
          <p:nvPr userDrawn="1"/>
        </p:nvSpPr>
        <p:spPr>
          <a:xfrm>
            <a:off x="4240800" y="1796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1DF8627-4105-4921-8328-8A3BE55CDA89}"/>
              </a:ext>
            </a:extLst>
          </p:cNvPr>
          <p:cNvSpPr/>
          <p:nvPr userDrawn="1"/>
        </p:nvSpPr>
        <p:spPr>
          <a:xfrm>
            <a:off x="3123210" y="985652"/>
            <a:ext cx="7030193" cy="4773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Enabling_deltalife_wit">
            <a:extLst>
              <a:ext uri="{FF2B5EF4-FFF2-40B4-BE49-F238E27FC236}">
                <a16:creationId xmlns:a16="http://schemas.microsoft.com/office/drawing/2014/main" id="{F6979AE7-8CDB-45F8-88A4-AC18A1F0E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0.0332 0.060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2.22222E-6 L 0.04115 -0.074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7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3" grpId="0" animBg="1"/>
      <p:bldP spid="1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9" name="Tekstvak 28">
            <a:hlinkClick r:id="rId3"/>
            <a:extLst>
              <a:ext uri="{FF2B5EF4-FFF2-40B4-BE49-F238E27FC236}">
                <a16:creationId xmlns:a16="http://schemas.microsoft.com/office/drawing/2014/main" id="{C731B5EA-6866-4EBE-8138-DEC893F2E2E3}"/>
              </a:ext>
            </a:extLst>
          </p:cNvPr>
          <p:cNvSpPr txBox="1"/>
          <p:nvPr userDrawn="1"/>
        </p:nvSpPr>
        <p:spPr>
          <a:xfrm>
            <a:off x="1260000" y="2267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info@deltares.nl</a:t>
            </a:r>
          </a:p>
        </p:txBody>
      </p:sp>
      <p:sp>
        <p:nvSpPr>
          <p:cNvPr id="30" name="Tekstvak 29">
            <a:hlinkClick r:id="rId4"/>
            <a:extLst>
              <a:ext uri="{FF2B5EF4-FFF2-40B4-BE49-F238E27FC236}">
                <a16:creationId xmlns:a16="http://schemas.microsoft.com/office/drawing/2014/main" id="{B2A41075-9E8D-4E25-B2BA-1D1DD506088A}"/>
              </a:ext>
            </a:extLst>
          </p:cNvPr>
          <p:cNvSpPr txBox="1"/>
          <p:nvPr userDrawn="1"/>
        </p:nvSpPr>
        <p:spPr>
          <a:xfrm>
            <a:off x="4212000" y="1763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1" name="Tekstvak 30">
            <a:hlinkClick r:id="rId5"/>
            <a:extLst>
              <a:ext uri="{FF2B5EF4-FFF2-40B4-BE49-F238E27FC236}">
                <a16:creationId xmlns:a16="http://schemas.microsoft.com/office/drawing/2014/main" id="{58C063EF-2783-4DB8-8B62-49C28C8695C5}"/>
              </a:ext>
            </a:extLst>
          </p:cNvPr>
          <p:cNvSpPr txBox="1"/>
          <p:nvPr userDrawn="1"/>
        </p:nvSpPr>
        <p:spPr>
          <a:xfrm>
            <a:off x="6912000" y="1763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linkedin.com/company/deltares</a:t>
            </a:r>
          </a:p>
        </p:txBody>
      </p:sp>
      <p:sp>
        <p:nvSpPr>
          <p:cNvPr id="32" name="Tekstvak 31">
            <a:hlinkClick r:id="rId6"/>
            <a:extLst>
              <a:ext uri="{FF2B5EF4-FFF2-40B4-BE49-F238E27FC236}">
                <a16:creationId xmlns:a16="http://schemas.microsoft.com/office/drawing/2014/main" id="{5F163D96-77E3-420C-8665-5CE311574B20}"/>
              </a:ext>
            </a:extLst>
          </p:cNvPr>
          <p:cNvSpPr txBox="1"/>
          <p:nvPr userDrawn="1"/>
        </p:nvSpPr>
        <p:spPr>
          <a:xfrm>
            <a:off x="1260000" y="1763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www.deltares.nl</a:t>
            </a:r>
          </a:p>
        </p:txBody>
      </p:sp>
      <p:sp>
        <p:nvSpPr>
          <p:cNvPr id="33" name="Tekstvak 32">
            <a:hlinkClick r:id="rId7"/>
            <a:extLst>
              <a:ext uri="{FF2B5EF4-FFF2-40B4-BE49-F238E27FC236}">
                <a16:creationId xmlns:a16="http://schemas.microsoft.com/office/drawing/2014/main" id="{3B4E325A-D4A5-415E-A8C3-FF4A98631369}"/>
              </a:ext>
            </a:extLst>
          </p:cNvPr>
          <p:cNvSpPr txBox="1"/>
          <p:nvPr userDrawn="1"/>
        </p:nvSpPr>
        <p:spPr>
          <a:xfrm>
            <a:off x="4212000" y="2267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4" name="Tekstvak 33">
            <a:hlinkClick r:id="rId8"/>
            <a:extLst>
              <a:ext uri="{FF2B5EF4-FFF2-40B4-BE49-F238E27FC236}">
                <a16:creationId xmlns:a16="http://schemas.microsoft.com/office/drawing/2014/main" id="{052934D0-6B1B-4AB9-8002-224050C7A1A1}"/>
              </a:ext>
            </a:extLst>
          </p:cNvPr>
          <p:cNvSpPr txBox="1"/>
          <p:nvPr userDrawn="1"/>
        </p:nvSpPr>
        <p:spPr>
          <a:xfrm>
            <a:off x="6912000" y="2267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facebook.com/deltaresNL</a:t>
            </a:r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hlinkClick r:id="rId6"/>
            <a:extLst>
              <a:ext uri="{FF2B5EF4-FFF2-40B4-BE49-F238E27FC236}">
                <a16:creationId xmlns:a16="http://schemas.microsoft.com/office/drawing/2014/main" id="{0D7005BD-5B17-436C-95BF-D53FCBDA05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000" y="1764000"/>
            <a:ext cx="306000" cy="306000"/>
          </a:xfrm>
          <a:prstGeom prst="rect">
            <a:avLst/>
          </a:prstGeom>
        </p:spPr>
      </p:pic>
      <p:pic>
        <p:nvPicPr>
          <p:cNvPr id="9" name="Graphic 8">
            <a:hlinkClick r:id="rId5"/>
            <a:extLst>
              <a:ext uri="{FF2B5EF4-FFF2-40B4-BE49-F238E27FC236}">
                <a16:creationId xmlns:a16="http://schemas.microsoft.com/office/drawing/2014/main" id="{48ED5D6E-BB00-4DF8-8A4A-B64CCA32001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8000" y="1764000"/>
            <a:ext cx="306000" cy="306000"/>
          </a:xfrm>
          <a:prstGeom prst="rect">
            <a:avLst/>
          </a:prstGeom>
        </p:spPr>
      </p:pic>
      <p:pic>
        <p:nvPicPr>
          <p:cNvPr id="12" name="Graphic 11">
            <a:hlinkClick r:id="rId3"/>
            <a:extLst>
              <a:ext uri="{FF2B5EF4-FFF2-40B4-BE49-F238E27FC236}">
                <a16:creationId xmlns:a16="http://schemas.microsoft.com/office/drawing/2014/main" id="{3D248AEC-10A5-4B7E-BF95-2E949619BAC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000" y="2268000"/>
            <a:ext cx="306000" cy="306000"/>
          </a:xfrm>
          <a:prstGeom prst="rect">
            <a:avLst/>
          </a:prstGeom>
        </p:spPr>
      </p:pic>
      <p:pic>
        <p:nvPicPr>
          <p:cNvPr id="16" name="Graphic 15">
            <a:hlinkClick r:id="rId8"/>
            <a:extLst>
              <a:ext uri="{FF2B5EF4-FFF2-40B4-BE49-F238E27FC236}">
                <a16:creationId xmlns:a16="http://schemas.microsoft.com/office/drawing/2014/main" id="{54EB740A-0F53-4E1C-8587-DA2F01870A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08000" y="2268000"/>
            <a:ext cx="306000" cy="306000"/>
          </a:xfrm>
          <a:prstGeom prst="rect">
            <a:avLst/>
          </a:prstGeom>
        </p:spPr>
      </p:pic>
      <p:pic>
        <p:nvPicPr>
          <p:cNvPr id="19" name="Graphic 18">
            <a:hlinkClick r:id="rId4"/>
            <a:extLst>
              <a:ext uri="{FF2B5EF4-FFF2-40B4-BE49-F238E27FC236}">
                <a16:creationId xmlns:a16="http://schemas.microsoft.com/office/drawing/2014/main" id="{3C2A80C3-6754-49BB-AE1D-787E3C8B82C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08000" y="1764000"/>
            <a:ext cx="306000" cy="306000"/>
          </a:xfrm>
          <a:prstGeom prst="rect">
            <a:avLst/>
          </a:prstGeom>
        </p:spPr>
      </p:pic>
      <p:pic>
        <p:nvPicPr>
          <p:cNvPr id="44" name="Graphic 43">
            <a:hlinkClick r:id="rId7"/>
            <a:extLst>
              <a:ext uri="{FF2B5EF4-FFF2-40B4-BE49-F238E27FC236}">
                <a16:creationId xmlns:a16="http://schemas.microsoft.com/office/drawing/2014/main" id="{7232CAEC-F3CE-4040-A772-F8A6B930251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08000" y="2268000"/>
            <a:ext cx="306000" cy="306000"/>
          </a:xfrm>
          <a:prstGeom prst="rect">
            <a:avLst/>
          </a:prstGeom>
        </p:spPr>
      </p:pic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2552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45" userDrawn="1">
          <p15:clr>
            <a:srgbClr val="FBAE40"/>
          </p15:clr>
        </p15:guide>
        <p15:guide id="2" orient="horz" pos="2058" userDrawn="1">
          <p15:clr>
            <a:srgbClr val="FBAE40"/>
          </p15:clr>
        </p15:guide>
        <p15:guide id="3" orient="horz" pos="4026" userDrawn="1">
          <p15:clr>
            <a:srgbClr val="FBAE40"/>
          </p15:clr>
        </p15:guide>
        <p15:guide id="4" pos="4044" userDrawn="1">
          <p15:clr>
            <a:srgbClr val="FBAE40"/>
          </p15:clr>
        </p15:guide>
        <p15:guide id="5" pos="4362" userDrawn="1">
          <p15:clr>
            <a:srgbClr val="FBAE40"/>
          </p15:clr>
        </p15:guide>
        <p15:guide id="6" pos="2661" userDrawn="1">
          <p15:clr>
            <a:srgbClr val="FBAE40"/>
          </p15:clr>
        </p15:guide>
        <p15:guide id="7" pos="234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(Vrij invulba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D05F72AB-9143-4CEB-9995-BC46F87996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0000" y="1764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140C74ED-3843-44B5-A036-98F1C0983D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60000" y="2268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7CB3B72F-829E-4802-89CE-5FAA887211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12000" y="1764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E96C0F79-C1F5-448A-9B02-130652C5E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2000" y="2268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3008B147-EF81-4851-A6A3-FDBC85BB5B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10369" y="1764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D61D01F4-0D94-49A0-A0C6-2A6964B393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10369" y="2268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2238712-852D-4C83-A179-EE0F3F6553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5650" y="1764000"/>
            <a:ext cx="306000" cy="306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ijdelijke aanduiding voor afbeelding 12">
            <a:extLst>
              <a:ext uri="{FF2B5EF4-FFF2-40B4-BE49-F238E27FC236}">
                <a16:creationId xmlns:a16="http://schemas.microsoft.com/office/drawing/2014/main" id="{B94B33D8-9ADC-46F3-9BAD-244DD869287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5650" y="2268000"/>
            <a:ext cx="306000" cy="306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Tijdelijke aanduiding voor afbeelding 12">
            <a:extLst>
              <a:ext uri="{FF2B5EF4-FFF2-40B4-BE49-F238E27FC236}">
                <a16:creationId xmlns:a16="http://schemas.microsoft.com/office/drawing/2014/main" id="{7B078E79-A086-4E54-9016-28A2DBA0692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708000" y="1764000"/>
            <a:ext cx="306000" cy="306000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Tijdelijke aanduiding voor afbeelding 12">
            <a:extLst>
              <a:ext uri="{FF2B5EF4-FFF2-40B4-BE49-F238E27FC236}">
                <a16:creationId xmlns:a16="http://schemas.microsoft.com/office/drawing/2014/main" id="{9A2E3717-085D-4920-9B0E-8DBF1A42FC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708000" y="2268000"/>
            <a:ext cx="306000" cy="306000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8" name="Tijdelijke aanduiding voor afbeelding 12">
            <a:extLst>
              <a:ext uri="{FF2B5EF4-FFF2-40B4-BE49-F238E27FC236}">
                <a16:creationId xmlns:a16="http://schemas.microsoft.com/office/drawing/2014/main" id="{77467CBB-F989-40AA-BAA1-DDC3FE2145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408000" y="1764000"/>
            <a:ext cx="306000" cy="306000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9" name="Tijdelijke aanduiding voor afbeelding 12">
            <a:extLst>
              <a:ext uri="{FF2B5EF4-FFF2-40B4-BE49-F238E27FC236}">
                <a16:creationId xmlns:a16="http://schemas.microsoft.com/office/drawing/2014/main" id="{1C25A578-0CC7-464F-9CFB-1B9EC232EF8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408000" y="2268000"/>
            <a:ext cx="306000" cy="306000"/>
          </a:xfr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094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45">
          <p15:clr>
            <a:srgbClr val="FBAE40"/>
          </p15:clr>
        </p15:guide>
        <p15:guide id="2" orient="horz" pos="2058">
          <p15:clr>
            <a:srgbClr val="FBAE40"/>
          </p15:clr>
        </p15:guide>
        <p15:guide id="3" orient="horz" pos="4026">
          <p15:clr>
            <a:srgbClr val="FBAE40"/>
          </p15:clr>
        </p15:guide>
        <p15:guide id="4" pos="4044">
          <p15:clr>
            <a:srgbClr val="FBAE40"/>
          </p15:clr>
        </p15:guide>
        <p15:guide id="5" pos="4362">
          <p15:clr>
            <a:srgbClr val="FBAE40"/>
          </p15:clr>
        </p15:guide>
        <p15:guide id="6" pos="2661">
          <p15:clr>
            <a:srgbClr val="FBAE40"/>
          </p15:clr>
        </p15:guide>
        <p15:guide id="7" pos="234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Titeldia met vierkan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685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802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Gro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454C307C-D04D-4709-9FD4-571150894DD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19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Blau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FE604B20-D198-4E8C-9B1F-0066D909E5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73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EC7CA-9C23-4C8C-8E52-48827CB3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B16DB44-A35C-4555-8271-1BC45D5E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8298A93-251E-4C71-ACF3-6A13888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74A889B-77F6-4552-B217-7A2CA16B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EBD329-956B-407B-9AD6-0D41AC6CB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1" y="1762124"/>
            <a:ext cx="10517112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29C6F091-D152-418D-B9F8-A87580FF62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358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60BE643B-1ED0-4C44-A1BD-69154E578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3876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2" name="Tijdelijke aanduiding voor afbeelding 13">
            <a:extLst>
              <a:ext uri="{FF2B5EF4-FFF2-40B4-BE49-F238E27FC236}">
                <a16:creationId xmlns:a16="http://schemas.microsoft.com/office/drawing/2014/main" id="{A065EEC8-0E39-4605-AE1D-D95CBC9048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14164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48162130-D103-42A6-B07E-E8EF05901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4452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7250C887-952A-4DC1-8215-8DFA36C6ED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94740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B0075813-47FE-4243-A0DB-86635BED6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3502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B8D44326-7D12-4338-99E1-2E879D21A2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75317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BD4A7-30E2-4E78-B4FA-A8B2C41A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9361EE-4435-4145-8E9D-4F0A53E9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DFBB55-F053-4FC0-8FD6-FD27BC57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20EB44-40D1-4CAF-8FFD-29202A0A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64A6160-4B2C-4199-AB7C-023FEDE195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650" y="1768763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A7315F35-EA75-4506-B955-CB617ACBDB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1825" y="1770636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359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met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360240-711C-40DC-B819-28D5F76EA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2125"/>
            <a:ext cx="5065347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85B8C4-FFE1-4941-89E1-E5B658D71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2556001"/>
            <a:ext cx="5065347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244503-4D19-475F-8DE3-680EA8CDC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997" y="1762125"/>
            <a:ext cx="5087002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37810D-DEFA-432E-B30A-7F13B7EF0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997" y="2556001"/>
            <a:ext cx="5087002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D5B83A0-F52F-4A50-A779-6FBDEC06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DF3265-27D0-49AD-8963-A3EC3CB2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32C89B3-2645-49EA-AE6E-C0189B3A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CFFACB9-41BE-4C1C-8FD9-C0590014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74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77C9B-D616-43D5-9E9C-399615DA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7891F0-8DCB-4D52-8695-2AD66508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044C9F-B1E5-43F8-ABA5-F8A0AF3B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4021C5-B1DD-464A-832F-A03BCAB5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62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Footer Bar">
            <a:extLst>
              <a:ext uri="{FF2B5EF4-FFF2-40B4-BE49-F238E27FC236}">
                <a16:creationId xmlns:a16="http://schemas.microsoft.com/office/drawing/2014/main" id="{022EB8B7-6824-4AED-BB2B-C0B109993AD1}"/>
              </a:ext>
            </a:extLst>
          </p:cNvPr>
          <p:cNvGrpSpPr/>
          <p:nvPr userDrawn="1"/>
        </p:nvGrpSpPr>
        <p:grpSpPr>
          <a:xfrm>
            <a:off x="11742000" y="0"/>
            <a:ext cx="450000" cy="6858000"/>
            <a:chOff x="11742000" y="0"/>
            <a:chExt cx="450000" cy="6858000"/>
          </a:xfrm>
          <a:solidFill>
            <a:schemeClr val="accent2">
              <a:alpha val="5882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9F9EE001-C15B-435E-9F44-1622C159FC17}"/>
                </a:ext>
              </a:extLst>
            </p:cNvPr>
            <p:cNvSpPr/>
            <p:nvPr userDrawn="1"/>
          </p:nvSpPr>
          <p:spPr>
            <a:xfrm>
              <a:off x="11742000" y="0"/>
              <a:ext cx="450000" cy="6858000"/>
            </a:xfrm>
            <a:prstGeom prst="rect">
              <a:avLst/>
            </a:prstGeom>
            <a:solidFill>
              <a:srgbClr val="F1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32440EA2-337B-4EDA-9C88-10B9002EF364}"/>
                </a:ext>
              </a:extLst>
            </p:cNvPr>
            <p:cNvCxnSpPr/>
            <p:nvPr userDrawn="1"/>
          </p:nvCxnSpPr>
          <p:spPr>
            <a:xfrm>
              <a:off x="11801530" y="6081711"/>
              <a:ext cx="324000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E966F5-006F-433A-9691-0B17633B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Dia</a:t>
            </a:r>
            <a:r>
              <a:rPr lang="en-GB" dirty="0"/>
              <a:t> met </a:t>
            </a:r>
            <a:r>
              <a:rPr lang="en-GB" dirty="0" err="1"/>
              <a:t>tekst</a:t>
            </a:r>
            <a:r>
              <a:rPr lang="en-GB" dirty="0"/>
              <a:t>. </a:t>
            </a:r>
            <a:r>
              <a:rPr lang="en-GB" dirty="0" err="1"/>
              <a:t>Voorbeeld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over twee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B2E2CE-1F7F-4603-9A75-FEAAFF73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8763"/>
            <a:ext cx="10512349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Level 1, default bullets</a:t>
            </a:r>
          </a:p>
          <a:p>
            <a:pPr lvl="1"/>
            <a:r>
              <a:rPr lang="en-GB" dirty="0"/>
              <a:t>Level 2, (sub bullets)</a:t>
            </a:r>
          </a:p>
          <a:p>
            <a:pPr lvl="2"/>
            <a:r>
              <a:rPr lang="en-GB" dirty="0"/>
              <a:t>Level 3 (</a:t>
            </a:r>
            <a:r>
              <a:rPr lang="en-GB" dirty="0" err="1"/>
              <a:t>bodytext</a:t>
            </a:r>
            <a:r>
              <a:rPr lang="en-GB" dirty="0"/>
              <a:t>)</a:t>
            </a:r>
          </a:p>
          <a:p>
            <a:pPr lvl="3"/>
            <a:r>
              <a:rPr lang="en-GB" dirty="0"/>
              <a:t>Level 4 (Subtitle)</a:t>
            </a:r>
          </a:p>
          <a:p>
            <a:pPr lvl="4"/>
            <a:r>
              <a:rPr lang="en-GB" dirty="0"/>
              <a:t>Level 5 (numbers)</a:t>
            </a:r>
          </a:p>
          <a:p>
            <a:pPr lvl="5"/>
            <a:r>
              <a:rPr lang="en-GB" dirty="0"/>
              <a:t>Level (sub numbers)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4571E1-7B78-4AC3-AB7A-7A15720DF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20000" y="4157669"/>
            <a:ext cx="153888" cy="1485895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sz="1000" b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04B6D2-F868-492E-8371-701F4F999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lang="nl-NL" sz="1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491C4D-045B-4D79-8E4E-A715678EC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3163" y="6413498"/>
            <a:ext cx="45000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2B3F14-D836-496B-80A2-23BE75BD68C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Deltares_Logo_klein">
            <a:extLst>
              <a:ext uri="{FF2B5EF4-FFF2-40B4-BE49-F238E27FC236}">
                <a16:creationId xmlns:a16="http://schemas.microsoft.com/office/drawing/2014/main" id="{CA5E38F1-EE2E-4740-B411-6A2F5838BEC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6" y="6267123"/>
            <a:ext cx="1188000" cy="3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691" r:id="rId4"/>
    <p:sldLayoutId id="2147483692" r:id="rId5"/>
    <p:sldLayoutId id="2147483664" r:id="rId6"/>
    <p:sldLayoutId id="2147483687" r:id="rId7"/>
    <p:sldLayoutId id="2147483689" r:id="rId8"/>
    <p:sldLayoutId id="2147483690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96" r:id="rId17"/>
    <p:sldLayoutId id="2147483682" r:id="rId18"/>
    <p:sldLayoutId id="2147483683" r:id="rId19"/>
    <p:sldLayoutId id="2147483749" r:id="rId20"/>
    <p:sldLayoutId id="2147483681" r:id="rId21"/>
    <p:sldLayoutId id="2147483752" r:id="rId22"/>
    <p:sldLayoutId id="2147483699" r:id="rId23"/>
    <p:sldLayoutId id="2147483748" r:id="rId24"/>
    <p:sldLayoutId id="2147483656" r:id="rId25"/>
    <p:sldLayoutId id="2147483753" r:id="rId26"/>
    <p:sldLayoutId id="2147483698" r:id="rId27"/>
    <p:sldLayoutId id="2147483754" r:id="rId2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0" indent="-32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+mj-lt"/>
        <a:buAutoNum type="arabicPeriod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48000" indent="-3240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110" userDrawn="1">
          <p15:clr>
            <a:srgbClr val="F26B43"/>
          </p15:clr>
        </p15:guide>
        <p15:guide id="3" pos="476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6" pos="792" userDrawn="1">
          <p15:clr>
            <a:srgbClr val="F26B43"/>
          </p15:clr>
        </p15:guide>
        <p15:guide id="7" orient="horz" pos="3833" userDrawn="1">
          <p15:clr>
            <a:srgbClr val="F26B43"/>
          </p15:clr>
        </p15:guide>
        <p15:guide id="8" orient="horz" pos="336" userDrawn="1">
          <p15:clr>
            <a:srgbClr val="F26B43"/>
          </p15:clr>
        </p15:guide>
        <p15:guide id="9" pos="7098" userDrawn="1">
          <p15:clr>
            <a:srgbClr val="F26B43"/>
          </p15:clr>
        </p15:guide>
        <p15:guide id="10" pos="7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A85E4E0-2BC9-4B4F-995C-59B6840B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4C28F8A-5043-4E5F-B10A-AB48319A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BD31E1-20C9-4C1B-95D4-04A193DF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F1CA-E4DD-48BA-9A44-69CF334A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E33234-0DE2-4EE2-8435-95908858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1FDF-B2B3-4DD3-BB4E-33933335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0BA46-3AD7-4002-871C-1C0FC652464B}"/>
              </a:ext>
            </a:extLst>
          </p:cNvPr>
          <p:cNvSpPr txBox="1"/>
          <p:nvPr/>
        </p:nvSpPr>
        <p:spPr>
          <a:xfrm>
            <a:off x="755649" y="1311634"/>
            <a:ext cx="9868807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DTS measurements allowed the detection and monitoring of sediment coverage, both on the vertical pole and on the horizontal bottom cables.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Signals from the water phase seem to have higher Fourier magnitudes at frequencies corresponding to half-day period events. This characteristic </a:t>
            </a:r>
            <a:r>
              <a:rPr lang="en-US" sz="1600"/>
              <a:t>was used </a:t>
            </a:r>
            <a:r>
              <a:rPr lang="en-US" sz="1600" dirty="0"/>
              <a:t>to classify signals as coming from water or sediment.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For the passive pole data, the interface between water and sediment seems to correlate well with the location where the derivative of the Fourier magnitude at half-day cycles with height is zero (see abstract).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On horizontal bottom Cable 1, certain areas seem to be constantly submerged in water or constantly covered by sediment, however zones of dynamic interaction between deposition/erosion are also visible.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Better criteria need to be deduced for classifying phases on the passive cable, and the results must be compared to real-world observations of sediment coverage.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effect of breaking down the DTS data into time-distance segments must be further investigated in order to determine the optimal resolution that allows determination of sediment coverage.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11BFAC-1F78-4554-B61F-736264D6456C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9021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jdelijke aanduiding voor afbeelding 128">
            <a:extLst>
              <a:ext uri="{FF2B5EF4-FFF2-40B4-BE49-F238E27FC236}">
                <a16:creationId xmlns:a16="http://schemas.microsoft.com/office/drawing/2014/main" id="{FA1B1A6D-3A86-4F95-8D24-AF1A478F45A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5650" y="2820473"/>
            <a:ext cx="11436350" cy="4037527"/>
          </a:xfrm>
        </p:spPr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E853615-DEEB-4AE7-AF32-85B217A8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9B139452-27B1-41DF-AF0F-C8980743A8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facebook.com/</a:t>
            </a:r>
            <a:r>
              <a:rPr lang="en-GB" dirty="0" err="1"/>
              <a:t>deltaresNL</a:t>
            </a:r>
            <a:endParaRPr lang="en-GB" dirty="0"/>
          </a:p>
          <a:p>
            <a:r>
              <a:rPr lang="en-GB" dirty="0"/>
              <a:t>linkedin.com/company/</a:t>
            </a:r>
            <a:r>
              <a:rPr lang="en-GB" dirty="0" err="1"/>
              <a:t>deltares</a:t>
            </a:r>
            <a:endParaRPr lang="en-GB" dirty="0"/>
          </a:p>
          <a:p>
            <a:r>
              <a:rPr lang="en-GB" dirty="0"/>
              <a:t>@</a:t>
            </a:r>
            <a:r>
              <a:rPr lang="en-GB" dirty="0" err="1"/>
              <a:t>deltares</a:t>
            </a:r>
            <a:endParaRPr lang="en-GB" dirty="0"/>
          </a:p>
          <a:p>
            <a:r>
              <a:rPr lang="en-GB" dirty="0"/>
              <a:t>@</a:t>
            </a:r>
            <a:r>
              <a:rPr lang="en-GB" dirty="0" err="1"/>
              <a:t>deltaresNL</a:t>
            </a:r>
            <a:endParaRPr lang="en-GB" dirty="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8BAE38E2-1983-4050-827C-41B7773A60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72529" y="1715895"/>
            <a:ext cx="2448000" cy="306000"/>
          </a:xfrm>
        </p:spPr>
        <p:txBody>
          <a:bodyPr/>
          <a:lstStyle/>
          <a:p>
            <a:r>
              <a:rPr lang="en-GB" dirty="0"/>
              <a:t>www.deltares.nl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0FFFB232-6F62-4B57-BB77-335815282DE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801829" y="1715895"/>
            <a:ext cx="2808950" cy="306000"/>
          </a:xfrm>
        </p:spPr>
        <p:txBody>
          <a:bodyPr/>
          <a:lstStyle/>
          <a:p>
            <a:r>
              <a:rPr lang="en-GB" dirty="0"/>
              <a:t>Manos.Pefkos@deltares.nl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78CAA8E6-A1D0-47B0-8ED6-0866768465F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94780" y="1715895"/>
            <a:ext cx="3191014" cy="306000"/>
          </a:xfrm>
        </p:spPr>
        <p:txBody>
          <a:bodyPr/>
          <a:lstStyle/>
          <a:p>
            <a:r>
              <a:rPr lang="en-GB" dirty="0"/>
              <a:t>linkedin.com/company/</a:t>
            </a:r>
            <a:r>
              <a:rPr lang="en-GB" dirty="0" err="1"/>
              <a:t>deltares</a:t>
            </a:r>
            <a:endParaRPr lang="en-GB" dirty="0"/>
          </a:p>
        </p:txBody>
      </p:sp>
      <p:sp>
        <p:nvSpPr>
          <p:cNvPr id="131" name="Tijdelijke aanduiding voor afbeelding 130">
            <a:extLst>
              <a:ext uri="{FF2B5EF4-FFF2-40B4-BE49-F238E27FC236}">
                <a16:creationId xmlns:a16="http://schemas.microsoft.com/office/drawing/2014/main" id="{57CA46A9-1D4A-467A-A87B-6BD96604A40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5650" y="1719735"/>
            <a:ext cx="306000" cy="306000"/>
          </a:xfrm>
        </p:spPr>
      </p:sp>
      <p:sp>
        <p:nvSpPr>
          <p:cNvPr id="132" name="Tijdelijke aanduiding voor afbeelding 131">
            <a:extLst>
              <a:ext uri="{FF2B5EF4-FFF2-40B4-BE49-F238E27FC236}">
                <a16:creationId xmlns:a16="http://schemas.microsoft.com/office/drawing/2014/main" id="{18E735EB-9646-4D6D-BFE0-DDD1E99DDAE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47185" y="1719735"/>
            <a:ext cx="306000" cy="306000"/>
          </a:xfrm>
        </p:spPr>
      </p:sp>
      <p:sp>
        <p:nvSpPr>
          <p:cNvPr id="135" name="Tijdelijke aanduiding voor afbeelding 134">
            <a:extLst>
              <a:ext uri="{FF2B5EF4-FFF2-40B4-BE49-F238E27FC236}">
                <a16:creationId xmlns:a16="http://schemas.microsoft.com/office/drawing/2014/main" id="{4091A081-5427-48B3-92ED-7E3D18FA314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40136" y="1715895"/>
            <a:ext cx="306000" cy="306000"/>
          </a:xfrm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1E89B-B5A5-49A4-BB19-B619BF46D148}"/>
              </a:ext>
            </a:extLst>
          </p:cNvPr>
          <p:cNvSpPr txBox="1"/>
          <p:nvPr/>
        </p:nvSpPr>
        <p:spPr>
          <a:xfrm>
            <a:off x="1731586" y="4839236"/>
            <a:ext cx="2457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7058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AA69BC65-8AFE-4119-BE77-AE1B7096E43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" r="42"/>
          <a:stretch>
            <a:fillRect/>
          </a:stretch>
        </p:blipFill>
        <p:spPr/>
      </p:pic>
      <p:sp>
        <p:nvSpPr>
          <p:cNvPr id="7" name="Ondertitel 6">
            <a:extLst>
              <a:ext uri="{FF2B5EF4-FFF2-40B4-BE49-F238E27FC236}">
                <a16:creationId xmlns:a16="http://schemas.microsoft.com/office/drawing/2014/main" id="{838C8FD7-55FC-4DBD-825A-309E45D66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2943" y="3592711"/>
            <a:ext cx="6002228" cy="513381"/>
          </a:xfrm>
        </p:spPr>
        <p:txBody>
          <a:bodyPr/>
          <a:lstStyle/>
          <a:p>
            <a:r>
              <a:rPr lang="en-GB" sz="1800" dirty="0"/>
              <a:t>Authors: Manos Pefkos, Pieter Doornenbal, Arjan Wijdeveld, Ebi Meshkati Shahmirzadi, Pauline Kruiver </a:t>
            </a:r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18D4A5E8-322A-4392-899C-82090DBD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D010081-142B-471A-8A79-433EA62F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943" y="1260534"/>
            <a:ext cx="6006145" cy="1727563"/>
          </a:xfrm>
        </p:spPr>
        <p:txBody>
          <a:bodyPr/>
          <a:lstStyle/>
          <a:p>
            <a:r>
              <a:rPr lang="en-US" sz="3000" b="0" dirty="0"/>
              <a:t>Monitoring sediment coverage from Distributed Temperature Sensing measurements in the Port of Rotterdam, the Netherlands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27F40214-05A9-459B-91CB-FE5EED0528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Naam</a:t>
            </a:r>
          </a:p>
        </p:txBody>
      </p:sp>
      <p:sp>
        <p:nvSpPr>
          <p:cNvPr id="13" name="Ondertitel 6">
            <a:extLst>
              <a:ext uri="{FF2B5EF4-FFF2-40B4-BE49-F238E27FC236}">
                <a16:creationId xmlns:a16="http://schemas.microsoft.com/office/drawing/2014/main" id="{9BB3960F-A2A9-4F74-A1ED-7A3A26F8BB70}"/>
              </a:ext>
            </a:extLst>
          </p:cNvPr>
          <p:cNvSpPr txBox="1">
            <a:spLocks/>
          </p:cNvSpPr>
          <p:nvPr/>
        </p:nvSpPr>
        <p:spPr>
          <a:xfrm>
            <a:off x="5742943" y="4710706"/>
            <a:ext cx="6002228" cy="5133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+mj-lt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5000"/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/>
              <a:t>EGU 2020</a:t>
            </a:r>
          </a:p>
          <a:p>
            <a:r>
              <a:rPr lang="en-GB" sz="1800" b="0" dirty="0"/>
              <a:t>Wednesday, 8</a:t>
            </a:r>
            <a:r>
              <a:rPr lang="en-GB" sz="1800" b="0" baseline="30000" dirty="0"/>
              <a:t>th</a:t>
            </a:r>
            <a:r>
              <a:rPr lang="en-GB" sz="1800" b="0" dirty="0"/>
              <a:t> May 2020</a:t>
            </a:r>
          </a:p>
        </p:txBody>
      </p:sp>
    </p:spTree>
    <p:extLst>
      <p:ext uri="{BB962C8B-B14F-4D97-AF65-F5344CB8AC3E}">
        <p14:creationId xmlns:p14="http://schemas.microsoft.com/office/powerpoint/2010/main" val="184831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116B6-634C-4E57-9D40-782E248AF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Aims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6C1D152-0EBA-47AD-B46E-D451FA861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1" y="1768763"/>
            <a:ext cx="4800418" cy="4144357"/>
          </a:xfrm>
        </p:spPr>
        <p:txBody>
          <a:bodyPr/>
          <a:lstStyle/>
          <a:p>
            <a:pPr algn="just"/>
            <a:r>
              <a:rPr lang="en-US" dirty="0"/>
              <a:t>Detect sediment coverage on the passive cables and pole in relation to nourishments (transfer of sediment from the port to offshore locations).</a:t>
            </a:r>
          </a:p>
          <a:p>
            <a:pPr marL="0" indent="0" algn="just">
              <a:buNone/>
            </a:pPr>
            <a:r>
              <a:rPr lang="en-US" dirty="0"/>
              <a:t> </a:t>
            </a:r>
            <a:endParaRPr lang="nl-NL" dirty="0"/>
          </a:p>
          <a:p>
            <a:pPr algn="just"/>
            <a:r>
              <a:rPr lang="en-GB" dirty="0"/>
              <a:t>Monitor the change in sediment coverage over time and identify spatial patterns in sediment deposition/erosion.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EF8F0FB-B49C-4EBB-B107-DC925A90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694946-12A5-4ED6-BCFF-A3EE08E0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52" y="0"/>
            <a:ext cx="5688711" cy="6084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D4F558-B7A5-49C9-985F-8487948BE46D}"/>
              </a:ext>
            </a:extLst>
          </p:cNvPr>
          <p:cNvSpPr txBox="1"/>
          <p:nvPr/>
        </p:nvSpPr>
        <p:spPr>
          <a:xfrm>
            <a:off x="5980153" y="6136499"/>
            <a:ext cx="5688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Silixa Ultima DTS installation at the Port of Rotterdam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B554E-30FB-48E2-AF90-AF6DB7A9EFA5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675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B3E9-49A3-4155-82D1-52379702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96" y="540339"/>
            <a:ext cx="10823927" cy="936000"/>
          </a:xfrm>
        </p:spPr>
        <p:txBody>
          <a:bodyPr/>
          <a:lstStyle/>
          <a:p>
            <a:r>
              <a:rPr lang="en-US" dirty="0"/>
              <a:t>Field Setup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21E6B-62BE-4FE5-BC05-4A072B995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B1530-B86C-46BA-9221-1551C633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3DAAB7-2D28-46D3-9AF2-549A0283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092" y="-6219"/>
            <a:ext cx="5351072" cy="615941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1CECF3-7A0E-47EA-AA8D-F7B0EF6A45D2}"/>
              </a:ext>
            </a:extLst>
          </p:cNvPr>
          <p:cNvCxnSpPr>
            <a:cxnSpLocks/>
          </p:cNvCxnSpPr>
          <p:nvPr/>
        </p:nvCxnSpPr>
        <p:spPr>
          <a:xfrm flipV="1">
            <a:off x="6217920" y="4038315"/>
            <a:ext cx="2851233" cy="9429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BA1A06-88BD-479A-AEAC-B09162059177}"/>
              </a:ext>
            </a:extLst>
          </p:cNvPr>
          <p:cNvCxnSpPr>
            <a:cxnSpLocks/>
          </p:cNvCxnSpPr>
          <p:nvPr/>
        </p:nvCxnSpPr>
        <p:spPr>
          <a:xfrm flipV="1">
            <a:off x="6096000" y="3696091"/>
            <a:ext cx="2386149" cy="2526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DD8B7B-AA6D-40B5-A704-62342AC6F293}"/>
              </a:ext>
            </a:extLst>
          </p:cNvPr>
          <p:cNvCxnSpPr>
            <a:cxnSpLocks/>
          </p:cNvCxnSpPr>
          <p:nvPr/>
        </p:nvCxnSpPr>
        <p:spPr>
          <a:xfrm>
            <a:off x="6096000" y="2177143"/>
            <a:ext cx="1828800" cy="1789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52211-BF42-4229-86EA-808B2D4D367C}"/>
              </a:ext>
            </a:extLst>
          </p:cNvPr>
          <p:cNvSpPr txBox="1"/>
          <p:nvPr/>
        </p:nvSpPr>
        <p:spPr>
          <a:xfrm>
            <a:off x="5049618" y="4856072"/>
            <a:ext cx="1400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Passive Cable 1</a:t>
            </a:r>
            <a:endParaRPr lang="nl-NL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40A361-A0F7-4974-8E28-C2DE2DF1A251}"/>
              </a:ext>
            </a:extLst>
          </p:cNvPr>
          <p:cNvSpPr txBox="1"/>
          <p:nvPr/>
        </p:nvSpPr>
        <p:spPr>
          <a:xfrm>
            <a:off x="5024777" y="3792887"/>
            <a:ext cx="1217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Pole Location</a:t>
            </a:r>
            <a:endParaRPr lang="nl-NL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7C7ADB-97D9-47E8-8584-0EBB840CD4C8}"/>
              </a:ext>
            </a:extLst>
          </p:cNvPr>
          <p:cNvSpPr txBox="1"/>
          <p:nvPr/>
        </p:nvSpPr>
        <p:spPr>
          <a:xfrm>
            <a:off x="4911902" y="2035808"/>
            <a:ext cx="1348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Passive Cable 2</a:t>
            </a:r>
            <a:endParaRPr lang="nl-NL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C979DF75-96CF-4517-9466-5369E66D66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5316" y="1314178"/>
                <a:ext cx="4644302" cy="465119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24000" indent="-3240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48000" indent="-324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324000" indent="-3240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90000"/>
                  <a:buFont typeface="+mj-lt"/>
                  <a:buAutoNum type="arabicPeriod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648000" indent="-324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95000"/>
                  <a:buFont typeface="+mj-lt"/>
                  <a:buAutoNum type="alphaL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+mj-lt"/>
                  </a:rPr>
                  <a:t>System: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Instrument: </a:t>
                </a:r>
                <a:r>
                  <a:rPr lang="en-US" sz="1400" dirty="0" err="1">
                    <a:latin typeface="+mj-lt"/>
                  </a:rPr>
                  <a:t>Silixa</a:t>
                </a:r>
                <a:r>
                  <a:rPr lang="en-US" sz="1400" dirty="0">
                    <a:latin typeface="+mj-lt"/>
                  </a:rPr>
                  <a:t> ULTIMA DTS.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Spatial Resolution: 0.1256 m.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Temporal Resolution (passive data): </a:t>
                </a:r>
              </a:p>
              <a:p>
                <a:pPr lvl="5"/>
                <a:r>
                  <a:rPr lang="en-US" sz="1400" dirty="0">
                    <a:latin typeface="+mj-lt"/>
                  </a:rPr>
                  <a:t>14 minutes (between 13/5/19 -  11/7/19)</a:t>
                </a:r>
              </a:p>
              <a:p>
                <a:pPr lvl="5"/>
                <a:r>
                  <a:rPr lang="en-US" sz="1400" dirty="0">
                    <a:latin typeface="+mj-lt"/>
                  </a:rPr>
                  <a:t>2 hours (11/7/19 – 12/09/19)</a:t>
                </a:r>
              </a:p>
              <a:p>
                <a:pPr lvl="1"/>
                <a:endParaRPr lang="en-US" sz="1400" dirty="0">
                  <a:latin typeface="+mj-lt"/>
                </a:endParaRPr>
              </a:p>
              <a:p>
                <a:r>
                  <a:rPr lang="en-US" sz="1400" b="1" dirty="0">
                    <a:latin typeface="+mj-lt"/>
                  </a:rPr>
                  <a:t>Heating Cable: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Voltage and Resistance: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230 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+mj-lt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120 </m:t>
                    </m:r>
                    <m:r>
                      <m:rPr>
                        <m:nor/>
                      </m:rPr>
                      <a:rPr lang="el-GR" sz="1400">
                        <a:latin typeface="+mj-lt"/>
                      </a:rPr>
                      <m:t>Ω</m:t>
                    </m:r>
                    <m:r>
                      <m:rPr>
                        <m:nor/>
                      </m:rPr>
                      <a:rPr lang="en-US" sz="1400" smtClean="0">
                        <a:latin typeface="+mj-lt"/>
                      </a:rPr>
                      <m:t>m</m:t>
                    </m:r>
                  </m:oMath>
                </a14:m>
                <a:r>
                  <a:rPr lang="en-US" sz="1400" dirty="0">
                    <a:latin typeface="+mj-lt"/>
                  </a:rPr>
                  <a:t> respectively.</a:t>
                </a:r>
              </a:p>
              <a:p>
                <a:pPr lvl="1"/>
                <a:endParaRPr lang="en-US" sz="1400" dirty="0">
                  <a:latin typeface="+mj-lt"/>
                </a:endParaRPr>
              </a:p>
              <a:p>
                <a:r>
                  <a:rPr lang="en-US" sz="1400" b="1" dirty="0">
                    <a:latin typeface="+mj-lt"/>
                  </a:rPr>
                  <a:t>Passive Cable: 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2 profiles of length ~1km and ~750m.</a:t>
                </a:r>
              </a:p>
              <a:p>
                <a:pPr lvl="1"/>
                <a:endParaRPr lang="en-US" sz="1400" dirty="0">
                  <a:latin typeface="+mj-lt"/>
                </a:endParaRPr>
              </a:p>
              <a:p>
                <a:r>
                  <a:rPr lang="en-US" sz="1400" b="1" dirty="0">
                    <a:latin typeface="+mj-lt"/>
                  </a:rPr>
                  <a:t>Pole: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Heating cable and passive cable both wrapped helically.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0.77m high.</a:t>
                </a:r>
              </a:p>
              <a:p>
                <a:endParaRPr lang="nl-NL" sz="13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C979DF75-96CF-4517-9466-5369E66D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16" y="1314178"/>
                <a:ext cx="4644302" cy="4651193"/>
              </a:xfrm>
              <a:prstGeom prst="rect">
                <a:avLst/>
              </a:prstGeom>
              <a:blipFill>
                <a:blip r:embed="rId3"/>
                <a:stretch>
                  <a:fillRect l="-131" t="-655" b="-2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E93B540-F1A2-4A30-AB8E-6B280DE12943}"/>
              </a:ext>
            </a:extLst>
          </p:cNvPr>
          <p:cNvSpPr txBox="1"/>
          <p:nvPr/>
        </p:nvSpPr>
        <p:spPr>
          <a:xfrm>
            <a:off x="6297113" y="6260289"/>
            <a:ext cx="54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Spatial configuration of pole and the two passive cables in the Port of Rotterdam.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9686BC-5F3B-474D-A6FA-F13C2DFB6A40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220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C0A5-688D-47A9-A1B2-CC90C2D3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68" y="114652"/>
            <a:ext cx="10517113" cy="936000"/>
          </a:xfrm>
        </p:spPr>
        <p:txBody>
          <a:bodyPr/>
          <a:lstStyle/>
          <a:p>
            <a:r>
              <a:rPr lang="en-US" dirty="0"/>
              <a:t>Active Heating Experiments: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13B91-DD7F-4AEF-9291-80B2A7E5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DAB561-B935-418F-82EE-5CF3F29ED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85" y="1077711"/>
            <a:ext cx="6332315" cy="36587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BD91BC-60E0-4D05-9122-6093C11C82E5}"/>
              </a:ext>
            </a:extLst>
          </p:cNvPr>
          <p:cNvSpPr txBox="1"/>
          <p:nvPr/>
        </p:nvSpPr>
        <p:spPr>
          <a:xfrm>
            <a:off x="2157920" y="875665"/>
            <a:ext cx="4786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Temperature curves (3</a:t>
            </a:r>
            <a:r>
              <a:rPr lang="en-US" sz="1200" baseline="30000" dirty="0"/>
              <a:t>rd</a:t>
            </a:r>
            <a:r>
              <a:rPr lang="en-US" sz="1200" dirty="0"/>
              <a:t> June 2019)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6F2E4-D1A4-4F03-872E-5481EEA369E1}"/>
              </a:ext>
            </a:extLst>
          </p:cNvPr>
          <p:cNvSpPr txBox="1"/>
          <p:nvPr/>
        </p:nvSpPr>
        <p:spPr>
          <a:xfrm>
            <a:off x="854806" y="5416732"/>
            <a:ext cx="1009323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active heating experiments show that the water-sediment interface along the pole can be tracked from the difference in response to heating by the cable. 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6DFE19-3065-4C4C-A04C-EFF10EDF6A59}"/>
              </a:ext>
            </a:extLst>
          </p:cNvPr>
          <p:cNvCxnSpPr>
            <a:cxnSpLocks/>
          </p:cNvCxnSpPr>
          <p:nvPr/>
        </p:nvCxnSpPr>
        <p:spPr>
          <a:xfrm>
            <a:off x="1774405" y="1229209"/>
            <a:ext cx="954729" cy="5017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4B679CB-8985-44BB-A362-6B5FF86679BB}"/>
              </a:ext>
            </a:extLst>
          </p:cNvPr>
          <p:cNvCxnSpPr>
            <a:cxnSpLocks/>
          </p:cNvCxnSpPr>
          <p:nvPr/>
        </p:nvCxnSpPr>
        <p:spPr>
          <a:xfrm flipH="1">
            <a:off x="4044410" y="1488332"/>
            <a:ext cx="924728" cy="254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5DD29A1-EAC4-4FE8-86B0-127E40303117}"/>
              </a:ext>
            </a:extLst>
          </p:cNvPr>
          <p:cNvSpPr txBox="1"/>
          <p:nvPr/>
        </p:nvSpPr>
        <p:spPr>
          <a:xfrm>
            <a:off x="1233191" y="736766"/>
            <a:ext cx="92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Before Heat 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7D1D37-A29C-4189-AA52-B3F82C1FB425}"/>
              </a:ext>
            </a:extLst>
          </p:cNvPr>
          <p:cNvSpPr txBox="1"/>
          <p:nvPr/>
        </p:nvSpPr>
        <p:spPr>
          <a:xfrm>
            <a:off x="4969138" y="1232733"/>
            <a:ext cx="145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 Maximum temperature just before Heat Off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15B20C-BD35-48A4-888F-042F76E735EC}"/>
              </a:ext>
            </a:extLst>
          </p:cNvPr>
          <p:cNvCxnSpPr>
            <a:cxnSpLocks/>
          </p:cNvCxnSpPr>
          <p:nvPr/>
        </p:nvCxnSpPr>
        <p:spPr>
          <a:xfrm>
            <a:off x="2478526" y="3712565"/>
            <a:ext cx="9553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CD4BE9-5929-428D-9314-86344B4B3C38}"/>
              </a:ext>
            </a:extLst>
          </p:cNvPr>
          <p:cNvSpPr txBox="1"/>
          <p:nvPr/>
        </p:nvSpPr>
        <p:spPr>
          <a:xfrm>
            <a:off x="3497423" y="3499191"/>
            <a:ext cx="92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 Heating phase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4BADDB-E020-40C2-9406-143AA9800AA8}"/>
              </a:ext>
            </a:extLst>
          </p:cNvPr>
          <p:cNvCxnSpPr>
            <a:cxnSpLocks/>
          </p:cNvCxnSpPr>
          <p:nvPr/>
        </p:nvCxnSpPr>
        <p:spPr>
          <a:xfrm flipH="1">
            <a:off x="4673631" y="3712565"/>
            <a:ext cx="61821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42C0C84-68EC-4B5A-984D-4E2FE62A1CF7}"/>
              </a:ext>
            </a:extLst>
          </p:cNvPr>
          <p:cNvSpPr txBox="1"/>
          <p:nvPr/>
        </p:nvSpPr>
        <p:spPr>
          <a:xfrm>
            <a:off x="5291847" y="3499191"/>
            <a:ext cx="92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4. Cooling phase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953969-098C-4787-B971-13CB4BA3764F}"/>
              </a:ext>
            </a:extLst>
          </p:cNvPr>
          <p:cNvCxnSpPr>
            <a:cxnSpLocks/>
          </p:cNvCxnSpPr>
          <p:nvPr/>
        </p:nvCxnSpPr>
        <p:spPr>
          <a:xfrm>
            <a:off x="2373549" y="2607013"/>
            <a:ext cx="3855622" cy="3698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C66232-0002-4276-9508-3BC4BC341840}"/>
              </a:ext>
            </a:extLst>
          </p:cNvPr>
          <p:cNvSpPr txBox="1"/>
          <p:nvPr/>
        </p:nvSpPr>
        <p:spPr>
          <a:xfrm>
            <a:off x="5159647" y="227466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interface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26833F-2E7A-4C3E-93FB-2B10F316B41E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071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5B0C-6E2B-4FFB-8FCF-0134CD3B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Pole: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62896-6DD4-4315-BEFA-8BD738A5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6</a:t>
            </a:fld>
            <a:endParaRPr lang="nl-N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5A3E9-1060-408E-B285-F8F4FEB2FC92}"/>
              </a:ext>
            </a:extLst>
          </p:cNvPr>
          <p:cNvGrpSpPr/>
          <p:nvPr/>
        </p:nvGrpSpPr>
        <p:grpSpPr>
          <a:xfrm>
            <a:off x="755650" y="1377806"/>
            <a:ext cx="5488396" cy="4306764"/>
            <a:chOff x="2200170" y="964405"/>
            <a:chExt cx="4831336" cy="3836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2872B3-AFC8-4A8E-B1F6-421E160CE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87" t="2309" b="2212"/>
            <a:stretch/>
          </p:blipFill>
          <p:spPr>
            <a:xfrm>
              <a:off x="2200170" y="964405"/>
              <a:ext cx="4569725" cy="383619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DAEA0-AA2C-47C1-BE42-FBB2CB730FF8}"/>
                </a:ext>
              </a:extLst>
            </p:cNvPr>
            <p:cNvSpPr txBox="1"/>
            <p:nvPr/>
          </p:nvSpPr>
          <p:spPr>
            <a:xfrm rot="16200000">
              <a:off x="6173824" y="2096257"/>
              <a:ext cx="14537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Temperature [</a:t>
              </a:r>
              <a:r>
                <a:rPr lang="nl-NL" sz="1100" dirty="0"/>
                <a:t>°C]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0B61C-A41F-41C8-8381-98661B3D4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" t="1714" r="2127" b="2292"/>
          <a:stretch/>
        </p:blipFill>
        <p:spPr>
          <a:xfrm>
            <a:off x="6556473" y="1377806"/>
            <a:ext cx="4755040" cy="41023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0EE537-8047-4A37-A3C3-AFC1FF94A96E}"/>
              </a:ext>
            </a:extLst>
          </p:cNvPr>
          <p:cNvSpPr txBox="1"/>
          <p:nvPr/>
        </p:nvSpPr>
        <p:spPr>
          <a:xfrm>
            <a:off x="8915944" y="3614524"/>
            <a:ext cx="134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Change in sampling rate</a:t>
            </a:r>
            <a:endParaRPr lang="nl-NL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3557CF-FDE9-425F-AA66-213C0DEAB8D0}"/>
              </a:ext>
            </a:extLst>
          </p:cNvPr>
          <p:cNvCxnSpPr/>
          <p:nvPr/>
        </p:nvCxnSpPr>
        <p:spPr>
          <a:xfrm flipH="1" flipV="1">
            <a:off x="8748255" y="3189568"/>
            <a:ext cx="371475" cy="4135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5E518D7-0D42-4573-AA81-EDDFA11511B3}"/>
              </a:ext>
            </a:extLst>
          </p:cNvPr>
          <p:cNvSpPr txBox="1"/>
          <p:nvPr/>
        </p:nvSpPr>
        <p:spPr>
          <a:xfrm>
            <a:off x="1398676" y="1133013"/>
            <a:ext cx="431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Raw Data from the pole’s passive measurements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4E4200-2674-43B8-9F24-A26EBD4DD737}"/>
              </a:ext>
            </a:extLst>
          </p:cNvPr>
          <p:cNvSpPr txBox="1"/>
          <p:nvPr/>
        </p:nvSpPr>
        <p:spPr>
          <a:xfrm>
            <a:off x="6881419" y="1130524"/>
            <a:ext cx="4554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Temperature signals at selected heights along the pole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F4A83F-449F-4F1E-A0E4-6B03D55E054D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979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AF21-03F6-4AFD-A710-64620FA18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18" y="158565"/>
            <a:ext cx="10517113" cy="936000"/>
          </a:xfrm>
        </p:spPr>
        <p:txBody>
          <a:bodyPr/>
          <a:lstStyle/>
          <a:p>
            <a:r>
              <a:rPr lang="en-US" dirty="0"/>
              <a:t>Passive Pole: Frequency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5949E-B154-4444-A17D-9F9481B2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56F61E-9079-4255-BA73-CC8E2E7DC0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96" y="1094565"/>
            <a:ext cx="5076825" cy="3712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4160B-D471-4523-A3CC-8D60D91215AB}"/>
              </a:ext>
            </a:extLst>
          </p:cNvPr>
          <p:cNvSpPr txBox="1"/>
          <p:nvPr/>
        </p:nvSpPr>
        <p:spPr>
          <a:xfrm>
            <a:off x="7398418" y="1041479"/>
            <a:ext cx="27883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Spectrogram of signal (in water)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9E783F-9824-4CFE-A1DC-E109DABFE90A}"/>
              </a:ext>
            </a:extLst>
          </p:cNvPr>
          <p:cNvCxnSpPr>
            <a:cxnSpLocks/>
          </p:cNvCxnSpPr>
          <p:nvPr/>
        </p:nvCxnSpPr>
        <p:spPr>
          <a:xfrm flipH="1">
            <a:off x="6536988" y="4000373"/>
            <a:ext cx="63229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18FF870-8B5D-45F0-A710-84360485BF84}"/>
              </a:ext>
            </a:extLst>
          </p:cNvPr>
          <p:cNvSpPr txBox="1"/>
          <p:nvPr/>
        </p:nvSpPr>
        <p:spPr>
          <a:xfrm>
            <a:off x="5632286" y="3827401"/>
            <a:ext cx="949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One-day</a:t>
            </a:r>
            <a:endParaRPr lang="nl-NL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5F05F-624D-45B5-AB7F-A5EF5F332C91}"/>
              </a:ext>
            </a:extLst>
          </p:cNvPr>
          <p:cNvSpPr txBox="1"/>
          <p:nvPr/>
        </p:nvSpPr>
        <p:spPr>
          <a:xfrm>
            <a:off x="5702393" y="3537894"/>
            <a:ext cx="885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Half-day</a:t>
            </a:r>
            <a:endParaRPr lang="nl-NL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8C95F3-AC23-41BD-BB0E-D928C97E12B9}"/>
              </a:ext>
            </a:extLst>
          </p:cNvPr>
          <p:cNvSpPr txBox="1"/>
          <p:nvPr/>
        </p:nvSpPr>
        <p:spPr>
          <a:xfrm>
            <a:off x="5708079" y="3222531"/>
            <a:ext cx="87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0.25-day</a:t>
            </a:r>
            <a:endParaRPr lang="nl-NL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894ACD-F37F-4837-BD82-D9FA46637FC0}"/>
              </a:ext>
            </a:extLst>
          </p:cNvPr>
          <p:cNvSpPr txBox="1"/>
          <p:nvPr/>
        </p:nvSpPr>
        <p:spPr>
          <a:xfrm>
            <a:off x="834298" y="5262939"/>
            <a:ext cx="1024998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Both water phase and sediment phase show clear peaks of 0.5 and 1 day periods.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Water phase shows additional harmonics, at higher magnitudes.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130129-32DA-47AF-B7E4-4E47D0BBAC46}"/>
              </a:ext>
            </a:extLst>
          </p:cNvPr>
          <p:cNvCxnSpPr>
            <a:cxnSpLocks/>
          </p:cNvCxnSpPr>
          <p:nvPr/>
        </p:nvCxnSpPr>
        <p:spPr>
          <a:xfrm flipH="1">
            <a:off x="6536988" y="3668975"/>
            <a:ext cx="63229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151C34-C8C2-4701-9231-4E07685A89C4}"/>
              </a:ext>
            </a:extLst>
          </p:cNvPr>
          <p:cNvCxnSpPr>
            <a:cxnSpLocks/>
          </p:cNvCxnSpPr>
          <p:nvPr/>
        </p:nvCxnSpPr>
        <p:spPr>
          <a:xfrm flipH="1">
            <a:off x="6556552" y="3363024"/>
            <a:ext cx="63229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17">
            <a:extLst>
              <a:ext uri="{FF2B5EF4-FFF2-40B4-BE49-F238E27FC236}">
                <a16:creationId xmlns:a16="http://schemas.microsoft.com/office/drawing/2014/main" id="{4AC832AE-DEE1-41C6-8E43-462D3E7303E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8957" r="33210" b="6059"/>
          <a:stretch/>
        </p:blipFill>
        <p:spPr>
          <a:xfrm>
            <a:off x="1299247" y="1684198"/>
            <a:ext cx="3836958" cy="2913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14656A-0DAD-4092-8EF9-0D4BA5B82FF4}"/>
              </a:ext>
            </a:extLst>
          </p:cNvPr>
          <p:cNvSpPr txBox="1"/>
          <p:nvPr/>
        </p:nvSpPr>
        <p:spPr>
          <a:xfrm>
            <a:off x="1785629" y="1505442"/>
            <a:ext cx="32046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Fourier Amplitude Spectrum (sediment)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7543B7-1FD4-4172-A89F-7A9E7B55CB03}"/>
              </a:ext>
            </a:extLst>
          </p:cNvPr>
          <p:cNvSpPr txBox="1"/>
          <p:nvPr/>
        </p:nvSpPr>
        <p:spPr>
          <a:xfrm>
            <a:off x="1987609" y="2053530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day period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092EA-D011-47CD-BBD9-3C5B2581673E}"/>
              </a:ext>
            </a:extLst>
          </p:cNvPr>
          <p:cNvSpPr txBox="1"/>
          <p:nvPr/>
        </p:nvSpPr>
        <p:spPr>
          <a:xfrm>
            <a:off x="2179001" y="1788351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0.5 day period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286AE3-4308-4A34-B446-A71EDA8383B0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7575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112D69-8675-4C06-AA4C-A7C0C1F1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53394"/>
            <a:ext cx="8524537" cy="1182602"/>
          </a:xfrm>
        </p:spPr>
        <p:txBody>
          <a:bodyPr/>
          <a:lstStyle/>
          <a:p>
            <a:r>
              <a:rPr lang="en-US" dirty="0"/>
              <a:t>Passive Pole: Water-Sediment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8B7C-4B34-4192-9564-FD064C3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C43B24-C61A-412E-AEF2-1A729A8DD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706" y="1418609"/>
            <a:ext cx="4288626" cy="431273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3828FC-CC65-4EBC-9F59-09C59C99E750}"/>
              </a:ext>
            </a:extLst>
          </p:cNvPr>
          <p:cNvCxnSpPr>
            <a:cxnSpLocks/>
          </p:cNvCxnSpPr>
          <p:nvPr/>
        </p:nvCxnSpPr>
        <p:spPr>
          <a:xfrm flipH="1">
            <a:off x="3006590" y="3147437"/>
            <a:ext cx="1060313" cy="9511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4985A9-F450-4883-A2F0-E222A7A3A640}"/>
              </a:ext>
            </a:extLst>
          </p:cNvPr>
          <p:cNvSpPr txBox="1"/>
          <p:nvPr/>
        </p:nvSpPr>
        <p:spPr>
          <a:xfrm>
            <a:off x="3006590" y="2505670"/>
            <a:ext cx="2320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Sediment – Water Interface: 39cm</a:t>
            </a:r>
            <a:endParaRPr lang="nl-NL" b="1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83A84-0B00-4DE3-934D-9A3291FC84C3}"/>
              </a:ext>
            </a:extLst>
          </p:cNvPr>
          <p:cNvSpPr txBox="1"/>
          <p:nvPr/>
        </p:nvSpPr>
        <p:spPr>
          <a:xfrm>
            <a:off x="668555" y="5719292"/>
            <a:ext cx="439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Water-Sediment interface height on the pole was 0.39cm after it was removed.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AD1834C1-9A0F-44F9-B3D3-FED3A5C0F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4785"/>
          <a:stretch/>
        </p:blipFill>
        <p:spPr>
          <a:xfrm>
            <a:off x="5601615" y="1335996"/>
            <a:ext cx="5647164" cy="33177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7AB2EB-8C21-4877-81C5-C6C330BEBF60}"/>
              </a:ext>
            </a:extLst>
          </p:cNvPr>
          <p:cNvSpPr txBox="1"/>
          <p:nvPr/>
        </p:nvSpPr>
        <p:spPr>
          <a:xfrm>
            <a:off x="5761492" y="1197496"/>
            <a:ext cx="51377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              Fourier component magnitude for 3.5 weeks of data           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9F7A2-0D3B-42B0-9E1F-109335D07767}"/>
              </a:ext>
            </a:extLst>
          </p:cNvPr>
          <p:cNvSpPr txBox="1"/>
          <p:nvPr/>
        </p:nvSpPr>
        <p:spPr>
          <a:xfrm>
            <a:off x="5761492" y="5075729"/>
            <a:ext cx="564716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Various harmonics show a consistent and clear transition zone between the water and sediment phases.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5CC7B6-34E6-4286-B49B-0322C3A26A94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8729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DE82-381D-444E-B365-63AC03D3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47" y="89767"/>
            <a:ext cx="10517113" cy="936000"/>
          </a:xfrm>
        </p:spPr>
        <p:txBody>
          <a:bodyPr/>
          <a:lstStyle/>
          <a:p>
            <a:r>
              <a:rPr lang="en-US" dirty="0"/>
              <a:t>Passive bottom cable: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67C7A-D93D-4CA2-9BA0-0460BD06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7E5CDB4-FF61-4D5B-BCD2-2C2A897D029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10295" r="24789" b="8348"/>
          <a:stretch/>
        </p:blipFill>
        <p:spPr>
          <a:xfrm>
            <a:off x="5871830" y="1052686"/>
            <a:ext cx="5680953" cy="337942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D45999-AB87-4935-9425-567E25423894}"/>
              </a:ext>
            </a:extLst>
          </p:cNvPr>
          <p:cNvSpPr txBox="1"/>
          <p:nvPr/>
        </p:nvSpPr>
        <p:spPr>
          <a:xfrm>
            <a:off x="6131424" y="775687"/>
            <a:ext cx="5836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Sediment coverage on passive cable 1 over time. Blue = water, brown = sediment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E61498-B6A2-4A14-91A8-27F057E254E2}"/>
              </a:ext>
            </a:extLst>
          </p:cNvPr>
          <p:cNvSpPr txBox="1"/>
          <p:nvPr/>
        </p:nvSpPr>
        <p:spPr>
          <a:xfrm>
            <a:off x="784708" y="5269563"/>
            <a:ext cx="1024998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data was split up into segments of 10m width and 5 days duration.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After performing a frequency analysis, reading the values of the FAS magnitude at half-day cycle frequencies and following the same approach, these segments were classified as either sand or sediment.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7ABAD-9461-4E19-BA39-3741B3AD6F24}"/>
              </a:ext>
            </a:extLst>
          </p:cNvPr>
          <p:cNvSpPr txBox="1"/>
          <p:nvPr/>
        </p:nvSpPr>
        <p:spPr>
          <a:xfrm>
            <a:off x="1366608" y="775687"/>
            <a:ext cx="2945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Raw data plot from passive cable 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8F102B-3CF4-416E-B81B-9F3644E77254}"/>
              </a:ext>
            </a:extLst>
          </p:cNvPr>
          <p:cNvSpPr/>
          <p:nvPr/>
        </p:nvSpPr>
        <p:spPr>
          <a:xfrm>
            <a:off x="9748198" y="6588777"/>
            <a:ext cx="2332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Authors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rights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reserved</a:t>
            </a:r>
            <a:r>
              <a:rPr lang="nl-NL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100" dirty="0"/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8469D44A-C4B7-42ED-A712-9AF693ED8E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1428"/>
          <a:stretch/>
        </p:blipFill>
        <p:spPr>
          <a:xfrm>
            <a:off x="639217" y="1142634"/>
            <a:ext cx="5076825" cy="40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73464"/>
      </p:ext>
    </p:extLst>
  </p:cSld>
  <p:clrMapOvr>
    <a:masterClrMapping/>
  </p:clrMapOvr>
</p:sld>
</file>

<file path=ppt/theme/theme1.xml><?xml version="1.0" encoding="utf-8"?>
<a:theme xmlns:a="http://schemas.openxmlformats.org/drawingml/2006/main" name="Deltares">
  <a:themeElements>
    <a:clrScheme name="Deltares">
      <a:dk1>
        <a:sysClr val="windowText" lastClr="000000"/>
      </a:dk1>
      <a:lt1>
        <a:sysClr val="window" lastClr="FFFFFF"/>
      </a:lt1>
      <a:dk2>
        <a:srgbClr val="080C80"/>
      </a:dk2>
      <a:lt2>
        <a:srgbClr val="F2F2F2"/>
      </a:lt2>
      <a:accent1>
        <a:srgbClr val="080C80"/>
      </a:accent1>
      <a:accent2>
        <a:srgbClr val="0D38E0"/>
      </a:accent2>
      <a:accent3>
        <a:srgbClr val="0EBBF0"/>
      </a:accent3>
      <a:accent4>
        <a:srgbClr val="00B389"/>
      </a:accent4>
      <a:accent5>
        <a:srgbClr val="00CC96"/>
      </a:accent5>
      <a:accent6>
        <a:srgbClr val="00E6A1"/>
      </a:accent6>
      <a:hlink>
        <a:srgbClr val="0D38E0"/>
      </a:hlink>
      <a:folHlink>
        <a:srgbClr val="7070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ltares - Sjabloon UK.potx" id="{60C54E0E-A5B2-4FEE-8E0B-136331C7CB0D}" vid="{4F8657CA-FEBF-4234-88FD-946F34CF5C03}"/>
    </a:ext>
  </a:extLst>
</a:theme>
</file>

<file path=ppt/theme/theme2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C2C677EDE6C4AB6DB2B2848C734BB" ma:contentTypeVersion="12" ma:contentTypeDescription="Create a new document." ma:contentTypeScope="" ma:versionID="6bb2522d5e4fb51c278fdbdcfcdf7894">
  <xsd:schema xmlns:xsd="http://www.w3.org/2001/XMLSchema" xmlns:xs="http://www.w3.org/2001/XMLSchema" xmlns:p="http://schemas.microsoft.com/office/2006/metadata/properties" xmlns:ns3="77662b21-0e36-4e28-9cdf-698e5e6c7442" xmlns:ns4="756eaffb-b578-4547-8164-3948e37d1bf6" targetNamespace="http://schemas.microsoft.com/office/2006/metadata/properties" ma:root="true" ma:fieldsID="ddd8e1596ec03a4162872fbc0561043d" ns3:_="" ns4:_="">
    <xsd:import namespace="77662b21-0e36-4e28-9cdf-698e5e6c7442"/>
    <xsd:import namespace="756eaffb-b578-4547-8164-3948e37d1b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edWithUser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62b21-0e36-4e28-9cdf-698e5e6c74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eaffb-b578-4547-8164-3948e37d1bf6" elementFormDefault="qualified">
    <xsd:import namespace="http://schemas.microsoft.com/office/2006/documentManagement/types"/>
    <xsd:import namespace="http://schemas.microsoft.com/office/infopath/2007/PartnerControls"/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F049C5-34FC-4054-9737-0DAA15D8F6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DF6626-F3CA-4DB6-97F3-50ACA793C97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7662b21-0e36-4e28-9cdf-698e5e6c7442"/>
    <ds:schemaRef ds:uri="http://purl.org/dc/terms/"/>
    <ds:schemaRef ds:uri="http://schemas.openxmlformats.org/package/2006/metadata/core-properties"/>
    <ds:schemaRef ds:uri="756eaffb-b578-4547-8164-3948e37d1bf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0FD7C1-EA1C-4415-ACDC-0C7CA689B5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62b21-0e36-4e28-9cdf-698e5e6c7442"/>
    <ds:schemaRef ds:uri="756eaffb-b578-4547-8164-3948e37d1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Deltares - Template UK</Template>
  <TotalTime>549</TotalTime>
  <Words>752</Words>
  <Application>Microsoft Office PowerPoint</Application>
  <PresentationFormat>Widescreen</PresentationFormat>
  <Paragraphs>103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Cambria Math</vt:lpstr>
      <vt:lpstr>Deltares</vt:lpstr>
      <vt:lpstr>PowerPoint Presentation</vt:lpstr>
      <vt:lpstr>Monitoring sediment coverage from Distributed Temperature Sensing measurements in the Port of Rotterdam, the Netherlands</vt:lpstr>
      <vt:lpstr>Study Aims</vt:lpstr>
      <vt:lpstr>Field Setup</vt:lpstr>
      <vt:lpstr>Active Heating Experiments: Results</vt:lpstr>
      <vt:lpstr>Passive Pole: Results</vt:lpstr>
      <vt:lpstr>Passive Pole: Frequency Analysis</vt:lpstr>
      <vt:lpstr>Passive Pole: Water-Sediment Interface</vt:lpstr>
      <vt:lpstr>Passive bottom cable: Results</vt:lpstr>
      <vt:lpstr>Conclusions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Manos Pefkos</dc:creator>
  <dc:description>Template implementation by HQ Solutions B.V.</dc:description>
  <cp:lastModifiedBy>Manos Pefkos</cp:lastModifiedBy>
  <cp:revision>5</cp:revision>
  <dcterms:created xsi:type="dcterms:W3CDTF">2020-05-04T08:48:38Z</dcterms:created>
  <dcterms:modified xsi:type="dcterms:W3CDTF">2020-05-05T11:36:11Z</dcterms:modified>
  <cp:version>1.0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0x01010030BC2C677EDE6C4AB6DB2B2848C734BB</vt:lpwstr>
  </property>
  <property fmtid="{D5CDD505-2E9C-101B-9397-08002B2CF9AE}" pid="3" name="TaxKeyword">
    <vt:lpwstr/>
  </property>
</Properties>
</file>