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7ABD08-B987-4ECD-A81E-1F963BD6AD09}">
          <p14:sldIdLst>
            <p14:sldId id="256"/>
            <p14:sldId id="258"/>
            <p14:sldId id="261"/>
            <p14:sldId id="262"/>
            <p14:sldId id="259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05A56-8EB0-4B28-86B0-972D1501D2D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F6B853-D747-4DE3-8E39-C0B5879995A4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endParaRPr lang="ru-RU" sz="1800" dirty="0" smtClean="0"/>
        </a:p>
        <a:p>
          <a:pPr rtl="0"/>
          <a:endParaRPr lang="en-US" sz="1600" dirty="0" smtClean="0"/>
        </a:p>
        <a:p>
          <a:pPr rtl="0"/>
          <a:endParaRPr lang="en-US" sz="1600" dirty="0" smtClean="0"/>
        </a:p>
        <a:p>
          <a:pPr rtl="0"/>
          <a:r>
            <a:rPr lang="en-US" sz="1600" dirty="0" smtClean="0"/>
            <a:t>Before </a:t>
          </a:r>
          <a:r>
            <a:rPr lang="en-US" sz="1600" dirty="0"/>
            <a:t>the experiment the test material was prepared: sieving </a:t>
          </a:r>
          <a:r>
            <a:rPr lang="ru-RU" sz="1600" dirty="0"/>
            <a:t>(</a:t>
          </a:r>
          <a:r>
            <a:rPr lang="en-US" sz="1600" dirty="0"/>
            <a:t>hole size 1 and 0.25 mm</a:t>
          </a:r>
          <a:r>
            <a:rPr lang="ru-RU" sz="1600" dirty="0"/>
            <a:t>), </a:t>
          </a:r>
          <a:r>
            <a:rPr lang="en-US" sz="1600" dirty="0"/>
            <a:t>washing off dust with distilled water, drying for 2 hours at a temperature of 100 degrees</a:t>
          </a:r>
          <a:r>
            <a:rPr lang="en-US" sz="1600" dirty="0" smtClean="0"/>
            <a:t>.</a:t>
          </a:r>
          <a:r>
            <a:rPr lang="ru-RU" sz="1600" dirty="0" smtClean="0"/>
            <a:t> </a:t>
          </a:r>
          <a:r>
            <a:rPr lang="en-US" sz="1600" dirty="0" smtClean="0"/>
            <a:t>The content of the elements was determined using of</a:t>
          </a:r>
          <a:r>
            <a:rPr lang="ru-RU" sz="1600" dirty="0" smtClean="0"/>
            <a:t> </a:t>
          </a:r>
          <a:r>
            <a:rPr lang="en-US" sz="1600" dirty="0" smtClean="0"/>
            <a:t> X-ray fluorescence method.</a:t>
          </a:r>
          <a:endParaRPr lang="ru-RU" sz="1600" dirty="0" smtClean="0"/>
        </a:p>
        <a:p>
          <a:pPr rtl="0"/>
          <a:r>
            <a:rPr lang="en-US" sz="1600" dirty="0" smtClean="0"/>
            <a:t> </a:t>
          </a:r>
          <a:endParaRPr lang="ru-RU" sz="1600" dirty="0" smtClean="0"/>
        </a:p>
        <a:p>
          <a:pPr rtl="0"/>
          <a:endParaRPr lang="en-US" sz="1600" dirty="0" smtClean="0"/>
        </a:p>
        <a:p>
          <a:pPr rtl="0"/>
          <a:endParaRPr lang="ru-RU" sz="2200" dirty="0">
            <a:highlight>
              <a:srgbClr val="00FFFF"/>
            </a:highlight>
          </a:endParaRPr>
        </a:p>
      </dgm:t>
    </dgm:pt>
    <dgm:pt modelId="{A9975FB8-D9E7-403F-8912-836416588489}" type="parTrans" cxnId="{C4A9BDFA-7F0B-4A5F-94BD-D067E4F692A6}">
      <dgm:prSet/>
      <dgm:spPr/>
      <dgm:t>
        <a:bodyPr/>
        <a:lstStyle/>
        <a:p>
          <a:endParaRPr lang="ru-RU"/>
        </a:p>
      </dgm:t>
    </dgm:pt>
    <dgm:pt modelId="{E11455B2-306E-4A9D-9DED-6CB14F2A1F6E}" type="sibTrans" cxnId="{C4A9BDFA-7F0B-4A5F-94BD-D067E4F692A6}">
      <dgm:prSet/>
      <dgm:spPr/>
      <dgm:t>
        <a:bodyPr/>
        <a:lstStyle/>
        <a:p>
          <a:endParaRPr lang="ru-RU"/>
        </a:p>
      </dgm:t>
    </dgm:pt>
    <dgm:pt modelId="{09E638F9-E83D-4D31-AC8B-90D038F58859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/>
            <a:t>The determination of the total </a:t>
          </a:r>
          <a:r>
            <a:rPr lang="en-US" sz="1600" dirty="0" err="1"/>
            <a:t>cation</a:t>
          </a:r>
          <a:r>
            <a:rPr lang="en-US" sz="1600" dirty="0"/>
            <a:t> exchange capacity of the ZCT was carried out by NH4+.</a:t>
          </a:r>
          <a:endParaRPr lang="ru-RU" sz="1600" dirty="0"/>
        </a:p>
      </dgm:t>
    </dgm:pt>
    <dgm:pt modelId="{2438F27B-3F36-4975-92EE-9E6302245918}" type="sibTrans" cxnId="{5421AA09-6726-4DC5-9188-EBCD459118FA}">
      <dgm:prSet/>
      <dgm:spPr/>
      <dgm:t>
        <a:bodyPr/>
        <a:lstStyle/>
        <a:p>
          <a:endParaRPr lang="ru-RU"/>
        </a:p>
      </dgm:t>
    </dgm:pt>
    <dgm:pt modelId="{9F299434-CDFA-4CFA-82AA-8957C6A4B0F3}" type="parTrans" cxnId="{5421AA09-6726-4DC5-9188-EBCD459118FA}">
      <dgm:prSet/>
      <dgm:spPr/>
      <dgm:t>
        <a:bodyPr/>
        <a:lstStyle/>
        <a:p>
          <a:endParaRPr lang="ru-RU"/>
        </a:p>
      </dgm:t>
    </dgm:pt>
    <dgm:pt modelId="{0ED6A6FF-EE72-4E0E-8F7A-92085E197547}" type="pres">
      <dgm:prSet presAssocID="{5CF05A56-8EB0-4B28-86B0-972D1501D2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37176-4E12-4FFB-9D18-A78538A38B67}" type="pres">
      <dgm:prSet presAssocID="{09E638F9-E83D-4D31-AC8B-90D038F58859}" presName="node" presStyleLbl="node1" presStyleIdx="0" presStyleCnt="2" custScaleY="44446" custLinFactNeighborX="361" custLinFactNeighborY="-2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977D-CC3A-4689-ABA2-92EE72B2F322}" type="pres">
      <dgm:prSet presAssocID="{2438F27B-3F36-4975-92EE-9E6302245918}" presName="sibTrans" presStyleCnt="0"/>
      <dgm:spPr/>
    </dgm:pt>
    <dgm:pt modelId="{C62DE17B-9829-4AFA-8B79-46888949D344}" type="pres">
      <dgm:prSet presAssocID="{90F6B853-D747-4DE3-8E39-C0B5879995A4}" presName="node" presStyleLbl="node1" presStyleIdx="1" presStyleCnt="2" custLinFactNeighborX="49" custLinFactNeighborY="-2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9BDFA-7F0B-4A5F-94BD-D067E4F692A6}" srcId="{5CF05A56-8EB0-4B28-86B0-972D1501D2D3}" destId="{90F6B853-D747-4DE3-8E39-C0B5879995A4}" srcOrd="1" destOrd="0" parTransId="{A9975FB8-D9E7-403F-8912-836416588489}" sibTransId="{E11455B2-306E-4A9D-9DED-6CB14F2A1F6E}"/>
    <dgm:cxn modelId="{54E53717-81F3-4BFF-B4AE-1D40DE4D1598}" type="presOf" srcId="{5CF05A56-8EB0-4B28-86B0-972D1501D2D3}" destId="{0ED6A6FF-EE72-4E0E-8F7A-92085E197547}" srcOrd="0" destOrd="0" presId="urn:microsoft.com/office/officeart/2005/8/layout/default"/>
    <dgm:cxn modelId="{DFA18750-0D59-41E3-A6C8-7C0B7FB8956C}" type="presOf" srcId="{09E638F9-E83D-4D31-AC8B-90D038F58859}" destId="{AA337176-4E12-4FFB-9D18-A78538A38B67}" srcOrd="0" destOrd="0" presId="urn:microsoft.com/office/officeart/2005/8/layout/default"/>
    <dgm:cxn modelId="{9BD9F11B-C6F6-4FE9-B9FB-12116203CDD9}" type="presOf" srcId="{90F6B853-D747-4DE3-8E39-C0B5879995A4}" destId="{C62DE17B-9829-4AFA-8B79-46888949D344}" srcOrd="0" destOrd="0" presId="urn:microsoft.com/office/officeart/2005/8/layout/default"/>
    <dgm:cxn modelId="{5421AA09-6726-4DC5-9188-EBCD459118FA}" srcId="{5CF05A56-8EB0-4B28-86B0-972D1501D2D3}" destId="{09E638F9-E83D-4D31-AC8B-90D038F58859}" srcOrd="0" destOrd="0" parTransId="{9F299434-CDFA-4CFA-82AA-8957C6A4B0F3}" sibTransId="{2438F27B-3F36-4975-92EE-9E6302245918}"/>
    <dgm:cxn modelId="{EB0CDE6A-E4EE-4262-BC83-9C12968DBFEF}" type="presParOf" srcId="{0ED6A6FF-EE72-4E0E-8F7A-92085E197547}" destId="{AA337176-4E12-4FFB-9D18-A78538A38B67}" srcOrd="0" destOrd="0" presId="urn:microsoft.com/office/officeart/2005/8/layout/default"/>
    <dgm:cxn modelId="{EAE99D51-85F1-48F7-8088-C6F6E8231F89}" type="presParOf" srcId="{0ED6A6FF-EE72-4E0E-8F7A-92085E197547}" destId="{9C24977D-CC3A-4689-ABA2-92EE72B2F322}" srcOrd="1" destOrd="0" presId="urn:microsoft.com/office/officeart/2005/8/layout/default"/>
    <dgm:cxn modelId="{AC402A0D-5E6C-4F13-BED1-570788CE820B}" type="presParOf" srcId="{0ED6A6FF-EE72-4E0E-8F7A-92085E197547}" destId="{C62DE17B-9829-4AFA-8B79-46888949D344}" srcOrd="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05A56-8EB0-4B28-86B0-972D1501D2D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F6B853-D747-4DE3-8E39-C0B5879995A4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.</a:t>
          </a:r>
          <a:endParaRPr lang="ru-RU" sz="1600" dirty="0" smtClean="0"/>
        </a:p>
        <a:p>
          <a:pPr rtl="0"/>
          <a:r>
            <a:rPr lang="en-US" sz="1600" dirty="0" smtClean="0"/>
            <a:t> </a:t>
          </a:r>
          <a:endParaRPr lang="ru-RU" sz="1600" dirty="0" smtClean="0"/>
        </a:p>
        <a:p>
          <a:pPr rtl="0"/>
          <a:endParaRPr lang="en-US" sz="1600" dirty="0" smtClean="0"/>
        </a:p>
        <a:p>
          <a:pPr rtl="0"/>
          <a:endParaRPr lang="ru-RU" sz="2200" dirty="0">
            <a:highlight>
              <a:srgbClr val="00FFFF"/>
            </a:highlight>
          </a:endParaRPr>
        </a:p>
      </dgm:t>
    </dgm:pt>
    <dgm:pt modelId="{A9975FB8-D9E7-403F-8912-836416588489}" type="parTrans" cxnId="{C4A9BDFA-7F0B-4A5F-94BD-D067E4F692A6}">
      <dgm:prSet/>
      <dgm:spPr/>
      <dgm:t>
        <a:bodyPr/>
        <a:lstStyle/>
        <a:p>
          <a:endParaRPr lang="ru-RU"/>
        </a:p>
      </dgm:t>
    </dgm:pt>
    <dgm:pt modelId="{E11455B2-306E-4A9D-9DED-6CB14F2A1F6E}" type="sibTrans" cxnId="{C4A9BDFA-7F0B-4A5F-94BD-D067E4F692A6}">
      <dgm:prSet/>
      <dgm:spPr/>
      <dgm:t>
        <a:bodyPr/>
        <a:lstStyle/>
        <a:p>
          <a:endParaRPr lang="ru-RU"/>
        </a:p>
      </dgm:t>
    </dgm:pt>
    <dgm:pt modelId="{09E638F9-E83D-4D31-AC8B-90D038F58859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The model saline solution was represented by a solution of calcium </a:t>
          </a:r>
          <a:r>
            <a:rPr lang="en-US" sz="1600" dirty="0" err="1" smtClean="0">
              <a:solidFill>
                <a:schemeClr val="tx1"/>
              </a:solidFill>
            </a:rPr>
            <a:t>choride</a:t>
          </a:r>
          <a:r>
            <a:rPr lang="en-US" sz="1600" dirty="0" smtClean="0">
              <a:solidFill>
                <a:schemeClr val="tx1"/>
              </a:solidFill>
            </a:rPr>
            <a:t> simulating the composition of natural river water </a:t>
          </a:r>
          <a:r>
            <a:rPr lang="ru-RU" sz="1600" dirty="0" smtClean="0">
              <a:solidFill>
                <a:schemeClr val="tx1"/>
              </a:solidFill>
            </a:rPr>
            <a:t>(</a:t>
          </a:r>
          <a:r>
            <a:rPr lang="en-US" sz="1600" dirty="0" smtClean="0">
              <a:solidFill>
                <a:schemeClr val="tx1"/>
              </a:solidFill>
            </a:rPr>
            <a:t>0.003 n</a:t>
          </a:r>
          <a:r>
            <a:rPr lang="ru-RU" sz="1600" dirty="0" smtClean="0">
              <a:solidFill>
                <a:schemeClr val="tx1"/>
              </a:solidFill>
            </a:rPr>
            <a:t>) </a:t>
          </a:r>
          <a:r>
            <a:rPr lang="en-US" sz="1600" dirty="0" smtClean="0">
              <a:solidFill>
                <a:schemeClr val="tx1"/>
              </a:solidFill>
            </a:rPr>
            <a:t>and filtration water from solid domestic waste landfill </a:t>
          </a:r>
          <a:r>
            <a:rPr lang="ru-RU" sz="1600" dirty="0" smtClean="0">
              <a:solidFill>
                <a:schemeClr val="tx1"/>
              </a:solidFill>
            </a:rPr>
            <a:t>(</a:t>
          </a:r>
          <a:r>
            <a:rPr lang="en-US" sz="1600" dirty="0" smtClean="0">
              <a:solidFill>
                <a:schemeClr val="tx1"/>
              </a:solidFill>
            </a:rPr>
            <a:t>0.06 n</a:t>
          </a:r>
          <a:r>
            <a:rPr lang="ru-RU" sz="1600" dirty="0" smtClean="0">
              <a:solidFill>
                <a:schemeClr val="tx1"/>
              </a:solidFill>
            </a:rPr>
            <a:t>)</a:t>
          </a:r>
          <a:r>
            <a:rPr lang="en-US" sz="1600" dirty="0" smtClean="0">
              <a:solidFill>
                <a:schemeClr val="tx1"/>
              </a:solidFill>
            </a:rPr>
            <a:t>.</a:t>
          </a:r>
          <a:endParaRPr lang="ru-RU" sz="1600" dirty="0"/>
        </a:p>
      </dgm:t>
    </dgm:pt>
    <dgm:pt modelId="{2438F27B-3F36-4975-92EE-9E6302245918}" type="sibTrans" cxnId="{5421AA09-6726-4DC5-9188-EBCD459118FA}">
      <dgm:prSet/>
      <dgm:spPr/>
      <dgm:t>
        <a:bodyPr/>
        <a:lstStyle/>
        <a:p>
          <a:endParaRPr lang="ru-RU"/>
        </a:p>
      </dgm:t>
    </dgm:pt>
    <dgm:pt modelId="{9F299434-CDFA-4CFA-82AA-8957C6A4B0F3}" type="parTrans" cxnId="{5421AA09-6726-4DC5-9188-EBCD459118FA}">
      <dgm:prSet/>
      <dgm:spPr/>
      <dgm:t>
        <a:bodyPr/>
        <a:lstStyle/>
        <a:p>
          <a:endParaRPr lang="ru-RU"/>
        </a:p>
      </dgm:t>
    </dgm:pt>
    <dgm:pt modelId="{0ED6A6FF-EE72-4E0E-8F7A-92085E197547}" type="pres">
      <dgm:prSet presAssocID="{5CF05A56-8EB0-4B28-86B0-972D1501D2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37176-4E12-4FFB-9D18-A78538A38B67}" type="pres">
      <dgm:prSet presAssocID="{09E638F9-E83D-4D31-AC8B-90D038F58859}" presName="node" presStyleLbl="node1" presStyleIdx="0" presStyleCnt="2" custScaleY="78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977D-CC3A-4689-ABA2-92EE72B2F322}" type="pres">
      <dgm:prSet presAssocID="{2438F27B-3F36-4975-92EE-9E6302245918}" presName="sibTrans" presStyleCnt="0"/>
      <dgm:spPr/>
    </dgm:pt>
    <dgm:pt modelId="{C62DE17B-9829-4AFA-8B79-46888949D344}" type="pres">
      <dgm:prSet presAssocID="{90F6B853-D747-4DE3-8E39-C0B5879995A4}" presName="node" presStyleLbl="node1" presStyleIdx="1" presStyleCnt="2" custScaleY="125125" custLinFactNeighborY="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9BDFA-7F0B-4A5F-94BD-D067E4F692A6}" srcId="{5CF05A56-8EB0-4B28-86B0-972D1501D2D3}" destId="{90F6B853-D747-4DE3-8E39-C0B5879995A4}" srcOrd="1" destOrd="0" parTransId="{A9975FB8-D9E7-403F-8912-836416588489}" sibTransId="{E11455B2-306E-4A9D-9DED-6CB14F2A1F6E}"/>
    <dgm:cxn modelId="{8EE9980F-106E-49FE-B2D7-DA9C535A4B07}" type="presOf" srcId="{09E638F9-E83D-4D31-AC8B-90D038F58859}" destId="{AA337176-4E12-4FFB-9D18-A78538A38B67}" srcOrd="0" destOrd="0" presId="urn:microsoft.com/office/officeart/2005/8/layout/default"/>
    <dgm:cxn modelId="{EE8B74B5-C7AB-4D15-8EB3-5444DFDFA39C}" type="presOf" srcId="{5CF05A56-8EB0-4B28-86B0-972D1501D2D3}" destId="{0ED6A6FF-EE72-4E0E-8F7A-92085E197547}" srcOrd="0" destOrd="0" presId="urn:microsoft.com/office/officeart/2005/8/layout/default"/>
    <dgm:cxn modelId="{5421AA09-6726-4DC5-9188-EBCD459118FA}" srcId="{5CF05A56-8EB0-4B28-86B0-972D1501D2D3}" destId="{09E638F9-E83D-4D31-AC8B-90D038F58859}" srcOrd="0" destOrd="0" parTransId="{9F299434-CDFA-4CFA-82AA-8957C6A4B0F3}" sibTransId="{2438F27B-3F36-4975-92EE-9E6302245918}"/>
    <dgm:cxn modelId="{12D5E2F0-32CE-4A58-8ABD-4FA5C47D12A4}" type="presOf" srcId="{90F6B853-D747-4DE3-8E39-C0B5879995A4}" destId="{C62DE17B-9829-4AFA-8B79-46888949D344}" srcOrd="0" destOrd="0" presId="urn:microsoft.com/office/officeart/2005/8/layout/default"/>
    <dgm:cxn modelId="{0B0EAB49-2436-4333-B318-D488D61E7DDA}" type="presParOf" srcId="{0ED6A6FF-EE72-4E0E-8F7A-92085E197547}" destId="{AA337176-4E12-4FFB-9D18-A78538A38B67}" srcOrd="0" destOrd="0" presId="urn:microsoft.com/office/officeart/2005/8/layout/default"/>
    <dgm:cxn modelId="{CE901138-76BE-4E7B-907A-A30997DB1292}" type="presParOf" srcId="{0ED6A6FF-EE72-4E0E-8F7A-92085E197547}" destId="{9C24977D-CC3A-4689-ABA2-92EE72B2F322}" srcOrd="1" destOrd="0" presId="urn:microsoft.com/office/officeart/2005/8/layout/default"/>
    <dgm:cxn modelId="{527383C6-EC5F-4BB7-A555-D9487931CC82}" type="presParOf" srcId="{0ED6A6FF-EE72-4E0E-8F7A-92085E197547}" destId="{C62DE17B-9829-4AFA-8B79-46888949D344}" srcOrd="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4C25-2BC8-4B14-8E85-54B62231B0DC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2800-D8EB-4B70-B270-B73F7FEFD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2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2800-D8EB-4B70-B270-B73F7FEFDE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2800-D8EB-4B70-B270-B73F7FEFDE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0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2800-D8EB-4B70-B270-B73F7FEFDE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9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2800-D8EB-4B70-B270-B73F7FEFDE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1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2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3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8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6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2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7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4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3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0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AB5A5-1183-4B82-BE7C-9D12C55D5F7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FAFB30-37C5-4F09-AD35-32972BD11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8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mila9999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9438" y="1414956"/>
            <a:ext cx="8474710" cy="35766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An experimental study of sorption properties of natural zeolite-containing rocks and their ability for purification of aquatic solutions contaminated with Ni and Zn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113338"/>
            <a:ext cx="9144000" cy="6270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8000" dirty="0" smtClean="0">
              <a:latin typeface="+mj-lt"/>
            </a:endParaRPr>
          </a:p>
          <a:p>
            <a:pPr algn="ctr"/>
            <a:r>
              <a:rPr lang="fi-FI" sz="8000" dirty="0" smtClean="0">
                <a:latin typeface="+mj-lt"/>
              </a:rPr>
              <a:t>Liudmila </a:t>
            </a:r>
            <a:r>
              <a:rPr lang="fi-FI" sz="8000" dirty="0">
                <a:latin typeface="+mj-lt"/>
              </a:rPr>
              <a:t>Кolmykova*, Valentina Nikashina and Elena Korobova</a:t>
            </a:r>
          </a:p>
          <a:p>
            <a:pPr algn="ctr"/>
            <a:r>
              <a:rPr lang="fi-FI" sz="8000" dirty="0">
                <a:latin typeface="+mj-lt"/>
              </a:rPr>
              <a:t>*(</a:t>
            </a:r>
            <a:r>
              <a:rPr lang="fi-FI" sz="8000" dirty="0">
                <a:solidFill>
                  <a:srgbClr val="FF0000"/>
                </a:solidFill>
                <a:latin typeface="+mj-lt"/>
                <a:hlinkClick r:id="rId2"/>
              </a:rPr>
              <a:t>kmila9999@gmail.com</a:t>
            </a:r>
            <a:r>
              <a:rPr lang="fi-FI" sz="8000" dirty="0">
                <a:latin typeface="+mj-lt"/>
              </a:rPr>
              <a:t>)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9779" y="313231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V.I. </a:t>
            </a:r>
            <a:r>
              <a:rPr lang="en-US" sz="2000" dirty="0" err="1">
                <a:latin typeface="+mj-lt"/>
              </a:rPr>
              <a:t>Vernadsky</a:t>
            </a:r>
            <a:r>
              <a:rPr lang="en-US" sz="2000" dirty="0">
                <a:latin typeface="+mj-lt"/>
              </a:rPr>
              <a:t> institute of Geochemistry and Analytical chemistry, Russian Academy of Sciences (GEOKHI RAS), Geochemical </a:t>
            </a:r>
            <a:r>
              <a:rPr lang="en-US" sz="2000" dirty="0" err="1">
                <a:latin typeface="+mj-lt"/>
              </a:rPr>
              <a:t>Dept</a:t>
            </a:r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 Moscow, Russia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"/>
            <a:ext cx="2063213" cy="1410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1" y="-27942"/>
            <a:ext cx="2102069" cy="14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883379" y="3844819"/>
            <a:ext cx="4151094" cy="257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268543" y="1409551"/>
            <a:ext cx="2721955" cy="14185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63700" y="-373380"/>
            <a:ext cx="9567308" cy="994993"/>
          </a:xfrm>
        </p:spPr>
        <p:txBody>
          <a:bodyPr>
            <a:noAutofit/>
          </a:bodyPr>
          <a:lstStyle/>
          <a:p>
            <a:endParaRPr lang="en-US" sz="2000" b="1" i="1" dirty="0"/>
          </a:p>
          <a:p>
            <a:pPr algn="ctr"/>
            <a:r>
              <a:rPr lang="en-US" sz="2400" b="1" dirty="0"/>
              <a:t>Natural zeolites</a:t>
            </a:r>
            <a:r>
              <a:rPr lang="ru-RU" sz="2400" b="1" dirty="0"/>
              <a:t>.</a:t>
            </a:r>
            <a:r>
              <a:rPr lang="en-US" sz="2400" b="1" dirty="0"/>
              <a:t> Structure. Properties and </a:t>
            </a:r>
            <a:r>
              <a:rPr lang="en-US" sz="2400" b="1" dirty="0" smtClean="0"/>
              <a:t>application</a:t>
            </a:r>
            <a:endParaRPr lang="ru-RU" sz="2400" b="1" i="1" dirty="0">
              <a:highlight>
                <a:srgbClr val="00FFFF"/>
              </a:highligh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74" y="583513"/>
            <a:ext cx="76671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i="1" dirty="0"/>
              <a:t>Zeolites </a:t>
            </a:r>
            <a:r>
              <a:rPr lang="en-US" sz="1500" dirty="0"/>
              <a:t>are </a:t>
            </a:r>
            <a:r>
              <a:rPr lang="en-US" sz="1500" dirty="0" err="1"/>
              <a:t>aluminosilicate</a:t>
            </a:r>
            <a:r>
              <a:rPr lang="en-US" sz="1500" dirty="0"/>
              <a:t> minerals, the structure of which consists of a tetrahedral arrangement of silicon </a:t>
            </a:r>
            <a:r>
              <a:rPr lang="en-US" sz="1500" dirty="0" err="1"/>
              <a:t>cations</a:t>
            </a:r>
            <a:r>
              <a:rPr lang="en-US" sz="1500" dirty="0"/>
              <a:t> (Si4+) and </a:t>
            </a:r>
            <a:r>
              <a:rPr lang="en-US" sz="1500" dirty="0" err="1"/>
              <a:t>aluminium</a:t>
            </a:r>
            <a:r>
              <a:rPr lang="en-US" sz="1500" dirty="0"/>
              <a:t> </a:t>
            </a:r>
            <a:r>
              <a:rPr lang="en-US" sz="1500" dirty="0" err="1"/>
              <a:t>cations</a:t>
            </a:r>
            <a:r>
              <a:rPr lang="en-US" sz="1500" dirty="0"/>
              <a:t> (Al3+) that are surrounded by four oxygen anions (O2-). Each oxygen ion within the Si-O and Al-O bonds connects two </a:t>
            </a:r>
            <a:r>
              <a:rPr lang="en-US" sz="1500" dirty="0" err="1"/>
              <a:t>cations</a:t>
            </a:r>
            <a:r>
              <a:rPr lang="en-US" sz="1500" dirty="0"/>
              <a:t> and is shared between two tetrahedrons (as shown in figure 1.1), thus yielding a macromolecular three-dimensional framework of SiO2 and AlO2 tetrahedral building blocks (Fig.1-2</a:t>
            </a:r>
            <a:r>
              <a:rPr lang="en-US" sz="1500" dirty="0" smtClean="0"/>
              <a:t>). Cavities </a:t>
            </a:r>
            <a:r>
              <a:rPr lang="en-US" sz="1500" dirty="0"/>
              <a:t>(“defects”) which are typical for </a:t>
            </a:r>
            <a:r>
              <a:rPr lang="en-US" sz="1500" dirty="0" smtClean="0"/>
              <a:t>natural </a:t>
            </a:r>
            <a:r>
              <a:rPr lang="en-US" sz="1500" dirty="0"/>
              <a:t>zeolites cause imbalance of charges inside their structure which allows </a:t>
            </a:r>
            <a:r>
              <a:rPr lang="en-US" sz="1500" dirty="0" smtClean="0"/>
              <a:t>mono- </a:t>
            </a:r>
            <a:r>
              <a:rPr lang="en-US" sz="1500" dirty="0"/>
              <a:t>or di-</a:t>
            </a:r>
            <a:r>
              <a:rPr lang="en-US" sz="1500" dirty="0" err="1"/>
              <a:t>valent</a:t>
            </a:r>
            <a:r>
              <a:rPr lang="en-US" sz="1500" dirty="0"/>
              <a:t> </a:t>
            </a:r>
            <a:r>
              <a:rPr lang="en-US" sz="1500" dirty="0" smtClean="0"/>
              <a:t>ions</a:t>
            </a:r>
            <a:r>
              <a:rPr lang="en-US" sz="1500" dirty="0">
                <a:highlight>
                  <a:srgbClr val="00FFFF"/>
                </a:highlight>
              </a:rPr>
              <a:t> </a:t>
            </a:r>
            <a:r>
              <a:rPr lang="en-US" sz="1500" dirty="0" smtClean="0"/>
              <a:t>such </a:t>
            </a:r>
            <a:r>
              <a:rPr lang="en-US" sz="1500" dirty="0"/>
              <a:t>as sodium, potassium, magnesium, calcium, and barium enter the </a:t>
            </a:r>
            <a:r>
              <a:rPr lang="en-US" sz="1500" dirty="0" smtClean="0"/>
              <a:t>mineral</a:t>
            </a:r>
            <a:r>
              <a:rPr lang="en-US" sz="1500" dirty="0" smtClean="0">
                <a:highlight>
                  <a:srgbClr val="00FFFF"/>
                </a:highlight>
              </a:rPr>
              <a:t> </a:t>
            </a:r>
            <a:r>
              <a:rPr lang="en-US" sz="1500" dirty="0"/>
              <a:t>(Fig.3).</a:t>
            </a:r>
            <a:endParaRPr lang="ru-RU" sz="1500" dirty="0"/>
          </a:p>
          <a:p>
            <a:pPr algn="just"/>
            <a:r>
              <a:rPr lang="en-US" sz="1500" dirty="0"/>
              <a:t>As a result the general chemical formula:</a:t>
            </a:r>
            <a:r>
              <a:rPr lang="ru-RU" sz="1500" baseline="-25000" dirty="0"/>
              <a:t> </a:t>
            </a:r>
            <a:r>
              <a:rPr lang="ru-RU" sz="1500" baseline="-25000" dirty="0" smtClean="0"/>
              <a:t> </a:t>
            </a:r>
            <a:r>
              <a:rPr lang="pt-BR" sz="1500" dirty="0"/>
              <a:t>[(Li, Na, K)</a:t>
            </a:r>
            <a:r>
              <a:rPr lang="pt-BR" sz="1500" baseline="-25000" dirty="0"/>
              <a:t>a</a:t>
            </a:r>
            <a:r>
              <a:rPr lang="pt-BR" sz="1500" dirty="0"/>
              <a:t>(Mg, Ca, Sr, Ba)</a:t>
            </a:r>
            <a:r>
              <a:rPr lang="pt-BR" sz="1500" baseline="-25000" dirty="0"/>
              <a:t>d</a:t>
            </a:r>
            <a:r>
              <a:rPr lang="pt-BR" sz="1500" dirty="0"/>
              <a:t>(Al</a:t>
            </a:r>
            <a:r>
              <a:rPr lang="pt-BR" sz="1500" baseline="-25000" dirty="0"/>
              <a:t>(a+2d</a:t>
            </a:r>
            <a:r>
              <a:rPr lang="pt-BR" sz="1500" dirty="0"/>
              <a:t>)Si</a:t>
            </a:r>
            <a:r>
              <a:rPr lang="pt-BR" sz="1500" baseline="-25000" dirty="0"/>
              <a:t>n-(a+2d)</a:t>
            </a:r>
            <a:r>
              <a:rPr lang="pt-BR" sz="1500" dirty="0"/>
              <a:t>O</a:t>
            </a:r>
            <a:r>
              <a:rPr lang="pt-BR" sz="1500" baseline="-25000" dirty="0"/>
              <a:t>2n</a:t>
            </a:r>
            <a:r>
              <a:rPr lang="pt-BR" sz="1500" dirty="0"/>
              <a:t>]·mH</a:t>
            </a:r>
            <a:r>
              <a:rPr lang="pt-BR" sz="1500" baseline="-25000" dirty="0"/>
              <a:t>2</a:t>
            </a:r>
            <a:r>
              <a:rPr lang="pt-BR" sz="1500" dirty="0"/>
              <a:t>O [</a:t>
            </a:r>
            <a:r>
              <a:rPr lang="en-US" sz="1500" dirty="0"/>
              <a:t>Coombs et al., 1997</a:t>
            </a:r>
            <a:r>
              <a:rPr lang="pt-BR" sz="1500" dirty="0"/>
              <a:t>]</a:t>
            </a:r>
            <a:r>
              <a:rPr lang="en-US" sz="1500" dirty="0"/>
              <a:t>.</a:t>
            </a:r>
            <a:endParaRPr lang="ru-RU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527" y="6140299"/>
            <a:ext cx="393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Fig.1. A chemical model of a complex zeolite structure</a:t>
            </a:r>
            <a:r>
              <a:rPr lang="ru-RU" sz="1400" dirty="0"/>
              <a:t> </a:t>
            </a:r>
            <a:r>
              <a:rPr lang="en-US" sz="1400" dirty="0"/>
              <a:t>[Ratner and Ratner, 2003]</a:t>
            </a:r>
            <a:endParaRPr lang="ru-RU" sz="1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7856177" y="1409551"/>
            <a:ext cx="1276350" cy="9776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9675645" y="2963907"/>
            <a:ext cx="716974" cy="94253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88" y="2813421"/>
            <a:ext cx="3447906" cy="1243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467" y="4056928"/>
            <a:ext cx="457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Fig.2. Tetrahedral arrangement of the SiO4 and AlO4 molecules forming unit blocks of a zeolite [</a:t>
            </a:r>
            <a:r>
              <a:rPr lang="en-US" sz="1200" dirty="0" err="1"/>
              <a:t>Moshoeshoe</a:t>
            </a:r>
            <a:r>
              <a:rPr lang="en-US" sz="1200" dirty="0"/>
              <a:t> et al., 2017]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77" y="4594565"/>
            <a:ext cx="3007192" cy="1845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390" y="6417782"/>
            <a:ext cx="437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Fig.3. A two-dimensional representation of the framework structure of zeolites [</a:t>
            </a:r>
            <a:r>
              <a:rPr lang="en-US" sz="1200" dirty="0" err="1"/>
              <a:t>Granda</a:t>
            </a:r>
            <a:r>
              <a:rPr lang="en-US" sz="1200" dirty="0"/>
              <a:t>, 2006]</a:t>
            </a:r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" y="2985805"/>
            <a:ext cx="3405997" cy="30745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37810" y="4174192"/>
            <a:ext cx="4008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-Water</a:t>
            </a:r>
            <a:r>
              <a:rPr lang="ru-RU" b="1" i="1" dirty="0"/>
              <a:t> </a:t>
            </a:r>
            <a:r>
              <a:rPr lang="en-US" b="1" i="1" dirty="0"/>
              <a:t>and Soil Purification</a:t>
            </a:r>
            <a:r>
              <a:rPr lang="ru-RU" b="1" i="1" dirty="0"/>
              <a:t> </a:t>
            </a:r>
            <a:r>
              <a:rPr lang="en-US" b="1" i="1" dirty="0"/>
              <a:t>from heavy metal,  radionuclides</a:t>
            </a:r>
            <a:r>
              <a:rPr lang="ru-RU" b="1" i="1" dirty="0"/>
              <a:t>,</a:t>
            </a:r>
            <a:r>
              <a:rPr lang="en-US" b="1" i="1" dirty="0"/>
              <a:t> organic pollutants,</a:t>
            </a:r>
          </a:p>
          <a:p>
            <a:endParaRPr lang="en-US" dirty="0"/>
          </a:p>
          <a:p>
            <a:r>
              <a:rPr lang="en-US" b="1" i="1" dirty="0"/>
              <a:t>-Medicinal Uses of Zeolites,</a:t>
            </a:r>
          </a:p>
          <a:p>
            <a:r>
              <a:rPr lang="en-US" b="1" i="1" dirty="0"/>
              <a:t> </a:t>
            </a:r>
            <a:endParaRPr lang="en-US" b="1" dirty="0"/>
          </a:p>
          <a:p>
            <a:r>
              <a:rPr lang="en-US" b="1" i="1" dirty="0"/>
              <a:t>-</a:t>
            </a:r>
            <a:r>
              <a:rPr lang="en-US" b="1" i="1" dirty="0" smtClean="0"/>
              <a:t>Catalysis</a:t>
            </a:r>
            <a:r>
              <a:rPr lang="ru-RU" b="1" i="1" dirty="0"/>
              <a:t> </a:t>
            </a:r>
            <a:r>
              <a:rPr lang="en-US" b="1" i="1" dirty="0" smtClean="0"/>
              <a:t>etc.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9330343" y="1542600"/>
            <a:ext cx="259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Highly selective adsorption and </a:t>
            </a:r>
            <a:r>
              <a:rPr lang="en-US" sz="2000" dirty="0" err="1"/>
              <a:t>cation</a:t>
            </a:r>
            <a:r>
              <a:rPr lang="en-US" sz="2000" dirty="0"/>
              <a:t> exchange properties</a:t>
            </a:r>
            <a:endParaRPr lang="ru-RU" sz="2000" dirty="0"/>
          </a:p>
        </p:txBody>
      </p:sp>
      <p:sp>
        <p:nvSpPr>
          <p:cNvPr id="25" name="Овал 24"/>
          <p:cNvSpPr/>
          <p:nvPr/>
        </p:nvSpPr>
        <p:spPr>
          <a:xfrm>
            <a:off x="7797644" y="4006432"/>
            <a:ext cx="4472978" cy="1133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2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0781" y="673100"/>
            <a:ext cx="3074219" cy="60567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ZCT chemical composition (%)*:</a:t>
            </a:r>
          </a:p>
          <a:p>
            <a:pPr algn="l"/>
            <a:r>
              <a:rPr lang="en-US" sz="1800" b="1" dirty="0"/>
              <a:t>SiO2-68.18</a:t>
            </a:r>
          </a:p>
          <a:p>
            <a:pPr algn="l"/>
            <a:r>
              <a:rPr lang="en-US" sz="1800" b="1" dirty="0"/>
              <a:t>Al2O3-8.31</a:t>
            </a:r>
          </a:p>
          <a:p>
            <a:pPr algn="l"/>
            <a:r>
              <a:rPr lang="en-US" sz="1800" b="1" dirty="0"/>
              <a:t>CaO-3.51</a:t>
            </a:r>
          </a:p>
          <a:p>
            <a:pPr algn="l"/>
            <a:r>
              <a:rPr lang="en-US" sz="1800" b="1" dirty="0"/>
              <a:t>Fe2O3-3.26</a:t>
            </a:r>
          </a:p>
          <a:p>
            <a:pPr algn="l"/>
            <a:r>
              <a:rPr lang="en-US" sz="1800" b="1" dirty="0"/>
              <a:t>K2O-1.76</a:t>
            </a:r>
          </a:p>
          <a:p>
            <a:pPr algn="l"/>
            <a:r>
              <a:rPr lang="en-US" sz="1800" b="1" dirty="0"/>
              <a:t>TiO2-0.5</a:t>
            </a:r>
          </a:p>
          <a:p>
            <a:pPr algn="l"/>
            <a:r>
              <a:rPr lang="en-US" sz="1800" b="1" dirty="0"/>
              <a:t>P2O5-0.38</a:t>
            </a:r>
          </a:p>
          <a:p>
            <a:pPr algn="l"/>
            <a:r>
              <a:rPr lang="en-US" sz="1800" b="1" dirty="0"/>
              <a:t>Na2O-0.17</a:t>
            </a:r>
          </a:p>
          <a:p>
            <a:pPr algn="l"/>
            <a:r>
              <a:rPr lang="en-US" sz="1800" b="1" dirty="0"/>
              <a:t>Sr-0.07</a:t>
            </a:r>
          </a:p>
          <a:p>
            <a:pPr algn="l"/>
            <a:r>
              <a:rPr lang="en-US" sz="1800" b="1" dirty="0"/>
              <a:t>MnO-0.01</a:t>
            </a:r>
          </a:p>
          <a:p>
            <a:pPr algn="l"/>
            <a:r>
              <a:rPr lang="en-US" sz="1800" b="1" dirty="0"/>
              <a:t>Rb-0.008</a:t>
            </a:r>
          </a:p>
          <a:p>
            <a:pPr algn="l"/>
            <a:r>
              <a:rPr lang="en-US" sz="1800" b="1" dirty="0"/>
              <a:t>Zn-0.006</a:t>
            </a:r>
          </a:p>
          <a:p>
            <a:pPr algn="l"/>
            <a:r>
              <a:rPr lang="en-US" sz="1800" b="1" dirty="0"/>
              <a:t>Ni-0.003</a:t>
            </a:r>
          </a:p>
          <a:p>
            <a:pPr algn="l"/>
            <a:r>
              <a:rPr lang="en-US" sz="1800" b="1" dirty="0"/>
              <a:t>Cu-0.001</a:t>
            </a:r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  <a:p>
            <a:pPr algn="l"/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5" y="1097760"/>
            <a:ext cx="3177595" cy="3033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22" y="4231256"/>
            <a:ext cx="3411359" cy="51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Fig.</a:t>
            </a:r>
            <a:r>
              <a:rPr lang="ru-RU" sz="1400" dirty="0"/>
              <a:t>4</a:t>
            </a:r>
            <a:r>
              <a:rPr lang="en-US" sz="1400" dirty="0"/>
              <a:t>. Natural ZCT from the </a:t>
            </a:r>
            <a:r>
              <a:rPr lang="en-US" sz="1400" dirty="0" err="1"/>
              <a:t>Khotynetsky</a:t>
            </a:r>
            <a:r>
              <a:rPr lang="en-US" sz="1400" dirty="0"/>
              <a:t> deposit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962150" y="-204169"/>
            <a:ext cx="826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Zeolite-containing </a:t>
            </a:r>
            <a:r>
              <a:rPr lang="en-US" sz="2400" b="1" dirty="0" err="1"/>
              <a:t>tripolite</a:t>
            </a:r>
            <a:r>
              <a:rPr lang="en-US" sz="2400" b="1" dirty="0"/>
              <a:t> (ZCT) of the </a:t>
            </a:r>
            <a:r>
              <a:rPr lang="en-US" sz="2400" b="1" dirty="0" err="1"/>
              <a:t>Khotynetsky</a:t>
            </a:r>
            <a:r>
              <a:rPr lang="en-US" sz="2400" b="1" dirty="0"/>
              <a:t> deposit</a:t>
            </a:r>
          </a:p>
          <a:p>
            <a:pPr algn="ctr"/>
            <a:r>
              <a:rPr lang="en-US" sz="2400" b="1" dirty="0"/>
              <a:t>(Russia, </a:t>
            </a:r>
            <a:r>
              <a:rPr lang="en-US" sz="2400" b="1" dirty="0" err="1"/>
              <a:t>Oryol</a:t>
            </a:r>
            <a:r>
              <a:rPr lang="en-US" sz="2400" b="1" dirty="0"/>
              <a:t> region)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158261" y="1431752"/>
            <a:ext cx="405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Phase composition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81" y="1889984"/>
            <a:ext cx="5398519" cy="34950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0781" y="6221968"/>
            <a:ext cx="2281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*</a:t>
            </a:r>
            <a:r>
              <a:rPr lang="en-US" sz="1400" dirty="0"/>
              <a:t>X-ray fluorescence analysis</a:t>
            </a:r>
            <a:endParaRPr lang="ru-RU" sz="1400" dirty="0"/>
          </a:p>
          <a:p>
            <a:r>
              <a:rPr lang="en-US" sz="1400" dirty="0"/>
              <a:t>   Loss on ignition </a:t>
            </a:r>
            <a:r>
              <a:rPr lang="ru-RU" sz="1400" dirty="0" smtClean="0"/>
              <a:t>-12.64</a:t>
            </a:r>
            <a:r>
              <a:rPr lang="ru-RU" sz="1400" dirty="0"/>
              <a:t>%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905" y="5534077"/>
            <a:ext cx="8714995" cy="120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dirty="0">
                <a:solidFill>
                  <a:schemeClr val="tx1"/>
                </a:solidFill>
              </a:rPr>
              <a:t>The purpose of research </a:t>
            </a:r>
            <a:r>
              <a:rPr lang="en-US" dirty="0">
                <a:solidFill>
                  <a:schemeClr val="tx1"/>
                </a:solidFill>
              </a:rPr>
              <a:t>was to study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ion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exchange and adsorption properties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natural zeolite-containing </a:t>
            </a:r>
            <a:r>
              <a:rPr lang="en-US" dirty="0" err="1">
                <a:solidFill>
                  <a:schemeClr val="tx1"/>
                </a:solidFill>
              </a:rPr>
              <a:t>tripolite</a:t>
            </a:r>
            <a:r>
              <a:rPr lang="en-US" dirty="0">
                <a:solidFill>
                  <a:schemeClr val="tx1"/>
                </a:solidFill>
              </a:rPr>
              <a:t> from the </a:t>
            </a:r>
            <a:r>
              <a:rPr lang="en-US" dirty="0" err="1">
                <a:solidFill>
                  <a:schemeClr val="tx1"/>
                </a:solidFill>
              </a:rPr>
              <a:t>Khotynetsky</a:t>
            </a:r>
            <a:r>
              <a:rPr lang="en-US" dirty="0">
                <a:solidFill>
                  <a:schemeClr val="tx1"/>
                </a:solidFill>
              </a:rPr>
              <a:t> deposit as a possible geochemical barrier for </a:t>
            </a:r>
            <a:r>
              <a:rPr lang="en-US" dirty="0" err="1">
                <a:solidFill>
                  <a:schemeClr val="tx1"/>
                </a:solidFill>
              </a:rPr>
              <a:t>teсhnogenic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Ni</a:t>
            </a:r>
            <a:r>
              <a:rPr lang="en-US" baseline="30000" dirty="0">
                <a:solidFill>
                  <a:prstClr val="black"/>
                </a:solidFill>
              </a:rPr>
              <a:t>2+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Zn</a:t>
            </a:r>
            <a:r>
              <a:rPr lang="en-US" baseline="30000" dirty="0">
                <a:solidFill>
                  <a:prstClr val="black"/>
                </a:solidFill>
              </a:rPr>
              <a:t>2+ </a:t>
            </a:r>
            <a:r>
              <a:rPr lang="en-US" dirty="0">
                <a:solidFill>
                  <a:schemeClr val="tx1"/>
                </a:solidFill>
              </a:rPr>
              <a:t>contaminating soils and ground waters.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109" y="5102835"/>
            <a:ext cx="496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</a:t>
            </a:r>
            <a:r>
              <a:rPr lang="ru-RU" sz="1400" dirty="0"/>
              <a:t>5</a:t>
            </a:r>
            <a:r>
              <a:rPr lang="en-US" sz="1400" dirty="0"/>
              <a:t>. The ratio of the various mineral phases of the test ZCT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7752081" y="2148790"/>
            <a:ext cx="1099819" cy="744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6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0350" y="4394200"/>
            <a:ext cx="3225800" cy="1918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7400" y="164237"/>
            <a:ext cx="765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Experiment 1. Total cation exchange capacity of the ZCT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25182"/>
              </p:ext>
            </p:extLst>
          </p:nvPr>
        </p:nvGraphicFramePr>
        <p:xfrm>
          <a:off x="3949700" y="1895228"/>
          <a:ext cx="7962900" cy="404837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64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55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dirty="0" err="1" smtClean="0">
                          <a:solidFill>
                            <a:schemeClr val="tx1"/>
                          </a:solidFill>
                          <a:effectLst/>
                        </a:rPr>
                        <a:t>Cat</a:t>
                      </a:r>
                      <a:r>
                        <a:rPr lang="en-US" sz="1800" b="1" i="0" dirty="0" err="1" smtClean="0">
                          <a:effectLst/>
                        </a:rPr>
                        <a:t>ions</a:t>
                      </a:r>
                      <a:endParaRPr lang="ru-RU" sz="1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</a:rPr>
                        <a:t>Ca</a:t>
                      </a:r>
                      <a:r>
                        <a:rPr lang="ru-RU" sz="1800" b="1" i="1" baseline="30000" dirty="0">
                          <a:effectLst/>
                        </a:rPr>
                        <a:t>2+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K</a:t>
                      </a:r>
                      <a:r>
                        <a:rPr lang="ru-RU" sz="1800" b="1" i="1" baseline="30000" dirty="0">
                          <a:effectLst/>
                        </a:rPr>
                        <a:t>+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Mg</a:t>
                      </a:r>
                      <a:r>
                        <a:rPr lang="ru-RU" sz="1800" b="1" i="1" baseline="30000" dirty="0">
                          <a:effectLst/>
                        </a:rPr>
                        <a:t>2+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   </a:t>
                      </a:r>
                      <a:r>
                        <a:rPr lang="en-US" sz="1800" b="1" i="1" dirty="0" err="1">
                          <a:effectLst/>
                        </a:rPr>
                        <a:t>Sr</a:t>
                      </a:r>
                      <a:r>
                        <a:rPr lang="ru-RU" sz="1800" b="1" i="1" baseline="30000" dirty="0">
                          <a:effectLst/>
                        </a:rPr>
                        <a:t>2+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6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Total </a:t>
                      </a:r>
                      <a:r>
                        <a:rPr lang="en-US" dirty="0"/>
                        <a:t>amount of exchangeable </a:t>
                      </a:r>
                      <a:r>
                        <a:rPr lang="en-US" dirty="0" err="1"/>
                        <a:t>cations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in </a:t>
                      </a:r>
                      <a:r>
                        <a:rPr lang="en-US" dirty="0"/>
                        <a:t>ZCT </a:t>
                      </a:r>
                      <a:r>
                        <a:rPr lang="ru-RU" dirty="0"/>
                        <a:t>(</a:t>
                      </a:r>
                      <a:r>
                        <a:rPr lang="en-US" dirty="0"/>
                        <a:t>mg/g</a:t>
                      </a:r>
                      <a:r>
                        <a:rPr lang="ru-RU" dirty="0"/>
                        <a:t>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20</a:t>
                      </a:r>
                      <a:r>
                        <a:rPr lang="en-US" sz="1800" b="0" i="0" dirty="0">
                          <a:effectLst/>
                        </a:rPr>
                        <a:t>.</a:t>
                      </a:r>
                      <a:r>
                        <a:rPr lang="ru-RU" sz="1800" b="0" i="0" dirty="0">
                          <a:effectLst/>
                        </a:rPr>
                        <a:t>2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2</a:t>
                      </a:r>
                      <a:r>
                        <a:rPr lang="en-US" sz="1800" b="0" i="0" dirty="0">
                          <a:effectLst/>
                        </a:rPr>
                        <a:t>.</a:t>
                      </a:r>
                      <a:r>
                        <a:rPr lang="ru-RU" sz="1800" b="0" i="0" dirty="0">
                          <a:effectLst/>
                        </a:rPr>
                        <a:t>57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1</a:t>
                      </a:r>
                      <a:r>
                        <a:rPr lang="en-US" sz="1800" b="0" i="0" dirty="0">
                          <a:effectLst/>
                        </a:rPr>
                        <a:t>.</a:t>
                      </a:r>
                      <a:r>
                        <a:rPr lang="ru-RU" sz="1800" b="0" i="0" dirty="0">
                          <a:effectLst/>
                        </a:rPr>
                        <a:t>08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0</a:t>
                      </a:r>
                      <a:r>
                        <a:rPr lang="en-US" sz="1800" b="0" i="0" dirty="0">
                          <a:effectLst/>
                        </a:rPr>
                        <a:t>.</a:t>
                      </a:r>
                      <a:r>
                        <a:rPr lang="ru-RU" sz="1800" b="0" i="0" dirty="0">
                          <a:effectLst/>
                        </a:rPr>
                        <a:t>47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800" b="1" i="0" dirty="0" err="1">
                          <a:solidFill>
                            <a:schemeClr val="tx1"/>
                          </a:solidFill>
                          <a:effectLst/>
                        </a:rPr>
                        <a:t>ation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 exchange capacity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dirty="0" err="1" smtClean="0"/>
                        <a:t>meq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 (displacement by NH4 ions)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1.01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0.07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0.09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</a:rPr>
                        <a:t> 0</a:t>
                      </a:r>
                      <a:r>
                        <a:rPr lang="en-US" sz="1800" b="0" i="0" dirty="0">
                          <a:effectLst/>
                        </a:rPr>
                        <a:t>.</a:t>
                      </a:r>
                      <a:r>
                        <a:rPr lang="ru-RU" sz="1800" b="0" i="0" dirty="0">
                          <a:effectLst/>
                        </a:rPr>
                        <a:t>01</a:t>
                      </a:r>
                      <a:endParaRPr lang="ru-RU" sz="1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86150" y="1356141"/>
            <a:ext cx="8413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360363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1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ZCT exchange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latin typeface="+mj-lt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41574966"/>
              </p:ext>
            </p:extLst>
          </p:nvPr>
        </p:nvGraphicFramePr>
        <p:xfrm>
          <a:off x="247259" y="1038641"/>
          <a:ext cx="3238891" cy="421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550" y="4458930"/>
            <a:ext cx="3371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According to the results of comparing the chemical composition of the natural and ammonium forms of TSST, mainly calcium, potassium and magnesium ions and a certain amount of strontium are involved in the substitution for ammonium </a:t>
            </a:r>
            <a:r>
              <a:rPr lang="en-US" sz="1600" dirty="0" smtClean="0"/>
              <a:t>ion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30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0132" y="5935654"/>
            <a:ext cx="838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Fig.6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Sorption of </a:t>
            </a:r>
            <a:r>
              <a:rPr lang="en-US" sz="1400" dirty="0">
                <a:ea typeface="Calibri" panose="020F0502020204030204" pitchFamily="34" charset="0"/>
              </a:rPr>
              <a:t>Ni</a:t>
            </a:r>
            <a:r>
              <a:rPr lang="en-US" sz="1400" baseline="30000" dirty="0">
                <a:ea typeface="Calibri" panose="020F0502020204030204" pitchFamily="34" charset="0"/>
              </a:rPr>
              <a:t>2+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dirty="0"/>
              <a:t>Zn</a:t>
            </a:r>
            <a:r>
              <a:rPr lang="en-US" sz="1400" baseline="30000" dirty="0"/>
              <a:t>2+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ZCT of the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Khotynetskoye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deposit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in a solution of 0.003n CaCl2 depending on the contact time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7132" y="338480"/>
            <a:ext cx="4352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Experiment 2. </a:t>
            </a:r>
            <a:r>
              <a:rPr lang="en-US" sz="2400" b="1" dirty="0" smtClean="0"/>
              <a:t>Sorption </a:t>
            </a:r>
            <a:r>
              <a:rPr lang="en-US" sz="2400" b="1" dirty="0"/>
              <a:t>k</a:t>
            </a:r>
            <a:r>
              <a:rPr lang="en-US" sz="2400" b="1" dirty="0" smtClean="0"/>
              <a:t>inetics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50" y="1422400"/>
            <a:ext cx="8389224" cy="436820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 flipV="1">
            <a:off x="9759605" y="1894072"/>
            <a:ext cx="1671319" cy="14020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502900" y="92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9352684"/>
              </p:ext>
            </p:extLst>
          </p:nvPr>
        </p:nvGraphicFramePr>
        <p:xfrm>
          <a:off x="204860" y="1511300"/>
          <a:ext cx="3194051" cy="421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952" y="3450162"/>
            <a:ext cx="3247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Calibri" panose="020F0502020204030204" pitchFamily="34" charset="0"/>
              </a:rPr>
              <a:t>The </a:t>
            </a:r>
            <a:r>
              <a:rPr lang="en-US" dirty="0">
                <a:ea typeface="Calibri" panose="020F0502020204030204" pitchFamily="34" charset="0"/>
              </a:rPr>
              <a:t>kinetic </a:t>
            </a:r>
            <a:r>
              <a:rPr lang="en-US" dirty="0" smtClean="0">
                <a:ea typeface="Calibri" panose="020F0502020204030204" pitchFamily="34" charset="0"/>
              </a:rPr>
              <a:t>characteristics were </a:t>
            </a:r>
            <a:r>
              <a:rPr lang="en-US" dirty="0">
                <a:ea typeface="Calibri" panose="020F0502020204030204" pitchFamily="34" charset="0"/>
              </a:rPr>
              <a:t>determined in batch experiments using the method of "limited volume". </a:t>
            </a:r>
            <a:r>
              <a:rPr lang="ru-RU" dirty="0"/>
              <a:t> </a:t>
            </a:r>
            <a:r>
              <a:rPr lang="en-US" dirty="0"/>
              <a:t>V/m= 500. Contact </a:t>
            </a:r>
            <a:r>
              <a:rPr lang="en-US" dirty="0" smtClean="0"/>
              <a:t>time: from 2h </a:t>
            </a:r>
            <a:r>
              <a:rPr lang="en-US" dirty="0"/>
              <a:t>to 21 days.</a:t>
            </a:r>
            <a:r>
              <a:rPr lang="ru-RU" dirty="0"/>
              <a:t> </a:t>
            </a:r>
            <a:r>
              <a:rPr lang="en-US" dirty="0"/>
              <a:t>The</a:t>
            </a:r>
            <a:r>
              <a:rPr lang="ru-RU" dirty="0"/>
              <a:t> </a:t>
            </a:r>
            <a:r>
              <a:rPr lang="en-US" dirty="0"/>
              <a:t>model solutions contained 2</a:t>
            </a:r>
            <a:r>
              <a:rPr lang="ru-RU" dirty="0"/>
              <a:t> </a:t>
            </a:r>
            <a:r>
              <a:rPr lang="en-US" dirty="0"/>
              <a:t>mg/l </a:t>
            </a:r>
            <a:r>
              <a:rPr lang="en-US" dirty="0" smtClean="0"/>
              <a:t>of </a:t>
            </a:r>
            <a:r>
              <a:rPr lang="en-US" dirty="0"/>
              <a:t>Ni</a:t>
            </a:r>
            <a:r>
              <a:rPr lang="en-US" baseline="30000" dirty="0"/>
              <a:t>2+</a:t>
            </a:r>
            <a:r>
              <a:rPr lang="en-US" dirty="0"/>
              <a:t> and </a:t>
            </a:r>
            <a:r>
              <a:rPr lang="en-US" dirty="0" smtClean="0"/>
              <a:t>Zn</a:t>
            </a:r>
            <a:r>
              <a:rPr lang="en-US" baseline="30000" dirty="0" smtClean="0"/>
              <a:t>2.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9883829" y="1009593"/>
            <a:ext cx="435876" cy="7997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2602" y="655650"/>
            <a:ext cx="2324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Sorption equilibrium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324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73880" y="285381"/>
            <a:ext cx="4526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Experiment 3. </a:t>
            </a:r>
            <a:r>
              <a:rPr lang="en-US" sz="2400" b="1" dirty="0" smtClean="0"/>
              <a:t>Sorption </a:t>
            </a:r>
            <a:r>
              <a:rPr lang="en-US" sz="2400" b="1" dirty="0"/>
              <a:t>i</a:t>
            </a:r>
            <a:r>
              <a:rPr lang="en-US" sz="2400" b="1" dirty="0" smtClean="0"/>
              <a:t>sotherm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48" y="1192263"/>
            <a:ext cx="8494151" cy="44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8448" y="5797960"/>
            <a:ext cx="887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Fig.7. Sorption isotherms of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</a:rPr>
              <a:t>Ni</a:t>
            </a:r>
            <a:r>
              <a:rPr lang="en-US" sz="1400" baseline="30000" dirty="0">
                <a:solidFill>
                  <a:prstClr val="black"/>
                </a:solidFill>
                <a:ea typeface="Calibri" panose="020F0502020204030204" pitchFamily="34" charset="0"/>
              </a:rPr>
              <a:t>2+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dirty="0">
                <a:solidFill>
                  <a:prstClr val="black"/>
                </a:solidFill>
              </a:rPr>
              <a:t>Zn</a:t>
            </a:r>
            <a:r>
              <a:rPr lang="en-US" sz="1400" baseline="30000" dirty="0">
                <a:solidFill>
                  <a:prstClr val="black"/>
                </a:solidFill>
              </a:rPr>
              <a:t>2+</a:t>
            </a:r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/>
              <a:t>onto the ZCT of the </a:t>
            </a:r>
            <a:r>
              <a:rPr lang="en-US" sz="1400" dirty="0" err="1"/>
              <a:t>Khotynetsky</a:t>
            </a:r>
            <a:r>
              <a:rPr lang="en-US" sz="1400" dirty="0"/>
              <a:t> deposit from a solution of 0.003N CaCl2 (contact time 21 days)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258" y="1484363"/>
            <a:ext cx="3127550" cy="1726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prepared model solutions contained 2, 5, 7 and 10 mg/l of Ni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  <a:r>
              <a:rPr lang="en-US" dirty="0">
                <a:solidFill>
                  <a:schemeClr val="tx1"/>
                </a:solidFill>
              </a:rPr>
              <a:t> and Zn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V/m=500</a:t>
            </a:r>
            <a:r>
              <a:rPr lang="en-US" dirty="0">
                <a:solidFill>
                  <a:schemeClr val="tx1"/>
                </a:solidFill>
              </a:rPr>
              <a:t>. Contact time =21 days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258" y="3486443"/>
            <a:ext cx="3127550" cy="1254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amount of Ni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  <a:r>
              <a:rPr lang="en-US" dirty="0">
                <a:solidFill>
                  <a:schemeClr val="tx1"/>
                </a:solidFill>
              </a:rPr>
              <a:t> and Zn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  <a:r>
              <a:rPr lang="en-US" dirty="0">
                <a:solidFill>
                  <a:schemeClr val="tx1"/>
                </a:solidFill>
              </a:rPr>
              <a:t>in solutions was determined by the </a:t>
            </a:r>
            <a:r>
              <a:rPr lang="en-US" dirty="0" smtClean="0">
                <a:solidFill>
                  <a:schemeClr val="tx1"/>
                </a:solidFill>
              </a:rPr>
              <a:t>ICP-AES.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8780" y="361581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Main results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45818" y="1143001"/>
            <a:ext cx="100507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700" dirty="0" smtClean="0"/>
              <a:t>The </a:t>
            </a:r>
            <a:r>
              <a:rPr lang="en-US" sz="1700" dirty="0"/>
              <a:t>most mobile ion in </a:t>
            </a:r>
            <a:r>
              <a:rPr lang="en-US" sz="1700" dirty="0" smtClean="0"/>
              <a:t>ZCT are </a:t>
            </a:r>
            <a:r>
              <a:rPr lang="en-US" sz="1700" dirty="0" err="1"/>
              <a:t>Ca</a:t>
            </a:r>
            <a:r>
              <a:rPr lang="en-US" sz="1700" dirty="0"/>
              <a:t> and </a:t>
            </a:r>
            <a:r>
              <a:rPr lang="en-US" sz="1700" dirty="0" smtClean="0"/>
              <a:t>Mg</a:t>
            </a:r>
            <a:r>
              <a:rPr lang="en-US" sz="1700" dirty="0"/>
              <a:t>. </a:t>
            </a:r>
            <a:r>
              <a:rPr lang="en-US" sz="1700" dirty="0" smtClean="0"/>
              <a:t>The </a:t>
            </a:r>
            <a:r>
              <a:rPr lang="en-US" sz="1700" dirty="0"/>
              <a:t>total </a:t>
            </a:r>
            <a:r>
              <a:rPr lang="en-US" sz="1700" dirty="0" err="1"/>
              <a:t>cation</a:t>
            </a:r>
            <a:r>
              <a:rPr lang="en-US" sz="1700" dirty="0"/>
              <a:t> exchange capacity of the ZCT for displaced </a:t>
            </a:r>
            <a:r>
              <a:rPr lang="en-US" sz="1700" dirty="0" err="1"/>
              <a:t>cations</a:t>
            </a:r>
            <a:r>
              <a:rPr lang="en-US" sz="1700" dirty="0"/>
              <a:t> is </a:t>
            </a:r>
            <a:r>
              <a:rPr lang="en-US" sz="1700" b="1" dirty="0"/>
              <a:t>1.18 </a:t>
            </a:r>
            <a:r>
              <a:rPr lang="en-US" sz="1700" b="1" dirty="0" err="1" smtClean="0"/>
              <a:t>meq</a:t>
            </a:r>
            <a:r>
              <a:rPr lang="en-US" sz="1700" b="1" dirty="0" smtClean="0"/>
              <a:t>/g</a:t>
            </a:r>
            <a:r>
              <a:rPr lang="en-US" sz="1700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Sorption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equilibrium in the system ZCT-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model solution (0,003n CaCl2) is reached in the intervals 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from 200  to 500 hours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(20 days). Equilibration time  was determined also  in solution of higher salinity (0.06n</a:t>
            </a:r>
            <a:r>
              <a:rPr lang="en-US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700" dirty="0" smtClean="0"/>
              <a:t>In </a:t>
            </a:r>
            <a:r>
              <a:rPr lang="en-US" sz="1700" dirty="0"/>
              <a:t>spite of some scatter of points, the sorption of </a:t>
            </a:r>
            <a:r>
              <a:rPr lang="en-US" sz="1600" dirty="0">
                <a:ea typeface="Times-Roman"/>
              </a:rPr>
              <a:t>Ni</a:t>
            </a:r>
            <a:r>
              <a:rPr lang="ru-RU" sz="1600" baseline="30000" dirty="0">
                <a:ea typeface="Times-Roman"/>
              </a:rPr>
              <a:t>+2</a:t>
            </a:r>
            <a:r>
              <a:rPr lang="ru-RU" sz="1600" dirty="0">
                <a:ea typeface="Times-Roman"/>
              </a:rPr>
              <a:t> </a:t>
            </a:r>
            <a:r>
              <a:rPr lang="en-US" sz="1600" dirty="0" smtClean="0">
                <a:ea typeface="Times-Roman"/>
              </a:rPr>
              <a:t>and</a:t>
            </a:r>
            <a:r>
              <a:rPr lang="ru-RU" sz="1600" dirty="0" smtClean="0">
                <a:ea typeface="Times-Roman"/>
              </a:rPr>
              <a:t> </a:t>
            </a:r>
            <a:r>
              <a:rPr lang="en-US" sz="1600" dirty="0">
                <a:ea typeface="Times-Roman"/>
              </a:rPr>
              <a:t>Zn</a:t>
            </a:r>
            <a:r>
              <a:rPr lang="ru-RU" sz="1600" baseline="30000" dirty="0">
                <a:ea typeface="Times-Roman"/>
              </a:rPr>
              <a:t>2+</a:t>
            </a:r>
            <a:r>
              <a:rPr lang="ru-RU" sz="1600" dirty="0">
                <a:ea typeface="Times-Roman"/>
              </a:rPr>
              <a:t> </a:t>
            </a:r>
            <a:r>
              <a:rPr lang="en-US" sz="1700" dirty="0" smtClean="0"/>
              <a:t>by </a:t>
            </a:r>
            <a:r>
              <a:rPr lang="en-US" sz="1700" dirty="0"/>
              <a:t>natural ZCT may be approximated with a linear isotherm, at </a:t>
            </a:r>
            <a:r>
              <a:rPr lang="en-US" sz="1700" dirty="0" smtClean="0"/>
              <a:t>that </a:t>
            </a:r>
            <a:r>
              <a:rPr lang="en-US" sz="1600" dirty="0" smtClean="0">
                <a:solidFill>
                  <a:prstClr val="black"/>
                </a:solidFill>
                <a:ea typeface="Times-Roman"/>
              </a:rPr>
              <a:t>Zn</a:t>
            </a:r>
            <a:r>
              <a:rPr lang="ru-RU" sz="1600" baseline="30000" dirty="0">
                <a:solidFill>
                  <a:prstClr val="black"/>
                </a:solidFill>
                <a:ea typeface="Times-Roman"/>
              </a:rPr>
              <a:t>2+</a:t>
            </a:r>
            <a:r>
              <a:rPr lang="ru-RU" sz="1600" dirty="0">
                <a:solidFill>
                  <a:prstClr val="black"/>
                </a:solidFill>
                <a:ea typeface="Times-Roman"/>
              </a:rPr>
              <a:t> </a:t>
            </a:r>
            <a:r>
              <a:rPr lang="en-US" sz="1700" dirty="0" smtClean="0"/>
              <a:t>is </a:t>
            </a:r>
            <a:r>
              <a:rPr lang="en-US" sz="1700" dirty="0" err="1"/>
              <a:t>sorbed</a:t>
            </a:r>
            <a:r>
              <a:rPr lang="en-US" sz="1700" dirty="0"/>
              <a:t> much better than </a:t>
            </a:r>
            <a:r>
              <a:rPr lang="en-US" sz="1600" dirty="0">
                <a:solidFill>
                  <a:prstClr val="black"/>
                </a:solidFill>
                <a:ea typeface="Times-Roman"/>
              </a:rPr>
              <a:t>Ni</a:t>
            </a:r>
            <a:r>
              <a:rPr lang="ru-RU" sz="1600" baseline="30000" dirty="0" smtClean="0">
                <a:solidFill>
                  <a:prstClr val="black"/>
                </a:solidFill>
                <a:ea typeface="Times-Roman"/>
              </a:rPr>
              <a:t>+2</a:t>
            </a:r>
            <a:r>
              <a:rPr lang="en-US" sz="1700" dirty="0" smtClean="0"/>
              <a:t>. 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700" dirty="0" smtClean="0"/>
              <a:t>The </a:t>
            </a:r>
            <a:r>
              <a:rPr lang="en-US" sz="1700" dirty="0"/>
              <a:t>average values </a:t>
            </a:r>
            <a:r>
              <a:rPr lang="en-US" sz="1700" dirty="0" smtClean="0"/>
              <a:t>of </a:t>
            </a:r>
            <a:r>
              <a:rPr lang="en-US" sz="1700" dirty="0"/>
              <a:t>distribution coefficients (</a:t>
            </a:r>
            <a:r>
              <a:rPr lang="en-US" sz="1700" dirty="0" err="1"/>
              <a:t>Kd</a:t>
            </a:r>
            <a:r>
              <a:rPr lang="en-US" sz="1700" dirty="0"/>
              <a:t>) in </a:t>
            </a:r>
            <a:r>
              <a:rPr lang="en-US" sz="1700" dirty="0" smtClean="0"/>
              <a:t>0.003n </a:t>
            </a:r>
            <a:r>
              <a:rPr lang="en-US" sz="1700" dirty="0"/>
              <a:t>CaCl2 solution equaled for </a:t>
            </a:r>
            <a:r>
              <a:rPr lang="en-US" sz="1600" dirty="0">
                <a:solidFill>
                  <a:prstClr val="black"/>
                </a:solidFill>
                <a:ea typeface="Times-Roman"/>
              </a:rPr>
              <a:t>Ni</a:t>
            </a:r>
            <a:r>
              <a:rPr lang="ru-RU" sz="1600" baseline="30000" dirty="0" smtClean="0">
                <a:solidFill>
                  <a:prstClr val="black"/>
                </a:solidFill>
                <a:ea typeface="Times-Roman"/>
              </a:rPr>
              <a:t>+2</a:t>
            </a:r>
            <a:r>
              <a:rPr lang="en-US" sz="1700" dirty="0" smtClean="0"/>
              <a:t> </a:t>
            </a:r>
            <a:r>
              <a:rPr lang="en-US" sz="1700" dirty="0"/>
              <a:t>to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7*10</a:t>
            </a:r>
            <a:r>
              <a:rPr lang="ru-RU" sz="16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1700" b="1" dirty="0" smtClean="0"/>
              <a:t>[</a:t>
            </a:r>
            <a:r>
              <a:rPr lang="en-US" sz="1700" b="1" dirty="0"/>
              <a:t>ml/g], </a:t>
            </a:r>
            <a:r>
              <a:rPr lang="en-US" sz="1700" dirty="0"/>
              <a:t>and </a:t>
            </a:r>
            <a:r>
              <a:rPr lang="en-US" sz="1700" dirty="0" smtClean="0"/>
              <a:t>for</a:t>
            </a:r>
            <a:r>
              <a:rPr lang="en-US" sz="1600" dirty="0">
                <a:ea typeface="Times-Roman"/>
              </a:rPr>
              <a:t> </a:t>
            </a:r>
            <a:r>
              <a:rPr lang="en-US" sz="1600" dirty="0" smtClean="0">
                <a:ea typeface="Times-Roman"/>
              </a:rPr>
              <a:t>Zn</a:t>
            </a:r>
            <a:r>
              <a:rPr lang="ru-RU" sz="1600" baseline="30000" dirty="0">
                <a:ea typeface="Times-Roman"/>
              </a:rPr>
              <a:t>2+</a:t>
            </a:r>
            <a:r>
              <a:rPr lang="en-US" sz="1700" dirty="0" smtClean="0"/>
              <a:t> </a:t>
            </a:r>
            <a:r>
              <a:rPr lang="en-US" sz="1700" dirty="0"/>
              <a:t>to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7*10</a:t>
            </a:r>
            <a:r>
              <a:rPr lang="ru-RU" sz="16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b="1" dirty="0" smtClean="0"/>
              <a:t>[</a:t>
            </a:r>
            <a:r>
              <a:rPr lang="en-US" sz="1700" b="1" dirty="0"/>
              <a:t>ml/g]. </a:t>
            </a:r>
            <a:r>
              <a:rPr lang="en-US" sz="1700" dirty="0"/>
              <a:t>20-fold increase in the mineralization of the model solution leads to a decrease in the sorption of Ni by about </a:t>
            </a:r>
            <a:r>
              <a:rPr lang="en-US" sz="1700" b="1" dirty="0"/>
              <a:t>20</a:t>
            </a:r>
            <a:r>
              <a:rPr lang="en-US" sz="1700" dirty="0"/>
              <a:t> </a:t>
            </a:r>
            <a:r>
              <a:rPr lang="en-US" sz="1700" b="1" dirty="0"/>
              <a:t>times</a:t>
            </a:r>
            <a:r>
              <a:rPr lang="en-US" sz="1700" dirty="0"/>
              <a:t>, and Zn by almost </a:t>
            </a:r>
            <a:r>
              <a:rPr lang="en-US" sz="1700" b="1" dirty="0"/>
              <a:t>30</a:t>
            </a:r>
            <a:r>
              <a:rPr lang="en-US" sz="1700" dirty="0"/>
              <a:t> </a:t>
            </a:r>
            <a:r>
              <a:rPr lang="en-US" sz="1700" b="1" dirty="0"/>
              <a:t>times</a:t>
            </a:r>
            <a:r>
              <a:rPr lang="en-US" sz="1700" dirty="0"/>
              <a:t>. </a:t>
            </a:r>
            <a:endParaRPr lang="en-US" sz="1700" dirty="0" smtClean="0"/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700" dirty="0" smtClean="0"/>
              <a:t>Natural </a:t>
            </a:r>
            <a:r>
              <a:rPr lang="en-US" sz="1700" dirty="0" err="1"/>
              <a:t>tripolite</a:t>
            </a:r>
            <a:r>
              <a:rPr lang="en-US" sz="1700" dirty="0"/>
              <a:t> of the </a:t>
            </a:r>
            <a:r>
              <a:rPr lang="en-US" sz="1700" dirty="0" err="1"/>
              <a:t>Khotinetsky</a:t>
            </a:r>
            <a:r>
              <a:rPr lang="en-US" sz="1700" dirty="0"/>
              <a:t> deposit may well be used as a natural geochemical barrier for extraction of </a:t>
            </a:r>
            <a:r>
              <a:rPr lang="en-US" sz="1700" dirty="0" err="1"/>
              <a:t>technogenic</a:t>
            </a:r>
            <a:r>
              <a:rPr lang="en-US" sz="1700" dirty="0"/>
              <a:t> </a:t>
            </a:r>
            <a:r>
              <a:rPr lang="en-US" sz="1600" dirty="0">
                <a:ea typeface="Times-Roman"/>
              </a:rPr>
              <a:t>Ni</a:t>
            </a:r>
            <a:r>
              <a:rPr lang="ru-RU" sz="1600" baseline="30000" dirty="0">
                <a:ea typeface="Times-Roman"/>
              </a:rPr>
              <a:t>+2</a:t>
            </a:r>
            <a:r>
              <a:rPr lang="ru-RU" sz="1600" dirty="0">
                <a:ea typeface="Times-Roman"/>
              </a:rPr>
              <a:t> </a:t>
            </a:r>
            <a:r>
              <a:rPr lang="en-US" sz="1600" dirty="0">
                <a:ea typeface="Times-Roman"/>
              </a:rPr>
              <a:t>and</a:t>
            </a:r>
            <a:r>
              <a:rPr lang="ru-RU" sz="1600" dirty="0">
                <a:ea typeface="Times-Roman"/>
              </a:rPr>
              <a:t> </a:t>
            </a:r>
            <a:r>
              <a:rPr lang="en-US" sz="1600" dirty="0">
                <a:ea typeface="Times-Roman"/>
              </a:rPr>
              <a:t>Zn</a:t>
            </a:r>
            <a:r>
              <a:rPr lang="ru-RU" sz="1600" baseline="30000" dirty="0">
                <a:ea typeface="Times-Roman"/>
              </a:rPr>
              <a:t>2+</a:t>
            </a:r>
            <a:r>
              <a:rPr lang="ru-RU" sz="1600" dirty="0">
                <a:ea typeface="Times-Roman"/>
              </a:rPr>
              <a:t> </a:t>
            </a:r>
            <a:r>
              <a:rPr lang="en-US" sz="1700" dirty="0" smtClean="0"/>
              <a:t>from </a:t>
            </a:r>
            <a:r>
              <a:rPr lang="en-US" sz="1700" dirty="0"/>
              <a:t>soils and natural waters draining landfills and contaminated by these ions.</a:t>
            </a:r>
          </a:p>
          <a:p>
            <a:pPr marL="342900" lvl="0" indent="-342900">
              <a:buAutoNum type="arabicParenR"/>
            </a:pPr>
            <a:endParaRPr lang="en-US" dirty="0"/>
          </a:p>
          <a:p>
            <a:pPr marL="342900" lvl="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0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234" y="35255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800" b="1" dirty="0" smtClean="0">
                <a:solidFill>
                  <a:srgbClr val="222222"/>
                </a:solidFill>
                <a:latin typeface="+mj-lt"/>
              </a:rPr>
              <a:t>Acknowledgements</a:t>
            </a:r>
            <a:endParaRPr lang="ru-RU" sz="24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5447" y="4708335"/>
            <a:ext cx="6718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4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</a:t>
            </a:r>
            <a:r>
              <a:rPr lang="ru-RU" sz="4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attention!</a:t>
            </a:r>
            <a:endParaRPr lang="ru-RU" sz="4000" b="1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7834" y="1550938"/>
            <a:ext cx="7143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authors thank</a:t>
            </a: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T.G. </a:t>
            </a:r>
            <a:r>
              <a:rPr lang="en-US" sz="2400" kern="0" dirty="0" err="1" smtClean="0">
                <a:solidFill>
                  <a:prstClr val="black"/>
                </a:solidFill>
              </a:rPr>
              <a:t>Kuzmina</a:t>
            </a:r>
            <a:r>
              <a:rPr lang="ru-RU" sz="2400" kern="0" dirty="0" smtClean="0">
                <a:solidFill>
                  <a:prstClr val="black"/>
                </a:solidFill>
              </a:rPr>
              <a:t> (</a:t>
            </a:r>
            <a:r>
              <a:rPr lang="en-US" sz="2400" kern="0" dirty="0" smtClean="0">
                <a:solidFill>
                  <a:prstClr val="black"/>
                </a:solidFill>
              </a:rPr>
              <a:t>GEOKHI</a:t>
            </a:r>
            <a:r>
              <a:rPr lang="ru-RU" sz="2400" kern="0" dirty="0" smtClean="0">
                <a:solidFill>
                  <a:prstClr val="black"/>
                </a:solidFill>
              </a:rPr>
              <a:t>)</a:t>
            </a:r>
            <a:r>
              <a:rPr lang="ru-RU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and </a:t>
            </a:r>
            <a:r>
              <a:rPr lang="en-US" sz="2400" kern="0" dirty="0">
                <a:solidFill>
                  <a:prstClr val="black"/>
                </a:solidFill>
              </a:rPr>
              <a:t>I.N. </a:t>
            </a:r>
            <a:r>
              <a:rPr lang="en-US" sz="2400" kern="0" dirty="0" err="1" smtClean="0">
                <a:solidFill>
                  <a:prstClr val="black"/>
                </a:solidFill>
              </a:rPr>
              <a:t>Gromyak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(GEOKHI)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for carrying </a:t>
            </a:r>
            <a:r>
              <a:rPr lang="en-US" sz="2400" kern="0" dirty="0">
                <a:solidFill>
                  <a:prstClr val="black"/>
                </a:solidFill>
              </a:rPr>
              <a:t>out analytical </a:t>
            </a:r>
            <a:r>
              <a:rPr lang="en-US" sz="2400" kern="0" dirty="0" smtClean="0">
                <a:solidFill>
                  <a:prstClr val="black"/>
                </a:solidFill>
              </a:rPr>
              <a:t>measurements </a:t>
            </a:r>
          </a:p>
          <a:p>
            <a:pPr lvl="0" algn="ctr">
              <a:lnSpc>
                <a:spcPct val="150000"/>
              </a:lnSpc>
            </a:pPr>
            <a:r>
              <a:rPr lang="ru-RU" sz="2400" kern="0" dirty="0" smtClean="0">
                <a:solidFill>
                  <a:prstClr val="black"/>
                </a:solidFill>
              </a:rPr>
              <a:t>(</a:t>
            </a:r>
            <a:r>
              <a:rPr lang="en-US" sz="2400" kern="0" dirty="0">
                <a:solidFill>
                  <a:prstClr val="black"/>
                </a:solidFill>
              </a:rPr>
              <a:t>X-ray fluorescence </a:t>
            </a:r>
            <a:r>
              <a:rPr lang="en-US" sz="2400" kern="0" dirty="0" smtClean="0">
                <a:solidFill>
                  <a:prstClr val="black"/>
                </a:solidFill>
              </a:rPr>
              <a:t>analysis</a:t>
            </a:r>
            <a:r>
              <a:rPr lang="en-US" sz="2400" kern="0" dirty="0">
                <a:solidFill>
                  <a:prstClr val="black"/>
                </a:solidFill>
              </a:rPr>
              <a:t>; ICP-AES</a:t>
            </a:r>
            <a:r>
              <a:rPr lang="ru-RU" sz="2400" kern="0" dirty="0" smtClean="0">
                <a:solidFill>
                  <a:prstClr val="black"/>
                </a:solidFill>
              </a:rPr>
              <a:t>).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7313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2687</TotalTime>
  <Words>958</Words>
  <Application>Microsoft Office PowerPoint</Application>
  <PresentationFormat>Широкоэкранный</PresentationFormat>
  <Paragraphs>96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Calibri</vt:lpstr>
      <vt:lpstr>Corbel</vt:lpstr>
      <vt:lpstr>Times New Roman</vt:lpstr>
      <vt:lpstr>Times-Roman</vt:lpstr>
      <vt:lpstr>Параллакс</vt:lpstr>
      <vt:lpstr>An experimental study of sorption properties of natural zeolite-containing rocks and their ability for purification of aquatic solutions contaminated with Ni and Zn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experimental study of sorption properties of natural zeolite-containing rocks and their ability for purification of aquatic solutions contaminated with Ni and Zn</dc:title>
  <dc:creator>Надя Надежда</dc:creator>
  <cp:lastModifiedBy>Надя Надежда</cp:lastModifiedBy>
  <cp:revision>144</cp:revision>
  <dcterms:created xsi:type="dcterms:W3CDTF">2020-04-16T14:45:10Z</dcterms:created>
  <dcterms:modified xsi:type="dcterms:W3CDTF">2020-05-01T19:45:41Z</dcterms:modified>
</cp:coreProperties>
</file>