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778" r:id="rId2"/>
    <p:sldId id="701" r:id="rId3"/>
    <p:sldId id="779" r:id="rId4"/>
    <p:sldId id="711" r:id="rId5"/>
    <p:sldId id="713" r:id="rId6"/>
    <p:sldId id="717" r:id="rId7"/>
    <p:sldId id="726" r:id="rId8"/>
    <p:sldId id="727" r:id="rId9"/>
    <p:sldId id="716" r:id="rId10"/>
    <p:sldId id="712" r:id="rId11"/>
    <p:sldId id="729" r:id="rId12"/>
    <p:sldId id="725" r:id="rId13"/>
    <p:sldId id="721" r:id="rId14"/>
    <p:sldId id="728" r:id="rId15"/>
    <p:sldId id="730" r:id="rId16"/>
    <p:sldId id="724" r:id="rId17"/>
    <p:sldId id="723" r:id="rId18"/>
    <p:sldId id="732" r:id="rId19"/>
    <p:sldId id="715" r:id="rId20"/>
    <p:sldId id="718" r:id="rId21"/>
    <p:sldId id="719" r:id="rId22"/>
    <p:sldId id="720" r:id="rId23"/>
    <p:sldId id="722" r:id="rId24"/>
    <p:sldId id="738" r:id="rId25"/>
    <p:sldId id="733" r:id="rId26"/>
    <p:sldId id="735" r:id="rId27"/>
    <p:sldId id="731" r:id="rId28"/>
    <p:sldId id="734" r:id="rId29"/>
    <p:sldId id="736" r:id="rId30"/>
    <p:sldId id="737" r:id="rId31"/>
    <p:sldId id="739" r:id="rId32"/>
    <p:sldId id="740" r:id="rId33"/>
    <p:sldId id="743" r:id="rId34"/>
    <p:sldId id="745" r:id="rId35"/>
    <p:sldId id="744" r:id="rId36"/>
    <p:sldId id="746" r:id="rId37"/>
    <p:sldId id="741" r:id="rId38"/>
    <p:sldId id="747" r:id="rId39"/>
    <p:sldId id="748" r:id="rId40"/>
    <p:sldId id="749" r:id="rId41"/>
    <p:sldId id="750" r:id="rId42"/>
    <p:sldId id="780" r:id="rId43"/>
    <p:sldId id="709" r:id="rId44"/>
    <p:sldId id="707" r:id="rId45"/>
    <p:sldId id="781" r:id="rId46"/>
    <p:sldId id="782" r:id="rId47"/>
    <p:sldId id="757" r:id="rId48"/>
    <p:sldId id="758" r:id="rId49"/>
    <p:sldId id="759" r:id="rId50"/>
    <p:sldId id="764" r:id="rId51"/>
    <p:sldId id="78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8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53" autoAdjust="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086678-077E-477F-B6C9-24C34973A320}" type="doc">
      <dgm:prSet loTypeId="urn:microsoft.com/office/officeart/2005/8/layout/hProcess7" loCatId="list" qsTypeId="urn:microsoft.com/office/officeart/2005/8/quickstyle/simple1" qsCatId="simple" csTypeId="urn:microsoft.com/office/officeart/2005/8/colors/colorful4" csCatId="colorful" phldr="1"/>
      <dgm:spPr/>
      <dgm:t>
        <a:bodyPr/>
        <a:lstStyle/>
        <a:p>
          <a:endParaRPr lang="en-GB"/>
        </a:p>
      </dgm:t>
    </dgm:pt>
    <dgm:pt modelId="{D15B74CC-20FA-4702-A720-7578FDE54511}">
      <dgm:prSet phldrT="[Text]" custT="1"/>
      <dgm:spPr/>
      <dgm:t>
        <a:bodyPr/>
        <a:lstStyle/>
        <a:p>
          <a:r>
            <a:rPr lang="en-GB" sz="1800" b="1"/>
            <a:t>Main goal</a:t>
          </a:r>
        </a:p>
      </dgm:t>
    </dgm:pt>
    <dgm:pt modelId="{9E91E12B-5A94-4505-969C-DECFECF48417}" type="parTrans" cxnId="{05989E9A-56F6-40E9-900E-7EB9EF9442DF}">
      <dgm:prSet/>
      <dgm:spPr/>
      <dgm:t>
        <a:bodyPr/>
        <a:lstStyle/>
        <a:p>
          <a:endParaRPr lang="en-GB"/>
        </a:p>
      </dgm:t>
    </dgm:pt>
    <dgm:pt modelId="{7D2D5233-C5AE-4BB9-B22F-BC1DFF7ED989}" type="sibTrans" cxnId="{05989E9A-56F6-40E9-900E-7EB9EF9442DF}">
      <dgm:prSet/>
      <dgm:spPr/>
      <dgm:t>
        <a:bodyPr/>
        <a:lstStyle/>
        <a:p>
          <a:endParaRPr lang="en-GB"/>
        </a:p>
      </dgm:t>
    </dgm:pt>
    <dgm:pt modelId="{CC64E173-CE63-4AA0-BE45-51B8248B6BA3}">
      <dgm:prSet phldrT="[Text]" custT="1"/>
      <dgm:spPr/>
      <dgm:t>
        <a:bodyPr/>
        <a:lstStyle/>
        <a:p>
          <a:pPr>
            <a:buFont typeface="Symbol" panose="05050102010706020507" pitchFamily="18" charset="2"/>
            <a:buChar char=""/>
          </a:pPr>
          <a:r>
            <a:rPr lang="en-GB" sz="1800" b="1" dirty="0"/>
            <a:t>Demonstrate the applicability of an advanced model to slope stability analyses under non-isothermal conditions</a:t>
          </a:r>
          <a:endParaRPr lang="en-GB" sz="1800" dirty="0"/>
        </a:p>
      </dgm:t>
    </dgm:pt>
    <dgm:pt modelId="{4943819F-881C-4BA6-8029-719D006214DB}" type="parTrans" cxnId="{7728E586-AD63-44A3-98E9-1382466CB2ED}">
      <dgm:prSet/>
      <dgm:spPr/>
      <dgm:t>
        <a:bodyPr/>
        <a:lstStyle/>
        <a:p>
          <a:endParaRPr lang="en-GB"/>
        </a:p>
      </dgm:t>
    </dgm:pt>
    <dgm:pt modelId="{1423573F-59BD-43D4-83F9-C3829CC8BB4A}" type="sibTrans" cxnId="{7728E586-AD63-44A3-98E9-1382466CB2ED}">
      <dgm:prSet/>
      <dgm:spPr/>
      <dgm:t>
        <a:bodyPr/>
        <a:lstStyle/>
        <a:p>
          <a:endParaRPr lang="en-GB"/>
        </a:p>
      </dgm:t>
    </dgm:pt>
    <dgm:pt modelId="{EE6AE59E-42A3-485C-AC0A-A3D3775B945B}">
      <dgm:prSet phldrT="[Text]" custT="1"/>
      <dgm:spPr/>
      <dgm:t>
        <a:bodyPr/>
        <a:lstStyle/>
        <a:p>
          <a:r>
            <a:rPr lang="en-GB" sz="1800" b="1"/>
            <a:t>Objective 2</a:t>
          </a:r>
        </a:p>
      </dgm:t>
    </dgm:pt>
    <dgm:pt modelId="{7E398ABD-C013-4A7C-97A3-BB98AE6A7A00}" type="parTrans" cxnId="{CBE1EB5E-0594-4300-AB17-67C65C6954C1}">
      <dgm:prSet/>
      <dgm:spPr/>
      <dgm:t>
        <a:bodyPr/>
        <a:lstStyle/>
        <a:p>
          <a:endParaRPr lang="en-GB"/>
        </a:p>
      </dgm:t>
    </dgm:pt>
    <dgm:pt modelId="{0E809F4C-2002-421E-93D4-FBAAE0609A86}" type="sibTrans" cxnId="{CBE1EB5E-0594-4300-AB17-67C65C6954C1}">
      <dgm:prSet/>
      <dgm:spPr/>
      <dgm:t>
        <a:bodyPr/>
        <a:lstStyle/>
        <a:p>
          <a:endParaRPr lang="en-GB"/>
        </a:p>
      </dgm:t>
    </dgm:pt>
    <dgm:pt modelId="{38EE54C9-C355-4016-BCE2-A0F12067556B}">
      <dgm:prSet phldrT="[Text]" custT="1"/>
      <dgm:spPr/>
      <dgm:t>
        <a:bodyPr/>
        <a:lstStyle/>
        <a:p>
          <a:r>
            <a:rPr lang="en-GB" sz="1800" b="1"/>
            <a:t>Objective 3</a:t>
          </a:r>
        </a:p>
      </dgm:t>
    </dgm:pt>
    <dgm:pt modelId="{16E2E461-E7C6-4404-A6C9-079EE8CB5B75}" type="parTrans" cxnId="{CB00D667-6D1A-49F8-9397-276D38610037}">
      <dgm:prSet/>
      <dgm:spPr/>
      <dgm:t>
        <a:bodyPr/>
        <a:lstStyle/>
        <a:p>
          <a:endParaRPr lang="en-GB"/>
        </a:p>
      </dgm:t>
    </dgm:pt>
    <dgm:pt modelId="{22F2990F-75E6-4446-AE84-C519C1CF0745}" type="sibTrans" cxnId="{CB00D667-6D1A-49F8-9397-276D38610037}">
      <dgm:prSet/>
      <dgm:spPr/>
      <dgm:t>
        <a:bodyPr/>
        <a:lstStyle/>
        <a:p>
          <a:endParaRPr lang="en-GB"/>
        </a:p>
      </dgm:t>
    </dgm:pt>
    <dgm:pt modelId="{3B5E5F81-0ED1-44B8-897E-DC3E18E14023}">
      <dgm:prSet phldrT="[Text]" custT="1"/>
      <dgm:spPr/>
      <dgm:t>
        <a:bodyPr/>
        <a:lstStyle/>
        <a:p>
          <a:pPr>
            <a:buFont typeface="Symbol" panose="05050102010706020507" pitchFamily="18" charset="2"/>
            <a:buChar char=""/>
          </a:pPr>
          <a:r>
            <a:rPr lang="en-GB" sz="1800" b="1"/>
            <a:t>Investigate a real case study with complex boundary conditions to demonstrate practical applicability</a:t>
          </a:r>
          <a:endParaRPr lang="en-GB" sz="1800"/>
        </a:p>
      </dgm:t>
    </dgm:pt>
    <dgm:pt modelId="{C0F364A2-22B6-4E79-BD95-29E58C52876A}" type="parTrans" cxnId="{A3A986A2-1C7A-41E5-99B8-3C3B6EC69523}">
      <dgm:prSet/>
      <dgm:spPr/>
      <dgm:t>
        <a:bodyPr/>
        <a:lstStyle/>
        <a:p>
          <a:endParaRPr lang="en-GB"/>
        </a:p>
      </dgm:t>
    </dgm:pt>
    <dgm:pt modelId="{8A1A2AFC-88BB-415E-942C-DDA04FCC20B2}" type="sibTrans" cxnId="{A3A986A2-1C7A-41E5-99B8-3C3B6EC69523}">
      <dgm:prSet/>
      <dgm:spPr/>
      <dgm:t>
        <a:bodyPr/>
        <a:lstStyle/>
        <a:p>
          <a:endParaRPr lang="en-GB"/>
        </a:p>
      </dgm:t>
    </dgm:pt>
    <dgm:pt modelId="{DDB301EF-AA61-40B9-BC4E-64FA8D51F903}">
      <dgm:prSet phldrT="[Text]" custT="1"/>
      <dgm:spPr/>
      <dgm:t>
        <a:bodyPr/>
        <a:lstStyle/>
        <a:p>
          <a:r>
            <a:rPr lang="en-GB" sz="1800" b="1"/>
            <a:t>Objective 4</a:t>
          </a:r>
        </a:p>
      </dgm:t>
    </dgm:pt>
    <dgm:pt modelId="{B0A2117A-C40F-41C0-8D38-8A164F5F87DC}" type="parTrans" cxnId="{EEC3C90A-BF9E-4F4A-98EE-6F31508D660D}">
      <dgm:prSet/>
      <dgm:spPr/>
      <dgm:t>
        <a:bodyPr/>
        <a:lstStyle/>
        <a:p>
          <a:endParaRPr lang="en-GB"/>
        </a:p>
      </dgm:t>
    </dgm:pt>
    <dgm:pt modelId="{ED94B6C7-0360-4813-BF7D-1DB55975A570}" type="sibTrans" cxnId="{EEC3C90A-BF9E-4F4A-98EE-6F31508D660D}">
      <dgm:prSet/>
      <dgm:spPr/>
      <dgm:t>
        <a:bodyPr/>
        <a:lstStyle/>
        <a:p>
          <a:endParaRPr lang="en-GB"/>
        </a:p>
      </dgm:t>
    </dgm:pt>
    <dgm:pt modelId="{E1017EA3-23CF-4A03-8CCB-3FBF56405966}">
      <dgm:prSet phldrT="[Text]" custT="1"/>
      <dgm:spPr/>
      <dgm:t>
        <a:bodyPr/>
        <a:lstStyle/>
        <a:p>
          <a:pPr>
            <a:buFont typeface="Symbol" panose="05050102010706020507" pitchFamily="18" charset="2"/>
            <a:buChar char=""/>
          </a:pPr>
          <a:r>
            <a:rPr lang="en-GB" sz="1800" b="1" dirty="0"/>
            <a:t>Propose an upscaling to improve regional landslide risk assessments, and submit it for funding</a:t>
          </a:r>
          <a:endParaRPr lang="en-GB" sz="1800" dirty="0"/>
        </a:p>
      </dgm:t>
    </dgm:pt>
    <dgm:pt modelId="{1E88175E-10D7-45C1-9AEE-DC6C409822CD}" type="parTrans" cxnId="{8051B9FC-1713-46A0-97C4-FA8924D0D623}">
      <dgm:prSet/>
      <dgm:spPr/>
      <dgm:t>
        <a:bodyPr/>
        <a:lstStyle/>
        <a:p>
          <a:endParaRPr lang="en-GB"/>
        </a:p>
      </dgm:t>
    </dgm:pt>
    <dgm:pt modelId="{584DEAB0-6BD8-43B6-9F05-E75BF3871C9A}" type="sibTrans" cxnId="{8051B9FC-1713-46A0-97C4-FA8924D0D623}">
      <dgm:prSet/>
      <dgm:spPr/>
      <dgm:t>
        <a:bodyPr/>
        <a:lstStyle/>
        <a:p>
          <a:endParaRPr lang="en-GB"/>
        </a:p>
      </dgm:t>
    </dgm:pt>
    <dgm:pt modelId="{38EB7DEE-13E5-4011-9723-3ED2982A9CA3}">
      <dgm:prSet phldrT="[Text]" custT="1"/>
      <dgm:spPr/>
      <dgm:t>
        <a:bodyPr/>
        <a:lstStyle/>
        <a:p>
          <a:r>
            <a:rPr lang="en-GB" sz="1800" b="1"/>
            <a:t>Objective 1</a:t>
          </a:r>
        </a:p>
      </dgm:t>
    </dgm:pt>
    <dgm:pt modelId="{6D04081B-B8A2-40CC-A1D5-CF9C6AB3E6D7}" type="parTrans" cxnId="{884C5CE3-6807-42AB-B119-CAEB84A65819}">
      <dgm:prSet/>
      <dgm:spPr/>
      <dgm:t>
        <a:bodyPr/>
        <a:lstStyle/>
        <a:p>
          <a:endParaRPr lang="en-GB"/>
        </a:p>
      </dgm:t>
    </dgm:pt>
    <dgm:pt modelId="{DAB5CE09-7382-4797-9F60-57D86C52C7BE}" type="sibTrans" cxnId="{884C5CE3-6807-42AB-B119-CAEB84A65819}">
      <dgm:prSet/>
      <dgm:spPr/>
      <dgm:t>
        <a:bodyPr/>
        <a:lstStyle/>
        <a:p>
          <a:endParaRPr lang="en-GB"/>
        </a:p>
      </dgm:t>
    </dgm:pt>
    <dgm:pt modelId="{E0A87E8A-BB3D-4B77-A003-451C742C4272}">
      <dgm:prSet phldrT="[Text]" custT="1"/>
      <dgm:spPr/>
      <dgm:t>
        <a:bodyPr/>
        <a:lstStyle/>
        <a:p>
          <a:r>
            <a:rPr lang="en-GB" sz="1800" b="1" dirty="0"/>
            <a:t>Evaluate the direct effect of thermal forcing on slope stability under climate change scenarios</a:t>
          </a:r>
        </a:p>
      </dgm:t>
    </dgm:pt>
    <dgm:pt modelId="{A1A91A16-7E4F-4E0A-87DC-C85E8086651A}" type="parTrans" cxnId="{F6837A1C-E6D1-45F2-887B-1ECE3ACD0B09}">
      <dgm:prSet/>
      <dgm:spPr/>
      <dgm:t>
        <a:bodyPr/>
        <a:lstStyle/>
        <a:p>
          <a:endParaRPr lang="en-GB"/>
        </a:p>
      </dgm:t>
    </dgm:pt>
    <dgm:pt modelId="{E743FB34-7B5A-481B-9942-7709B7552B2C}" type="sibTrans" cxnId="{F6837A1C-E6D1-45F2-887B-1ECE3ACD0B09}">
      <dgm:prSet/>
      <dgm:spPr/>
      <dgm:t>
        <a:bodyPr/>
        <a:lstStyle/>
        <a:p>
          <a:endParaRPr lang="en-GB"/>
        </a:p>
      </dgm:t>
    </dgm:pt>
    <dgm:pt modelId="{2C1B6C1C-4516-42E5-A5FC-4FC156374C1A}">
      <dgm:prSet phldrT="[Text]" custT="1"/>
      <dgm:spPr/>
      <dgm:t>
        <a:bodyPr/>
        <a:lstStyle/>
        <a:p>
          <a:pPr>
            <a:buFont typeface="Symbol" panose="05050102010706020507" pitchFamily="18" charset="2"/>
            <a:buChar char=""/>
          </a:pPr>
          <a:r>
            <a:rPr lang="en-GB" sz="1800" b="1" dirty="0"/>
            <a:t>Develop and run a virtual experiment to quantify the effect of various climate patterns on slope stability</a:t>
          </a:r>
          <a:endParaRPr lang="en-GB" sz="1800" dirty="0"/>
        </a:p>
      </dgm:t>
    </dgm:pt>
    <dgm:pt modelId="{79965232-B3C0-4F40-82B1-2815FEE02B5D}" type="parTrans" cxnId="{E7E7DD9F-96C4-4D14-9E66-4481F3DA5038}">
      <dgm:prSet/>
      <dgm:spPr/>
      <dgm:t>
        <a:bodyPr/>
        <a:lstStyle/>
        <a:p>
          <a:endParaRPr lang="en-GB"/>
        </a:p>
      </dgm:t>
    </dgm:pt>
    <dgm:pt modelId="{3531585A-45A8-4C7A-B2D8-E8CA55C92179}" type="sibTrans" cxnId="{E7E7DD9F-96C4-4D14-9E66-4481F3DA5038}">
      <dgm:prSet/>
      <dgm:spPr/>
      <dgm:t>
        <a:bodyPr/>
        <a:lstStyle/>
        <a:p>
          <a:endParaRPr lang="en-GB"/>
        </a:p>
      </dgm:t>
    </dgm:pt>
    <dgm:pt modelId="{EC55392B-9FED-484C-AF49-8226F70B3927}" type="pres">
      <dgm:prSet presAssocID="{23086678-077E-477F-B6C9-24C34973A320}" presName="Name0" presStyleCnt="0">
        <dgm:presLayoutVars>
          <dgm:dir/>
          <dgm:animLvl val="lvl"/>
          <dgm:resizeHandles val="exact"/>
        </dgm:presLayoutVars>
      </dgm:prSet>
      <dgm:spPr/>
    </dgm:pt>
    <dgm:pt modelId="{71810082-8FB4-4D9D-B3CC-BF793C040FEE}" type="pres">
      <dgm:prSet presAssocID="{D15B74CC-20FA-4702-A720-7578FDE54511}" presName="compositeNode" presStyleCnt="0">
        <dgm:presLayoutVars>
          <dgm:bulletEnabled val="1"/>
        </dgm:presLayoutVars>
      </dgm:prSet>
      <dgm:spPr/>
    </dgm:pt>
    <dgm:pt modelId="{B597C02A-1E3A-49D7-8E52-1EA075B3A882}" type="pres">
      <dgm:prSet presAssocID="{D15B74CC-20FA-4702-A720-7578FDE54511}" presName="bgRect" presStyleLbl="node1" presStyleIdx="0" presStyleCnt="5" custScaleY="91710" custLinFactNeighborY="6314"/>
      <dgm:spPr/>
    </dgm:pt>
    <dgm:pt modelId="{DEE31C30-207D-41D2-9A4B-78459016581C}" type="pres">
      <dgm:prSet presAssocID="{D15B74CC-20FA-4702-A720-7578FDE54511}" presName="parentNode" presStyleLbl="node1" presStyleIdx="0" presStyleCnt="5">
        <dgm:presLayoutVars>
          <dgm:chMax val="0"/>
          <dgm:bulletEnabled val="1"/>
        </dgm:presLayoutVars>
      </dgm:prSet>
      <dgm:spPr/>
    </dgm:pt>
    <dgm:pt modelId="{893D9BBA-0887-43E0-B9A0-790342FCC79C}" type="pres">
      <dgm:prSet presAssocID="{D15B74CC-20FA-4702-A720-7578FDE54511}" presName="childNode" presStyleLbl="node1" presStyleIdx="0" presStyleCnt="5">
        <dgm:presLayoutVars>
          <dgm:bulletEnabled val="1"/>
        </dgm:presLayoutVars>
      </dgm:prSet>
      <dgm:spPr/>
    </dgm:pt>
    <dgm:pt modelId="{8F0C3ED5-13FA-4C5D-B99F-7379CFA02FFA}" type="pres">
      <dgm:prSet presAssocID="{7D2D5233-C5AE-4BB9-B22F-BC1DFF7ED989}" presName="hSp" presStyleCnt="0"/>
      <dgm:spPr/>
    </dgm:pt>
    <dgm:pt modelId="{8FEA71BC-A5D9-4394-ABE8-023F02B1F040}" type="pres">
      <dgm:prSet presAssocID="{7D2D5233-C5AE-4BB9-B22F-BC1DFF7ED989}" presName="vProcSp" presStyleCnt="0"/>
      <dgm:spPr/>
    </dgm:pt>
    <dgm:pt modelId="{A01B89CB-6485-47E2-B79D-DD2BD3758C65}" type="pres">
      <dgm:prSet presAssocID="{7D2D5233-C5AE-4BB9-B22F-BC1DFF7ED989}" presName="vSp1" presStyleCnt="0"/>
      <dgm:spPr/>
    </dgm:pt>
    <dgm:pt modelId="{7F1E9812-0402-4775-849D-B81F83376998}" type="pres">
      <dgm:prSet presAssocID="{7D2D5233-C5AE-4BB9-B22F-BC1DFF7ED989}" presName="simulatedConn" presStyleLbl="solidFgAcc1" presStyleIdx="0" presStyleCnt="4"/>
      <dgm:spPr/>
    </dgm:pt>
    <dgm:pt modelId="{548D507B-94E4-4F4F-B01C-DE4BD501CDD3}" type="pres">
      <dgm:prSet presAssocID="{7D2D5233-C5AE-4BB9-B22F-BC1DFF7ED989}" presName="vSp2" presStyleCnt="0"/>
      <dgm:spPr/>
    </dgm:pt>
    <dgm:pt modelId="{56192C7B-E53B-4DFF-A429-642FE70E3606}" type="pres">
      <dgm:prSet presAssocID="{7D2D5233-C5AE-4BB9-B22F-BC1DFF7ED989}" presName="sibTrans" presStyleCnt="0"/>
      <dgm:spPr/>
    </dgm:pt>
    <dgm:pt modelId="{8E6404D8-7E50-427C-AECC-176489BBDBCF}" type="pres">
      <dgm:prSet presAssocID="{38EB7DEE-13E5-4011-9723-3ED2982A9CA3}" presName="compositeNode" presStyleCnt="0">
        <dgm:presLayoutVars>
          <dgm:bulletEnabled val="1"/>
        </dgm:presLayoutVars>
      </dgm:prSet>
      <dgm:spPr/>
    </dgm:pt>
    <dgm:pt modelId="{A8801919-939E-422A-9526-F1688F8191F2}" type="pres">
      <dgm:prSet presAssocID="{38EB7DEE-13E5-4011-9723-3ED2982A9CA3}" presName="bgRect" presStyleLbl="node1" presStyleIdx="1" presStyleCnt="5" custScaleY="91710" custLinFactNeighborY="6314"/>
      <dgm:spPr/>
    </dgm:pt>
    <dgm:pt modelId="{05CC9DC0-C668-42F9-A4C2-753FB6F58A2C}" type="pres">
      <dgm:prSet presAssocID="{38EB7DEE-13E5-4011-9723-3ED2982A9CA3}" presName="parentNode" presStyleLbl="node1" presStyleIdx="1" presStyleCnt="5">
        <dgm:presLayoutVars>
          <dgm:chMax val="0"/>
          <dgm:bulletEnabled val="1"/>
        </dgm:presLayoutVars>
      </dgm:prSet>
      <dgm:spPr/>
    </dgm:pt>
    <dgm:pt modelId="{39F531C8-5DF3-42C6-A043-0DBBED32884E}" type="pres">
      <dgm:prSet presAssocID="{38EB7DEE-13E5-4011-9723-3ED2982A9CA3}" presName="childNode" presStyleLbl="node1" presStyleIdx="1" presStyleCnt="5">
        <dgm:presLayoutVars>
          <dgm:bulletEnabled val="1"/>
        </dgm:presLayoutVars>
      </dgm:prSet>
      <dgm:spPr/>
    </dgm:pt>
    <dgm:pt modelId="{54320A6B-CBE6-4EEE-B17F-1FB2ED0E9825}" type="pres">
      <dgm:prSet presAssocID="{DAB5CE09-7382-4797-9F60-57D86C52C7BE}" presName="hSp" presStyleCnt="0"/>
      <dgm:spPr/>
    </dgm:pt>
    <dgm:pt modelId="{78E5CFCF-0F3B-4EFD-B1E7-B0A71D8872ED}" type="pres">
      <dgm:prSet presAssocID="{DAB5CE09-7382-4797-9F60-57D86C52C7BE}" presName="vProcSp" presStyleCnt="0"/>
      <dgm:spPr/>
    </dgm:pt>
    <dgm:pt modelId="{75AB89C8-A30A-430B-AF35-6214DEC350B8}" type="pres">
      <dgm:prSet presAssocID="{DAB5CE09-7382-4797-9F60-57D86C52C7BE}" presName="vSp1" presStyleCnt="0"/>
      <dgm:spPr/>
    </dgm:pt>
    <dgm:pt modelId="{0A7BED57-67D9-4E4F-AEF5-E1910A962C84}" type="pres">
      <dgm:prSet presAssocID="{DAB5CE09-7382-4797-9F60-57D86C52C7BE}" presName="simulatedConn" presStyleLbl="solidFgAcc1" presStyleIdx="1" presStyleCnt="4"/>
      <dgm:spPr/>
    </dgm:pt>
    <dgm:pt modelId="{77FA79A7-88FD-4570-A181-6B80E3B8F1B7}" type="pres">
      <dgm:prSet presAssocID="{DAB5CE09-7382-4797-9F60-57D86C52C7BE}" presName="vSp2" presStyleCnt="0"/>
      <dgm:spPr/>
    </dgm:pt>
    <dgm:pt modelId="{601F50C5-2DB3-4B42-832F-061A0D25DEE6}" type="pres">
      <dgm:prSet presAssocID="{DAB5CE09-7382-4797-9F60-57D86C52C7BE}" presName="sibTrans" presStyleCnt="0"/>
      <dgm:spPr/>
    </dgm:pt>
    <dgm:pt modelId="{B622DF6E-48D2-416D-A419-448F54895289}" type="pres">
      <dgm:prSet presAssocID="{EE6AE59E-42A3-485C-AC0A-A3D3775B945B}" presName="compositeNode" presStyleCnt="0">
        <dgm:presLayoutVars>
          <dgm:bulletEnabled val="1"/>
        </dgm:presLayoutVars>
      </dgm:prSet>
      <dgm:spPr/>
    </dgm:pt>
    <dgm:pt modelId="{614A9C78-5802-42BF-84F3-0F2358A44186}" type="pres">
      <dgm:prSet presAssocID="{EE6AE59E-42A3-485C-AC0A-A3D3775B945B}" presName="bgRect" presStyleLbl="node1" presStyleIdx="2" presStyleCnt="5" custScaleY="91710" custLinFactNeighborY="6314"/>
      <dgm:spPr/>
    </dgm:pt>
    <dgm:pt modelId="{7F6783D9-7ABC-4034-8DE4-5FB9DB24E124}" type="pres">
      <dgm:prSet presAssocID="{EE6AE59E-42A3-485C-AC0A-A3D3775B945B}" presName="parentNode" presStyleLbl="node1" presStyleIdx="2" presStyleCnt="5">
        <dgm:presLayoutVars>
          <dgm:chMax val="0"/>
          <dgm:bulletEnabled val="1"/>
        </dgm:presLayoutVars>
      </dgm:prSet>
      <dgm:spPr/>
    </dgm:pt>
    <dgm:pt modelId="{E8B7F0D9-23CE-409D-A706-0F7B16029D6A}" type="pres">
      <dgm:prSet presAssocID="{EE6AE59E-42A3-485C-AC0A-A3D3775B945B}" presName="childNode" presStyleLbl="node1" presStyleIdx="2" presStyleCnt="5">
        <dgm:presLayoutVars>
          <dgm:bulletEnabled val="1"/>
        </dgm:presLayoutVars>
      </dgm:prSet>
      <dgm:spPr/>
    </dgm:pt>
    <dgm:pt modelId="{6F72140F-E0E4-4396-AF48-08BDC9E72C5E}" type="pres">
      <dgm:prSet presAssocID="{0E809F4C-2002-421E-93D4-FBAAE0609A86}" presName="hSp" presStyleCnt="0"/>
      <dgm:spPr/>
    </dgm:pt>
    <dgm:pt modelId="{41A17CF1-E29A-459A-9527-7BE59491D450}" type="pres">
      <dgm:prSet presAssocID="{0E809F4C-2002-421E-93D4-FBAAE0609A86}" presName="vProcSp" presStyleCnt="0"/>
      <dgm:spPr/>
    </dgm:pt>
    <dgm:pt modelId="{0D7DB95F-BDD2-4B9A-86FE-5D959DA21E29}" type="pres">
      <dgm:prSet presAssocID="{0E809F4C-2002-421E-93D4-FBAAE0609A86}" presName="vSp1" presStyleCnt="0"/>
      <dgm:spPr/>
    </dgm:pt>
    <dgm:pt modelId="{358E5FC4-8437-41B8-BD31-F4BA4C4BC419}" type="pres">
      <dgm:prSet presAssocID="{0E809F4C-2002-421E-93D4-FBAAE0609A86}" presName="simulatedConn" presStyleLbl="solidFgAcc1" presStyleIdx="2" presStyleCnt="4"/>
      <dgm:spPr/>
    </dgm:pt>
    <dgm:pt modelId="{D46B8981-7642-43DA-BAD5-75431EA2FC3F}" type="pres">
      <dgm:prSet presAssocID="{0E809F4C-2002-421E-93D4-FBAAE0609A86}" presName="vSp2" presStyleCnt="0"/>
      <dgm:spPr/>
    </dgm:pt>
    <dgm:pt modelId="{66A9B950-4C47-44C3-BB7E-696F8CD76B3E}" type="pres">
      <dgm:prSet presAssocID="{0E809F4C-2002-421E-93D4-FBAAE0609A86}" presName="sibTrans" presStyleCnt="0"/>
      <dgm:spPr/>
    </dgm:pt>
    <dgm:pt modelId="{5BD92480-24B6-4354-8F3B-EE6E83CFB614}" type="pres">
      <dgm:prSet presAssocID="{38EE54C9-C355-4016-BCE2-A0F12067556B}" presName="compositeNode" presStyleCnt="0">
        <dgm:presLayoutVars>
          <dgm:bulletEnabled val="1"/>
        </dgm:presLayoutVars>
      </dgm:prSet>
      <dgm:spPr/>
    </dgm:pt>
    <dgm:pt modelId="{0DCB35F0-7A0F-4498-AFBB-25F2B2EA0C52}" type="pres">
      <dgm:prSet presAssocID="{38EE54C9-C355-4016-BCE2-A0F12067556B}" presName="bgRect" presStyleLbl="node1" presStyleIdx="3" presStyleCnt="5" custScaleY="91710" custLinFactNeighborY="6314"/>
      <dgm:spPr/>
    </dgm:pt>
    <dgm:pt modelId="{BB66F8F2-C4B3-4DE3-9FB4-0A1CB8835170}" type="pres">
      <dgm:prSet presAssocID="{38EE54C9-C355-4016-BCE2-A0F12067556B}" presName="parentNode" presStyleLbl="node1" presStyleIdx="3" presStyleCnt="5">
        <dgm:presLayoutVars>
          <dgm:chMax val="0"/>
          <dgm:bulletEnabled val="1"/>
        </dgm:presLayoutVars>
      </dgm:prSet>
      <dgm:spPr/>
    </dgm:pt>
    <dgm:pt modelId="{01DE2BA6-9BE7-40B6-AD19-E21219026302}" type="pres">
      <dgm:prSet presAssocID="{38EE54C9-C355-4016-BCE2-A0F12067556B}" presName="childNode" presStyleLbl="node1" presStyleIdx="3" presStyleCnt="5">
        <dgm:presLayoutVars>
          <dgm:bulletEnabled val="1"/>
        </dgm:presLayoutVars>
      </dgm:prSet>
      <dgm:spPr/>
    </dgm:pt>
    <dgm:pt modelId="{20281B21-17B7-4043-9750-4C5E6CABFB30}" type="pres">
      <dgm:prSet presAssocID="{22F2990F-75E6-4446-AE84-C519C1CF0745}" presName="hSp" presStyleCnt="0"/>
      <dgm:spPr/>
    </dgm:pt>
    <dgm:pt modelId="{6D5D450B-D16F-44BE-8FC5-ED439FFDA303}" type="pres">
      <dgm:prSet presAssocID="{22F2990F-75E6-4446-AE84-C519C1CF0745}" presName="vProcSp" presStyleCnt="0"/>
      <dgm:spPr/>
    </dgm:pt>
    <dgm:pt modelId="{8C5988B4-4496-4EBC-B91A-CDCAED2D77E9}" type="pres">
      <dgm:prSet presAssocID="{22F2990F-75E6-4446-AE84-C519C1CF0745}" presName="vSp1" presStyleCnt="0"/>
      <dgm:spPr/>
    </dgm:pt>
    <dgm:pt modelId="{B45A28FF-97AF-4409-8B3B-4396481D524F}" type="pres">
      <dgm:prSet presAssocID="{22F2990F-75E6-4446-AE84-C519C1CF0745}" presName="simulatedConn" presStyleLbl="solidFgAcc1" presStyleIdx="3" presStyleCnt="4"/>
      <dgm:spPr/>
    </dgm:pt>
    <dgm:pt modelId="{7D0F9982-1883-45FF-883D-16D156176D1E}" type="pres">
      <dgm:prSet presAssocID="{22F2990F-75E6-4446-AE84-C519C1CF0745}" presName="vSp2" presStyleCnt="0"/>
      <dgm:spPr/>
    </dgm:pt>
    <dgm:pt modelId="{2F4A77DB-A6D7-4A8A-BC3D-9425BDE9399A}" type="pres">
      <dgm:prSet presAssocID="{22F2990F-75E6-4446-AE84-C519C1CF0745}" presName="sibTrans" presStyleCnt="0"/>
      <dgm:spPr/>
    </dgm:pt>
    <dgm:pt modelId="{D05D17BE-49EE-4ED6-BFB6-D8C8111EC124}" type="pres">
      <dgm:prSet presAssocID="{DDB301EF-AA61-40B9-BC4E-64FA8D51F903}" presName="compositeNode" presStyleCnt="0">
        <dgm:presLayoutVars>
          <dgm:bulletEnabled val="1"/>
        </dgm:presLayoutVars>
      </dgm:prSet>
      <dgm:spPr/>
    </dgm:pt>
    <dgm:pt modelId="{0FB4068C-9F12-4B11-9D3C-E37FC71D95F2}" type="pres">
      <dgm:prSet presAssocID="{DDB301EF-AA61-40B9-BC4E-64FA8D51F903}" presName="bgRect" presStyleLbl="node1" presStyleIdx="4" presStyleCnt="5" custScaleY="91710" custLinFactNeighborY="6314"/>
      <dgm:spPr/>
    </dgm:pt>
    <dgm:pt modelId="{0DCEBCB2-9A38-4EB8-BC6D-7DBBE84D636B}" type="pres">
      <dgm:prSet presAssocID="{DDB301EF-AA61-40B9-BC4E-64FA8D51F903}" presName="parentNode" presStyleLbl="node1" presStyleIdx="4" presStyleCnt="5">
        <dgm:presLayoutVars>
          <dgm:chMax val="0"/>
          <dgm:bulletEnabled val="1"/>
        </dgm:presLayoutVars>
      </dgm:prSet>
      <dgm:spPr/>
    </dgm:pt>
    <dgm:pt modelId="{9793C212-06C0-447E-A1A4-F2E5183C18C8}" type="pres">
      <dgm:prSet presAssocID="{DDB301EF-AA61-40B9-BC4E-64FA8D51F903}" presName="childNode" presStyleLbl="node1" presStyleIdx="4" presStyleCnt="5">
        <dgm:presLayoutVars>
          <dgm:bulletEnabled val="1"/>
        </dgm:presLayoutVars>
      </dgm:prSet>
      <dgm:spPr/>
    </dgm:pt>
  </dgm:ptLst>
  <dgm:cxnLst>
    <dgm:cxn modelId="{EEC3C90A-BF9E-4F4A-98EE-6F31508D660D}" srcId="{23086678-077E-477F-B6C9-24C34973A320}" destId="{DDB301EF-AA61-40B9-BC4E-64FA8D51F903}" srcOrd="4" destOrd="0" parTransId="{B0A2117A-C40F-41C0-8D38-8A164F5F87DC}" sibTransId="{ED94B6C7-0360-4813-BF7D-1DB55975A570}"/>
    <dgm:cxn modelId="{C65A481B-05ED-4B88-9522-675442357340}" type="presOf" srcId="{3B5E5F81-0ED1-44B8-897E-DC3E18E14023}" destId="{01DE2BA6-9BE7-40B6-AD19-E21219026302}" srcOrd="0" destOrd="0" presId="urn:microsoft.com/office/officeart/2005/8/layout/hProcess7"/>
    <dgm:cxn modelId="{F6837A1C-E6D1-45F2-887B-1ECE3ACD0B09}" srcId="{D15B74CC-20FA-4702-A720-7578FDE54511}" destId="{E0A87E8A-BB3D-4B77-A003-451C742C4272}" srcOrd="0" destOrd="0" parTransId="{A1A91A16-7E4F-4E0A-87DC-C85E8086651A}" sibTransId="{E743FB34-7B5A-481B-9942-7709B7552B2C}"/>
    <dgm:cxn modelId="{043FA932-CFFA-4265-9297-86CF3EC56D39}" type="presOf" srcId="{EE6AE59E-42A3-485C-AC0A-A3D3775B945B}" destId="{614A9C78-5802-42BF-84F3-0F2358A44186}" srcOrd="0" destOrd="0" presId="urn:microsoft.com/office/officeart/2005/8/layout/hProcess7"/>
    <dgm:cxn modelId="{CBE1EB5E-0594-4300-AB17-67C65C6954C1}" srcId="{23086678-077E-477F-B6C9-24C34973A320}" destId="{EE6AE59E-42A3-485C-AC0A-A3D3775B945B}" srcOrd="2" destOrd="0" parTransId="{7E398ABD-C013-4A7C-97A3-BB98AE6A7A00}" sibTransId="{0E809F4C-2002-421E-93D4-FBAAE0609A86}"/>
    <dgm:cxn modelId="{CB00D667-6D1A-49F8-9397-276D38610037}" srcId="{23086678-077E-477F-B6C9-24C34973A320}" destId="{38EE54C9-C355-4016-BCE2-A0F12067556B}" srcOrd="3" destOrd="0" parTransId="{16E2E461-E7C6-4404-A6C9-079EE8CB5B75}" sibTransId="{22F2990F-75E6-4446-AE84-C519C1CF0745}"/>
    <dgm:cxn modelId="{0A60A149-55CF-4BD8-A07A-7B580841F7C9}" type="presOf" srcId="{D15B74CC-20FA-4702-A720-7578FDE54511}" destId="{DEE31C30-207D-41D2-9A4B-78459016581C}" srcOrd="1" destOrd="0" presId="urn:microsoft.com/office/officeart/2005/8/layout/hProcess7"/>
    <dgm:cxn modelId="{0B90EB6B-6B06-458D-95DD-876BBB7203EC}" type="presOf" srcId="{38EB7DEE-13E5-4011-9723-3ED2982A9CA3}" destId="{05CC9DC0-C668-42F9-A4C2-753FB6F58A2C}" srcOrd="1" destOrd="0" presId="urn:microsoft.com/office/officeart/2005/8/layout/hProcess7"/>
    <dgm:cxn modelId="{E72C9F53-439E-4432-ADDB-EF8670CD12D1}" type="presOf" srcId="{38EE54C9-C355-4016-BCE2-A0F12067556B}" destId="{BB66F8F2-C4B3-4DE3-9FB4-0A1CB8835170}" srcOrd="1" destOrd="0" presId="urn:microsoft.com/office/officeart/2005/8/layout/hProcess7"/>
    <dgm:cxn modelId="{8DF09D74-B9F9-4009-A9D1-B756182C39CD}" type="presOf" srcId="{D15B74CC-20FA-4702-A720-7578FDE54511}" destId="{B597C02A-1E3A-49D7-8E52-1EA075B3A882}" srcOrd="0" destOrd="0" presId="urn:microsoft.com/office/officeart/2005/8/layout/hProcess7"/>
    <dgm:cxn modelId="{D8F73D55-C4DC-4F1E-9506-233B64216904}" type="presOf" srcId="{CC64E173-CE63-4AA0-BE45-51B8248B6BA3}" destId="{39F531C8-5DF3-42C6-A043-0DBBED32884E}" srcOrd="0" destOrd="0" presId="urn:microsoft.com/office/officeart/2005/8/layout/hProcess7"/>
    <dgm:cxn modelId="{B9465D7F-5A60-41F6-9D98-121E30BF67E1}" type="presOf" srcId="{EE6AE59E-42A3-485C-AC0A-A3D3775B945B}" destId="{7F6783D9-7ABC-4034-8DE4-5FB9DB24E124}" srcOrd="1" destOrd="0" presId="urn:microsoft.com/office/officeart/2005/8/layout/hProcess7"/>
    <dgm:cxn modelId="{13532B85-4E30-48DD-A3F4-4FD105D41A15}" type="presOf" srcId="{E1017EA3-23CF-4A03-8CCB-3FBF56405966}" destId="{9793C212-06C0-447E-A1A4-F2E5183C18C8}" srcOrd="0" destOrd="0" presId="urn:microsoft.com/office/officeart/2005/8/layout/hProcess7"/>
    <dgm:cxn modelId="{7728E586-AD63-44A3-98E9-1382466CB2ED}" srcId="{38EB7DEE-13E5-4011-9723-3ED2982A9CA3}" destId="{CC64E173-CE63-4AA0-BE45-51B8248B6BA3}" srcOrd="0" destOrd="0" parTransId="{4943819F-881C-4BA6-8029-719D006214DB}" sibTransId="{1423573F-59BD-43D4-83F9-C3829CC8BB4A}"/>
    <dgm:cxn modelId="{95DAAE97-2D52-44AD-A089-E5320AFBA863}" type="presOf" srcId="{E0A87E8A-BB3D-4B77-A003-451C742C4272}" destId="{893D9BBA-0887-43E0-B9A0-790342FCC79C}" srcOrd="0" destOrd="0" presId="urn:microsoft.com/office/officeart/2005/8/layout/hProcess7"/>
    <dgm:cxn modelId="{05989E9A-56F6-40E9-900E-7EB9EF9442DF}" srcId="{23086678-077E-477F-B6C9-24C34973A320}" destId="{D15B74CC-20FA-4702-A720-7578FDE54511}" srcOrd="0" destOrd="0" parTransId="{9E91E12B-5A94-4505-969C-DECFECF48417}" sibTransId="{7D2D5233-C5AE-4BB9-B22F-BC1DFF7ED989}"/>
    <dgm:cxn modelId="{E7E7DD9F-96C4-4D14-9E66-4481F3DA5038}" srcId="{EE6AE59E-42A3-485C-AC0A-A3D3775B945B}" destId="{2C1B6C1C-4516-42E5-A5FC-4FC156374C1A}" srcOrd="0" destOrd="0" parTransId="{79965232-B3C0-4F40-82B1-2815FEE02B5D}" sibTransId="{3531585A-45A8-4C7A-B2D8-E8CA55C92179}"/>
    <dgm:cxn modelId="{A3A986A2-1C7A-41E5-99B8-3C3B6EC69523}" srcId="{38EE54C9-C355-4016-BCE2-A0F12067556B}" destId="{3B5E5F81-0ED1-44B8-897E-DC3E18E14023}" srcOrd="0" destOrd="0" parTransId="{C0F364A2-22B6-4E79-BD95-29E58C52876A}" sibTransId="{8A1A2AFC-88BB-415E-942C-DDA04FCC20B2}"/>
    <dgm:cxn modelId="{BA1F77AF-1E6D-459C-AB0E-61975B7CFC2E}" type="presOf" srcId="{23086678-077E-477F-B6C9-24C34973A320}" destId="{EC55392B-9FED-484C-AF49-8226F70B3927}" srcOrd="0" destOrd="0" presId="urn:microsoft.com/office/officeart/2005/8/layout/hProcess7"/>
    <dgm:cxn modelId="{76C428CB-E0A6-4D51-8C63-0B6FC39BABE2}" type="presOf" srcId="{2C1B6C1C-4516-42E5-A5FC-4FC156374C1A}" destId="{E8B7F0D9-23CE-409D-A706-0F7B16029D6A}" srcOrd="0" destOrd="0" presId="urn:microsoft.com/office/officeart/2005/8/layout/hProcess7"/>
    <dgm:cxn modelId="{B6C57CD0-2CE8-41BB-B25B-4606484C6710}" type="presOf" srcId="{DDB301EF-AA61-40B9-BC4E-64FA8D51F903}" destId="{0FB4068C-9F12-4B11-9D3C-E37FC71D95F2}" srcOrd="0" destOrd="0" presId="urn:microsoft.com/office/officeart/2005/8/layout/hProcess7"/>
    <dgm:cxn modelId="{884C5CE3-6807-42AB-B119-CAEB84A65819}" srcId="{23086678-077E-477F-B6C9-24C34973A320}" destId="{38EB7DEE-13E5-4011-9723-3ED2982A9CA3}" srcOrd="1" destOrd="0" parTransId="{6D04081B-B8A2-40CC-A1D5-CF9C6AB3E6D7}" sibTransId="{DAB5CE09-7382-4797-9F60-57D86C52C7BE}"/>
    <dgm:cxn modelId="{E779E9E8-FC08-48F3-AE4A-9767EEB09A30}" type="presOf" srcId="{38EE54C9-C355-4016-BCE2-A0F12067556B}" destId="{0DCB35F0-7A0F-4498-AFBB-25F2B2EA0C52}" srcOrd="0" destOrd="0" presId="urn:microsoft.com/office/officeart/2005/8/layout/hProcess7"/>
    <dgm:cxn modelId="{726C5BF1-DF26-4394-96E3-9166A8338958}" type="presOf" srcId="{38EB7DEE-13E5-4011-9723-3ED2982A9CA3}" destId="{A8801919-939E-422A-9526-F1688F8191F2}" srcOrd="0" destOrd="0" presId="urn:microsoft.com/office/officeart/2005/8/layout/hProcess7"/>
    <dgm:cxn modelId="{5A1901F3-D190-4881-8A25-80754DC9A3AF}" type="presOf" srcId="{DDB301EF-AA61-40B9-BC4E-64FA8D51F903}" destId="{0DCEBCB2-9A38-4EB8-BC6D-7DBBE84D636B}" srcOrd="1" destOrd="0" presId="urn:microsoft.com/office/officeart/2005/8/layout/hProcess7"/>
    <dgm:cxn modelId="{8051B9FC-1713-46A0-97C4-FA8924D0D623}" srcId="{DDB301EF-AA61-40B9-BC4E-64FA8D51F903}" destId="{E1017EA3-23CF-4A03-8CCB-3FBF56405966}" srcOrd="0" destOrd="0" parTransId="{1E88175E-10D7-45C1-9AEE-DC6C409822CD}" sibTransId="{584DEAB0-6BD8-43B6-9F05-E75BF3871C9A}"/>
    <dgm:cxn modelId="{0FE9A52F-19BF-47F4-ABBD-4857C4617E7F}" type="presParOf" srcId="{EC55392B-9FED-484C-AF49-8226F70B3927}" destId="{71810082-8FB4-4D9D-B3CC-BF793C040FEE}" srcOrd="0" destOrd="0" presId="urn:microsoft.com/office/officeart/2005/8/layout/hProcess7"/>
    <dgm:cxn modelId="{FA08A275-872B-4556-9AAB-0F72D9FF6656}" type="presParOf" srcId="{71810082-8FB4-4D9D-B3CC-BF793C040FEE}" destId="{B597C02A-1E3A-49D7-8E52-1EA075B3A882}" srcOrd="0" destOrd="0" presId="urn:microsoft.com/office/officeart/2005/8/layout/hProcess7"/>
    <dgm:cxn modelId="{51E0968D-C897-4063-8A2D-C2E3A0A05BD5}" type="presParOf" srcId="{71810082-8FB4-4D9D-B3CC-BF793C040FEE}" destId="{DEE31C30-207D-41D2-9A4B-78459016581C}" srcOrd="1" destOrd="0" presId="urn:microsoft.com/office/officeart/2005/8/layout/hProcess7"/>
    <dgm:cxn modelId="{649F7925-2B4C-42E0-A7A4-3502416AC5E0}" type="presParOf" srcId="{71810082-8FB4-4D9D-B3CC-BF793C040FEE}" destId="{893D9BBA-0887-43E0-B9A0-790342FCC79C}" srcOrd="2" destOrd="0" presId="urn:microsoft.com/office/officeart/2005/8/layout/hProcess7"/>
    <dgm:cxn modelId="{629A9C6B-FC7A-4FBC-A90D-952BB7F16B48}" type="presParOf" srcId="{EC55392B-9FED-484C-AF49-8226F70B3927}" destId="{8F0C3ED5-13FA-4C5D-B99F-7379CFA02FFA}" srcOrd="1" destOrd="0" presId="urn:microsoft.com/office/officeart/2005/8/layout/hProcess7"/>
    <dgm:cxn modelId="{F6C2B549-ECDE-4DAF-95E8-7050A05C5C89}" type="presParOf" srcId="{EC55392B-9FED-484C-AF49-8226F70B3927}" destId="{8FEA71BC-A5D9-4394-ABE8-023F02B1F040}" srcOrd="2" destOrd="0" presId="urn:microsoft.com/office/officeart/2005/8/layout/hProcess7"/>
    <dgm:cxn modelId="{4DCC2AA3-0AF1-46F6-A6DB-D6D0F60F9D82}" type="presParOf" srcId="{8FEA71BC-A5D9-4394-ABE8-023F02B1F040}" destId="{A01B89CB-6485-47E2-B79D-DD2BD3758C65}" srcOrd="0" destOrd="0" presId="urn:microsoft.com/office/officeart/2005/8/layout/hProcess7"/>
    <dgm:cxn modelId="{7B6099D1-BF23-403F-90EC-ECED4BBC59DC}" type="presParOf" srcId="{8FEA71BC-A5D9-4394-ABE8-023F02B1F040}" destId="{7F1E9812-0402-4775-849D-B81F83376998}" srcOrd="1" destOrd="0" presId="urn:microsoft.com/office/officeart/2005/8/layout/hProcess7"/>
    <dgm:cxn modelId="{641C5B20-37BD-45BF-B7C3-F886D924E705}" type="presParOf" srcId="{8FEA71BC-A5D9-4394-ABE8-023F02B1F040}" destId="{548D507B-94E4-4F4F-B01C-DE4BD501CDD3}" srcOrd="2" destOrd="0" presId="urn:microsoft.com/office/officeart/2005/8/layout/hProcess7"/>
    <dgm:cxn modelId="{2191B268-14E6-47B7-B3CF-D86076784608}" type="presParOf" srcId="{EC55392B-9FED-484C-AF49-8226F70B3927}" destId="{56192C7B-E53B-4DFF-A429-642FE70E3606}" srcOrd="3" destOrd="0" presId="urn:microsoft.com/office/officeart/2005/8/layout/hProcess7"/>
    <dgm:cxn modelId="{BB3FAAFB-D00D-49A6-A8B3-2AB68CD11CD2}" type="presParOf" srcId="{EC55392B-9FED-484C-AF49-8226F70B3927}" destId="{8E6404D8-7E50-427C-AECC-176489BBDBCF}" srcOrd="4" destOrd="0" presId="urn:microsoft.com/office/officeart/2005/8/layout/hProcess7"/>
    <dgm:cxn modelId="{D19363FB-872A-40A2-97D1-E32312F9DD94}" type="presParOf" srcId="{8E6404D8-7E50-427C-AECC-176489BBDBCF}" destId="{A8801919-939E-422A-9526-F1688F8191F2}" srcOrd="0" destOrd="0" presId="urn:microsoft.com/office/officeart/2005/8/layout/hProcess7"/>
    <dgm:cxn modelId="{758A5269-D514-4FFC-B57C-A73099694468}" type="presParOf" srcId="{8E6404D8-7E50-427C-AECC-176489BBDBCF}" destId="{05CC9DC0-C668-42F9-A4C2-753FB6F58A2C}" srcOrd="1" destOrd="0" presId="urn:microsoft.com/office/officeart/2005/8/layout/hProcess7"/>
    <dgm:cxn modelId="{06C5F992-67D1-44AE-A6EA-BD26478E3AD8}" type="presParOf" srcId="{8E6404D8-7E50-427C-AECC-176489BBDBCF}" destId="{39F531C8-5DF3-42C6-A043-0DBBED32884E}" srcOrd="2" destOrd="0" presId="urn:microsoft.com/office/officeart/2005/8/layout/hProcess7"/>
    <dgm:cxn modelId="{CE2A56AA-FBA1-4E68-BB87-7843D3CC2247}" type="presParOf" srcId="{EC55392B-9FED-484C-AF49-8226F70B3927}" destId="{54320A6B-CBE6-4EEE-B17F-1FB2ED0E9825}" srcOrd="5" destOrd="0" presId="urn:microsoft.com/office/officeart/2005/8/layout/hProcess7"/>
    <dgm:cxn modelId="{CEDDF2E2-A671-4938-A322-9AF19B1E66A3}" type="presParOf" srcId="{EC55392B-9FED-484C-AF49-8226F70B3927}" destId="{78E5CFCF-0F3B-4EFD-B1E7-B0A71D8872ED}" srcOrd="6" destOrd="0" presId="urn:microsoft.com/office/officeart/2005/8/layout/hProcess7"/>
    <dgm:cxn modelId="{85022F9D-3B6B-4827-A89C-D86076569319}" type="presParOf" srcId="{78E5CFCF-0F3B-4EFD-B1E7-B0A71D8872ED}" destId="{75AB89C8-A30A-430B-AF35-6214DEC350B8}" srcOrd="0" destOrd="0" presId="urn:microsoft.com/office/officeart/2005/8/layout/hProcess7"/>
    <dgm:cxn modelId="{3C56F0D0-2D20-491E-92A0-F82879C879B0}" type="presParOf" srcId="{78E5CFCF-0F3B-4EFD-B1E7-B0A71D8872ED}" destId="{0A7BED57-67D9-4E4F-AEF5-E1910A962C84}" srcOrd="1" destOrd="0" presId="urn:microsoft.com/office/officeart/2005/8/layout/hProcess7"/>
    <dgm:cxn modelId="{65ABB17C-83AD-4F62-BDD5-9498F6C487DA}" type="presParOf" srcId="{78E5CFCF-0F3B-4EFD-B1E7-B0A71D8872ED}" destId="{77FA79A7-88FD-4570-A181-6B80E3B8F1B7}" srcOrd="2" destOrd="0" presId="urn:microsoft.com/office/officeart/2005/8/layout/hProcess7"/>
    <dgm:cxn modelId="{B62D08DC-F9AB-4F82-8DBC-4BDB7E32D2B5}" type="presParOf" srcId="{EC55392B-9FED-484C-AF49-8226F70B3927}" destId="{601F50C5-2DB3-4B42-832F-061A0D25DEE6}" srcOrd="7" destOrd="0" presId="urn:microsoft.com/office/officeart/2005/8/layout/hProcess7"/>
    <dgm:cxn modelId="{D7DAEF38-0948-4E0C-9DC8-643C54030791}" type="presParOf" srcId="{EC55392B-9FED-484C-AF49-8226F70B3927}" destId="{B622DF6E-48D2-416D-A419-448F54895289}" srcOrd="8" destOrd="0" presId="urn:microsoft.com/office/officeart/2005/8/layout/hProcess7"/>
    <dgm:cxn modelId="{E7E2A629-3DE8-4AED-A3F4-0F69B40766CB}" type="presParOf" srcId="{B622DF6E-48D2-416D-A419-448F54895289}" destId="{614A9C78-5802-42BF-84F3-0F2358A44186}" srcOrd="0" destOrd="0" presId="urn:microsoft.com/office/officeart/2005/8/layout/hProcess7"/>
    <dgm:cxn modelId="{2DBAEBB2-04A9-4F90-9996-B9CC769B6B03}" type="presParOf" srcId="{B622DF6E-48D2-416D-A419-448F54895289}" destId="{7F6783D9-7ABC-4034-8DE4-5FB9DB24E124}" srcOrd="1" destOrd="0" presId="urn:microsoft.com/office/officeart/2005/8/layout/hProcess7"/>
    <dgm:cxn modelId="{1AF31B09-8083-43B4-895F-4CB51FB80861}" type="presParOf" srcId="{B622DF6E-48D2-416D-A419-448F54895289}" destId="{E8B7F0D9-23CE-409D-A706-0F7B16029D6A}" srcOrd="2" destOrd="0" presId="urn:microsoft.com/office/officeart/2005/8/layout/hProcess7"/>
    <dgm:cxn modelId="{DB16FF10-4BCD-409C-8FCD-5338B066B1EE}" type="presParOf" srcId="{EC55392B-9FED-484C-AF49-8226F70B3927}" destId="{6F72140F-E0E4-4396-AF48-08BDC9E72C5E}" srcOrd="9" destOrd="0" presId="urn:microsoft.com/office/officeart/2005/8/layout/hProcess7"/>
    <dgm:cxn modelId="{9796EC39-8A95-42C0-B1E7-EBC94C6B2A85}" type="presParOf" srcId="{EC55392B-9FED-484C-AF49-8226F70B3927}" destId="{41A17CF1-E29A-459A-9527-7BE59491D450}" srcOrd="10" destOrd="0" presId="urn:microsoft.com/office/officeart/2005/8/layout/hProcess7"/>
    <dgm:cxn modelId="{C420D3CB-E22B-400D-A915-266E5F83C31C}" type="presParOf" srcId="{41A17CF1-E29A-459A-9527-7BE59491D450}" destId="{0D7DB95F-BDD2-4B9A-86FE-5D959DA21E29}" srcOrd="0" destOrd="0" presId="urn:microsoft.com/office/officeart/2005/8/layout/hProcess7"/>
    <dgm:cxn modelId="{E1F6E606-BE45-48A6-8191-F96063EB1DB4}" type="presParOf" srcId="{41A17CF1-E29A-459A-9527-7BE59491D450}" destId="{358E5FC4-8437-41B8-BD31-F4BA4C4BC419}" srcOrd="1" destOrd="0" presId="urn:microsoft.com/office/officeart/2005/8/layout/hProcess7"/>
    <dgm:cxn modelId="{2271D598-E74E-4F0D-A4E4-A76A8C8B3D95}" type="presParOf" srcId="{41A17CF1-E29A-459A-9527-7BE59491D450}" destId="{D46B8981-7642-43DA-BAD5-75431EA2FC3F}" srcOrd="2" destOrd="0" presId="urn:microsoft.com/office/officeart/2005/8/layout/hProcess7"/>
    <dgm:cxn modelId="{98FC4760-4E23-4C64-A09B-A40A5E61F332}" type="presParOf" srcId="{EC55392B-9FED-484C-AF49-8226F70B3927}" destId="{66A9B950-4C47-44C3-BB7E-696F8CD76B3E}" srcOrd="11" destOrd="0" presId="urn:microsoft.com/office/officeart/2005/8/layout/hProcess7"/>
    <dgm:cxn modelId="{CC11DDCB-895B-4C7C-9CA2-EDABDC136EF1}" type="presParOf" srcId="{EC55392B-9FED-484C-AF49-8226F70B3927}" destId="{5BD92480-24B6-4354-8F3B-EE6E83CFB614}" srcOrd="12" destOrd="0" presId="urn:microsoft.com/office/officeart/2005/8/layout/hProcess7"/>
    <dgm:cxn modelId="{50B3E928-F181-4691-9BD1-571B708EB50F}" type="presParOf" srcId="{5BD92480-24B6-4354-8F3B-EE6E83CFB614}" destId="{0DCB35F0-7A0F-4498-AFBB-25F2B2EA0C52}" srcOrd="0" destOrd="0" presId="urn:microsoft.com/office/officeart/2005/8/layout/hProcess7"/>
    <dgm:cxn modelId="{77DDD9BD-3E55-4CB1-BBFE-468487D69132}" type="presParOf" srcId="{5BD92480-24B6-4354-8F3B-EE6E83CFB614}" destId="{BB66F8F2-C4B3-4DE3-9FB4-0A1CB8835170}" srcOrd="1" destOrd="0" presId="urn:microsoft.com/office/officeart/2005/8/layout/hProcess7"/>
    <dgm:cxn modelId="{9964F062-6ACC-47F9-9797-01A889A617F7}" type="presParOf" srcId="{5BD92480-24B6-4354-8F3B-EE6E83CFB614}" destId="{01DE2BA6-9BE7-40B6-AD19-E21219026302}" srcOrd="2" destOrd="0" presId="urn:microsoft.com/office/officeart/2005/8/layout/hProcess7"/>
    <dgm:cxn modelId="{5271021C-92FB-48C5-8E81-3CB526F70336}" type="presParOf" srcId="{EC55392B-9FED-484C-AF49-8226F70B3927}" destId="{20281B21-17B7-4043-9750-4C5E6CABFB30}" srcOrd="13" destOrd="0" presId="urn:microsoft.com/office/officeart/2005/8/layout/hProcess7"/>
    <dgm:cxn modelId="{ECB18900-30E6-4B59-813C-81FA47CF8375}" type="presParOf" srcId="{EC55392B-9FED-484C-AF49-8226F70B3927}" destId="{6D5D450B-D16F-44BE-8FC5-ED439FFDA303}" srcOrd="14" destOrd="0" presId="urn:microsoft.com/office/officeart/2005/8/layout/hProcess7"/>
    <dgm:cxn modelId="{1D8754C1-BE88-4DAF-BC68-FA4BE52144E9}" type="presParOf" srcId="{6D5D450B-D16F-44BE-8FC5-ED439FFDA303}" destId="{8C5988B4-4496-4EBC-B91A-CDCAED2D77E9}" srcOrd="0" destOrd="0" presId="urn:microsoft.com/office/officeart/2005/8/layout/hProcess7"/>
    <dgm:cxn modelId="{1A8AD3AE-7774-4E1E-B1BC-351C7E2B9B7F}" type="presParOf" srcId="{6D5D450B-D16F-44BE-8FC5-ED439FFDA303}" destId="{B45A28FF-97AF-4409-8B3B-4396481D524F}" srcOrd="1" destOrd="0" presId="urn:microsoft.com/office/officeart/2005/8/layout/hProcess7"/>
    <dgm:cxn modelId="{2A639F5C-4F7D-480E-AFAC-DB694B8B185A}" type="presParOf" srcId="{6D5D450B-D16F-44BE-8FC5-ED439FFDA303}" destId="{7D0F9982-1883-45FF-883D-16D156176D1E}" srcOrd="2" destOrd="0" presId="urn:microsoft.com/office/officeart/2005/8/layout/hProcess7"/>
    <dgm:cxn modelId="{B0982647-67A5-47AC-8055-B55CF6870C3F}" type="presParOf" srcId="{EC55392B-9FED-484C-AF49-8226F70B3927}" destId="{2F4A77DB-A6D7-4A8A-BC3D-9425BDE9399A}" srcOrd="15" destOrd="0" presId="urn:microsoft.com/office/officeart/2005/8/layout/hProcess7"/>
    <dgm:cxn modelId="{AA1406D2-1EEE-4448-84FD-045C97CF2563}" type="presParOf" srcId="{EC55392B-9FED-484C-AF49-8226F70B3927}" destId="{D05D17BE-49EE-4ED6-BFB6-D8C8111EC124}" srcOrd="16" destOrd="0" presId="urn:microsoft.com/office/officeart/2005/8/layout/hProcess7"/>
    <dgm:cxn modelId="{13439856-DE00-42AE-A603-3BC8935BBD63}" type="presParOf" srcId="{D05D17BE-49EE-4ED6-BFB6-D8C8111EC124}" destId="{0FB4068C-9F12-4B11-9D3C-E37FC71D95F2}" srcOrd="0" destOrd="0" presId="urn:microsoft.com/office/officeart/2005/8/layout/hProcess7"/>
    <dgm:cxn modelId="{0C47D3A5-3D57-47BB-9A00-0A70D24EC168}" type="presParOf" srcId="{D05D17BE-49EE-4ED6-BFB6-D8C8111EC124}" destId="{0DCEBCB2-9A38-4EB8-BC6D-7DBBE84D636B}" srcOrd="1" destOrd="0" presId="urn:microsoft.com/office/officeart/2005/8/layout/hProcess7"/>
    <dgm:cxn modelId="{8B122067-221C-461C-9D48-DCC2DA3E59DE}" type="presParOf" srcId="{D05D17BE-49EE-4ED6-BFB6-D8C8111EC124}" destId="{9793C212-06C0-447E-A1A4-F2E5183C18C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7C02A-1E3A-49D7-8E52-1EA075B3A882}">
      <dsp:nvSpPr>
        <dsp:cNvPr id="0" name=""/>
        <dsp:cNvSpPr/>
      </dsp:nvSpPr>
      <dsp:spPr>
        <a:xfrm>
          <a:off x="6261" y="482524"/>
          <a:ext cx="2185986" cy="2405722"/>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1" kern="1200"/>
            <a:t>Main goal</a:t>
          </a:r>
        </a:p>
      </dsp:txBody>
      <dsp:txXfrm rot="16200000">
        <a:off x="-761485" y="1250272"/>
        <a:ext cx="1972692" cy="437197"/>
      </dsp:txXfrm>
    </dsp:sp>
    <dsp:sp modelId="{893D9BBA-0887-43E0-B9A0-790342FCC79C}">
      <dsp:nvSpPr>
        <dsp:cNvPr id="0" name=""/>
        <dsp:cNvSpPr/>
      </dsp:nvSpPr>
      <dsp:spPr>
        <a:xfrm>
          <a:off x="443458" y="482524"/>
          <a:ext cx="1628560" cy="24057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GB" sz="1800" b="1" kern="1200" dirty="0"/>
            <a:t>Evaluate the direct effect of thermal forcing on slope stability under climate change scenarios</a:t>
          </a:r>
        </a:p>
      </dsp:txBody>
      <dsp:txXfrm>
        <a:off x="443458" y="482524"/>
        <a:ext cx="1628560" cy="2405722"/>
      </dsp:txXfrm>
    </dsp:sp>
    <dsp:sp modelId="{A8801919-939E-422A-9526-F1688F8191F2}">
      <dsp:nvSpPr>
        <dsp:cNvPr id="0" name=""/>
        <dsp:cNvSpPr/>
      </dsp:nvSpPr>
      <dsp:spPr>
        <a:xfrm>
          <a:off x="2268757" y="482524"/>
          <a:ext cx="2185986" cy="2405722"/>
        </a:xfrm>
        <a:prstGeom prst="roundRect">
          <a:avLst>
            <a:gd name="adj" fmla="val 5000"/>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1" kern="1200"/>
            <a:t>Objective 1</a:t>
          </a:r>
        </a:p>
      </dsp:txBody>
      <dsp:txXfrm rot="16200000">
        <a:off x="1501010" y="1250272"/>
        <a:ext cx="1972692" cy="437197"/>
      </dsp:txXfrm>
    </dsp:sp>
    <dsp:sp modelId="{7F1E9812-0402-4775-849D-B81F83376998}">
      <dsp:nvSpPr>
        <dsp:cNvPr id="0" name=""/>
        <dsp:cNvSpPr/>
      </dsp:nvSpPr>
      <dsp:spPr>
        <a:xfrm rot="5400000">
          <a:off x="2086964" y="2401384"/>
          <a:ext cx="385446" cy="327897"/>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531C8-5DF3-42C6-A043-0DBBED32884E}">
      <dsp:nvSpPr>
        <dsp:cNvPr id="0" name=""/>
        <dsp:cNvSpPr/>
      </dsp:nvSpPr>
      <dsp:spPr>
        <a:xfrm>
          <a:off x="2705954" y="482524"/>
          <a:ext cx="1628560" cy="24057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GB" sz="1800" b="1" kern="1200" dirty="0"/>
            <a:t>Demonstrate the applicability of an advanced model to slope stability analyses under non-isothermal conditions</a:t>
          </a:r>
          <a:endParaRPr lang="en-GB" sz="1800" kern="1200" dirty="0"/>
        </a:p>
      </dsp:txBody>
      <dsp:txXfrm>
        <a:off x="2705954" y="482524"/>
        <a:ext cx="1628560" cy="2405722"/>
      </dsp:txXfrm>
    </dsp:sp>
    <dsp:sp modelId="{614A9C78-5802-42BF-84F3-0F2358A44186}">
      <dsp:nvSpPr>
        <dsp:cNvPr id="0" name=""/>
        <dsp:cNvSpPr/>
      </dsp:nvSpPr>
      <dsp:spPr>
        <a:xfrm>
          <a:off x="4531253" y="482524"/>
          <a:ext cx="2185986" cy="2405722"/>
        </a:xfrm>
        <a:prstGeom prst="roundRect">
          <a:avLst>
            <a:gd name="adj" fmla="val 5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1" kern="1200"/>
            <a:t>Objective 2</a:t>
          </a:r>
        </a:p>
      </dsp:txBody>
      <dsp:txXfrm rot="16200000">
        <a:off x="3763506" y="1250272"/>
        <a:ext cx="1972692" cy="437197"/>
      </dsp:txXfrm>
    </dsp:sp>
    <dsp:sp modelId="{0A7BED57-67D9-4E4F-AEF5-E1910A962C84}">
      <dsp:nvSpPr>
        <dsp:cNvPr id="0" name=""/>
        <dsp:cNvSpPr/>
      </dsp:nvSpPr>
      <dsp:spPr>
        <a:xfrm rot="5400000">
          <a:off x="4349460" y="2401384"/>
          <a:ext cx="385446" cy="327897"/>
        </a:xfrm>
        <a:prstGeom prst="flowChartExtract">
          <a:avLst/>
        </a:prstGeom>
        <a:solidFill>
          <a:schemeClr val="lt1">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B7F0D9-23CE-409D-A706-0F7B16029D6A}">
      <dsp:nvSpPr>
        <dsp:cNvPr id="0" name=""/>
        <dsp:cNvSpPr/>
      </dsp:nvSpPr>
      <dsp:spPr>
        <a:xfrm>
          <a:off x="4968451" y="482524"/>
          <a:ext cx="1628560" cy="24057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GB" sz="1800" b="1" kern="1200" dirty="0"/>
            <a:t>Develop and run a virtual experiment to quantify the effect of various climate patterns on slope stability</a:t>
          </a:r>
          <a:endParaRPr lang="en-GB" sz="1800" kern="1200" dirty="0"/>
        </a:p>
      </dsp:txBody>
      <dsp:txXfrm>
        <a:off x="4968451" y="482524"/>
        <a:ext cx="1628560" cy="2405722"/>
      </dsp:txXfrm>
    </dsp:sp>
    <dsp:sp modelId="{0DCB35F0-7A0F-4498-AFBB-25F2B2EA0C52}">
      <dsp:nvSpPr>
        <dsp:cNvPr id="0" name=""/>
        <dsp:cNvSpPr/>
      </dsp:nvSpPr>
      <dsp:spPr>
        <a:xfrm>
          <a:off x="6793749" y="482524"/>
          <a:ext cx="2185986" cy="2405722"/>
        </a:xfrm>
        <a:prstGeom prst="roundRect">
          <a:avLst>
            <a:gd name="adj" fmla="val 5000"/>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1" kern="1200"/>
            <a:t>Objective 3</a:t>
          </a:r>
        </a:p>
      </dsp:txBody>
      <dsp:txXfrm rot="16200000">
        <a:off x="6026002" y="1250272"/>
        <a:ext cx="1972692" cy="437197"/>
      </dsp:txXfrm>
    </dsp:sp>
    <dsp:sp modelId="{358E5FC4-8437-41B8-BD31-F4BA4C4BC419}">
      <dsp:nvSpPr>
        <dsp:cNvPr id="0" name=""/>
        <dsp:cNvSpPr/>
      </dsp:nvSpPr>
      <dsp:spPr>
        <a:xfrm rot="5400000">
          <a:off x="6611956" y="2401384"/>
          <a:ext cx="385446" cy="327897"/>
        </a:xfrm>
        <a:prstGeom prst="flowChartExtract">
          <a:avLst/>
        </a:prstGeom>
        <a:solidFill>
          <a:schemeClr val="lt1">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DE2BA6-9BE7-40B6-AD19-E21219026302}">
      <dsp:nvSpPr>
        <dsp:cNvPr id="0" name=""/>
        <dsp:cNvSpPr/>
      </dsp:nvSpPr>
      <dsp:spPr>
        <a:xfrm>
          <a:off x="7230947" y="482524"/>
          <a:ext cx="1628560" cy="24057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GB" sz="1800" b="1" kern="1200"/>
            <a:t>Investigate a real case study with complex boundary conditions to demonstrate practical applicability</a:t>
          </a:r>
          <a:endParaRPr lang="en-GB" sz="1800" kern="1200"/>
        </a:p>
      </dsp:txBody>
      <dsp:txXfrm>
        <a:off x="7230947" y="482524"/>
        <a:ext cx="1628560" cy="2405722"/>
      </dsp:txXfrm>
    </dsp:sp>
    <dsp:sp modelId="{0FB4068C-9F12-4B11-9D3C-E37FC71D95F2}">
      <dsp:nvSpPr>
        <dsp:cNvPr id="0" name=""/>
        <dsp:cNvSpPr/>
      </dsp:nvSpPr>
      <dsp:spPr>
        <a:xfrm>
          <a:off x="9056246" y="482524"/>
          <a:ext cx="2185986" cy="2405722"/>
        </a:xfrm>
        <a:prstGeom prst="roundRect">
          <a:avLst>
            <a:gd name="adj" fmla="val 5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GB" sz="1800" b="1" kern="1200"/>
            <a:t>Objective 4</a:t>
          </a:r>
        </a:p>
      </dsp:txBody>
      <dsp:txXfrm rot="16200000">
        <a:off x="8288498" y="1250272"/>
        <a:ext cx="1972692" cy="437197"/>
      </dsp:txXfrm>
    </dsp:sp>
    <dsp:sp modelId="{B45A28FF-97AF-4409-8B3B-4396481D524F}">
      <dsp:nvSpPr>
        <dsp:cNvPr id="0" name=""/>
        <dsp:cNvSpPr/>
      </dsp:nvSpPr>
      <dsp:spPr>
        <a:xfrm rot="5400000">
          <a:off x="8874452" y="2401384"/>
          <a:ext cx="385446" cy="327897"/>
        </a:xfrm>
        <a:prstGeom prst="flowChartExtract">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3C212-06C0-447E-A1A4-F2E5183C18C8}">
      <dsp:nvSpPr>
        <dsp:cNvPr id="0" name=""/>
        <dsp:cNvSpPr/>
      </dsp:nvSpPr>
      <dsp:spPr>
        <a:xfrm>
          <a:off x="9493443" y="482524"/>
          <a:ext cx="1628560" cy="24057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GB" sz="1800" b="1" kern="1200" dirty="0"/>
            <a:t>Propose an upscaling to improve regional landslide risk assessments, and submit it for funding</a:t>
          </a:r>
          <a:endParaRPr lang="en-GB" sz="1800" kern="1200" dirty="0"/>
        </a:p>
      </dsp:txBody>
      <dsp:txXfrm>
        <a:off x="9493443" y="482524"/>
        <a:ext cx="1628560" cy="240572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C74AE-E46B-4D14-A29C-744DD26E206D}" type="datetimeFigureOut">
              <a:rPr lang="en-GB" smtClean="0"/>
              <a:t>02/05/2020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639AA0-C97E-4FC5-B8F8-3324E8B48B46}" type="slidenum">
              <a:rPr lang="en-GB" smtClean="0"/>
              <a:t>‹#›</a:t>
            </a:fld>
            <a:endParaRPr lang="en-GB"/>
          </a:p>
        </p:txBody>
      </p:sp>
    </p:spTree>
    <p:extLst>
      <p:ext uri="{BB962C8B-B14F-4D97-AF65-F5344CB8AC3E}">
        <p14:creationId xmlns:p14="http://schemas.microsoft.com/office/powerpoint/2010/main" val="2389337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D3F165-7BD4-424E-962F-360B80224649}" type="slidenum">
              <a:rPr lang="en-GB" smtClean="0"/>
              <a:t>1</a:t>
            </a:fld>
            <a:endParaRPr lang="en-GB" dirty="0"/>
          </a:p>
        </p:txBody>
      </p:sp>
    </p:spTree>
    <p:extLst>
      <p:ext uri="{BB962C8B-B14F-4D97-AF65-F5344CB8AC3E}">
        <p14:creationId xmlns:p14="http://schemas.microsoft.com/office/powerpoint/2010/main" val="667594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D3F165-7BD4-424E-962F-360B80224649}" type="slidenum">
              <a:rPr lang="en-GB" smtClean="0"/>
              <a:t>51</a:t>
            </a:fld>
            <a:endParaRPr lang="en-GB" dirty="0"/>
          </a:p>
        </p:txBody>
      </p:sp>
    </p:spTree>
    <p:extLst>
      <p:ext uri="{BB962C8B-B14F-4D97-AF65-F5344CB8AC3E}">
        <p14:creationId xmlns:p14="http://schemas.microsoft.com/office/powerpoint/2010/main" val="351814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4345-128A-49D4-8500-A5243E8A01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701073-D82E-4C93-99D6-A6AC190EF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59ACA9-AA85-456B-BC44-9F7BBBA0045C}"/>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5" name="Footer Placeholder 4">
            <a:extLst>
              <a:ext uri="{FF2B5EF4-FFF2-40B4-BE49-F238E27FC236}">
                <a16:creationId xmlns:a16="http://schemas.microsoft.com/office/drawing/2014/main" id="{9C67A4EF-B4E7-4601-8124-7CD3781598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24C89C-9E5B-4F41-B1A8-8791835E2325}"/>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1418188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5D4CE-D7BC-4AE5-B725-3FCF64AB525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8CC679-C05B-4DCC-B1F9-882D581C40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84E900-F36D-4FEC-992C-45B2C936DABE}"/>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5" name="Footer Placeholder 4">
            <a:extLst>
              <a:ext uri="{FF2B5EF4-FFF2-40B4-BE49-F238E27FC236}">
                <a16:creationId xmlns:a16="http://schemas.microsoft.com/office/drawing/2014/main" id="{A516B97A-E723-40AB-B5CE-BF1ED70D6F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8B7677-59AE-4D74-A6A8-03E0052B6FA2}"/>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168890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CA795B-41E7-4016-A9AA-810C7517E7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9FEAC1-ECFE-405C-8EC1-3336B71FB7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35CE29-E008-4E84-A839-6FC19780BD68}"/>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5" name="Footer Placeholder 4">
            <a:extLst>
              <a:ext uri="{FF2B5EF4-FFF2-40B4-BE49-F238E27FC236}">
                <a16:creationId xmlns:a16="http://schemas.microsoft.com/office/drawing/2014/main" id="{C9CC1497-5605-4EAD-A910-6933B87760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946D5A-6101-4C87-9499-CF7FCB8D0E76}"/>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147503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B6634-22E0-4EFA-941F-B147EFF254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D37B00-9942-4E87-96D4-BF2EC16D85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01A260-9E0B-46C7-B8A7-2A8018AD0815}"/>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5" name="Footer Placeholder 4">
            <a:extLst>
              <a:ext uri="{FF2B5EF4-FFF2-40B4-BE49-F238E27FC236}">
                <a16:creationId xmlns:a16="http://schemas.microsoft.com/office/drawing/2014/main" id="{6A40CEFD-17AB-4BE5-B181-14D4686F3A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D3CEB3-2D56-4D63-AC44-D6AB1A4CED0E}"/>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202358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AB04A-777E-47B2-B326-532907E40D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5A0BCB-C4E5-4F52-9823-553C1230F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755C05-24D1-4F1E-BFB3-1A8D52265AA4}"/>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5" name="Footer Placeholder 4">
            <a:extLst>
              <a:ext uri="{FF2B5EF4-FFF2-40B4-BE49-F238E27FC236}">
                <a16:creationId xmlns:a16="http://schemas.microsoft.com/office/drawing/2014/main" id="{70511B7E-3764-4602-B833-E82AD90D04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B9635C-9F88-4F95-8E7D-9C123226A473}"/>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3329675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8D846-B6E7-439A-BBBF-804576E9DE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4F4FB8-746E-4EA0-B99C-D37261599D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A4A3DE-A86D-4DA0-AD05-92B0C3336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F5EF10-DAFC-460B-9E1B-457ACBC9BE10}"/>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6" name="Footer Placeholder 5">
            <a:extLst>
              <a:ext uri="{FF2B5EF4-FFF2-40B4-BE49-F238E27FC236}">
                <a16:creationId xmlns:a16="http://schemas.microsoft.com/office/drawing/2014/main" id="{A521A72D-ADCE-4186-A66D-412D96CD4D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049E45-F6EE-4CF0-9416-C78787552DE4}"/>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303781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0550-73EB-48BC-AB23-F248294A60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EB0888-1669-44D0-8F97-8283FB541C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1F9071-06B9-4A73-B7B7-6F3B99F09C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4AFE18-2D93-497D-966F-EBAB390B1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C19BDE-1B64-4090-B1D8-1DDB71A660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2FF9FB-041A-4763-89B8-2106669F8CAC}"/>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8" name="Footer Placeholder 7">
            <a:extLst>
              <a:ext uri="{FF2B5EF4-FFF2-40B4-BE49-F238E27FC236}">
                <a16:creationId xmlns:a16="http://schemas.microsoft.com/office/drawing/2014/main" id="{A10E4D7A-FE51-49B0-AAB6-FFDF162B52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BE1F20-7B20-4DCF-8384-C5998FE04006}"/>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1713959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EEF3-C2E0-46F2-97E5-75CC4BBE06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6B6F79-6ACF-42E2-811B-AA9F6C390442}"/>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4" name="Footer Placeholder 3">
            <a:extLst>
              <a:ext uri="{FF2B5EF4-FFF2-40B4-BE49-F238E27FC236}">
                <a16:creationId xmlns:a16="http://schemas.microsoft.com/office/drawing/2014/main" id="{670505C8-326C-454A-AA43-022828FC69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F0DEE7-85B7-41FC-A093-04C8CA5006BA}"/>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3368493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62172D-7F85-4DB1-8792-1A5E884D1A38}"/>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3" name="Footer Placeholder 2">
            <a:extLst>
              <a:ext uri="{FF2B5EF4-FFF2-40B4-BE49-F238E27FC236}">
                <a16:creationId xmlns:a16="http://schemas.microsoft.com/office/drawing/2014/main" id="{61B1F0C8-B2C4-4381-9E11-C4975E7EC0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016921-EA85-4C6B-B84E-B76741E123E5}"/>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280402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45A72-305F-4407-B93B-3691500CAC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6DD99A-6D2F-4A25-AA63-A4ED83993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2BBC87-E22E-4038-B7D8-0E41485A5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02A8E-D0D4-4C2D-913D-F3DC3FC429FE}"/>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6" name="Footer Placeholder 5">
            <a:extLst>
              <a:ext uri="{FF2B5EF4-FFF2-40B4-BE49-F238E27FC236}">
                <a16:creationId xmlns:a16="http://schemas.microsoft.com/office/drawing/2014/main" id="{C4587DF8-65F0-474F-837F-EE1CD68BCB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9B15EF-0140-4579-8B86-93CDB1BE41DD}"/>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233141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4ADF-704F-4A8C-945B-D9A98FDF4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34D5BF-D7E5-4F00-8F5C-9933A7FA06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0BA1FC-B489-4B2C-B03D-13FCA5E95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ED161-11F0-4BBA-9D78-14100A3E167F}"/>
              </a:ext>
            </a:extLst>
          </p:cNvPr>
          <p:cNvSpPr>
            <a:spLocks noGrp="1"/>
          </p:cNvSpPr>
          <p:nvPr>
            <p:ph type="dt" sz="half" idx="10"/>
          </p:nvPr>
        </p:nvSpPr>
        <p:spPr/>
        <p:txBody>
          <a:bodyPr/>
          <a:lstStyle/>
          <a:p>
            <a:fld id="{8B949DF4-47D9-4768-BDFA-C72025D07BAE}" type="datetimeFigureOut">
              <a:rPr lang="en-GB" smtClean="0"/>
              <a:t>02/05/2020</a:t>
            </a:fld>
            <a:endParaRPr lang="en-GB"/>
          </a:p>
        </p:txBody>
      </p:sp>
      <p:sp>
        <p:nvSpPr>
          <p:cNvPr id="6" name="Footer Placeholder 5">
            <a:extLst>
              <a:ext uri="{FF2B5EF4-FFF2-40B4-BE49-F238E27FC236}">
                <a16:creationId xmlns:a16="http://schemas.microsoft.com/office/drawing/2014/main" id="{928C9B3A-1657-47F1-A8ED-F724273FC5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8D6682-229D-46F8-ABA8-33372521EB6B}"/>
              </a:ext>
            </a:extLst>
          </p:cNvPr>
          <p:cNvSpPr>
            <a:spLocks noGrp="1"/>
          </p:cNvSpPr>
          <p:nvPr>
            <p:ph type="sldNum" sz="quarter" idx="12"/>
          </p:nvPr>
        </p:nvSpPr>
        <p:spPr/>
        <p:txBody>
          <a:bodyPr/>
          <a:lstStyle/>
          <a:p>
            <a:fld id="{BB33FA3F-1EA1-4424-990F-C9C4615F97B9}" type="slidenum">
              <a:rPr lang="en-GB" smtClean="0"/>
              <a:t>‹#›</a:t>
            </a:fld>
            <a:endParaRPr lang="en-GB"/>
          </a:p>
        </p:txBody>
      </p:sp>
    </p:spTree>
    <p:extLst>
      <p:ext uri="{BB962C8B-B14F-4D97-AF65-F5344CB8AC3E}">
        <p14:creationId xmlns:p14="http://schemas.microsoft.com/office/powerpoint/2010/main" val="127159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8EAB9-F76B-47B2-AFE3-0FEF42D657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DC22BD-907B-4918-BEF3-2D144AFBE4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7DB1A-6676-4C3D-BD75-5D9B74805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49DF4-47D9-4768-BDFA-C72025D07BAE}" type="datetimeFigureOut">
              <a:rPr lang="en-GB" smtClean="0"/>
              <a:t>02/05/2020</a:t>
            </a:fld>
            <a:endParaRPr lang="en-GB"/>
          </a:p>
        </p:txBody>
      </p:sp>
      <p:sp>
        <p:nvSpPr>
          <p:cNvPr id="5" name="Footer Placeholder 4">
            <a:extLst>
              <a:ext uri="{FF2B5EF4-FFF2-40B4-BE49-F238E27FC236}">
                <a16:creationId xmlns:a16="http://schemas.microsoft.com/office/drawing/2014/main" id="{47D20227-779B-4983-AACC-C39E449FC9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FBEEE38-9839-4D60-96E3-2330D34159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3FA3F-1EA1-4424-990F-C9C4615F97B9}" type="slidenum">
              <a:rPr lang="en-GB" smtClean="0"/>
              <a:t>‹#›</a:t>
            </a:fld>
            <a:endParaRPr lang="en-GB"/>
          </a:p>
        </p:txBody>
      </p:sp>
    </p:spTree>
    <p:extLst>
      <p:ext uri="{BB962C8B-B14F-4D97-AF65-F5344CB8AC3E}">
        <p14:creationId xmlns:p14="http://schemas.microsoft.com/office/powerpoint/2010/main" val="837198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1016/j.earscirev.2016.08.011"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1016/j.earscirev.2016.08.011" TargetMode="External"/><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0">
            <a:extLst>
              <a:ext uri="{FF2B5EF4-FFF2-40B4-BE49-F238E27FC236}">
                <a16:creationId xmlns:a16="http://schemas.microsoft.com/office/drawing/2014/main" id="{D6BDF412-C200-4452-B8C1-C6875229DC94}"/>
              </a:ext>
            </a:extLst>
          </p:cNvPr>
          <p:cNvSpPr>
            <a:spLocks noChangeArrowheads="1"/>
          </p:cNvSpPr>
          <p:nvPr/>
        </p:nvSpPr>
        <p:spPr bwMode="auto">
          <a:xfrm>
            <a:off x="0" y="0"/>
            <a:ext cx="12192000" cy="1266092"/>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pic>
        <p:nvPicPr>
          <p:cNvPr id="9" name="Picture 6">
            <a:extLst>
              <a:ext uri="{FF2B5EF4-FFF2-40B4-BE49-F238E27FC236}">
                <a16:creationId xmlns:a16="http://schemas.microsoft.com/office/drawing/2014/main" id="{ECBBCB10-3C06-457E-A239-69EA04C99B1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96356" y="34439"/>
            <a:ext cx="4572000" cy="11738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logo&#10;&#10;Description automatically generated">
            <a:extLst>
              <a:ext uri="{FF2B5EF4-FFF2-40B4-BE49-F238E27FC236}">
                <a16:creationId xmlns:a16="http://schemas.microsoft.com/office/drawing/2014/main" id="{EF86567B-91B9-446B-A3D1-AF36D021E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72" y="60465"/>
            <a:ext cx="4122002" cy="1108046"/>
          </a:xfrm>
          <a:prstGeom prst="rect">
            <a:avLst/>
          </a:prstGeom>
        </p:spPr>
      </p:pic>
      <p:sp>
        <p:nvSpPr>
          <p:cNvPr id="6" name="TextBox 5">
            <a:extLst>
              <a:ext uri="{FF2B5EF4-FFF2-40B4-BE49-F238E27FC236}">
                <a16:creationId xmlns:a16="http://schemas.microsoft.com/office/drawing/2014/main" id="{726E09EB-2B4D-4967-B9B8-F07010358E1A}"/>
              </a:ext>
            </a:extLst>
          </p:cNvPr>
          <p:cNvSpPr txBox="1"/>
          <p:nvPr/>
        </p:nvSpPr>
        <p:spPr>
          <a:xfrm>
            <a:off x="132162" y="2106483"/>
            <a:ext cx="6030936" cy="3745641"/>
          </a:xfrm>
          <a:prstGeom prst="rect">
            <a:avLst/>
          </a:prstGeom>
          <a:noFill/>
        </p:spPr>
        <p:txBody>
          <a:bodyPr wrap="square" lIns="91440" tIns="0" rIns="91440" bIns="0" rtlCol="0">
            <a:spAutoFit/>
          </a:bodyPr>
          <a:lstStyle/>
          <a:p>
            <a:pPr>
              <a:lnSpc>
                <a:spcPct val="110000"/>
              </a:lnSpc>
              <a:spcAft>
                <a:spcPts val="1200"/>
              </a:spcAft>
            </a:pPr>
            <a:endParaRPr lang="en-GB" sz="14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10000"/>
              </a:lnSpc>
              <a:spcAft>
                <a:spcPts val="1200"/>
              </a:spcAft>
            </a:pPr>
            <a:r>
              <a:rPr lang="en-GB" sz="3200" dirty="0">
                <a:latin typeface="Arial Unicode MS" panose="020B0604020202020204" pitchFamily="34" charset="-128"/>
                <a:ea typeface="Arial Unicode MS" panose="020B0604020202020204" pitchFamily="34" charset="-128"/>
                <a:cs typeface="Arial Unicode MS" panose="020B0604020202020204" pitchFamily="34" charset="-128"/>
              </a:rPr>
              <a:t>Climate change and landslides: introducing a thermo-hydro-mechanical approach</a:t>
            </a:r>
            <a:endParaRPr lang="en-US" sz="3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10000"/>
              </a:lnSpc>
              <a:spcAft>
                <a:spcPts val="1200"/>
              </a:spcAft>
            </a:pPr>
            <a:endParaRPr lang="en-ZA" sz="400"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Aft>
                <a:spcPts val="1200"/>
              </a:spcAft>
            </a:pPr>
            <a:r>
              <a:rPr lang="en-ZA" b="1"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rPr>
              <a:t>GIANVITO SCARINGI </a:t>
            </a:r>
          </a:p>
          <a:p>
            <a:pPr>
              <a:spcAft>
                <a:spcPts val="1200"/>
              </a:spcAft>
            </a:pPr>
            <a:r>
              <a:rPr lang="en-ZA"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rPr>
              <a:t>gianvito.scaringi@natur.cuni.cz</a:t>
            </a:r>
          </a:p>
          <a:p>
            <a:pPr>
              <a:spcAft>
                <a:spcPts val="1200"/>
              </a:spcAft>
            </a:pPr>
            <a:endParaRPr lang="en-ZA" sz="400"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Aft>
                <a:spcPts val="1200"/>
              </a:spcAft>
            </a:pPr>
            <a:r>
              <a:rPr lang="en-ZA" u="sng" dirty="0">
                <a:latin typeface="Arial Unicode MS" panose="020B0604020202020204" pitchFamily="34" charset="-128"/>
                <a:ea typeface="Arial Unicode MS" panose="020B0604020202020204" pitchFamily="34" charset="-128"/>
                <a:cs typeface="Arial Unicode MS" panose="020B0604020202020204" pitchFamily="34" charset="-128"/>
              </a:rPr>
              <a:t>sadly not in </a:t>
            </a:r>
            <a:r>
              <a:rPr lang="en-ZA" dirty="0">
                <a:latin typeface="Arial Unicode MS" panose="020B0604020202020204" pitchFamily="34" charset="-128"/>
                <a:ea typeface="Arial Unicode MS" panose="020B0604020202020204" pitchFamily="34" charset="-128"/>
                <a:cs typeface="Arial Unicode MS" panose="020B0604020202020204" pitchFamily="34" charset="-128"/>
              </a:rPr>
              <a:t>Vienna, 4-8 May 2020</a:t>
            </a:r>
          </a:p>
        </p:txBody>
      </p:sp>
      <p:pic>
        <p:nvPicPr>
          <p:cNvPr id="8" name="Picture 4">
            <a:extLst>
              <a:ext uri="{FF2B5EF4-FFF2-40B4-BE49-F238E27FC236}">
                <a16:creationId xmlns:a16="http://schemas.microsoft.com/office/drawing/2014/main" id="{85A511CE-1444-4E26-8726-7F65E0B91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433" y="1662545"/>
            <a:ext cx="5938821" cy="46276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6AE714-1CE2-4784-9A93-BC95A338D7DA}"/>
              </a:ext>
            </a:extLst>
          </p:cNvPr>
          <p:cNvSpPr/>
          <p:nvPr/>
        </p:nvSpPr>
        <p:spPr>
          <a:xfrm>
            <a:off x="7352887" y="6358186"/>
            <a:ext cx="4657686" cy="276999"/>
          </a:xfrm>
          <a:prstGeom prst="rect">
            <a:avLst/>
          </a:prstGeom>
        </p:spPr>
        <p:txBody>
          <a:bodyPr wrap="none" rIns="0">
            <a:spAutoFit/>
          </a:bodyPr>
          <a:lstStyle/>
          <a:p>
            <a:pPr algn="r">
              <a:spcAft>
                <a:spcPts val="1200"/>
              </a:spcAft>
            </a:pPr>
            <a:r>
              <a:rPr lang="en-ZA" sz="1200" dirty="0">
                <a:latin typeface="Arial Unicode MS" panose="020B0604020202020204" pitchFamily="34" charset="-128"/>
                <a:ea typeface="Arial Unicode MS" panose="020B0604020202020204" pitchFamily="34" charset="-128"/>
                <a:cs typeface="Arial Unicode MS" panose="020B0604020202020204" pitchFamily="34" charset="-128"/>
              </a:rPr>
              <a:t>The Faculty of Science, Albertov Campus, Prague, Czech Republic</a:t>
            </a:r>
          </a:p>
        </p:txBody>
      </p:sp>
      <p:pic>
        <p:nvPicPr>
          <p:cNvPr id="2052" name="Picture 4" descr="Image result for eu flag">
            <a:extLst>
              <a:ext uri="{FF2B5EF4-FFF2-40B4-BE49-F238E27FC236}">
                <a16:creationId xmlns:a16="http://schemas.microsoft.com/office/drawing/2014/main" id="{27157B67-5841-4BEE-9B6E-6EA9A538A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08" y="6226246"/>
            <a:ext cx="620736" cy="4136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90E0F80-9D3C-4DA2-9497-1D464CE83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46" y="1389241"/>
            <a:ext cx="3344091" cy="985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082AA9-58C3-456F-980F-A78A49C4C0C0}"/>
              </a:ext>
            </a:extLst>
          </p:cNvPr>
          <p:cNvSpPr txBox="1"/>
          <p:nvPr/>
        </p:nvSpPr>
        <p:spPr>
          <a:xfrm>
            <a:off x="859244" y="6264072"/>
            <a:ext cx="3565094" cy="307777"/>
          </a:xfrm>
          <a:prstGeom prst="rect">
            <a:avLst/>
          </a:prstGeom>
          <a:noFill/>
        </p:spPr>
        <p:txBody>
          <a:bodyPr wrap="squar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Author. All rights reserved</a:t>
            </a:r>
            <a:endParaRPr lang="en-GB" sz="1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35602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Carbon dioxide in the atmosphere</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10</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B1B84629-7B2E-4029-925F-7A2E313415E5}"/>
              </a:ext>
            </a:extLst>
          </p:cNvPr>
          <p:cNvPicPr>
            <a:picLocks noChangeAspect="1"/>
          </p:cNvPicPr>
          <p:nvPr/>
        </p:nvPicPr>
        <p:blipFill rotWithShape="1">
          <a:blip r:embed="rId2"/>
          <a:srcRect l="6703" t="8677" r="1778" b="30896"/>
          <a:stretch/>
        </p:blipFill>
        <p:spPr>
          <a:xfrm>
            <a:off x="602242" y="1425499"/>
            <a:ext cx="10951028" cy="4519106"/>
          </a:xfrm>
          <a:prstGeom prst="rect">
            <a:avLst/>
          </a:prstGeom>
        </p:spPr>
      </p:pic>
      <p:sp>
        <p:nvSpPr>
          <p:cNvPr id="4" name="Rectangle 3">
            <a:extLst>
              <a:ext uri="{FF2B5EF4-FFF2-40B4-BE49-F238E27FC236}">
                <a16:creationId xmlns:a16="http://schemas.microsoft.com/office/drawing/2014/main" id="{CD3E01EC-4195-42CA-8860-A460ADC62FBD}"/>
              </a:ext>
            </a:extLst>
          </p:cNvPr>
          <p:cNvSpPr/>
          <p:nvPr/>
        </p:nvSpPr>
        <p:spPr>
          <a:xfrm>
            <a:off x="9712256" y="5944605"/>
            <a:ext cx="2056973" cy="369332"/>
          </a:xfrm>
          <a:prstGeom prst="rect">
            <a:avLst/>
          </a:prstGeom>
        </p:spPr>
        <p:txBody>
          <a:bodyPr wrap="none">
            <a:spAutoFit/>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 climate.nasa.gov</a:t>
            </a:r>
          </a:p>
        </p:txBody>
      </p:sp>
    </p:spTree>
    <p:extLst>
      <p:ext uri="{BB962C8B-B14F-4D97-AF65-F5344CB8AC3E}">
        <p14:creationId xmlns:p14="http://schemas.microsoft.com/office/powerpoint/2010/main" val="409706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emitters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11</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9874" name="Picture 2">
            <a:extLst>
              <a:ext uri="{FF2B5EF4-FFF2-40B4-BE49-F238E27FC236}">
                <a16:creationId xmlns:a16="http://schemas.microsoft.com/office/drawing/2014/main" id="{E014D452-8E94-4228-B658-15F2FF910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907" y="969817"/>
            <a:ext cx="8535250" cy="57533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3E01EC-4195-42CA-8860-A460ADC62FBD}"/>
              </a:ext>
            </a:extLst>
          </p:cNvPr>
          <p:cNvSpPr/>
          <p:nvPr/>
        </p:nvSpPr>
        <p:spPr>
          <a:xfrm>
            <a:off x="9552599" y="6395383"/>
            <a:ext cx="1659429" cy="369332"/>
          </a:xfrm>
          <a:prstGeom prst="rect">
            <a:avLst/>
          </a:prstGeom>
        </p:spPr>
        <p:txBody>
          <a:bodyPr wrap="none">
            <a:spAutoFit/>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 Nature, 2019</a:t>
            </a:r>
          </a:p>
        </p:txBody>
      </p:sp>
    </p:spTree>
    <p:extLst>
      <p:ext uri="{BB962C8B-B14F-4D97-AF65-F5344CB8AC3E}">
        <p14:creationId xmlns:p14="http://schemas.microsoft.com/office/powerpoint/2010/main" val="3601310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(un)believers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12</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5780" name="Picture 4">
            <a:extLst>
              <a:ext uri="{FF2B5EF4-FFF2-40B4-BE49-F238E27FC236}">
                <a16:creationId xmlns:a16="http://schemas.microsoft.com/office/drawing/2014/main" id="{1DAF56FD-E69B-4AF4-B789-65E1B1E5D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357" y="1110270"/>
            <a:ext cx="4735286" cy="51537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39BA23-5222-42AF-8F5F-04119F132B1A}"/>
              </a:ext>
            </a:extLst>
          </p:cNvPr>
          <p:cNvSpPr/>
          <p:nvPr/>
        </p:nvSpPr>
        <p:spPr>
          <a:xfrm>
            <a:off x="4721264" y="6263976"/>
            <a:ext cx="2749471" cy="369332"/>
          </a:xfrm>
          <a:prstGeom prst="rect">
            <a:avLst/>
          </a:prstGeom>
        </p:spPr>
        <p:txBody>
          <a:bodyPr wrap="none">
            <a:spAutoFit/>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Australian adults, 2015)</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 </a:t>
            </a:r>
          </a:p>
        </p:txBody>
      </p:sp>
      <p:pic>
        <p:nvPicPr>
          <p:cNvPr id="4" name="Graphic 3" descr="Exclamation mark">
            <a:extLst>
              <a:ext uri="{FF2B5EF4-FFF2-40B4-BE49-F238E27FC236}">
                <a16:creationId xmlns:a16="http://schemas.microsoft.com/office/drawing/2014/main" id="{110BD9A1-1F54-41D6-A3D5-4594E9545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0806" y="1780309"/>
            <a:ext cx="914400" cy="914400"/>
          </a:xfrm>
          <a:prstGeom prst="rect">
            <a:avLst/>
          </a:prstGeom>
        </p:spPr>
      </p:pic>
    </p:spTree>
    <p:extLst>
      <p:ext uri="{BB962C8B-B14F-4D97-AF65-F5344CB8AC3E}">
        <p14:creationId xmlns:p14="http://schemas.microsoft.com/office/powerpoint/2010/main" val="3149823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(un)believers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13</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3730" name="Picture 2">
            <a:extLst>
              <a:ext uri="{FF2B5EF4-FFF2-40B4-BE49-F238E27FC236}">
                <a16:creationId xmlns:a16="http://schemas.microsoft.com/office/drawing/2014/main" id="{B1A21E04-2185-40EA-81B5-3BDDDA8C5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019" y="878327"/>
            <a:ext cx="8392524" cy="597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742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(un)believers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14</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8850" name="Picture 2">
            <a:extLst>
              <a:ext uri="{FF2B5EF4-FFF2-40B4-BE49-F238E27FC236}">
                <a16:creationId xmlns:a16="http://schemas.microsoft.com/office/drawing/2014/main" id="{E07A17AB-FB6B-474F-8244-6B3A78818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812800"/>
            <a:ext cx="7899400" cy="59245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78E8CAB-3E03-45C5-A3CC-E6E5384A6463}"/>
              </a:ext>
            </a:extLst>
          </p:cNvPr>
          <p:cNvSpPr/>
          <p:nvPr/>
        </p:nvSpPr>
        <p:spPr>
          <a:xfrm>
            <a:off x="8298871" y="3429000"/>
            <a:ext cx="845128" cy="207125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205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(un)believable!</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15</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5778" name="Picture 2">
            <a:extLst>
              <a:ext uri="{FF2B5EF4-FFF2-40B4-BE49-F238E27FC236}">
                <a16:creationId xmlns:a16="http://schemas.microsoft.com/office/drawing/2014/main" id="{371BC2D4-619E-4CD7-AA3F-E64FA0A822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177" b="1"/>
          <a:stretch/>
        </p:blipFill>
        <p:spPr bwMode="auto">
          <a:xfrm>
            <a:off x="2307772" y="2300287"/>
            <a:ext cx="7576456" cy="4194854"/>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Exclamation mark">
            <a:extLst>
              <a:ext uri="{FF2B5EF4-FFF2-40B4-BE49-F238E27FC236}">
                <a16:creationId xmlns:a16="http://schemas.microsoft.com/office/drawing/2014/main" id="{3D705CE1-8A8A-42B2-8155-595520788D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84228" y="1162670"/>
            <a:ext cx="914400" cy="914400"/>
          </a:xfrm>
          <a:prstGeom prst="rect">
            <a:avLst/>
          </a:prstGeom>
        </p:spPr>
      </p:pic>
      <p:sp>
        <p:nvSpPr>
          <p:cNvPr id="4" name="TextBox 3">
            <a:extLst>
              <a:ext uri="{FF2B5EF4-FFF2-40B4-BE49-F238E27FC236}">
                <a16:creationId xmlns:a16="http://schemas.microsoft.com/office/drawing/2014/main" id="{B24FF8CC-DD37-4366-B702-2D561146581F}"/>
              </a:ext>
            </a:extLst>
          </p:cNvPr>
          <p:cNvSpPr txBox="1"/>
          <p:nvPr/>
        </p:nvSpPr>
        <p:spPr>
          <a:xfrm>
            <a:off x="1246126" y="1076512"/>
            <a:ext cx="9169462" cy="1015663"/>
          </a:xfrm>
          <a:prstGeom prst="rect">
            <a:avLst/>
          </a:prstGeom>
          <a:noFill/>
        </p:spPr>
        <p:txBody>
          <a:bodyPr wrap="square" rtlCol="0">
            <a:spAutoFit/>
          </a:bodyPr>
          <a:lstStyle/>
          <a:p>
            <a:pPr algn="ctr"/>
            <a:r>
              <a:rPr lang="en-US" sz="3000" dirty="0">
                <a:latin typeface="Arial Unicode MS" panose="020B0604020202020204" pitchFamily="34" charset="-128"/>
                <a:ea typeface="Arial Unicode MS" panose="020B0604020202020204" pitchFamily="34" charset="-128"/>
                <a:cs typeface="Arial Unicode MS" panose="020B0604020202020204" pitchFamily="34" charset="-128"/>
              </a:rPr>
              <a:t>15% of Americans think </a:t>
            </a:r>
            <a:r>
              <a:rPr lang="en-US" sz="30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God controls the climate</a:t>
            </a:r>
            <a:r>
              <a:rPr lang="en-US" sz="3000" dirty="0">
                <a:latin typeface="Arial Unicode MS" panose="020B0604020202020204" pitchFamily="34" charset="-128"/>
                <a:ea typeface="Arial Unicode MS" panose="020B0604020202020204" pitchFamily="34" charset="-128"/>
                <a:cs typeface="Arial Unicode MS" panose="020B0604020202020204" pitchFamily="34" charset="-128"/>
              </a:rPr>
              <a:t>, therefore people can’t be causing global warming</a:t>
            </a:r>
            <a:endParaRPr lang="en-GB" sz="3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48723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ongoing climate change is anthropogenic</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16</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0658" name="Picture 2">
            <a:extLst>
              <a:ext uri="{FF2B5EF4-FFF2-40B4-BE49-F238E27FC236}">
                <a16:creationId xmlns:a16="http://schemas.microsoft.com/office/drawing/2014/main" id="{9A778703-3BEF-4D16-BFBE-0B7669A12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026" y="997557"/>
            <a:ext cx="6810536" cy="57018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C27F324-157E-4945-9E8B-E6126890A24E}"/>
              </a:ext>
            </a:extLst>
          </p:cNvPr>
          <p:cNvSpPr/>
          <p:nvPr/>
        </p:nvSpPr>
        <p:spPr>
          <a:xfrm>
            <a:off x="6613246" y="6268514"/>
            <a:ext cx="1569316" cy="430887"/>
          </a:xfrm>
          <a:prstGeom prst="rect">
            <a:avLst/>
          </a:prstGeom>
        </p:spPr>
        <p:txBody>
          <a:bodyPr wrap="square">
            <a:spAutoFit/>
          </a:bodyPr>
          <a:lstStyle/>
          <a:p>
            <a:pPr algn="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US EPA</a:t>
            </a:r>
          </a:p>
        </p:txBody>
      </p:sp>
      <p:sp>
        <p:nvSpPr>
          <p:cNvPr id="2" name="Rectangle 1">
            <a:extLst>
              <a:ext uri="{FF2B5EF4-FFF2-40B4-BE49-F238E27FC236}">
                <a16:creationId xmlns:a16="http://schemas.microsoft.com/office/drawing/2014/main" id="{0B897115-0AC4-46FD-B3A8-A3EBC263B2BA}"/>
              </a:ext>
            </a:extLst>
          </p:cNvPr>
          <p:cNvSpPr/>
          <p:nvPr/>
        </p:nvSpPr>
        <p:spPr>
          <a:xfrm rot="16200000">
            <a:off x="-26797" y="4290681"/>
            <a:ext cx="2371162" cy="369332"/>
          </a:xfrm>
          <a:prstGeom prst="rect">
            <a:avLst/>
          </a:prstGeom>
        </p:spPr>
        <p:txBody>
          <a:bodyPr wrap="none">
            <a:spAutoFit/>
          </a:bodyPr>
          <a:lstStyle/>
          <a:p>
            <a:r>
              <a:rPr lang="en-GB" dirty="0">
                <a:solidFill>
                  <a:srgbClr val="212121"/>
                </a:solidFill>
                <a:latin typeface="Source Sans Pro" panose="020B0503030403020204" pitchFamily="34" charset="0"/>
              </a:rPr>
              <a:t> Antarctic temperature</a:t>
            </a:r>
            <a:endParaRPr lang="en-GB" dirty="0"/>
          </a:p>
        </p:txBody>
      </p:sp>
      <p:sp>
        <p:nvSpPr>
          <p:cNvPr id="10" name="TextBox 9">
            <a:extLst>
              <a:ext uri="{FF2B5EF4-FFF2-40B4-BE49-F238E27FC236}">
                <a16:creationId xmlns:a16="http://schemas.microsoft.com/office/drawing/2014/main" id="{F69442B6-A377-4EAF-888C-E0A9059A4D1A}"/>
              </a:ext>
            </a:extLst>
          </p:cNvPr>
          <p:cNvSpPr txBox="1"/>
          <p:nvPr/>
        </p:nvSpPr>
        <p:spPr>
          <a:xfrm>
            <a:off x="7607775" y="3487394"/>
            <a:ext cx="3985058" cy="1015663"/>
          </a:xfrm>
          <a:prstGeom prst="rect">
            <a:avLst/>
          </a:prstGeom>
          <a:noFill/>
        </p:spPr>
        <p:txBody>
          <a:bodyPr wrap="square" rtlCol="0">
            <a:spAutoFit/>
          </a:bodyPr>
          <a:lstStyle/>
          <a:p>
            <a:r>
              <a:rPr lang="en-US" sz="30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correlation does not imply causation, but...</a:t>
            </a:r>
            <a:endParaRPr lang="en-GB" sz="30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85708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ongoing climate change is anthropogenic. Yes, it is.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17</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1682" name="Picture 2">
            <a:extLst>
              <a:ext uri="{FF2B5EF4-FFF2-40B4-BE49-F238E27FC236}">
                <a16:creationId xmlns:a16="http://schemas.microsoft.com/office/drawing/2014/main" id="{2D1A49DD-E4E7-4288-A6F9-5226EB778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6595" y="957544"/>
            <a:ext cx="8467334" cy="55828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532D273-EF9D-448C-A414-BEEE877353BB}"/>
              </a:ext>
            </a:extLst>
          </p:cNvPr>
          <p:cNvSpPr/>
          <p:nvPr/>
        </p:nvSpPr>
        <p:spPr>
          <a:xfrm>
            <a:off x="10210801" y="6233754"/>
            <a:ext cx="1551708" cy="430887"/>
          </a:xfrm>
          <a:prstGeom prst="rect">
            <a:avLst/>
          </a:prstGeom>
        </p:spPr>
        <p:txBody>
          <a:bodyPr wrap="square">
            <a:spAutoFit/>
          </a:bodyPr>
          <a:lstStyle/>
          <a:p>
            <a:pPr algn="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US EPA</a:t>
            </a:r>
          </a:p>
        </p:txBody>
      </p:sp>
      <p:sp>
        <p:nvSpPr>
          <p:cNvPr id="10" name="TextBox 9">
            <a:extLst>
              <a:ext uri="{FF2B5EF4-FFF2-40B4-BE49-F238E27FC236}">
                <a16:creationId xmlns:a16="http://schemas.microsoft.com/office/drawing/2014/main" id="{5D3BF049-1AED-416C-ABFA-57778EB86F87}"/>
              </a:ext>
            </a:extLst>
          </p:cNvPr>
          <p:cNvSpPr txBox="1"/>
          <p:nvPr/>
        </p:nvSpPr>
        <p:spPr>
          <a:xfrm>
            <a:off x="361848" y="2921168"/>
            <a:ext cx="2644589" cy="1015663"/>
          </a:xfrm>
          <a:prstGeom prst="rect">
            <a:avLst/>
          </a:prstGeom>
          <a:noFill/>
        </p:spPr>
        <p:txBody>
          <a:bodyPr wrap="square" rtlCol="0">
            <a:spAutoFit/>
          </a:bodyPr>
          <a:lstStyle/>
          <a:p>
            <a:r>
              <a:rPr lang="en-US" sz="30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...this should convince you</a:t>
            </a:r>
            <a:endParaRPr lang="en-GB" sz="30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221781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Climate change is a threat</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18</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id="{61429C69-BDD3-44C8-B066-9FC7BC678B3F}"/>
              </a:ext>
            </a:extLst>
          </p:cNvPr>
          <p:cNvSpPr/>
          <p:nvPr/>
        </p:nvSpPr>
        <p:spPr>
          <a:xfrm>
            <a:off x="1648691" y="2190224"/>
            <a:ext cx="8894618" cy="2616101"/>
          </a:xfrm>
          <a:prstGeom prst="rect">
            <a:avLst/>
          </a:prstGeom>
        </p:spPr>
        <p:txBody>
          <a:bodyPr wrap="square">
            <a:spAutoFit/>
          </a:bodyPr>
          <a:lstStyle/>
          <a:p>
            <a:r>
              <a:rPr lang="en-GB" sz="2400" b="1" i="1" dirty="0">
                <a:solidFill>
                  <a:srgbClr val="3F5584"/>
                </a:solidFill>
                <a:latin typeface="Helvetica" panose="020B0604020202030204" pitchFamily="34" charset="0"/>
              </a:rPr>
              <a:t>Continued emission of greenhouse gases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will cause further warming and long-lasting changes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in all components of the climate system,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increasing the likelihood of severe, pervasive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and irreversible impacts for people and ecosystems.</a:t>
            </a:r>
          </a:p>
          <a:p>
            <a:pPr algn="r"/>
            <a:endParaRPr lang="en-GB" sz="2200" dirty="0"/>
          </a:p>
          <a:p>
            <a:pPr algn="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Intergovernmental Panel on Climate Change</a:t>
            </a:r>
          </a:p>
        </p:txBody>
      </p:sp>
    </p:spTree>
    <p:extLst>
      <p:ext uri="{BB962C8B-B14F-4D97-AF65-F5344CB8AC3E}">
        <p14:creationId xmlns:p14="http://schemas.microsoft.com/office/powerpoint/2010/main" val="931435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We use most of the land...</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19</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6322" name="Picture 2" descr="Our Impact on Climate Change and Land Use in 5 Charts">
            <a:extLst>
              <a:ext uri="{FF2B5EF4-FFF2-40B4-BE49-F238E27FC236}">
                <a16:creationId xmlns:a16="http://schemas.microsoft.com/office/drawing/2014/main" id="{DC9970F4-C320-4053-BC3F-DCE2553476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60" t="11466" r="3015" b="66984"/>
          <a:stretch/>
        </p:blipFill>
        <p:spPr bwMode="auto">
          <a:xfrm>
            <a:off x="1539172" y="988290"/>
            <a:ext cx="9085946" cy="5427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69AB206-7937-4915-8A5C-CE8596CF666E}"/>
              </a:ext>
            </a:extLst>
          </p:cNvPr>
          <p:cNvSpPr/>
          <p:nvPr/>
        </p:nvSpPr>
        <p:spPr>
          <a:xfrm>
            <a:off x="8131273" y="6437606"/>
            <a:ext cx="4060727"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N. Routley, The Anthropocene, explained</a:t>
            </a:r>
          </a:p>
        </p:txBody>
      </p:sp>
    </p:spTree>
    <p:extLst>
      <p:ext uri="{BB962C8B-B14F-4D97-AF65-F5344CB8AC3E}">
        <p14:creationId xmlns:p14="http://schemas.microsoft.com/office/powerpoint/2010/main" val="211460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Funding</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B0350FEC-C003-45B4-813B-6AB432020DC4}"/>
              </a:ext>
            </a:extLst>
          </p:cNvPr>
          <p:cNvSpPr txBox="1"/>
          <p:nvPr/>
        </p:nvSpPr>
        <p:spPr>
          <a:xfrm>
            <a:off x="758371" y="2973880"/>
            <a:ext cx="10675257" cy="2718501"/>
          </a:xfrm>
          <a:prstGeom prst="rect">
            <a:avLst/>
          </a:prstGeom>
          <a:noFill/>
        </p:spPr>
        <p:txBody>
          <a:bodyPr wrap="square" lIns="182880" tIns="0" rIns="182880" bIns="0" rtlCol="0">
            <a:spAutoFit/>
          </a:bodyPr>
          <a:lstStyle/>
          <a:p>
            <a:pPr algn="ctr">
              <a:lnSpc>
                <a:spcPct val="110000"/>
              </a:lnSpc>
              <a:spcBef>
                <a:spcPts val="1200"/>
              </a:spcBef>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This work is funded by the Grant Agency of the Czech Republic </a:t>
            </a:r>
            <a:b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Grant No. GJ20-28853Y (2020-2022)</a:t>
            </a:r>
          </a:p>
          <a:p>
            <a:pPr algn="ctr">
              <a:lnSpc>
                <a:spcPct val="110000"/>
              </a:lnSpc>
              <a:spcBef>
                <a:spcPts val="1200"/>
              </a:spcBef>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Project title:</a:t>
            </a:r>
            <a:b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a:latin typeface="Arial Unicode MS" panose="020B0604020202020204" pitchFamily="34" charset="-128"/>
                <a:ea typeface="Arial Unicode MS" panose="020B0604020202020204" pitchFamily="34" charset="-128"/>
                <a:cs typeface="Arial Unicode MS" panose="020B0604020202020204" pitchFamily="34" charset="-128"/>
              </a:rPr>
              <a:t>Effects of thermo-hydro-mechanical coupling </a:t>
            </a:r>
            <a:br>
              <a:rPr lang="en-GB" sz="24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a:latin typeface="Arial Unicode MS" panose="020B0604020202020204" pitchFamily="34" charset="-128"/>
                <a:ea typeface="Arial Unicode MS" panose="020B0604020202020204" pitchFamily="34" charset="-128"/>
                <a:cs typeface="Arial Unicode MS" panose="020B0604020202020204" pitchFamily="34" charset="-128"/>
              </a:rPr>
              <a:t>on slope deformation in expansive clays: </a:t>
            </a:r>
            <a:br>
              <a:rPr lang="en-GB" sz="2400" b="1"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a:latin typeface="Arial Unicode MS" panose="020B0604020202020204" pitchFamily="34" charset="-128"/>
                <a:ea typeface="Arial Unicode MS" panose="020B0604020202020204" pitchFamily="34" charset="-128"/>
                <a:cs typeface="Arial Unicode MS" panose="020B0604020202020204" pitchFamily="34" charset="-128"/>
              </a:rPr>
              <a:t>advanced experiments and hypoplastic modelling</a:t>
            </a:r>
            <a:endParaRPr lang="en-US" sz="2400"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4274" name="Picture 2">
            <a:extLst>
              <a:ext uri="{FF2B5EF4-FFF2-40B4-BE49-F238E27FC236}">
                <a16:creationId xmlns:a16="http://schemas.microsoft.com/office/drawing/2014/main" id="{C51D460C-28AF-4726-BC40-2C9FECBF6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442" y="1267627"/>
            <a:ext cx="3487114" cy="149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771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...and global warming particularly affects the land</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20</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Our Impact on Climate Change and Land Use in 5 Charts">
            <a:extLst>
              <a:ext uri="{FF2B5EF4-FFF2-40B4-BE49-F238E27FC236}">
                <a16:creationId xmlns:a16="http://schemas.microsoft.com/office/drawing/2014/main" id="{24441C0C-135B-4081-B0A0-C9D852281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54" t="62563" r="7814" b="21647"/>
          <a:stretch/>
        </p:blipFill>
        <p:spPr bwMode="auto">
          <a:xfrm>
            <a:off x="558112" y="1227227"/>
            <a:ext cx="11075776" cy="51090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E7E3AB7-CA81-45BF-B25E-D561CA6C789A}"/>
              </a:ext>
            </a:extLst>
          </p:cNvPr>
          <p:cNvSpPr/>
          <p:nvPr/>
        </p:nvSpPr>
        <p:spPr>
          <a:xfrm>
            <a:off x="8131273" y="6437606"/>
            <a:ext cx="4060727"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N. Routley, The Anthropocene, explained</a:t>
            </a:r>
          </a:p>
        </p:txBody>
      </p:sp>
      <p:sp>
        <p:nvSpPr>
          <p:cNvPr id="2" name="Oval 1">
            <a:extLst>
              <a:ext uri="{FF2B5EF4-FFF2-40B4-BE49-F238E27FC236}">
                <a16:creationId xmlns:a16="http://schemas.microsoft.com/office/drawing/2014/main" id="{15CCBBD0-CAC8-4147-B21E-C43CFC283674}"/>
              </a:ext>
            </a:extLst>
          </p:cNvPr>
          <p:cNvSpPr/>
          <p:nvPr/>
        </p:nvSpPr>
        <p:spPr>
          <a:xfrm>
            <a:off x="5957453" y="1759528"/>
            <a:ext cx="2132255" cy="188421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06902B88-1568-460C-9CF8-3025FEB05CE6}"/>
              </a:ext>
            </a:extLst>
          </p:cNvPr>
          <p:cNvSpPr/>
          <p:nvPr/>
        </p:nvSpPr>
        <p:spPr>
          <a:xfrm rot="2146142">
            <a:off x="5558310" y="1418689"/>
            <a:ext cx="798286" cy="478971"/>
          </a:xfrm>
          <a:prstGeom prst="rightArrow">
            <a:avLst/>
          </a:prstGeom>
          <a:solidFill>
            <a:srgbClr val="C50234"/>
          </a:solidFill>
          <a:ln>
            <a:solidFill>
              <a:srgbClr val="C50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8652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heatwaves, more droughts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21</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id="{61429C69-BDD3-44C8-B066-9FC7BC678B3F}"/>
              </a:ext>
            </a:extLst>
          </p:cNvPr>
          <p:cNvSpPr/>
          <p:nvPr/>
        </p:nvSpPr>
        <p:spPr>
          <a:xfrm>
            <a:off x="711201" y="2374890"/>
            <a:ext cx="10769598" cy="2246769"/>
          </a:xfrm>
          <a:prstGeom prst="rect">
            <a:avLst/>
          </a:prstGeom>
        </p:spPr>
        <p:txBody>
          <a:bodyPr wrap="square">
            <a:spAutoFit/>
          </a:bodyPr>
          <a:lstStyle/>
          <a:p>
            <a:r>
              <a:rPr lang="en-GB" sz="2400" b="1" i="1" dirty="0">
                <a:solidFill>
                  <a:srgbClr val="3F5584"/>
                </a:solidFill>
                <a:latin typeface="Helvetica" panose="020B0604020202030204" pitchFamily="34" charset="0"/>
              </a:rPr>
              <a:t>Heatwaves are projected to increase in frequency, intensity and duration in most parts of the world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and drought frequency and intensity is projected to increase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in some regions that are already drought prone.</a:t>
            </a:r>
          </a:p>
          <a:p>
            <a:pPr algn="r"/>
            <a:endParaRPr lang="en-GB" sz="2200" dirty="0"/>
          </a:p>
          <a:p>
            <a:pPr algn="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Intergovernmental Panel on Climate Change</a:t>
            </a:r>
          </a:p>
        </p:txBody>
      </p:sp>
    </p:spTree>
    <p:extLst>
      <p:ext uri="{BB962C8B-B14F-4D97-AF65-F5344CB8AC3E}">
        <p14:creationId xmlns:p14="http://schemas.microsoft.com/office/powerpoint/2010/main" val="732536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Significant risk. Today. Already.</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22</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Picture 2" descr="Our Impact on Climate Change and Land Use in 5 Charts">
            <a:extLst>
              <a:ext uri="{FF2B5EF4-FFF2-40B4-BE49-F238E27FC236}">
                <a16:creationId xmlns:a16="http://schemas.microsoft.com/office/drawing/2014/main" id="{24441C0C-135B-4081-B0A0-C9D852281E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90" t="80102" r="1638" b="5247"/>
          <a:stretch/>
        </p:blipFill>
        <p:spPr bwMode="auto">
          <a:xfrm>
            <a:off x="0" y="1482193"/>
            <a:ext cx="12192000" cy="46680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BB5CDEE-4275-4241-8D29-CBFBA0F6253B}"/>
              </a:ext>
            </a:extLst>
          </p:cNvPr>
          <p:cNvSpPr/>
          <p:nvPr/>
        </p:nvSpPr>
        <p:spPr>
          <a:xfrm>
            <a:off x="0" y="1219203"/>
            <a:ext cx="464457" cy="1364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315DB5A-FED5-4ABE-A1AB-60B5EB6B19F1}"/>
              </a:ext>
            </a:extLst>
          </p:cNvPr>
          <p:cNvSpPr/>
          <p:nvPr/>
        </p:nvSpPr>
        <p:spPr>
          <a:xfrm>
            <a:off x="8131273" y="6437606"/>
            <a:ext cx="4060727"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N. Routley, The Anthropocene, explained</a:t>
            </a:r>
          </a:p>
        </p:txBody>
      </p:sp>
    </p:spTree>
    <p:extLst>
      <p:ext uri="{BB962C8B-B14F-4D97-AF65-F5344CB8AC3E}">
        <p14:creationId xmlns:p14="http://schemas.microsoft.com/office/powerpoint/2010/main" val="290705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Higher temperature, new precipitation patterns.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23</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F21A63F4-F62D-46B0-AF1A-55774434FDA4}"/>
              </a:ext>
            </a:extLst>
          </p:cNvPr>
          <p:cNvPicPr>
            <a:picLocks noChangeAspect="1"/>
          </p:cNvPicPr>
          <p:nvPr/>
        </p:nvPicPr>
        <p:blipFill rotWithShape="1">
          <a:blip r:embed="rId2"/>
          <a:srcRect t="3960"/>
          <a:stretch/>
        </p:blipFill>
        <p:spPr>
          <a:xfrm>
            <a:off x="1099783" y="939784"/>
            <a:ext cx="7721600" cy="5889188"/>
          </a:xfrm>
          <a:prstGeom prst="rect">
            <a:avLst/>
          </a:prstGeom>
        </p:spPr>
      </p:pic>
      <p:sp>
        <p:nvSpPr>
          <p:cNvPr id="9" name="Rectangle 8">
            <a:extLst>
              <a:ext uri="{FF2B5EF4-FFF2-40B4-BE49-F238E27FC236}">
                <a16:creationId xmlns:a16="http://schemas.microsoft.com/office/drawing/2014/main" id="{E74800BF-A976-4714-B213-19754CF57515}"/>
              </a:ext>
            </a:extLst>
          </p:cNvPr>
          <p:cNvSpPr/>
          <p:nvPr/>
        </p:nvSpPr>
        <p:spPr>
          <a:xfrm>
            <a:off x="8821383" y="6027542"/>
            <a:ext cx="2685351" cy="584775"/>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Gariano &amp; Guzzetti (2016), </a:t>
            </a:r>
          </a:p>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mod. from IPCC (2014)</a:t>
            </a:r>
          </a:p>
        </p:txBody>
      </p:sp>
      <p:sp>
        <p:nvSpPr>
          <p:cNvPr id="10" name="TextBox 9">
            <a:extLst>
              <a:ext uri="{FF2B5EF4-FFF2-40B4-BE49-F238E27FC236}">
                <a16:creationId xmlns:a16="http://schemas.microsoft.com/office/drawing/2014/main" id="{FE7DB4A2-4993-4A78-9E2E-8DC89A7A6A84}"/>
              </a:ext>
            </a:extLst>
          </p:cNvPr>
          <p:cNvSpPr txBox="1"/>
          <p:nvPr/>
        </p:nvSpPr>
        <p:spPr>
          <a:xfrm>
            <a:off x="8803566" y="3429000"/>
            <a:ext cx="3785939" cy="892552"/>
          </a:xfrm>
          <a:prstGeom prst="rect">
            <a:avLst/>
          </a:prstGeom>
          <a:noFill/>
        </p:spPr>
        <p:txBody>
          <a:bodyPr wrap="square" rtlCol="0">
            <a:spAutoFit/>
          </a:bodyPr>
          <a:lstStyle/>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some regions are hit more than others</a:t>
            </a:r>
            <a:endParaRPr lang="en-GB"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038084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Some places will be hit badly.</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24</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8066" name="Picture 2">
            <a:extLst>
              <a:ext uri="{FF2B5EF4-FFF2-40B4-BE49-F238E27FC236}">
                <a16:creationId xmlns:a16="http://schemas.microsoft.com/office/drawing/2014/main" id="{5F0AADB4-C54B-41EC-A009-6E2D89864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87" y="812800"/>
            <a:ext cx="8043474" cy="6045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CF4E3F-8F0B-419A-8699-9337CF557D55}"/>
              </a:ext>
            </a:extLst>
          </p:cNvPr>
          <p:cNvSpPr txBox="1"/>
          <p:nvPr/>
        </p:nvSpPr>
        <p:spPr>
          <a:xfrm>
            <a:off x="8406061" y="1058483"/>
            <a:ext cx="3785939" cy="1292662"/>
          </a:xfrm>
          <a:prstGeom prst="rect">
            <a:avLst/>
          </a:prstGeom>
          <a:noFill/>
        </p:spPr>
        <p:txBody>
          <a:bodyPr wrap="square" rtlCol="0">
            <a:spAutoFit/>
          </a:bodyPr>
          <a:lstStyle/>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Look at the US:</a:t>
            </a:r>
          </a:p>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up to +12°C in the worst-case scenario!</a:t>
            </a:r>
            <a:endParaRPr lang="en-GB"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id="{E74800BF-A976-4714-B213-19754CF57515}"/>
              </a:ext>
            </a:extLst>
          </p:cNvPr>
          <p:cNvSpPr/>
          <p:nvPr/>
        </p:nvSpPr>
        <p:spPr>
          <a:xfrm>
            <a:off x="8431980" y="6045200"/>
            <a:ext cx="2298535" cy="584775"/>
          </a:xfrm>
          <a:prstGeom prst="rect">
            <a:avLst/>
          </a:prstGeom>
        </p:spPr>
        <p:txBody>
          <a:bodyPr wrap="squar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US National Climate Assessment 2014</a:t>
            </a:r>
          </a:p>
        </p:txBody>
      </p:sp>
    </p:spTree>
    <p:extLst>
      <p:ext uri="{BB962C8B-B14F-4D97-AF65-F5344CB8AC3E}">
        <p14:creationId xmlns:p14="http://schemas.microsoft.com/office/powerpoint/2010/main" val="3408013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How will climate change affect landslide patterns?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25</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60C308CC-CE00-4AE0-A0EB-E826067D5B37}"/>
              </a:ext>
            </a:extLst>
          </p:cNvPr>
          <p:cNvPicPr>
            <a:picLocks noChangeAspect="1"/>
          </p:cNvPicPr>
          <p:nvPr/>
        </p:nvPicPr>
        <p:blipFill rotWithShape="1">
          <a:blip r:embed="rId2"/>
          <a:srcRect t="2898"/>
          <a:stretch/>
        </p:blipFill>
        <p:spPr>
          <a:xfrm>
            <a:off x="1190632" y="837069"/>
            <a:ext cx="10188720" cy="5978445"/>
          </a:xfrm>
          <a:prstGeom prst="rect">
            <a:avLst/>
          </a:prstGeom>
        </p:spPr>
      </p:pic>
      <p:sp>
        <p:nvSpPr>
          <p:cNvPr id="9" name="Rectangle 8">
            <a:extLst>
              <a:ext uri="{FF2B5EF4-FFF2-40B4-BE49-F238E27FC236}">
                <a16:creationId xmlns:a16="http://schemas.microsoft.com/office/drawing/2014/main" id="{D4E12B71-667E-40BA-975E-784CB8868ABF}"/>
              </a:ext>
            </a:extLst>
          </p:cNvPr>
          <p:cNvSpPr/>
          <p:nvPr/>
        </p:nvSpPr>
        <p:spPr>
          <a:xfrm>
            <a:off x="11282367" y="6175319"/>
            <a:ext cx="845103" cy="584775"/>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Crozier</a:t>
            </a:r>
          </a:p>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(2010)</a:t>
            </a:r>
          </a:p>
        </p:txBody>
      </p:sp>
      <p:sp>
        <p:nvSpPr>
          <p:cNvPr id="10" name="Arrow: Right 9">
            <a:extLst>
              <a:ext uri="{FF2B5EF4-FFF2-40B4-BE49-F238E27FC236}">
                <a16:creationId xmlns:a16="http://schemas.microsoft.com/office/drawing/2014/main" id="{FEBCF936-127C-489E-95AC-ACA247FB33B8}"/>
              </a:ext>
            </a:extLst>
          </p:cNvPr>
          <p:cNvSpPr/>
          <p:nvPr/>
        </p:nvSpPr>
        <p:spPr>
          <a:xfrm>
            <a:off x="227861" y="5017986"/>
            <a:ext cx="798286" cy="478971"/>
          </a:xfrm>
          <a:prstGeom prst="rightArrow">
            <a:avLst/>
          </a:prstGeom>
          <a:solidFill>
            <a:srgbClr val="C50234"/>
          </a:solidFill>
          <a:ln>
            <a:solidFill>
              <a:srgbClr val="C50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E3AC8433-B56C-41E4-AE84-79E3BABF56DC}"/>
              </a:ext>
            </a:extLst>
          </p:cNvPr>
          <p:cNvSpPr/>
          <p:nvPr/>
        </p:nvSpPr>
        <p:spPr>
          <a:xfrm>
            <a:off x="1190632" y="4528457"/>
            <a:ext cx="10263787" cy="1306286"/>
          </a:xfrm>
          <a:prstGeom prst="rect">
            <a:avLst/>
          </a:prstGeom>
          <a:noFill/>
          <a:ln w="28575">
            <a:solidFill>
              <a:srgbClr val="C50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F596392-3D6E-41AD-A06A-5E293869E5E0}"/>
              </a:ext>
            </a:extLst>
          </p:cNvPr>
          <p:cNvSpPr txBox="1"/>
          <p:nvPr/>
        </p:nvSpPr>
        <p:spPr>
          <a:xfrm>
            <a:off x="227861" y="1672320"/>
            <a:ext cx="2723901" cy="1292662"/>
          </a:xfrm>
          <a:prstGeom prst="rect">
            <a:avLst/>
          </a:prstGeom>
          <a:noFill/>
        </p:spPr>
        <p:txBody>
          <a:bodyPr wrap="square" rtlCol="0">
            <a:spAutoFit/>
          </a:bodyPr>
          <a:lstStyle/>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not only through changes in precipitation!</a:t>
            </a:r>
            <a:endParaRPr lang="en-GB"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a:extLst>
              <a:ext uri="{FF2B5EF4-FFF2-40B4-BE49-F238E27FC236}">
                <a16:creationId xmlns:a16="http://schemas.microsoft.com/office/drawing/2014/main" id="{467A5C64-92F1-410C-AA03-1446DFCB93E4}"/>
              </a:ext>
            </a:extLst>
          </p:cNvPr>
          <p:cNvSpPr txBox="1"/>
          <p:nvPr/>
        </p:nvSpPr>
        <p:spPr>
          <a:xfrm>
            <a:off x="921" y="3644534"/>
            <a:ext cx="1259843" cy="1384995"/>
          </a:xfrm>
          <a:prstGeom prst="rect">
            <a:avLst/>
          </a:prstGeom>
          <a:noFill/>
        </p:spPr>
        <p:txBody>
          <a:bodyPr wrap="square" rtlCol="0">
            <a:spAutoFit/>
          </a:bodyPr>
          <a:lstStyle/>
          <a:p>
            <a:r>
              <a:rPr lang="en-US" sz="14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the effect of  the increased temperature is considered here, but is incomplete</a:t>
            </a:r>
            <a:endParaRPr lang="en-GB" sz="14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515934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2" y="158599"/>
            <a:ext cx="1219200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Temperature affects many processes, not only hydrological ones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26</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E9D57329-AA74-4745-8441-634C37863306}"/>
              </a:ext>
            </a:extLst>
          </p:cNvPr>
          <p:cNvPicPr>
            <a:picLocks noChangeAspect="1"/>
          </p:cNvPicPr>
          <p:nvPr/>
        </p:nvPicPr>
        <p:blipFill>
          <a:blip r:embed="rId2"/>
          <a:stretch>
            <a:fillRect/>
          </a:stretch>
        </p:blipFill>
        <p:spPr>
          <a:xfrm>
            <a:off x="1552375" y="871917"/>
            <a:ext cx="7715563" cy="5740400"/>
          </a:xfrm>
          <a:prstGeom prst="rect">
            <a:avLst/>
          </a:prstGeom>
        </p:spPr>
      </p:pic>
      <p:sp>
        <p:nvSpPr>
          <p:cNvPr id="9" name="Rectangle 8">
            <a:extLst>
              <a:ext uri="{FF2B5EF4-FFF2-40B4-BE49-F238E27FC236}">
                <a16:creationId xmlns:a16="http://schemas.microsoft.com/office/drawing/2014/main" id="{A97C3AF0-F7C3-4467-924D-89124FA0ADBF}"/>
              </a:ext>
            </a:extLst>
          </p:cNvPr>
          <p:cNvSpPr/>
          <p:nvPr/>
        </p:nvSpPr>
        <p:spPr>
          <a:xfrm>
            <a:off x="9267938" y="6273763"/>
            <a:ext cx="1986441" cy="338554"/>
          </a:xfrm>
          <a:prstGeom prst="rect">
            <a:avLst/>
          </a:prstGeom>
        </p:spPr>
        <p:txBody>
          <a:bodyPr wrap="none">
            <a:spAutoFit/>
          </a:bodyPr>
          <a:lstStyle/>
          <a:p>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Huggel</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(2012)</a:t>
            </a:r>
          </a:p>
        </p:txBody>
      </p:sp>
      <p:sp>
        <p:nvSpPr>
          <p:cNvPr id="3" name="Oval 2">
            <a:extLst>
              <a:ext uri="{FF2B5EF4-FFF2-40B4-BE49-F238E27FC236}">
                <a16:creationId xmlns:a16="http://schemas.microsoft.com/office/drawing/2014/main" id="{E743DB5E-E2E4-4675-852C-EE1B52372F15}"/>
              </a:ext>
            </a:extLst>
          </p:cNvPr>
          <p:cNvSpPr/>
          <p:nvPr/>
        </p:nvSpPr>
        <p:spPr>
          <a:xfrm>
            <a:off x="6650181" y="2497284"/>
            <a:ext cx="1060612" cy="73152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49AE321-2BFD-466D-935D-73550C196BDA}"/>
              </a:ext>
            </a:extLst>
          </p:cNvPr>
          <p:cNvSpPr txBox="1"/>
          <p:nvPr/>
        </p:nvSpPr>
        <p:spPr>
          <a:xfrm>
            <a:off x="2161309" y="1292751"/>
            <a:ext cx="1911927" cy="369332"/>
          </a:xfrm>
          <a:prstGeom prst="rect">
            <a:avLst/>
          </a:prstGeom>
          <a:noFill/>
        </p:spPr>
        <p:txBody>
          <a:bodyPr wrap="square" rtlCol="0">
            <a:spAutoFit/>
          </a:bodyPr>
          <a:lstStyle/>
          <a:p>
            <a:pPr algn="ctr"/>
            <a:r>
              <a:rPr lang="en-US"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(also soil)</a:t>
            </a:r>
            <a:endPar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 name="Arrow: Right 13">
            <a:extLst>
              <a:ext uri="{FF2B5EF4-FFF2-40B4-BE49-F238E27FC236}">
                <a16:creationId xmlns:a16="http://schemas.microsoft.com/office/drawing/2014/main" id="{BE341311-2E45-4587-94BB-97FFA468B5F0}"/>
              </a:ext>
            </a:extLst>
          </p:cNvPr>
          <p:cNvSpPr/>
          <p:nvPr/>
        </p:nvSpPr>
        <p:spPr>
          <a:xfrm rot="11737707">
            <a:off x="7855967" y="2852630"/>
            <a:ext cx="798286" cy="478971"/>
          </a:xfrm>
          <a:prstGeom prst="rightArrow">
            <a:avLst/>
          </a:prstGeom>
          <a:solidFill>
            <a:srgbClr val="C50234"/>
          </a:solidFill>
          <a:ln>
            <a:solidFill>
              <a:srgbClr val="C50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8E74BD1-CE1C-4EEB-8F3B-2A9B5D235EE0}"/>
              </a:ext>
            </a:extLst>
          </p:cNvPr>
          <p:cNvSpPr txBox="1"/>
          <p:nvPr/>
        </p:nvSpPr>
        <p:spPr>
          <a:xfrm>
            <a:off x="8786667" y="3119825"/>
            <a:ext cx="1259843" cy="523220"/>
          </a:xfrm>
          <a:prstGeom prst="rect">
            <a:avLst/>
          </a:prstGeom>
          <a:noFill/>
        </p:spPr>
        <p:txBody>
          <a:bodyPr wrap="square" rtlCol="0">
            <a:spAutoFit/>
          </a:bodyPr>
          <a:lstStyle/>
          <a:p>
            <a:r>
              <a:rPr lang="en-US" sz="14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important, we’ll see why</a:t>
            </a:r>
            <a:endParaRPr lang="en-GB" sz="14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709881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Air temperature and landslides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27</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4CAC347C-A0F0-41B9-A5A0-88E57A092381}"/>
              </a:ext>
            </a:extLst>
          </p:cNvPr>
          <p:cNvPicPr>
            <a:picLocks noChangeAspect="1"/>
          </p:cNvPicPr>
          <p:nvPr/>
        </p:nvPicPr>
        <p:blipFill rotWithShape="1">
          <a:blip r:embed="rId2"/>
          <a:srcRect b="17488"/>
          <a:stretch/>
        </p:blipFill>
        <p:spPr>
          <a:xfrm>
            <a:off x="1318883" y="839189"/>
            <a:ext cx="5778603" cy="5946241"/>
          </a:xfrm>
          <a:prstGeom prst="rect">
            <a:avLst/>
          </a:prstGeom>
        </p:spPr>
      </p:pic>
      <p:sp>
        <p:nvSpPr>
          <p:cNvPr id="9" name="Rectangle 8">
            <a:extLst>
              <a:ext uri="{FF2B5EF4-FFF2-40B4-BE49-F238E27FC236}">
                <a16:creationId xmlns:a16="http://schemas.microsoft.com/office/drawing/2014/main" id="{840F2ED5-EEA5-451D-8867-17EF7A986181}"/>
              </a:ext>
            </a:extLst>
          </p:cNvPr>
          <p:cNvSpPr/>
          <p:nvPr/>
        </p:nvSpPr>
        <p:spPr>
          <a:xfrm>
            <a:off x="8355693" y="6081485"/>
            <a:ext cx="3836307"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Gariano &amp; Guzzetti (2016), open access</a:t>
            </a:r>
          </a:p>
        </p:txBody>
      </p:sp>
      <p:pic>
        <p:nvPicPr>
          <p:cNvPr id="10" name="Picture 9">
            <a:extLst>
              <a:ext uri="{FF2B5EF4-FFF2-40B4-BE49-F238E27FC236}">
                <a16:creationId xmlns:a16="http://schemas.microsoft.com/office/drawing/2014/main" id="{ACCD13C6-8296-4C83-B5F2-DD319F172CDF}"/>
              </a:ext>
            </a:extLst>
          </p:cNvPr>
          <p:cNvPicPr>
            <a:picLocks noChangeAspect="1"/>
          </p:cNvPicPr>
          <p:nvPr/>
        </p:nvPicPr>
        <p:blipFill rotWithShape="1">
          <a:blip r:embed="rId2"/>
          <a:srcRect l="18386" t="83939" r="20831"/>
          <a:stretch/>
        </p:blipFill>
        <p:spPr>
          <a:xfrm>
            <a:off x="7313356" y="4798284"/>
            <a:ext cx="3512457" cy="1157397"/>
          </a:xfrm>
          <a:prstGeom prst="rect">
            <a:avLst/>
          </a:prstGeom>
        </p:spPr>
      </p:pic>
      <p:sp>
        <p:nvSpPr>
          <p:cNvPr id="3" name="Freeform: Shape 2">
            <a:extLst>
              <a:ext uri="{FF2B5EF4-FFF2-40B4-BE49-F238E27FC236}">
                <a16:creationId xmlns:a16="http://schemas.microsoft.com/office/drawing/2014/main" id="{966BD99D-83EF-46C6-98B4-630E134F01D9}"/>
              </a:ext>
            </a:extLst>
          </p:cNvPr>
          <p:cNvSpPr/>
          <p:nvPr/>
        </p:nvSpPr>
        <p:spPr>
          <a:xfrm>
            <a:off x="3823855" y="1413164"/>
            <a:ext cx="2424545" cy="2521527"/>
          </a:xfrm>
          <a:custGeom>
            <a:avLst/>
            <a:gdLst>
              <a:gd name="connsiteX0" fmla="*/ 1219200 w 2424545"/>
              <a:gd name="connsiteY0" fmla="*/ 0 h 2521527"/>
              <a:gd name="connsiteX1" fmla="*/ 2424545 w 2424545"/>
              <a:gd name="connsiteY1" fmla="*/ 0 h 2521527"/>
              <a:gd name="connsiteX2" fmla="*/ 401781 w 2424545"/>
              <a:gd name="connsiteY2" fmla="*/ 2493818 h 2521527"/>
              <a:gd name="connsiteX3" fmla="*/ 0 w 2424545"/>
              <a:gd name="connsiteY3" fmla="*/ 2521527 h 2521527"/>
              <a:gd name="connsiteX4" fmla="*/ 1219200 w 2424545"/>
              <a:gd name="connsiteY4" fmla="*/ 0 h 2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545" h="2521527">
                <a:moveTo>
                  <a:pt x="1219200" y="0"/>
                </a:moveTo>
                <a:lnTo>
                  <a:pt x="2424545" y="0"/>
                </a:lnTo>
                <a:lnTo>
                  <a:pt x="401781" y="2493818"/>
                </a:lnTo>
                <a:lnTo>
                  <a:pt x="0" y="2521527"/>
                </a:lnTo>
                <a:lnTo>
                  <a:pt x="1219200" y="0"/>
                </a:ln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3A240AD1-CBD5-4B9E-91F4-7F4986733ECB}"/>
              </a:ext>
            </a:extLst>
          </p:cNvPr>
          <p:cNvSpPr/>
          <p:nvPr/>
        </p:nvSpPr>
        <p:spPr>
          <a:xfrm rot="10800000">
            <a:off x="5874657" y="1818715"/>
            <a:ext cx="798286" cy="478971"/>
          </a:xfrm>
          <a:prstGeom prst="rightArrow">
            <a:avLst/>
          </a:prstGeom>
          <a:solidFill>
            <a:srgbClr val="C50234"/>
          </a:solidFill>
          <a:ln>
            <a:solidFill>
              <a:srgbClr val="C50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2C3E133-A410-4B92-AD05-16592000D9AD}"/>
              </a:ext>
            </a:extLst>
          </p:cNvPr>
          <p:cNvSpPr txBox="1"/>
          <p:nvPr/>
        </p:nvSpPr>
        <p:spPr>
          <a:xfrm>
            <a:off x="6841444" y="1777533"/>
            <a:ext cx="3823855" cy="492443"/>
          </a:xfrm>
          <a:prstGeom prst="rect">
            <a:avLst/>
          </a:prstGeom>
          <a:noFill/>
        </p:spPr>
        <p:txBody>
          <a:bodyPr wrap="square" rtlCol="0">
            <a:spAutoFit/>
          </a:bodyPr>
          <a:lstStyle/>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effect of air temperature</a:t>
            </a:r>
            <a:endParaRPr lang="en-GB"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Rectangle 12">
            <a:extLst>
              <a:ext uri="{FF2B5EF4-FFF2-40B4-BE49-F238E27FC236}">
                <a16:creationId xmlns:a16="http://schemas.microsoft.com/office/drawing/2014/main" id="{5F37636D-9794-434E-8073-D5B325C9F1DB}"/>
              </a:ext>
            </a:extLst>
          </p:cNvPr>
          <p:cNvSpPr/>
          <p:nvPr/>
        </p:nvSpPr>
        <p:spPr>
          <a:xfrm>
            <a:off x="7458387" y="2280144"/>
            <a:ext cx="4652318" cy="1077218"/>
          </a:xfrm>
          <a:prstGeom prst="rect">
            <a:avLst/>
          </a:prstGeom>
        </p:spPr>
        <p:txBody>
          <a:bodyPr wrap="square">
            <a:spAutoFit/>
          </a:bodyPr>
          <a:lstStyle/>
          <a:p>
            <a:pPr marL="285750" indent="-285750">
              <a:buFontTx/>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from very local to regional weather</a:t>
            </a:r>
          </a:p>
          <a:p>
            <a:pPr marL="285750" indent="-285750">
              <a:buFontTx/>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from hours to centuries</a:t>
            </a:r>
          </a:p>
          <a:p>
            <a:pPr marL="285750" indent="-285750">
              <a:buFontTx/>
              <a:buChar char="-"/>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from shallow to deep landslides </a:t>
            </a:r>
            <a:b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(mudflows, rockslides, earthflows) </a:t>
            </a:r>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8B54C146-53C4-47E7-8050-2F16EE361807}"/>
              </a:ext>
            </a:extLst>
          </p:cNvPr>
          <p:cNvSpPr/>
          <p:nvPr/>
        </p:nvSpPr>
        <p:spPr>
          <a:xfrm>
            <a:off x="7313356" y="6415843"/>
            <a:ext cx="5006499" cy="369332"/>
          </a:xfrm>
          <a:prstGeom prst="rect">
            <a:avLst/>
          </a:prstGeom>
        </p:spPr>
        <p:txBody>
          <a:bodyPr wrap="none">
            <a:spAutoFit/>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hlinkClick r:id="rId3"/>
              </a:rPr>
              <a:t>https://doi.org/10.1016/j.earscirev.2016.08.011</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868914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An indirect effect? Not only.</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28</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id="{2C208E06-F74A-4DDA-9CE0-059D8BBE6893}"/>
              </a:ext>
            </a:extLst>
          </p:cNvPr>
          <p:cNvPicPr>
            <a:picLocks noChangeAspect="1"/>
          </p:cNvPicPr>
          <p:nvPr/>
        </p:nvPicPr>
        <p:blipFill rotWithShape="1">
          <a:blip r:embed="rId2"/>
          <a:srcRect b="55600"/>
          <a:stretch/>
        </p:blipFill>
        <p:spPr>
          <a:xfrm>
            <a:off x="69302" y="937266"/>
            <a:ext cx="5110280" cy="3902334"/>
          </a:xfrm>
          <a:prstGeom prst="rect">
            <a:avLst/>
          </a:prstGeom>
        </p:spPr>
      </p:pic>
      <p:pic>
        <p:nvPicPr>
          <p:cNvPr id="9" name="Picture 8">
            <a:extLst>
              <a:ext uri="{FF2B5EF4-FFF2-40B4-BE49-F238E27FC236}">
                <a16:creationId xmlns:a16="http://schemas.microsoft.com/office/drawing/2014/main" id="{2FE93F9D-FE05-4780-8DAF-AEF6B470D8A4}"/>
              </a:ext>
            </a:extLst>
          </p:cNvPr>
          <p:cNvPicPr>
            <a:picLocks noChangeAspect="1"/>
          </p:cNvPicPr>
          <p:nvPr/>
        </p:nvPicPr>
        <p:blipFill rotWithShape="1">
          <a:blip r:embed="rId2"/>
          <a:srcRect t="44569" b="14781"/>
          <a:stretch/>
        </p:blipFill>
        <p:spPr>
          <a:xfrm>
            <a:off x="5048392" y="1391219"/>
            <a:ext cx="5110280" cy="3572847"/>
          </a:xfrm>
          <a:prstGeom prst="rect">
            <a:avLst/>
          </a:prstGeom>
        </p:spPr>
      </p:pic>
      <p:pic>
        <p:nvPicPr>
          <p:cNvPr id="10" name="Picture 9">
            <a:extLst>
              <a:ext uri="{FF2B5EF4-FFF2-40B4-BE49-F238E27FC236}">
                <a16:creationId xmlns:a16="http://schemas.microsoft.com/office/drawing/2014/main" id="{AF47D9D0-C0AD-494F-91C7-DDA8EAE77D6B}"/>
              </a:ext>
            </a:extLst>
          </p:cNvPr>
          <p:cNvPicPr>
            <a:picLocks noChangeAspect="1"/>
          </p:cNvPicPr>
          <p:nvPr/>
        </p:nvPicPr>
        <p:blipFill rotWithShape="1">
          <a:blip r:embed="rId2"/>
          <a:srcRect b="95224"/>
          <a:stretch/>
        </p:blipFill>
        <p:spPr>
          <a:xfrm>
            <a:off x="5048392" y="971399"/>
            <a:ext cx="5110280" cy="419820"/>
          </a:xfrm>
          <a:prstGeom prst="rect">
            <a:avLst/>
          </a:prstGeom>
        </p:spPr>
      </p:pic>
      <p:pic>
        <p:nvPicPr>
          <p:cNvPr id="11" name="Picture 10">
            <a:extLst>
              <a:ext uri="{FF2B5EF4-FFF2-40B4-BE49-F238E27FC236}">
                <a16:creationId xmlns:a16="http://schemas.microsoft.com/office/drawing/2014/main" id="{69AC9F6F-0F86-4FB6-A4BF-BC02926949DD}"/>
              </a:ext>
            </a:extLst>
          </p:cNvPr>
          <p:cNvPicPr>
            <a:picLocks noChangeAspect="1"/>
          </p:cNvPicPr>
          <p:nvPr/>
        </p:nvPicPr>
        <p:blipFill rotWithShape="1">
          <a:blip r:embed="rId2"/>
          <a:srcRect t="85961"/>
          <a:stretch/>
        </p:blipFill>
        <p:spPr>
          <a:xfrm>
            <a:off x="2458194" y="5045023"/>
            <a:ext cx="5110280" cy="1233931"/>
          </a:xfrm>
          <a:prstGeom prst="rect">
            <a:avLst/>
          </a:prstGeom>
        </p:spPr>
      </p:pic>
      <p:sp>
        <p:nvSpPr>
          <p:cNvPr id="3" name="Arrow: Right 2">
            <a:extLst>
              <a:ext uri="{FF2B5EF4-FFF2-40B4-BE49-F238E27FC236}">
                <a16:creationId xmlns:a16="http://schemas.microsoft.com/office/drawing/2014/main" id="{14F7316F-AAAB-4652-942B-85CA76F23F7D}"/>
              </a:ext>
            </a:extLst>
          </p:cNvPr>
          <p:cNvSpPr/>
          <p:nvPr/>
        </p:nvSpPr>
        <p:spPr>
          <a:xfrm rot="10800000">
            <a:off x="10117107" y="2550709"/>
            <a:ext cx="798286" cy="478971"/>
          </a:xfrm>
          <a:prstGeom prst="rightArrow">
            <a:avLst/>
          </a:prstGeom>
          <a:solidFill>
            <a:srgbClr val="C50234"/>
          </a:solidFill>
          <a:ln>
            <a:solidFill>
              <a:srgbClr val="C502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B8DCE9F-F385-4380-AC70-A77129D4C2B0}"/>
              </a:ext>
            </a:extLst>
          </p:cNvPr>
          <p:cNvSpPr/>
          <p:nvPr/>
        </p:nvSpPr>
        <p:spPr>
          <a:xfrm>
            <a:off x="10694403" y="2911677"/>
            <a:ext cx="1551028" cy="923330"/>
          </a:xfrm>
          <a:prstGeom prst="rect">
            <a:avLst/>
          </a:prstGeom>
        </p:spPr>
        <p:txBody>
          <a:bodyPr wrap="square">
            <a:spAutoFit/>
          </a:bodyPr>
          <a:lstStyle/>
          <a:p>
            <a:pPr marL="285750" indent="-285750">
              <a:buFontTx/>
              <a:buChar char="-"/>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local</a:t>
            </a:r>
          </a:p>
          <a:p>
            <a:pPr marL="285750" indent="-285750">
              <a:buFontTx/>
              <a:buChar char="-"/>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long-term</a:t>
            </a:r>
          </a:p>
          <a:p>
            <a:pPr marL="285750" indent="-285750">
              <a:buFontTx/>
              <a:buChar char="-"/>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indirect</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TextBox 14">
            <a:extLst>
              <a:ext uri="{FF2B5EF4-FFF2-40B4-BE49-F238E27FC236}">
                <a16:creationId xmlns:a16="http://schemas.microsoft.com/office/drawing/2014/main" id="{57687A6A-B3CE-41BB-AAA1-563BB0520E45}"/>
              </a:ext>
            </a:extLst>
          </p:cNvPr>
          <p:cNvSpPr txBox="1"/>
          <p:nvPr/>
        </p:nvSpPr>
        <p:spPr>
          <a:xfrm>
            <a:off x="10120495" y="1592642"/>
            <a:ext cx="2002203" cy="892552"/>
          </a:xfrm>
          <a:prstGeom prst="rect">
            <a:avLst/>
          </a:prstGeom>
          <a:noFill/>
        </p:spPr>
        <p:txBody>
          <a:bodyPr wrap="square" rtlCol="0">
            <a:spAutoFit/>
          </a:bodyPr>
          <a:lstStyle/>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effect of air temperature</a:t>
            </a:r>
            <a:endParaRPr lang="en-GB"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TextBox 15">
            <a:extLst>
              <a:ext uri="{FF2B5EF4-FFF2-40B4-BE49-F238E27FC236}">
                <a16:creationId xmlns:a16="http://schemas.microsoft.com/office/drawing/2014/main" id="{0ECE1EB0-4C8D-426E-8004-55C30E62F496}"/>
              </a:ext>
            </a:extLst>
          </p:cNvPr>
          <p:cNvSpPr txBox="1"/>
          <p:nvPr/>
        </p:nvSpPr>
        <p:spPr>
          <a:xfrm>
            <a:off x="10273846" y="3864605"/>
            <a:ext cx="1551028" cy="892552"/>
          </a:xfrm>
          <a:prstGeom prst="rect">
            <a:avLst/>
          </a:prstGeom>
          <a:noFill/>
        </p:spPr>
        <p:txBody>
          <a:bodyPr wrap="square" rtlCol="0">
            <a:spAutoFit/>
          </a:bodyPr>
          <a:lstStyle/>
          <a:p>
            <a:r>
              <a:rPr lang="en-US"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but there is more...</a:t>
            </a:r>
            <a:endParaRPr lang="en-GB" sz="2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 name="Rectangle 16">
            <a:extLst>
              <a:ext uri="{FF2B5EF4-FFF2-40B4-BE49-F238E27FC236}">
                <a16:creationId xmlns:a16="http://schemas.microsoft.com/office/drawing/2014/main" id="{DC8842FE-77FB-4DA8-A2F5-42ED92772FC1}"/>
              </a:ext>
            </a:extLst>
          </p:cNvPr>
          <p:cNvSpPr/>
          <p:nvPr/>
        </p:nvSpPr>
        <p:spPr>
          <a:xfrm>
            <a:off x="8355693" y="6081485"/>
            <a:ext cx="3836307"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Gariano &amp; Guzzetti (2016), open access</a:t>
            </a:r>
          </a:p>
        </p:txBody>
      </p:sp>
      <p:sp>
        <p:nvSpPr>
          <p:cNvPr id="18" name="Rectangle 17">
            <a:extLst>
              <a:ext uri="{FF2B5EF4-FFF2-40B4-BE49-F238E27FC236}">
                <a16:creationId xmlns:a16="http://schemas.microsoft.com/office/drawing/2014/main" id="{8F93496C-3323-46C5-A9CF-225F57263F73}"/>
              </a:ext>
            </a:extLst>
          </p:cNvPr>
          <p:cNvSpPr/>
          <p:nvPr/>
        </p:nvSpPr>
        <p:spPr>
          <a:xfrm>
            <a:off x="7313356" y="6415843"/>
            <a:ext cx="5006499" cy="369332"/>
          </a:xfrm>
          <a:prstGeom prst="rect">
            <a:avLst/>
          </a:prstGeom>
        </p:spPr>
        <p:txBody>
          <a:bodyPr wrap="none">
            <a:spAutoFit/>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hlinkClick r:id="rId3"/>
              </a:rPr>
              <a:t>https://doi.org/10.1016/j.earscirev.2016.08.011</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61141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So, heat transport, first of all. Long-term trends go deep!</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29</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1922" name="Picture 2" descr="Fig. 8. (a) The atmospheric and surfaceprocesses that control shallow subsurface thermal regim and energymodels (Step2), and subsurface groundwaterflowandheat transportmodels (Step integrated model capable of simulating surface and subsurface water and energy fluxes (Step 4">
            <a:extLst>
              <a:ext uri="{FF2B5EF4-FFF2-40B4-BE49-F238E27FC236}">
                <a16:creationId xmlns:a16="http://schemas.microsoft.com/office/drawing/2014/main" id="{329351E1-19B9-45DA-916B-78D5C0835A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0" r="57588" b="5681"/>
          <a:stretch/>
        </p:blipFill>
        <p:spPr bwMode="auto">
          <a:xfrm>
            <a:off x="172661" y="939599"/>
            <a:ext cx="3557510" cy="5766190"/>
          </a:xfrm>
          <a:prstGeom prst="rect">
            <a:avLst/>
          </a:prstGeom>
          <a:noFill/>
          <a:extLst>
            <a:ext uri="{909E8E84-426E-40DD-AFC4-6F175D3DCCD1}">
              <a14:hiddenFill xmlns:a14="http://schemas.microsoft.com/office/drawing/2010/main">
                <a:solidFill>
                  <a:srgbClr val="FFFFFF"/>
                </a:solidFill>
              </a14:hiddenFill>
            </a:ext>
          </a:extLst>
        </p:spPr>
      </p:pic>
      <p:pic>
        <p:nvPicPr>
          <p:cNvPr id="81924" name="Picture 4" descr="Fig. 1.A typical subsurface temperature–depth profile for a permafrost region. The active layer a varying temperature zone and the geothermal zone are indicated to the right of the temperatur layer are shown to the far right (modified from Williams and Smith, 1989; Lunardini, 1985; Do">
            <a:extLst>
              <a:ext uri="{FF2B5EF4-FFF2-40B4-BE49-F238E27FC236}">
                <a16:creationId xmlns:a16="http://schemas.microsoft.com/office/drawing/2014/main" id="{1CC0AEEC-8C8F-4295-A79C-91485E84A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90" y="1193079"/>
            <a:ext cx="7333039" cy="555767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9139E00F-2CE6-4AC2-9FA4-C26730EFCFD0}"/>
              </a:ext>
            </a:extLst>
          </p:cNvPr>
          <p:cNvSpPr/>
          <p:nvPr/>
        </p:nvSpPr>
        <p:spPr>
          <a:xfrm>
            <a:off x="6342743" y="1596571"/>
            <a:ext cx="1393371" cy="1175658"/>
          </a:xfrm>
          <a:custGeom>
            <a:avLst/>
            <a:gdLst>
              <a:gd name="connsiteX0" fmla="*/ 0 w 1393371"/>
              <a:gd name="connsiteY0" fmla="*/ 1175658 h 1175658"/>
              <a:gd name="connsiteX1" fmla="*/ 116114 w 1393371"/>
              <a:gd name="connsiteY1" fmla="*/ 928915 h 1175658"/>
              <a:gd name="connsiteX2" fmla="*/ 261257 w 1393371"/>
              <a:gd name="connsiteY2" fmla="*/ 667658 h 1175658"/>
              <a:gd name="connsiteX3" fmla="*/ 537028 w 1393371"/>
              <a:gd name="connsiteY3" fmla="*/ 420915 h 1175658"/>
              <a:gd name="connsiteX4" fmla="*/ 986971 w 1393371"/>
              <a:gd name="connsiteY4" fmla="*/ 174172 h 1175658"/>
              <a:gd name="connsiteX5" fmla="*/ 1393371 w 1393371"/>
              <a:gd name="connsiteY5" fmla="*/ 0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3371" h="1175658">
                <a:moveTo>
                  <a:pt x="0" y="1175658"/>
                </a:moveTo>
                <a:cubicBezTo>
                  <a:pt x="36285" y="1094620"/>
                  <a:pt x="72571" y="1013582"/>
                  <a:pt x="116114" y="928915"/>
                </a:cubicBezTo>
                <a:cubicBezTo>
                  <a:pt x="159657" y="844248"/>
                  <a:pt x="191105" y="752325"/>
                  <a:pt x="261257" y="667658"/>
                </a:cubicBezTo>
                <a:cubicBezTo>
                  <a:pt x="331409" y="582991"/>
                  <a:pt x="416076" y="503163"/>
                  <a:pt x="537028" y="420915"/>
                </a:cubicBezTo>
                <a:cubicBezTo>
                  <a:pt x="657980" y="338667"/>
                  <a:pt x="844247" y="244324"/>
                  <a:pt x="986971" y="174172"/>
                </a:cubicBezTo>
                <a:cubicBezTo>
                  <a:pt x="1129695" y="104020"/>
                  <a:pt x="1261533" y="52010"/>
                  <a:pt x="1393371" y="0"/>
                </a:cubicBezTo>
              </a:path>
            </a:pathLst>
          </a:cu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136261BA-8351-4038-AE76-04B33DB947EA}"/>
              </a:ext>
            </a:extLst>
          </p:cNvPr>
          <p:cNvSpPr/>
          <p:nvPr/>
        </p:nvSpPr>
        <p:spPr>
          <a:xfrm>
            <a:off x="5631543" y="1611086"/>
            <a:ext cx="696686" cy="1132114"/>
          </a:xfrm>
          <a:custGeom>
            <a:avLst/>
            <a:gdLst>
              <a:gd name="connsiteX0" fmla="*/ 696686 w 696686"/>
              <a:gd name="connsiteY0" fmla="*/ 1132114 h 1132114"/>
              <a:gd name="connsiteX1" fmla="*/ 609600 w 696686"/>
              <a:gd name="connsiteY1" fmla="*/ 711200 h 1132114"/>
              <a:gd name="connsiteX2" fmla="*/ 406400 w 696686"/>
              <a:gd name="connsiteY2" fmla="*/ 304800 h 1132114"/>
              <a:gd name="connsiteX3" fmla="*/ 246743 w 696686"/>
              <a:gd name="connsiteY3" fmla="*/ 159657 h 1132114"/>
              <a:gd name="connsiteX4" fmla="*/ 0 w 696686"/>
              <a:gd name="connsiteY4" fmla="*/ 0 h 113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1132114">
                <a:moveTo>
                  <a:pt x="696686" y="1132114"/>
                </a:moveTo>
                <a:cubicBezTo>
                  <a:pt x="677333" y="990600"/>
                  <a:pt x="657981" y="849086"/>
                  <a:pt x="609600" y="711200"/>
                </a:cubicBezTo>
                <a:cubicBezTo>
                  <a:pt x="561219" y="573314"/>
                  <a:pt x="466876" y="396724"/>
                  <a:pt x="406400" y="304800"/>
                </a:cubicBezTo>
                <a:cubicBezTo>
                  <a:pt x="345924" y="212876"/>
                  <a:pt x="314476" y="210457"/>
                  <a:pt x="246743" y="159657"/>
                </a:cubicBezTo>
                <a:cubicBezTo>
                  <a:pt x="179010" y="108857"/>
                  <a:pt x="89505" y="54428"/>
                  <a:pt x="0" y="0"/>
                </a:cubicBezTo>
              </a:path>
            </a:pathLst>
          </a:custGeom>
          <a:no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50234"/>
              </a:solidFill>
            </a:endParaRPr>
          </a:p>
        </p:txBody>
      </p:sp>
      <p:sp>
        <p:nvSpPr>
          <p:cNvPr id="15" name="Freeform: Shape 14">
            <a:extLst>
              <a:ext uri="{FF2B5EF4-FFF2-40B4-BE49-F238E27FC236}">
                <a16:creationId xmlns:a16="http://schemas.microsoft.com/office/drawing/2014/main" id="{481AA633-2972-4DDB-A106-462132BCFECC}"/>
              </a:ext>
            </a:extLst>
          </p:cNvPr>
          <p:cNvSpPr/>
          <p:nvPr/>
        </p:nvSpPr>
        <p:spPr>
          <a:xfrm>
            <a:off x="6501066" y="1596571"/>
            <a:ext cx="159699" cy="3802743"/>
          </a:xfrm>
          <a:custGeom>
            <a:avLst/>
            <a:gdLst>
              <a:gd name="connsiteX0" fmla="*/ 0 w 203200"/>
              <a:gd name="connsiteY0" fmla="*/ 0 h 3802743"/>
              <a:gd name="connsiteX1" fmla="*/ 101600 w 203200"/>
              <a:gd name="connsiteY1" fmla="*/ 275772 h 3802743"/>
              <a:gd name="connsiteX2" fmla="*/ 116114 w 203200"/>
              <a:gd name="connsiteY2" fmla="*/ 609600 h 3802743"/>
              <a:gd name="connsiteX3" fmla="*/ 101600 w 203200"/>
              <a:gd name="connsiteY3" fmla="*/ 1219200 h 3802743"/>
              <a:gd name="connsiteX4" fmla="*/ 72571 w 203200"/>
              <a:gd name="connsiteY4" fmla="*/ 1683658 h 3802743"/>
              <a:gd name="connsiteX5" fmla="*/ 87086 w 203200"/>
              <a:gd name="connsiteY5" fmla="*/ 2293258 h 3802743"/>
              <a:gd name="connsiteX6" fmla="*/ 116114 w 203200"/>
              <a:gd name="connsiteY6" fmla="*/ 2873829 h 3802743"/>
              <a:gd name="connsiteX7" fmla="*/ 203200 w 203200"/>
              <a:gd name="connsiteY7" fmla="*/ 3802743 h 3802743"/>
              <a:gd name="connsiteX0" fmla="*/ 0 w 245423"/>
              <a:gd name="connsiteY0" fmla="*/ 0 h 3802743"/>
              <a:gd name="connsiteX1" fmla="*/ 101600 w 245423"/>
              <a:gd name="connsiteY1" fmla="*/ 275772 h 3802743"/>
              <a:gd name="connsiteX2" fmla="*/ 245423 w 245423"/>
              <a:gd name="connsiteY2" fmla="*/ 609600 h 3802743"/>
              <a:gd name="connsiteX3" fmla="*/ 101600 w 245423"/>
              <a:gd name="connsiteY3" fmla="*/ 1219200 h 3802743"/>
              <a:gd name="connsiteX4" fmla="*/ 72571 w 245423"/>
              <a:gd name="connsiteY4" fmla="*/ 1683658 h 3802743"/>
              <a:gd name="connsiteX5" fmla="*/ 87086 w 245423"/>
              <a:gd name="connsiteY5" fmla="*/ 2293258 h 3802743"/>
              <a:gd name="connsiteX6" fmla="*/ 116114 w 245423"/>
              <a:gd name="connsiteY6" fmla="*/ 2873829 h 3802743"/>
              <a:gd name="connsiteX7" fmla="*/ 203200 w 245423"/>
              <a:gd name="connsiteY7" fmla="*/ 3802743 h 3802743"/>
              <a:gd name="connsiteX0" fmla="*/ 0 w 254197"/>
              <a:gd name="connsiteY0" fmla="*/ 0 h 3802743"/>
              <a:gd name="connsiteX1" fmla="*/ 212436 w 254197"/>
              <a:gd name="connsiteY1" fmla="*/ 261258 h 3802743"/>
              <a:gd name="connsiteX2" fmla="*/ 245423 w 254197"/>
              <a:gd name="connsiteY2" fmla="*/ 609600 h 3802743"/>
              <a:gd name="connsiteX3" fmla="*/ 101600 w 254197"/>
              <a:gd name="connsiteY3" fmla="*/ 1219200 h 3802743"/>
              <a:gd name="connsiteX4" fmla="*/ 72571 w 254197"/>
              <a:gd name="connsiteY4" fmla="*/ 1683658 h 3802743"/>
              <a:gd name="connsiteX5" fmla="*/ 87086 w 254197"/>
              <a:gd name="connsiteY5" fmla="*/ 2293258 h 3802743"/>
              <a:gd name="connsiteX6" fmla="*/ 116114 w 254197"/>
              <a:gd name="connsiteY6" fmla="*/ 2873829 h 3802743"/>
              <a:gd name="connsiteX7" fmla="*/ 203200 w 254197"/>
              <a:gd name="connsiteY7" fmla="*/ 3802743 h 3802743"/>
              <a:gd name="connsiteX0" fmla="*/ 75591 w 178457"/>
              <a:gd name="connsiteY0" fmla="*/ 0 h 3802743"/>
              <a:gd name="connsiteX1" fmla="*/ 140244 w 178457"/>
              <a:gd name="connsiteY1" fmla="*/ 261258 h 3802743"/>
              <a:gd name="connsiteX2" fmla="*/ 173231 w 178457"/>
              <a:gd name="connsiteY2" fmla="*/ 609600 h 3802743"/>
              <a:gd name="connsiteX3" fmla="*/ 29408 w 178457"/>
              <a:gd name="connsiteY3" fmla="*/ 1219200 h 3802743"/>
              <a:gd name="connsiteX4" fmla="*/ 379 w 178457"/>
              <a:gd name="connsiteY4" fmla="*/ 1683658 h 3802743"/>
              <a:gd name="connsiteX5" fmla="*/ 14894 w 178457"/>
              <a:gd name="connsiteY5" fmla="*/ 2293258 h 3802743"/>
              <a:gd name="connsiteX6" fmla="*/ 43922 w 178457"/>
              <a:gd name="connsiteY6" fmla="*/ 2873829 h 3802743"/>
              <a:gd name="connsiteX7" fmla="*/ 131008 w 178457"/>
              <a:gd name="connsiteY7" fmla="*/ 3802743 h 3802743"/>
              <a:gd name="connsiteX0" fmla="*/ 75591 w 203254"/>
              <a:gd name="connsiteY0" fmla="*/ 0 h 3802743"/>
              <a:gd name="connsiteX1" fmla="*/ 195662 w 203254"/>
              <a:gd name="connsiteY1" fmla="*/ 261258 h 3802743"/>
              <a:gd name="connsiteX2" fmla="*/ 173231 w 203254"/>
              <a:gd name="connsiteY2" fmla="*/ 609600 h 3802743"/>
              <a:gd name="connsiteX3" fmla="*/ 29408 w 203254"/>
              <a:gd name="connsiteY3" fmla="*/ 1219200 h 3802743"/>
              <a:gd name="connsiteX4" fmla="*/ 379 w 203254"/>
              <a:gd name="connsiteY4" fmla="*/ 1683658 h 3802743"/>
              <a:gd name="connsiteX5" fmla="*/ 14894 w 203254"/>
              <a:gd name="connsiteY5" fmla="*/ 2293258 h 3802743"/>
              <a:gd name="connsiteX6" fmla="*/ 43922 w 203254"/>
              <a:gd name="connsiteY6" fmla="*/ 2873829 h 3802743"/>
              <a:gd name="connsiteX7" fmla="*/ 131008 w 203254"/>
              <a:gd name="connsiteY7" fmla="*/ 3802743 h 380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54" h="3802743">
                <a:moveTo>
                  <a:pt x="75591" y="0"/>
                </a:moveTo>
                <a:cubicBezTo>
                  <a:pt x="116715" y="87086"/>
                  <a:pt x="179389" y="159658"/>
                  <a:pt x="195662" y="261258"/>
                </a:cubicBezTo>
                <a:cubicBezTo>
                  <a:pt x="211935" y="362858"/>
                  <a:pt x="200940" y="449943"/>
                  <a:pt x="173231" y="609600"/>
                </a:cubicBezTo>
                <a:cubicBezTo>
                  <a:pt x="145522" y="769257"/>
                  <a:pt x="58217" y="1040190"/>
                  <a:pt x="29408" y="1219200"/>
                </a:cubicBezTo>
                <a:cubicBezTo>
                  <a:pt x="599" y="1398210"/>
                  <a:pt x="2798" y="1504648"/>
                  <a:pt x="379" y="1683658"/>
                </a:cubicBezTo>
                <a:cubicBezTo>
                  <a:pt x="-2040" y="1862668"/>
                  <a:pt x="7637" y="2094896"/>
                  <a:pt x="14894" y="2293258"/>
                </a:cubicBezTo>
                <a:cubicBezTo>
                  <a:pt x="22151" y="2491620"/>
                  <a:pt x="24570" y="2622248"/>
                  <a:pt x="43922" y="2873829"/>
                </a:cubicBezTo>
                <a:cubicBezTo>
                  <a:pt x="63274" y="3125410"/>
                  <a:pt x="97141" y="3464076"/>
                  <a:pt x="131008" y="3802743"/>
                </a:cubicBezTo>
              </a:path>
            </a:pathLst>
          </a:custGeom>
          <a:noFill/>
          <a:ln w="28575">
            <a:solidFill>
              <a:srgbClr val="C5023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FBC9679-671C-4DCD-87D0-8686F5B95808}"/>
              </a:ext>
            </a:extLst>
          </p:cNvPr>
          <p:cNvSpPr txBox="1"/>
          <p:nvPr/>
        </p:nvSpPr>
        <p:spPr>
          <a:xfrm>
            <a:off x="4685478" y="843249"/>
            <a:ext cx="4846450" cy="369332"/>
          </a:xfrm>
          <a:prstGeom prst="rect">
            <a:avLst/>
          </a:prstGeom>
          <a:noFill/>
        </p:spPr>
        <p:txBody>
          <a:bodyPr wrap="square" rtlCol="0">
            <a:spAutoFit/>
          </a:bodyPr>
          <a:lstStyle/>
          <a:p>
            <a:r>
              <a:rPr lang="en-US"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Conductive heat transport to the subsurface</a:t>
            </a:r>
            <a:endPar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10046510" y="6367235"/>
            <a:ext cx="2010487" cy="338554"/>
          </a:xfrm>
          <a:prstGeom prst="rect">
            <a:avLst/>
          </a:prstGeom>
        </p:spPr>
        <p:txBody>
          <a:bodyPr wrap="none">
            <a:spAutoFit/>
          </a:bodyPr>
          <a:lstStyle/>
          <a:p>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Kurylyk</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(2014)</a:t>
            </a:r>
          </a:p>
        </p:txBody>
      </p:sp>
    </p:spTree>
    <p:extLst>
      <p:ext uri="{BB962C8B-B14F-4D97-AF65-F5344CB8AC3E}">
        <p14:creationId xmlns:p14="http://schemas.microsoft.com/office/powerpoint/2010/main" val="1643762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Notes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TextBox 9">
            <a:extLst>
              <a:ext uri="{FF2B5EF4-FFF2-40B4-BE49-F238E27FC236}">
                <a16:creationId xmlns:a16="http://schemas.microsoft.com/office/drawing/2014/main" id="{B0350FEC-C003-45B4-813B-6AB432020DC4}"/>
              </a:ext>
            </a:extLst>
          </p:cNvPr>
          <p:cNvSpPr txBox="1"/>
          <p:nvPr/>
        </p:nvSpPr>
        <p:spPr>
          <a:xfrm>
            <a:off x="581891" y="2314657"/>
            <a:ext cx="11028218" cy="1905971"/>
          </a:xfrm>
          <a:prstGeom prst="rect">
            <a:avLst/>
          </a:prstGeom>
          <a:noFill/>
        </p:spPr>
        <p:txBody>
          <a:bodyPr wrap="square" lIns="182880" tIns="0" rIns="182880" bIns="0" rtlCol="0">
            <a:spAutoFit/>
          </a:bodyPr>
          <a:lstStyle/>
          <a:p>
            <a:pPr algn="ctr">
              <a:lnSpc>
                <a:spcPct val="110000"/>
              </a:lnSpc>
              <a:spcBef>
                <a:spcPts val="1200"/>
              </a:spcBef>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 am not going to show you any results here, as the project has just kicked off. </a:t>
            </a:r>
            <a:b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 am going to explain the rationale behind the project proposal.</a:t>
            </a:r>
          </a:p>
          <a:p>
            <a:pPr algn="ctr">
              <a:lnSpc>
                <a:spcPct val="110000"/>
              </a:lnSpc>
              <a:spcBef>
                <a:spcPts val="1200"/>
              </a:spcBef>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 am really looking forward to discussing the project with you, its potential and limitations, </a:t>
            </a: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and find common grounds for collaboration</a:t>
            </a:r>
            <a:r>
              <a:rPr lang="en-US" sz="24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pic>
        <p:nvPicPr>
          <p:cNvPr id="3" name="Graphic 2" descr="Handshake">
            <a:extLst>
              <a:ext uri="{FF2B5EF4-FFF2-40B4-BE49-F238E27FC236}">
                <a16:creationId xmlns:a16="http://schemas.microsoft.com/office/drawing/2014/main" id="{38215A99-D60A-4D9B-AAF3-2C2DEB6887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0983" y="4543343"/>
            <a:ext cx="1330034" cy="1330036"/>
          </a:xfrm>
          <a:prstGeom prst="rect">
            <a:avLst/>
          </a:prstGeom>
        </p:spPr>
      </p:pic>
    </p:spTree>
    <p:extLst>
      <p:ext uri="{BB962C8B-B14F-4D97-AF65-F5344CB8AC3E}">
        <p14:creationId xmlns:p14="http://schemas.microsoft.com/office/powerpoint/2010/main" val="3599372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Within decades, deep slip surfaces will feel climate change!</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30</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1926" name="Picture 6" descr="Fig. 5.Climate change-induced evolution of temperature–depth profiles in hydrogeologically active subsurface environments generated from the solution by Taniguchi et al. (1999a). The initial surface temperature was assumed to be 10 °C, the geothermal gradient was a typical 0.025 °Cm−1, and the warming scenario was 0.04 °C yr−1 (ψ, Eq. (21b)). The thermal propertieswere taken fromTable 2 (saturated sand). A vertical Darcy rechargefluxof 0.25myr−1 was assumed; thus, this figure represents Zone 1 of Fig. 4.">
            <a:extLst>
              <a:ext uri="{FF2B5EF4-FFF2-40B4-BE49-F238E27FC236}">
                <a16:creationId xmlns:a16="http://schemas.microsoft.com/office/drawing/2014/main" id="{E1C081CD-93D5-485A-9BBD-6A0B93B99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619" y="971399"/>
            <a:ext cx="3945976" cy="5331586"/>
          </a:xfrm>
          <a:prstGeom prst="rect">
            <a:avLst/>
          </a:prstGeom>
          <a:noFill/>
          <a:extLst>
            <a:ext uri="{909E8E84-426E-40DD-AFC4-6F175D3DCCD1}">
              <a14:hiddenFill xmlns:a14="http://schemas.microsoft.com/office/drawing/2010/main">
                <a:solidFill>
                  <a:srgbClr val="FFFFFF"/>
                </a:solidFill>
              </a14:hiddenFill>
            </a:ext>
          </a:extLst>
        </p:spPr>
      </p:pic>
      <p:pic>
        <p:nvPicPr>
          <p:cNvPr id="81928" name="Picture 8" descr="Fig. 4. Temperature depth profiles in a stable climate as a function of the groundwater flow direction. Below the seasonal penetration depth, temperature–depth profiles are concave upward in recharge areas (vertical downward flow), linear in lateral flow regions (assuming no horizontal temperature gradient), and convex upward in discharge areas (vertical upward flow) (from Kurylyk and MacQuarrie, 2014). Figure reproduced with permission.">
            <a:extLst>
              <a:ext uri="{FF2B5EF4-FFF2-40B4-BE49-F238E27FC236}">
                <a16:creationId xmlns:a16="http://schemas.microsoft.com/office/drawing/2014/main" id="{D5C04DD4-A592-4496-9B7A-16D7AE3910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4"/>
          <a:stretch/>
        </p:blipFill>
        <p:spPr bwMode="auto">
          <a:xfrm>
            <a:off x="203200" y="1451428"/>
            <a:ext cx="6553566" cy="46155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F7EB916-E257-4F01-B900-CFFF3A816942}"/>
              </a:ext>
            </a:extLst>
          </p:cNvPr>
          <p:cNvSpPr/>
          <p:nvPr/>
        </p:nvSpPr>
        <p:spPr>
          <a:xfrm>
            <a:off x="10046510" y="6367235"/>
            <a:ext cx="2010487" cy="338554"/>
          </a:xfrm>
          <a:prstGeom prst="rect">
            <a:avLst/>
          </a:prstGeom>
        </p:spPr>
        <p:txBody>
          <a:bodyPr wrap="none">
            <a:spAutoFit/>
          </a:bodyPr>
          <a:lstStyle/>
          <a:p>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Kurylyk</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(2014)</a:t>
            </a:r>
          </a:p>
        </p:txBody>
      </p:sp>
    </p:spTree>
    <p:extLst>
      <p:ext uri="{BB962C8B-B14F-4D97-AF65-F5344CB8AC3E}">
        <p14:creationId xmlns:p14="http://schemas.microsoft.com/office/powerpoint/2010/main" val="3747783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31</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0116" name="Picture 4" descr="image">
            <a:extLst>
              <a:ext uri="{FF2B5EF4-FFF2-40B4-BE49-F238E27FC236}">
                <a16:creationId xmlns:a16="http://schemas.microsoft.com/office/drawing/2014/main" id="{EA57E5F5-BB39-4BFF-978C-77F217A3A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03" y="844932"/>
            <a:ext cx="8609239" cy="5631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38F62C-CE69-4042-9DFB-1EE2BE23757E}"/>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Ok, so what? Well, temperature can control the soil strength!</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a:extLst>
              <a:ext uri="{FF2B5EF4-FFF2-40B4-BE49-F238E27FC236}">
                <a16:creationId xmlns:a16="http://schemas.microsoft.com/office/drawing/2014/main" id="{DB29B78A-B465-4F1B-914A-2A1D247B3E02}"/>
              </a:ext>
            </a:extLst>
          </p:cNvPr>
          <p:cNvSpPr/>
          <p:nvPr/>
        </p:nvSpPr>
        <p:spPr>
          <a:xfrm>
            <a:off x="4772556" y="6443040"/>
            <a:ext cx="7310014"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A landslide in clay soil reactivated by low temperatures,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Shibasaki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(2016)</a:t>
            </a:r>
          </a:p>
        </p:txBody>
      </p:sp>
    </p:spTree>
    <p:extLst>
      <p:ext uri="{BB962C8B-B14F-4D97-AF65-F5344CB8AC3E}">
        <p14:creationId xmlns:p14="http://schemas.microsoft.com/office/powerpoint/2010/main" val="3095927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32</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4772556" y="6443040"/>
            <a:ext cx="7310014"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A landslide in clay soil reactivated by low temperatures,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Shibasaki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(2016)</a:t>
            </a:r>
          </a:p>
        </p:txBody>
      </p:sp>
      <p:pic>
        <p:nvPicPr>
          <p:cNvPr id="90114" name="Picture 2" descr="image">
            <a:extLst>
              <a:ext uri="{FF2B5EF4-FFF2-40B4-BE49-F238E27FC236}">
                <a16:creationId xmlns:a16="http://schemas.microsoft.com/office/drawing/2014/main" id="{8D78D6A7-8C56-4474-A797-7E08FD318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57" y="908200"/>
            <a:ext cx="8782429" cy="54394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21E3DEF-8B67-4E27-8E4A-62F4EDC2FBEF}"/>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Ok, so what? Well, temperature can control the soil strength!</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Rectangle 10">
            <a:extLst>
              <a:ext uri="{FF2B5EF4-FFF2-40B4-BE49-F238E27FC236}">
                <a16:creationId xmlns:a16="http://schemas.microsoft.com/office/drawing/2014/main" id="{3AAC07A7-1D4E-42EA-A1E8-83BD92CC8652}"/>
              </a:ext>
            </a:extLst>
          </p:cNvPr>
          <p:cNvSpPr/>
          <p:nvPr/>
        </p:nvSpPr>
        <p:spPr>
          <a:xfrm>
            <a:off x="9082058" y="1092504"/>
            <a:ext cx="2986657" cy="5078313"/>
          </a:xfrm>
          <a:prstGeom prst="rect">
            <a:avLst/>
          </a:prstGeom>
        </p:spPr>
        <p:txBody>
          <a:bodyPr wrap="square">
            <a:sp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Here we see a </a:t>
            </a:r>
            <a:r>
              <a:rPr lang="en-US"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direct effect of temperature</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(not through hydrology/hydraulics, as there is no pore pressure excess here: this is a slow drained direct shear test in saturated active clay; there is no rainfall either)</a:t>
            </a: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Variations of ~10 °C caused significant changes in residual shear strength (~15%). </a:t>
            </a:r>
          </a:p>
          <a:p>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This can imply variations of factor of safety, changes in landslide activity, acceleration/ deceleration.</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260273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Temperature can control the soil strength</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33</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3861390" y="6340044"/>
            <a:ext cx="8151590"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Effect of temperature on the residual shear strength of clay soils,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Shibasaki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(2017)</a:t>
            </a:r>
          </a:p>
        </p:txBody>
      </p:sp>
      <p:pic>
        <p:nvPicPr>
          <p:cNvPr id="95234" name="Picture 2" descr="image">
            <a:extLst>
              <a:ext uri="{FF2B5EF4-FFF2-40B4-BE49-F238E27FC236}">
                <a16:creationId xmlns:a16="http://schemas.microsoft.com/office/drawing/2014/main" id="{194E85FE-A221-4AAD-B67C-7DE2954E5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36" y="1796059"/>
            <a:ext cx="5690164" cy="4339190"/>
          </a:xfrm>
          <a:prstGeom prst="rect">
            <a:avLst/>
          </a:prstGeom>
          <a:noFill/>
          <a:extLst>
            <a:ext uri="{909E8E84-426E-40DD-AFC4-6F175D3DCCD1}">
              <a14:hiddenFill xmlns:a14="http://schemas.microsoft.com/office/drawing/2010/main">
                <a:solidFill>
                  <a:srgbClr val="FFFFFF"/>
                </a:solidFill>
              </a14:hiddenFill>
            </a:ext>
          </a:extLst>
        </p:spPr>
      </p:pic>
      <p:pic>
        <p:nvPicPr>
          <p:cNvPr id="95236" name="Picture 4" descr="image">
            <a:extLst>
              <a:ext uri="{FF2B5EF4-FFF2-40B4-BE49-F238E27FC236}">
                <a16:creationId xmlns:a16="http://schemas.microsoft.com/office/drawing/2014/main" id="{04A414FC-1E6E-4D52-A30A-9E6F26FFC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566" y="1435855"/>
            <a:ext cx="5804704" cy="42166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C451D7B-1EB4-4288-9088-4F6AD1232AAB}"/>
              </a:ext>
            </a:extLst>
          </p:cNvPr>
          <p:cNvSpPr/>
          <p:nvPr/>
        </p:nvSpPr>
        <p:spPr>
          <a:xfrm>
            <a:off x="179020" y="944933"/>
            <a:ext cx="6374180" cy="646331"/>
          </a:xfrm>
          <a:prstGeom prst="rect">
            <a:avLst/>
          </a:prstGeom>
        </p:spPr>
        <p:txBody>
          <a:bodyPr wrap="square">
            <a:spAutoFit/>
          </a:bodyPr>
          <a:lstStyle/>
          <a:p>
            <a:r>
              <a:rPr lang="en-US"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Experiments show that the strength of some soils increases with temperature, while it decreases for some other soils.</a:t>
            </a:r>
            <a:endParaRPr lang="en-GB"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516724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Some like it hot</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34</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97282" name="Picture 2" descr="image">
            <a:extLst>
              <a:ext uri="{FF2B5EF4-FFF2-40B4-BE49-F238E27FC236}">
                <a16:creationId xmlns:a16="http://schemas.microsoft.com/office/drawing/2014/main" id="{7DA236F0-B337-4041-8588-B9B8994712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187"/>
          <a:stretch/>
        </p:blipFill>
        <p:spPr bwMode="auto">
          <a:xfrm>
            <a:off x="468418" y="1386316"/>
            <a:ext cx="4834244" cy="48434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38431997-8B17-4C3D-8A04-1595D8E75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880"/>
          <a:stretch/>
        </p:blipFill>
        <p:spPr bwMode="auto">
          <a:xfrm>
            <a:off x="5849631" y="1790040"/>
            <a:ext cx="5943226" cy="359587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CDBB02E-709C-4A3B-AFDE-0326A7243000}"/>
              </a:ext>
            </a:extLst>
          </p:cNvPr>
          <p:cNvSpPr/>
          <p:nvPr/>
        </p:nvSpPr>
        <p:spPr>
          <a:xfrm>
            <a:off x="3861390" y="6340044"/>
            <a:ext cx="8151590"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Effect of temperature on the residual shear strength of clay soils,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Shibasaki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(2017)</a:t>
            </a:r>
          </a:p>
        </p:txBody>
      </p:sp>
      <p:sp>
        <p:nvSpPr>
          <p:cNvPr id="11" name="Rectangle 10">
            <a:extLst>
              <a:ext uri="{FF2B5EF4-FFF2-40B4-BE49-F238E27FC236}">
                <a16:creationId xmlns:a16="http://schemas.microsoft.com/office/drawing/2014/main" id="{0FD2482F-6D68-4EE1-9953-90DF5D1E568C}"/>
              </a:ext>
            </a:extLst>
          </p:cNvPr>
          <p:cNvSpPr/>
          <p:nvPr/>
        </p:nvSpPr>
        <p:spPr>
          <a:xfrm>
            <a:off x="179020" y="903368"/>
            <a:ext cx="11833960" cy="369332"/>
          </a:xfrm>
          <a:prstGeom prst="rect">
            <a:avLst/>
          </a:prstGeom>
        </p:spPr>
        <p:txBody>
          <a:bodyPr wrap="square">
            <a:spAutoFit/>
          </a:bodyPr>
          <a:lstStyle/>
          <a:p>
            <a:r>
              <a:rPr lang="en-US"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Bentonite, for example: its residual shear strength increases quite a lot with increasing temperature</a:t>
            </a:r>
            <a:endParaRPr lang="en-GB"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7519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26784"/>
          </a:xfrm>
          <a:prstGeom prst="rect">
            <a:avLst/>
          </a:prstGeom>
          <a:noFill/>
        </p:spPr>
        <p:txBody>
          <a:bodyPr wrap="square" lIns="182880" tIns="0" rIns="182880" bIns="0" rtlCol="0">
            <a:spAutoFit/>
          </a:bodyPr>
          <a:lstStyle/>
          <a:p>
            <a:pPr>
              <a:lnSpc>
                <a:spcPct val="110000"/>
              </a:lnSpc>
              <a:spcAft>
                <a:spcPts val="1200"/>
              </a:spcAft>
            </a:pPr>
            <a:r>
              <a:rPr lang="en-US" sz="27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 possible mechanism of temperature-residual strength dependence</a:t>
            </a:r>
            <a:endParaRPr lang="en-ZA" sz="27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35</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
            <a:extLst>
              <a:ext uri="{FF2B5EF4-FFF2-40B4-BE49-F238E27FC236}">
                <a16:creationId xmlns:a16="http://schemas.microsoft.com/office/drawing/2014/main" id="{4F219FF7-7EBB-445D-B2AC-0322C87560CB}"/>
              </a:ext>
            </a:extLst>
          </p:cNvPr>
          <p:cNvGrpSpPr/>
          <p:nvPr/>
        </p:nvGrpSpPr>
        <p:grpSpPr>
          <a:xfrm>
            <a:off x="112692" y="1530911"/>
            <a:ext cx="6645522" cy="4210473"/>
            <a:chOff x="674689" y="1335882"/>
            <a:chExt cx="4318226" cy="2735944"/>
          </a:xfrm>
        </p:grpSpPr>
        <p:pic>
          <p:nvPicPr>
            <p:cNvPr id="94210" name="Picture 2" descr="image">
              <a:extLst>
                <a:ext uri="{FF2B5EF4-FFF2-40B4-BE49-F238E27FC236}">
                  <a16:creationId xmlns:a16="http://schemas.microsoft.com/office/drawing/2014/main" id="{D1B85703-76EE-4815-A80F-8FB84EE54F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539" b="58482"/>
            <a:stretch/>
          </p:blipFill>
          <p:spPr bwMode="auto">
            <a:xfrm>
              <a:off x="674689" y="1335882"/>
              <a:ext cx="4318226" cy="2292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36ADFA51-A730-457E-AF85-582920A90C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402" r="50539" b="-136"/>
            <a:stretch/>
          </p:blipFill>
          <p:spPr bwMode="auto">
            <a:xfrm>
              <a:off x="674689" y="3644713"/>
              <a:ext cx="4318226" cy="427113"/>
            </a:xfrm>
            <a:prstGeom prst="rect">
              <a:avLst/>
            </a:prstGeom>
            <a:noFill/>
            <a:extLst>
              <a:ext uri="{909E8E84-426E-40DD-AFC4-6F175D3DCCD1}">
                <a14:hiddenFill xmlns:a14="http://schemas.microsoft.com/office/drawing/2010/main">
                  <a:solidFill>
                    <a:srgbClr val="FFFFFF"/>
                  </a:solidFill>
                </a14:hiddenFill>
              </a:ext>
            </a:extLst>
          </p:spPr>
        </p:pic>
      </p:grpSp>
      <p:pic>
        <p:nvPicPr>
          <p:cNvPr id="94212" name="Picture 4" descr="image">
            <a:extLst>
              <a:ext uri="{FF2B5EF4-FFF2-40B4-BE49-F238E27FC236}">
                <a16:creationId xmlns:a16="http://schemas.microsoft.com/office/drawing/2014/main" id="{D894CF96-CA7B-4B48-A291-E5CE21DC3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8214" y="1431472"/>
            <a:ext cx="5317671" cy="42104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A20A7D7-E4F6-4376-A996-635E4D7B322D}"/>
              </a:ext>
            </a:extLst>
          </p:cNvPr>
          <p:cNvSpPr/>
          <p:nvPr/>
        </p:nvSpPr>
        <p:spPr>
          <a:xfrm>
            <a:off x="3861390" y="6340044"/>
            <a:ext cx="8151590"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Effect of temperature on the residual shear strength of clay soils,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Shibasaki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(2017)</a:t>
            </a:r>
          </a:p>
        </p:txBody>
      </p:sp>
      <p:sp>
        <p:nvSpPr>
          <p:cNvPr id="11" name="Rectangle 10">
            <a:extLst>
              <a:ext uri="{FF2B5EF4-FFF2-40B4-BE49-F238E27FC236}">
                <a16:creationId xmlns:a16="http://schemas.microsoft.com/office/drawing/2014/main" id="{8CA322AE-F227-4CCB-9360-B56DB7E90D91}"/>
              </a:ext>
            </a:extLst>
          </p:cNvPr>
          <p:cNvSpPr/>
          <p:nvPr/>
        </p:nvSpPr>
        <p:spPr>
          <a:xfrm>
            <a:off x="179020" y="889513"/>
            <a:ext cx="11833960" cy="369332"/>
          </a:xfrm>
          <a:prstGeom prst="rect">
            <a:avLst/>
          </a:prstGeom>
        </p:spPr>
        <p:txBody>
          <a:bodyPr wrap="square">
            <a:spAutoFit/>
          </a:bodyPr>
          <a:lstStyle/>
          <a:p>
            <a:r>
              <a:rPr lang="en-US"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...and of shear rate-residual strength dependence as well</a:t>
            </a:r>
            <a:endParaRPr lang="en-GB"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41802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36</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2451343" y="6031496"/>
            <a:ext cx="4935967" cy="584775"/>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Effect of temperature on the residual shear strength </a:t>
            </a:r>
          </a:p>
          <a:p>
            <a:pPr algn="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of clay soils,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Shibasaki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(2017)</a:t>
            </a:r>
          </a:p>
        </p:txBody>
      </p:sp>
      <p:pic>
        <p:nvPicPr>
          <p:cNvPr id="96258" name="Picture 2" descr="image">
            <a:extLst>
              <a:ext uri="{FF2B5EF4-FFF2-40B4-BE49-F238E27FC236}">
                <a16:creationId xmlns:a16="http://schemas.microsoft.com/office/drawing/2014/main" id="{28BE0812-3346-4AD3-AC9F-102FE4D658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122"/>
          <a:stretch/>
        </p:blipFill>
        <p:spPr bwMode="auto">
          <a:xfrm>
            <a:off x="61436" y="1248490"/>
            <a:ext cx="7380482" cy="41086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43D6EE18-DBF0-474D-908D-9DD40A6458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 t="38398" r="26567" b="31346"/>
          <a:stretch/>
        </p:blipFill>
        <p:spPr bwMode="auto">
          <a:xfrm>
            <a:off x="7490656" y="956885"/>
            <a:ext cx="4584051" cy="30927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a:extLst>
              <a:ext uri="{FF2B5EF4-FFF2-40B4-BE49-F238E27FC236}">
                <a16:creationId xmlns:a16="http://schemas.microsoft.com/office/drawing/2014/main" id="{24ADFFAD-CAB3-41F9-8D63-F685CDE250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62" t="35483" r="27503" b="61367"/>
          <a:stretch/>
        </p:blipFill>
        <p:spPr bwMode="auto">
          <a:xfrm>
            <a:off x="4273217" y="5176748"/>
            <a:ext cx="2866213" cy="3819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a:extLst>
              <a:ext uri="{FF2B5EF4-FFF2-40B4-BE49-F238E27FC236}">
                <a16:creationId xmlns:a16="http://schemas.microsoft.com/office/drawing/2014/main" id="{8B8FF9A5-2753-4CCC-A4A0-98A14B3C8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745" r="25102"/>
          <a:stretch/>
        </p:blipFill>
        <p:spPr bwMode="auto">
          <a:xfrm>
            <a:off x="7453092" y="3924122"/>
            <a:ext cx="4659180" cy="28881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DF9CE18-8466-4B45-8AAF-DB31EA7632DD}"/>
              </a:ext>
            </a:extLst>
          </p:cNvPr>
          <p:cNvSpPr txBox="1"/>
          <p:nvPr/>
        </p:nvSpPr>
        <p:spPr>
          <a:xfrm>
            <a:off x="-1" y="158599"/>
            <a:ext cx="11205030" cy="426784"/>
          </a:xfrm>
          <a:prstGeom prst="rect">
            <a:avLst/>
          </a:prstGeom>
          <a:noFill/>
        </p:spPr>
        <p:txBody>
          <a:bodyPr wrap="square" lIns="182880" tIns="0" rIns="182880" bIns="0" rtlCol="0">
            <a:spAutoFit/>
          </a:bodyPr>
          <a:lstStyle/>
          <a:p>
            <a:pPr>
              <a:lnSpc>
                <a:spcPct val="110000"/>
              </a:lnSpc>
              <a:spcAft>
                <a:spcPts val="1200"/>
              </a:spcAft>
            </a:pPr>
            <a:r>
              <a:rPr lang="en-US" sz="27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 possible mechanism of temperature-residual strength dependence</a:t>
            </a:r>
            <a:endParaRPr lang="en-ZA" sz="27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889248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swelling and swelling pressures can control landslides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37</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152622" y="6360847"/>
            <a:ext cx="8808822"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A landslide in clay soil controlled by lateral soil swelling / swelling pressure, Schulz et al. (2018)</a:t>
            </a:r>
          </a:p>
        </p:txBody>
      </p:sp>
      <p:pic>
        <p:nvPicPr>
          <p:cNvPr id="92162" name="Picture 2" descr="image">
            <a:extLst>
              <a:ext uri="{FF2B5EF4-FFF2-40B4-BE49-F238E27FC236}">
                <a16:creationId xmlns:a16="http://schemas.microsoft.com/office/drawing/2014/main" id="{E0E7DB85-BE58-4DE6-A9F7-413E7C41F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36" y="1113814"/>
            <a:ext cx="7363914" cy="51492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5718BC3-61F4-49E4-85B5-07A902054E17}"/>
              </a:ext>
            </a:extLst>
          </p:cNvPr>
          <p:cNvSpPr/>
          <p:nvPr/>
        </p:nvSpPr>
        <p:spPr>
          <a:xfrm>
            <a:off x="7937431" y="1113814"/>
            <a:ext cx="3916468" cy="4770537"/>
          </a:xfrm>
          <a:prstGeom prst="rect">
            <a:avLst/>
          </a:prstGeom>
        </p:spPr>
        <p:txBody>
          <a:bodyPr wrap="squar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In this case study, the authors observe that only by accounting for the pressure exerted by the landslide body on the lateral boundary they can correctly reproduce the landslide activity in response to changes in pore water pressures.</a:t>
            </a:r>
          </a:p>
          <a:p>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This pressure is generated through a swelling / swelling pressure mechanism.</a:t>
            </a:r>
          </a:p>
          <a:p>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Although the authors do not discuss the effect of temperature in this case (and probably it is negligible here), it is known that </a:t>
            </a:r>
            <a:r>
              <a:rPr lang="en-GB" sz="16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swelling behaviour &amp; swelling pressure </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generation (actually, the entire hydro-mechanical response of an active clay) </a:t>
            </a:r>
            <a:r>
              <a:rPr lang="en-GB" sz="16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are strongly influenced by temperature</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a:t>
            </a:r>
          </a:p>
        </p:txBody>
      </p:sp>
    </p:spTree>
    <p:extLst>
      <p:ext uri="{BB962C8B-B14F-4D97-AF65-F5344CB8AC3E}">
        <p14:creationId xmlns:p14="http://schemas.microsoft.com/office/powerpoint/2010/main" val="2960530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 lot of literature on temperature effects in clay soils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38</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id="{B52D3B62-2389-4CEA-BC98-E0163A4FF87C}"/>
              </a:ext>
            </a:extLst>
          </p:cNvPr>
          <p:cNvSpPr/>
          <p:nvPr/>
        </p:nvSpPr>
        <p:spPr>
          <a:xfrm>
            <a:off x="6533207" y="6360847"/>
            <a:ext cx="5668539"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Triaxial tests on saturated kaolin,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Cekerevac</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&amp;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Laloui</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(2003)</a:t>
            </a:r>
          </a:p>
        </p:txBody>
      </p:sp>
      <p:pic>
        <p:nvPicPr>
          <p:cNvPr id="2" name="Picture 1">
            <a:extLst>
              <a:ext uri="{FF2B5EF4-FFF2-40B4-BE49-F238E27FC236}">
                <a16:creationId xmlns:a16="http://schemas.microsoft.com/office/drawing/2014/main" id="{78A88299-D706-4A15-844E-3ACD8C44B1E6}"/>
              </a:ext>
            </a:extLst>
          </p:cNvPr>
          <p:cNvPicPr>
            <a:picLocks noChangeAspect="1"/>
          </p:cNvPicPr>
          <p:nvPr/>
        </p:nvPicPr>
        <p:blipFill>
          <a:blip r:embed="rId2"/>
          <a:stretch>
            <a:fillRect/>
          </a:stretch>
        </p:blipFill>
        <p:spPr>
          <a:xfrm>
            <a:off x="92947" y="875957"/>
            <a:ext cx="3070592" cy="5886601"/>
          </a:xfrm>
          <a:prstGeom prst="rect">
            <a:avLst/>
          </a:prstGeom>
        </p:spPr>
      </p:pic>
      <p:pic>
        <p:nvPicPr>
          <p:cNvPr id="3" name="Picture 2">
            <a:extLst>
              <a:ext uri="{FF2B5EF4-FFF2-40B4-BE49-F238E27FC236}">
                <a16:creationId xmlns:a16="http://schemas.microsoft.com/office/drawing/2014/main" id="{B100BDE0-4F01-4A74-BA8B-E1324AAC0DDC}"/>
              </a:ext>
            </a:extLst>
          </p:cNvPr>
          <p:cNvPicPr>
            <a:picLocks noChangeAspect="1"/>
          </p:cNvPicPr>
          <p:nvPr/>
        </p:nvPicPr>
        <p:blipFill>
          <a:blip r:embed="rId3"/>
          <a:stretch>
            <a:fillRect/>
          </a:stretch>
        </p:blipFill>
        <p:spPr>
          <a:xfrm>
            <a:off x="6476661" y="1972885"/>
            <a:ext cx="5612094" cy="3353858"/>
          </a:xfrm>
          <a:prstGeom prst="rect">
            <a:avLst/>
          </a:prstGeom>
        </p:spPr>
      </p:pic>
      <p:pic>
        <p:nvPicPr>
          <p:cNvPr id="5" name="Picture 4">
            <a:extLst>
              <a:ext uri="{FF2B5EF4-FFF2-40B4-BE49-F238E27FC236}">
                <a16:creationId xmlns:a16="http://schemas.microsoft.com/office/drawing/2014/main" id="{12C34880-0855-40FD-8613-9B9D51CE6EBB}"/>
              </a:ext>
            </a:extLst>
          </p:cNvPr>
          <p:cNvPicPr>
            <a:picLocks noChangeAspect="1"/>
          </p:cNvPicPr>
          <p:nvPr/>
        </p:nvPicPr>
        <p:blipFill>
          <a:blip r:embed="rId4"/>
          <a:stretch>
            <a:fillRect/>
          </a:stretch>
        </p:blipFill>
        <p:spPr>
          <a:xfrm>
            <a:off x="3504216" y="4084956"/>
            <a:ext cx="2970875" cy="2773044"/>
          </a:xfrm>
          <a:prstGeom prst="rect">
            <a:avLst/>
          </a:prstGeom>
        </p:spPr>
      </p:pic>
      <p:pic>
        <p:nvPicPr>
          <p:cNvPr id="10" name="Picture 9">
            <a:extLst>
              <a:ext uri="{FF2B5EF4-FFF2-40B4-BE49-F238E27FC236}">
                <a16:creationId xmlns:a16="http://schemas.microsoft.com/office/drawing/2014/main" id="{5C0CA83B-28A8-43FC-AC8A-C269C3EEABC8}"/>
              </a:ext>
            </a:extLst>
          </p:cNvPr>
          <p:cNvPicPr>
            <a:picLocks noChangeAspect="1"/>
          </p:cNvPicPr>
          <p:nvPr/>
        </p:nvPicPr>
        <p:blipFill>
          <a:blip r:embed="rId5"/>
          <a:stretch>
            <a:fillRect/>
          </a:stretch>
        </p:blipFill>
        <p:spPr>
          <a:xfrm>
            <a:off x="3451378" y="855814"/>
            <a:ext cx="3017632" cy="3353858"/>
          </a:xfrm>
          <a:prstGeom prst="rect">
            <a:avLst/>
          </a:prstGeom>
        </p:spPr>
      </p:pic>
      <p:sp>
        <p:nvSpPr>
          <p:cNvPr id="11" name="Rectangle 10">
            <a:extLst>
              <a:ext uri="{FF2B5EF4-FFF2-40B4-BE49-F238E27FC236}">
                <a16:creationId xmlns:a16="http://schemas.microsoft.com/office/drawing/2014/main" id="{6F4D9297-0851-4317-A762-0506D4B905C5}"/>
              </a:ext>
            </a:extLst>
          </p:cNvPr>
          <p:cNvSpPr/>
          <p:nvPr/>
        </p:nvSpPr>
        <p:spPr>
          <a:xfrm>
            <a:off x="6523461" y="1040335"/>
            <a:ext cx="5565294" cy="830997"/>
          </a:xfrm>
          <a:prstGeom prst="rect">
            <a:avLst/>
          </a:prstGeom>
        </p:spPr>
        <p:txBody>
          <a:bodyPr wrap="square">
            <a:spAutoFit/>
          </a:bodyPr>
          <a:lstStyle/>
          <a:p>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In these tests on kaolin clay, a large increase of temperature does not affect the critical state friction angle, but decrease the void ratio and increase the soil stiffness </a:t>
            </a:r>
          </a:p>
        </p:txBody>
      </p:sp>
    </p:spTree>
    <p:extLst>
      <p:ext uri="{BB962C8B-B14F-4D97-AF65-F5344CB8AC3E}">
        <p14:creationId xmlns:p14="http://schemas.microsoft.com/office/powerpoint/2010/main" val="4194179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39</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a:extLst>
              <a:ext uri="{FF2B5EF4-FFF2-40B4-BE49-F238E27FC236}">
                <a16:creationId xmlns:a16="http://schemas.microsoft.com/office/drawing/2014/main" id="{BAF649AF-62AF-4136-940E-C6C33077FF6E}"/>
              </a:ext>
            </a:extLst>
          </p:cNvPr>
          <p:cNvPicPr>
            <a:picLocks noChangeAspect="1"/>
          </p:cNvPicPr>
          <p:nvPr/>
        </p:nvPicPr>
        <p:blipFill rotWithShape="1">
          <a:blip r:embed="rId2"/>
          <a:srcRect t="4940" r="4356" b="3575"/>
          <a:stretch/>
        </p:blipFill>
        <p:spPr>
          <a:xfrm>
            <a:off x="7045164" y="3258485"/>
            <a:ext cx="3979602" cy="2855851"/>
          </a:xfrm>
          <a:prstGeom prst="rect">
            <a:avLst/>
          </a:prstGeom>
        </p:spPr>
      </p:pic>
      <p:sp>
        <p:nvSpPr>
          <p:cNvPr id="12" name="Rectangle 11">
            <a:extLst>
              <a:ext uri="{FF2B5EF4-FFF2-40B4-BE49-F238E27FC236}">
                <a16:creationId xmlns:a16="http://schemas.microsoft.com/office/drawing/2014/main" id="{26BB7A5D-4FC9-4267-9237-308801637986}"/>
              </a:ext>
            </a:extLst>
          </p:cNvPr>
          <p:cNvSpPr/>
          <p:nvPr/>
        </p:nvSpPr>
        <p:spPr>
          <a:xfrm>
            <a:off x="6731728" y="6353186"/>
            <a:ext cx="4759636"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Compression tests on Boom clay, Cui et al. (2009)</a:t>
            </a:r>
          </a:p>
        </p:txBody>
      </p:sp>
      <p:sp>
        <p:nvSpPr>
          <p:cNvPr id="11" name="Rectangle 10">
            <a:extLst>
              <a:ext uri="{FF2B5EF4-FFF2-40B4-BE49-F238E27FC236}">
                <a16:creationId xmlns:a16="http://schemas.microsoft.com/office/drawing/2014/main" id="{48BDD3A1-9BE6-469D-8469-A57654FE3DC5}"/>
              </a:ext>
            </a:extLst>
          </p:cNvPr>
          <p:cNvSpPr/>
          <p:nvPr/>
        </p:nvSpPr>
        <p:spPr>
          <a:xfrm>
            <a:off x="772691" y="6331427"/>
            <a:ext cx="5349541"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Triaxial tests on kaolin clay, </a:t>
            </a:r>
            <a:r>
              <a:rPr lang="en-GB" sz="1600" dirty="0" err="1">
                <a:latin typeface="Arial Unicode MS" panose="020B0604020202020204" pitchFamily="34" charset="-128"/>
                <a:ea typeface="Arial Unicode MS" panose="020B0604020202020204" pitchFamily="34" charset="-128"/>
                <a:cs typeface="Arial Unicode MS" panose="020B0604020202020204" pitchFamily="34" charset="-128"/>
              </a:rPr>
              <a:t>Kuntiwattanakul</a:t>
            </a: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 et al. (1995)</a:t>
            </a:r>
          </a:p>
        </p:txBody>
      </p:sp>
      <p:pic>
        <p:nvPicPr>
          <p:cNvPr id="10" name="Picture 9">
            <a:extLst>
              <a:ext uri="{FF2B5EF4-FFF2-40B4-BE49-F238E27FC236}">
                <a16:creationId xmlns:a16="http://schemas.microsoft.com/office/drawing/2014/main" id="{5028AE2B-EB58-4ED3-85D2-8C4BE3B5EED5}"/>
              </a:ext>
            </a:extLst>
          </p:cNvPr>
          <p:cNvPicPr>
            <a:picLocks noChangeAspect="1"/>
          </p:cNvPicPr>
          <p:nvPr/>
        </p:nvPicPr>
        <p:blipFill>
          <a:blip r:embed="rId3"/>
          <a:stretch>
            <a:fillRect/>
          </a:stretch>
        </p:blipFill>
        <p:spPr>
          <a:xfrm>
            <a:off x="1167234" y="813800"/>
            <a:ext cx="4195805" cy="2756714"/>
          </a:xfrm>
          <a:prstGeom prst="rect">
            <a:avLst/>
          </a:prstGeom>
        </p:spPr>
      </p:pic>
      <p:pic>
        <p:nvPicPr>
          <p:cNvPr id="13" name="Picture 12">
            <a:extLst>
              <a:ext uri="{FF2B5EF4-FFF2-40B4-BE49-F238E27FC236}">
                <a16:creationId xmlns:a16="http://schemas.microsoft.com/office/drawing/2014/main" id="{ACB9A2B5-8A6C-4DFE-B00E-6228B0FD29CE}"/>
              </a:ext>
            </a:extLst>
          </p:cNvPr>
          <p:cNvPicPr>
            <a:picLocks noChangeAspect="1"/>
          </p:cNvPicPr>
          <p:nvPr/>
        </p:nvPicPr>
        <p:blipFill>
          <a:blip r:embed="rId4"/>
          <a:stretch>
            <a:fillRect/>
          </a:stretch>
        </p:blipFill>
        <p:spPr>
          <a:xfrm>
            <a:off x="1088536" y="3570514"/>
            <a:ext cx="4274503" cy="2780818"/>
          </a:xfrm>
          <a:prstGeom prst="rect">
            <a:avLst/>
          </a:prstGeom>
        </p:spPr>
      </p:pic>
      <p:sp>
        <p:nvSpPr>
          <p:cNvPr id="14" name="TextBox 13">
            <a:extLst>
              <a:ext uri="{FF2B5EF4-FFF2-40B4-BE49-F238E27FC236}">
                <a16:creationId xmlns:a16="http://schemas.microsoft.com/office/drawing/2014/main" id="{029A83C1-E499-4CC2-8292-71F9DA14A812}"/>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 lot of literature on temperature effects in clay soils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5" name="Rectangle 14">
            <a:extLst>
              <a:ext uri="{FF2B5EF4-FFF2-40B4-BE49-F238E27FC236}">
                <a16:creationId xmlns:a16="http://schemas.microsoft.com/office/drawing/2014/main" id="{5EA3A073-A5E7-4467-B7E6-DF80ECD8158D}"/>
              </a:ext>
            </a:extLst>
          </p:cNvPr>
          <p:cNvSpPr/>
          <p:nvPr/>
        </p:nvSpPr>
        <p:spPr>
          <a:xfrm>
            <a:off x="6828963" y="1497033"/>
            <a:ext cx="4376066" cy="1323439"/>
          </a:xfrm>
          <a:prstGeom prst="rect">
            <a:avLst/>
          </a:prstGeom>
        </p:spPr>
        <p:txBody>
          <a:bodyPr wrap="square">
            <a:spAutoFit/>
          </a:bodyPr>
          <a:lstStyle/>
          <a:p>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Again we see an increase of stiffness in kaolin clay, and a decrease in void ratio in Boom clay. We also see an increase in secondary compression (volumetric creep) with temperature</a:t>
            </a:r>
          </a:p>
        </p:txBody>
      </p:sp>
    </p:spTree>
    <p:extLst>
      <p:ext uri="{BB962C8B-B14F-4D97-AF65-F5344CB8AC3E}">
        <p14:creationId xmlns:p14="http://schemas.microsoft.com/office/powerpoint/2010/main" val="31376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Motivation </a:t>
            </a:r>
            <a:r>
              <a:rPr lang="en-US" sz="3000" i="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(ab ovo)</a:t>
            </a:r>
            <a:endParaRPr lang="en-ZA" sz="3000" i="1"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2">
            <a:extLst>
              <a:ext uri="{FF2B5EF4-FFF2-40B4-BE49-F238E27FC236}">
                <a16:creationId xmlns:a16="http://schemas.microsoft.com/office/drawing/2014/main" id="{CE1CB652-8638-4393-B225-CB4D054BBB55}"/>
              </a:ext>
            </a:extLst>
          </p:cNvPr>
          <p:cNvSpPr/>
          <p:nvPr/>
        </p:nvSpPr>
        <p:spPr>
          <a:xfrm>
            <a:off x="1981200" y="2909538"/>
            <a:ext cx="8229600" cy="1461939"/>
          </a:xfrm>
          <a:prstGeom prst="rect">
            <a:avLst/>
          </a:prstGeom>
        </p:spPr>
        <p:txBody>
          <a:bodyPr wrap="square">
            <a:spAutoFit/>
          </a:bodyPr>
          <a:lstStyle/>
          <a:p>
            <a:r>
              <a:rPr lang="en-GB" sz="3000" b="1" i="1" dirty="0">
                <a:solidFill>
                  <a:srgbClr val="3F5584"/>
                </a:solidFill>
                <a:latin typeface="Helvetica" panose="020B0604020202030204" pitchFamily="34" charset="0"/>
              </a:rPr>
              <a:t>Scientific evidence for warming of the </a:t>
            </a:r>
            <a:br>
              <a:rPr lang="en-GB" sz="3000" b="1" i="1" dirty="0">
                <a:solidFill>
                  <a:srgbClr val="3F5584"/>
                </a:solidFill>
                <a:latin typeface="Helvetica" panose="020B0604020202030204" pitchFamily="34" charset="0"/>
              </a:rPr>
            </a:br>
            <a:r>
              <a:rPr lang="en-GB" sz="3000" b="1" i="1" dirty="0">
                <a:solidFill>
                  <a:srgbClr val="3F5584"/>
                </a:solidFill>
                <a:latin typeface="Helvetica" panose="020B0604020202030204" pitchFamily="34" charset="0"/>
              </a:rPr>
              <a:t>climate system is unequivocal.</a:t>
            </a:r>
          </a:p>
          <a:p>
            <a:pPr algn="r">
              <a:spcBef>
                <a:spcPts val="600"/>
              </a:spcBef>
            </a:pP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Intergovernmental Panel on Climate Change</a:t>
            </a:r>
          </a:p>
        </p:txBody>
      </p:sp>
    </p:spTree>
    <p:extLst>
      <p:ext uri="{BB962C8B-B14F-4D97-AF65-F5344CB8AC3E}">
        <p14:creationId xmlns:p14="http://schemas.microsoft.com/office/powerpoint/2010/main" val="1247950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Soft rocks behave like soils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40</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7848942" y="6350169"/>
            <a:ext cx="4136069"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Experiments on a soft rock, Ye et al. (2015)</a:t>
            </a:r>
          </a:p>
        </p:txBody>
      </p:sp>
      <p:pic>
        <p:nvPicPr>
          <p:cNvPr id="2" name="Picture 1">
            <a:extLst>
              <a:ext uri="{FF2B5EF4-FFF2-40B4-BE49-F238E27FC236}">
                <a16:creationId xmlns:a16="http://schemas.microsoft.com/office/drawing/2014/main" id="{861F3E09-2C61-4564-B556-CB3AE0ACDDB5}"/>
              </a:ext>
            </a:extLst>
          </p:cNvPr>
          <p:cNvPicPr>
            <a:picLocks noChangeAspect="1"/>
          </p:cNvPicPr>
          <p:nvPr/>
        </p:nvPicPr>
        <p:blipFill>
          <a:blip r:embed="rId2"/>
          <a:stretch>
            <a:fillRect/>
          </a:stretch>
        </p:blipFill>
        <p:spPr>
          <a:xfrm>
            <a:off x="343118" y="2586929"/>
            <a:ext cx="5732776" cy="3429000"/>
          </a:xfrm>
          <a:prstGeom prst="rect">
            <a:avLst/>
          </a:prstGeom>
        </p:spPr>
      </p:pic>
      <p:pic>
        <p:nvPicPr>
          <p:cNvPr id="3" name="Picture 2">
            <a:extLst>
              <a:ext uri="{FF2B5EF4-FFF2-40B4-BE49-F238E27FC236}">
                <a16:creationId xmlns:a16="http://schemas.microsoft.com/office/drawing/2014/main" id="{E1A495A2-3A14-4CD3-A2B7-9B6F87FEC251}"/>
              </a:ext>
            </a:extLst>
          </p:cNvPr>
          <p:cNvPicPr>
            <a:picLocks noChangeAspect="1"/>
          </p:cNvPicPr>
          <p:nvPr/>
        </p:nvPicPr>
        <p:blipFill rotWithShape="1">
          <a:blip r:embed="rId3"/>
          <a:srcRect t="1626"/>
          <a:stretch/>
        </p:blipFill>
        <p:spPr>
          <a:xfrm>
            <a:off x="6157672" y="1399447"/>
            <a:ext cx="4737300" cy="4533352"/>
          </a:xfrm>
          <a:prstGeom prst="rect">
            <a:avLst/>
          </a:prstGeom>
        </p:spPr>
      </p:pic>
      <p:sp>
        <p:nvSpPr>
          <p:cNvPr id="9" name="Rectangle 8">
            <a:extLst>
              <a:ext uri="{FF2B5EF4-FFF2-40B4-BE49-F238E27FC236}">
                <a16:creationId xmlns:a16="http://schemas.microsoft.com/office/drawing/2014/main" id="{4DA62742-D85D-4F02-8B23-BEBC8D706FD6}"/>
              </a:ext>
            </a:extLst>
          </p:cNvPr>
          <p:cNvSpPr/>
          <p:nvPr/>
        </p:nvSpPr>
        <p:spPr>
          <a:xfrm>
            <a:off x="1297028" y="1001972"/>
            <a:ext cx="4376066" cy="1323439"/>
          </a:xfrm>
          <a:prstGeom prst="rect">
            <a:avLst/>
          </a:prstGeom>
        </p:spPr>
        <p:txBody>
          <a:bodyPr wrap="square">
            <a:spAutoFit/>
          </a:bodyPr>
          <a:lstStyle/>
          <a:p>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Higher temperature was not related to changes in peak shear strength in this case study. However, higher deviatoric creep rates were observed, with tertiary creep and faster failure at elevated temperature</a:t>
            </a:r>
          </a:p>
        </p:txBody>
      </p:sp>
    </p:spTree>
    <p:extLst>
      <p:ext uri="{BB962C8B-B14F-4D97-AF65-F5344CB8AC3E}">
        <p14:creationId xmlns:p14="http://schemas.microsoft.com/office/powerpoint/2010/main" val="228701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Results are sometimes inconsistent: more research needed!</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41</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1415449" y="6188858"/>
            <a:ext cx="3924472" cy="338554"/>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Mitchell (1993), Kuhn and Mitchell (1993)</a:t>
            </a:r>
          </a:p>
        </p:txBody>
      </p:sp>
      <p:pic>
        <p:nvPicPr>
          <p:cNvPr id="4" name="Picture 3">
            <a:extLst>
              <a:ext uri="{FF2B5EF4-FFF2-40B4-BE49-F238E27FC236}">
                <a16:creationId xmlns:a16="http://schemas.microsoft.com/office/drawing/2014/main" id="{69A3D370-41C3-48B6-9C82-B76A5EA99D28}"/>
              </a:ext>
            </a:extLst>
          </p:cNvPr>
          <p:cNvPicPr>
            <a:picLocks noChangeAspect="1"/>
          </p:cNvPicPr>
          <p:nvPr/>
        </p:nvPicPr>
        <p:blipFill>
          <a:blip r:embed="rId2"/>
          <a:stretch>
            <a:fillRect/>
          </a:stretch>
        </p:blipFill>
        <p:spPr>
          <a:xfrm>
            <a:off x="5602514" y="1997477"/>
            <a:ext cx="5971357" cy="3491877"/>
          </a:xfrm>
          <a:prstGeom prst="rect">
            <a:avLst/>
          </a:prstGeom>
        </p:spPr>
      </p:pic>
      <p:pic>
        <p:nvPicPr>
          <p:cNvPr id="5" name="Picture 4">
            <a:extLst>
              <a:ext uri="{FF2B5EF4-FFF2-40B4-BE49-F238E27FC236}">
                <a16:creationId xmlns:a16="http://schemas.microsoft.com/office/drawing/2014/main" id="{8B91D439-7126-4A52-A17D-2493E81158FE}"/>
              </a:ext>
            </a:extLst>
          </p:cNvPr>
          <p:cNvPicPr>
            <a:picLocks noChangeAspect="1"/>
          </p:cNvPicPr>
          <p:nvPr/>
        </p:nvPicPr>
        <p:blipFill>
          <a:blip r:embed="rId3"/>
          <a:stretch>
            <a:fillRect/>
          </a:stretch>
        </p:blipFill>
        <p:spPr>
          <a:xfrm>
            <a:off x="922341" y="1768099"/>
            <a:ext cx="4703217" cy="4447331"/>
          </a:xfrm>
          <a:prstGeom prst="rect">
            <a:avLst/>
          </a:prstGeom>
        </p:spPr>
      </p:pic>
      <p:sp>
        <p:nvSpPr>
          <p:cNvPr id="14" name="Rectangle 13">
            <a:extLst>
              <a:ext uri="{FF2B5EF4-FFF2-40B4-BE49-F238E27FC236}">
                <a16:creationId xmlns:a16="http://schemas.microsoft.com/office/drawing/2014/main" id="{8F43F0AB-F2E9-4335-A423-A47C1A98DA4C}"/>
              </a:ext>
            </a:extLst>
          </p:cNvPr>
          <p:cNvSpPr/>
          <p:nvPr/>
        </p:nvSpPr>
        <p:spPr>
          <a:xfrm>
            <a:off x="451901" y="1112751"/>
            <a:ext cx="5644099" cy="584775"/>
          </a:xfrm>
          <a:prstGeom prst="rect">
            <a:avLst/>
          </a:prstGeom>
        </p:spPr>
        <p:txBody>
          <a:bodyPr wrap="square">
            <a:spAutoFit/>
          </a:bodyPr>
          <a:lstStyle/>
          <a:p>
            <a:pPr algn="ctr"/>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Here, higher temperature </a:t>
            </a:r>
            <a:b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means </a:t>
            </a:r>
            <a:r>
              <a:rPr lang="en-GB" sz="16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lower</a:t>
            </a:r>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 shearing resistance</a:t>
            </a:r>
          </a:p>
        </p:txBody>
      </p:sp>
      <p:sp>
        <p:nvSpPr>
          <p:cNvPr id="15" name="Rectangle 14">
            <a:extLst>
              <a:ext uri="{FF2B5EF4-FFF2-40B4-BE49-F238E27FC236}">
                <a16:creationId xmlns:a16="http://schemas.microsoft.com/office/drawing/2014/main" id="{E74B7878-952D-421A-898E-CA3F2773FB3C}"/>
              </a:ext>
            </a:extLst>
          </p:cNvPr>
          <p:cNvSpPr/>
          <p:nvPr/>
        </p:nvSpPr>
        <p:spPr>
          <a:xfrm>
            <a:off x="5913448" y="1631019"/>
            <a:ext cx="5644099" cy="338554"/>
          </a:xfrm>
          <a:prstGeom prst="rect">
            <a:avLst/>
          </a:prstGeom>
        </p:spPr>
        <p:txBody>
          <a:bodyPr wrap="square">
            <a:spAutoFit/>
          </a:bodyPr>
          <a:lstStyle/>
          <a:p>
            <a:pPr algn="ctr"/>
            <a:r>
              <a:rPr lang="en-GB" sz="1600"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Again, higher deviatoric creep rates</a:t>
            </a:r>
          </a:p>
        </p:txBody>
      </p:sp>
    </p:spTree>
    <p:extLst>
      <p:ext uri="{BB962C8B-B14F-4D97-AF65-F5344CB8AC3E}">
        <p14:creationId xmlns:p14="http://schemas.microsoft.com/office/powerpoint/2010/main" val="691337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Statistical mechanics may help</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42</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Rectangle 11">
            <a:extLst>
              <a:ext uri="{FF2B5EF4-FFF2-40B4-BE49-F238E27FC236}">
                <a16:creationId xmlns:a16="http://schemas.microsoft.com/office/drawing/2014/main" id="{26BB7A5D-4FC9-4267-9237-308801637986}"/>
              </a:ext>
            </a:extLst>
          </p:cNvPr>
          <p:cNvSpPr/>
          <p:nvPr/>
        </p:nvSpPr>
        <p:spPr>
          <a:xfrm>
            <a:off x="410044" y="1989116"/>
            <a:ext cx="2464136" cy="584775"/>
          </a:xfrm>
          <a:prstGeom prst="rect">
            <a:avLst/>
          </a:prstGeom>
        </p:spPr>
        <p:txBody>
          <a:bodyPr wrap="non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Mitchell (1993)</a:t>
            </a:r>
            <a:b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Kuhn and Mitchell (1993)</a:t>
            </a:r>
          </a:p>
        </p:txBody>
      </p:sp>
      <p:pic>
        <p:nvPicPr>
          <p:cNvPr id="9" name="Picture 8">
            <a:extLst>
              <a:ext uri="{FF2B5EF4-FFF2-40B4-BE49-F238E27FC236}">
                <a16:creationId xmlns:a16="http://schemas.microsoft.com/office/drawing/2014/main" id="{8E0CCA10-7FF5-4AB0-B9E1-75663F0682A7}"/>
              </a:ext>
            </a:extLst>
          </p:cNvPr>
          <p:cNvPicPr>
            <a:picLocks noChangeAspect="1"/>
          </p:cNvPicPr>
          <p:nvPr/>
        </p:nvPicPr>
        <p:blipFill rotWithShape="1">
          <a:blip r:embed="rId2"/>
          <a:srcRect r="21722"/>
          <a:stretch/>
        </p:blipFill>
        <p:spPr>
          <a:xfrm>
            <a:off x="2874180" y="2497329"/>
            <a:ext cx="3502094" cy="961266"/>
          </a:xfrm>
          <a:prstGeom prst="rect">
            <a:avLst/>
          </a:prstGeom>
        </p:spPr>
      </p:pic>
      <p:sp>
        <p:nvSpPr>
          <p:cNvPr id="11" name="Rectangle 10">
            <a:extLst>
              <a:ext uri="{FF2B5EF4-FFF2-40B4-BE49-F238E27FC236}">
                <a16:creationId xmlns:a16="http://schemas.microsoft.com/office/drawing/2014/main" id="{4FFD5514-F07E-4FE3-B53D-57CC76F5E17C}"/>
              </a:ext>
            </a:extLst>
          </p:cNvPr>
          <p:cNvSpPr/>
          <p:nvPr/>
        </p:nvSpPr>
        <p:spPr>
          <a:xfrm>
            <a:off x="6376274" y="2463002"/>
            <a:ext cx="5655328" cy="830997"/>
          </a:xfrm>
          <a:prstGeom prst="rect">
            <a:avLst/>
          </a:prstGeom>
        </p:spPr>
        <p:txBody>
          <a:bodyPr wrap="square">
            <a:spAutoFit/>
          </a:bodyPr>
          <a:lstStyle/>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Steady-state creep</a:t>
            </a:r>
          </a:p>
          <a:p>
            <a:r>
              <a:rPr lang="en-GB" sz="1600" dirty="0">
                <a:latin typeface="Arial Unicode MS" panose="020B0604020202020204" pitchFamily="34" charset="-128"/>
                <a:ea typeface="Arial Unicode MS" panose="020B0604020202020204" pitchFamily="34" charset="-128"/>
                <a:cs typeface="Arial Unicode MS" panose="020B0604020202020204" pitchFamily="34" charset="-128"/>
              </a:rPr>
              <a:t>Concept of T-dependent activation energy and bond number (Andersland &amp; Douglas, 1970)</a:t>
            </a:r>
          </a:p>
        </p:txBody>
      </p:sp>
      <p:sp>
        <p:nvSpPr>
          <p:cNvPr id="13" name="Rectangle 12">
            <a:extLst>
              <a:ext uri="{FF2B5EF4-FFF2-40B4-BE49-F238E27FC236}">
                <a16:creationId xmlns:a16="http://schemas.microsoft.com/office/drawing/2014/main" id="{2292E480-7AEA-4B7A-AD60-1463F6F00BEC}"/>
              </a:ext>
            </a:extLst>
          </p:cNvPr>
          <p:cNvSpPr/>
          <p:nvPr/>
        </p:nvSpPr>
        <p:spPr>
          <a:xfrm>
            <a:off x="8683224" y="1492864"/>
            <a:ext cx="2909321" cy="338554"/>
          </a:xfrm>
          <a:prstGeom prst="rect">
            <a:avLst/>
          </a:prstGeom>
        </p:spPr>
        <p:txBody>
          <a:bodyPr wrap="square">
            <a:spAutoFit/>
          </a:bodyPr>
          <a:lstStyle/>
          <a:p>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Rewritten Coulomb strength</a:t>
            </a:r>
            <a:endParaRPr lang="en-GB"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 name="Picture 9">
            <a:extLst>
              <a:ext uri="{FF2B5EF4-FFF2-40B4-BE49-F238E27FC236}">
                <a16:creationId xmlns:a16="http://schemas.microsoft.com/office/drawing/2014/main" id="{8BC3CDD6-DEC8-482B-AB48-2DA24AB08A51}"/>
              </a:ext>
            </a:extLst>
          </p:cNvPr>
          <p:cNvPicPr>
            <a:picLocks noChangeAspect="1"/>
          </p:cNvPicPr>
          <p:nvPr/>
        </p:nvPicPr>
        <p:blipFill rotWithShape="1">
          <a:blip r:embed="rId3"/>
          <a:srcRect b="32036"/>
          <a:stretch/>
        </p:blipFill>
        <p:spPr>
          <a:xfrm>
            <a:off x="2874180" y="1270293"/>
            <a:ext cx="5809044" cy="783697"/>
          </a:xfrm>
          <a:prstGeom prst="rect">
            <a:avLst/>
          </a:prstGeom>
        </p:spPr>
      </p:pic>
      <p:sp>
        <p:nvSpPr>
          <p:cNvPr id="14" name="Rectangle 13">
            <a:extLst>
              <a:ext uri="{FF2B5EF4-FFF2-40B4-BE49-F238E27FC236}">
                <a16:creationId xmlns:a16="http://schemas.microsoft.com/office/drawing/2014/main" id="{BCB94557-46A4-447D-8610-21F341E06685}"/>
              </a:ext>
            </a:extLst>
          </p:cNvPr>
          <p:cNvSpPr/>
          <p:nvPr/>
        </p:nvSpPr>
        <p:spPr>
          <a:xfrm>
            <a:off x="1371600" y="4284109"/>
            <a:ext cx="9448800" cy="1477328"/>
          </a:xfrm>
          <a:prstGeom prst="rect">
            <a:avLst/>
          </a:prstGeom>
        </p:spPr>
        <p:txBody>
          <a:bodyPr wrap="square">
            <a:spAutoFit/>
          </a:bodyPr>
          <a:lstStyle/>
          <a:p>
            <a:pPr algn="ctr"/>
            <a:r>
              <a:rPr lang="en-GB"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Even though it was developed for granular materials, the rate process theory can explain some temperature-dependent behaviours.</a:t>
            </a:r>
          </a:p>
          <a:p>
            <a:pPr algn="ctr"/>
            <a:endParaRPr lang="en-GB"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ctr"/>
            <a:r>
              <a:rPr lang="en-GB"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However, the complexity of clay soils calls for deeper investigation into the effects of temperature at the micro-scale (through physico-chemical processes of particle interaction)</a:t>
            </a:r>
          </a:p>
        </p:txBody>
      </p:sp>
    </p:spTree>
    <p:extLst>
      <p:ext uri="{BB962C8B-B14F-4D97-AF65-F5344CB8AC3E}">
        <p14:creationId xmlns:p14="http://schemas.microsoft.com/office/powerpoint/2010/main" val="2406104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Back to </a:t>
            </a:r>
            <a:r>
              <a:rPr lang="en-US" sz="3000" dirty="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conceptualisation</a:t>
            </a: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 multiscale approach</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43</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9" name="Group 8">
            <a:extLst>
              <a:ext uri="{FF2B5EF4-FFF2-40B4-BE49-F238E27FC236}">
                <a16:creationId xmlns:a16="http://schemas.microsoft.com/office/drawing/2014/main" id="{6130F90B-B1D3-4BDA-AA62-C05C16A6BDAE}"/>
              </a:ext>
            </a:extLst>
          </p:cNvPr>
          <p:cNvGrpSpPr/>
          <p:nvPr/>
        </p:nvGrpSpPr>
        <p:grpSpPr>
          <a:xfrm>
            <a:off x="2036375" y="944094"/>
            <a:ext cx="8119250" cy="5913906"/>
            <a:chOff x="-17256" y="-1220"/>
            <a:chExt cx="3979479" cy="2904499"/>
          </a:xfrm>
        </p:grpSpPr>
        <p:pic>
          <p:nvPicPr>
            <p:cNvPr id="11" name="Picture 10">
              <a:extLst>
                <a:ext uri="{FF2B5EF4-FFF2-40B4-BE49-F238E27FC236}">
                  <a16:creationId xmlns:a16="http://schemas.microsoft.com/office/drawing/2014/main" id="{50909403-65BC-4A0E-9219-1323B1D4819D}"/>
                </a:ext>
              </a:extLst>
            </p:cNvPr>
            <p:cNvPicPr preferRelativeResize="0">
              <a:picLocks/>
            </p:cNvPicPr>
            <p:nvPr/>
          </p:nvPicPr>
          <p:blipFill rotWithShape="1">
            <a:blip r:embed="rId2"/>
            <a:srcRect l="2913" t="6404" r="678" b="2194"/>
            <a:stretch/>
          </p:blipFill>
          <p:spPr>
            <a:xfrm>
              <a:off x="801" y="-1220"/>
              <a:ext cx="3949631" cy="2532251"/>
            </a:xfrm>
            <a:prstGeom prst="rect">
              <a:avLst/>
            </a:prstGeom>
          </p:spPr>
        </p:pic>
        <p:sp>
          <p:nvSpPr>
            <p:cNvPr id="12" name="Text Box 2">
              <a:extLst>
                <a:ext uri="{FF2B5EF4-FFF2-40B4-BE49-F238E27FC236}">
                  <a16:creationId xmlns:a16="http://schemas.microsoft.com/office/drawing/2014/main" id="{DF0792B6-87E3-4DE9-B800-EED14F50D719}"/>
                </a:ext>
              </a:extLst>
            </p:cNvPr>
            <p:cNvSpPr txBox="1">
              <a:spLocks noChangeArrowheads="1"/>
            </p:cNvSpPr>
            <p:nvPr/>
          </p:nvSpPr>
          <p:spPr bwMode="auto">
            <a:xfrm>
              <a:off x="-17256" y="2531080"/>
              <a:ext cx="3979479" cy="372199"/>
            </a:xfrm>
            <a:prstGeom prst="rect">
              <a:avLst/>
            </a:prstGeom>
            <a:solidFill>
              <a:srgbClr val="FFFFFF"/>
            </a:solidFill>
            <a:ln w="9525">
              <a:noFill/>
              <a:miter lim="800000"/>
              <a:headEnd/>
              <a:tailEnd/>
            </a:ln>
          </p:spPr>
          <p:txBody>
            <a:bodyPr rot="0" vert="horz" wrap="square" lIns="18000" tIns="18000" rIns="18000" bIns="18000" anchor="t" anchorCtr="0">
              <a:noAutofit/>
            </a:bodyPr>
            <a:lstStyle/>
            <a:p>
              <a:pPr algn="ctr">
                <a:spcAft>
                  <a:spcPts val="600"/>
                </a:spcAft>
              </a:pPr>
              <a:r>
                <a:rPr lang="en-GB" dirty="0">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Climate change, thermo-hydro-mechanical behaviour of soils, </a:t>
              </a:r>
              <a:br>
                <a:rPr lang="en-GB" dirty="0">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br>
              <a:r>
                <a:rPr lang="en-GB" dirty="0">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and landsides:</a:t>
              </a:r>
              <a:r>
                <a:rPr lang="en-GB" b="1" dirty="0">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en-GB" dirty="0">
                  <a:solidFill>
                    <a:srgbClr val="C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a conceptual sketch of interaction at local scale.</a:t>
              </a:r>
            </a:p>
          </p:txBody>
        </p:sp>
      </p:grpSp>
    </p:spTree>
    <p:extLst>
      <p:ext uri="{BB962C8B-B14F-4D97-AF65-F5344CB8AC3E}">
        <p14:creationId xmlns:p14="http://schemas.microsoft.com/office/powerpoint/2010/main" val="2917349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roadmap for the next 3-5 years</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44</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9" name="Diagram 8">
            <a:extLst>
              <a:ext uri="{FF2B5EF4-FFF2-40B4-BE49-F238E27FC236}">
                <a16:creationId xmlns:a16="http://schemas.microsoft.com/office/drawing/2014/main" id="{6225DECE-C39D-44AB-A828-1D4429086BF1}"/>
              </a:ext>
            </a:extLst>
          </p:cNvPr>
          <p:cNvGraphicFramePr/>
          <p:nvPr>
            <p:extLst>
              <p:ext uri="{D42A27DB-BD31-4B8C-83A1-F6EECF244321}">
                <p14:modId xmlns:p14="http://schemas.microsoft.com/office/powerpoint/2010/main" val="2414356109"/>
              </p:ext>
            </p:extLst>
          </p:nvPr>
        </p:nvGraphicFramePr>
        <p:xfrm>
          <a:off x="471753" y="1579909"/>
          <a:ext cx="11248494" cy="3254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id="{4CA36A5E-21F7-47BD-9D6E-07B8526C51CE}"/>
              </a:ext>
            </a:extLst>
          </p:cNvPr>
          <p:cNvSpPr/>
          <p:nvPr/>
        </p:nvSpPr>
        <p:spPr>
          <a:xfrm>
            <a:off x="845126" y="5166752"/>
            <a:ext cx="10548587" cy="923330"/>
          </a:xfrm>
          <a:prstGeom prst="rect">
            <a:avLst/>
          </a:prstGeom>
        </p:spPr>
        <p:txBody>
          <a:bodyPr wrap="square">
            <a:spAutoFit/>
          </a:bodyPr>
          <a:lstStyle/>
          <a:p>
            <a:pPr marL="285750" indent="-285750">
              <a:buFontTx/>
              <a:buChar char="-"/>
            </a:pPr>
            <a:r>
              <a:rPr lang="en-GB" dirty="0">
                <a:latin typeface="Arial Unicode MS" panose="020B0604020202020204" pitchFamily="34" charset="-128"/>
                <a:ea typeface="Arial Unicode MS" panose="020B0604020202020204" pitchFamily="34" charset="-128"/>
                <a:cs typeface="Arial Unicode MS" panose="020B0604020202020204" pitchFamily="34" charset="-128"/>
              </a:rPr>
              <a:t>we have a good thermo-hydro mechanical model which we already apply to a variety of problems</a:t>
            </a:r>
          </a:p>
          <a:p>
            <a:pPr marL="285750" indent="-285750">
              <a:buFontTx/>
              <a:buChar char="-"/>
            </a:pPr>
            <a:r>
              <a:rPr lang="en-GB" dirty="0">
                <a:latin typeface="Arial Unicode MS" panose="020B0604020202020204" pitchFamily="34" charset="-128"/>
                <a:ea typeface="Arial Unicode MS" panose="020B0604020202020204" pitchFamily="34" charset="-128"/>
                <a:cs typeface="Arial Unicode MS" panose="020B0604020202020204" pitchFamily="34" charset="-128"/>
              </a:rPr>
              <a:t>we will perform experiments to improve the thermal coupling</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description (esp. of residual strength)</a:t>
            </a:r>
          </a:p>
          <a:p>
            <a:pPr marL="285750" indent="-285750">
              <a:buFontTx/>
              <a:buChar char="-"/>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we will construct a slope stability model to demonstrate the applicability of the framework</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Rounded Corners 2">
            <a:extLst>
              <a:ext uri="{FF2B5EF4-FFF2-40B4-BE49-F238E27FC236}">
                <a16:creationId xmlns:a16="http://schemas.microsoft.com/office/drawing/2014/main" id="{845461F1-25C4-4BFA-8D4A-1B60D42AB827}"/>
              </a:ext>
            </a:extLst>
          </p:cNvPr>
          <p:cNvSpPr/>
          <p:nvPr/>
        </p:nvSpPr>
        <p:spPr>
          <a:xfrm>
            <a:off x="2715491" y="1870359"/>
            <a:ext cx="2244436" cy="282632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005214D-3CC4-435F-B288-9E05539FE6B9}"/>
              </a:ext>
            </a:extLst>
          </p:cNvPr>
          <p:cNvSpPr/>
          <p:nvPr/>
        </p:nvSpPr>
        <p:spPr>
          <a:xfrm>
            <a:off x="2679205" y="4755855"/>
            <a:ext cx="2317008" cy="369332"/>
          </a:xfrm>
          <a:prstGeom prst="rect">
            <a:avLst/>
          </a:prstGeom>
        </p:spPr>
        <p:txBody>
          <a:bodyPr wrap="square">
            <a:spAutoFit/>
          </a:bodyPr>
          <a:lstStyle/>
          <a:p>
            <a:pPr algn="ctr"/>
            <a:r>
              <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We are here</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713744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about the model</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45</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9">
            <a:extLst>
              <a:ext uri="{FF2B5EF4-FFF2-40B4-BE49-F238E27FC236}">
                <a16:creationId xmlns:a16="http://schemas.microsoft.com/office/drawing/2014/main" id="{54F9DBFC-A0A5-4115-97EF-929C3208E19D}"/>
              </a:ext>
            </a:extLst>
          </p:cNvPr>
          <p:cNvSpPr/>
          <p:nvPr/>
        </p:nvSpPr>
        <p:spPr>
          <a:xfrm>
            <a:off x="428501" y="1086913"/>
            <a:ext cx="11334998" cy="3416320"/>
          </a:xfrm>
          <a:prstGeom prst="rect">
            <a:avLst/>
          </a:prstGeom>
        </p:spPr>
        <p:txBody>
          <a:bodyPr wrap="square">
            <a:spAutoFit/>
          </a:bodyPr>
          <a:lstStyle/>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It is being developed under two EURATOM projects in which we want to understand </a:t>
            </a:r>
            <a:r>
              <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the behaviour of bentonite clay under elevated temperature</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 in conditions that may occur in bentonite buffers surrounding nuclear waste in deep geological repositories. </a:t>
            </a:r>
          </a:p>
          <a:p>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We are talking about the temperature range 10 – 90 </a:t>
            </a:r>
            <a:r>
              <a:rPr lang="en-GB" dirty="0">
                <a:latin typeface="Times New Roman" panose="02020603050405020304" pitchFamily="18" charset="0"/>
                <a:ea typeface="Arial Unicode MS" panose="020B0604020202020204" pitchFamily="34" charset="-128"/>
                <a:cs typeface="Times New Roman" panose="02020603050405020304" pitchFamily="18" charset="0"/>
              </a:rPr>
              <a:t>°</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C with possible extension up to 150 </a:t>
            </a:r>
            <a:r>
              <a:rPr lang="en-GB" dirty="0">
                <a:latin typeface="Times New Roman" panose="02020603050405020304" pitchFamily="18" charset="0"/>
                <a:ea typeface="Arial Unicode MS" panose="020B0604020202020204" pitchFamily="34" charset="-128"/>
                <a:cs typeface="Times New Roman" panose="02020603050405020304" pitchFamily="18" charset="0"/>
              </a:rPr>
              <a:t>°</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C. However, only thin layers of bentonite in contact with the waste canister reach the top of the range: the temperature gradient is normally strong, and most of the bentonite remains at &lt; 50 </a:t>
            </a:r>
            <a:r>
              <a:rPr lang="en-GB" dirty="0">
                <a:latin typeface="Times New Roman" panose="02020603050405020304" pitchFamily="18" charset="0"/>
                <a:ea typeface="Arial Unicode MS" panose="020B0604020202020204" pitchFamily="34" charset="-128"/>
                <a:cs typeface="Times New Roman" panose="02020603050405020304" pitchFamily="18" charset="0"/>
              </a:rPr>
              <a:t>°</a:t>
            </a:r>
            <a:r>
              <a:rPr lang="en-GB" dirty="0">
                <a:latin typeface="Arial Unicode MS" panose="020B0604020202020204" pitchFamily="34" charset="-128"/>
                <a:ea typeface="Arial Unicode MS" panose="020B0604020202020204" pitchFamily="34" charset="-128"/>
                <a:cs typeface="Arial Unicode MS" panose="020B0604020202020204" pitchFamily="34" charset="-128"/>
              </a:rPr>
              <a:t>C during the operational life of the facility. </a:t>
            </a:r>
          </a:p>
          <a:p>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The range 10 – 50 </a:t>
            </a:r>
            <a:r>
              <a:rPr lang="en-GB" b="1" dirty="0">
                <a:solidFill>
                  <a:srgbClr val="C00000"/>
                </a:solidFill>
                <a:latin typeface="Times New Roman" panose="02020603050405020304" pitchFamily="18" charset="0"/>
                <a:ea typeface="Arial Unicode MS" panose="020B0604020202020204" pitchFamily="34" charset="-128"/>
                <a:cs typeface="Times New Roman" panose="02020603050405020304" pitchFamily="18" charset="0"/>
              </a:rPr>
              <a:t>°</a:t>
            </a:r>
            <a:r>
              <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 is very commonly experienced by natural soils, especially in shallow soil covers.</a:t>
            </a:r>
          </a:p>
          <a:p>
            <a:endPar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GB" dirty="0">
                <a:latin typeface="Arial Unicode MS" panose="020B0604020202020204" pitchFamily="34" charset="-128"/>
                <a:ea typeface="Arial Unicode MS" panose="020B0604020202020204" pitchFamily="34" charset="-128"/>
                <a:cs typeface="Arial Unicode MS" panose="020B0604020202020204" pitchFamily="34" charset="-128"/>
              </a:rPr>
              <a:t>The model development is carried out in cooperation with the Czech Technical University and the National Agency for Nuclear Waste Disposal of the Czech Republic.</a:t>
            </a:r>
            <a:endParaRPr lang="en-GB"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3" name="Picture 6">
            <a:extLst>
              <a:ext uri="{FF2B5EF4-FFF2-40B4-BE49-F238E27FC236}">
                <a16:creationId xmlns:a16="http://schemas.microsoft.com/office/drawing/2014/main" id="{D4249A65-3399-4569-A8F6-AF51C780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01" y="5159387"/>
            <a:ext cx="2730588" cy="8663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11701FD3-805F-4F8D-8846-7FDC89B67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599" y="4898270"/>
            <a:ext cx="2402915" cy="13581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D2B67B2C-69BB-4E51-B6D0-7B5D34A4F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9150" y="5196639"/>
            <a:ext cx="2560123" cy="79188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E49AA50D-0105-40F1-B0EA-49DCAA84B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2689" y="5145983"/>
            <a:ext cx="1829765" cy="893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8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2000"/>
                            </p:stCondLst>
                            <p:childTnLst>
                              <p:par>
                                <p:cTn id="16" presetID="10" presetClass="entr" presetSubtype="0" fill="hold" nodeType="afterEffect">
                                  <p:stCondLst>
                                    <p:cond delay="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about the model</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46</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2" name="TextBox 11">
            <a:extLst>
              <a:ext uri="{FF2B5EF4-FFF2-40B4-BE49-F238E27FC236}">
                <a16:creationId xmlns:a16="http://schemas.microsoft.com/office/drawing/2014/main" id="{57A8827C-60A8-45B9-B50B-75D901C99564}"/>
              </a:ext>
            </a:extLst>
          </p:cNvPr>
          <p:cNvSpPr txBox="1"/>
          <p:nvPr/>
        </p:nvSpPr>
        <p:spPr>
          <a:xfrm>
            <a:off x="348344" y="1093152"/>
            <a:ext cx="11536878" cy="1752083"/>
          </a:xfrm>
          <a:prstGeom prst="rect">
            <a:avLst/>
          </a:prstGeom>
          <a:noFill/>
        </p:spPr>
        <p:txBody>
          <a:bodyPr wrap="square" lIns="91440" tIns="0" rIns="91440" bIns="0" rtlCol="0">
            <a:spAutoFit/>
          </a:bodyPr>
          <a:lstStyle/>
          <a:p>
            <a:pPr>
              <a:lnSpc>
                <a:spcPct val="110000"/>
              </a:lnSpc>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Our research in Prague focuses on developing constitutive models for geomaterials </a:t>
            </a:r>
            <a:b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and the related numerical implementations</a:t>
            </a:r>
          </a:p>
          <a:p>
            <a:pPr>
              <a:lnSpc>
                <a:spcPct val="110000"/>
              </a:lnSpc>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In particular, we model bentonite buffers for nuclear waste repositories using the </a:t>
            </a:r>
            <a:b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theory of </a:t>
            </a: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hypoplasticity</a:t>
            </a: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and a </a:t>
            </a: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double-structure</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 approach.</a:t>
            </a:r>
            <a:endParaRPr lang="en-ZA"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6" name="Picture 15">
            <a:extLst>
              <a:ext uri="{FF2B5EF4-FFF2-40B4-BE49-F238E27FC236}">
                <a16:creationId xmlns:a16="http://schemas.microsoft.com/office/drawing/2014/main" id="{97D8D1F2-E4B0-468C-AD1A-265E80BFB773}"/>
              </a:ext>
            </a:extLst>
          </p:cNvPr>
          <p:cNvPicPr>
            <a:picLocks noChangeAspect="1"/>
          </p:cNvPicPr>
          <p:nvPr/>
        </p:nvPicPr>
        <p:blipFill>
          <a:blip r:embed="rId2"/>
          <a:stretch>
            <a:fillRect/>
          </a:stretch>
        </p:blipFill>
        <p:spPr>
          <a:xfrm>
            <a:off x="2202023" y="3147392"/>
            <a:ext cx="7787954" cy="3380332"/>
          </a:xfrm>
          <a:prstGeom prst="rect">
            <a:avLst/>
          </a:prstGeom>
        </p:spPr>
      </p:pic>
      <p:sp>
        <p:nvSpPr>
          <p:cNvPr id="17" name="TextBox 16">
            <a:extLst>
              <a:ext uri="{FF2B5EF4-FFF2-40B4-BE49-F238E27FC236}">
                <a16:creationId xmlns:a16="http://schemas.microsoft.com/office/drawing/2014/main" id="{87DD60E7-1574-452A-AC18-BF2616D90DCC}"/>
              </a:ext>
            </a:extLst>
          </p:cNvPr>
          <p:cNvSpPr txBox="1"/>
          <p:nvPr/>
        </p:nvSpPr>
        <p:spPr>
          <a:xfrm>
            <a:off x="9594945" y="6274770"/>
            <a:ext cx="1779635" cy="252954"/>
          </a:xfrm>
          <a:prstGeom prst="rect">
            <a:avLst/>
          </a:prstGeom>
          <a:noFill/>
        </p:spPr>
        <p:txBody>
          <a:bodyPr wrap="square" lIns="91440" tIns="0" rIns="91440" bIns="0" rtlCol="0">
            <a:spAutoFit/>
          </a:bodyPr>
          <a:lstStyle/>
          <a:p>
            <a:pPr>
              <a:lnSpc>
                <a:spcPct val="110000"/>
              </a:lnSpc>
              <a:spcAft>
                <a:spcPts val="1200"/>
              </a:spcAft>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Mašín (2017)</a:t>
            </a:r>
            <a:endParaRPr lang="en-ZA"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257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780279-B35B-4F9A-B77E-A30E323E478E}"/>
              </a:ext>
            </a:extLst>
          </p:cNvPr>
          <p:cNvSpPr txBox="1"/>
          <p:nvPr/>
        </p:nvSpPr>
        <p:spPr>
          <a:xfrm>
            <a:off x="332509" y="1720640"/>
            <a:ext cx="6325466" cy="4497450"/>
          </a:xfrm>
          <a:prstGeom prst="rect">
            <a:avLst/>
          </a:prstGeom>
          <a:noFill/>
        </p:spPr>
        <p:txBody>
          <a:bodyPr wrap="square" lIns="91440" tIns="0" rIns="91440" bIns="0" rtlCol="0">
            <a:spAutoFit/>
          </a:bodyPr>
          <a:lstStyle/>
          <a:p>
            <a:pPr marL="342900" indent="-342900">
              <a:lnSpc>
                <a:spcPct val="110000"/>
              </a:lnSpc>
              <a:spcAft>
                <a:spcPts val="1200"/>
              </a:spcAft>
              <a:buFont typeface="Arial" panose="020B0604020202020204" pitchFamily="34" charset="0"/>
              <a:buChar char="•"/>
            </a:pP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two mechanical models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for macro-structure and micro-structure defined in terms of effective stresses</a:t>
            </a:r>
          </a:p>
          <a:p>
            <a:pPr marL="342900" indent="-342900">
              <a:lnSpc>
                <a:spcPct val="110000"/>
              </a:lnSpc>
              <a:spcAft>
                <a:spcPts val="1200"/>
              </a:spcAft>
              <a:buFont typeface="Arial" panose="020B0604020202020204" pitchFamily="34" charset="0"/>
              <a:buChar char="•"/>
            </a:pP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two water retention models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defined in terms of degrees of saturation</a:t>
            </a:r>
          </a:p>
          <a:p>
            <a:pPr marL="342900" indent="-342900">
              <a:lnSpc>
                <a:spcPct val="110000"/>
              </a:lnSpc>
              <a:spcAft>
                <a:spcPts val="1200"/>
              </a:spcAft>
              <a:buFont typeface="Arial" panose="020B0604020202020204" pitchFamily="34" charset="0"/>
              <a:buChar char="•"/>
            </a:pP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hydro-mechanical coupling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at both structural levels</a:t>
            </a:r>
          </a:p>
          <a:p>
            <a:pPr marL="342900" indent="-342900">
              <a:lnSpc>
                <a:spcPct val="110000"/>
              </a:lnSpc>
              <a:spcAft>
                <a:spcPts val="1200"/>
              </a:spcAft>
              <a:buFont typeface="Arial" panose="020B0604020202020204" pitchFamily="34" charset="0"/>
              <a:buChar char="•"/>
            </a:pP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thermo-hydro</a:t>
            </a: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and</a:t>
            </a: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thermo-mechanical couplings</a:t>
            </a:r>
            <a:r>
              <a:rPr lang="en-US" sz="2400" b="1"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(featuring, e.g., temperature-dependent NCL and WRC).</a:t>
            </a:r>
            <a:endParaRPr lang="en-ZA"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4" name="Picture 3">
            <a:extLst>
              <a:ext uri="{FF2B5EF4-FFF2-40B4-BE49-F238E27FC236}">
                <a16:creationId xmlns:a16="http://schemas.microsoft.com/office/drawing/2014/main" id="{CF8DEEE9-FCAC-4752-B1AE-3F7B7350C907}"/>
              </a:ext>
            </a:extLst>
          </p:cNvPr>
          <p:cNvPicPr>
            <a:picLocks noChangeAspect="1"/>
          </p:cNvPicPr>
          <p:nvPr/>
        </p:nvPicPr>
        <p:blipFill rotWithShape="1">
          <a:blip r:embed="rId2"/>
          <a:srcRect l="4558" r="2637"/>
          <a:stretch/>
        </p:blipFill>
        <p:spPr>
          <a:xfrm>
            <a:off x="6428468" y="1924013"/>
            <a:ext cx="5372967" cy="3407410"/>
          </a:xfrm>
          <a:prstGeom prst="rect">
            <a:avLst/>
          </a:prstGeom>
        </p:spPr>
      </p:pic>
      <p:sp>
        <p:nvSpPr>
          <p:cNvPr id="9" name="TextBox 8">
            <a:extLst>
              <a:ext uri="{FF2B5EF4-FFF2-40B4-BE49-F238E27FC236}">
                <a16:creationId xmlns:a16="http://schemas.microsoft.com/office/drawing/2014/main" id="{653D9D37-C6B3-4C59-BDB0-01BD46BD18AC}"/>
              </a:ext>
            </a:extLst>
          </p:cNvPr>
          <p:cNvSpPr txBox="1"/>
          <p:nvPr/>
        </p:nvSpPr>
        <p:spPr>
          <a:xfrm>
            <a:off x="10634036" y="5471206"/>
            <a:ext cx="1779635" cy="252954"/>
          </a:xfrm>
          <a:prstGeom prst="rect">
            <a:avLst/>
          </a:prstGeom>
          <a:noFill/>
        </p:spPr>
        <p:txBody>
          <a:bodyPr wrap="square" lIns="91440" tIns="0" rIns="91440" bIns="0" rtlCol="0">
            <a:spAutoFit/>
          </a:bodyPr>
          <a:lstStyle/>
          <a:p>
            <a:pPr>
              <a:lnSpc>
                <a:spcPct val="110000"/>
              </a:lnSpc>
              <a:spcAft>
                <a:spcPts val="1200"/>
              </a:spcAft>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Mašín (2017)</a:t>
            </a:r>
            <a:endParaRPr lang="en-ZA"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6" name="Rectangle 5">
            <a:extLst>
              <a:ext uri="{FF2B5EF4-FFF2-40B4-BE49-F238E27FC236}">
                <a16:creationId xmlns:a16="http://schemas.microsoft.com/office/drawing/2014/main" id="{9279A15E-917B-47CF-9BC1-3701FF0DE128}"/>
              </a:ext>
            </a:extLst>
          </p:cNvPr>
          <p:cNvSpPr/>
          <p:nvPr/>
        </p:nvSpPr>
        <p:spPr>
          <a:xfrm>
            <a:off x="332509" y="1002146"/>
            <a:ext cx="3659976" cy="471732"/>
          </a:xfrm>
          <a:prstGeom prst="rect">
            <a:avLst/>
          </a:prstGeom>
        </p:spPr>
        <p:txBody>
          <a:bodyPr wrap="none">
            <a:spAutoFit/>
          </a:bodyPr>
          <a:lstStyle/>
          <a:p>
            <a:pPr>
              <a:lnSpc>
                <a:spcPct val="110000"/>
              </a:lnSpc>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In our approach we have:</a:t>
            </a:r>
          </a:p>
        </p:txBody>
      </p:sp>
      <p:sp>
        <p:nvSpPr>
          <p:cNvPr id="12" name="Oval 11">
            <a:extLst>
              <a:ext uri="{FF2B5EF4-FFF2-40B4-BE49-F238E27FC236}">
                <a16:creationId xmlns:a16="http://schemas.microsoft.com/office/drawing/2014/main" id="{65A98432-D236-4236-9285-256F61277318}"/>
              </a:ext>
            </a:extLst>
          </p:cNvPr>
          <p:cNvSpPr/>
          <p:nvPr/>
        </p:nvSpPr>
        <p:spPr>
          <a:xfrm rot="20307982">
            <a:off x="8077736" y="4257111"/>
            <a:ext cx="1074057" cy="7927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49F2BA1D-6DEF-41F6-B3B3-287BE1809E98}"/>
              </a:ext>
            </a:extLst>
          </p:cNvPr>
          <p:cNvSpPr/>
          <p:nvPr/>
        </p:nvSpPr>
        <p:spPr>
          <a:xfrm rot="1789397">
            <a:off x="8099507" y="3016139"/>
            <a:ext cx="1074057" cy="7927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877B6A2-70CF-40AE-8B6A-893CC5A56829}"/>
              </a:ext>
            </a:extLst>
          </p:cNvPr>
          <p:cNvSpPr/>
          <p:nvPr/>
        </p:nvSpPr>
        <p:spPr>
          <a:xfrm>
            <a:off x="8651049" y="2772227"/>
            <a:ext cx="1465408" cy="50133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51D47B5-8F92-4CFC-8420-7BC92D510190}"/>
              </a:ext>
            </a:extLst>
          </p:cNvPr>
          <p:cNvSpPr/>
          <p:nvPr/>
        </p:nvSpPr>
        <p:spPr>
          <a:xfrm>
            <a:off x="8693133" y="4711302"/>
            <a:ext cx="1465408" cy="50133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D0CBABB-6C0C-4665-B365-5D33587383D2}"/>
              </a:ext>
            </a:extLst>
          </p:cNvPr>
          <p:cNvSpPr txBox="1"/>
          <p:nvPr/>
        </p:nvSpPr>
        <p:spPr>
          <a:xfrm>
            <a:off x="10523229" y="2801554"/>
            <a:ext cx="290478"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a:t>
            </a:r>
            <a:endParaRPr lang="en-GB" b="1" dirty="0">
              <a:solidFill>
                <a:srgbClr val="C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A4A7C02-E8C7-496E-AF09-91EE49A21732}"/>
              </a:ext>
            </a:extLst>
          </p:cNvPr>
          <p:cNvSpPr txBox="1"/>
          <p:nvPr/>
        </p:nvSpPr>
        <p:spPr>
          <a:xfrm>
            <a:off x="10524313" y="4885153"/>
            <a:ext cx="290478"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a:t>
            </a:r>
            <a:endParaRPr lang="en-GB" b="1" dirty="0">
              <a:solidFill>
                <a:srgbClr val="C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591878F-FDB9-4EB5-9735-80CE240BACB4}"/>
              </a:ext>
            </a:extLst>
          </p:cNvPr>
          <p:cNvSpPr txBox="1"/>
          <p:nvPr/>
        </p:nvSpPr>
        <p:spPr>
          <a:xfrm>
            <a:off x="7888504" y="2848326"/>
            <a:ext cx="290478"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a:t>
            </a:r>
            <a:endParaRPr lang="en-GB" b="1" dirty="0">
              <a:solidFill>
                <a:srgbClr val="C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D816EB1-CB98-4490-BCCF-0CCCABC16FFF}"/>
              </a:ext>
            </a:extLst>
          </p:cNvPr>
          <p:cNvSpPr txBox="1"/>
          <p:nvPr/>
        </p:nvSpPr>
        <p:spPr>
          <a:xfrm>
            <a:off x="7889588" y="4931925"/>
            <a:ext cx="290478" cy="369332"/>
          </a:xfrm>
          <a:prstGeom prst="rect">
            <a:avLst/>
          </a:prstGeom>
          <a:noFill/>
        </p:spPr>
        <p:txBody>
          <a:bodyPr wrap="square" rtlCol="0">
            <a:spAutoFit/>
          </a:bodyPr>
          <a:lstStyle/>
          <a:p>
            <a:r>
              <a:rPr lang="en-US" b="1" dirty="0">
                <a:solidFill>
                  <a:srgbClr val="C00000"/>
                </a:solidFill>
                <a:latin typeface="Arial" panose="020B0604020202020204" pitchFamily="34" charset="0"/>
                <a:cs typeface="Arial" panose="020B0604020202020204" pitchFamily="34" charset="0"/>
              </a:rPr>
              <a:t>T</a:t>
            </a:r>
            <a:endParaRPr lang="en-GB" b="1" dirty="0">
              <a:solidFill>
                <a:srgbClr val="C00000"/>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3DFDAD52-E2E5-4C9A-ACB4-B8F6E3E1A31B}"/>
              </a:ext>
            </a:extLst>
          </p:cNvPr>
          <p:cNvSpPr/>
          <p:nvPr/>
        </p:nvSpPr>
        <p:spPr>
          <a:xfrm>
            <a:off x="10313232" y="3533930"/>
            <a:ext cx="1371600" cy="104241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757DC931-7BFE-4517-8DB9-5719F2D11266}"/>
              </a:ext>
            </a:extLst>
          </p:cNvPr>
          <p:cNvSpPr/>
          <p:nvPr/>
        </p:nvSpPr>
        <p:spPr>
          <a:xfrm rot="1789397">
            <a:off x="9578799" y="4235201"/>
            <a:ext cx="1074057" cy="7927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D41B78B-5509-4C48-BD54-1AC6649B9745}"/>
              </a:ext>
            </a:extLst>
          </p:cNvPr>
          <p:cNvSpPr/>
          <p:nvPr/>
        </p:nvSpPr>
        <p:spPr>
          <a:xfrm rot="20307982">
            <a:off x="9596798" y="3007179"/>
            <a:ext cx="1074057" cy="7927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50">
            <a:extLst>
              <a:ext uri="{FF2B5EF4-FFF2-40B4-BE49-F238E27FC236}">
                <a16:creationId xmlns:a16="http://schemas.microsoft.com/office/drawing/2014/main" id="{C4CC5C55-6056-4274-8A33-F45B6CD66379}"/>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22" name="TextBox 21">
            <a:extLst>
              <a:ext uri="{FF2B5EF4-FFF2-40B4-BE49-F238E27FC236}">
                <a16:creationId xmlns:a16="http://schemas.microsoft.com/office/drawing/2014/main" id="{921F220C-5FA9-4DA1-8A68-98D1836BB616}"/>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about the model</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3" name="TextBox 22">
            <a:extLst>
              <a:ext uri="{FF2B5EF4-FFF2-40B4-BE49-F238E27FC236}">
                <a16:creationId xmlns:a16="http://schemas.microsoft.com/office/drawing/2014/main" id="{E539B121-652B-4FA0-9A23-C723E025ACA0}"/>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47</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3841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10" presetClass="entr" presetSubtype="0" fill="hold" grpId="0" nodeType="afterEffect">
                                  <p:stCondLst>
                                    <p:cond delay="50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ntr" presetSubtype="0" fill="hold" grpId="0" nodeType="withEffect">
                                  <p:stCondLst>
                                    <p:cond delay="25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500"/>
                                        <p:tgtEl>
                                          <p:spTgt spid="5">
                                            <p:txEl>
                                              <p:pRg st="2" end="2"/>
                                            </p:txEl>
                                          </p:spTgt>
                                        </p:tgtEl>
                                      </p:cBhvr>
                                    </p:animEffect>
                                  </p:childTnLst>
                                </p:cTn>
                              </p:par>
                              <p:par>
                                <p:cTn id="50" presetID="10" presetClass="exit" presetSubtype="0" fill="hold" grpId="1" nodeType="with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ntr" presetSubtype="0" fill="hold" grpId="0" nodeType="withEffect">
                                  <p:stCondLst>
                                    <p:cond delay="25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25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animEffect transition="in" filter="fade">
                                      <p:cBhvr>
                                        <p:cTn id="66" dur="500"/>
                                        <p:tgtEl>
                                          <p:spTgt spid="5">
                                            <p:txEl>
                                              <p:pRg st="3" end="3"/>
                                            </p:txEl>
                                          </p:spTgt>
                                        </p:tgtEl>
                                      </p:cBhvr>
                                    </p:animEffect>
                                  </p:childTnLst>
                                </p:cTn>
                              </p:par>
                              <p:par>
                                <p:cTn id="67" presetID="10" presetClass="exit" presetSubtype="0" fill="hold" grpId="1" nodeType="with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ntr" presetSubtype="0" fill="hold" grpId="2" nodeType="withEffect">
                                  <p:stCondLst>
                                    <p:cond delay="25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2" nodeType="withEffect">
                                  <p:stCondLst>
                                    <p:cond delay="25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2" nodeType="withEffect">
                                  <p:stCondLst>
                                    <p:cond delay="25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grpId="2" nodeType="withEffect">
                                  <p:stCondLst>
                                    <p:cond delay="250"/>
                                  </p:stCondLst>
                                  <p:childTnLst>
                                    <p:set>
                                      <p:cBhvr>
                                        <p:cTn id="83" dur="1" fill="hold">
                                          <p:stCondLst>
                                            <p:cond delay="0"/>
                                          </p:stCondLst>
                                        </p:cTn>
                                        <p:tgtEl>
                                          <p:spTgt spid="12"/>
                                        </p:tgtEl>
                                        <p:attrNameLst>
                                          <p:attrName>style.visibility</p:attrName>
                                        </p:attrNameLst>
                                      </p:cBhvr>
                                      <p:to>
                                        <p:strVal val="visible"/>
                                      </p:to>
                                    </p:set>
                                    <p:animEffect transition="in" filter="fade">
                                      <p:cBhvr>
                                        <p:cTn id="84" dur="500"/>
                                        <p:tgtEl>
                                          <p:spTgt spid="12"/>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500"/>
                                        <p:tgtEl>
                                          <p:spTgt spid="19"/>
                                        </p:tgtEl>
                                      </p:cBhvr>
                                    </p:animEffect>
                                  </p:childTnLst>
                                </p:cTn>
                              </p:par>
                              <p:par>
                                <p:cTn id="91" presetID="10" presetClass="entr" presetSubtype="0" fill="hold" grpId="0" nodeType="withEffect">
                                  <p:stCondLst>
                                    <p:cond delay="25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par>
                                <p:cTn id="94" presetID="10" presetClass="entr" presetSubtype="0" fill="hold" grpId="0" nodeType="withEffect">
                                  <p:stCondLst>
                                    <p:cond delay="25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p:bldP spid="6" grpId="0"/>
      <p:bldP spid="12" grpId="0" uiExpand="1" animBg="1"/>
      <p:bldP spid="12" grpId="1" uiExpand="1" animBg="1"/>
      <p:bldP spid="12" grpId="2" animBg="1"/>
      <p:bldP spid="13" grpId="0" uiExpand="1" animBg="1"/>
      <p:bldP spid="13" grpId="1" uiExpand="1" animBg="1"/>
      <p:bldP spid="13" grpId="2" animBg="1"/>
      <p:bldP spid="10" grpId="0" uiExpand="1" animBg="1"/>
      <p:bldP spid="10" grpId="1" animBg="1"/>
      <p:bldP spid="16" grpId="0" uiExpand="1" animBg="1"/>
      <p:bldP spid="16" grpId="1" animBg="1"/>
      <p:bldP spid="2" grpId="0"/>
      <p:bldP spid="17" grpId="0"/>
      <p:bldP spid="18" grpId="0"/>
      <p:bldP spid="19" grpId="0"/>
      <p:bldP spid="3" grpId="0" animBg="1"/>
      <p:bldP spid="15" grpId="0" uiExpand="1" animBg="1"/>
      <p:bldP spid="15" grpId="1" uiExpand="1" animBg="1"/>
      <p:bldP spid="15" grpId="2" animBg="1"/>
      <p:bldP spid="14" grpId="0" uiExpand="1" animBg="1"/>
      <p:bldP spid="14" grpId="1" uiExpand="1" animBg="1"/>
      <p:bldP spid="14"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2BE06-A972-4EAF-B977-296033A01D2A}"/>
              </a:ext>
            </a:extLst>
          </p:cNvPr>
          <p:cNvPicPr>
            <a:picLocks noChangeAspect="1"/>
          </p:cNvPicPr>
          <p:nvPr/>
        </p:nvPicPr>
        <p:blipFill>
          <a:blip r:embed="rId2"/>
          <a:stretch>
            <a:fillRect/>
          </a:stretch>
        </p:blipFill>
        <p:spPr>
          <a:xfrm>
            <a:off x="498763" y="948011"/>
            <a:ext cx="4653202" cy="5508800"/>
          </a:xfrm>
          <a:prstGeom prst="rect">
            <a:avLst/>
          </a:prstGeom>
        </p:spPr>
      </p:pic>
      <p:sp>
        <p:nvSpPr>
          <p:cNvPr id="7" name="TextBox 6">
            <a:extLst>
              <a:ext uri="{FF2B5EF4-FFF2-40B4-BE49-F238E27FC236}">
                <a16:creationId xmlns:a16="http://schemas.microsoft.com/office/drawing/2014/main" id="{73F45097-B95D-463F-B320-27591E4CC347}"/>
              </a:ext>
            </a:extLst>
          </p:cNvPr>
          <p:cNvSpPr txBox="1"/>
          <p:nvPr/>
        </p:nvSpPr>
        <p:spPr>
          <a:xfrm>
            <a:off x="3485090" y="6309537"/>
            <a:ext cx="1779635" cy="252954"/>
          </a:xfrm>
          <a:prstGeom prst="rect">
            <a:avLst/>
          </a:prstGeom>
          <a:noFill/>
        </p:spPr>
        <p:txBody>
          <a:bodyPr wrap="square" lIns="91440" tIns="0" rIns="91440" bIns="0" rtlCol="0">
            <a:spAutoFit/>
          </a:bodyPr>
          <a:lstStyle/>
          <a:p>
            <a:pPr>
              <a:lnSpc>
                <a:spcPct val="110000"/>
              </a:lnSpc>
              <a:spcAft>
                <a:spcPts val="1200"/>
              </a:spcAft>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Mašín (2017)</a:t>
            </a:r>
            <a:endParaRPr lang="en-ZA"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id="{25CFBA98-20E7-4A67-8BFC-8F5003C12951}"/>
              </a:ext>
            </a:extLst>
          </p:cNvPr>
          <p:cNvSpPr txBox="1"/>
          <p:nvPr/>
        </p:nvSpPr>
        <p:spPr>
          <a:xfrm>
            <a:off x="5611694" y="2785116"/>
            <a:ext cx="6303819" cy="1752083"/>
          </a:xfrm>
          <a:prstGeom prst="rect">
            <a:avLst/>
          </a:prstGeom>
          <a:noFill/>
        </p:spPr>
        <p:txBody>
          <a:bodyPr wrap="square" lIns="91440" tIns="0" rIns="91440" bIns="0" rtlCol="0">
            <a:spAutoFit/>
          </a:bodyPr>
          <a:lstStyle/>
          <a:p>
            <a:pPr marL="342900" indent="-342900">
              <a:lnSpc>
                <a:spcPct val="110000"/>
              </a:lnSpc>
              <a:spcAft>
                <a:spcPts val="1200"/>
              </a:spcAft>
              <a:buFont typeface="Arial" panose="020B0604020202020204" pitchFamily="34" charset="0"/>
              <a:buChar char="•"/>
            </a:pP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The implementation works as a standalone application (</a:t>
            </a: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TRIAX</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a:t>
            </a:r>
          </a:p>
          <a:p>
            <a:pPr marL="342900" indent="-342900">
              <a:lnSpc>
                <a:spcPct val="110000"/>
              </a:lnSpc>
              <a:spcAft>
                <a:spcPts val="1200"/>
              </a:spcAft>
              <a:buFont typeface="Arial" panose="020B0604020202020204" pitchFamily="34" charset="0"/>
              <a:buChar char="•"/>
            </a:pP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It is used for </a:t>
            </a: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calibration</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of parameters </a:t>
            </a:r>
            <a:b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and element-test simulations.</a:t>
            </a:r>
          </a:p>
        </p:txBody>
      </p:sp>
      <p:sp>
        <p:nvSpPr>
          <p:cNvPr id="5" name="TextBox 4">
            <a:extLst>
              <a:ext uri="{FF2B5EF4-FFF2-40B4-BE49-F238E27FC236}">
                <a16:creationId xmlns:a16="http://schemas.microsoft.com/office/drawing/2014/main" id="{C7780279-B35B-4F9A-B77E-A30E323E478E}"/>
              </a:ext>
            </a:extLst>
          </p:cNvPr>
          <p:cNvSpPr txBox="1"/>
          <p:nvPr/>
        </p:nvSpPr>
        <p:spPr>
          <a:xfrm>
            <a:off x="4731657" y="1535138"/>
            <a:ext cx="7271658" cy="785664"/>
          </a:xfrm>
          <a:prstGeom prst="rect">
            <a:avLst/>
          </a:prstGeom>
          <a:noFill/>
        </p:spPr>
        <p:txBody>
          <a:bodyPr wrap="square" lIns="91440" tIns="0" rIns="91440" bIns="0" rtlCol="0">
            <a:spAutoFit/>
          </a:bodyPr>
          <a:lstStyle/>
          <a:p>
            <a:pPr>
              <a:lnSpc>
                <a:spcPct val="110000"/>
              </a:lnSpc>
              <a:spcAft>
                <a:spcPts val="1200"/>
              </a:spcAft>
            </a:pP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The model formulation is implemented in </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an </a:t>
            </a:r>
            <a:b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in-house general-purpose THM </a:t>
            </a: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single-element </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code</a:t>
            </a:r>
          </a:p>
        </p:txBody>
      </p:sp>
      <p:sp>
        <p:nvSpPr>
          <p:cNvPr id="10" name="Rectangle 50">
            <a:extLst>
              <a:ext uri="{FF2B5EF4-FFF2-40B4-BE49-F238E27FC236}">
                <a16:creationId xmlns:a16="http://schemas.microsoft.com/office/drawing/2014/main" id="{ABE5B746-00FD-498B-83D7-372E6ECC0D05}"/>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12" name="TextBox 11">
            <a:extLst>
              <a:ext uri="{FF2B5EF4-FFF2-40B4-BE49-F238E27FC236}">
                <a16:creationId xmlns:a16="http://schemas.microsoft.com/office/drawing/2014/main" id="{C233DF20-90F5-4519-AF9B-F1BD20D1D468}"/>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about the model</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E4625EBE-E934-460C-BEF1-A7B11C309C79}"/>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48</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624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build="p"/>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780279-B35B-4F9A-B77E-A30E323E478E}"/>
              </a:ext>
            </a:extLst>
          </p:cNvPr>
          <p:cNvSpPr txBox="1"/>
          <p:nvPr/>
        </p:nvSpPr>
        <p:spPr>
          <a:xfrm>
            <a:off x="401782" y="2486161"/>
            <a:ext cx="7943932" cy="2564613"/>
          </a:xfrm>
          <a:prstGeom prst="rect">
            <a:avLst/>
          </a:prstGeom>
          <a:noFill/>
        </p:spPr>
        <p:txBody>
          <a:bodyPr wrap="square" lIns="91440" tIns="0" rIns="91440" bIns="0" rtlCol="0">
            <a:spAutoFit/>
          </a:bodyPr>
          <a:lstStyle/>
          <a:p>
            <a:pPr marL="342900" indent="-342900">
              <a:lnSpc>
                <a:spcPct val="110000"/>
              </a:lnSpc>
              <a:spcAft>
                <a:spcPts val="1200"/>
              </a:spcAft>
              <a:buFont typeface="Arial" panose="020B0604020202020204" pitchFamily="34" charset="0"/>
              <a:buChar char="•"/>
            </a:pP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We work with </a:t>
            </a: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SIFEL</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an in</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-house </a:t>
            </a:r>
            <a:b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multi-purpose tool </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developed by CTU</a:t>
            </a:r>
          </a:p>
          <a:p>
            <a:pPr marL="342900" indent="-342900">
              <a:lnSpc>
                <a:spcPct val="110000"/>
              </a:lnSpc>
              <a:spcAft>
                <a:spcPts val="1200"/>
              </a:spcAft>
              <a:buFont typeface="Arial" panose="020B0604020202020204" pitchFamily="34" charset="0"/>
              <a:buChar char="•"/>
            </a:pP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The code is used for simulations of tests with </a:t>
            </a:r>
            <a:b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complex geometry</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 stress-history, etc. </a:t>
            </a:r>
            <a:b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b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(including lab-scale as well as field-scale experiments).</a:t>
            </a:r>
          </a:p>
        </p:txBody>
      </p:sp>
      <p:pic>
        <p:nvPicPr>
          <p:cNvPr id="2050" name="Picture 2" descr="Image">
            <a:extLst>
              <a:ext uri="{FF2B5EF4-FFF2-40B4-BE49-F238E27FC236}">
                <a16:creationId xmlns:a16="http://schemas.microsoft.com/office/drawing/2014/main" id="{5A344A98-82DD-4625-832D-8526E4225F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596327" y="874072"/>
            <a:ext cx="2902690" cy="55192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FB85BF-403B-462E-B63D-FB644595DB58}"/>
              </a:ext>
            </a:extLst>
          </p:cNvPr>
          <p:cNvSpPr txBox="1"/>
          <p:nvPr/>
        </p:nvSpPr>
        <p:spPr>
          <a:xfrm>
            <a:off x="9361055" y="6533057"/>
            <a:ext cx="3003452" cy="252954"/>
          </a:xfrm>
          <a:prstGeom prst="rect">
            <a:avLst/>
          </a:prstGeom>
          <a:noFill/>
        </p:spPr>
        <p:txBody>
          <a:bodyPr wrap="square" lIns="91440" tIns="0" rIns="91440" bIns="0" rtlCol="0">
            <a:spAutoFit/>
          </a:bodyPr>
          <a:lstStyle/>
          <a:p>
            <a:pPr>
              <a:lnSpc>
                <a:spcPct val="110000"/>
              </a:lnSpc>
              <a:spcAft>
                <a:spcPts val="1200"/>
              </a:spcAft>
            </a:pPr>
            <a:r>
              <a:rPr lang="en-US" sz="1600" dirty="0">
                <a:latin typeface="Arial Unicode MS" panose="020B0604020202020204" pitchFamily="34" charset="-128"/>
                <a:ea typeface="Arial Unicode MS" panose="020B0604020202020204" pitchFamily="34" charset="-128"/>
                <a:cs typeface="Arial Unicode MS" panose="020B0604020202020204" pitchFamily="34" charset="-128"/>
              </a:rPr>
              <a:t>Kruis et al. (2012)</a:t>
            </a:r>
            <a:endParaRPr lang="en-ZA" sz="16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id="{4E014473-9120-4C44-8848-5B2709CA1E50}"/>
              </a:ext>
            </a:extLst>
          </p:cNvPr>
          <p:cNvSpPr txBox="1"/>
          <p:nvPr/>
        </p:nvSpPr>
        <p:spPr>
          <a:xfrm>
            <a:off x="401782" y="1299611"/>
            <a:ext cx="7786254" cy="785664"/>
          </a:xfrm>
          <a:prstGeom prst="rect">
            <a:avLst/>
          </a:prstGeom>
          <a:noFill/>
        </p:spPr>
        <p:txBody>
          <a:bodyPr wrap="square" lIns="91440" tIns="0" rIns="91440" bIns="0" rtlCol="0">
            <a:spAutoFit/>
          </a:bodyPr>
          <a:lstStyle/>
          <a:p>
            <a:pPr>
              <a:lnSpc>
                <a:spcPct val="110000"/>
              </a:lnSpc>
              <a:spcAft>
                <a:spcPts val="1200"/>
              </a:spcAft>
            </a:pP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The single-element implementation is plugged into a </a:t>
            </a:r>
            <a:r>
              <a:rPr lang="en-GB" sz="24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finite-element </a:t>
            </a:r>
            <a:r>
              <a:rPr lang="en-GB" sz="2400" dirty="0">
                <a:latin typeface="Arial Unicode MS" panose="020B0604020202020204" pitchFamily="34" charset="-128"/>
                <a:ea typeface="Arial Unicode MS" panose="020B0604020202020204" pitchFamily="34" charset="-128"/>
                <a:cs typeface="Arial Unicode MS" panose="020B0604020202020204" pitchFamily="34" charset="-128"/>
              </a:rPr>
              <a:t>(FEM) package</a:t>
            </a:r>
            <a:endParaRPr lang="en-ZA" sz="2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0" name="Rectangle 50">
            <a:extLst>
              <a:ext uri="{FF2B5EF4-FFF2-40B4-BE49-F238E27FC236}">
                <a16:creationId xmlns:a16="http://schemas.microsoft.com/office/drawing/2014/main" id="{3BBEF957-0ABD-4DB3-9386-35F6AACB55E5}"/>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12" name="TextBox 11">
            <a:extLst>
              <a:ext uri="{FF2B5EF4-FFF2-40B4-BE49-F238E27FC236}">
                <a16:creationId xmlns:a16="http://schemas.microsoft.com/office/drawing/2014/main" id="{4DF79B25-143B-40BD-ACB2-C36C383FAE5E}"/>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about the model</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12">
            <a:extLst>
              <a:ext uri="{FF2B5EF4-FFF2-40B4-BE49-F238E27FC236}">
                <a16:creationId xmlns:a16="http://schemas.microsoft.com/office/drawing/2014/main" id="{2D78BBA8-A170-4718-918C-D4EFE2291A4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49</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94116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General evidence</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5</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2">
            <a:extLst>
              <a:ext uri="{FF2B5EF4-FFF2-40B4-BE49-F238E27FC236}">
                <a16:creationId xmlns:a16="http://schemas.microsoft.com/office/drawing/2014/main" id="{CE1CB652-8638-4393-B225-CB4D054BBB55}"/>
              </a:ext>
            </a:extLst>
          </p:cNvPr>
          <p:cNvSpPr/>
          <p:nvPr/>
        </p:nvSpPr>
        <p:spPr>
          <a:xfrm>
            <a:off x="315685" y="1058483"/>
            <a:ext cx="11560629" cy="5724644"/>
          </a:xfrm>
          <a:prstGeom prst="rect">
            <a:avLst/>
          </a:prstGeom>
        </p:spPr>
        <p:txBody>
          <a:bodyPr wrap="square">
            <a:spAutoFit/>
          </a:bodyPr>
          <a:lstStyle/>
          <a:p>
            <a:r>
              <a:rPr lang="en-GB" sz="2400" b="1" i="1" dirty="0">
                <a:solidFill>
                  <a:srgbClr val="3F5584"/>
                </a:solidFill>
                <a:latin typeface="Helvetica" panose="020B0604020202030204" pitchFamily="34" charset="0"/>
              </a:rPr>
              <a:t>The evidence for rapid (and accelerating) climate change is compelling</a:t>
            </a:r>
          </a:p>
          <a:p>
            <a:endParaRPr lang="en-GB" sz="1200" dirty="0">
              <a:latin typeface="Helvetica" panose="020B0604020202030204" pitchFamily="34" charset="0"/>
            </a:endParaRPr>
          </a:p>
          <a:p>
            <a:r>
              <a:rPr lang="en-GB" sz="2000" dirty="0">
                <a:latin typeface="Helvetica" panose="020B0604020202030204" pitchFamily="34" charset="0"/>
              </a:rPr>
              <a:t>It is already evident in:</a:t>
            </a:r>
          </a:p>
          <a:p>
            <a:pPr marL="342900" indent="-342900">
              <a:buFontTx/>
              <a:buChar char="-"/>
            </a:pPr>
            <a:r>
              <a:rPr lang="en-GB" sz="2000" b="1" dirty="0">
                <a:latin typeface="Helvetica" panose="020B0604020202030204" pitchFamily="34" charset="0"/>
              </a:rPr>
              <a:t>global surface temperature rise</a:t>
            </a:r>
            <a:r>
              <a:rPr lang="en-GB" sz="2000" dirty="0">
                <a:latin typeface="Helvetica" panose="020B0604020202030204" pitchFamily="34" charset="0"/>
              </a:rPr>
              <a:t> (+0.9 </a:t>
            </a:r>
            <a:r>
              <a:rPr lang="en-GB" sz="2000" dirty="0">
                <a:latin typeface="Helvetica" panose="020B0604020202030204" pitchFamily="34" charset="0"/>
                <a:cs typeface="Times New Roman" panose="02020603050405020304" pitchFamily="18" charset="0"/>
              </a:rPr>
              <a:t>°C since the late 19</a:t>
            </a:r>
            <a:r>
              <a:rPr lang="en-GB" sz="2000" baseline="30000" dirty="0">
                <a:latin typeface="Helvetica" panose="020B0604020202030204" pitchFamily="34" charset="0"/>
                <a:cs typeface="Times New Roman" panose="02020603050405020304" pitchFamily="18" charset="0"/>
              </a:rPr>
              <a:t>th</a:t>
            </a:r>
            <a:r>
              <a:rPr lang="en-GB" sz="2000" dirty="0">
                <a:latin typeface="Helvetica" panose="020B0604020202030204" pitchFamily="34" charset="0"/>
                <a:cs typeface="Times New Roman" panose="02020603050405020304" pitchFamily="18" charset="0"/>
              </a:rPr>
              <a:t> century, mostly in the past 35 years)</a:t>
            </a:r>
          </a:p>
          <a:p>
            <a:pPr marL="342900" indent="-342900">
              <a:buFontTx/>
              <a:buChar char="-"/>
            </a:pPr>
            <a:r>
              <a:rPr lang="en-GB" sz="2000" b="1" dirty="0">
                <a:latin typeface="Helvetica" panose="020B0604020202030204" pitchFamily="34" charset="0"/>
              </a:rPr>
              <a:t>warming oceans </a:t>
            </a:r>
            <a:r>
              <a:rPr lang="en-GB" sz="2000" dirty="0">
                <a:latin typeface="Helvetica" panose="020B0604020202030204" pitchFamily="34" charset="0"/>
              </a:rPr>
              <a:t>(+0.2 </a:t>
            </a:r>
            <a:r>
              <a:rPr lang="en-GB" sz="2000" dirty="0">
                <a:latin typeface="Helvetica" panose="020B0604020202030204" pitchFamily="34" charset="0"/>
                <a:cs typeface="Times New Roman" panose="02020603050405020304" pitchFamily="18" charset="0"/>
              </a:rPr>
              <a:t>°C since 1969)</a:t>
            </a:r>
          </a:p>
          <a:p>
            <a:pPr marL="342900" indent="-342900">
              <a:buFontTx/>
              <a:buChar char="-"/>
            </a:pPr>
            <a:r>
              <a:rPr lang="en-GB" sz="2000" b="1" dirty="0">
                <a:latin typeface="Helvetica" panose="020B0604020202030204" pitchFamily="34" charset="0"/>
                <a:cs typeface="Times New Roman" panose="02020603050405020304" pitchFamily="18" charset="0"/>
              </a:rPr>
              <a:t>ocean acidification </a:t>
            </a:r>
            <a:r>
              <a:rPr lang="en-GB" sz="2000" dirty="0">
                <a:latin typeface="Helvetica" panose="020B0604020202030204" pitchFamily="34" charset="0"/>
                <a:cs typeface="Times New Roman" panose="02020603050405020304" pitchFamily="18" charset="0"/>
              </a:rPr>
              <a:t>(+30% since the beginning of the industrial era, due to CO</a:t>
            </a:r>
            <a:r>
              <a:rPr lang="en-GB" sz="2000" baseline="-25000" dirty="0">
                <a:latin typeface="Helvetica" panose="020B0604020202030204" pitchFamily="34" charset="0"/>
                <a:cs typeface="Times New Roman" panose="02020603050405020304" pitchFamily="18" charset="0"/>
              </a:rPr>
              <a:t>2</a:t>
            </a:r>
            <a:r>
              <a:rPr lang="en-GB" sz="2000" dirty="0">
                <a:latin typeface="Helvetica" panose="020B0604020202030204" pitchFamily="34" charset="0"/>
                <a:cs typeface="Times New Roman" panose="02020603050405020304" pitchFamily="18" charset="0"/>
              </a:rPr>
              <a:t> emissions)</a:t>
            </a:r>
          </a:p>
          <a:p>
            <a:pPr marL="342900" indent="-342900">
              <a:buFontTx/>
              <a:buChar char="-"/>
            </a:pPr>
            <a:r>
              <a:rPr lang="en-GB" sz="2000" b="1" dirty="0">
                <a:latin typeface="Helvetica" panose="020B0604020202030204" pitchFamily="34" charset="0"/>
                <a:cs typeface="Times New Roman" panose="02020603050405020304" pitchFamily="18" charset="0"/>
              </a:rPr>
              <a:t>shrinking ice sheets</a:t>
            </a:r>
            <a:r>
              <a:rPr lang="en-GB" sz="2000" dirty="0">
                <a:latin typeface="Helvetica" panose="020B0604020202030204" pitchFamily="34" charset="0"/>
                <a:cs typeface="Times New Roman" panose="02020603050405020304" pitchFamily="18" charset="0"/>
              </a:rPr>
              <a:t> (Greenland: -286 Gt/year 1993-2016; Antarctica -127 Gt/year 1993-2016, now 3x faster than 10 years ago)</a:t>
            </a:r>
          </a:p>
          <a:p>
            <a:pPr marL="342900" indent="-342900">
              <a:buFontTx/>
              <a:buChar char="-"/>
            </a:pPr>
            <a:r>
              <a:rPr lang="en-GB" sz="2000" b="1" dirty="0">
                <a:latin typeface="Helvetica" panose="020B0604020202030204" pitchFamily="34" charset="0"/>
                <a:cs typeface="Times New Roman" panose="02020603050405020304" pitchFamily="18" charset="0"/>
              </a:rPr>
              <a:t>declining Arctic Sea Ice </a:t>
            </a:r>
            <a:r>
              <a:rPr lang="en-GB" sz="2000" dirty="0">
                <a:latin typeface="Helvetica" panose="020B0604020202030204" pitchFamily="34" charset="0"/>
                <a:cs typeface="Times New Roman" panose="02020603050405020304" pitchFamily="18" charset="0"/>
              </a:rPr>
              <a:t>(-30% to -50% area in summer compared to 1979)</a:t>
            </a:r>
          </a:p>
          <a:p>
            <a:pPr marL="342900" indent="-342900">
              <a:buFontTx/>
              <a:buChar char="-"/>
            </a:pPr>
            <a:r>
              <a:rPr lang="en-GB" sz="2000" b="1" dirty="0">
                <a:latin typeface="Helvetica" panose="020B0604020202030204" pitchFamily="34" charset="0"/>
                <a:cs typeface="Times New Roman" panose="02020603050405020304" pitchFamily="18" charset="0"/>
              </a:rPr>
              <a:t>glacial retreat </a:t>
            </a:r>
            <a:r>
              <a:rPr lang="en-GB" sz="2000" dirty="0">
                <a:latin typeface="Helvetica" panose="020B0604020202030204" pitchFamily="34" charset="0"/>
                <a:cs typeface="Times New Roman" panose="02020603050405020304" pitchFamily="18" charset="0"/>
              </a:rPr>
              <a:t>(almost everywhere around the world, including in the Alps, Himalayas, Andes, Rockies, Alaska and Africa)</a:t>
            </a:r>
          </a:p>
          <a:p>
            <a:pPr marL="342900" indent="-342900">
              <a:buFontTx/>
              <a:buChar char="-"/>
            </a:pPr>
            <a:r>
              <a:rPr lang="en-GB" sz="2000" b="1" dirty="0">
                <a:latin typeface="Helvetica" panose="020B0604020202030204" pitchFamily="34" charset="0"/>
                <a:cs typeface="Times New Roman" panose="02020603050405020304" pitchFamily="18" charset="0"/>
              </a:rPr>
              <a:t>decreased snow cover</a:t>
            </a:r>
            <a:r>
              <a:rPr lang="en-GB" sz="2000" dirty="0">
                <a:latin typeface="Helvetica" panose="020B0604020202030204" pitchFamily="34" charset="0"/>
                <a:cs typeface="Times New Roman" panose="02020603050405020304" pitchFamily="18" charset="0"/>
              </a:rPr>
              <a:t> (the amount of spring snow cover in the Northern Hemisphere has decreased over the past five decades and the snow is melting earlier)</a:t>
            </a:r>
          </a:p>
          <a:p>
            <a:pPr marL="342900" indent="-342900">
              <a:buFontTx/>
              <a:buChar char="-"/>
            </a:pPr>
            <a:r>
              <a:rPr lang="en-GB" sz="2000" b="1" dirty="0">
                <a:latin typeface="Helvetica" panose="020B0604020202030204" pitchFamily="34" charset="0"/>
                <a:cs typeface="Times New Roman" panose="02020603050405020304" pitchFamily="18" charset="0"/>
              </a:rPr>
              <a:t>sea level rise</a:t>
            </a:r>
            <a:r>
              <a:rPr lang="en-GB" sz="2000" dirty="0">
                <a:latin typeface="Helvetica" panose="020B0604020202030204" pitchFamily="34" charset="0"/>
                <a:cs typeface="Times New Roman" panose="02020603050405020304" pitchFamily="18" charset="0"/>
              </a:rPr>
              <a:t> (+20 cm the 20</a:t>
            </a:r>
            <a:r>
              <a:rPr lang="en-GB" sz="2000" baseline="30000" dirty="0">
                <a:latin typeface="Helvetica" panose="020B0604020202030204" pitchFamily="34" charset="0"/>
                <a:cs typeface="Times New Roman" panose="02020603050405020304" pitchFamily="18" charset="0"/>
              </a:rPr>
              <a:t>th</a:t>
            </a:r>
            <a:r>
              <a:rPr lang="en-GB" sz="2000" dirty="0">
                <a:latin typeface="Helvetica" panose="020B0604020202030204" pitchFamily="34" charset="0"/>
                <a:cs typeface="Times New Roman" panose="02020603050405020304" pitchFamily="18" charset="0"/>
              </a:rPr>
              <a:t> century</a:t>
            </a:r>
            <a:r>
              <a:rPr lang="en-US" sz="2000" dirty="0">
                <a:latin typeface="Helvetica" panose="020B0604020202030204" pitchFamily="34" charset="0"/>
                <a:cs typeface="Times New Roman" panose="02020603050405020304" pitchFamily="18" charset="0"/>
              </a:rPr>
              <a:t>;</a:t>
            </a:r>
            <a:r>
              <a:rPr lang="en-GB" sz="2000" dirty="0">
                <a:latin typeface="Helvetica" panose="020B0604020202030204" pitchFamily="34" charset="0"/>
                <a:cs typeface="Times New Roman" panose="02020603050405020304" pitchFamily="18" charset="0"/>
              </a:rPr>
              <a:t> the rate has doubled in the last two decades and is accelerating every year)</a:t>
            </a:r>
          </a:p>
          <a:p>
            <a:pPr marL="342900" indent="-342900">
              <a:buFontTx/>
              <a:buChar char="-"/>
            </a:pPr>
            <a:r>
              <a:rPr lang="en-GB" sz="2000" b="1" dirty="0">
                <a:latin typeface="Helvetica" panose="020B0604020202030204" pitchFamily="34" charset="0"/>
                <a:cs typeface="Times New Roman" panose="02020603050405020304" pitchFamily="18" charset="0"/>
              </a:rPr>
              <a:t>extreme weather events</a:t>
            </a:r>
            <a:r>
              <a:rPr lang="en-GB" sz="2000" dirty="0">
                <a:latin typeface="Helvetica" panose="020B0604020202030204" pitchFamily="34" charset="0"/>
                <a:cs typeface="Times New Roman" panose="02020603050405020304" pitchFamily="18" charset="0"/>
              </a:rPr>
              <a:t> (e.g. in the US: more record high – less record low temperature events, more record intense rainfall events)</a:t>
            </a:r>
            <a:endParaRPr lang="en-GB" sz="2400" b="1" i="1" dirty="0">
              <a:solidFill>
                <a:srgbClr val="3F5584"/>
              </a:solidFill>
              <a:latin typeface="Helvetica" panose="020B0604020202030204" pitchFamily="34" charset="0"/>
            </a:endParaRPr>
          </a:p>
          <a:p>
            <a:pPr algn="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climate.nasa.gov</a:t>
            </a:r>
          </a:p>
        </p:txBody>
      </p:sp>
    </p:spTree>
    <p:extLst>
      <p:ext uri="{BB962C8B-B14F-4D97-AF65-F5344CB8AC3E}">
        <p14:creationId xmlns:p14="http://schemas.microsoft.com/office/powerpoint/2010/main" val="2278147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780279-B35B-4F9A-B77E-A30E323E478E}"/>
              </a:ext>
            </a:extLst>
          </p:cNvPr>
          <p:cNvSpPr txBox="1"/>
          <p:nvPr/>
        </p:nvSpPr>
        <p:spPr>
          <a:xfrm>
            <a:off x="202671" y="1077941"/>
            <a:ext cx="11845636" cy="5454057"/>
          </a:xfrm>
          <a:prstGeom prst="rect">
            <a:avLst/>
          </a:prstGeom>
          <a:noFill/>
        </p:spPr>
        <p:txBody>
          <a:bodyPr wrap="square" lIns="91440" tIns="0" rIns="91440" bIns="0" rtlCol="0">
            <a:spAutoFit/>
          </a:bodyPr>
          <a:lstStyle/>
          <a:p>
            <a:pPr algn="ctr">
              <a:lnSpc>
                <a:spcPct val="110000"/>
              </a:lnSpc>
              <a:spcAft>
                <a:spcPts val="1800"/>
              </a:spcAft>
            </a:pPr>
            <a:r>
              <a:rPr lang="en-US" sz="1900" b="1" dirty="0">
                <a:latin typeface="Arial Unicode MS" panose="020B0604020202020204" pitchFamily="34" charset="-128"/>
                <a:ea typeface="Arial Unicode MS" panose="020B0604020202020204" pitchFamily="34" charset="-128"/>
                <a:cs typeface="Arial Unicode MS" panose="020B0604020202020204" pitchFamily="34" charset="-128"/>
              </a:rPr>
              <a:t>Current tasks within ongoing projects</a:t>
            </a:r>
          </a:p>
          <a:p>
            <a:pPr marL="342900" indent="-342900">
              <a:lnSpc>
                <a:spcPct val="110000"/>
              </a:lnSpc>
              <a:spcAft>
                <a:spcPts val="1800"/>
              </a:spcAft>
              <a:buFont typeface="Arial" panose="020B0604020202020204" pitchFamily="34" charset="0"/>
              <a:buChar char="•"/>
            </a:pP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Improving the implementation of the hypoplastic model</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 in the FEM package SIFEL focusing on numerical techniques to solve coupled THM processes, either by a fully coupled or a staggered approach </a:t>
            </a:r>
          </a:p>
          <a:p>
            <a:pPr marL="342900" indent="-342900">
              <a:lnSpc>
                <a:spcPct val="110000"/>
              </a:lnSpc>
              <a:spcAft>
                <a:spcPts val="1800"/>
              </a:spcAft>
              <a:buFont typeface="Arial" panose="020B0604020202020204" pitchFamily="34" charset="0"/>
              <a:buChar char="•"/>
            </a:pP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Simulating small-scale</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experiments</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 (e.g., constant volume permeability tests), as well as </a:t>
            </a: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mid-scale experiments</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 (e.g., idealised bentonite barrier sections) in round robins and blind benchmarks.</a:t>
            </a:r>
          </a:p>
          <a:p>
            <a:pPr algn="ctr">
              <a:lnSpc>
                <a:spcPct val="110000"/>
              </a:lnSpc>
              <a:spcAft>
                <a:spcPts val="1800"/>
              </a:spcAft>
            </a:pPr>
            <a:r>
              <a:rPr lang="en-US" sz="1900" b="1" dirty="0">
                <a:latin typeface="Arial Unicode MS" panose="020B0604020202020204" pitchFamily="34" charset="-128"/>
                <a:ea typeface="Arial Unicode MS" panose="020B0604020202020204" pitchFamily="34" charset="-128"/>
                <a:cs typeface="Arial Unicode MS" panose="020B0604020202020204" pitchFamily="34" charset="-128"/>
              </a:rPr>
              <a:t>Current challenges</a:t>
            </a:r>
          </a:p>
          <a:p>
            <a:pPr marL="342900" indent="-342900">
              <a:lnSpc>
                <a:spcPct val="110000"/>
              </a:lnSpc>
              <a:spcAft>
                <a:spcPts val="1800"/>
              </a:spcAft>
              <a:buFont typeface="Arial" panose="020B0604020202020204" pitchFamily="34" charset="0"/>
              <a:buChar char="•"/>
            </a:pP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Some issues with numerical stability </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or slow convergence in near-saturation or large deformations</a:t>
            </a:r>
          </a:p>
          <a:p>
            <a:pPr marL="342900" indent="-342900">
              <a:lnSpc>
                <a:spcPct val="110000"/>
              </a:lnSpc>
              <a:spcAft>
                <a:spcPts val="1800"/>
              </a:spcAft>
              <a:buFont typeface="Arial" panose="020B0604020202020204" pitchFamily="34" charset="0"/>
              <a:buChar char="•"/>
            </a:pP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Some underestimation of volumetric response </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in non-isotropic conditions (because of a simplified model for the microstructure which needs improvement)</a:t>
            </a:r>
          </a:p>
          <a:p>
            <a:pPr marL="342900" indent="-342900">
              <a:lnSpc>
                <a:spcPct val="110000"/>
              </a:lnSpc>
              <a:spcAft>
                <a:spcPts val="1800"/>
              </a:spcAft>
              <a:buFont typeface="Arial" panose="020B0604020202020204" pitchFamily="34" charset="0"/>
              <a:buChar char="•"/>
            </a:pP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Prediction of the water retention behaviour: </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good accuracy, but not great (need to improve the shape of the hysteretic water retention loop)</a:t>
            </a:r>
          </a:p>
          <a:p>
            <a:pPr marL="342900" indent="-342900">
              <a:lnSpc>
                <a:spcPct val="110000"/>
              </a:lnSpc>
              <a:spcAft>
                <a:spcPts val="1800"/>
              </a:spcAft>
              <a:buFont typeface="Arial" panose="020B0604020202020204" pitchFamily="34" charset="0"/>
              <a:buChar char="•"/>
            </a:pPr>
            <a:r>
              <a:rPr lang="en-GB" sz="19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Limitations in predicting triple-structure materials </a:t>
            </a:r>
            <a:r>
              <a:rPr lang="en-GB" sz="1900" dirty="0">
                <a:latin typeface="Arial Unicode MS" panose="020B0604020202020204" pitchFamily="34" charset="-128"/>
                <a:ea typeface="Arial Unicode MS" panose="020B0604020202020204" pitchFamily="34" charset="-128"/>
                <a:cs typeface="Arial Unicode MS" panose="020B0604020202020204" pitchFamily="34" charset="-128"/>
              </a:rPr>
              <a:t>(e.g., pellet aggregates, in principle also scaly clays)</a:t>
            </a:r>
          </a:p>
        </p:txBody>
      </p:sp>
      <p:sp>
        <p:nvSpPr>
          <p:cNvPr id="6" name="Rectangle 50">
            <a:extLst>
              <a:ext uri="{FF2B5EF4-FFF2-40B4-BE49-F238E27FC236}">
                <a16:creationId xmlns:a16="http://schemas.microsoft.com/office/drawing/2014/main" id="{F7D05784-E298-4EC6-8DEF-AD100DB0514E}"/>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7" name="TextBox 6">
            <a:extLst>
              <a:ext uri="{FF2B5EF4-FFF2-40B4-BE49-F238E27FC236}">
                <a16:creationId xmlns:a16="http://schemas.microsoft.com/office/drawing/2014/main" id="{DFC1212A-D4ED-40BE-8033-E8657C5CAA82}"/>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More about the model</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TextBox 8">
            <a:extLst>
              <a:ext uri="{FF2B5EF4-FFF2-40B4-BE49-F238E27FC236}">
                <a16:creationId xmlns:a16="http://schemas.microsoft.com/office/drawing/2014/main" id="{DCD7474F-AD26-46B1-A16D-76A61994EC5B}"/>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50</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2849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0">
            <a:extLst>
              <a:ext uri="{FF2B5EF4-FFF2-40B4-BE49-F238E27FC236}">
                <a16:creationId xmlns:a16="http://schemas.microsoft.com/office/drawing/2014/main" id="{D6BDF412-C200-4452-B8C1-C6875229DC94}"/>
              </a:ext>
            </a:extLst>
          </p:cNvPr>
          <p:cNvSpPr>
            <a:spLocks noChangeArrowheads="1"/>
          </p:cNvSpPr>
          <p:nvPr/>
        </p:nvSpPr>
        <p:spPr bwMode="auto">
          <a:xfrm>
            <a:off x="0" y="0"/>
            <a:ext cx="12192000" cy="1266092"/>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pic>
        <p:nvPicPr>
          <p:cNvPr id="9" name="Picture 6">
            <a:extLst>
              <a:ext uri="{FF2B5EF4-FFF2-40B4-BE49-F238E27FC236}">
                <a16:creationId xmlns:a16="http://schemas.microsoft.com/office/drawing/2014/main" id="{ECBBCB10-3C06-457E-A239-69EA04C99B10}"/>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96356" y="34439"/>
            <a:ext cx="4572000" cy="11738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lose up of a logo&#10;&#10;Description automatically generated">
            <a:extLst>
              <a:ext uri="{FF2B5EF4-FFF2-40B4-BE49-F238E27FC236}">
                <a16:creationId xmlns:a16="http://schemas.microsoft.com/office/drawing/2014/main" id="{EF86567B-91B9-446B-A3D1-AF36D021E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72" y="60465"/>
            <a:ext cx="4122002" cy="1108046"/>
          </a:xfrm>
          <a:prstGeom prst="rect">
            <a:avLst/>
          </a:prstGeom>
        </p:spPr>
      </p:pic>
      <p:sp>
        <p:nvSpPr>
          <p:cNvPr id="6" name="TextBox 5">
            <a:extLst>
              <a:ext uri="{FF2B5EF4-FFF2-40B4-BE49-F238E27FC236}">
                <a16:creationId xmlns:a16="http://schemas.microsoft.com/office/drawing/2014/main" id="{726E09EB-2B4D-4967-B9B8-F07010358E1A}"/>
              </a:ext>
            </a:extLst>
          </p:cNvPr>
          <p:cNvSpPr txBox="1"/>
          <p:nvPr/>
        </p:nvSpPr>
        <p:spPr>
          <a:xfrm>
            <a:off x="132162" y="2106483"/>
            <a:ext cx="6030936" cy="3745641"/>
          </a:xfrm>
          <a:prstGeom prst="rect">
            <a:avLst/>
          </a:prstGeom>
          <a:noFill/>
        </p:spPr>
        <p:txBody>
          <a:bodyPr wrap="square" lIns="91440" tIns="0" rIns="91440" bIns="0" rtlCol="0">
            <a:spAutoFit/>
          </a:bodyPr>
          <a:lstStyle/>
          <a:p>
            <a:pPr>
              <a:lnSpc>
                <a:spcPct val="110000"/>
              </a:lnSpc>
              <a:spcAft>
                <a:spcPts val="1200"/>
              </a:spcAft>
            </a:pPr>
            <a:endParaRPr lang="en-GB" sz="1400" b="1" dirty="0">
              <a:solidFill>
                <a:srgbClr val="FFC00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10000"/>
              </a:lnSpc>
              <a:spcAft>
                <a:spcPts val="1200"/>
              </a:spcAft>
            </a:pPr>
            <a:r>
              <a:rPr lang="en-GB" sz="3200" dirty="0">
                <a:latin typeface="Arial Unicode MS" panose="020B0604020202020204" pitchFamily="34" charset="-128"/>
                <a:ea typeface="Arial Unicode MS" panose="020B0604020202020204" pitchFamily="34" charset="-128"/>
                <a:cs typeface="Arial Unicode MS" panose="020B0604020202020204" pitchFamily="34" charset="-128"/>
              </a:rPr>
              <a:t>Climate change and landslides: introducing a thermo-hydro-mechanical approach</a:t>
            </a:r>
            <a:endParaRPr lang="en-US" sz="3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a:lnSpc>
                <a:spcPct val="110000"/>
              </a:lnSpc>
              <a:spcAft>
                <a:spcPts val="1200"/>
              </a:spcAft>
            </a:pPr>
            <a:endParaRPr lang="en-ZA" sz="400"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Aft>
                <a:spcPts val="1200"/>
              </a:spcAft>
            </a:pPr>
            <a:r>
              <a:rPr lang="en-ZA" b="1"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rPr>
              <a:t>GIANVITO SCARINGI </a:t>
            </a:r>
          </a:p>
          <a:p>
            <a:pPr>
              <a:spcAft>
                <a:spcPts val="1200"/>
              </a:spcAft>
            </a:pPr>
            <a:r>
              <a:rPr lang="en-ZA"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rPr>
              <a:t>gianvito.scaringi@natur.cuni.cz</a:t>
            </a:r>
          </a:p>
          <a:p>
            <a:pPr>
              <a:spcAft>
                <a:spcPts val="1200"/>
              </a:spcAft>
            </a:pPr>
            <a:endParaRPr lang="en-ZA" sz="400" dirty="0">
              <a:solidFill>
                <a:srgbClr val="C50234"/>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spcAft>
                <a:spcPts val="1200"/>
              </a:spcAft>
            </a:pPr>
            <a:r>
              <a:rPr lang="en-ZA" u="sng" dirty="0">
                <a:latin typeface="Arial Unicode MS" panose="020B0604020202020204" pitchFamily="34" charset="-128"/>
                <a:ea typeface="Arial Unicode MS" panose="020B0604020202020204" pitchFamily="34" charset="-128"/>
                <a:cs typeface="Arial Unicode MS" panose="020B0604020202020204" pitchFamily="34" charset="-128"/>
              </a:rPr>
              <a:t>sadly not in </a:t>
            </a:r>
            <a:r>
              <a:rPr lang="en-ZA" dirty="0">
                <a:latin typeface="Arial Unicode MS" panose="020B0604020202020204" pitchFamily="34" charset="-128"/>
                <a:ea typeface="Arial Unicode MS" panose="020B0604020202020204" pitchFamily="34" charset="-128"/>
                <a:cs typeface="Arial Unicode MS" panose="020B0604020202020204" pitchFamily="34" charset="-128"/>
              </a:rPr>
              <a:t>Vienna, 4-8 May 2020</a:t>
            </a:r>
          </a:p>
        </p:txBody>
      </p:sp>
      <p:pic>
        <p:nvPicPr>
          <p:cNvPr id="8" name="Picture 4">
            <a:extLst>
              <a:ext uri="{FF2B5EF4-FFF2-40B4-BE49-F238E27FC236}">
                <a16:creationId xmlns:a16="http://schemas.microsoft.com/office/drawing/2014/main" id="{85A511CE-1444-4E26-8726-7F65E0B91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433" y="1662545"/>
            <a:ext cx="5938821" cy="46276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6AE714-1CE2-4784-9A93-BC95A338D7DA}"/>
              </a:ext>
            </a:extLst>
          </p:cNvPr>
          <p:cNvSpPr/>
          <p:nvPr/>
        </p:nvSpPr>
        <p:spPr>
          <a:xfrm>
            <a:off x="7352887" y="6358186"/>
            <a:ext cx="4657686" cy="276999"/>
          </a:xfrm>
          <a:prstGeom prst="rect">
            <a:avLst/>
          </a:prstGeom>
        </p:spPr>
        <p:txBody>
          <a:bodyPr wrap="none" rIns="0">
            <a:spAutoFit/>
          </a:bodyPr>
          <a:lstStyle/>
          <a:p>
            <a:pPr algn="r">
              <a:spcAft>
                <a:spcPts val="1200"/>
              </a:spcAft>
            </a:pPr>
            <a:r>
              <a:rPr lang="en-ZA" sz="1200" dirty="0">
                <a:latin typeface="Arial Unicode MS" panose="020B0604020202020204" pitchFamily="34" charset="-128"/>
                <a:ea typeface="Arial Unicode MS" panose="020B0604020202020204" pitchFamily="34" charset="-128"/>
                <a:cs typeface="Arial Unicode MS" panose="020B0604020202020204" pitchFamily="34" charset="-128"/>
              </a:rPr>
              <a:t>The Faculty of Science, Albertov Campus, Prague, Czech Republic</a:t>
            </a:r>
          </a:p>
        </p:txBody>
      </p:sp>
      <p:pic>
        <p:nvPicPr>
          <p:cNvPr id="2052" name="Picture 4" descr="Image result for eu flag">
            <a:extLst>
              <a:ext uri="{FF2B5EF4-FFF2-40B4-BE49-F238E27FC236}">
                <a16:creationId xmlns:a16="http://schemas.microsoft.com/office/drawing/2014/main" id="{27157B67-5841-4BEE-9B6E-6EA9A538AE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08" y="6226246"/>
            <a:ext cx="620736" cy="4136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90E0F80-9D3C-4DA2-9497-1D464CE83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746" y="1389241"/>
            <a:ext cx="3344091" cy="985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082AA9-58C3-456F-980F-A78A49C4C0C0}"/>
              </a:ext>
            </a:extLst>
          </p:cNvPr>
          <p:cNvSpPr txBox="1"/>
          <p:nvPr/>
        </p:nvSpPr>
        <p:spPr>
          <a:xfrm>
            <a:off x="859244" y="6264072"/>
            <a:ext cx="3565094" cy="307777"/>
          </a:xfrm>
          <a:prstGeom prst="rect">
            <a:avLst/>
          </a:prstGeom>
          <a:noFill/>
        </p:spPr>
        <p:txBody>
          <a:bodyPr wrap="square" rtlCol="0">
            <a:spAutoFit/>
          </a:bodyPr>
          <a:lstStyle/>
          <a:p>
            <a:r>
              <a:rPr lang="en-US" sz="1400" dirty="0">
                <a:latin typeface="Arial Unicode MS" panose="020B0604020202020204" pitchFamily="34" charset="-128"/>
                <a:ea typeface="Arial Unicode MS" panose="020B0604020202020204" pitchFamily="34" charset="-128"/>
                <a:cs typeface="Arial Unicode MS" panose="020B0604020202020204" pitchFamily="34" charset="-128"/>
              </a:rPr>
              <a:t>© Author. All rights reserved</a:t>
            </a:r>
            <a:endParaRPr lang="en-GB" sz="14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4221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Ice cap melting</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6</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Rectangle 8">
            <a:extLst>
              <a:ext uri="{FF2B5EF4-FFF2-40B4-BE49-F238E27FC236}">
                <a16:creationId xmlns:a16="http://schemas.microsoft.com/office/drawing/2014/main" id="{535B0C82-F416-44B6-8AB5-EAEC5E208A64}"/>
              </a:ext>
            </a:extLst>
          </p:cNvPr>
          <p:cNvSpPr/>
          <p:nvPr/>
        </p:nvSpPr>
        <p:spPr>
          <a:xfrm>
            <a:off x="9515132" y="6358705"/>
            <a:ext cx="1133515" cy="369332"/>
          </a:xfrm>
          <a:prstGeom prst="rect">
            <a:avLst/>
          </a:prstGeom>
        </p:spPr>
        <p:txBody>
          <a:bodyPr wrap="none">
            <a:spAutoFit/>
          </a:bodyPr>
          <a:lstStyle/>
          <a:p>
            <a:r>
              <a:rPr lang="en-GB" dirty="0"/>
              <a:t>- nasa.gov</a:t>
            </a:r>
          </a:p>
        </p:txBody>
      </p:sp>
      <p:pic>
        <p:nvPicPr>
          <p:cNvPr id="57348" name="Picture 4">
            <a:extLst>
              <a:ext uri="{FF2B5EF4-FFF2-40B4-BE49-F238E27FC236}">
                <a16:creationId xmlns:a16="http://schemas.microsoft.com/office/drawing/2014/main" id="{7CDC9FBE-7213-4F23-8175-099504A43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741" y="1016000"/>
            <a:ext cx="9385906" cy="527957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B43B24D-304C-426B-ADD0-EB8CE2A63310}"/>
              </a:ext>
            </a:extLst>
          </p:cNvPr>
          <p:cNvSpPr/>
          <p:nvPr/>
        </p:nvSpPr>
        <p:spPr>
          <a:xfrm>
            <a:off x="2781904" y="2418077"/>
            <a:ext cx="1704826" cy="369332"/>
          </a:xfrm>
          <a:prstGeom prst="rect">
            <a:avLst/>
          </a:prstGeom>
        </p:spPr>
        <p:txBody>
          <a:bodyPr wrap="none">
            <a:spAutoFit/>
          </a:bodyPr>
          <a:lstStyle/>
          <a:p>
            <a:r>
              <a:rPr lang="en-GB" dirty="0">
                <a:solidFill>
                  <a:srgbClr val="FFFF00"/>
                </a:solidFill>
              </a:rPr>
              <a:t>30</a:t>
            </a:r>
            <a:r>
              <a:rPr lang="en-US" dirty="0">
                <a:solidFill>
                  <a:srgbClr val="FFFF00"/>
                </a:solidFill>
              </a:rPr>
              <a:t>-</a:t>
            </a:r>
            <a:r>
              <a:rPr lang="en-GB" dirty="0">
                <a:solidFill>
                  <a:srgbClr val="FFFF00"/>
                </a:solidFill>
              </a:rPr>
              <a:t>year average</a:t>
            </a:r>
          </a:p>
        </p:txBody>
      </p:sp>
      <p:sp>
        <p:nvSpPr>
          <p:cNvPr id="2" name="Rectangle 1">
            <a:extLst>
              <a:ext uri="{FF2B5EF4-FFF2-40B4-BE49-F238E27FC236}">
                <a16:creationId xmlns:a16="http://schemas.microsoft.com/office/drawing/2014/main" id="{B969E9FF-1444-4127-8AEC-1D13C94EF3BA}"/>
              </a:ext>
            </a:extLst>
          </p:cNvPr>
          <p:cNvSpPr/>
          <p:nvPr/>
        </p:nvSpPr>
        <p:spPr>
          <a:xfrm>
            <a:off x="1741714" y="1407886"/>
            <a:ext cx="1712686" cy="3483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D2FCCD4-3965-40C8-8389-2887A757F196}"/>
              </a:ext>
            </a:extLst>
          </p:cNvPr>
          <p:cNvSpPr/>
          <p:nvPr/>
        </p:nvSpPr>
        <p:spPr>
          <a:xfrm>
            <a:off x="5366757" y="2593983"/>
            <a:ext cx="1226257" cy="646331"/>
          </a:xfrm>
          <a:prstGeom prst="rect">
            <a:avLst/>
          </a:prstGeom>
        </p:spPr>
        <p:txBody>
          <a:bodyPr wrap="square">
            <a:spAutoFit/>
          </a:bodyPr>
          <a:lstStyle/>
          <a:p>
            <a:pPr algn="ctr"/>
            <a:r>
              <a:rPr lang="en-US" dirty="0"/>
              <a:t>2012 extension</a:t>
            </a:r>
            <a:endParaRPr lang="en-GB" dirty="0"/>
          </a:p>
        </p:txBody>
      </p:sp>
    </p:spTree>
    <p:extLst>
      <p:ext uri="{BB962C8B-B14F-4D97-AF65-F5344CB8AC3E}">
        <p14:creationId xmlns:p14="http://schemas.microsoft.com/office/powerpoint/2010/main" val="2080709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Trends of temperature</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7</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6802" name="Picture 2">
            <a:extLst>
              <a:ext uri="{FF2B5EF4-FFF2-40B4-BE49-F238E27FC236}">
                <a16:creationId xmlns:a16="http://schemas.microsoft.com/office/drawing/2014/main" id="{B18E3EE5-11E3-43D1-A593-9FC6F2A52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942" y="958336"/>
            <a:ext cx="7848801" cy="58866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569C14A-1917-4004-9654-F17D697B33E1}"/>
              </a:ext>
            </a:extLst>
          </p:cNvPr>
          <p:cNvSpPr/>
          <p:nvPr/>
        </p:nvSpPr>
        <p:spPr>
          <a:xfrm>
            <a:off x="9004663" y="2998113"/>
            <a:ext cx="3135085" cy="430887"/>
          </a:xfrm>
          <a:prstGeom prst="rect">
            <a:avLst/>
          </a:prstGeom>
        </p:spPr>
        <p:txBody>
          <a:bodyPr wrap="square">
            <a:spAutoFit/>
          </a:bodyPr>
          <a:lstStyle/>
          <a:p>
            <a:r>
              <a:rPr lang="en-GB" sz="2200" b="1" dirty="0">
                <a:solidFill>
                  <a:srgbClr val="C00000"/>
                </a:solidFill>
                <a:latin typeface="Arial Unicode MS" panose="020B0604020202020204" pitchFamily="34" charset="-128"/>
                <a:ea typeface="Arial Unicode MS" panose="020B0604020202020204" pitchFamily="34" charset="-128"/>
                <a:cs typeface="Arial Unicode MS" panose="020B0604020202020204" pitchFamily="34" charset="-128"/>
              </a:rPr>
              <a:t>data manipulation trick!</a:t>
            </a:r>
          </a:p>
        </p:txBody>
      </p:sp>
      <p:cxnSp>
        <p:nvCxnSpPr>
          <p:cNvPr id="4" name="Straight Connector 3">
            <a:extLst>
              <a:ext uri="{FF2B5EF4-FFF2-40B4-BE49-F238E27FC236}">
                <a16:creationId xmlns:a16="http://schemas.microsoft.com/office/drawing/2014/main" id="{05D5C184-2CE2-44E3-91C2-A5F8577B77D0}"/>
              </a:ext>
            </a:extLst>
          </p:cNvPr>
          <p:cNvCxnSpPr/>
          <p:nvPr/>
        </p:nvCxnSpPr>
        <p:spPr>
          <a:xfrm>
            <a:off x="6126479" y="1724297"/>
            <a:ext cx="4702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62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Trends of temperature (updated)</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8</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77826" name="Picture 2">
            <a:extLst>
              <a:ext uri="{FF2B5EF4-FFF2-40B4-BE49-F238E27FC236}">
                <a16:creationId xmlns:a16="http://schemas.microsoft.com/office/drawing/2014/main" id="{FA490B4D-5497-4EAE-BACB-0F244333C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621" y="931485"/>
            <a:ext cx="7628054" cy="572800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D847E144-6BF7-47B4-A878-9366FE14E207}"/>
              </a:ext>
            </a:extLst>
          </p:cNvPr>
          <p:cNvCxnSpPr>
            <a:cxnSpLocks/>
          </p:cNvCxnSpPr>
          <p:nvPr/>
        </p:nvCxnSpPr>
        <p:spPr>
          <a:xfrm flipV="1">
            <a:off x="9091749" y="1476103"/>
            <a:ext cx="561702" cy="4088674"/>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78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0">
            <a:extLst>
              <a:ext uri="{FF2B5EF4-FFF2-40B4-BE49-F238E27FC236}">
                <a16:creationId xmlns:a16="http://schemas.microsoft.com/office/drawing/2014/main" id="{192B0518-4A65-4C18-A467-229D8E0AEBE8}"/>
              </a:ext>
            </a:extLst>
          </p:cNvPr>
          <p:cNvSpPr>
            <a:spLocks noChangeArrowheads="1"/>
          </p:cNvSpPr>
          <p:nvPr/>
        </p:nvSpPr>
        <p:spPr bwMode="auto">
          <a:xfrm>
            <a:off x="0" y="0"/>
            <a:ext cx="12192000" cy="812800"/>
          </a:xfrm>
          <a:prstGeom prst="rect">
            <a:avLst/>
          </a:prstGeom>
          <a:solidFill>
            <a:srgbClr val="C50234"/>
          </a:solidFill>
          <a:ln w="9525">
            <a:noFill/>
            <a:miter lim="800000"/>
            <a:headEnd/>
            <a:tailEnd/>
          </a:ln>
        </p:spPr>
        <p:txBody>
          <a:bodyPr wrap="none" lIns="274320" tIns="320040" rIns="0" bIns="0" anchor="ctr"/>
          <a:lstStyle/>
          <a:p>
            <a:pPr algn="ctr" defTabSz="1217613"/>
            <a:endParaRPr lang="it-IT" altLang="en-US" sz="2800" dirty="0">
              <a:solidFill>
                <a:srgbClr val="000000"/>
              </a:solidFill>
            </a:endParaRPr>
          </a:p>
        </p:txBody>
      </p:sp>
      <p:sp>
        <p:nvSpPr>
          <p:cNvPr id="6" name="TextBox 5">
            <a:extLst>
              <a:ext uri="{FF2B5EF4-FFF2-40B4-BE49-F238E27FC236}">
                <a16:creationId xmlns:a16="http://schemas.microsoft.com/office/drawing/2014/main" id="{726E09EB-2B4D-4967-B9B8-F07010358E1A}"/>
              </a:ext>
            </a:extLst>
          </p:cNvPr>
          <p:cNvSpPr txBox="1"/>
          <p:nvPr/>
        </p:nvSpPr>
        <p:spPr>
          <a:xfrm>
            <a:off x="-1" y="158599"/>
            <a:ext cx="11205030" cy="474232"/>
          </a:xfrm>
          <a:prstGeom prst="rect">
            <a:avLst/>
          </a:prstGeom>
          <a:noFill/>
        </p:spPr>
        <p:txBody>
          <a:bodyPr wrap="square" lIns="182880" tIns="0" rIns="182880" bIns="0" rtlCol="0">
            <a:spAutoFit/>
          </a:bodyPr>
          <a:lstStyle/>
          <a:p>
            <a:pPr>
              <a:lnSpc>
                <a:spcPct val="110000"/>
              </a:lnSpc>
              <a:spcAft>
                <a:spcPts val="1200"/>
              </a:spcAft>
            </a:pPr>
            <a:r>
              <a:rPr lang="en-US"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The ongoing climate change is anthropogenic</a:t>
            </a:r>
            <a:endParaRPr lang="en-ZA" sz="3000"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203F1409-9146-4DAD-8405-CC79E8DF70C4}"/>
              </a:ext>
            </a:extLst>
          </p:cNvPr>
          <p:cNvSpPr txBox="1"/>
          <p:nvPr/>
        </p:nvSpPr>
        <p:spPr>
          <a:xfrm>
            <a:off x="11393714" y="245683"/>
            <a:ext cx="798286" cy="284565"/>
          </a:xfrm>
          <a:prstGeom prst="rect">
            <a:avLst/>
          </a:prstGeom>
          <a:noFill/>
        </p:spPr>
        <p:txBody>
          <a:bodyPr wrap="square" lIns="182880" tIns="0" rIns="182880" bIns="0" rtlCol="0">
            <a:spAutoFit/>
          </a:bodyPr>
          <a:lstStyle/>
          <a:p>
            <a:pPr algn="r">
              <a:lnSpc>
                <a:spcPct val="110000"/>
              </a:lnSpc>
              <a:spcAft>
                <a:spcPts val="1200"/>
              </a:spcAft>
            </a:pPr>
            <a:fld id="{F015ABB1-8BE9-48B0-AE5D-F0E4DDB3AD61}" type="slidenum">
              <a:rPr lang="en-US" smtClea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lgn="r">
                <a:lnSpc>
                  <a:spcPct val="110000"/>
                </a:lnSpc>
                <a:spcAft>
                  <a:spcPts val="1200"/>
                </a:spcAft>
              </a:pPr>
              <a:t>9</a:t>
            </a:fld>
            <a:endParaRPr lang="en-ZA" dirty="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 name="Rectangle 2">
            <a:extLst>
              <a:ext uri="{FF2B5EF4-FFF2-40B4-BE49-F238E27FC236}">
                <a16:creationId xmlns:a16="http://schemas.microsoft.com/office/drawing/2014/main" id="{CE1CB652-8638-4393-B225-CB4D054BBB55}"/>
              </a:ext>
            </a:extLst>
          </p:cNvPr>
          <p:cNvSpPr/>
          <p:nvPr/>
        </p:nvSpPr>
        <p:spPr>
          <a:xfrm>
            <a:off x="1611086" y="2396515"/>
            <a:ext cx="8969828" cy="2354491"/>
          </a:xfrm>
          <a:prstGeom prst="rect">
            <a:avLst/>
          </a:prstGeom>
        </p:spPr>
        <p:txBody>
          <a:bodyPr wrap="square">
            <a:spAutoFit/>
          </a:bodyPr>
          <a:lstStyle/>
          <a:p>
            <a:r>
              <a:rPr lang="en-GB" sz="2400" b="1" i="1" dirty="0">
                <a:solidFill>
                  <a:srgbClr val="3F5584"/>
                </a:solidFill>
                <a:latin typeface="Helvetica" panose="020B0604020202030204" pitchFamily="34" charset="0"/>
              </a:rPr>
              <a:t>Human influence on the climate system is clear,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and recent anthropogenic emissions of greenhouse gases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are the highest in history.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Recent climate changes have had widespread impacts </a:t>
            </a:r>
            <a:br>
              <a:rPr lang="en-GB" sz="2400" b="1" i="1" dirty="0">
                <a:solidFill>
                  <a:srgbClr val="3F5584"/>
                </a:solidFill>
                <a:latin typeface="Helvetica" panose="020B0604020202030204" pitchFamily="34" charset="0"/>
              </a:rPr>
            </a:br>
            <a:r>
              <a:rPr lang="en-GB" sz="2400" b="1" i="1" dirty="0">
                <a:solidFill>
                  <a:srgbClr val="3F5584"/>
                </a:solidFill>
                <a:latin typeface="Helvetica" panose="020B0604020202030204" pitchFamily="34" charset="0"/>
              </a:rPr>
              <a:t>on human and natural systems.</a:t>
            </a:r>
          </a:p>
          <a:p>
            <a:pPr algn="r">
              <a:spcBef>
                <a:spcPts val="600"/>
              </a:spcBef>
            </a:pPr>
            <a:r>
              <a:rPr lang="en-GB" sz="2200" dirty="0">
                <a:latin typeface="Arial Unicode MS" panose="020B0604020202020204" pitchFamily="34" charset="-128"/>
                <a:ea typeface="Arial Unicode MS" panose="020B0604020202020204" pitchFamily="34" charset="-128"/>
                <a:cs typeface="Arial Unicode MS" panose="020B0604020202020204" pitchFamily="34" charset="-128"/>
              </a:rPr>
              <a:t>- Intergovernmental Panel on Climate Change</a:t>
            </a:r>
          </a:p>
        </p:txBody>
      </p:sp>
    </p:spTree>
    <p:extLst>
      <p:ext uri="{BB962C8B-B14F-4D97-AF65-F5344CB8AC3E}">
        <p14:creationId xmlns:p14="http://schemas.microsoft.com/office/powerpoint/2010/main" val="1966782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2467</Words>
  <Application>Microsoft Office PowerPoint</Application>
  <PresentationFormat>Widescreen</PresentationFormat>
  <Paragraphs>279</Paragraphs>
  <Slides>51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 Unicode MS</vt:lpstr>
      <vt:lpstr>Arial</vt:lpstr>
      <vt:lpstr>Calibri</vt:lpstr>
      <vt:lpstr>Calibri Light</vt:lpstr>
      <vt:lpstr>Helvetica</vt:lpstr>
      <vt:lpstr>Source Sans Pro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dc:creator>
  <cp:lastModifiedBy>Author</cp:lastModifiedBy>
  <cp:revision>4</cp:revision>
  <dcterms:created xsi:type="dcterms:W3CDTF">2020-05-02T21:45:50Z</dcterms:created>
  <dcterms:modified xsi:type="dcterms:W3CDTF">2020-05-03T10:23:52Z</dcterms:modified>
</cp:coreProperties>
</file>