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68" r:id="rId3"/>
    <p:sldId id="269" r:id="rId4"/>
    <p:sldId id="271" r:id="rId5"/>
    <p:sldId id="287" r:id="rId6"/>
    <p:sldId id="288" r:id="rId7"/>
    <p:sldId id="272" r:id="rId8"/>
    <p:sldId id="270" r:id="rId9"/>
    <p:sldId id="275" r:id="rId10"/>
    <p:sldId id="278" r:id="rId11"/>
    <p:sldId id="285" r:id="rId12"/>
    <p:sldId id="258" r:id="rId13"/>
    <p:sldId id="280" r:id="rId14"/>
    <p:sldId id="264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1" autoAdjust="0"/>
    <p:restoredTop sz="93769" autoAdjust="0"/>
  </p:normalViewPr>
  <p:slideViewPr>
    <p:cSldViewPr snapToGrid="0">
      <p:cViewPr varScale="1">
        <p:scale>
          <a:sx n="67" d="100"/>
          <a:sy n="67" d="100"/>
        </p:scale>
        <p:origin x="49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922F-B5CC-454C-A1B3-1FCD570830E9}" type="datetimeFigureOut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8079-28C8-4740-9970-D76D57623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62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0792-4E33-4D13-8040-128815717992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FEF5-595B-48B9-B978-6DA17B558A74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31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64A-C3A6-4B9B-B9B3-2C3B2E802DDF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3AE0-5817-496D-A1D6-30778D0D9A57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1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E7C3-3633-49BA-9FE1-1D194C536600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038A-0BF6-40CC-904B-F46CFA806708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76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BD1C-118A-4114-98B7-C9CBFC7878CB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80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CE7F-DB91-4BF9-924A-5A6D625E250D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7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1968-C4AB-4D2C-9F57-787A99D7C4FE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8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1B9572-5613-4B09-BEF0-5F495595189F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1CCA-9AA9-407C-B5EA-B293A16C2859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2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75F79F-5DC8-40CA-A2C9-7C0071921EAB}" type="datetime1">
              <a:rPr lang="zh-CN" altLang="en-US" smtClean="0"/>
              <a:t>2020/5/5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25F757-89C8-4C67-8BE0-0016766753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7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2B956C-F641-48CC-9C63-6E3B767328E8}"/>
              </a:ext>
            </a:extLst>
          </p:cNvPr>
          <p:cNvSpPr txBox="1"/>
          <p:nvPr/>
        </p:nvSpPr>
        <p:spPr>
          <a:xfrm>
            <a:off x="1910708" y="803458"/>
            <a:ext cx="773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030A0"/>
                </a:solidFill>
              </a:rPr>
              <a:t>Magnetic Gradient May Play As a Driver of Solar Eruptions</a:t>
            </a:r>
            <a:endParaRPr lang="zh-CN" altLang="en-US" sz="4400" b="1" dirty="0">
              <a:solidFill>
                <a:srgbClr val="7030A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0BA127-0667-45D8-8965-964B135C1EF3}"/>
              </a:ext>
            </a:extLst>
          </p:cNvPr>
          <p:cNvSpPr txBox="1"/>
          <p:nvPr/>
        </p:nvSpPr>
        <p:spPr>
          <a:xfrm>
            <a:off x="1778794" y="2967642"/>
            <a:ext cx="812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 err="1"/>
              <a:t>Baolin</a:t>
            </a:r>
            <a:r>
              <a:rPr lang="en-US" altLang="zh-CN" sz="3200" b="1" dirty="0"/>
              <a:t> Tan</a:t>
            </a:r>
            <a:r>
              <a:rPr lang="en-US" altLang="zh-CN" sz="3200" b="1" baseline="30000" dirty="0"/>
              <a:t>(1,2)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D7B079-7BF2-4924-8577-296ABA92F8C4}"/>
              </a:ext>
            </a:extLst>
          </p:cNvPr>
          <p:cNvSpPr txBox="1"/>
          <p:nvPr/>
        </p:nvSpPr>
        <p:spPr>
          <a:xfrm>
            <a:off x="1369946" y="4406623"/>
            <a:ext cx="936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Both"/>
            </a:pPr>
            <a:r>
              <a:rPr lang="en-US" altLang="zh-CN" sz="2000" dirty="0"/>
              <a:t>Key Laboratory of Solar Activity, National Astronomical Observatories of Chinese Academy of Sciences, Beijing 100101, China.  bltan@nao.cas.cn</a:t>
            </a:r>
          </a:p>
          <a:p>
            <a:pPr marL="457200" indent="-457200" algn="just">
              <a:buAutoNum type="arabicParenBoth"/>
            </a:pPr>
            <a:r>
              <a:rPr lang="en-US" altLang="zh-CN" sz="2000" dirty="0"/>
              <a:t>School of Astronomy and Space Science, University of Chinese Academy of Sciences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6B44C2-4571-4455-8B7C-31282976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142CB9-82EE-491D-959C-B526FC83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776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7D0C9F-C619-480C-BBDF-8BF80846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589634-FF77-4EC8-A68D-2C64D652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2328538-B531-4CB4-9BE8-C89CF60AADB7}"/>
                  </a:ext>
                </a:extLst>
              </p:cNvPr>
              <p:cNvSpPr/>
              <p:nvPr/>
            </p:nvSpPr>
            <p:spPr>
              <a:xfrm>
                <a:off x="839037" y="1754699"/>
                <a:ext cx="10798132" cy="413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MGP duration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/>
                  <a:t>): approximates to the lifetime of the plasma loop, from several hours to many days,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s.</a:t>
                </a:r>
              </a:p>
              <a:p>
                <a:pPr marL="457200" indent="-45720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Flying time of pumping particles: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≈1.93×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000" dirty="0"/>
                  <a:t>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 in loop with R=25 Mm, and 38 s in loop with R=50 Mm. 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10−100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marL="457200" indent="-45720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characteristic time of ballooning instability development,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/>
                  <a:t>s.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𝒎𝒄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                  (15)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sz="2000" b="1" dirty="0"/>
                  <a:t>This indicates that there are enough time for pumping particles to accumulate around the looptop, and there are enough time to thermalize. The ballooning instability should be a precursor process lasting several to decades minutes before the onset of magnetic reconnection.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2328538-B531-4CB4-9BE8-C89CF60AA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7" y="1754699"/>
                <a:ext cx="10798132" cy="4135427"/>
              </a:xfrm>
              <a:prstGeom prst="rect">
                <a:avLst/>
              </a:prstGeom>
              <a:blipFill>
                <a:blip r:embed="rId2"/>
                <a:stretch>
                  <a:fillRect l="-621" t="-885" r="-565" b="-1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B10AF422-CCE1-4A81-8D60-D3682559775F}"/>
              </a:ext>
            </a:extLst>
          </p:cNvPr>
          <p:cNvSpPr/>
          <p:nvPr/>
        </p:nvSpPr>
        <p:spPr>
          <a:xfrm>
            <a:off x="3855100" y="967874"/>
            <a:ext cx="4153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zh-CN" sz="2800" b="1" dirty="0">
                <a:solidFill>
                  <a:srgbClr val="7030A0"/>
                </a:solidFill>
              </a:rPr>
              <a:t>Comparisons of timescales</a:t>
            </a:r>
          </a:p>
        </p:txBody>
      </p:sp>
    </p:spTree>
    <p:extLst>
      <p:ext uri="{BB962C8B-B14F-4D97-AF65-F5344CB8AC3E}">
        <p14:creationId xmlns:p14="http://schemas.microsoft.com/office/powerpoint/2010/main" val="304147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31BE05-7C54-42C8-88A8-3B895271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谭宝林：磁场梯度抽运</a:t>
            </a:r>
            <a:r>
              <a:rPr lang="en-US" altLang="zh-CN"/>
              <a:t>——</a:t>
            </a:r>
            <a:r>
              <a:rPr lang="zh-CN" altLang="en-US"/>
              <a:t>太阳爆发的一种可能的触发机制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BFD2D1-2A6D-4937-A5FF-A456DE8F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8B4C396-033D-4AB3-A7F7-BC1C8A8196EB}"/>
              </a:ext>
            </a:extLst>
          </p:cNvPr>
          <p:cNvGrpSpPr/>
          <p:nvPr/>
        </p:nvGrpSpPr>
        <p:grpSpPr>
          <a:xfrm>
            <a:off x="1952503" y="662612"/>
            <a:ext cx="9237948" cy="5557779"/>
            <a:chOff x="5735176" y="1768461"/>
            <a:chExt cx="6561695" cy="3917724"/>
          </a:xfrm>
        </p:grpSpPr>
        <p:pic>
          <p:nvPicPr>
            <p:cNvPr id="13" name="Picture 2" descr="C:\Tan_G\G2_Paper\2018_BurstTrigger\2018JPP_02\Figure01.eps">
              <a:extLst>
                <a:ext uri="{FF2B5EF4-FFF2-40B4-BE49-F238E27FC236}">
                  <a16:creationId xmlns:a16="http://schemas.microsoft.com/office/drawing/2014/main" id="{9E2698F9-CB2E-42B2-910A-644058738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176" y="1768461"/>
              <a:ext cx="5484812" cy="391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AA1C642-257F-4BBD-85EE-EB00875878DC}"/>
                </a:ext>
              </a:extLst>
            </p:cNvPr>
            <p:cNvSpPr/>
            <p:nvPr/>
          </p:nvSpPr>
          <p:spPr>
            <a:xfrm>
              <a:off x="10307287" y="3328340"/>
              <a:ext cx="1989584" cy="369332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emperature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(MK)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A32BF60-7D82-4D32-86B8-FB083DD9258A}"/>
              </a:ext>
            </a:extLst>
          </p:cNvPr>
          <p:cNvSpPr/>
          <p:nvPr/>
        </p:nvSpPr>
        <p:spPr>
          <a:xfrm>
            <a:off x="2831432" y="4331877"/>
            <a:ext cx="155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MGP Heating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DA71D7-F2F9-4BAE-A9D5-8CBA446EAD25}"/>
              </a:ext>
            </a:extLst>
          </p:cNvPr>
          <p:cNvSpPr/>
          <p:nvPr/>
        </p:nvSpPr>
        <p:spPr>
          <a:xfrm>
            <a:off x="3085617" y="3330157"/>
            <a:ext cx="136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allooning instability</a:t>
            </a:r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B860F5-42A3-452D-AE6C-1D9D45C61CCA}"/>
              </a:ext>
            </a:extLst>
          </p:cNvPr>
          <p:cNvSpPr/>
          <p:nvPr/>
        </p:nvSpPr>
        <p:spPr>
          <a:xfrm>
            <a:off x="3686185" y="269082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Reconnection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CED0CD-1821-48FD-BB59-DF1909A4943D}"/>
              </a:ext>
            </a:extLst>
          </p:cNvPr>
          <p:cNvSpPr/>
          <p:nvPr/>
        </p:nvSpPr>
        <p:spPr>
          <a:xfrm>
            <a:off x="3885672" y="354947"/>
            <a:ext cx="403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role of MGP in solar flares</a:t>
            </a:r>
            <a:endParaRPr lang="zh-CN" altLang="en-US" sz="28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33F034E-2634-49A2-BDDE-AEBED6A34155}"/>
              </a:ext>
            </a:extLst>
          </p:cNvPr>
          <p:cNvCxnSpPr>
            <a:cxnSpLocks/>
          </p:cNvCxnSpPr>
          <p:nvPr/>
        </p:nvCxnSpPr>
        <p:spPr>
          <a:xfrm>
            <a:off x="4193381" y="3955101"/>
            <a:ext cx="398234" cy="106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DA80E3A-1E8E-4FD3-A519-14015585795D}"/>
              </a:ext>
            </a:extLst>
          </p:cNvPr>
          <p:cNvCxnSpPr>
            <a:cxnSpLocks/>
          </p:cNvCxnSpPr>
          <p:nvPr/>
        </p:nvCxnSpPr>
        <p:spPr>
          <a:xfrm>
            <a:off x="4490523" y="3060160"/>
            <a:ext cx="344888" cy="178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1E3C44A-94A9-494E-8AF5-E08C1E0429B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606677" y="4701209"/>
            <a:ext cx="50755" cy="38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815E73-1B54-4F7A-A69D-8860504A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0726E4-802D-483F-BF66-6C253B26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82E73D-6CB9-40CF-A2CF-2E428F3D81A4}"/>
              </a:ext>
            </a:extLst>
          </p:cNvPr>
          <p:cNvSpPr/>
          <p:nvPr/>
        </p:nvSpPr>
        <p:spPr>
          <a:xfrm>
            <a:off x="940002" y="743863"/>
            <a:ext cx="809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rgbClr val="FF0000"/>
                </a:solidFill>
              </a:rPr>
              <a:t>4. Other applications of MGP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9B9A575-8E5E-42CC-ADAC-22088A69B6AF}"/>
                  </a:ext>
                </a:extLst>
              </p:cNvPr>
              <p:cNvSpPr/>
              <p:nvPr/>
            </p:nvSpPr>
            <p:spPr>
              <a:xfrm>
                <a:off x="940002" y="1839391"/>
                <a:ext cx="5744756" cy="3734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AutoNum type="arabicParenBoth"/>
                </a:pPr>
                <a:r>
                  <a:rPr lang="en-US" altLang="zh-CN" sz="2400" b="1" dirty="0">
                    <a:solidFill>
                      <a:srgbClr val="7030A0"/>
                    </a:solidFill>
                  </a:rPr>
                  <a:t>The cold in Sunspot and the hot above it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The magnetic suppression hypothesis can explain the cold of sunspot near photosphere, but it is difficult to explain the hot above sunspot.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From MGP model, sunspots loss part of energetic pumping particles and become cold, while energetic pumping particles pile up in the upper atmosphere, and increase the temperature there.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The temperature of sunspot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) can be estimated by,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dirty="0"/>
                  <a:t>        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16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9B9A575-8E5E-42CC-ADAC-22088A69B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02" y="1839391"/>
                <a:ext cx="5744756" cy="3734420"/>
              </a:xfrm>
              <a:prstGeom prst="rect">
                <a:avLst/>
              </a:prstGeom>
              <a:blipFill>
                <a:blip r:embed="rId2"/>
                <a:stretch>
                  <a:fillRect l="-1697" t="-1634" r="-1379" b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54F632AD-2D12-4459-B433-8825A6D0EEC9}"/>
              </a:ext>
            </a:extLst>
          </p:cNvPr>
          <p:cNvGrpSpPr/>
          <p:nvPr/>
        </p:nvGrpSpPr>
        <p:grpSpPr>
          <a:xfrm>
            <a:off x="6356015" y="1956036"/>
            <a:ext cx="5254280" cy="3753057"/>
            <a:chOff x="6680111" y="1661907"/>
            <a:chExt cx="5254280" cy="3753057"/>
          </a:xfrm>
        </p:grpSpPr>
        <p:pic>
          <p:nvPicPr>
            <p:cNvPr id="3074" name="Picture 2" descr="C:\Tan_G\G2_Paper\2018_BurstTrigger\2018JPP_02\Figure03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111" y="1661907"/>
              <a:ext cx="5254280" cy="375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3AF2484-6B30-469E-B593-6F0FFF70EA2F}"/>
                </a:ext>
              </a:extLst>
            </p:cNvPr>
            <p:cNvSpPr/>
            <p:nvPr/>
          </p:nvSpPr>
          <p:spPr>
            <a:xfrm>
              <a:off x="8239934" y="1916268"/>
              <a:ext cx="779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dirty="0"/>
                <a:t>4615K</a:t>
              </a: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9969071C-B34A-4030-A6F6-6D1652FFABFB}"/>
                </a:ext>
              </a:extLst>
            </p:cNvPr>
            <p:cNvCxnSpPr/>
            <p:nvPr/>
          </p:nvCxnSpPr>
          <p:spPr>
            <a:xfrm flipH="1">
              <a:off x="7872413" y="2100934"/>
              <a:ext cx="3675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A4CE705-DADB-4769-B0DF-F29FBA477725}"/>
                </a:ext>
              </a:extLst>
            </p:cNvPr>
            <p:cNvSpPr/>
            <p:nvPr/>
          </p:nvSpPr>
          <p:spPr>
            <a:xfrm>
              <a:off x="8378046" y="2583495"/>
              <a:ext cx="77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dirty="0"/>
                <a:t>5650K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803CE28-D626-49EA-B659-22400D0289C3}"/>
                </a:ext>
              </a:extLst>
            </p:cNvPr>
            <p:cNvCxnSpPr/>
            <p:nvPr/>
          </p:nvCxnSpPr>
          <p:spPr>
            <a:xfrm flipH="1">
              <a:off x="8056173" y="2768161"/>
              <a:ext cx="3675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AD49EC48-72EA-4D09-86B8-1A294E2209D8}"/>
                    </a:ext>
                  </a:extLst>
                </p:cNvPr>
                <p:cNvSpPr/>
                <p:nvPr/>
              </p:nvSpPr>
              <p:spPr>
                <a:xfrm>
                  <a:off x="9923486" y="2092955"/>
                  <a:ext cx="1414554" cy="4462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900 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AD49EC48-72EA-4D09-86B8-1A294E2209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486" y="2092955"/>
                  <a:ext cx="1414554" cy="446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10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86B285-1AE6-4215-8CDA-93E84C54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4797DB-B9F0-4DF5-BC7B-3D08617F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C6A509E-5A50-43BC-AB21-5C0613E34F56}"/>
              </a:ext>
            </a:extLst>
          </p:cNvPr>
          <p:cNvSpPr/>
          <p:nvPr/>
        </p:nvSpPr>
        <p:spPr>
          <a:xfrm>
            <a:off x="960495" y="619310"/>
            <a:ext cx="447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7030A0"/>
                </a:solidFill>
              </a:rPr>
              <a:t>(2) Formation of solar plasma jets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9338E8A-F30C-494D-BA76-BB8094795C5C}"/>
                  </a:ext>
                </a:extLst>
              </p:cNvPr>
              <p:cNvSpPr/>
              <p:nvPr/>
            </p:nvSpPr>
            <p:spPr>
              <a:xfrm>
                <a:off x="1042304" y="1140970"/>
                <a:ext cx="4925104" cy="271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A</a:t>
                </a:r>
                <a:r>
                  <a:rPr lang="zh-CN" altLang="en-US" dirty="0"/>
                  <a:t>ssume that </a:t>
                </a:r>
                <a:r>
                  <a:rPr lang="en-US" altLang="zh-CN" dirty="0"/>
                  <a:t>pump</a:t>
                </a:r>
                <a:r>
                  <a:rPr lang="zh-CN" altLang="en-US" dirty="0"/>
                  <a:t>ing particles in open magnetic </a:t>
                </a:r>
                <a:r>
                  <a:rPr lang="en-US" altLang="zh-CN" dirty="0"/>
                  <a:t>field</a:t>
                </a:r>
                <a:r>
                  <a:rPr lang="zh-CN" altLang="en-US" dirty="0"/>
                  <a:t>s form the upflow of plasma jets, the averaged velocity of the </a:t>
                </a:r>
                <a:r>
                  <a:rPr lang="en-US" altLang="zh-CN" dirty="0"/>
                  <a:t>pump</a:t>
                </a:r>
                <a:r>
                  <a:rPr lang="zh-CN" altLang="en-US" dirty="0"/>
                  <a:t>ing particles can be an estimation of the velocity of upflow jet</a:t>
                </a:r>
                <a:endParaRPr lang="en-US" altLang="zh-CN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zh-CN" dirty="0"/>
                  <a:t>                     (17)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vertical velocity.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9338E8A-F30C-494D-BA76-BB8094795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04" y="1140970"/>
                <a:ext cx="4925104" cy="2715872"/>
              </a:xfrm>
              <a:prstGeom prst="rect">
                <a:avLst/>
              </a:prstGeom>
              <a:blipFill>
                <a:blip r:embed="rId2"/>
                <a:stretch>
                  <a:fillRect l="-1114" t="-1121" r="-1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3120C1A-ED3E-4D48-8C2D-7BCC2B5B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19" y="921178"/>
            <a:ext cx="5039591" cy="3647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A4F4D3-667B-4713-9CC4-C0CBE3EC14AF}"/>
                  </a:ext>
                </a:extLst>
              </p:cNvPr>
              <p:cNvSpPr/>
              <p:nvPr/>
            </p:nvSpPr>
            <p:spPr>
              <a:xfrm>
                <a:off x="1017645" y="3865407"/>
                <a:ext cx="5304574" cy="1264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zh-CN" altLang="en-US" dirty="0"/>
                  <a:t>20 - 30 km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s near the photosphere,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zh-CN" altLang="en-US" dirty="0"/>
                  <a:t>40 - 60 km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s in the chromosphere,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zh-CN" altLang="en-US" dirty="0"/>
                  <a:t>150 - 200 km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s in the bottom of corona,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zh-CN" altLang="en-US" dirty="0"/>
                  <a:t>800 km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s in the corona at height of 1.0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A4F4D3-667B-4713-9CC4-C0CBE3EC1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45" y="3865407"/>
                <a:ext cx="5304574" cy="1264577"/>
              </a:xfrm>
              <a:prstGeom prst="rect">
                <a:avLst/>
              </a:prstGeom>
              <a:blipFill>
                <a:blip r:embed="rId4"/>
                <a:stretch>
                  <a:fillRect l="-1034" t="-1923" r="-1149" b="-6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B67F277-51EA-44B6-B2C0-35546A1BF2BE}"/>
                  </a:ext>
                </a:extLst>
              </p:cNvPr>
              <p:cNvSpPr/>
              <p:nvPr/>
            </p:nvSpPr>
            <p:spPr>
              <a:xfrm>
                <a:off x="1017645" y="5148543"/>
                <a:ext cx="103441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</a:t>
                </a:r>
                <a:r>
                  <a:rPr lang="en-US" altLang="zh-CN" b="1" dirty="0">
                    <a:solidFill>
                      <a:srgbClr val="7030A0"/>
                    </a:solidFill>
                  </a:rPr>
                  <a:t>fast solar wind </a:t>
                </a:r>
                <a:r>
                  <a:rPr lang="en-US" altLang="zh-CN" dirty="0"/>
                  <a:t>can be explained by the pumping particle </a:t>
                </a:r>
                <a:r>
                  <a:rPr lang="en-US" altLang="zh-CN" dirty="0" err="1"/>
                  <a:t>upflows</a:t>
                </a:r>
                <a:r>
                  <a:rPr lang="en-US" altLang="zh-CN" dirty="0"/>
                  <a:t> in the open field  above coronal holes.  </a:t>
                </a:r>
              </a:p>
              <a:p>
                <a:r>
                  <a:rPr lang="en-US" altLang="zh-CN" dirty="0"/>
                  <a:t>Because the starting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zh-CN" alt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zh-CN" b="1" dirty="0">
                    <a:solidFill>
                      <a:srgbClr val="7030A0"/>
                    </a:solidFill>
                  </a:rPr>
                  <a:t>mg(h)</a:t>
                </a:r>
                <a:r>
                  <a:rPr lang="en-US" altLang="zh-CN" dirty="0"/>
                  <a:t>, the atmosphere around the compact bodies, such as white dwarfs, neutron stars and black hole  may much easy to produce high-speed plasma jets by MGP process.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B67F277-51EA-44B6-B2C0-35546A1BF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45" y="5148543"/>
                <a:ext cx="10344165" cy="923330"/>
              </a:xfrm>
              <a:prstGeom prst="rect">
                <a:avLst/>
              </a:prstGeom>
              <a:blipFill>
                <a:blip r:embed="rId5"/>
                <a:stretch>
                  <a:fillRect l="-530" t="-3974" r="-53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E76E7B0-4419-43F8-A6C3-2E9C5894B8DD}"/>
              </a:ext>
            </a:extLst>
          </p:cNvPr>
          <p:cNvCxnSpPr/>
          <p:nvPr/>
        </p:nvCxnSpPr>
        <p:spPr>
          <a:xfrm>
            <a:off x="6936581" y="1357313"/>
            <a:ext cx="4179094" cy="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7A43DF7-8C57-4B93-86F9-8027FC2DAF30}"/>
              </a:ext>
            </a:extLst>
          </p:cNvPr>
          <p:cNvCxnSpPr/>
          <p:nvPr/>
        </p:nvCxnSpPr>
        <p:spPr>
          <a:xfrm flipV="1">
            <a:off x="8340918" y="1463040"/>
            <a:ext cx="0" cy="6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BE9E0F97-90BE-4764-B74D-30C957BE7567}"/>
              </a:ext>
            </a:extLst>
          </p:cNvPr>
          <p:cNvSpPr/>
          <p:nvPr/>
        </p:nvSpPr>
        <p:spPr>
          <a:xfrm>
            <a:off x="7920954" y="2194928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800 km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87295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978048" y="1110067"/>
            <a:ext cx="2500211" cy="2742487"/>
            <a:chOff x="3151909" y="1392382"/>
            <a:chExt cx="3075709" cy="3338945"/>
          </a:xfrm>
        </p:grpSpPr>
        <p:sp>
          <p:nvSpPr>
            <p:cNvPr id="15" name="任意多边形 14"/>
            <p:cNvSpPr/>
            <p:nvPr/>
          </p:nvSpPr>
          <p:spPr>
            <a:xfrm>
              <a:off x="3345873" y="2564904"/>
              <a:ext cx="2666287" cy="2166423"/>
            </a:xfrm>
            <a:custGeom>
              <a:avLst/>
              <a:gdLst>
                <a:gd name="connsiteX0" fmla="*/ 0 w 3013363"/>
                <a:gd name="connsiteY0" fmla="*/ 2580713 h 2636131"/>
                <a:gd name="connsiteX1" fmla="*/ 505691 w 3013363"/>
                <a:gd name="connsiteY1" fmla="*/ 814259 h 2636131"/>
                <a:gd name="connsiteX2" fmla="*/ 1066800 w 3013363"/>
                <a:gd name="connsiteY2" fmla="*/ 66113 h 2636131"/>
                <a:gd name="connsiteX3" fmla="*/ 1669472 w 3013363"/>
                <a:gd name="connsiteY3" fmla="*/ 183877 h 2636131"/>
                <a:gd name="connsiteX4" fmla="*/ 2459182 w 3013363"/>
                <a:gd name="connsiteY4" fmla="*/ 1361513 h 2636131"/>
                <a:gd name="connsiteX5" fmla="*/ 3013363 w 3013363"/>
                <a:gd name="connsiteY5" fmla="*/ 2636131 h 2636131"/>
                <a:gd name="connsiteX6" fmla="*/ 3013363 w 3013363"/>
                <a:gd name="connsiteY6" fmla="*/ 2636131 h 263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3363" h="2636131">
                  <a:moveTo>
                    <a:pt x="0" y="2580713"/>
                  </a:moveTo>
                  <a:cubicBezTo>
                    <a:pt x="163945" y="1907036"/>
                    <a:pt x="327891" y="1233359"/>
                    <a:pt x="505691" y="814259"/>
                  </a:cubicBezTo>
                  <a:cubicBezTo>
                    <a:pt x="683491" y="395159"/>
                    <a:pt x="872836" y="171177"/>
                    <a:pt x="1066800" y="66113"/>
                  </a:cubicBezTo>
                  <a:cubicBezTo>
                    <a:pt x="1260764" y="-38951"/>
                    <a:pt x="1437408" y="-32023"/>
                    <a:pt x="1669472" y="183877"/>
                  </a:cubicBezTo>
                  <a:cubicBezTo>
                    <a:pt x="1901536" y="399777"/>
                    <a:pt x="2235200" y="952804"/>
                    <a:pt x="2459182" y="1361513"/>
                  </a:cubicBezTo>
                  <a:cubicBezTo>
                    <a:pt x="2683164" y="1770222"/>
                    <a:pt x="3013363" y="2636131"/>
                    <a:pt x="3013363" y="2636131"/>
                  </a:cubicBezTo>
                  <a:lnTo>
                    <a:pt x="3013363" y="263613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635896" y="3068959"/>
              <a:ext cx="2088232" cy="1605493"/>
            </a:xfrm>
            <a:custGeom>
              <a:avLst/>
              <a:gdLst>
                <a:gd name="connsiteX0" fmla="*/ 0 w 3013363"/>
                <a:gd name="connsiteY0" fmla="*/ 2580713 h 2636131"/>
                <a:gd name="connsiteX1" fmla="*/ 505691 w 3013363"/>
                <a:gd name="connsiteY1" fmla="*/ 814259 h 2636131"/>
                <a:gd name="connsiteX2" fmla="*/ 1066800 w 3013363"/>
                <a:gd name="connsiteY2" fmla="*/ 66113 h 2636131"/>
                <a:gd name="connsiteX3" fmla="*/ 1669472 w 3013363"/>
                <a:gd name="connsiteY3" fmla="*/ 183877 h 2636131"/>
                <a:gd name="connsiteX4" fmla="*/ 2459182 w 3013363"/>
                <a:gd name="connsiteY4" fmla="*/ 1361513 h 2636131"/>
                <a:gd name="connsiteX5" fmla="*/ 3013363 w 3013363"/>
                <a:gd name="connsiteY5" fmla="*/ 2636131 h 2636131"/>
                <a:gd name="connsiteX6" fmla="*/ 3013363 w 3013363"/>
                <a:gd name="connsiteY6" fmla="*/ 2636131 h 263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3363" h="2636131">
                  <a:moveTo>
                    <a:pt x="0" y="2580713"/>
                  </a:moveTo>
                  <a:cubicBezTo>
                    <a:pt x="163945" y="1907036"/>
                    <a:pt x="327891" y="1233359"/>
                    <a:pt x="505691" y="814259"/>
                  </a:cubicBezTo>
                  <a:cubicBezTo>
                    <a:pt x="683491" y="395159"/>
                    <a:pt x="872836" y="171177"/>
                    <a:pt x="1066800" y="66113"/>
                  </a:cubicBezTo>
                  <a:cubicBezTo>
                    <a:pt x="1260764" y="-38951"/>
                    <a:pt x="1437408" y="-32023"/>
                    <a:pt x="1669472" y="183877"/>
                  </a:cubicBezTo>
                  <a:cubicBezTo>
                    <a:pt x="1901536" y="399777"/>
                    <a:pt x="2235200" y="952804"/>
                    <a:pt x="2459182" y="1361513"/>
                  </a:cubicBezTo>
                  <a:cubicBezTo>
                    <a:pt x="2683164" y="1770222"/>
                    <a:pt x="3013363" y="2636131"/>
                    <a:pt x="3013363" y="2636131"/>
                  </a:cubicBezTo>
                  <a:lnTo>
                    <a:pt x="3013363" y="263613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151909" y="1406236"/>
              <a:ext cx="1060051" cy="3228109"/>
            </a:xfrm>
            <a:custGeom>
              <a:avLst/>
              <a:gdLst>
                <a:gd name="connsiteX0" fmla="*/ 0 w 1202705"/>
                <a:gd name="connsiteY0" fmla="*/ 3228109 h 3228109"/>
                <a:gd name="connsiteX1" fmla="*/ 284018 w 1202705"/>
                <a:gd name="connsiteY1" fmla="*/ 2036619 h 3228109"/>
                <a:gd name="connsiteX2" fmla="*/ 768927 w 1202705"/>
                <a:gd name="connsiteY2" fmla="*/ 1184564 h 3228109"/>
                <a:gd name="connsiteX3" fmla="*/ 1184564 w 1202705"/>
                <a:gd name="connsiteY3" fmla="*/ 775855 h 3228109"/>
                <a:gd name="connsiteX4" fmla="*/ 1122218 w 1202705"/>
                <a:gd name="connsiteY4" fmla="*/ 207819 h 3228109"/>
                <a:gd name="connsiteX5" fmla="*/ 1066800 w 1202705"/>
                <a:gd name="connsiteY5" fmla="*/ 0 h 32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2705" h="3228109">
                  <a:moveTo>
                    <a:pt x="0" y="3228109"/>
                  </a:moveTo>
                  <a:cubicBezTo>
                    <a:pt x="77932" y="2802659"/>
                    <a:pt x="155864" y="2377210"/>
                    <a:pt x="284018" y="2036619"/>
                  </a:cubicBezTo>
                  <a:cubicBezTo>
                    <a:pt x="412173" y="1696028"/>
                    <a:pt x="618836" y="1394691"/>
                    <a:pt x="768927" y="1184564"/>
                  </a:cubicBezTo>
                  <a:cubicBezTo>
                    <a:pt x="919018" y="974437"/>
                    <a:pt x="1125682" y="938646"/>
                    <a:pt x="1184564" y="775855"/>
                  </a:cubicBezTo>
                  <a:cubicBezTo>
                    <a:pt x="1243446" y="613064"/>
                    <a:pt x="1141845" y="337128"/>
                    <a:pt x="1122218" y="207819"/>
                  </a:cubicBezTo>
                  <a:cubicBezTo>
                    <a:pt x="1102591" y="78510"/>
                    <a:pt x="1084695" y="39255"/>
                    <a:pt x="10668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749618" y="1392382"/>
              <a:ext cx="1478000" cy="3214254"/>
            </a:xfrm>
            <a:custGeom>
              <a:avLst/>
              <a:gdLst>
                <a:gd name="connsiteX0" fmla="*/ 1478000 w 1478000"/>
                <a:gd name="connsiteY0" fmla="*/ 3214254 h 3214254"/>
                <a:gd name="connsiteX1" fmla="*/ 896109 w 1478000"/>
                <a:gd name="connsiteY1" fmla="*/ 1981200 h 3214254"/>
                <a:gd name="connsiteX2" fmla="*/ 397346 w 1478000"/>
                <a:gd name="connsiteY2" fmla="*/ 1253836 h 3214254"/>
                <a:gd name="connsiteX3" fmla="*/ 64837 w 1478000"/>
                <a:gd name="connsiteY3" fmla="*/ 976745 h 3214254"/>
                <a:gd name="connsiteX4" fmla="*/ 9418 w 1478000"/>
                <a:gd name="connsiteY4" fmla="*/ 498763 h 3214254"/>
                <a:gd name="connsiteX5" fmla="*/ 189527 w 1478000"/>
                <a:gd name="connsiteY5" fmla="*/ 0 h 3214254"/>
                <a:gd name="connsiteX6" fmla="*/ 189527 w 1478000"/>
                <a:gd name="connsiteY6" fmla="*/ 0 h 321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8000" h="3214254">
                  <a:moveTo>
                    <a:pt x="1478000" y="3214254"/>
                  </a:moveTo>
                  <a:cubicBezTo>
                    <a:pt x="1277109" y="2761095"/>
                    <a:pt x="1076218" y="2307936"/>
                    <a:pt x="896109" y="1981200"/>
                  </a:cubicBezTo>
                  <a:cubicBezTo>
                    <a:pt x="716000" y="1654464"/>
                    <a:pt x="535891" y="1421245"/>
                    <a:pt x="397346" y="1253836"/>
                  </a:cubicBezTo>
                  <a:cubicBezTo>
                    <a:pt x="258801" y="1086427"/>
                    <a:pt x="129492" y="1102590"/>
                    <a:pt x="64837" y="976745"/>
                  </a:cubicBezTo>
                  <a:cubicBezTo>
                    <a:pt x="182" y="850900"/>
                    <a:pt x="-11364" y="661554"/>
                    <a:pt x="9418" y="498763"/>
                  </a:cubicBezTo>
                  <a:cubicBezTo>
                    <a:pt x="30200" y="335972"/>
                    <a:pt x="189527" y="0"/>
                    <a:pt x="189527" y="0"/>
                  </a:cubicBezTo>
                  <a:lnTo>
                    <a:pt x="18952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爆炸形 1 18"/>
            <p:cNvSpPr/>
            <p:nvPr/>
          </p:nvSpPr>
          <p:spPr>
            <a:xfrm>
              <a:off x="4283968" y="1628800"/>
              <a:ext cx="395048" cy="86409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148160" y="3948286"/>
            <a:ext cx="3146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Wave model</a:t>
            </a:r>
          </a:p>
          <a:p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>
                <a:solidFill>
                  <a:srgbClr val="0070C0"/>
                </a:solidFill>
              </a:rPr>
              <a:t>Davila, 1987, </a:t>
            </a:r>
            <a:r>
              <a:rPr lang="en-US" altLang="zh-CN" sz="2000" b="1" dirty="0" err="1">
                <a:solidFill>
                  <a:srgbClr val="0070C0"/>
                </a:solidFill>
              </a:rPr>
              <a:t>ApJ</a:t>
            </a:r>
            <a:r>
              <a:rPr lang="en-US" altLang="zh-CN" sz="2000" b="1" dirty="0">
                <a:solidFill>
                  <a:srgbClr val="0070C0"/>
                </a:solidFill>
              </a:rPr>
              <a:t>, </a:t>
            </a:r>
            <a:r>
              <a:rPr lang="fr-FR" altLang="zh-CN" sz="2000" b="1" dirty="0">
                <a:solidFill>
                  <a:srgbClr val="0070C0"/>
                </a:solidFill>
              </a:rPr>
              <a:t>De Pontieu et al. 2007, Sci., etc.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700587" y="3990387"/>
            <a:ext cx="32480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Reconnection model</a:t>
            </a:r>
          </a:p>
          <a:p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000" b="1" dirty="0">
                <a:solidFill>
                  <a:srgbClr val="0070C0"/>
                </a:solidFill>
              </a:rPr>
              <a:t>Parker, </a:t>
            </a:r>
            <a:r>
              <a:rPr lang="en-US" altLang="zh-CN" sz="2000" b="1" dirty="0" err="1">
                <a:solidFill>
                  <a:srgbClr val="0070C0"/>
                </a:solidFill>
              </a:rPr>
              <a:t>ApJ</a:t>
            </a:r>
            <a:r>
              <a:rPr lang="en-US" altLang="zh-CN" sz="2000" b="1" dirty="0">
                <a:solidFill>
                  <a:srgbClr val="0070C0"/>
                </a:solidFill>
              </a:rPr>
              <a:t>, 1987, 1995, etc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92A9A1-1FE3-45EF-A456-94D8B5121491}"/>
              </a:ext>
            </a:extLst>
          </p:cNvPr>
          <p:cNvGrpSpPr/>
          <p:nvPr/>
        </p:nvGrpSpPr>
        <p:grpSpPr>
          <a:xfrm>
            <a:off x="8682972" y="1155722"/>
            <a:ext cx="2218143" cy="3533465"/>
            <a:chOff x="8682972" y="1155722"/>
            <a:chExt cx="2218143" cy="3533465"/>
          </a:xfrm>
        </p:grpSpPr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8744864" y="3981301"/>
              <a:ext cx="207412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MGP model</a:t>
              </a:r>
            </a:p>
            <a:p>
              <a:r>
                <a:rPr lang="en-US" altLang="zh-CN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(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Tan, 2014, </a:t>
              </a:r>
              <a:r>
                <a:rPr lang="en-US" altLang="zh-CN" sz="2000" b="1" dirty="0" err="1">
                  <a:solidFill>
                    <a:srgbClr val="0070C0"/>
                  </a:solidFill>
                </a:rPr>
                <a:t>ApJ</a:t>
              </a:r>
              <a:r>
                <a:rPr lang="en-US" altLang="zh-CN" dirty="0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E2B3C1B-B72D-47BB-AB1C-07A88443913D}"/>
                </a:ext>
              </a:extLst>
            </p:cNvPr>
            <p:cNvGrpSpPr/>
            <p:nvPr/>
          </p:nvGrpSpPr>
          <p:grpSpPr>
            <a:xfrm>
              <a:off x="8682972" y="1155722"/>
              <a:ext cx="2218143" cy="2708563"/>
              <a:chOff x="8054322" y="1386887"/>
              <a:chExt cx="2218143" cy="2708563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054322" y="3993032"/>
                <a:ext cx="20882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任意多边形 22"/>
              <p:cNvSpPr/>
              <p:nvPr/>
            </p:nvSpPr>
            <p:spPr>
              <a:xfrm>
                <a:off x="8253369" y="1456158"/>
                <a:ext cx="755072" cy="2632364"/>
              </a:xfrm>
              <a:custGeom>
                <a:avLst/>
                <a:gdLst>
                  <a:gd name="connsiteX0" fmla="*/ 0 w 755072"/>
                  <a:gd name="connsiteY0" fmla="*/ 2632364 h 2632364"/>
                  <a:gd name="connsiteX1" fmla="*/ 346363 w 755072"/>
                  <a:gd name="connsiteY1" fmla="*/ 1524000 h 2632364"/>
                  <a:gd name="connsiteX2" fmla="*/ 755072 w 755072"/>
                  <a:gd name="connsiteY2" fmla="*/ 0 h 2632364"/>
                  <a:gd name="connsiteX3" fmla="*/ 755072 w 755072"/>
                  <a:gd name="connsiteY3" fmla="*/ 0 h 263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5072" h="2632364">
                    <a:moveTo>
                      <a:pt x="0" y="2632364"/>
                    </a:moveTo>
                    <a:cubicBezTo>
                      <a:pt x="110259" y="2297545"/>
                      <a:pt x="220518" y="1962727"/>
                      <a:pt x="346363" y="1524000"/>
                    </a:cubicBezTo>
                    <a:cubicBezTo>
                      <a:pt x="472208" y="1085273"/>
                      <a:pt x="755072" y="0"/>
                      <a:pt x="755072" y="0"/>
                    </a:cubicBezTo>
                    <a:lnTo>
                      <a:pt x="755072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8697448" y="1386887"/>
                <a:ext cx="1575017" cy="2708563"/>
              </a:xfrm>
              <a:custGeom>
                <a:avLst/>
                <a:gdLst>
                  <a:gd name="connsiteX0" fmla="*/ 0 w 1336964"/>
                  <a:gd name="connsiteY0" fmla="*/ 2694709 h 2694709"/>
                  <a:gd name="connsiteX1" fmla="*/ 443346 w 1336964"/>
                  <a:gd name="connsiteY1" fmla="*/ 1662545 h 2694709"/>
                  <a:gd name="connsiteX2" fmla="*/ 782782 w 1336964"/>
                  <a:gd name="connsiteY2" fmla="*/ 665018 h 2694709"/>
                  <a:gd name="connsiteX3" fmla="*/ 1336964 w 1336964"/>
                  <a:gd name="connsiteY3" fmla="*/ 0 h 269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964" h="2694709">
                    <a:moveTo>
                      <a:pt x="0" y="2694709"/>
                    </a:moveTo>
                    <a:cubicBezTo>
                      <a:pt x="156441" y="2347768"/>
                      <a:pt x="312882" y="2000827"/>
                      <a:pt x="443346" y="1662545"/>
                    </a:cubicBezTo>
                    <a:cubicBezTo>
                      <a:pt x="573810" y="1324263"/>
                      <a:pt x="633846" y="942109"/>
                      <a:pt x="782782" y="665018"/>
                    </a:cubicBezTo>
                    <a:cubicBezTo>
                      <a:pt x="931718" y="387927"/>
                      <a:pt x="1134341" y="193963"/>
                      <a:pt x="1336964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箭头连接符 25"/>
              <p:cNvCxnSpPr>
                <a:cxnSpLocks/>
              </p:cNvCxnSpPr>
              <p:nvPr/>
            </p:nvCxnSpPr>
            <p:spPr>
              <a:xfrm flipV="1">
                <a:off x="8970194" y="2221908"/>
                <a:ext cx="237294" cy="581872"/>
              </a:xfrm>
              <a:prstGeom prst="straightConnector1">
                <a:avLst/>
              </a:prstGeom>
              <a:ln w="412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6370" y="3175228"/>
                    <a:ext cx="495672" cy="5539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ts val="1200"/>
                      </a:spcBef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𝛻</m:t>
                          </m:r>
                          <m:r>
                            <a:rPr lang="en-US" altLang="zh-CN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altLang="zh-CN" sz="2000" dirty="0">
                      <a:latin typeface="Times New Roman" pitchFamily="18" charset="0"/>
                      <a:ea typeface="黑体" pitchFamily="49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 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86370" y="3175228"/>
                    <a:ext cx="495672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直接箭头连接符 31"/>
              <p:cNvCxnSpPr/>
              <p:nvPr/>
            </p:nvCxnSpPr>
            <p:spPr>
              <a:xfrm flipH="1">
                <a:off x="8831158" y="3225170"/>
                <a:ext cx="159268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D9860AF-1DFD-4AD0-B976-80743D979407}"/>
              </a:ext>
            </a:extLst>
          </p:cNvPr>
          <p:cNvGrpSpPr/>
          <p:nvPr/>
        </p:nvGrpSpPr>
        <p:grpSpPr>
          <a:xfrm>
            <a:off x="1249160" y="1121797"/>
            <a:ext cx="2664296" cy="2901636"/>
            <a:chOff x="1861634" y="1352962"/>
            <a:chExt cx="2664296" cy="2901636"/>
          </a:xfrm>
        </p:grpSpPr>
        <p:grpSp>
          <p:nvGrpSpPr>
            <p:cNvPr id="13" name="组合 12"/>
            <p:cNvGrpSpPr/>
            <p:nvPr/>
          </p:nvGrpSpPr>
          <p:grpSpPr>
            <a:xfrm>
              <a:off x="1861634" y="1352962"/>
              <a:ext cx="2664296" cy="2901636"/>
              <a:chOff x="755576" y="2327564"/>
              <a:chExt cx="2664296" cy="2901636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755576" y="5013176"/>
                <a:ext cx="26642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任意多边形 8"/>
              <p:cNvSpPr/>
              <p:nvPr/>
            </p:nvSpPr>
            <p:spPr>
              <a:xfrm>
                <a:off x="1203858" y="2348880"/>
                <a:ext cx="631838" cy="2826861"/>
              </a:xfrm>
              <a:custGeom>
                <a:avLst/>
                <a:gdLst>
                  <a:gd name="connsiteX0" fmla="*/ 0 w 1052945"/>
                  <a:gd name="connsiteY0" fmla="*/ 3906981 h 3906981"/>
                  <a:gd name="connsiteX1" fmla="*/ 658091 w 1052945"/>
                  <a:gd name="connsiteY1" fmla="*/ 1281545 h 3906981"/>
                  <a:gd name="connsiteX2" fmla="*/ 1052945 w 1052945"/>
                  <a:gd name="connsiteY2" fmla="*/ 0 h 39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2945" h="3906981">
                    <a:moveTo>
                      <a:pt x="0" y="3906981"/>
                    </a:moveTo>
                    <a:cubicBezTo>
                      <a:pt x="241300" y="2919844"/>
                      <a:pt x="482600" y="1932708"/>
                      <a:pt x="658091" y="1281545"/>
                    </a:cubicBezTo>
                    <a:cubicBezTo>
                      <a:pt x="833582" y="630381"/>
                      <a:pt x="943263" y="315190"/>
                      <a:pt x="1052945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1763688" y="2327564"/>
                <a:ext cx="1630676" cy="2901636"/>
              </a:xfrm>
              <a:custGeom>
                <a:avLst/>
                <a:gdLst>
                  <a:gd name="connsiteX0" fmla="*/ 0 w 1524000"/>
                  <a:gd name="connsiteY0" fmla="*/ 2791691 h 2791691"/>
                  <a:gd name="connsiteX1" fmla="*/ 602672 w 1524000"/>
                  <a:gd name="connsiteY1" fmla="*/ 1433945 h 2791691"/>
                  <a:gd name="connsiteX2" fmla="*/ 1524000 w 1524000"/>
                  <a:gd name="connsiteY2" fmla="*/ 0 h 2791691"/>
                  <a:gd name="connsiteX3" fmla="*/ 1524000 w 1524000"/>
                  <a:gd name="connsiteY3" fmla="*/ 0 h 2791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0" h="2791691">
                    <a:moveTo>
                      <a:pt x="0" y="2791691"/>
                    </a:moveTo>
                    <a:cubicBezTo>
                      <a:pt x="174336" y="2345459"/>
                      <a:pt x="348672" y="1899227"/>
                      <a:pt x="602672" y="1433945"/>
                    </a:cubicBezTo>
                    <a:cubicBezTo>
                      <a:pt x="856672" y="968663"/>
                      <a:pt x="1524000" y="0"/>
                      <a:pt x="1524000" y="0"/>
                    </a:cubicBezTo>
                    <a:lnTo>
                      <a:pt x="152400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任意多边形 13"/>
            <p:cNvSpPr/>
            <p:nvPr/>
          </p:nvSpPr>
          <p:spPr>
            <a:xfrm>
              <a:off x="2833198" y="1939319"/>
              <a:ext cx="399463" cy="1897534"/>
            </a:xfrm>
            <a:custGeom>
              <a:avLst/>
              <a:gdLst>
                <a:gd name="connsiteX0" fmla="*/ 0 w 556410"/>
                <a:gd name="connsiteY0" fmla="*/ 817418 h 817418"/>
                <a:gd name="connsiteX1" fmla="*/ 360218 w 556410"/>
                <a:gd name="connsiteY1" fmla="*/ 665018 h 817418"/>
                <a:gd name="connsiteX2" fmla="*/ 124691 w 556410"/>
                <a:gd name="connsiteY2" fmla="*/ 512618 h 817418"/>
                <a:gd name="connsiteX3" fmla="*/ 408709 w 556410"/>
                <a:gd name="connsiteY3" fmla="*/ 387927 h 817418"/>
                <a:gd name="connsiteX4" fmla="*/ 193964 w 556410"/>
                <a:gd name="connsiteY4" fmla="*/ 242455 h 817418"/>
                <a:gd name="connsiteX5" fmla="*/ 554182 w 556410"/>
                <a:gd name="connsiteY5" fmla="*/ 131618 h 817418"/>
                <a:gd name="connsiteX6" fmla="*/ 318655 w 556410"/>
                <a:gd name="connsiteY6" fmla="*/ 0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10" h="817418">
                  <a:moveTo>
                    <a:pt x="0" y="817418"/>
                  </a:moveTo>
                  <a:cubicBezTo>
                    <a:pt x="169718" y="766618"/>
                    <a:pt x="339436" y="715818"/>
                    <a:pt x="360218" y="665018"/>
                  </a:cubicBezTo>
                  <a:cubicBezTo>
                    <a:pt x="381000" y="614218"/>
                    <a:pt x="116609" y="558800"/>
                    <a:pt x="124691" y="512618"/>
                  </a:cubicBezTo>
                  <a:cubicBezTo>
                    <a:pt x="132773" y="466436"/>
                    <a:pt x="397164" y="432954"/>
                    <a:pt x="408709" y="387927"/>
                  </a:cubicBezTo>
                  <a:cubicBezTo>
                    <a:pt x="420254" y="342900"/>
                    <a:pt x="169719" y="285173"/>
                    <a:pt x="193964" y="242455"/>
                  </a:cubicBezTo>
                  <a:cubicBezTo>
                    <a:pt x="218209" y="199737"/>
                    <a:pt x="533400" y="172027"/>
                    <a:pt x="554182" y="131618"/>
                  </a:cubicBezTo>
                  <a:cubicBezTo>
                    <a:pt x="574964" y="91209"/>
                    <a:pt x="446809" y="45604"/>
                    <a:pt x="318655" y="0"/>
                  </a:cubicBezTo>
                </a:path>
              </a:pathLst>
            </a:custGeom>
            <a:noFill/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19">
            <a:extLst>
              <a:ext uri="{FF2B5EF4-FFF2-40B4-BE49-F238E27FC236}">
                <a16:creationId xmlns:a16="http://schemas.microsoft.com/office/drawing/2014/main" id="{050DDA6A-89E7-49D7-B542-DB496469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77" y="5149846"/>
            <a:ext cx="9893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MGP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model </a:t>
            </a:r>
            <a:r>
              <a:rPr lang="en-US" altLang="zh-CN" sz="2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indicates that the </a:t>
            </a:r>
            <a:r>
              <a:rPr lang="en-US" altLang="zh-CN" sz="2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upward hot flow </a:t>
            </a:r>
            <a:r>
              <a:rPr lang="en-US" altLang="zh-CN" sz="2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occurring in solar magnetic flux tubes might play a key role for coronal heating and the evolution of solar active regions. 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6DCD0489-E097-4F3D-850A-02741B1F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155E70B-61C5-455E-A4F6-E2F21F09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F325ED2-E348-43A7-8990-6FD00AD34924}"/>
              </a:ext>
            </a:extLst>
          </p:cNvPr>
          <p:cNvSpPr/>
          <p:nvPr/>
        </p:nvSpPr>
        <p:spPr>
          <a:xfrm>
            <a:off x="843552" y="312619"/>
            <a:ext cx="740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7030A0"/>
                </a:solidFill>
              </a:rPr>
              <a:t>(3) MGP: one of the possible coronal heating mechanism</a:t>
            </a:r>
          </a:p>
        </p:txBody>
      </p:sp>
    </p:spTree>
    <p:extLst>
      <p:ext uri="{BB962C8B-B14F-4D97-AF65-F5344CB8AC3E}">
        <p14:creationId xmlns:p14="http://schemas.microsoft.com/office/powerpoint/2010/main" val="39258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B3AE60-AF41-4BD0-88D6-468D0115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7C56C8-3FFE-4848-A4B0-91A04D59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6A010E-DDE3-4CA6-B48B-5EBCEE919C46}"/>
              </a:ext>
            </a:extLst>
          </p:cNvPr>
          <p:cNvSpPr/>
          <p:nvPr/>
        </p:nvSpPr>
        <p:spPr>
          <a:xfrm>
            <a:off x="4409978" y="794028"/>
            <a:ext cx="2474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5. Summary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4FFA2C-C968-476B-AE90-117A147800BA}"/>
              </a:ext>
            </a:extLst>
          </p:cNvPr>
          <p:cNvSpPr/>
          <p:nvPr/>
        </p:nvSpPr>
        <p:spPr>
          <a:xfrm>
            <a:off x="1469230" y="1803089"/>
            <a:ext cx="96678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zh-CN" sz="2400" dirty="0"/>
              <a:t>MGP mechanism is valid in the solar photosphere, chromosphere as well as in the corona.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zh-CN" sz="2400" dirty="0"/>
              <a:t>Magnetic gradient may provide a possible triggering mechanism for solar eruptions.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altLang="zh-CN" sz="2400" dirty="0"/>
              <a:t>MGP mechanism may explain the formation of the cold sunspots and the hot above them, solar plasma jets, fast solar wind, and coronal heating.</a:t>
            </a:r>
            <a:endParaRPr lang="zh-CN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759F4A9-960F-4C40-A86B-1C91E06B9BA4}"/>
              </a:ext>
            </a:extLst>
          </p:cNvPr>
          <p:cNvSpPr/>
          <p:nvPr/>
        </p:nvSpPr>
        <p:spPr>
          <a:xfrm>
            <a:off x="4237249" y="4854885"/>
            <a:ext cx="4131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0070C0"/>
                </a:solidFill>
              </a:rPr>
              <a:t>(T</a:t>
            </a:r>
            <a:r>
              <a:rPr lang="zh-CN" altLang="en-US" sz="2400" b="1" dirty="0">
                <a:solidFill>
                  <a:srgbClr val="0070C0"/>
                </a:solidFill>
              </a:rPr>
              <a:t>an </a:t>
            </a:r>
            <a:r>
              <a:rPr lang="en-US" altLang="zh-CN" sz="2400" b="1" dirty="0">
                <a:solidFill>
                  <a:srgbClr val="0070C0"/>
                </a:solidFill>
              </a:rPr>
              <a:t>et al., RAA, 2020, in press</a:t>
            </a:r>
            <a:r>
              <a:rPr lang="zh-CN" altLang="en-US" sz="2400" b="1" dirty="0">
                <a:solidFill>
                  <a:srgbClr val="0070C0"/>
                </a:solidFill>
              </a:rPr>
              <a:t>)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0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2D881F-B2F6-47E7-86C8-D3319133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3B3C5D-2B28-483C-B15C-666D2069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CD5420-D514-4A56-BA52-913B02FB33BC}"/>
              </a:ext>
            </a:extLst>
          </p:cNvPr>
          <p:cNvSpPr/>
          <p:nvPr/>
        </p:nvSpPr>
        <p:spPr>
          <a:xfrm>
            <a:off x="2021681" y="2782669"/>
            <a:ext cx="83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Thank you for your attentions!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an_G\G2_Paper\2018_BurstTrigger\2018JPP_02\Figure01.eps">
            <a:extLst>
              <a:ext uri="{FF2B5EF4-FFF2-40B4-BE49-F238E27FC236}">
                <a16:creationId xmlns:a16="http://schemas.microsoft.com/office/drawing/2014/main" id="{997C072D-022A-483C-9C70-B1BD5386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17" y="1747549"/>
            <a:ext cx="5115102" cy="36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6011C1A-DB29-4344-9267-B48BDA0BCC7A}"/>
              </a:ext>
            </a:extLst>
          </p:cNvPr>
          <p:cNvSpPr/>
          <p:nvPr/>
        </p:nvSpPr>
        <p:spPr>
          <a:xfrm>
            <a:off x="942574" y="1747549"/>
            <a:ext cx="52510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Supposing that a solar flare started from magnetic reconnection, then we meet the questions: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W</a:t>
            </a:r>
            <a:r>
              <a:rPr lang="zh-CN" altLang="en-US" dirty="0"/>
              <a:t>hen d</a:t>
            </a:r>
            <a:r>
              <a:rPr lang="en-US" altLang="zh-CN" dirty="0" err="1"/>
              <a:t>oes</a:t>
            </a:r>
            <a:r>
              <a:rPr lang="zh-CN" altLang="en-US" dirty="0"/>
              <a:t> the reconnection </a:t>
            </a:r>
            <a:r>
              <a:rPr lang="en-US" altLang="zh-CN" dirty="0"/>
              <a:t>start</a:t>
            </a:r>
            <a:r>
              <a:rPr lang="zh-CN" altLang="en-US" dirty="0"/>
              <a:t>? 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Does it start in phase A or phase B? 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If it occurred in phase A, why the temperature just increase slowly? 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If it occurred in phase B, then why the temperature increases before </a:t>
            </a:r>
            <a:r>
              <a:rPr lang="en-US" altLang="zh-CN" dirty="0" err="1"/>
              <a:t>reconection</a:t>
            </a:r>
            <a:r>
              <a:rPr lang="zh-CN" altLang="en-US" dirty="0"/>
              <a:t>?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What heat the source region during phase A?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What is the physical connection between the heating process and magnetic reconnection?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B26BEC-53FE-4FBA-A867-1C46329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10B936-12AF-4556-8441-831B4AA1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8A8C8B-E53E-4045-8CCB-C3070F95D9D6}"/>
              </a:ext>
            </a:extLst>
          </p:cNvPr>
          <p:cNvSpPr/>
          <p:nvPr/>
        </p:nvSpPr>
        <p:spPr>
          <a:xfrm>
            <a:off x="942574" y="585066"/>
            <a:ext cx="8858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FF0000"/>
                </a:solidFill>
              </a:rPr>
              <a:t>1. When does the magnetic reconnection begin during the flare process?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E6A20E-3BC8-4F3B-BD9D-C97A3BC9958E}"/>
              </a:ext>
            </a:extLst>
          </p:cNvPr>
          <p:cNvSpPr/>
          <p:nvPr/>
        </p:nvSpPr>
        <p:spPr>
          <a:xfrm>
            <a:off x="6821124" y="5334147"/>
            <a:ext cx="455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evolutionary profile of a typical solar flare 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6D3ABF-4C19-48FA-89BE-6F28F32455B7}"/>
              </a:ext>
            </a:extLst>
          </p:cNvPr>
          <p:cNvSpPr/>
          <p:nvPr/>
        </p:nvSpPr>
        <p:spPr>
          <a:xfrm rot="-360000">
            <a:off x="7051084" y="4296095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phase A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31B1B3-697B-426E-BD8C-1AD147A78D7D}"/>
              </a:ext>
            </a:extLst>
          </p:cNvPr>
          <p:cNvSpPr/>
          <p:nvPr/>
        </p:nvSpPr>
        <p:spPr>
          <a:xfrm rot="-2520000">
            <a:off x="7808750" y="309407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phase 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2D3D587-44A7-4E5B-AF23-E87CAF550793}"/>
              </a:ext>
            </a:extLst>
          </p:cNvPr>
          <p:cNvCxnSpPr>
            <a:cxnSpLocks/>
          </p:cNvCxnSpPr>
          <p:nvPr/>
        </p:nvCxnSpPr>
        <p:spPr>
          <a:xfrm>
            <a:off x="7545333" y="3700923"/>
            <a:ext cx="671512" cy="926837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B1CDEBED-6F77-4781-A6D4-28C2C1A83CAB}"/>
              </a:ext>
            </a:extLst>
          </p:cNvPr>
          <p:cNvSpPr/>
          <p:nvPr/>
        </p:nvSpPr>
        <p:spPr>
          <a:xfrm>
            <a:off x="7125820" y="3398638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start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978DD40-089A-4ACA-B9AF-21A46316926B}"/>
              </a:ext>
            </a:extLst>
          </p:cNvPr>
          <p:cNvSpPr/>
          <p:nvPr/>
        </p:nvSpPr>
        <p:spPr>
          <a:xfrm>
            <a:off x="878230" y="1200681"/>
            <a:ext cx="1028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As we know, if there is a gradient, it must drive a flow</a:t>
            </a:r>
            <a:r>
              <a:rPr lang="zh-CN" altLang="en-US" sz="2800" b="1" dirty="0"/>
              <a:t> inevitabl</a:t>
            </a:r>
            <a:r>
              <a:rPr lang="en-US" altLang="zh-CN" sz="2800" b="1" dirty="0"/>
              <a:t>y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200270A-3811-4581-8F66-372F861E700A}"/>
                  </a:ext>
                </a:extLst>
              </p:cNvPr>
              <p:cNvSpPr/>
              <p:nvPr/>
            </p:nvSpPr>
            <p:spPr>
              <a:xfrm>
                <a:off x="1411084" y="2749131"/>
                <a:ext cx="907394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/>
                  <a:t>E</a:t>
                </a:r>
                <a:r>
                  <a:rPr lang="zh-CN" altLang="en-US" sz="2400" dirty="0"/>
                  <a:t>lectric potential-gradient </a:t>
                </a:r>
                <a:r>
                  <a:rPr lang="en-US" altLang="zh-CN" sz="2400" dirty="0"/>
                  <a:t>drives an electric current: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zh-CN" altLang="en-US" sz="2400" b="0" i="1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CN" sz="2400" b="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/>
                  <a:t>Density-gradient drives a diffusion flow: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/>
                  <a:t>Temperature-gradient drives a heat flow: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/>
                  <a:t>……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dirty="0"/>
                  <a:t>Then, </a:t>
                </a:r>
                <a:r>
                  <a:rPr lang="en-US" altLang="zh-CN" sz="2400" b="1" dirty="0">
                    <a:solidFill>
                      <a:srgbClr val="7030A0"/>
                    </a:solidFill>
                  </a:rPr>
                  <a:t>what flow will be driven by a magnetic-gradient (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sz="2400" b="1" dirty="0">
                    <a:solidFill>
                      <a:srgbClr val="7030A0"/>
                    </a:solidFill>
                  </a:rPr>
                  <a:t>) in plasmas? 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200270A-3811-4581-8F66-372F861E7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84" y="2749131"/>
                <a:ext cx="9073948" cy="2554545"/>
              </a:xfrm>
              <a:prstGeom prst="rect">
                <a:avLst/>
              </a:prstGeom>
              <a:blipFill>
                <a:blip r:embed="rId2"/>
                <a:stretch>
                  <a:fillRect l="-1007" t="-1909" r="-3291" b="-4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A0BA7D-5027-4940-892E-E05B8E67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B72867-DE83-4F04-95EB-6144972C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7E5D3D-D284-477F-93C6-9E4A599FA0B9}"/>
                  </a:ext>
                </a:extLst>
              </p:cNvPr>
              <p:cNvSpPr/>
              <p:nvPr/>
            </p:nvSpPr>
            <p:spPr>
              <a:xfrm>
                <a:off x="4137148" y="1932623"/>
                <a:ext cx="3060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Gradient 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Flow</a:t>
                </a:r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B7E5D3D-D284-477F-93C6-9E4A599FA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48" y="1932623"/>
                <a:ext cx="3060454" cy="461665"/>
              </a:xfrm>
              <a:prstGeom prst="rect">
                <a:avLst/>
              </a:prstGeom>
              <a:blipFill>
                <a:blip r:embed="rId3"/>
                <a:stretch>
                  <a:fillRect l="-1394" t="-10526" r="-11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0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D3ED20-A2D2-4B79-9392-B91BFC842E17}"/>
              </a:ext>
            </a:extLst>
          </p:cNvPr>
          <p:cNvGrpSpPr/>
          <p:nvPr/>
        </p:nvGrpSpPr>
        <p:grpSpPr>
          <a:xfrm>
            <a:off x="6389310" y="923583"/>
            <a:ext cx="4757727" cy="3067879"/>
            <a:chOff x="659947" y="1103286"/>
            <a:chExt cx="4757727" cy="3067879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4C0A560E-0EBC-4844-AC5F-A7F4B2B26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7" y="1103286"/>
              <a:ext cx="4757727" cy="306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BB32B0A-12E5-4396-A163-90E71BF7E5B0}"/>
                </a:ext>
              </a:extLst>
            </p:cNvPr>
            <p:cNvSpPr/>
            <p:nvPr/>
          </p:nvSpPr>
          <p:spPr>
            <a:xfrm>
              <a:off x="3420337" y="3702264"/>
              <a:ext cx="18587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0070C0"/>
                  </a:solidFill>
                </a:rPr>
                <a:t>(T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an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, </a:t>
              </a:r>
              <a:r>
                <a:rPr lang="en-US" altLang="zh-CN" sz="2000" b="1" dirty="0" err="1">
                  <a:solidFill>
                    <a:srgbClr val="0070C0"/>
                  </a:solidFill>
                </a:rPr>
                <a:t>ApJ</a:t>
              </a:r>
              <a:r>
                <a:rPr lang="en-US" altLang="zh-CN" sz="2000" b="1" dirty="0">
                  <a:solidFill>
                    <a:srgbClr val="0070C0"/>
                  </a:solidFill>
                </a:rPr>
                <a:t>, 2014</a:t>
              </a:r>
              <a:r>
                <a:rPr lang="zh-CN" altLang="en-US" sz="2000" b="1" dirty="0">
                  <a:solidFill>
                    <a:srgbClr val="0070C0"/>
                  </a:solidFill>
                </a:rPr>
                <a:t>)</a:t>
              </a:r>
              <a:endParaRPr lang="en-US" altLang="zh-CN" sz="2000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74E1BA-C6C5-4F1D-9763-56E513BC1AB2}"/>
                  </a:ext>
                </a:extLst>
              </p:cNvPr>
              <p:cNvSpPr/>
              <p:nvPr/>
            </p:nvSpPr>
            <p:spPr>
              <a:xfrm>
                <a:off x="621246" y="1085736"/>
                <a:ext cx="5372287" cy="260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Tan (2014) proposed that a charged particle will have a balance in slowly-varying magnetized plasma loop: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                                (1)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                   (2)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:</a:t>
                </a:r>
                <a:r>
                  <a:rPr lang="zh-CN" altLang="en-US" i="1" dirty="0"/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gravitational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magnetic-gradient force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: relative magnetic-gradient,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: transverse kinetic energy.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74E1BA-C6C5-4F1D-9763-56E513BC1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6" y="1085736"/>
                <a:ext cx="5372287" cy="2607830"/>
              </a:xfrm>
              <a:prstGeom prst="rect">
                <a:avLst/>
              </a:prstGeom>
              <a:blipFill>
                <a:blip r:embed="rId3"/>
                <a:stretch>
                  <a:fillRect l="-1022" t="-1168" r="-1703" b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5568AC-10E8-4149-96AC-C5D12CFE2F67}"/>
                  </a:ext>
                </a:extLst>
              </p:cNvPr>
              <p:cNvSpPr/>
              <p:nvPr/>
            </p:nvSpPr>
            <p:spPr>
              <a:xfrm>
                <a:off x="585091" y="3648525"/>
                <a:ext cx="5372287" cy="2771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</a:rPr>
                  <a:t>The higher kinetic energy of a particle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, it get a stronger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, and get away from strong field region faster than the low energy particles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 Equation (1) may define a threshold energy: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b="1" dirty="0"/>
                  <a:t>starting energy</a:t>
                </a:r>
                <a:r>
                  <a:rPr lang="en-US" altLang="zh-CN" dirty="0"/>
                  <a:t>.</a:t>
                </a: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escaping particle (pumping)</a:t>
                </a: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confined particle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15568AC-10E8-4149-96AC-C5D12CFE2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1" y="3648525"/>
                <a:ext cx="5372287" cy="2771784"/>
              </a:xfrm>
              <a:prstGeom prst="rect">
                <a:avLst/>
              </a:prstGeom>
              <a:blipFill>
                <a:blip r:embed="rId4"/>
                <a:stretch>
                  <a:fillRect l="-1022" t="-1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C3249A-1450-478C-95B7-336587DB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71E68E-9D43-4F2C-A12D-47285D83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7E0B83-6147-4D85-90F9-321B2D5B1E34}"/>
              </a:ext>
            </a:extLst>
          </p:cNvPr>
          <p:cNvSpPr/>
          <p:nvPr/>
        </p:nvSpPr>
        <p:spPr>
          <a:xfrm>
            <a:off x="742950" y="216029"/>
            <a:ext cx="10051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2. Magnetic-gradient pumping (MGP) mechanism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D4A4948-4348-4D3C-8E08-68EED588B84D}"/>
                  </a:ext>
                </a:extLst>
              </p:cNvPr>
              <p:cNvSpPr/>
              <p:nvPr/>
            </p:nvSpPr>
            <p:spPr>
              <a:xfrm>
                <a:off x="6292864" y="4289958"/>
                <a:ext cx="4950618" cy="369332"/>
              </a:xfrm>
              <a:prstGeom prst="rect">
                <a:avLst/>
              </a:prstGeom>
              <a:ln w="15875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𝜵</m:t>
                    </m:r>
                    <m:r>
                      <a:rPr lang="en-US" altLang="zh-CN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b="1" dirty="0">
                    <a:solidFill>
                      <a:srgbClr val="7030A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→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energetic charged particle flow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D4A4948-4348-4D3C-8E08-68EED588B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64" y="4289958"/>
                <a:ext cx="4950618" cy="369332"/>
              </a:xfrm>
              <a:prstGeom prst="rect">
                <a:avLst/>
              </a:prstGeom>
              <a:blipFill>
                <a:blip r:embed="rId5"/>
                <a:stretch>
                  <a:fillRect t="-12698" b="-22222"/>
                </a:stretch>
              </a:blipFill>
              <a:ln w="158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F0486CC-A9F4-4278-8073-E0A75A90E69E}"/>
              </a:ext>
            </a:extLst>
          </p:cNvPr>
          <p:cNvSpPr/>
          <p:nvPr/>
        </p:nvSpPr>
        <p:spPr>
          <a:xfrm>
            <a:off x="6329363" y="4946278"/>
            <a:ext cx="5277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b="1" dirty="0">
                <a:solidFill>
                  <a:srgbClr val="FF0000"/>
                </a:solidFill>
              </a:rPr>
              <a:t>Remind</a:t>
            </a:r>
            <a:r>
              <a:rPr lang="en-US" altLang="zh-CN" b="1" dirty="0"/>
              <a:t>: </a:t>
            </a:r>
            <a:r>
              <a:rPr lang="en-US" altLang="zh-CN" dirty="0"/>
              <a:t>The </a:t>
            </a:r>
            <a:r>
              <a:rPr lang="zh-CN" altLang="en-US" dirty="0"/>
              <a:t>gravitational force</a:t>
            </a:r>
            <a:r>
              <a:rPr lang="en-US" altLang="zh-CN" dirty="0"/>
              <a:t> is a key factor for MGP mechanism, which is  ignored by </a:t>
            </a:r>
            <a:r>
              <a:rPr lang="en-US" altLang="zh-CN" dirty="0" err="1"/>
              <a:t>Shibasakis</a:t>
            </a:r>
            <a:r>
              <a:rPr lang="en-US" altLang="zh-CN" dirty="0"/>
              <a:t> (2001), </a:t>
            </a:r>
            <a:r>
              <a:rPr lang="en-US" altLang="zh-CN" dirty="0" err="1"/>
              <a:t>Hollweg</a:t>
            </a:r>
            <a:r>
              <a:rPr lang="en-US" altLang="zh-CN" dirty="0"/>
              <a:t> (2006), etc., therefore they had not come to a conclusion of corona heating.</a:t>
            </a:r>
          </a:p>
        </p:txBody>
      </p:sp>
    </p:spTree>
    <p:extLst>
      <p:ext uri="{BB962C8B-B14F-4D97-AF65-F5344CB8AC3E}">
        <p14:creationId xmlns:p14="http://schemas.microsoft.com/office/powerpoint/2010/main" val="20842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492504-2EB4-41B3-B34D-2E33519C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FF04D3-9E44-47E3-A215-0E87DA60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61CFB386-199B-4D59-82F8-8CE0EE4A9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562677"/>
                  </p:ext>
                </p:extLst>
              </p:nvPr>
            </p:nvGraphicFramePr>
            <p:xfrm>
              <a:off x="5761434" y="1364432"/>
              <a:ext cx="5786438" cy="2996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163">
                      <a:extLst>
                        <a:ext uri="{9D8B030D-6E8A-4147-A177-3AD203B41FA5}">
                          <a16:colId xmlns:a16="http://schemas.microsoft.com/office/drawing/2014/main" val="1997177234"/>
                        </a:ext>
                      </a:extLst>
                    </a:gridCol>
                    <a:gridCol w="1464469">
                      <a:extLst>
                        <a:ext uri="{9D8B030D-6E8A-4147-A177-3AD203B41FA5}">
                          <a16:colId xmlns:a16="http://schemas.microsoft.com/office/drawing/2014/main" val="628124451"/>
                        </a:ext>
                      </a:extLst>
                    </a:gridCol>
                    <a:gridCol w="1593056">
                      <a:extLst>
                        <a:ext uri="{9D8B030D-6E8A-4147-A177-3AD203B41FA5}">
                          <a16:colId xmlns:a16="http://schemas.microsoft.com/office/drawing/2014/main" val="3004351633"/>
                        </a:ext>
                      </a:extLst>
                    </a:gridCol>
                    <a:gridCol w="1428750">
                      <a:extLst>
                        <a:ext uri="{9D8B030D-6E8A-4147-A177-3AD203B41FA5}">
                          <a16:colId xmlns:a16="http://schemas.microsoft.com/office/drawing/2014/main" val="1413623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Photosphere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Chromosphere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Corona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0648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T (K)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5450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10800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447000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2653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0" dirty="0">
                              <a:latin typeface="+mn-lt"/>
                              <a:ea typeface="+mn-ea"/>
                            </a:rPr>
                            <a:t>6.880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i="0" dirty="0">
                              <a:latin typeface="+mn-lt"/>
                              <a:ea typeface="+mn-ea"/>
                            </a:rPr>
                            <a:t>9.136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2.137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711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0" dirty="0">
                              <a:latin typeface="+mn-lt"/>
                              <a:ea typeface="+mn-ea"/>
                            </a:rPr>
                            <a:t>1.065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dirty="0">
                              <a:latin typeface="+mn-lt"/>
                              <a:ea typeface="+mn-ea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59</m:t>
                              </m:r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0" dirty="0">
                              <a:latin typeface="+mn-lt"/>
                              <a:ea typeface="+mn-ea"/>
                            </a:rPr>
                            <a:t>2.567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2200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B (Gs)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500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030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(s)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i="0" dirty="0">
                              <a:latin typeface="+mn-lt"/>
                              <a:ea typeface="+mn-ea"/>
                            </a:rPr>
                            <a:t>2</a:t>
                          </a:r>
                          <a:r>
                            <a:rPr lang="en-US" altLang="zh-CN" sz="1800" i="0">
                              <a:latin typeface="+mn-lt"/>
                              <a:ea typeface="+mn-ea"/>
                            </a:rPr>
                            <a:t>.46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0.13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0.87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0267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(s)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1.75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7.2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5.4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5931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(s)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1.3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6.7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3.4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5666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4">
                <a:extLst>
                  <a:ext uri="{FF2B5EF4-FFF2-40B4-BE49-F238E27FC236}">
                    <a16:creationId xmlns:a16="http://schemas.microsoft.com/office/drawing/2014/main" id="{61CFB386-199B-4D59-82F8-8CE0EE4A9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562677"/>
                  </p:ext>
                </p:extLst>
              </p:nvPr>
            </p:nvGraphicFramePr>
            <p:xfrm>
              <a:off x="5761434" y="1364432"/>
              <a:ext cx="5786438" cy="2996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0163">
                      <a:extLst>
                        <a:ext uri="{9D8B030D-6E8A-4147-A177-3AD203B41FA5}">
                          <a16:colId xmlns:a16="http://schemas.microsoft.com/office/drawing/2014/main" val="1997177234"/>
                        </a:ext>
                      </a:extLst>
                    </a:gridCol>
                    <a:gridCol w="1464469">
                      <a:extLst>
                        <a:ext uri="{9D8B030D-6E8A-4147-A177-3AD203B41FA5}">
                          <a16:colId xmlns:a16="http://schemas.microsoft.com/office/drawing/2014/main" val="628124451"/>
                        </a:ext>
                      </a:extLst>
                    </a:gridCol>
                    <a:gridCol w="1593056">
                      <a:extLst>
                        <a:ext uri="{9D8B030D-6E8A-4147-A177-3AD203B41FA5}">
                          <a16:colId xmlns:a16="http://schemas.microsoft.com/office/drawing/2014/main" val="3004351633"/>
                        </a:ext>
                      </a:extLst>
                    </a:gridCol>
                    <a:gridCol w="1428750">
                      <a:extLst>
                        <a:ext uri="{9D8B030D-6E8A-4147-A177-3AD203B41FA5}">
                          <a16:colId xmlns:a16="http://schemas.microsoft.com/office/drawing/2014/main" val="1413623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Photosphere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Chromosphere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Corona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0648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T (K)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5450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10800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447000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2653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9" t="-208197" r="-347887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797" t="-208197" r="-207469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4330" t="-208197" r="-91571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4681" t="-208197" r="-1702" b="-5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711300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9" t="-284848" r="-347887" b="-3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797" t="-284848" r="-207469" b="-3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4330" t="-284848" r="-91571" b="-3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4681" t="-284848" r="-1702" b="-39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2200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B (Gs)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500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100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030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9" t="-516393" r="-34788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797" t="-516393" r="-20746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0.13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0.87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0267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9" t="-616393" r="-34788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797" t="-616393" r="-20746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4330" t="-616393" r="-915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4681" t="-616393" r="-170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931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9" t="-716393" r="-34788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797" t="-716393" r="-20746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74330" t="-716393" r="-915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4681" t="-716393" r="-170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6669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1FD79882-90E0-4240-8FB1-661694D2F6FC}"/>
              </a:ext>
            </a:extLst>
          </p:cNvPr>
          <p:cNvSpPr/>
          <p:nvPr/>
        </p:nvSpPr>
        <p:spPr>
          <a:xfrm>
            <a:off x="411133" y="555247"/>
            <a:ext cx="10801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/>
              <a:t>Is MGP valid especially in the partial ionized </a:t>
            </a:r>
            <a:r>
              <a:rPr lang="en-US" altLang="zh-CN" sz="2200" b="1" dirty="0" err="1"/>
              <a:t>photospheric</a:t>
            </a:r>
            <a:r>
              <a:rPr lang="en-US" altLang="zh-CN" sz="2200" b="1" dirty="0"/>
              <a:t> and </a:t>
            </a:r>
            <a:r>
              <a:rPr lang="en-US" altLang="zh-CN" sz="2200" b="1" dirty="0" err="1"/>
              <a:t>chromospheric</a:t>
            </a:r>
            <a:r>
              <a:rPr lang="en-US" altLang="zh-CN" sz="2200" b="1" dirty="0"/>
              <a:t> plasmas?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D04C5B-D974-4AEC-BC41-B2FC9055D574}"/>
                  </a:ext>
                </a:extLst>
              </p:cNvPr>
              <p:cNvSpPr/>
              <p:nvPr/>
            </p:nvSpPr>
            <p:spPr>
              <a:xfrm>
                <a:off x="794153" y="2432633"/>
                <a:ext cx="4630899" cy="3771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Collision timescale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𝑖𝑎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≈1.25×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 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4</a:t>
                </a:r>
                <a:r>
                  <a:rPr lang="en-US" altLang="zh-CN" dirty="0"/>
                  <a:t>)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≈6.94×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el-GR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                       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5</a:t>
                </a:r>
                <a:r>
                  <a:rPr lang="en-US" altLang="zh-CN" dirty="0"/>
                  <a:t>)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=0.53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m: radius of hydrogen atom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: density of hydrogen atoms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: protons density 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electron density)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altLang="zh-CN" b="1" dirty="0">
                    <a:solidFill>
                      <a:srgbClr val="7030A0"/>
                    </a:solidFill>
                  </a:rPr>
                  <a:t>Magnetic cyclotron period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:</a:t>
                </a:r>
              </a:p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≈6.7×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                       (6)</a:t>
                </a:r>
              </a:p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altLang="zh-CN" dirty="0"/>
                  <a:t>Here,  the unit of B is Gs</a:t>
                </a: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D04C5B-D974-4AEC-BC41-B2FC9055D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53" y="2432633"/>
                <a:ext cx="4630899" cy="3771930"/>
              </a:xfrm>
              <a:prstGeom prst="rect">
                <a:avLst/>
              </a:prstGeom>
              <a:blipFill>
                <a:blip r:embed="rId3"/>
                <a:stretch>
                  <a:fillRect l="-1053" t="-808" b="-1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FC7A765F-52A7-4436-BB0E-16EE8689BF50}"/>
              </a:ext>
            </a:extLst>
          </p:cNvPr>
          <p:cNvSpPr/>
          <p:nvPr/>
        </p:nvSpPr>
        <p:spPr>
          <a:xfrm>
            <a:off x="5761434" y="4518962"/>
            <a:ext cx="56971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In photosphere, a</a:t>
            </a:r>
            <a:r>
              <a:rPr lang="zh-CN" altLang="en-US" dirty="0"/>
              <a:t> proton can gyrate at least </a:t>
            </a:r>
            <a:r>
              <a:rPr lang="en-US" altLang="zh-CN" dirty="0"/>
              <a:t>100 </a:t>
            </a:r>
            <a:r>
              <a:rPr lang="zh-CN" altLang="en-US" dirty="0"/>
              <a:t>times before it collides with other </a:t>
            </a:r>
            <a:r>
              <a:rPr lang="en-US" altLang="zh-CN" dirty="0"/>
              <a:t>ion</a:t>
            </a:r>
            <a:r>
              <a:rPr lang="zh-CN" altLang="en-US" dirty="0"/>
              <a:t>s</a:t>
            </a:r>
            <a:r>
              <a:rPr lang="en-US" altLang="zh-CN" dirty="0"/>
              <a:t>, and gyrate more than 1000 time before it collides with other atoms.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rgbClr val="FF0000"/>
                </a:solidFill>
              </a:rPr>
              <a:t>MGP mechanism is</a:t>
            </a:r>
            <a:r>
              <a:rPr lang="zh-CN" altLang="en-US" sz="2000" b="1" dirty="0">
                <a:solidFill>
                  <a:srgbClr val="FF0000"/>
                </a:solidFill>
              </a:rPr>
              <a:t> valid </a:t>
            </a:r>
            <a:r>
              <a:rPr lang="en-US" altLang="zh-CN" sz="2000" b="1" dirty="0">
                <a:solidFill>
                  <a:srgbClr val="FF0000"/>
                </a:solidFill>
              </a:rPr>
              <a:t>even in the photosphere, chromosphere as well as in the corona!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7AD4447-D500-4DD8-A642-B0CA49813ECF}"/>
                  </a:ext>
                </a:extLst>
              </p:cNvPr>
              <p:cNvSpPr/>
              <p:nvPr/>
            </p:nvSpPr>
            <p:spPr>
              <a:xfrm>
                <a:off x="851296" y="1335808"/>
                <a:ext cx="448627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7030A0"/>
                    </a:solidFill>
                  </a:rPr>
                  <a:t>Precondition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 of </a:t>
                </a:r>
                <a:r>
                  <a:rPr lang="en-US" altLang="zh-CN" sz="2000" dirty="0" err="1">
                    <a:solidFill>
                      <a:srgbClr val="7030A0"/>
                    </a:solidFill>
                  </a:rPr>
                  <a:t>Equ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. (1) and (2) is slowly variation: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𝑚𝑐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</a:rPr>
                  <a:t>                          (3)</a:t>
                </a: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7AD4447-D500-4DD8-A642-B0CA49813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96" y="1335808"/>
                <a:ext cx="4486275" cy="1015663"/>
              </a:xfrm>
              <a:prstGeom prst="rect">
                <a:avLst/>
              </a:prstGeom>
              <a:blipFill>
                <a:blip r:embed="rId4"/>
                <a:stretch>
                  <a:fillRect l="-1495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6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9DF9CC-3204-4EF6-A184-8E3A8FDC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6CA4A1-E41E-4E53-A3ED-5B7C111E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56760BB-F8B9-4E6F-9EFD-5B55BB7304D6}"/>
              </a:ext>
            </a:extLst>
          </p:cNvPr>
          <p:cNvSpPr/>
          <p:nvPr/>
        </p:nvSpPr>
        <p:spPr>
          <a:xfrm>
            <a:off x="1259116" y="1907292"/>
            <a:ext cx="3060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magnetic-gradient force can pump the energetic particles from the solar underlying atmosphere and transport them in the corona.</a:t>
            </a:r>
            <a:endParaRPr lang="zh-CN" altLang="en-US" sz="24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05666D-BC1D-4137-A06A-E48767E35FDF}"/>
              </a:ext>
            </a:extLst>
          </p:cNvPr>
          <p:cNvGrpSpPr/>
          <p:nvPr/>
        </p:nvGrpSpPr>
        <p:grpSpPr>
          <a:xfrm>
            <a:off x="4592016" y="1180878"/>
            <a:ext cx="6609967" cy="4750679"/>
            <a:chOff x="4337574" y="1141121"/>
            <a:chExt cx="6609967" cy="4750679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AA10804-82C5-40CC-A5CE-234CB107156D}"/>
                </a:ext>
              </a:extLst>
            </p:cNvPr>
            <p:cNvGrpSpPr/>
            <p:nvPr/>
          </p:nvGrpSpPr>
          <p:grpSpPr>
            <a:xfrm>
              <a:off x="4337574" y="1141121"/>
              <a:ext cx="6609967" cy="4750679"/>
              <a:chOff x="5123392" y="1537200"/>
              <a:chExt cx="6609967" cy="4750679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829729AC-CFE5-4EA3-A38F-537977108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3392" y="1537200"/>
                <a:ext cx="6609967" cy="4750679"/>
              </a:xfrm>
              <a:prstGeom prst="rect">
                <a:avLst/>
              </a:prstGeom>
            </p:spPr>
          </p:pic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3BC7ED9C-13B7-44A4-A2D3-AE771308D265}"/>
                  </a:ext>
                </a:extLst>
              </p:cNvPr>
              <p:cNvSpPr/>
              <p:nvPr/>
            </p:nvSpPr>
            <p:spPr>
              <a:xfrm>
                <a:off x="7759419" y="1828800"/>
                <a:ext cx="616743" cy="2514600"/>
              </a:xfrm>
              <a:custGeom>
                <a:avLst/>
                <a:gdLst>
                  <a:gd name="connsiteX0" fmla="*/ 614362 w 616743"/>
                  <a:gd name="connsiteY0" fmla="*/ 2514600 h 2514600"/>
                  <a:gd name="connsiteX1" fmla="*/ 592931 w 616743"/>
                  <a:gd name="connsiteY1" fmla="*/ 1521619 h 2514600"/>
                  <a:gd name="connsiteX2" fmla="*/ 442912 w 616743"/>
                  <a:gd name="connsiteY2" fmla="*/ 842963 h 2514600"/>
                  <a:gd name="connsiteX3" fmla="*/ 0 w 616743"/>
                  <a:gd name="connsiteY3" fmla="*/ 0 h 2514600"/>
                  <a:gd name="connsiteX4" fmla="*/ 0 w 616743"/>
                  <a:gd name="connsiteY4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743" h="2514600">
                    <a:moveTo>
                      <a:pt x="614362" y="2514600"/>
                    </a:moveTo>
                    <a:cubicBezTo>
                      <a:pt x="617934" y="2157412"/>
                      <a:pt x="621506" y="1800225"/>
                      <a:pt x="592931" y="1521619"/>
                    </a:cubicBezTo>
                    <a:cubicBezTo>
                      <a:pt x="564356" y="1243013"/>
                      <a:pt x="541734" y="1096566"/>
                      <a:pt x="442912" y="842963"/>
                    </a:cubicBezTo>
                    <a:cubicBezTo>
                      <a:pt x="344090" y="589360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CB223516-4769-4470-9D7F-D07A1C390903}"/>
                  </a:ext>
                </a:extLst>
              </p:cNvPr>
              <p:cNvSpPr/>
              <p:nvPr/>
            </p:nvSpPr>
            <p:spPr>
              <a:xfrm>
                <a:off x="8428376" y="1582307"/>
                <a:ext cx="311325" cy="2822713"/>
              </a:xfrm>
              <a:custGeom>
                <a:avLst/>
                <a:gdLst>
                  <a:gd name="connsiteX0" fmla="*/ 135173 w 311325"/>
                  <a:gd name="connsiteY0" fmla="*/ 2822713 h 2822713"/>
                  <a:gd name="connsiteX1" fmla="*/ 310101 w 311325"/>
                  <a:gd name="connsiteY1" fmla="*/ 1494846 h 2822713"/>
                  <a:gd name="connsiteX2" fmla="*/ 206734 w 311325"/>
                  <a:gd name="connsiteY2" fmla="*/ 485030 h 2822713"/>
                  <a:gd name="connsiteX3" fmla="*/ 87465 w 311325"/>
                  <a:gd name="connsiteY3" fmla="*/ 174929 h 2822713"/>
                  <a:gd name="connsiteX4" fmla="*/ 0 w 311325"/>
                  <a:gd name="connsiteY4" fmla="*/ 0 h 282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25" h="2822713">
                    <a:moveTo>
                      <a:pt x="135173" y="2822713"/>
                    </a:moveTo>
                    <a:cubicBezTo>
                      <a:pt x="216673" y="2353586"/>
                      <a:pt x="298174" y="1884460"/>
                      <a:pt x="310101" y="1494846"/>
                    </a:cubicBezTo>
                    <a:cubicBezTo>
                      <a:pt x="322028" y="1105232"/>
                      <a:pt x="243840" y="705016"/>
                      <a:pt x="206734" y="485030"/>
                    </a:cubicBezTo>
                    <a:cubicBezTo>
                      <a:pt x="169628" y="265044"/>
                      <a:pt x="121921" y="255767"/>
                      <a:pt x="87465" y="174929"/>
                    </a:cubicBezTo>
                    <a:cubicBezTo>
                      <a:pt x="53009" y="94091"/>
                      <a:pt x="26504" y="47045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98823F9-9B54-4A54-9516-F1AB1C06BE58}"/>
                  </a:ext>
                </a:extLst>
              </p:cNvPr>
              <p:cNvSpPr/>
              <p:nvPr/>
            </p:nvSpPr>
            <p:spPr>
              <a:xfrm>
                <a:off x="8584038" y="3719248"/>
                <a:ext cx="23544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Magnetic-gradient pumping</a:t>
                </a:r>
                <a:endParaRPr lang="zh-CN" alt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EBABE1B-61A1-43DF-9417-F14FE4D5B9A7}"/>
                  </a:ext>
                </a:extLst>
              </p:cNvPr>
              <p:cNvSpPr/>
              <p:nvPr/>
            </p:nvSpPr>
            <p:spPr>
              <a:xfrm>
                <a:off x="8058902" y="1643060"/>
                <a:ext cx="13417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Energetic particles flow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5F1423-1F1D-40E4-B102-EED746747B1B}"/>
                </a:ext>
              </a:extLst>
            </p:cNvPr>
            <p:cNvGrpSpPr/>
            <p:nvPr/>
          </p:nvGrpSpPr>
          <p:grpSpPr>
            <a:xfrm>
              <a:off x="7517574" y="2133107"/>
              <a:ext cx="223498" cy="1248356"/>
              <a:chOff x="2075290" y="302150"/>
              <a:chExt cx="223498" cy="1248356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83241E0F-C41C-455B-B808-D457C7D7C98B}"/>
                  </a:ext>
                </a:extLst>
              </p:cNvPr>
              <p:cNvSpPr/>
              <p:nvPr/>
            </p:nvSpPr>
            <p:spPr>
              <a:xfrm>
                <a:off x="2143125" y="435769"/>
                <a:ext cx="155663" cy="1114737"/>
              </a:xfrm>
              <a:custGeom>
                <a:avLst/>
                <a:gdLst>
                  <a:gd name="connsiteX0" fmla="*/ 0 w 307181"/>
                  <a:gd name="connsiteY0" fmla="*/ 0 h 1135856"/>
                  <a:gd name="connsiteX1" fmla="*/ 250031 w 307181"/>
                  <a:gd name="connsiteY1" fmla="*/ 507206 h 1135856"/>
                  <a:gd name="connsiteX2" fmla="*/ 307181 w 307181"/>
                  <a:gd name="connsiteY2" fmla="*/ 1135856 h 1135856"/>
                  <a:gd name="connsiteX3" fmla="*/ 307181 w 307181"/>
                  <a:gd name="connsiteY3" fmla="*/ 1135856 h 113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181" h="1135856">
                    <a:moveTo>
                      <a:pt x="0" y="0"/>
                    </a:moveTo>
                    <a:cubicBezTo>
                      <a:pt x="99417" y="158948"/>
                      <a:pt x="198834" y="317897"/>
                      <a:pt x="250031" y="507206"/>
                    </a:cubicBezTo>
                    <a:cubicBezTo>
                      <a:pt x="301228" y="696515"/>
                      <a:pt x="307181" y="1135856"/>
                      <a:pt x="307181" y="1135856"/>
                    </a:cubicBezTo>
                    <a:lnTo>
                      <a:pt x="307181" y="1135856"/>
                    </a:lnTo>
                  </a:path>
                </a:pathLst>
              </a:custGeom>
              <a:noFill/>
              <a:ln w="3175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1798AF1B-2A39-4D86-A7D9-C3B07ECD9323}"/>
                  </a:ext>
                </a:extLst>
              </p:cNvPr>
              <p:cNvCxnSpPr/>
              <p:nvPr/>
            </p:nvCxnSpPr>
            <p:spPr>
              <a:xfrm flipH="1" flipV="1">
                <a:off x="2075290" y="302150"/>
                <a:ext cx="67835" cy="133619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34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7E5200-C815-43DC-8AF4-160EE51C5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26" y="1918407"/>
            <a:ext cx="5159128" cy="3599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724E71-69CE-4FED-A641-DB7335F7D2DA}"/>
                  </a:ext>
                </a:extLst>
              </p:cNvPr>
              <p:cNvSpPr/>
              <p:nvPr/>
            </p:nvSpPr>
            <p:spPr>
              <a:xfrm>
                <a:off x="767557" y="1749538"/>
                <a:ext cx="5654969" cy="4571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         (7)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altLang="zh-CN" sz="2000" dirty="0"/>
                  <a:t>Here,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zh-CN" alt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dirty="0"/>
                  <a:t>. Looptop: 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.</a:t>
                </a:r>
              </a:p>
              <a:p>
                <a:pPr marL="342900" indent="-342900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000" dirty="0"/>
                  <a:t>, the charged particle will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remain</a:t>
                </a:r>
                <a:r>
                  <a:rPr lang="en-US" altLang="zh-CN" sz="2000" dirty="0"/>
                  <a:t> around the high of h;</a:t>
                </a:r>
              </a:p>
              <a:p>
                <a:pPr marL="342900" indent="-342900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000" dirty="0"/>
                  <a:t>, the charged particles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move upward </a:t>
                </a:r>
                <a:r>
                  <a:rPr lang="en-US" altLang="zh-CN" sz="2000" dirty="0"/>
                  <a:t>(</a:t>
                </a:r>
                <a:r>
                  <a:rPr lang="en-US" altLang="zh-CN" sz="2000" b="1" dirty="0"/>
                  <a:t>escaping particle, or pumping particle</a:t>
                </a:r>
                <a:r>
                  <a:rPr lang="en-US" altLang="zh-CN" sz="2000" dirty="0"/>
                  <a:t>)</a:t>
                </a:r>
              </a:p>
              <a:p>
                <a:pPr marL="342900" indent="-342900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000" dirty="0"/>
                  <a:t>, the charged particles will be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confined</a:t>
                </a:r>
                <a:r>
                  <a:rPr lang="en-US" altLang="zh-CN" sz="2000" dirty="0"/>
                  <a:t> below h (</a:t>
                </a:r>
                <a:r>
                  <a:rPr lang="en-US" altLang="zh-CN" sz="2000" b="1" dirty="0"/>
                  <a:t>confined particle</a:t>
                </a:r>
                <a:r>
                  <a:rPr lang="en-US" altLang="zh-CN" sz="2000" dirty="0"/>
                  <a:t>).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starting energy </a:t>
                </a:r>
                <a:r>
                  <a:rPr lang="en-US" altLang="zh-CN" sz="2000" dirty="0"/>
                  <a:t>at h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D724E71-69CE-4FED-A641-DB7335F7D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57" y="1749538"/>
                <a:ext cx="5654969" cy="4571444"/>
              </a:xfrm>
              <a:prstGeom prst="rect">
                <a:avLst/>
              </a:prstGeom>
              <a:blipFill>
                <a:blip r:embed="rId3"/>
                <a:stretch>
                  <a:fillRect l="-1185" t="-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95208A3C-C632-4F69-A34A-BD44A9D0053B}"/>
              </a:ext>
            </a:extLst>
          </p:cNvPr>
          <p:cNvSpPr/>
          <p:nvPr/>
        </p:nvSpPr>
        <p:spPr>
          <a:xfrm>
            <a:off x="678657" y="1271677"/>
            <a:ext cx="8732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000" dirty="0"/>
              <a:t>In a closed solar plasma loop,  Equation (1) will be in the following form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AFFDCC-8C61-42F3-9C6C-210DF724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976E858-AB2A-4890-B726-596A38DF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83C0AF-7DD0-4D2B-8F3C-491709931C76}"/>
              </a:ext>
            </a:extLst>
          </p:cNvPr>
          <p:cNvSpPr/>
          <p:nvPr/>
        </p:nvSpPr>
        <p:spPr>
          <a:xfrm>
            <a:off x="678657" y="494847"/>
            <a:ext cx="10051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3. Magnetic-gradient drives the solar eruptions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F90E3DE-1D96-457A-9AB6-E491E6752B15}"/>
                  </a:ext>
                </a:extLst>
              </p:cNvPr>
              <p:cNvSpPr/>
              <p:nvPr/>
            </p:nvSpPr>
            <p:spPr>
              <a:xfrm>
                <a:off x="6691778" y="5662387"/>
                <a:ext cx="25522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7030A0"/>
                    </a:solidFill>
                  </a:rPr>
                  <a:t>is a key factor !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F90E3DE-1D96-457A-9AB6-E491E6752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78" y="5662387"/>
                <a:ext cx="2552237" cy="461665"/>
              </a:xfrm>
              <a:prstGeom prst="rect">
                <a:avLst/>
              </a:prstGeom>
              <a:blipFill>
                <a:blip r:embed="rId4"/>
                <a:stretch>
                  <a:fillRect l="-718" t="-10526" r="-263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63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FF8177-7077-4920-9EF8-1F52B6C332E3}"/>
              </a:ext>
            </a:extLst>
          </p:cNvPr>
          <p:cNvSpPr/>
          <p:nvPr/>
        </p:nvSpPr>
        <p:spPr>
          <a:xfrm>
            <a:off x="527446" y="354061"/>
            <a:ext cx="4660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/>
              <a:t>Magnetic-</a:t>
            </a:r>
            <a:r>
              <a:rPr lang="zh-CN" altLang="en-US" sz="2000" b="1" dirty="0"/>
              <a:t>gradient </a:t>
            </a:r>
            <a:r>
              <a:rPr lang="en-US" altLang="zh-CN" sz="2000" b="1" dirty="0"/>
              <a:t>in solar atmosphere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F5853B-EBB8-4574-962A-F8592461BD79}"/>
                  </a:ext>
                </a:extLst>
              </p:cNvPr>
              <p:cNvSpPr/>
              <p:nvPr/>
            </p:nvSpPr>
            <p:spPr>
              <a:xfrm>
                <a:off x="500068" y="861696"/>
                <a:ext cx="5595932" cy="2898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zh-CN" dirty="0"/>
                  <a:t>There 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still </a:t>
                </a:r>
                <a:r>
                  <a:rPr lang="zh-CN" altLang="en-US" dirty="0"/>
                  <a:t>no reliable direct measurement of magnetic field and the gradient in the chromosphere and corona. 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Dulk &amp; M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c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lean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 (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1978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zh-CN" dirty="0"/>
                  <a:t>proposed a fitting</a:t>
                </a:r>
                <a:r>
                  <a:rPr lang="zh-CN" altLang="en-US" dirty="0"/>
                  <a:t> estimat</a:t>
                </a:r>
                <a:r>
                  <a:rPr lang="en-US" altLang="zh-CN" dirty="0"/>
                  <a:t>ion</a:t>
                </a:r>
                <a:r>
                  <a:rPr lang="zh-CN" altLang="en-US" dirty="0"/>
                  <a:t> above active regions </a:t>
                </a:r>
                <a:r>
                  <a:rPr lang="en-US" altLang="zh-CN" dirty="0"/>
                  <a:t>(0.02-10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):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dirty="0"/>
                  <a:t>            (8)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𝑑h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≈−1.08×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dirty="0"/>
                  <a:t>            (9)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𝛁</m:t>
                        </m:r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</a:rPr>
                  <a:t>                (10)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CF5853B-EBB8-4574-962A-F8592461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8" y="861696"/>
                <a:ext cx="5595932" cy="2898037"/>
              </a:xfrm>
              <a:prstGeom prst="rect">
                <a:avLst/>
              </a:prstGeom>
              <a:blipFill>
                <a:blip r:embed="rId2"/>
                <a:stretch>
                  <a:fillRect l="-871" t="-1050" b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F822AD-A277-49F1-ADEF-9A80CE197E72}"/>
                  </a:ext>
                </a:extLst>
              </p:cNvPr>
              <p:cNvSpPr/>
              <p:nvPr/>
            </p:nvSpPr>
            <p:spPr>
              <a:xfrm>
                <a:off x="631039" y="3759733"/>
                <a:ext cx="5333990" cy="246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O</a:t>
                </a:r>
                <a:r>
                  <a:rPr lang="zh-CN" altLang="en-US" dirty="0"/>
                  <a:t>bservations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~1000</m:t>
                    </m:r>
                  </m:oMath>
                </a14:m>
                <a:r>
                  <a:rPr lang="zh-CN" altLang="en-US" dirty="0"/>
                  <a:t> G around footpoint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, 10-250 G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/>
                  <a:t> km, 5-10 G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/>
                  <a:t> km. Accordingly,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/>
                  <a:t> 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km,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/>
                  <a:t> km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(Gelfreikh et al. 1997, Mathew &amp; Ambastha 2000, Cui et al. 2007, Joshi et al. 2017). 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>
                    <a:ea typeface="Cambria Math" panose="02040503050406030204" pitchFamily="18" charset="0"/>
                  </a:rPr>
                  <a:t>B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get maxim</a:t>
                </a:r>
                <a:r>
                  <a:rPr lang="en-US" altLang="zh-CN" dirty="0"/>
                  <a:t>a </a:t>
                </a:r>
                <a:r>
                  <a:rPr lang="zh-CN" altLang="en-US" dirty="0"/>
                  <a:t>near the footpoint, decrease rapidly with height and diminish in the high corona.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2F822AD-A277-49F1-ADEF-9A80CE197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9" y="3759733"/>
                <a:ext cx="5333990" cy="2468368"/>
              </a:xfrm>
              <a:prstGeom prst="rect">
                <a:avLst/>
              </a:prstGeom>
              <a:blipFill>
                <a:blip r:embed="rId3"/>
                <a:stretch>
                  <a:fillRect l="-1029" t="-1481" r="-800" b="-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7DAE2C-94BD-4BD8-9EEC-B23629D9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12155F-27A8-4522-95E4-1439080A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F61E11-302C-4D24-9FC7-2612EA267201}"/>
                  </a:ext>
                </a:extLst>
              </p:cNvPr>
              <p:cNvSpPr/>
              <p:nvPr/>
            </p:nvSpPr>
            <p:spPr>
              <a:xfrm>
                <a:off x="6317464" y="362278"/>
                <a:ext cx="5491163" cy="3996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zh-CN" dirty="0"/>
                  <a:t>T</a:t>
                </a:r>
                <a:r>
                  <a:rPr lang="zh-CN" altLang="en-US" dirty="0"/>
                  <a:t>he starting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dirty="0"/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)≈1.9×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zh-CN" altLang="en-US" dirty="0"/>
                  <a:t>    </a:t>
                </a:r>
                <a:r>
                  <a:rPr lang="en-US" altLang="zh-CN" dirty="0"/>
                  <a:t>(eV)      (11)</a:t>
                </a:r>
              </a:p>
              <a:p>
                <a:pPr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zh-CN" dirty="0"/>
                  <a:t>The corresponding temperature: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zh-CN" dirty="0"/>
                  <a:t>T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)≈2.2×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zh-CN" altLang="en-US" dirty="0"/>
                  <a:t>    </a:t>
                </a:r>
                <a:r>
                  <a:rPr lang="en-US" altLang="zh-CN" dirty="0"/>
                  <a:t>(K)             (12)</a:t>
                </a:r>
              </a:p>
              <a:p>
                <a:pPr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zh-CN" dirty="0"/>
                  <a:t>The looptop region depends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</a:p>
              <a:p>
                <a:pPr algn="just"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altLang="zh-CN" dirty="0"/>
                  <a:t>Then, the temperature around the looptop should be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≈2.2×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:r>
                  <a:rPr lang="en-US" altLang="zh-CN" dirty="0"/>
                  <a:t>(K)      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13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F61E11-302C-4D24-9FC7-2612EA267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64" y="362278"/>
                <a:ext cx="5491163" cy="3996415"/>
              </a:xfrm>
              <a:prstGeom prst="rect">
                <a:avLst/>
              </a:prstGeom>
              <a:blipFill>
                <a:blip r:embed="rId4"/>
                <a:stretch>
                  <a:fillRect l="-888" t="-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BB28350-C65A-41C2-A40A-3BA02CCED620}"/>
                  </a:ext>
                </a:extLst>
              </p:cNvPr>
              <p:cNvSpPr/>
              <p:nvPr/>
            </p:nvSpPr>
            <p:spPr>
              <a:xfrm>
                <a:off x="6522243" y="5092804"/>
                <a:ext cx="5501649" cy="94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𝒕𝒐𝒑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&gt;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2.2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K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when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R=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25 Mm, and 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&gt;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4.0</a:t>
                </a:r>
                <a:r>
                  <a:rPr lang="en-US" altLang="zh-CN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K with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R=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50 Mm, and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the 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maximum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&gt;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10 million K when the loop radius is at 1.0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BB28350-C65A-41C2-A40A-3BA02CC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3" y="5092804"/>
                <a:ext cx="5501649" cy="944746"/>
              </a:xfrm>
              <a:prstGeom prst="rect">
                <a:avLst/>
              </a:prstGeom>
              <a:blipFill>
                <a:blip r:embed="rId5"/>
                <a:stretch>
                  <a:fillRect l="-998" t="-2581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2F2DA01-093E-47E6-97E3-9F6CE8EE9636}"/>
              </a:ext>
            </a:extLst>
          </p:cNvPr>
          <p:cNvSpPr/>
          <p:nvPr/>
        </p:nvSpPr>
        <p:spPr>
          <a:xfrm>
            <a:off x="7152704" y="4414546"/>
            <a:ext cx="35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Generally, R/d</a:t>
            </a:r>
            <a:r>
              <a:rPr lang="zh-CN" altLang="en-US" dirty="0"/>
              <a:t>≈</a:t>
            </a:r>
            <a:r>
              <a:rPr lang="en-US" altLang="zh-CN" dirty="0"/>
              <a:t>20  (</a:t>
            </a:r>
            <a:r>
              <a:rPr lang="en-US" altLang="zh-CN" b="1" dirty="0">
                <a:solidFill>
                  <a:srgbClr val="0070C0"/>
                </a:solidFill>
              </a:rPr>
              <a:t>Bray et al. 1991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066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2588C1-0475-48C1-8308-EBB14C5B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20" y="1489735"/>
            <a:ext cx="5906580" cy="408583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EAE8A8-35A8-43C3-88A5-E52BDCB6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757-89C8-4C67-8BE0-00167667535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B3EBCC-40E9-4ACF-95EE-9FC04E9F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Baolin Tan_Magnetic gradient may play as a natural driver of solar eruptions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1872F9A-F731-408E-8A88-60A968CF3C6B}"/>
                  </a:ext>
                </a:extLst>
              </p:cNvPr>
              <p:cNvSpPr/>
              <p:nvPr/>
            </p:nvSpPr>
            <p:spPr>
              <a:xfrm>
                <a:off x="2880744" y="197944"/>
                <a:ext cx="61620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2. W</a:t>
                </a:r>
                <a:r>
                  <a:rPr lang="zh-CN" altLang="en-US" dirty="0"/>
                  <a:t>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the magnetic field cannot balance the expansion of the plasma pressure, the loop will loss its equilibrium, produce 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ballooning instability</a:t>
                </a:r>
                <a:r>
                  <a:rPr lang="zh-CN" altLang="en-US" dirty="0"/>
                  <a:t> around the looptop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1872F9A-F731-408E-8A88-60A968CF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744" y="197944"/>
                <a:ext cx="6162048" cy="923330"/>
              </a:xfrm>
              <a:prstGeom prst="rect">
                <a:avLst/>
              </a:prstGeom>
              <a:blipFill>
                <a:blip r:embed="rId3"/>
                <a:stretch>
                  <a:fillRect l="-891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1075AE-CFF1-4534-B305-A89269BF0B10}"/>
                  </a:ext>
                </a:extLst>
              </p:cNvPr>
              <p:cNvSpPr/>
              <p:nvPr/>
            </p:nvSpPr>
            <p:spPr>
              <a:xfrm>
                <a:off x="9042792" y="1409148"/>
                <a:ext cx="2922447" cy="301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1. T</a:t>
                </a:r>
                <a:r>
                  <a:rPr lang="zh-CN" altLang="en-US" dirty="0"/>
                  <a:t>he energetic </a:t>
                </a:r>
                <a:r>
                  <a:rPr lang="en-US" altLang="zh-CN" dirty="0"/>
                  <a:t>pumping</a:t>
                </a:r>
                <a:r>
                  <a:rPr lang="zh-CN" altLang="en-US" dirty="0"/>
                  <a:t> particles </a:t>
                </a:r>
                <a:r>
                  <a:rPr lang="en-US" altLang="zh-CN" dirty="0"/>
                  <a:t>come from both </a:t>
                </a:r>
                <a:r>
                  <a:rPr lang="en-US" altLang="zh-CN" dirty="0" err="1"/>
                  <a:t>footpoints</a:t>
                </a:r>
                <a:r>
                  <a:rPr lang="en-US" altLang="zh-CN" dirty="0"/>
                  <a:t> continuously,</a:t>
                </a:r>
                <a:r>
                  <a:rPr lang="zh-CN" altLang="en-US" dirty="0"/>
                  <a:t> pile up and accumulate around the looptop,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heat</a:t>
                </a:r>
                <a:r>
                  <a:rPr lang="en-US" altLang="zh-CN" dirty="0"/>
                  <a:t> the plasma, </a:t>
                </a:r>
                <a:r>
                  <a:rPr lang="zh-CN" altLang="en-US" dirty="0"/>
                  <a:t>increas</a:t>
                </a:r>
                <a:r>
                  <a:rPr lang="en-US" altLang="zh-CN" dirty="0"/>
                  <a:t>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 and T. Consequently, </a:t>
                </a:r>
                <a:r>
                  <a:rPr lang="en-US" altLang="zh-CN" dirty="0"/>
                  <a:t>both </a:t>
                </a:r>
                <a:r>
                  <a:rPr lang="zh-CN" altLang="en-US" dirty="0"/>
                  <a:t>the plasma pressure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𝑛𝑇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and the plasma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 increase.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1075AE-CFF1-4534-B305-A89269BF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792" y="1409148"/>
                <a:ext cx="2922447" cy="3012876"/>
              </a:xfrm>
              <a:prstGeom prst="rect">
                <a:avLst/>
              </a:prstGeom>
              <a:blipFill>
                <a:blip r:embed="rId4"/>
                <a:stretch>
                  <a:fillRect l="-1667" t="-1012" r="-4375" b="-2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AB6607B-10E0-485A-960C-3FBD2370B732}"/>
              </a:ext>
            </a:extLst>
          </p:cNvPr>
          <p:cNvSpPr/>
          <p:nvPr/>
        </p:nvSpPr>
        <p:spPr>
          <a:xfrm>
            <a:off x="872916" y="5785046"/>
            <a:ext cx="9617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MGP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continuous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process,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which may drive the onset of solar eruptions.</a:t>
            </a:r>
            <a:endParaRPr lang="zh-CN" altLang="en-US" sz="22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89AB7A2-E1A4-4CAE-BF9C-458F156DC439}"/>
              </a:ext>
            </a:extLst>
          </p:cNvPr>
          <p:cNvCxnSpPr>
            <a:cxnSpLocks/>
          </p:cNvCxnSpPr>
          <p:nvPr/>
        </p:nvCxnSpPr>
        <p:spPr>
          <a:xfrm>
            <a:off x="8136731" y="1871663"/>
            <a:ext cx="992981" cy="357187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3E25D9B-F60F-4C99-98F3-6FA280910515}"/>
              </a:ext>
            </a:extLst>
          </p:cNvPr>
          <p:cNvSpPr/>
          <p:nvPr/>
        </p:nvSpPr>
        <p:spPr>
          <a:xfrm>
            <a:off x="527496" y="1408033"/>
            <a:ext cx="2353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3. Produce upward bubble and anti-parallel magnetic field below it, generate electric current sheet.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8BE4DB7-457F-4C81-A571-0DA4632113B8}"/>
              </a:ext>
            </a:extLst>
          </p:cNvPr>
          <p:cNvCxnSpPr>
            <a:cxnSpLocks/>
          </p:cNvCxnSpPr>
          <p:nvPr/>
        </p:nvCxnSpPr>
        <p:spPr>
          <a:xfrm flipH="1" flipV="1">
            <a:off x="5600700" y="1121274"/>
            <a:ext cx="250031" cy="586082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B146CBA-BE7F-451A-9BD5-DADC26BEC35F}"/>
              </a:ext>
            </a:extLst>
          </p:cNvPr>
          <p:cNvSpPr/>
          <p:nvPr/>
        </p:nvSpPr>
        <p:spPr>
          <a:xfrm>
            <a:off x="425244" y="4268179"/>
            <a:ext cx="2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4. Magnetic reconnection, and form cusp-configuration, and eruption.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FF9ED57-7267-4F6C-87F2-E3040EBB48FC}"/>
              </a:ext>
            </a:extLst>
          </p:cNvPr>
          <p:cNvCxnSpPr>
            <a:cxnSpLocks/>
          </p:cNvCxnSpPr>
          <p:nvPr/>
        </p:nvCxnSpPr>
        <p:spPr>
          <a:xfrm flipH="1" flipV="1">
            <a:off x="2643189" y="1943100"/>
            <a:ext cx="1071176" cy="71438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3ED8C94-5140-43DE-B56A-31817D800311}"/>
              </a:ext>
            </a:extLst>
          </p:cNvPr>
          <p:cNvCxnSpPr>
            <a:cxnSpLocks/>
          </p:cNvCxnSpPr>
          <p:nvPr/>
        </p:nvCxnSpPr>
        <p:spPr>
          <a:xfrm flipH="1">
            <a:off x="3014663" y="4036219"/>
            <a:ext cx="1071176" cy="385805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2EB229B9-0B42-4209-8F63-967654DE3B75}"/>
              </a:ext>
            </a:extLst>
          </p:cNvPr>
          <p:cNvSpPr/>
          <p:nvPr/>
        </p:nvSpPr>
        <p:spPr>
          <a:xfrm>
            <a:off x="8764976" y="4997773"/>
            <a:ext cx="288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 typical cusp-configuration in preflare phase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B46C126-07EA-4AAB-940F-7F162759294F}"/>
              </a:ext>
            </a:extLst>
          </p:cNvPr>
          <p:cNvCxnSpPr>
            <a:cxnSpLocks/>
          </p:cNvCxnSpPr>
          <p:nvPr/>
        </p:nvCxnSpPr>
        <p:spPr>
          <a:xfrm>
            <a:off x="8238251" y="4486275"/>
            <a:ext cx="870349" cy="571500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0B013AA-ABB0-4644-97A7-113EDF53C16C}"/>
                  </a:ext>
                </a:extLst>
              </p:cNvPr>
              <p:cNvSpPr/>
              <p:nvPr/>
            </p:nvSpPr>
            <p:spPr>
              <a:xfrm>
                <a:off x="9133397" y="224348"/>
                <a:ext cx="2196592" cy="76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</a:t>
                </a:r>
                <a:r>
                  <a:rPr lang="en-US" altLang="zh-CN" dirty="0" err="1"/>
                  <a:t>Tsap</a:t>
                </a:r>
                <a:r>
                  <a:rPr lang="en-US" altLang="zh-CN" dirty="0"/>
                  <a:t> et al. 2008):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dirty="0"/>
                  <a:t>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14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0B013AA-ABB0-4644-97A7-113EDF53C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97" y="224348"/>
                <a:ext cx="2196592" cy="766813"/>
              </a:xfrm>
              <a:prstGeom prst="rect">
                <a:avLst/>
              </a:prstGeom>
              <a:blipFill>
                <a:blip r:embed="rId5"/>
                <a:stretch>
                  <a:fillRect l="-2216" t="-4762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5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6946</TotalTime>
  <Words>2179</Words>
  <Application>Microsoft Office PowerPoint</Application>
  <PresentationFormat>宽屏</PresentationFormat>
  <Paragraphs>193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BLTan</dc:creator>
  <cp:lastModifiedBy>BLTan</cp:lastModifiedBy>
  <cp:revision>279</cp:revision>
  <dcterms:created xsi:type="dcterms:W3CDTF">2019-10-28T00:35:10Z</dcterms:created>
  <dcterms:modified xsi:type="dcterms:W3CDTF">2020-05-05T04:11:32Z</dcterms:modified>
</cp:coreProperties>
</file>