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4" r:id="rId2"/>
  </p:sldMasterIdLst>
  <p:notesMasterIdLst>
    <p:notesMasterId r:id="rId15"/>
  </p:notesMasterIdLst>
  <p:handoutMasterIdLst>
    <p:handoutMasterId r:id="rId16"/>
  </p:handoutMasterIdLst>
  <p:sldIdLst>
    <p:sldId id="256" r:id="rId3"/>
    <p:sldId id="331" r:id="rId4"/>
    <p:sldId id="314" r:id="rId5"/>
    <p:sldId id="332" r:id="rId6"/>
    <p:sldId id="313" r:id="rId7"/>
    <p:sldId id="319" r:id="rId8"/>
    <p:sldId id="321" r:id="rId9"/>
    <p:sldId id="318" r:id="rId10"/>
    <p:sldId id="320" r:id="rId11"/>
    <p:sldId id="326" r:id="rId12"/>
    <p:sldId id="285" r:id="rId13"/>
    <p:sldId id="286" r:id="rId14"/>
  </p:sldIdLst>
  <p:sldSz cx="9144000" cy="5143500" type="screen16x9"/>
  <p:notesSz cx="7086600" cy="8558213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0">
          <p15:clr>
            <a:srgbClr val="A4A3A4"/>
          </p15:clr>
        </p15:guide>
        <p15:guide id="2" orient="horz" pos="849">
          <p15:clr>
            <a:srgbClr val="A4A3A4"/>
          </p15:clr>
        </p15:guide>
        <p15:guide id="3" pos="249">
          <p15:clr>
            <a:srgbClr val="A4A3A4"/>
          </p15:clr>
        </p15:guide>
        <p15:guide id="4" pos="4669">
          <p15:clr>
            <a:srgbClr val="A4A3A4"/>
          </p15:clr>
        </p15:guide>
        <p15:guide id="5" pos="2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6" userDrawn="1">
          <p15:clr>
            <a:srgbClr val="A4A3A4"/>
          </p15:clr>
        </p15:guide>
        <p15:guide id="2" pos="223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Staak staak" initials="A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CBD1DE"/>
    <a:srgbClr val="CCFF33"/>
    <a:srgbClr val="99CC00"/>
    <a:srgbClr val="336600"/>
    <a:srgbClr val="333333"/>
    <a:srgbClr val="669900"/>
    <a:srgbClr val="333300"/>
    <a:srgbClr val="E7E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82709" autoAdjust="0"/>
  </p:normalViewPr>
  <p:slideViewPr>
    <p:cSldViewPr>
      <p:cViewPr varScale="1">
        <p:scale>
          <a:sx n="155" d="100"/>
          <a:sy n="155" d="100"/>
        </p:scale>
        <p:origin x="88" y="380"/>
      </p:cViewPr>
      <p:guideLst>
        <p:guide orient="horz" pos="350"/>
        <p:guide orient="horz" pos="849"/>
        <p:guide pos="249"/>
        <p:guide pos="4669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07" y="-96"/>
      </p:cViewPr>
      <p:guideLst>
        <p:guide orient="horz" pos="2696"/>
        <p:guide pos="22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5741" y="0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130303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5741" y="8130303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E130E493-3515-42C4-87C9-40447D4930E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84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1" y="0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641350"/>
            <a:ext cx="5705475" cy="3209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1" y="4065152"/>
            <a:ext cx="5196840" cy="38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130303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1" y="8130303"/>
            <a:ext cx="3070860" cy="42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789C98DD-BBCF-4C9B-B80F-B80F6B2602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C98DD-BBCF-4C9B-B80F-B80F6B26021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4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4844"/>
            <a:ext cx="9144000" cy="1438656"/>
          </a:xfrm>
          <a:prstGeom prst="rect">
            <a:avLst/>
          </a:prstGeom>
        </p:spPr>
      </p:pic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3943350"/>
            <a:ext cx="5715000" cy="5143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1" y="4514850"/>
            <a:ext cx="2663825" cy="285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/>
          <a:lstStyle>
            <a:lvl1pPr marL="0" indent="0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11910"/>
            <a:ext cx="1456047" cy="780971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4EE29335-C5BA-4F8D-BCA0-CC0682212E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67875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10300" y="285750"/>
            <a:ext cx="1943100" cy="3771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285750"/>
            <a:ext cx="5676900" cy="3771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A74B8824-A509-4805-93AB-9E40693629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64481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81000" y="285750"/>
            <a:ext cx="7772400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81000" y="4948238"/>
            <a:ext cx="1905000" cy="1333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79D4B909-5BD2-42F2-869F-6B042BDC05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1947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BB759E50-C36D-43C3-9949-D689108773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1433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347614"/>
            <a:ext cx="7772400" cy="164705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ADEAA7B7-8ADB-4983-AF1A-4E25FF1A6F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95288" y="3147814"/>
            <a:ext cx="3744912" cy="10795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261198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B91547E0-97C4-4419-8744-28C643F7BEF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436889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428750"/>
            <a:ext cx="38100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43400" y="1428750"/>
            <a:ext cx="38100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D5BB2467-B8DA-40F3-B513-6231C75BAC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4841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1724610D-A36A-40AF-83C4-5721A5B8B6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20139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7E9F6B0A-8A04-4C62-98BC-CA59E690E8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8572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F5E0C618-75FF-40AB-A6F5-234DB2B936C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057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BA22C5D3-E7F2-4318-A1B8-1858D4D8D0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7744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Seite </a:t>
            </a:r>
            <a:fld id="{6B653A8A-A18D-40B5-9AEA-204608EDB3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19976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63500"/>
            <a:ext cx="9143999" cy="180000"/>
          </a:xfrm>
          <a:prstGeom prst="rect">
            <a:avLst/>
          </a:prstGeom>
        </p:spPr>
      </p:pic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95486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Mastertitelformat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11002"/>
            <a:ext cx="7772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4958680"/>
            <a:ext cx="19050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Seite</a:t>
            </a:r>
            <a:r>
              <a:rPr lang="en-GB" dirty="0" smtClean="0"/>
              <a:t> </a:t>
            </a:r>
            <a:fld id="{BB759E50-C36D-43C3-9949-D6891087730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423345"/>
            <a:ext cx="1275977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8575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28750"/>
            <a:ext cx="7772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Mastertextformat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4948238"/>
            <a:ext cx="190500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Seite </a:t>
            </a:r>
            <a:fld id="{BB759E50-C36D-43C3-9949-D6891087730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" name="Rechteck 1"/>
          <p:cNvSpPr/>
          <p:nvPr/>
        </p:nvSpPr>
        <p:spPr bwMode="auto">
          <a:xfrm>
            <a:off x="6804248" y="4155926"/>
            <a:ext cx="216024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de-DE" sz="2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90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1844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8466" y="3704844"/>
            <a:ext cx="9144000" cy="1438656"/>
            <a:chOff x="0" y="3704844"/>
            <a:chExt cx="9144000" cy="1438656"/>
          </a:xfrm>
        </p:grpSpPr>
        <p:pic>
          <p:nvPicPr>
            <p:cNvPr id="7" name="Grafik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04844"/>
              <a:ext cx="9144000" cy="1438656"/>
            </a:xfrm>
            <a:prstGeom prst="rect">
              <a:avLst/>
            </a:prstGeom>
          </p:spPr>
        </p:pic>
        <p:pic>
          <p:nvPicPr>
            <p:cNvPr id="9" name="Grafik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709" y="4095750"/>
              <a:ext cx="1456047" cy="78097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76200" y="3867150"/>
            <a:ext cx="7239000" cy="685800"/>
          </a:xfrm>
        </p:spPr>
        <p:txBody>
          <a:bodyPr/>
          <a:lstStyle/>
          <a:p>
            <a:r>
              <a:rPr lang="en-US" sz="2000" dirty="0" smtClean="0"/>
              <a:t>Effect of climate warming on the mixed layer depth in lakes</a:t>
            </a:r>
            <a:endParaRPr lang="en-US" altLang="zh-CN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304800" y="4705350"/>
            <a:ext cx="6629400" cy="304800"/>
          </a:xfrm>
        </p:spPr>
        <p:txBody>
          <a:bodyPr/>
          <a:lstStyle/>
          <a:p>
            <a:r>
              <a:rPr lang="de-DE" sz="1050" b="1" dirty="0" smtClean="0"/>
              <a:t>Tom Shatwell, Georgiy Kirillin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209550"/>
            <a:ext cx="4114800" cy="98488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This presentation contains audio.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Click on the speaker symbol in the top left corner of each slide to listen.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04800" y="209550"/>
            <a:ext cx="838200" cy="8382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8" name="st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200" y="459466"/>
            <a:ext cx="406400" cy="4064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5" idx="6"/>
          </p:cNvCxnSpPr>
          <p:nvPr/>
        </p:nvCxnSpPr>
        <p:spPr bwMode="auto">
          <a:xfrm flipH="1">
            <a:off x="1143000" y="361950"/>
            <a:ext cx="838200" cy="266700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8153400" y="3486852"/>
            <a:ext cx="82973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UFZ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4301569"/>
            <a:ext cx="572046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EGU General Assembly 2020: Lakes and Inland Seas in a Changing Environment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4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warming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742950"/>
            <a:ext cx="8038207" cy="2251720"/>
          </a:xfrm>
        </p:spPr>
        <p:txBody>
          <a:bodyPr wrap="square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Underwater light is predicted to increase as a direct effect of climate change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Indirect effects (</a:t>
            </a:r>
            <a:r>
              <a:rPr lang="en-US" sz="2000" dirty="0" smtClean="0">
                <a:solidFill>
                  <a:srgbClr val="FF0000"/>
                </a:solidFill>
              </a:rPr>
              <a:t>change in transparency</a:t>
            </a:r>
            <a:r>
              <a:rPr lang="en-US" sz="2000" dirty="0" smtClean="0"/>
              <a:t>) probably stronger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524000" y="1408489"/>
            <a:ext cx="3352799" cy="2839661"/>
            <a:chOff x="4265410" y="890648"/>
            <a:chExt cx="3049786" cy="3270191"/>
          </a:xfrm>
        </p:grpSpPr>
        <p:grpSp>
          <p:nvGrpSpPr>
            <p:cNvPr id="6" name="Group 5"/>
            <p:cNvGrpSpPr/>
            <p:nvPr/>
          </p:nvGrpSpPr>
          <p:grpSpPr>
            <a:xfrm>
              <a:off x="4265410" y="890648"/>
              <a:ext cx="2972139" cy="2699771"/>
              <a:chOff x="4267199" y="821256"/>
              <a:chExt cx="2972139" cy="269977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267199" y="821256"/>
                <a:ext cx="2972139" cy="2699771"/>
                <a:chOff x="4321513" y="2388195"/>
                <a:chExt cx="2972139" cy="2699771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1513" y="2388195"/>
                  <a:ext cx="2699771" cy="2699771"/>
                </a:xfrm>
                <a:prstGeom prst="rect">
                  <a:avLst/>
                </a:prstGeom>
              </p:spPr>
            </p:pic>
            <p:sp>
              <p:nvSpPr>
                <p:cNvPr id="13" name="TextBox 12"/>
                <p:cNvSpPr txBox="1"/>
                <p:nvPr/>
              </p:nvSpPr>
              <p:spPr>
                <a:xfrm>
                  <a:off x="4474252" y="2476946"/>
                  <a:ext cx="2819400" cy="2835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tx1"/>
                      </a:solidFill>
                    </a:rPr>
                    <a:t>Underwater light (PAR)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800600" y="2548383"/>
                <a:ext cx="1866007" cy="229181"/>
                <a:chOff x="4800600" y="2548383"/>
                <a:chExt cx="1866007" cy="22918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4800600" y="2562120"/>
                  <a:ext cx="56780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*</a:t>
                  </a:r>
                  <a:r>
                    <a:rPr lang="en-US" sz="1400" dirty="0" smtClean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403999" y="2562120"/>
                  <a:ext cx="56780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***</a:t>
                  </a:r>
                  <a:r>
                    <a:rPr lang="en-US" sz="1400" dirty="0" smtClean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098803" y="2548383"/>
                  <a:ext cx="567804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0000"/>
                      </a:solidFill>
                    </a:rPr>
                    <a:t>(</a:t>
                  </a:r>
                  <a:r>
                    <a:rPr lang="en-US" sz="1400" b="1" dirty="0" smtClean="0">
                      <a:solidFill>
                        <a:srgbClr val="FF0000"/>
                      </a:solidFill>
                    </a:rPr>
                    <a:t>***</a:t>
                  </a:r>
                  <a:r>
                    <a:rPr lang="en-US" sz="1400" dirty="0" smtClean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p:grpSp>
        </p:grpSp>
        <p:sp>
          <p:nvSpPr>
            <p:cNvPr id="14" name="TextBox 13"/>
            <p:cNvSpPr txBox="1"/>
            <p:nvPr/>
          </p:nvSpPr>
          <p:spPr>
            <a:xfrm>
              <a:off x="4788872" y="3686863"/>
              <a:ext cx="2526324" cy="4739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(0.09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mol</a:t>
              </a:r>
              <a:r>
                <a:rPr lang="en-US" sz="1400" dirty="0" smtClean="0">
                  <a:solidFill>
                    <a:srgbClr val="FF0000"/>
                  </a:solidFill>
                </a:rPr>
                <a:t> m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-2</a:t>
              </a:r>
              <a:r>
                <a:rPr lang="en-US" sz="1400" dirty="0" smtClean="0">
                  <a:solidFill>
                    <a:srgbClr val="FF0000"/>
                  </a:solidFill>
                </a:rPr>
                <a:t> day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-1</a:t>
              </a:r>
              <a:r>
                <a:rPr lang="en-US" sz="1400" dirty="0" smtClean="0">
                  <a:solidFill>
                    <a:srgbClr val="FF0000"/>
                  </a:solidFill>
                </a:rPr>
                <a:t> decade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-1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~10% over 100 years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6288436" y="3270325"/>
              <a:ext cx="36162" cy="405093"/>
            </a:xfrm>
            <a:prstGeom prst="straightConnector1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029200" y="1218948"/>
            <a:ext cx="2701028" cy="3105402"/>
            <a:chOff x="5849762" y="1074088"/>
            <a:chExt cx="2701028" cy="3105402"/>
          </a:xfrm>
        </p:grpSpPr>
        <p:pic>
          <p:nvPicPr>
            <p:cNvPr id="17" name="Content Placeholder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49762" y="1074088"/>
              <a:ext cx="2699771" cy="269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024465" y="3705514"/>
              <a:ext cx="2526325" cy="4739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(1.2 W m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-2</a:t>
              </a:r>
              <a:r>
                <a:rPr lang="en-US" sz="1400" dirty="0" smtClean="0">
                  <a:solidFill>
                    <a:srgbClr val="FF0000"/>
                  </a:solidFill>
                </a:rPr>
                <a:t> decade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-1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~6% over 100 years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0800" y="1191703"/>
              <a:ext cx="19050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Solar radiation</a:t>
              </a:r>
            </a:p>
          </p:txBody>
        </p:sp>
      </p:grpSp>
      <p:pic>
        <p:nvPicPr>
          <p:cNvPr id="20" name="climate warming trends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94" y="449486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59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and conclusions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819150"/>
            <a:ext cx="8382000" cy="3276600"/>
          </a:xfrm>
        </p:spPr>
        <p:txBody>
          <a:bodyPr wrap="square"/>
          <a:lstStyle/>
          <a:p>
            <a:pPr marL="285750" indent="-285750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i="1" dirty="0" err="1" smtClean="0"/>
              <a:t>h</a:t>
            </a:r>
            <a:r>
              <a:rPr lang="en-US" sz="1800" baseline="-25000" dirty="0" err="1" smtClean="0"/>
              <a:t>mix</a:t>
            </a:r>
            <a:r>
              <a:rPr lang="en-US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i="1" dirty="0" smtClean="0"/>
              <a:t>summer</a:t>
            </a:r>
            <a:r>
              <a:rPr lang="en-US" sz="1800" dirty="0" smtClean="0"/>
              <a:t> </a:t>
            </a:r>
            <a:r>
              <a:rPr lang="en-US" sz="1800" dirty="0" smtClean="0"/>
              <a:t>appears </a:t>
            </a:r>
            <a:r>
              <a:rPr lang="en-US" sz="1800" dirty="0" smtClean="0"/>
              <a:t>to be unaffected directly by warming 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mean light in the productive zone </a:t>
            </a:r>
            <a:r>
              <a:rPr lang="en-US" sz="1800" smtClean="0"/>
              <a:t>in summer is </a:t>
            </a:r>
            <a:r>
              <a:rPr lang="en-US" sz="1800" dirty="0" smtClean="0"/>
              <a:t>expected to increase, but this is due to an increase in solar radiation rather than decrease in </a:t>
            </a:r>
            <a:r>
              <a:rPr lang="en-US" sz="1800" i="1" dirty="0" err="1" smtClean="0"/>
              <a:t>h</a:t>
            </a:r>
            <a:r>
              <a:rPr lang="en-US" sz="1800" baseline="-25000" dirty="0" err="1" smtClean="0"/>
              <a:t>mix</a:t>
            </a:r>
            <a:r>
              <a:rPr lang="en-US" sz="1800" dirty="0" smtClean="0"/>
              <a:t>.</a:t>
            </a:r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Underwater light and thus primary production may increase under warming, depending also on other indirect effects, especially water transparency.</a:t>
            </a:r>
          </a:p>
          <a:p>
            <a:pPr marL="0" indent="0">
              <a:lnSpc>
                <a:spcPts val="22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187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Funding: UFZ, DFG</a:t>
            </a:r>
          </a:p>
          <a:p>
            <a:r>
              <a:rPr lang="en-US" dirty="0" smtClean="0"/>
              <a:t>Thanks to the ISIMIP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816" y="2601462"/>
            <a:ext cx="2234184" cy="1261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3" y="2616198"/>
            <a:ext cx="2924937" cy="1352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71" y="2635375"/>
            <a:ext cx="2911290" cy="1070603"/>
          </a:xfrm>
          <a:prstGeom prst="rect">
            <a:avLst/>
          </a:prstGeom>
        </p:spPr>
      </p:pic>
      <p:pic>
        <p:nvPicPr>
          <p:cNvPr id="6" name="thank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678462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66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9392"/>
            <a:ext cx="7772400" cy="1647056"/>
          </a:xfrm>
        </p:spPr>
        <p:txBody>
          <a:bodyPr/>
          <a:lstStyle/>
          <a:p>
            <a:r>
              <a:rPr lang="en-US" dirty="0" smtClean="0"/>
              <a:t>Mixed layer depth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4" descr="C:\Users\Tom\Documents\Presentations\EGU 2016\presentation\plots\schematic_open_bas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9" y="1373631"/>
            <a:ext cx="3752561" cy="22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102394" y="514350"/>
            <a:ext cx="3127206" cy="2736304"/>
            <a:chOff x="5102394" y="514350"/>
            <a:chExt cx="3127206" cy="2736304"/>
          </a:xfrm>
        </p:grpSpPr>
        <p:pic>
          <p:nvPicPr>
            <p:cNvPr id="9" name="Picture 8" descr="http://www.flake.igb-berlin.de/13034tprofile.rsl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2394" y="514350"/>
              <a:ext cx="3127206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6318789" y="617390"/>
              <a:ext cx="0" cy="68289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6367006" y="755177"/>
              <a:ext cx="9906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i="1" dirty="0" err="1" smtClean="0">
                  <a:solidFill>
                    <a:schemeClr val="tx1"/>
                  </a:solidFill>
                </a:rPr>
                <a:t>h</a:t>
              </a:r>
              <a:r>
                <a:rPr lang="en-US" sz="2000" baseline="-25000" dirty="0" err="1" smtClean="0">
                  <a:solidFill>
                    <a:schemeClr val="tx1"/>
                  </a:solidFill>
                </a:rPr>
                <a:t>mix</a:t>
              </a:r>
              <a:endParaRPr lang="en-US" sz="2000" baseline="-25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4000" y="3844621"/>
            <a:ext cx="7772400" cy="16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Depends on: Solar radiation, wind, transparency, morphometry</a:t>
            </a:r>
            <a:endParaRPr lang="en-US" kern="0" dirty="0"/>
          </a:p>
        </p:txBody>
      </p:sp>
      <p:pic>
        <p:nvPicPr>
          <p:cNvPr id="5" name="slid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514640"/>
            <a:ext cx="406400" cy="406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71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 about mixed layer depth?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644629"/>
            <a:ext cx="3505200" cy="14874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-762000" y="4958680"/>
            <a:ext cx="1905000" cy="133350"/>
          </a:xfrm>
        </p:spPr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-478647" y="4159250"/>
                <a:ext cx="5878512" cy="10795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𝑚𝑖𝑥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𝑚𝑖𝑥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n-US" sz="1600" b="0" dirty="0" smtClean="0"/>
              </a:p>
              <a:p>
                <a:endParaRPr lang="en-US" b="0" dirty="0" smtClean="0"/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-478647" y="4159250"/>
                <a:ext cx="5878512" cy="1079500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4495802" y="2368588"/>
            <a:ext cx="1600198" cy="1807517"/>
            <a:chOff x="7110760" y="786224"/>
            <a:chExt cx="2701768" cy="2702903"/>
          </a:xfrm>
        </p:grpSpPr>
        <p:sp>
          <p:nvSpPr>
            <p:cNvPr id="9" name="Freeform 8"/>
            <p:cNvSpPr/>
            <p:nvPr/>
          </p:nvSpPr>
          <p:spPr bwMode="auto">
            <a:xfrm>
              <a:off x="7239000" y="1276350"/>
              <a:ext cx="1386590" cy="1603947"/>
            </a:xfrm>
            <a:custGeom>
              <a:avLst/>
              <a:gdLst>
                <a:gd name="connsiteX0" fmla="*/ 1386590 w 1386590"/>
                <a:gd name="connsiteY0" fmla="*/ 0 h 1603947"/>
                <a:gd name="connsiteX1" fmla="*/ 719528 w 1386590"/>
                <a:gd name="connsiteY1" fmla="*/ 112426 h 1603947"/>
                <a:gd name="connsiteX2" fmla="*/ 344774 w 1386590"/>
                <a:gd name="connsiteY2" fmla="*/ 329783 h 1603947"/>
                <a:gd name="connsiteX3" fmla="*/ 179882 w 1386590"/>
                <a:gd name="connsiteY3" fmla="*/ 569626 h 1603947"/>
                <a:gd name="connsiteX4" fmla="*/ 74951 w 1386590"/>
                <a:gd name="connsiteY4" fmla="*/ 884419 h 1603947"/>
                <a:gd name="connsiteX5" fmla="*/ 22485 w 1386590"/>
                <a:gd name="connsiteY5" fmla="*/ 1281659 h 1603947"/>
                <a:gd name="connsiteX6" fmla="*/ 0 w 1386590"/>
                <a:gd name="connsiteY6" fmla="*/ 1603947 h 16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6590" h="1603947">
                  <a:moveTo>
                    <a:pt x="1386590" y="0"/>
                  </a:moveTo>
                  <a:cubicBezTo>
                    <a:pt x="1139877" y="28731"/>
                    <a:pt x="893164" y="57462"/>
                    <a:pt x="719528" y="112426"/>
                  </a:cubicBezTo>
                  <a:cubicBezTo>
                    <a:pt x="545892" y="167390"/>
                    <a:pt x="434715" y="253583"/>
                    <a:pt x="344774" y="329783"/>
                  </a:cubicBezTo>
                  <a:cubicBezTo>
                    <a:pt x="254833" y="405983"/>
                    <a:pt x="224853" y="477187"/>
                    <a:pt x="179882" y="569626"/>
                  </a:cubicBezTo>
                  <a:cubicBezTo>
                    <a:pt x="134911" y="662065"/>
                    <a:pt x="101184" y="765747"/>
                    <a:pt x="74951" y="884419"/>
                  </a:cubicBezTo>
                  <a:cubicBezTo>
                    <a:pt x="48718" y="1003091"/>
                    <a:pt x="34977" y="1161738"/>
                    <a:pt x="22485" y="1281659"/>
                  </a:cubicBezTo>
                  <a:cubicBezTo>
                    <a:pt x="9993" y="1401580"/>
                    <a:pt x="4996" y="1502763"/>
                    <a:pt x="0" y="1603947"/>
                  </a:cubicBezTo>
                </a:path>
              </a:pathLst>
            </a:cu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7162800" y="1276350"/>
              <a:ext cx="0" cy="19050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162800" y="1276350"/>
              <a:ext cx="163018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8841409" y="1122461"/>
              <a:ext cx="7053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i="1" dirty="0" smtClean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0760" y="3181350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i="1" dirty="0" smtClean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96990" y="786224"/>
              <a:ext cx="45720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i="1" dirty="0" smtClean="0">
                  <a:solidFill>
                    <a:schemeClr val="tx1"/>
                  </a:solidFill>
                </a:rPr>
                <a:t>I</a:t>
              </a:r>
              <a:r>
                <a:rPr lang="en-US" sz="2000" i="1" baseline="-25000" dirty="0" smtClean="0">
                  <a:solidFill>
                    <a:schemeClr val="tx1"/>
                  </a:solidFill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17969" y="1576460"/>
                  <a:ext cx="2294559" cy="4602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n-US" sz="2000" dirty="0" err="1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7969" y="1576460"/>
                  <a:ext cx="2294559" cy="4602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45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/>
          <p:cNvCxnSpPr/>
          <p:nvPr/>
        </p:nvCxnSpPr>
        <p:spPr bwMode="auto">
          <a:xfrm>
            <a:off x="1143001" y="3293839"/>
            <a:ext cx="2362200" cy="601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2467034" y="2780126"/>
            <a:ext cx="448065" cy="513712"/>
            <a:chOff x="2353166" y="1186085"/>
            <a:chExt cx="827246" cy="776064"/>
          </a:xfrm>
        </p:grpSpPr>
        <p:sp>
          <p:nvSpPr>
            <p:cNvPr id="22" name="Curved Right Arrow 21"/>
            <p:cNvSpPr/>
            <p:nvPr/>
          </p:nvSpPr>
          <p:spPr bwMode="auto">
            <a:xfrm>
              <a:off x="2353166" y="1224173"/>
              <a:ext cx="408772" cy="737976"/>
            </a:xfrm>
            <a:prstGeom prst="curvedRightArrow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Curved Right Arrow 22"/>
            <p:cNvSpPr/>
            <p:nvPr/>
          </p:nvSpPr>
          <p:spPr bwMode="auto">
            <a:xfrm flipH="1" flipV="1">
              <a:off x="2790379" y="1186085"/>
              <a:ext cx="390033" cy="734956"/>
            </a:xfrm>
            <a:prstGeom prst="curvedRightArrow">
              <a:avLst/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Wingdings" pitchFamily="2" charset="2"/>
                <a:buNone/>
                <a:tabLst/>
              </a:pPr>
              <a:endParaRPr kumimoji="0" lang="en-US" sz="26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99" y="2813687"/>
            <a:ext cx="1084867" cy="615647"/>
          </a:xfrm>
          <a:prstGeom prst="rect">
            <a:avLst/>
          </a:prstGeom>
        </p:spPr>
      </p:pic>
      <p:sp>
        <p:nvSpPr>
          <p:cNvPr id="28" name="Content Placeholder 7"/>
          <p:cNvSpPr txBox="1">
            <a:spLocks/>
          </p:cNvSpPr>
          <p:nvPr/>
        </p:nvSpPr>
        <p:spPr bwMode="auto">
          <a:xfrm>
            <a:off x="381000" y="895350"/>
            <a:ext cx="7772400" cy="13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 sz="2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 smtClean="0"/>
              <a:t>Assess homogeneity of water column for remote sensing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 smtClean="0"/>
              <a:t>It directly influences primary production</a:t>
            </a:r>
            <a:endParaRPr lang="en-US" sz="2000" kern="0" dirty="0"/>
          </a:p>
        </p:txBody>
      </p:sp>
      <p:sp>
        <p:nvSpPr>
          <p:cNvPr id="30" name="TextBox 29"/>
          <p:cNvSpPr txBox="1"/>
          <p:nvPr/>
        </p:nvSpPr>
        <p:spPr>
          <a:xfrm>
            <a:off x="6777850" y="2813687"/>
            <a:ext cx="2223395" cy="1132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:      radiation</a:t>
            </a:r>
          </a:p>
          <a:p>
            <a:r>
              <a:rPr lang="en-US" sz="1600" i="1" dirty="0" smtClean="0">
                <a:solidFill>
                  <a:schemeClr val="tx1"/>
                </a:solidFill>
              </a:rPr>
              <a:t>Z</a:t>
            </a:r>
            <a:r>
              <a:rPr lang="en-US" sz="1600" dirty="0" smtClean="0">
                <a:solidFill>
                  <a:schemeClr val="tx1"/>
                </a:solidFill>
              </a:rPr>
              <a:t>:     depth</a:t>
            </a:r>
          </a:p>
          <a:p>
            <a:r>
              <a:rPr lang="en-US" sz="1600" i="1" dirty="0" err="1" smtClean="0">
                <a:solidFill>
                  <a:schemeClr val="tx1"/>
                </a:solidFill>
              </a:rPr>
              <a:t>H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mix</a:t>
            </a:r>
            <a:r>
              <a:rPr lang="en-US" sz="1600" dirty="0" smtClean="0">
                <a:solidFill>
                  <a:schemeClr val="tx1"/>
                </a:solidFill>
              </a:rPr>
              <a:t>: mixed layer</a:t>
            </a:r>
          </a:p>
          <a:p>
            <a:r>
              <a:rPr lang="el-GR" sz="1600" i="1" dirty="0" smtClean="0">
                <a:solidFill>
                  <a:schemeClr val="tx1"/>
                </a:solidFill>
              </a:rPr>
              <a:t>γ</a:t>
            </a:r>
            <a:r>
              <a:rPr lang="en-US" sz="1600" dirty="0" smtClean="0">
                <a:solidFill>
                  <a:schemeClr val="tx1"/>
                </a:solidFill>
              </a:rPr>
              <a:t>:      extinction</a:t>
            </a:r>
          </a:p>
        </p:txBody>
      </p:sp>
      <p:pic>
        <p:nvPicPr>
          <p:cNvPr id="7" name="slide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8600" y="563393"/>
            <a:ext cx="406400" cy="406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7079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7772400" cy="3657600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 smtClean="0"/>
              <a:t>Question: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How will </a:t>
            </a:r>
            <a:r>
              <a:rPr lang="en-US" sz="2000" i="1" dirty="0" err="1" smtClean="0"/>
              <a:t>h</a:t>
            </a:r>
            <a:r>
              <a:rPr lang="en-US" sz="2000" i="1" baseline="-25000" dirty="0" err="1" smtClean="0"/>
              <a:t>mix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I</a:t>
            </a:r>
            <a:r>
              <a:rPr lang="en-US" sz="2000" i="1" baseline="-25000" dirty="0" err="1" smtClean="0"/>
              <a:t>mean</a:t>
            </a:r>
            <a:r>
              <a:rPr lang="en-US" sz="2000" dirty="0" smtClean="0"/>
              <a:t> change under climate warming?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Approach:</a:t>
            </a:r>
          </a:p>
          <a:p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1-D ensemble modelling with hydrodynamic model </a:t>
            </a:r>
            <a:r>
              <a:rPr lang="en-US" sz="2000" dirty="0" err="1" smtClean="0"/>
              <a:t>FLake</a:t>
            </a:r>
            <a:r>
              <a:rPr lang="en-US" sz="2000" dirty="0" smtClean="0"/>
              <a:t> (part of ISIMIP)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5" name="intro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" y="615950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46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610" y="514350"/>
            <a:ext cx="9779620" cy="5333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ISIMIP local lakes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2400" y="2724150"/>
            <a:ext cx="1828800" cy="3200400"/>
          </a:xfrm>
        </p:spPr>
        <p:txBody>
          <a:bodyPr/>
          <a:lstStyle/>
          <a:p>
            <a:r>
              <a:rPr lang="en-US" dirty="0" smtClean="0"/>
              <a:t>62 lakes: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	Median (range)</a:t>
            </a:r>
          </a:p>
          <a:p>
            <a:r>
              <a:rPr lang="en-US" sz="1400" dirty="0" smtClean="0"/>
              <a:t>Area (km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): 6.9    (0.005 – 2488)</a:t>
            </a:r>
          </a:p>
          <a:p>
            <a:r>
              <a:rPr lang="en-US" sz="1400" dirty="0" err="1" smtClean="0"/>
              <a:t>Zmean</a:t>
            </a:r>
            <a:r>
              <a:rPr lang="en-US" sz="1400" dirty="0" smtClean="0"/>
              <a:t> (m): 12.2  (1.5 – 339)</a:t>
            </a:r>
          </a:p>
          <a:p>
            <a:r>
              <a:rPr lang="en-US" sz="1400" dirty="0" err="1" smtClean="0"/>
              <a:t>Latitutde</a:t>
            </a:r>
            <a:r>
              <a:rPr lang="en-US" sz="1400" dirty="0" smtClean="0"/>
              <a:t> (°): 46     (-39 – 69)</a:t>
            </a:r>
          </a:p>
          <a:p>
            <a:r>
              <a:rPr lang="en-US" sz="1400" dirty="0" smtClean="0"/>
              <a:t>Extinction (m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): 0.48 (0.04 – 3.7)</a:t>
            </a:r>
            <a:endParaRPr lang="en-US" sz="1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195486"/>
            <a:ext cx="4064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838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FLake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7772400" cy="2175520"/>
          </a:xfrm>
        </p:spPr>
        <p:txBody>
          <a:bodyPr/>
          <a:lstStyle/>
          <a:p>
            <a:r>
              <a:rPr lang="en-US" dirty="0" smtClean="0"/>
              <a:t>Forcing data: ensemble of 3 scenarios and 4 GCMs: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786" y="4509869"/>
            <a:ext cx="609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RCP: representative concentration pathway (W m</a:t>
            </a:r>
            <a:r>
              <a:rPr lang="en-US" sz="2000" baseline="30000" dirty="0" smtClean="0">
                <a:solidFill>
                  <a:schemeClr val="tx1"/>
                </a:solidFill>
              </a:rPr>
              <a:t>-2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26802" y="1445488"/>
            <a:ext cx="5637967" cy="2923347"/>
            <a:chOff x="1981200" y="1238321"/>
            <a:chExt cx="5637967" cy="2923347"/>
          </a:xfrm>
        </p:grpSpPr>
        <p:grpSp>
          <p:nvGrpSpPr>
            <p:cNvPr id="22" name="Group 21"/>
            <p:cNvGrpSpPr/>
            <p:nvPr/>
          </p:nvGrpSpPr>
          <p:grpSpPr>
            <a:xfrm>
              <a:off x="1981200" y="1568849"/>
              <a:ext cx="5637967" cy="2592819"/>
              <a:chOff x="2286000" y="1851404"/>
              <a:chExt cx="5637967" cy="259281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62400" y="1851404"/>
                <a:ext cx="3961567" cy="2592819"/>
                <a:chOff x="4293433" y="2057475"/>
                <a:chExt cx="3961567" cy="2592819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4293433" y="2246572"/>
                  <a:ext cx="1219200" cy="20313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RCP26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RCP60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RCP85</a:t>
                  </a:r>
                </a:p>
                <a:p>
                  <a:pPr>
                    <a:spcBef>
                      <a:spcPts val="0"/>
                    </a:spcBef>
                  </a:pPr>
                  <a:endParaRPr lang="en-US" sz="2000" dirty="0" smtClean="0">
                    <a:solidFill>
                      <a:schemeClr val="tx1"/>
                    </a:solidFill>
                  </a:endParaRPr>
                </a:p>
                <a:p>
                  <a:pPr>
                    <a:spcBef>
                      <a:spcPts val="0"/>
                    </a:spcBef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Historical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664200" y="2126526"/>
                  <a:ext cx="2590800" cy="25237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IPSL-CM5A-LR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HadGEM2-ES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MIROC5</a:t>
                  </a: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GFDL-ESM2M</a:t>
                  </a:r>
                </a:p>
                <a:p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EWEMBI</a:t>
                  </a:r>
                </a:p>
                <a:p>
                  <a:endParaRPr lang="en-US" sz="20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Left Brace 12"/>
                <p:cNvSpPr/>
                <p:nvPr/>
              </p:nvSpPr>
              <p:spPr bwMode="auto">
                <a:xfrm>
                  <a:off x="5307767" y="2057475"/>
                  <a:ext cx="407233" cy="1504875"/>
                </a:xfrm>
                <a:prstGeom prst="leftBrac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5384800" y="4135726"/>
                  <a:ext cx="2794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1" name="Group 20"/>
              <p:cNvGrpSpPr/>
              <p:nvPr/>
            </p:nvGrpSpPr>
            <p:grpSpPr>
              <a:xfrm>
                <a:off x="2286000" y="2040501"/>
                <a:ext cx="1651000" cy="2083100"/>
                <a:chOff x="2286000" y="2040501"/>
                <a:chExt cx="1651000" cy="208310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2286000" y="2215386"/>
                  <a:ext cx="1295400" cy="19082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Climate projections</a:t>
                  </a:r>
                </a:p>
                <a:p>
                  <a:pPr>
                    <a:spcBef>
                      <a:spcPts val="0"/>
                    </a:spcBef>
                  </a:pPr>
                  <a:endParaRPr lang="en-US" sz="1800" dirty="0" smtClean="0">
                    <a:solidFill>
                      <a:schemeClr val="tx1"/>
                    </a:solidFill>
                  </a:endParaRPr>
                </a:p>
                <a:p>
                  <a:pPr>
                    <a:spcBef>
                      <a:spcPts val="0"/>
                    </a:spcBef>
                  </a:pPr>
                  <a:endParaRPr lang="en-US" sz="1800" dirty="0" smtClean="0">
                    <a:solidFill>
                      <a:schemeClr val="tx1"/>
                    </a:solidFill>
                  </a:endParaRPr>
                </a:p>
                <a:p>
                  <a:pPr>
                    <a:spcBef>
                      <a:spcPts val="0"/>
                    </a:spcBef>
                  </a:pPr>
                  <a:endParaRPr lang="en-US" sz="2000" dirty="0">
                    <a:solidFill>
                      <a:schemeClr val="tx1"/>
                    </a:solidFill>
                  </a:endParaRPr>
                </a:p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Validation</a:t>
                  </a:r>
                </a:p>
              </p:txBody>
            </p:sp>
            <p:sp>
              <p:nvSpPr>
                <p:cNvPr id="18" name="Left Brace 17"/>
                <p:cNvSpPr/>
                <p:nvPr/>
              </p:nvSpPr>
              <p:spPr bwMode="auto">
                <a:xfrm>
                  <a:off x="3657600" y="2040501"/>
                  <a:ext cx="242549" cy="1056512"/>
                </a:xfrm>
                <a:prstGeom prst="leftBrac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en-US" sz="2600" b="0" i="0" u="none" strike="noStrike" cap="none" normalizeH="0" baseline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latin typeface="Arial" pitchFamily="34" charset="0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 bwMode="auto">
                <a:xfrm>
                  <a:off x="3429000" y="3919395"/>
                  <a:ext cx="5080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3" name="TextBox 22"/>
            <p:cNvSpPr txBox="1"/>
            <p:nvPr/>
          </p:nvSpPr>
          <p:spPr>
            <a:xfrm>
              <a:off x="2104857" y="1238321"/>
              <a:ext cx="1066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Run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35793" y="1238322"/>
              <a:ext cx="13699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Scenario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4000" y="1241816"/>
              <a:ext cx="10668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b="1" dirty="0" smtClean="0">
                  <a:solidFill>
                    <a:schemeClr val="tx1"/>
                  </a:solidFill>
                </a:rPr>
                <a:t>Model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40763" y="2182715"/>
            <a:ext cx="309421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~ 1300 simulations,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~ 300,000 lake-years</a:t>
            </a:r>
          </a:p>
        </p:txBody>
      </p:sp>
      <p:pic>
        <p:nvPicPr>
          <p:cNvPr id="9" name="FLake simula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800" y="480906"/>
            <a:ext cx="406400" cy="406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23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57" y="-171450"/>
            <a:ext cx="3200400" cy="266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7772400" cy="2251720"/>
          </a:xfrm>
        </p:spPr>
        <p:txBody>
          <a:bodyPr/>
          <a:lstStyle/>
          <a:p>
            <a:r>
              <a:rPr lang="en-US" sz="1800" dirty="0" err="1" smtClean="0"/>
              <a:t>FLake</a:t>
            </a:r>
            <a:r>
              <a:rPr lang="en-US" sz="1800" dirty="0" smtClean="0"/>
              <a:t> was not calibrated, but extensively validated</a:t>
            </a:r>
          </a:p>
          <a:p>
            <a:r>
              <a:rPr lang="en-US" sz="1800" dirty="0" smtClean="0"/>
              <a:t>Parameterization: extinction, mean depth, fetch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-16005" y="1726922"/>
            <a:ext cx="2699009" cy="2256465"/>
            <a:chOff x="-16005" y="1726922"/>
            <a:chExt cx="2699009" cy="2256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05" y="1817163"/>
              <a:ext cx="2699009" cy="2159512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171483" y="1726922"/>
              <a:ext cx="138500" cy="2256465"/>
              <a:chOff x="171483" y="1726922"/>
              <a:chExt cx="138500" cy="2256465"/>
            </a:xfrm>
          </p:grpSpPr>
          <p:sp>
            <p:nvSpPr>
              <p:cNvPr id="10" name="TextBox 9"/>
              <p:cNvSpPr txBox="1"/>
              <p:nvPr/>
            </p:nvSpPr>
            <p:spPr>
              <a:xfrm rot="16200000">
                <a:off x="-377994" y="2276400"/>
                <a:ext cx="12374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Surface temp (°C)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-377995" y="3295409"/>
                <a:ext cx="12374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Bottom temp (°C)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789205" y="1720210"/>
            <a:ext cx="2701989" cy="2263177"/>
            <a:chOff x="2789205" y="1720210"/>
            <a:chExt cx="2701989" cy="22631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205" y="1821491"/>
              <a:ext cx="2701989" cy="2161896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905560" y="1720210"/>
              <a:ext cx="138500" cy="2256465"/>
              <a:chOff x="171483" y="1726922"/>
              <a:chExt cx="138500" cy="2256465"/>
            </a:xfrm>
          </p:grpSpPr>
          <p:sp>
            <p:nvSpPr>
              <p:cNvPr id="14" name="TextBox 13"/>
              <p:cNvSpPr txBox="1"/>
              <p:nvPr/>
            </p:nvSpPr>
            <p:spPr>
              <a:xfrm rot="16200000">
                <a:off x="-377994" y="2276400"/>
                <a:ext cx="12374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Surface temp (°C)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-377995" y="3295409"/>
                <a:ext cx="1237456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Bottom temp (°C)</a:t>
                </a: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55" y="2198611"/>
            <a:ext cx="3224001" cy="2687046"/>
          </a:xfrm>
          <a:prstGeom prst="rect">
            <a:avLst/>
          </a:prstGeom>
        </p:spPr>
      </p:pic>
      <p:pic>
        <p:nvPicPr>
          <p:cNvPr id="6" name="Model valid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533" y="463178"/>
            <a:ext cx="406400" cy="40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324" y="4714677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094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mixed layer depth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9" y="1027898"/>
            <a:ext cx="4260792" cy="34091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61" y="971550"/>
            <a:ext cx="4331219" cy="3465464"/>
          </a:xfrm>
          <a:prstGeom prst="rect">
            <a:avLst/>
          </a:prstGeom>
        </p:spPr>
      </p:pic>
      <p:pic>
        <p:nvPicPr>
          <p:cNvPr id="3" name="Simulated hm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584200"/>
            <a:ext cx="40640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31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warming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Seite </a:t>
            </a:r>
            <a:fld id="{ADEAA7B7-8ADB-4983-AF1A-4E25FF1A6F5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003293" y="654842"/>
            <a:ext cx="3683507" cy="3745708"/>
            <a:chOff x="1001372" y="895350"/>
            <a:chExt cx="2859226" cy="2907508"/>
          </a:xfrm>
        </p:grpSpPr>
        <p:sp>
          <p:nvSpPr>
            <p:cNvPr id="14" name="TextBox 13"/>
            <p:cNvSpPr txBox="1"/>
            <p:nvPr/>
          </p:nvSpPr>
          <p:spPr>
            <a:xfrm>
              <a:off x="2164784" y="3587414"/>
              <a:ext cx="169581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(-3 mm decade</a:t>
              </a:r>
              <a:r>
                <a:rPr lang="en-US" sz="1400" baseline="30000" dirty="0" smtClean="0">
                  <a:solidFill>
                    <a:srgbClr val="FF0000"/>
                  </a:solidFill>
                </a:rPr>
                <a:t>-1</a:t>
              </a:r>
              <a:r>
                <a:rPr lang="en-US" sz="1400" dirty="0" smtClean="0">
                  <a:solidFill>
                    <a:srgbClr val="FF0000"/>
                  </a:solidFill>
                </a:rPr>
                <a:t>)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001372" y="895350"/>
              <a:ext cx="2699771" cy="2699771"/>
              <a:chOff x="1001372" y="895350"/>
              <a:chExt cx="2699771" cy="2699771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001372" y="895350"/>
                <a:ext cx="2699771" cy="2699771"/>
                <a:chOff x="26873" y="2862016"/>
                <a:chExt cx="2699771" cy="2699771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73" y="2862016"/>
                  <a:ext cx="2699771" cy="2699771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573824" y="2948259"/>
                  <a:ext cx="213360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Mixed layer depth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1710849" y="2803104"/>
                <a:ext cx="56780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(ns)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31221" y="2796919"/>
                <a:ext cx="56780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(ns)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88130" y="2779226"/>
                <a:ext cx="56780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)</a:t>
                </a:r>
              </a:p>
            </p:txBody>
          </p:sp>
        </p:grpSp>
        <p:cxnSp>
          <p:nvCxnSpPr>
            <p:cNvPr id="24" name="Straight Arrow Connector 23"/>
            <p:cNvCxnSpPr>
              <a:stCxn id="14" idx="0"/>
            </p:cNvCxnSpPr>
            <p:nvPr/>
          </p:nvCxnSpPr>
          <p:spPr bwMode="auto">
            <a:xfrm flipV="1">
              <a:off x="3012691" y="3270325"/>
              <a:ext cx="80476" cy="317089"/>
            </a:xfrm>
            <a:prstGeom prst="straightConnector1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81000" y="742950"/>
            <a:ext cx="5638800" cy="2251720"/>
          </a:xfrm>
        </p:spPr>
        <p:txBody>
          <a:bodyPr wrap="square"/>
          <a:lstStyle/>
          <a:p>
            <a:endParaRPr lang="en-US" sz="2000" dirty="0"/>
          </a:p>
        </p:txBody>
      </p:sp>
      <p:pic>
        <p:nvPicPr>
          <p:cNvPr id="3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755764"/>
            <a:ext cx="3433762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4315443"/>
            <a:ext cx="4800600" cy="4739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Mean mixed layer depth in summer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(=Jul - Sep in the north; Jan - Mar in the south)</a:t>
            </a:r>
          </a:p>
        </p:txBody>
      </p:sp>
      <p:pic>
        <p:nvPicPr>
          <p:cNvPr id="9" name="climate warming tre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535" y="460829"/>
            <a:ext cx="406400" cy="406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4006"/>
            <a:ext cx="842306" cy="2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0633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01808_SIL_Kong">
  <a:themeElements>
    <a:clrScheme name="Leere Präsentatio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589C"/>
      </a:accent1>
      <a:accent2>
        <a:srgbClr val="C0C0C0"/>
      </a:accent2>
      <a:accent3>
        <a:srgbClr val="FFFFFF"/>
      </a:accent3>
      <a:accent4>
        <a:srgbClr val="000000"/>
      </a:accent4>
      <a:accent5>
        <a:srgbClr val="AAB4CB"/>
      </a:accent5>
      <a:accent6>
        <a:srgbClr val="AEAEAE"/>
      </a:accent6>
      <a:hlink>
        <a:srgbClr val="00589C"/>
      </a:hlink>
      <a:folHlink>
        <a:srgbClr val="D42D1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589C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B4CB"/>
        </a:accent5>
        <a:accent6>
          <a:srgbClr val="AEAEAE"/>
        </a:accent6>
        <a:hlink>
          <a:srgbClr val="00589C"/>
        </a:hlink>
        <a:folHlink>
          <a:srgbClr val="D42D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589C"/>
      </a:accent1>
      <a:accent2>
        <a:srgbClr val="C0C0C0"/>
      </a:accent2>
      <a:accent3>
        <a:srgbClr val="FFFFFF"/>
      </a:accent3>
      <a:accent4>
        <a:srgbClr val="000000"/>
      </a:accent4>
      <a:accent5>
        <a:srgbClr val="AAB4CB"/>
      </a:accent5>
      <a:accent6>
        <a:srgbClr val="AEAEAE"/>
      </a:accent6>
      <a:hlink>
        <a:srgbClr val="00589C"/>
      </a:hlink>
      <a:folHlink>
        <a:srgbClr val="D42D12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GB" sz="26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589C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B4CB"/>
        </a:accent5>
        <a:accent6>
          <a:srgbClr val="AEAEAE"/>
        </a:accent6>
        <a:hlink>
          <a:srgbClr val="00589C"/>
        </a:hlink>
        <a:folHlink>
          <a:srgbClr val="D42D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201808_SIL_Kong</Template>
  <TotalTime>17583</TotalTime>
  <Words>423</Words>
  <Application>Microsoft Office PowerPoint</Application>
  <PresentationFormat>On-screen Show (16:9)</PresentationFormat>
  <Paragraphs>125</Paragraphs>
  <Slides>12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Wingdings</vt:lpstr>
      <vt:lpstr>201808_SIL_Kong</vt:lpstr>
      <vt:lpstr>1_Leere Präsentation</vt:lpstr>
      <vt:lpstr>Effect of climate warming on the mixed layer depth in lakes</vt:lpstr>
      <vt:lpstr>Introduction</vt:lpstr>
      <vt:lpstr>Why do we care about mixed layer depth?</vt:lpstr>
      <vt:lpstr>Introduction</vt:lpstr>
      <vt:lpstr>ISIMIP local lakes</vt:lpstr>
      <vt:lpstr>FLake simulations</vt:lpstr>
      <vt:lpstr>Model validation</vt:lpstr>
      <vt:lpstr>Simulated mixed layer depth</vt:lpstr>
      <vt:lpstr>Climate warming trends</vt:lpstr>
      <vt:lpstr>Climate warming trends</vt:lpstr>
      <vt:lpstr>Summary and conclusions</vt:lpstr>
      <vt:lpstr>Thanks for listening</vt:lpstr>
    </vt:vector>
  </TitlesOfParts>
  <Company>UFZ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Xiangzhen Kong</dc:creator>
  <cp:lastModifiedBy>Tom Shatwell</cp:lastModifiedBy>
  <cp:revision>493</cp:revision>
  <cp:lastPrinted>2019-08-29T11:21:36Z</cp:lastPrinted>
  <dcterms:created xsi:type="dcterms:W3CDTF">2018-08-06T10:16:38Z</dcterms:created>
  <dcterms:modified xsi:type="dcterms:W3CDTF">2020-05-03T12:17:38Z</dcterms:modified>
</cp:coreProperties>
</file>