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62" r:id="rId4"/>
    <p:sldId id="258" r:id="rId5"/>
    <p:sldId id="259" r:id="rId6"/>
    <p:sldId id="270" r:id="rId7"/>
    <p:sldId id="289" r:id="rId8"/>
    <p:sldId id="278" r:id="rId9"/>
    <p:sldId id="263" r:id="rId10"/>
    <p:sldId id="260" r:id="rId11"/>
    <p:sldId id="261" r:id="rId12"/>
    <p:sldId id="266" r:id="rId13"/>
    <p:sldId id="264" r:id="rId14"/>
    <p:sldId id="273" r:id="rId15"/>
    <p:sldId id="274" r:id="rId16"/>
    <p:sldId id="275" r:id="rId17"/>
    <p:sldId id="277" r:id="rId18"/>
    <p:sldId id="279" r:id="rId19"/>
    <p:sldId id="280" r:id="rId20"/>
    <p:sldId id="281" r:id="rId21"/>
    <p:sldId id="283" r:id="rId22"/>
    <p:sldId id="291" r:id="rId23"/>
    <p:sldId id="287" r:id="rId24"/>
    <p:sldId id="285" r:id="rId25"/>
    <p:sldId id="286" r:id="rId26"/>
    <p:sldId id="290" r:id="rId27"/>
    <p:sldId id="272"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initials="M" lastIdx="1" clrIdx="0">
    <p:extLst>
      <p:ext uri="{19B8F6BF-5375-455C-9EA6-DF929625EA0E}">
        <p15:presenceInfo xmlns:p15="http://schemas.microsoft.com/office/powerpoint/2012/main" userId="Micha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B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11" autoAdjust="0"/>
  </p:normalViewPr>
  <p:slideViewPr>
    <p:cSldViewPr snapToGrid="0" showGuides="1">
      <p:cViewPr varScale="1">
        <p:scale>
          <a:sx n="83" d="100"/>
          <a:sy n="83" d="100"/>
        </p:scale>
        <p:origin x="744" y="78"/>
      </p:cViewPr>
      <p:guideLst>
        <p:guide orient="horz" pos="2183"/>
        <p:guide pos="3840"/>
      </p:guideLst>
    </p:cSldViewPr>
  </p:slideViewPr>
  <p:notesTextViewPr>
    <p:cViewPr>
      <p:scale>
        <a:sx n="1" d="1"/>
        <a:sy n="1" d="1"/>
      </p:scale>
      <p:origin x="0" y="0"/>
    </p:cViewPr>
  </p:notesTextViewPr>
  <p:sorterViewPr>
    <p:cViewPr>
      <p:scale>
        <a:sx n="100" d="100"/>
        <a:sy n="100" d="100"/>
      </p:scale>
      <p:origin x="0" y="-58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CBCCF1-9304-4FAD-A727-54E4DA9E341D}" type="datetimeFigureOut">
              <a:rPr lang="de-DE" smtClean="0"/>
              <a:t>10.04.2020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BD3DBF-F6B1-4847-BE7C-DC8281B183E5}" type="slidenum">
              <a:rPr lang="de-DE" smtClean="0"/>
              <a:t>‹Nr.›</a:t>
            </a:fld>
            <a:endParaRPr lang="de-DE"/>
          </a:p>
        </p:txBody>
      </p:sp>
    </p:spTree>
    <p:extLst>
      <p:ext uri="{BB962C8B-B14F-4D97-AF65-F5344CB8AC3E}">
        <p14:creationId xmlns:p14="http://schemas.microsoft.com/office/powerpoint/2010/main" val="1202684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8620E3-E514-4F9D-BC58-1B005AD7A99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CEE0A2EB-31B7-4F81-ACE1-F5CDD6F600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Rechteck 6">
            <a:extLst>
              <a:ext uri="{FF2B5EF4-FFF2-40B4-BE49-F238E27FC236}">
                <a16:creationId xmlns:a16="http://schemas.microsoft.com/office/drawing/2014/main" id="{BF980455-B727-48B0-BD92-646C32B61633}"/>
              </a:ext>
            </a:extLst>
          </p:cNvPr>
          <p:cNvSpPr/>
          <p:nvPr userDrawn="1"/>
        </p:nvSpPr>
        <p:spPr>
          <a:xfrm>
            <a:off x="0" y="0"/>
            <a:ext cx="12192000" cy="692696"/>
          </a:xfrm>
          <a:prstGeom prst="rect">
            <a:avLst/>
          </a:prstGeom>
          <a:solidFill>
            <a:srgbClr val="DD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7">
            <a:extLst>
              <a:ext uri="{FF2B5EF4-FFF2-40B4-BE49-F238E27FC236}">
                <a16:creationId xmlns:a16="http://schemas.microsoft.com/office/drawing/2014/main" id="{F00458FC-792B-42F4-8A4B-29D68779D6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6812" y="31045"/>
            <a:ext cx="2906532" cy="629139"/>
          </a:xfrm>
          <a:prstGeom prst="rect">
            <a:avLst/>
          </a:prstGeom>
        </p:spPr>
      </p:pic>
      <p:pic>
        <p:nvPicPr>
          <p:cNvPr id="9" name="Grafik 8">
            <a:extLst>
              <a:ext uri="{FF2B5EF4-FFF2-40B4-BE49-F238E27FC236}">
                <a16:creationId xmlns:a16="http://schemas.microsoft.com/office/drawing/2014/main" id="{C99322C3-98CD-4558-9998-EC283E9023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52185" y="30184"/>
            <a:ext cx="696899" cy="630000"/>
          </a:xfrm>
          <a:prstGeom prst="rect">
            <a:avLst/>
          </a:prstGeom>
        </p:spPr>
      </p:pic>
      <p:pic>
        <p:nvPicPr>
          <p:cNvPr id="10" name="Grafik 9" descr="Ein Bild, das Objekt enthält.&#10;&#10;Automatisch generierte Beschreibung">
            <a:extLst>
              <a:ext uri="{FF2B5EF4-FFF2-40B4-BE49-F238E27FC236}">
                <a16:creationId xmlns:a16="http://schemas.microsoft.com/office/drawing/2014/main" id="{9D943504-3B20-45D8-998E-88B1183D48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58427" y="30184"/>
            <a:ext cx="694338" cy="630000"/>
          </a:xfrm>
          <a:prstGeom prst="rect">
            <a:avLst/>
          </a:prstGeom>
        </p:spPr>
      </p:pic>
      <p:pic>
        <p:nvPicPr>
          <p:cNvPr id="11" name="Grafik 10">
            <a:extLst>
              <a:ext uri="{FF2B5EF4-FFF2-40B4-BE49-F238E27FC236}">
                <a16:creationId xmlns:a16="http://schemas.microsoft.com/office/drawing/2014/main" id="{0CF73DFE-5230-43BA-9A35-BBD9F95F54F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9236" y="31045"/>
            <a:ext cx="2450061" cy="629139"/>
          </a:xfrm>
          <a:prstGeom prst="rect">
            <a:avLst/>
          </a:prstGeom>
        </p:spPr>
      </p:pic>
      <p:sp>
        <p:nvSpPr>
          <p:cNvPr id="17" name="Datumsplatzhalter 3">
            <a:extLst>
              <a:ext uri="{FF2B5EF4-FFF2-40B4-BE49-F238E27FC236}">
                <a16:creationId xmlns:a16="http://schemas.microsoft.com/office/drawing/2014/main" id="{EC327EB4-C7D4-45CB-9BE5-FCA964B538BE}"/>
              </a:ext>
            </a:extLst>
          </p:cNvPr>
          <p:cNvSpPr>
            <a:spLocks noGrp="1"/>
          </p:cNvSpPr>
          <p:nvPr>
            <p:ph type="dt" sz="half" idx="2"/>
          </p:nvPr>
        </p:nvSpPr>
        <p:spPr>
          <a:xfrm>
            <a:off x="9760571" y="6616402"/>
            <a:ext cx="910602" cy="24208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a:t>04.05.2020</a:t>
            </a:r>
          </a:p>
        </p:txBody>
      </p:sp>
      <p:sp>
        <p:nvSpPr>
          <p:cNvPr id="18" name="Fußzeilenplatzhalter 4">
            <a:extLst>
              <a:ext uri="{FF2B5EF4-FFF2-40B4-BE49-F238E27FC236}">
                <a16:creationId xmlns:a16="http://schemas.microsoft.com/office/drawing/2014/main" id="{DE8716DC-2E0C-4574-A388-AF8E471AD7EA}"/>
              </a:ext>
            </a:extLst>
          </p:cNvPr>
          <p:cNvSpPr>
            <a:spLocks noGrp="1"/>
          </p:cNvSpPr>
          <p:nvPr>
            <p:ph type="ftr" sz="quarter" idx="3"/>
          </p:nvPr>
        </p:nvSpPr>
        <p:spPr>
          <a:xfrm>
            <a:off x="10753724" y="6616159"/>
            <a:ext cx="1012825" cy="24208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err="1"/>
              <a:t>Omran</a:t>
            </a:r>
            <a:r>
              <a:rPr lang="de-DE" dirty="0"/>
              <a:t> et al.</a:t>
            </a:r>
          </a:p>
        </p:txBody>
      </p:sp>
      <p:sp>
        <p:nvSpPr>
          <p:cNvPr id="19" name="Foliennummernplatzhalter 5">
            <a:extLst>
              <a:ext uri="{FF2B5EF4-FFF2-40B4-BE49-F238E27FC236}">
                <a16:creationId xmlns:a16="http://schemas.microsoft.com/office/drawing/2014/main" id="{EC130CE3-EFEA-4D49-A8B3-F89B6C44C76B}"/>
              </a:ext>
            </a:extLst>
          </p:cNvPr>
          <p:cNvSpPr>
            <a:spLocks noGrp="1"/>
          </p:cNvSpPr>
          <p:nvPr>
            <p:ph type="sldNum" sz="quarter" idx="4"/>
          </p:nvPr>
        </p:nvSpPr>
        <p:spPr>
          <a:xfrm>
            <a:off x="11849100" y="6606634"/>
            <a:ext cx="342900" cy="242084"/>
          </a:xfrm>
          <a:prstGeom prst="rect">
            <a:avLst/>
          </a:prstGeom>
        </p:spPr>
        <p:txBody>
          <a:bodyPr vert="horz" lIns="91440" tIns="45720" rIns="91440" bIns="45720" rtlCol="0" anchor="ctr"/>
          <a:lstStyle>
            <a:lvl1pPr algn="r">
              <a:defRPr sz="1200">
                <a:solidFill>
                  <a:schemeClr val="tx1">
                    <a:tint val="75000"/>
                  </a:schemeClr>
                </a:solidFill>
              </a:defRPr>
            </a:lvl1pPr>
          </a:lstStyle>
          <a:p>
            <a:fld id="{54A5898D-2250-4656-8F75-1F089713AEB4}" type="slidenum">
              <a:rPr lang="de-DE" smtClean="0"/>
              <a:t>‹Nr.›</a:t>
            </a:fld>
            <a:endParaRPr lang="de-DE" dirty="0"/>
          </a:p>
        </p:txBody>
      </p:sp>
      <p:pic>
        <p:nvPicPr>
          <p:cNvPr id="5" name="Grafik 4">
            <a:extLst>
              <a:ext uri="{FF2B5EF4-FFF2-40B4-BE49-F238E27FC236}">
                <a16:creationId xmlns:a16="http://schemas.microsoft.com/office/drawing/2014/main" id="{954BF331-DBE3-4CB5-B219-546AC6C17258}"/>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9014976" y="23666"/>
            <a:ext cx="1277558" cy="643035"/>
          </a:xfrm>
          <a:prstGeom prst="rect">
            <a:avLst/>
          </a:prstGeom>
        </p:spPr>
      </p:pic>
      <p:sp>
        <p:nvSpPr>
          <p:cNvPr id="4" name="Rechteck 3"/>
          <p:cNvSpPr/>
          <p:nvPr userDrawn="1"/>
        </p:nvSpPr>
        <p:spPr>
          <a:xfrm>
            <a:off x="954785" y="6598702"/>
            <a:ext cx="2712027" cy="276999"/>
          </a:xfrm>
          <a:prstGeom prst="rect">
            <a:avLst/>
          </a:prstGeom>
          <a:solidFill>
            <a:schemeClr val="bg1">
              <a:lumMod val="75000"/>
            </a:schemeClr>
          </a:solidFill>
        </p:spPr>
        <p:txBody>
          <a:bodyPr wrap="square">
            <a:spAutoFit/>
          </a:bodyPr>
          <a:lstStyle/>
          <a:p>
            <a:r>
              <a:rPr lang="en-US" sz="1200" b="1" i="0" dirty="0">
                <a:effectLst>
                  <a:outerShdw blurRad="38100" dist="38100" dir="2700000" algn="tl">
                    <a:srgbClr val="000000">
                      <a:alpha val="43137"/>
                    </a:srgbClr>
                  </a:outerShdw>
                </a:effectLst>
                <a:latin typeface="Open Sans"/>
              </a:rPr>
              <a:t>© Omran et al. All rights reserved</a:t>
            </a:r>
            <a:endParaRPr lang="en-US"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3351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C78335-BA49-4B4C-B5E3-54F6FF2EB4F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DDB93DD-8934-46C4-89DE-A2CD3693B91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A74CD88-F3AC-482B-9B36-6C7657112224}"/>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2D57C13D-61D0-4F8C-B4A6-8499EF77F1C2}"/>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B95B18CD-F901-4D0F-9007-32D253136028}"/>
              </a:ext>
            </a:extLst>
          </p:cNvPr>
          <p:cNvSpPr>
            <a:spLocks noGrp="1"/>
          </p:cNvSpPr>
          <p:nvPr>
            <p:ph type="sldNum" sz="quarter" idx="12"/>
          </p:nvPr>
        </p:nvSpPr>
        <p:spPr/>
        <p:txBody>
          <a:bodyPr/>
          <a:lstStyle/>
          <a:p>
            <a:fld id="{54A5898D-2250-4656-8F75-1F089713AEB4}" type="slidenum">
              <a:rPr lang="de-DE" smtClean="0"/>
              <a:t>‹Nr.›</a:t>
            </a:fld>
            <a:endParaRPr lang="de-DE"/>
          </a:p>
        </p:txBody>
      </p:sp>
    </p:spTree>
    <p:extLst>
      <p:ext uri="{BB962C8B-B14F-4D97-AF65-F5344CB8AC3E}">
        <p14:creationId xmlns:p14="http://schemas.microsoft.com/office/powerpoint/2010/main" val="374778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852D008-4E0D-415D-98E9-FDA3890DB59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91142DE-535E-464B-9FEF-3FE5764F8F6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910C28-AF75-43FA-BAE3-CBFA32D63C2D}"/>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9B634183-7A4C-43EB-AE11-9C59A3350A7D}"/>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B8F1C1E7-A7AC-4BCA-A3B6-FB7D1E84B49F}"/>
              </a:ext>
            </a:extLst>
          </p:cNvPr>
          <p:cNvSpPr>
            <a:spLocks noGrp="1"/>
          </p:cNvSpPr>
          <p:nvPr>
            <p:ph type="sldNum" sz="quarter" idx="12"/>
          </p:nvPr>
        </p:nvSpPr>
        <p:spPr/>
        <p:txBody>
          <a:bodyPr/>
          <a:lstStyle/>
          <a:p>
            <a:fld id="{54A5898D-2250-4656-8F75-1F089713AEB4}" type="slidenum">
              <a:rPr lang="de-DE" smtClean="0"/>
              <a:t>‹Nr.›</a:t>
            </a:fld>
            <a:endParaRPr lang="de-DE"/>
          </a:p>
        </p:txBody>
      </p:sp>
    </p:spTree>
    <p:extLst>
      <p:ext uri="{BB962C8B-B14F-4D97-AF65-F5344CB8AC3E}">
        <p14:creationId xmlns:p14="http://schemas.microsoft.com/office/powerpoint/2010/main" val="2575672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535D3-C68C-4607-9F67-B00DC541A4D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6D4EC4A-52D0-46E6-9E37-61171D4C75D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4DB3528-C905-430B-BA4B-B96BD96AC113}"/>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BEB84E69-6972-40FD-8BE8-8416AD666BC2}"/>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CB27693F-7472-4550-9471-4F28EF781088}"/>
              </a:ext>
            </a:extLst>
          </p:cNvPr>
          <p:cNvSpPr>
            <a:spLocks noGrp="1"/>
          </p:cNvSpPr>
          <p:nvPr>
            <p:ph type="sldNum" sz="quarter" idx="12"/>
          </p:nvPr>
        </p:nvSpPr>
        <p:spPr/>
        <p:txBody>
          <a:bodyPr/>
          <a:lstStyle/>
          <a:p>
            <a:fld id="{54A5898D-2250-4656-8F75-1F089713AEB4}" type="slidenum">
              <a:rPr lang="de-DE" smtClean="0"/>
              <a:t>‹Nr.›</a:t>
            </a:fld>
            <a:endParaRPr lang="de-DE"/>
          </a:p>
        </p:txBody>
      </p:sp>
      <p:sp>
        <p:nvSpPr>
          <p:cNvPr id="8" name="Rechteck 7"/>
          <p:cNvSpPr/>
          <p:nvPr userDrawn="1"/>
        </p:nvSpPr>
        <p:spPr>
          <a:xfrm>
            <a:off x="954785" y="6598702"/>
            <a:ext cx="2712027" cy="276999"/>
          </a:xfrm>
          <a:prstGeom prst="rect">
            <a:avLst/>
          </a:prstGeom>
          <a:solidFill>
            <a:schemeClr val="bg1">
              <a:lumMod val="75000"/>
            </a:schemeClr>
          </a:solidFill>
        </p:spPr>
        <p:txBody>
          <a:bodyPr wrap="square">
            <a:spAutoFit/>
          </a:bodyPr>
          <a:lstStyle/>
          <a:p>
            <a:r>
              <a:rPr lang="en-US" sz="1200" b="1" i="0" dirty="0">
                <a:effectLst>
                  <a:outerShdw blurRad="38100" dist="38100" dir="2700000" algn="tl">
                    <a:srgbClr val="000000">
                      <a:alpha val="43137"/>
                    </a:srgbClr>
                  </a:outerShdw>
                </a:effectLst>
                <a:latin typeface="Open Sans"/>
              </a:rPr>
              <a:t>© Omran et al. All rights reserved</a:t>
            </a:r>
            <a:endParaRPr lang="en-US"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151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873FE-A716-4438-8F2E-B8CA0EBCA9D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947967D-4844-4C46-9AFB-4A2295FF27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0E47412-5389-417E-8BF0-E31EC033287F}"/>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3AB7973E-0272-4C05-B53A-3DC8E0E12151}"/>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DECEC58C-2FCC-4EB2-85BF-9D0A1D9CD130}"/>
              </a:ext>
            </a:extLst>
          </p:cNvPr>
          <p:cNvSpPr>
            <a:spLocks noGrp="1"/>
          </p:cNvSpPr>
          <p:nvPr>
            <p:ph type="sldNum" sz="quarter" idx="12"/>
          </p:nvPr>
        </p:nvSpPr>
        <p:spPr/>
        <p:txBody>
          <a:bodyPr/>
          <a:lstStyle/>
          <a:p>
            <a:fld id="{54A5898D-2250-4656-8F75-1F089713AEB4}" type="slidenum">
              <a:rPr lang="de-DE" smtClean="0"/>
              <a:t>‹Nr.›</a:t>
            </a:fld>
            <a:endParaRPr lang="de-DE"/>
          </a:p>
        </p:txBody>
      </p:sp>
      <p:sp>
        <p:nvSpPr>
          <p:cNvPr id="7" name="Rechteck 6"/>
          <p:cNvSpPr/>
          <p:nvPr userDrawn="1"/>
        </p:nvSpPr>
        <p:spPr>
          <a:xfrm>
            <a:off x="954785" y="6598702"/>
            <a:ext cx="2712027" cy="276999"/>
          </a:xfrm>
          <a:prstGeom prst="rect">
            <a:avLst/>
          </a:prstGeom>
          <a:solidFill>
            <a:schemeClr val="bg1">
              <a:lumMod val="75000"/>
            </a:schemeClr>
          </a:solidFill>
        </p:spPr>
        <p:txBody>
          <a:bodyPr wrap="square">
            <a:spAutoFit/>
          </a:bodyPr>
          <a:lstStyle/>
          <a:p>
            <a:r>
              <a:rPr lang="en-US" sz="1200" b="1" i="0" dirty="0">
                <a:effectLst>
                  <a:outerShdw blurRad="38100" dist="38100" dir="2700000" algn="tl">
                    <a:srgbClr val="000000">
                      <a:alpha val="43137"/>
                    </a:srgbClr>
                  </a:outerShdw>
                </a:effectLst>
                <a:latin typeface="Open Sans"/>
              </a:rPr>
              <a:t>© Omran et al. All rights reserved</a:t>
            </a:r>
            <a:endParaRPr lang="en-US"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839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EA64EF-C5FA-4CA6-BD92-2D1C52E2282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FA80F47-2794-4146-A368-1789127999F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024C03E-8556-4DC8-85E3-846F18FD0FD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5BA283C-C706-4368-9357-35C3C529F3EA}"/>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93150BD1-69E2-4DE8-A236-7AA7B488D916}"/>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F06AB311-FEC7-4C4F-A645-F7A4B62C0289}"/>
              </a:ext>
            </a:extLst>
          </p:cNvPr>
          <p:cNvSpPr>
            <a:spLocks noGrp="1"/>
          </p:cNvSpPr>
          <p:nvPr>
            <p:ph type="sldNum" sz="quarter" idx="12"/>
          </p:nvPr>
        </p:nvSpPr>
        <p:spPr/>
        <p:txBody>
          <a:bodyPr/>
          <a:lstStyle/>
          <a:p>
            <a:fld id="{54A5898D-2250-4656-8F75-1F089713AEB4}" type="slidenum">
              <a:rPr lang="de-DE" smtClean="0"/>
              <a:t>‹Nr.›</a:t>
            </a:fld>
            <a:endParaRPr lang="de-DE"/>
          </a:p>
        </p:txBody>
      </p:sp>
      <p:sp>
        <p:nvSpPr>
          <p:cNvPr id="8" name="Rechteck 7"/>
          <p:cNvSpPr/>
          <p:nvPr userDrawn="1"/>
        </p:nvSpPr>
        <p:spPr>
          <a:xfrm>
            <a:off x="954785" y="6598702"/>
            <a:ext cx="2712027" cy="276999"/>
          </a:xfrm>
          <a:prstGeom prst="rect">
            <a:avLst/>
          </a:prstGeom>
          <a:solidFill>
            <a:schemeClr val="bg1">
              <a:lumMod val="75000"/>
            </a:schemeClr>
          </a:solidFill>
        </p:spPr>
        <p:txBody>
          <a:bodyPr wrap="square">
            <a:spAutoFit/>
          </a:bodyPr>
          <a:lstStyle/>
          <a:p>
            <a:r>
              <a:rPr lang="en-US" sz="1200" b="1" i="0" dirty="0">
                <a:effectLst>
                  <a:outerShdw blurRad="38100" dist="38100" dir="2700000" algn="tl">
                    <a:srgbClr val="000000">
                      <a:alpha val="43137"/>
                    </a:srgbClr>
                  </a:outerShdw>
                </a:effectLst>
                <a:latin typeface="Open Sans"/>
              </a:rPr>
              <a:t>© Omran et al. All rights reserved</a:t>
            </a:r>
            <a:endParaRPr lang="en-US"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6944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77DEE0-33DA-4F72-836F-67F01CC791A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3807285-9B96-4492-B519-66D5E11F34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8DB7077-5BDE-41C5-AC5A-762D0B9E196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5729219-31F5-4A0C-91E5-2334BC33F5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C046880-8D4D-4890-A9CB-C1D8C798B9F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8DC17A7-7219-417E-B4ED-12D84C934BA7}"/>
              </a:ext>
            </a:extLst>
          </p:cNvPr>
          <p:cNvSpPr>
            <a:spLocks noGrp="1"/>
          </p:cNvSpPr>
          <p:nvPr>
            <p:ph type="dt" sz="half" idx="10"/>
          </p:nvPr>
        </p:nvSpPr>
        <p:spPr/>
        <p:txBody>
          <a:bodyPr/>
          <a:lstStyle/>
          <a:p>
            <a:r>
              <a:rPr lang="de-DE"/>
              <a:t>04.05.2020</a:t>
            </a:r>
          </a:p>
        </p:txBody>
      </p:sp>
      <p:sp>
        <p:nvSpPr>
          <p:cNvPr id="8" name="Fußzeilenplatzhalter 7">
            <a:extLst>
              <a:ext uri="{FF2B5EF4-FFF2-40B4-BE49-F238E27FC236}">
                <a16:creationId xmlns:a16="http://schemas.microsoft.com/office/drawing/2014/main" id="{F50DB0C6-5638-4003-AFD1-6F9DD921FC09}"/>
              </a:ext>
            </a:extLst>
          </p:cNvPr>
          <p:cNvSpPr>
            <a:spLocks noGrp="1"/>
          </p:cNvSpPr>
          <p:nvPr>
            <p:ph type="ftr" sz="quarter" idx="11"/>
          </p:nvPr>
        </p:nvSpPr>
        <p:spPr/>
        <p:txBody>
          <a:bodyPr/>
          <a:lstStyle/>
          <a:p>
            <a:r>
              <a:rPr lang="de-DE"/>
              <a:t>Omran et al.</a:t>
            </a:r>
          </a:p>
        </p:txBody>
      </p:sp>
      <p:sp>
        <p:nvSpPr>
          <p:cNvPr id="9" name="Foliennummernplatzhalter 8">
            <a:extLst>
              <a:ext uri="{FF2B5EF4-FFF2-40B4-BE49-F238E27FC236}">
                <a16:creationId xmlns:a16="http://schemas.microsoft.com/office/drawing/2014/main" id="{E091925E-3937-4A3B-B84F-44150716374D}"/>
              </a:ext>
            </a:extLst>
          </p:cNvPr>
          <p:cNvSpPr>
            <a:spLocks noGrp="1"/>
          </p:cNvSpPr>
          <p:nvPr>
            <p:ph type="sldNum" sz="quarter" idx="12"/>
          </p:nvPr>
        </p:nvSpPr>
        <p:spPr/>
        <p:txBody>
          <a:bodyPr/>
          <a:lstStyle/>
          <a:p>
            <a:fld id="{54A5898D-2250-4656-8F75-1F089713AEB4}" type="slidenum">
              <a:rPr lang="de-DE" smtClean="0"/>
              <a:t>‹Nr.›</a:t>
            </a:fld>
            <a:endParaRPr lang="de-DE"/>
          </a:p>
        </p:txBody>
      </p:sp>
    </p:spTree>
    <p:extLst>
      <p:ext uri="{BB962C8B-B14F-4D97-AF65-F5344CB8AC3E}">
        <p14:creationId xmlns:p14="http://schemas.microsoft.com/office/powerpoint/2010/main" val="98431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6EE478-6502-46DC-BB1D-AA8A50E3385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4F867C1-4572-4039-95C6-00116FCF27D8}"/>
              </a:ext>
            </a:extLst>
          </p:cNvPr>
          <p:cNvSpPr>
            <a:spLocks noGrp="1"/>
          </p:cNvSpPr>
          <p:nvPr>
            <p:ph type="dt" sz="half" idx="10"/>
          </p:nvPr>
        </p:nvSpPr>
        <p:spPr/>
        <p:txBody>
          <a:bodyPr/>
          <a:lstStyle/>
          <a:p>
            <a:r>
              <a:rPr lang="de-DE"/>
              <a:t>04.05.2020</a:t>
            </a:r>
          </a:p>
        </p:txBody>
      </p:sp>
      <p:sp>
        <p:nvSpPr>
          <p:cNvPr id="4" name="Fußzeilenplatzhalter 3">
            <a:extLst>
              <a:ext uri="{FF2B5EF4-FFF2-40B4-BE49-F238E27FC236}">
                <a16:creationId xmlns:a16="http://schemas.microsoft.com/office/drawing/2014/main" id="{F066D873-B65C-4AC5-8065-FA010E90D989}"/>
              </a:ext>
            </a:extLst>
          </p:cNvPr>
          <p:cNvSpPr>
            <a:spLocks noGrp="1"/>
          </p:cNvSpPr>
          <p:nvPr>
            <p:ph type="ftr" sz="quarter" idx="11"/>
          </p:nvPr>
        </p:nvSpPr>
        <p:spPr/>
        <p:txBody>
          <a:bodyPr/>
          <a:lstStyle/>
          <a:p>
            <a:r>
              <a:rPr lang="de-DE"/>
              <a:t>Omran et al.</a:t>
            </a:r>
          </a:p>
        </p:txBody>
      </p:sp>
      <p:sp>
        <p:nvSpPr>
          <p:cNvPr id="5" name="Foliennummernplatzhalter 4">
            <a:extLst>
              <a:ext uri="{FF2B5EF4-FFF2-40B4-BE49-F238E27FC236}">
                <a16:creationId xmlns:a16="http://schemas.microsoft.com/office/drawing/2014/main" id="{EB4DC0CF-69B2-402F-9CD6-BC4365C2C20C}"/>
              </a:ext>
            </a:extLst>
          </p:cNvPr>
          <p:cNvSpPr>
            <a:spLocks noGrp="1"/>
          </p:cNvSpPr>
          <p:nvPr>
            <p:ph type="sldNum" sz="quarter" idx="12"/>
          </p:nvPr>
        </p:nvSpPr>
        <p:spPr/>
        <p:txBody>
          <a:bodyPr/>
          <a:lstStyle/>
          <a:p>
            <a:fld id="{54A5898D-2250-4656-8F75-1F089713AEB4}" type="slidenum">
              <a:rPr lang="de-DE" smtClean="0"/>
              <a:t>‹Nr.›</a:t>
            </a:fld>
            <a:endParaRPr lang="de-DE"/>
          </a:p>
        </p:txBody>
      </p:sp>
    </p:spTree>
    <p:extLst>
      <p:ext uri="{BB962C8B-B14F-4D97-AF65-F5344CB8AC3E}">
        <p14:creationId xmlns:p14="http://schemas.microsoft.com/office/powerpoint/2010/main" val="2468167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17C4CE4-CFB1-4313-A539-68D557F253FE}"/>
              </a:ext>
            </a:extLst>
          </p:cNvPr>
          <p:cNvSpPr>
            <a:spLocks noGrp="1"/>
          </p:cNvSpPr>
          <p:nvPr>
            <p:ph type="dt" sz="half" idx="10"/>
          </p:nvPr>
        </p:nvSpPr>
        <p:spPr/>
        <p:txBody>
          <a:bodyPr/>
          <a:lstStyle/>
          <a:p>
            <a:r>
              <a:rPr lang="de-DE"/>
              <a:t>04.05.2020</a:t>
            </a:r>
          </a:p>
        </p:txBody>
      </p:sp>
      <p:sp>
        <p:nvSpPr>
          <p:cNvPr id="3" name="Fußzeilenplatzhalter 2">
            <a:extLst>
              <a:ext uri="{FF2B5EF4-FFF2-40B4-BE49-F238E27FC236}">
                <a16:creationId xmlns:a16="http://schemas.microsoft.com/office/drawing/2014/main" id="{B0E98481-27BA-4423-91A1-3C5B93B1EB40}"/>
              </a:ext>
            </a:extLst>
          </p:cNvPr>
          <p:cNvSpPr>
            <a:spLocks noGrp="1"/>
          </p:cNvSpPr>
          <p:nvPr>
            <p:ph type="ftr" sz="quarter" idx="11"/>
          </p:nvPr>
        </p:nvSpPr>
        <p:spPr/>
        <p:txBody>
          <a:bodyPr/>
          <a:lstStyle/>
          <a:p>
            <a:r>
              <a:rPr lang="de-DE"/>
              <a:t>Omran et al.</a:t>
            </a:r>
          </a:p>
        </p:txBody>
      </p:sp>
      <p:sp>
        <p:nvSpPr>
          <p:cNvPr id="4" name="Foliennummernplatzhalter 3">
            <a:extLst>
              <a:ext uri="{FF2B5EF4-FFF2-40B4-BE49-F238E27FC236}">
                <a16:creationId xmlns:a16="http://schemas.microsoft.com/office/drawing/2014/main" id="{03BAC59C-2AE8-4E4E-A1C9-6BFE12F61063}"/>
              </a:ext>
            </a:extLst>
          </p:cNvPr>
          <p:cNvSpPr>
            <a:spLocks noGrp="1"/>
          </p:cNvSpPr>
          <p:nvPr>
            <p:ph type="sldNum" sz="quarter" idx="12"/>
          </p:nvPr>
        </p:nvSpPr>
        <p:spPr/>
        <p:txBody>
          <a:bodyPr/>
          <a:lstStyle/>
          <a:p>
            <a:fld id="{54A5898D-2250-4656-8F75-1F089713AEB4}" type="slidenum">
              <a:rPr lang="de-DE" smtClean="0"/>
              <a:t>‹Nr.›</a:t>
            </a:fld>
            <a:endParaRPr lang="de-DE"/>
          </a:p>
        </p:txBody>
      </p:sp>
    </p:spTree>
    <p:extLst>
      <p:ext uri="{BB962C8B-B14F-4D97-AF65-F5344CB8AC3E}">
        <p14:creationId xmlns:p14="http://schemas.microsoft.com/office/powerpoint/2010/main" val="1483397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3658B-2748-4F5A-8006-4FD499A8A6F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0757EDD-F1E7-4422-9A57-CC28E7BD9A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08321B1-E8B3-47AD-B4C5-AC5BBC5AD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13D9D79-198C-4D8F-BD08-15E3CF9CFE14}"/>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E0E3F443-FCE3-4581-A2F9-FF8166571129}"/>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E1E5A253-248E-47A0-B2CC-1A69CDD8FBD3}"/>
              </a:ext>
            </a:extLst>
          </p:cNvPr>
          <p:cNvSpPr>
            <a:spLocks noGrp="1"/>
          </p:cNvSpPr>
          <p:nvPr>
            <p:ph type="sldNum" sz="quarter" idx="12"/>
          </p:nvPr>
        </p:nvSpPr>
        <p:spPr/>
        <p:txBody>
          <a:bodyPr/>
          <a:lstStyle/>
          <a:p>
            <a:fld id="{54A5898D-2250-4656-8F75-1F089713AEB4}" type="slidenum">
              <a:rPr lang="de-DE" smtClean="0"/>
              <a:t>‹Nr.›</a:t>
            </a:fld>
            <a:endParaRPr lang="de-DE"/>
          </a:p>
        </p:txBody>
      </p:sp>
      <p:sp>
        <p:nvSpPr>
          <p:cNvPr id="8" name="Rechteck 7"/>
          <p:cNvSpPr/>
          <p:nvPr userDrawn="1"/>
        </p:nvSpPr>
        <p:spPr>
          <a:xfrm>
            <a:off x="954785" y="6598702"/>
            <a:ext cx="2712027" cy="276999"/>
          </a:xfrm>
          <a:prstGeom prst="rect">
            <a:avLst/>
          </a:prstGeom>
          <a:solidFill>
            <a:schemeClr val="bg1">
              <a:lumMod val="75000"/>
            </a:schemeClr>
          </a:solidFill>
        </p:spPr>
        <p:txBody>
          <a:bodyPr wrap="square">
            <a:spAutoFit/>
          </a:bodyPr>
          <a:lstStyle/>
          <a:p>
            <a:r>
              <a:rPr lang="en-US" sz="1200" b="1" i="0" dirty="0">
                <a:effectLst>
                  <a:outerShdw blurRad="38100" dist="38100" dir="2700000" algn="tl">
                    <a:srgbClr val="000000">
                      <a:alpha val="43137"/>
                    </a:srgbClr>
                  </a:outerShdw>
                </a:effectLst>
                <a:latin typeface="Open Sans"/>
              </a:rPr>
              <a:t>© Omran et al. All rights reserved</a:t>
            </a:r>
            <a:endParaRPr lang="en-US"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8813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5517C6-07ED-4A80-A197-5F2DD473E9C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2BF8309-336B-4EC0-A218-F871DCD01A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B97D957E-8308-47BA-A55C-BD88CAC68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092B72D-3FAA-4B88-A63E-5FE77F36889F}"/>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C154BC50-FC33-4995-96D2-EFFDFE762C00}"/>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EF5F907D-A980-4BF4-9897-67A8065307F5}"/>
              </a:ext>
            </a:extLst>
          </p:cNvPr>
          <p:cNvSpPr>
            <a:spLocks noGrp="1"/>
          </p:cNvSpPr>
          <p:nvPr>
            <p:ph type="sldNum" sz="quarter" idx="12"/>
          </p:nvPr>
        </p:nvSpPr>
        <p:spPr/>
        <p:txBody>
          <a:bodyPr/>
          <a:lstStyle/>
          <a:p>
            <a:fld id="{54A5898D-2250-4656-8F75-1F089713AEB4}" type="slidenum">
              <a:rPr lang="de-DE" smtClean="0"/>
              <a:t>‹Nr.›</a:t>
            </a:fld>
            <a:endParaRPr lang="de-DE"/>
          </a:p>
        </p:txBody>
      </p:sp>
    </p:spTree>
    <p:extLst>
      <p:ext uri="{BB962C8B-B14F-4D97-AF65-F5344CB8AC3E}">
        <p14:creationId xmlns:p14="http://schemas.microsoft.com/office/powerpoint/2010/main" val="842767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89A2AD7-DC7F-40D7-B5A8-DE64465A23E5}"/>
              </a:ext>
            </a:extLst>
          </p:cNvPr>
          <p:cNvSpPr/>
          <p:nvPr userDrawn="1"/>
        </p:nvSpPr>
        <p:spPr>
          <a:xfrm>
            <a:off x="0" y="6597352"/>
            <a:ext cx="12192000" cy="260648"/>
          </a:xfrm>
          <a:prstGeom prst="rect">
            <a:avLst/>
          </a:prstGeom>
          <a:solidFill>
            <a:srgbClr val="DD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2" name="Titelplatzhalter 1">
            <a:extLst>
              <a:ext uri="{FF2B5EF4-FFF2-40B4-BE49-F238E27FC236}">
                <a16:creationId xmlns:a16="http://schemas.microsoft.com/office/drawing/2014/main" id="{D072023A-291E-4D3A-8B43-B017A45796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674DC4E-98DD-4F89-B2A0-8FD1345999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C9DB5BB-AC76-4827-8607-FC00DF09B9ED}"/>
              </a:ext>
            </a:extLst>
          </p:cNvPr>
          <p:cNvSpPr>
            <a:spLocks noGrp="1"/>
          </p:cNvSpPr>
          <p:nvPr>
            <p:ph type="dt" sz="half" idx="2"/>
          </p:nvPr>
        </p:nvSpPr>
        <p:spPr>
          <a:xfrm>
            <a:off x="9760571" y="6616402"/>
            <a:ext cx="910602" cy="24208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a:t>04.05.2020</a:t>
            </a:r>
          </a:p>
        </p:txBody>
      </p:sp>
      <p:sp>
        <p:nvSpPr>
          <p:cNvPr id="5" name="Fußzeilenplatzhalter 4">
            <a:extLst>
              <a:ext uri="{FF2B5EF4-FFF2-40B4-BE49-F238E27FC236}">
                <a16:creationId xmlns:a16="http://schemas.microsoft.com/office/drawing/2014/main" id="{1D0CB571-1117-4A51-931E-679E0E213C51}"/>
              </a:ext>
            </a:extLst>
          </p:cNvPr>
          <p:cNvSpPr>
            <a:spLocks noGrp="1"/>
          </p:cNvSpPr>
          <p:nvPr>
            <p:ph type="ftr" sz="quarter" idx="3"/>
          </p:nvPr>
        </p:nvSpPr>
        <p:spPr>
          <a:xfrm>
            <a:off x="10753724" y="6616159"/>
            <a:ext cx="1012825" cy="24208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err="1"/>
              <a:t>Omran</a:t>
            </a:r>
            <a:r>
              <a:rPr lang="de-DE" dirty="0"/>
              <a:t> et al.</a:t>
            </a:r>
          </a:p>
        </p:txBody>
      </p:sp>
      <p:sp>
        <p:nvSpPr>
          <p:cNvPr id="6" name="Foliennummernplatzhalter 5">
            <a:extLst>
              <a:ext uri="{FF2B5EF4-FFF2-40B4-BE49-F238E27FC236}">
                <a16:creationId xmlns:a16="http://schemas.microsoft.com/office/drawing/2014/main" id="{29367349-C28E-46AF-B274-794AE0F9D95B}"/>
              </a:ext>
            </a:extLst>
          </p:cNvPr>
          <p:cNvSpPr>
            <a:spLocks noGrp="1"/>
          </p:cNvSpPr>
          <p:nvPr>
            <p:ph type="sldNum" sz="quarter" idx="4"/>
          </p:nvPr>
        </p:nvSpPr>
        <p:spPr>
          <a:xfrm>
            <a:off x="11849100" y="6606634"/>
            <a:ext cx="342900" cy="242084"/>
          </a:xfrm>
          <a:prstGeom prst="rect">
            <a:avLst/>
          </a:prstGeom>
        </p:spPr>
        <p:txBody>
          <a:bodyPr vert="horz" lIns="91440" tIns="45720" rIns="91440" bIns="45720" rtlCol="0" anchor="ctr"/>
          <a:lstStyle>
            <a:lvl1pPr algn="r">
              <a:defRPr sz="1200">
                <a:solidFill>
                  <a:schemeClr val="tx1">
                    <a:tint val="75000"/>
                  </a:schemeClr>
                </a:solidFill>
              </a:defRPr>
            </a:lvl1pPr>
          </a:lstStyle>
          <a:p>
            <a:fld id="{54A5898D-2250-4656-8F75-1F089713AEB4}" type="slidenum">
              <a:rPr lang="de-DE" smtClean="0"/>
              <a:t>‹Nr.›</a:t>
            </a:fld>
            <a:endParaRPr lang="de-DE" dirty="0"/>
          </a:p>
        </p:txBody>
      </p:sp>
      <p:pic>
        <p:nvPicPr>
          <p:cNvPr id="8" name="Grafik 7">
            <a:extLst>
              <a:ext uri="{FF2B5EF4-FFF2-40B4-BE49-F238E27FC236}">
                <a16:creationId xmlns:a16="http://schemas.microsoft.com/office/drawing/2014/main" id="{D4832FF3-3479-4843-996C-48A18A4448C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8585" y="6597352"/>
            <a:ext cx="718443" cy="251366"/>
          </a:xfrm>
          <a:prstGeom prst="rect">
            <a:avLst/>
          </a:prstGeom>
        </p:spPr>
      </p:pic>
      <p:sp>
        <p:nvSpPr>
          <p:cNvPr id="9" name="Rechteck 8">
            <a:extLst>
              <a:ext uri="{FF2B5EF4-FFF2-40B4-BE49-F238E27FC236}">
                <a16:creationId xmlns:a16="http://schemas.microsoft.com/office/drawing/2014/main" id="{0C2F8365-D0F3-4383-8CFB-5D2A7620A85B}"/>
              </a:ext>
            </a:extLst>
          </p:cNvPr>
          <p:cNvSpPr/>
          <p:nvPr userDrawn="1"/>
        </p:nvSpPr>
        <p:spPr>
          <a:xfrm>
            <a:off x="0" y="0"/>
            <a:ext cx="12192000" cy="323165"/>
          </a:xfrm>
          <a:prstGeom prst="rect">
            <a:avLst/>
          </a:prstGeom>
          <a:solidFill>
            <a:srgbClr val="DDDBC3"/>
          </a:solidFill>
        </p:spPr>
        <p:txBody>
          <a:bodyPr wrap="square">
            <a:spAutoFit/>
          </a:bodyPr>
          <a:lstStyle/>
          <a:p>
            <a:r>
              <a:rPr lang="en-US" sz="1500" b="0" i="0" u="none" dirty="0">
                <a:solidFill>
                  <a:schemeClr val="tx1">
                    <a:lumMod val="65000"/>
                    <a:lumOff val="35000"/>
                  </a:schemeClr>
                </a:solidFill>
              </a:rPr>
              <a:t>Quantitative assessment of gully erosion dynamics using a GIS implementation of </a:t>
            </a:r>
            <a:r>
              <a:rPr lang="en-US" sz="1500" b="0" i="0" u="none" dirty="0" err="1">
                <a:solidFill>
                  <a:schemeClr val="tx1">
                    <a:lumMod val="65000"/>
                    <a:lumOff val="35000"/>
                  </a:schemeClr>
                </a:solidFill>
              </a:rPr>
              <a:t>Sidorchuk’s</a:t>
            </a:r>
            <a:r>
              <a:rPr lang="en-US" sz="1500" b="0" i="0" u="none" dirty="0">
                <a:solidFill>
                  <a:schemeClr val="tx1">
                    <a:lumMod val="65000"/>
                    <a:lumOff val="35000"/>
                  </a:schemeClr>
                </a:solidFill>
              </a:rPr>
              <a:t> DYNGUL model in Southern KwaZulu-Natal, South Africa.</a:t>
            </a:r>
          </a:p>
        </p:txBody>
      </p:sp>
    </p:spTree>
    <p:extLst>
      <p:ext uri="{BB962C8B-B14F-4D97-AF65-F5344CB8AC3E}">
        <p14:creationId xmlns:p14="http://schemas.microsoft.com/office/powerpoint/2010/main" val="1170528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hyperlink" Target="https://www.google.de/url?sa=i&amp;source=images&amp;cd=&amp;cad=rja&amp;uact=8&amp;ved=0ahUKEwid0Ljn8NDeAhUMEVAKHf0xDr4QMwhVKAcwBw&amp;url=https://qknowbooks.gitbooks.io/jhs_3_science-soil-and-water-conservation/gully_erosion.html&amp;psig=AOvVaw38EJcAZVgDgtdwYMTWlPJU&amp;ust=1542181740044816&amp;ictx=3&amp;uact=3" TargetMode="Externa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de.wikipedia.org/wiki/Stimmloser_alveolarer_Plosiv" TargetMode="External"/><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s://plot.ly/~sommergeo/9/#/" TargetMode="External"/><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hyperlink" Target="https://plot.ly/~sommergeo/1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mp4"/><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jpeg"/><Relationship Id="rId5" Type="http://schemas.openxmlformats.org/officeDocument/2006/relationships/slideLayout" Target="../slideLayouts/slideLayout4.xml"/><Relationship Id="rId4" Type="http://schemas.openxmlformats.org/officeDocument/2006/relationships/video" Target="../media/media2.mp4"/><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adel.omran.geo@gmail.com" TargetMode="External"/><Relationship Id="rId2" Type="http://schemas.openxmlformats.org/officeDocument/2006/relationships/image" Target="../media/image36.jpeg"/><Relationship Id="rId1" Type="http://schemas.openxmlformats.org/officeDocument/2006/relationships/slideLayout" Target="../slideLayouts/slideLayout8.xml"/><Relationship Id="rId5" Type="http://schemas.openxmlformats.org/officeDocument/2006/relationships/image" Target="../media/image40.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96219FC-6C83-4296-8C1F-88E3FB26E7FF}"/>
              </a:ext>
            </a:extLst>
          </p:cNvPr>
          <p:cNvSpPr>
            <a:spLocks noGrp="1"/>
          </p:cNvSpPr>
          <p:nvPr>
            <p:ph type="dt" sz="half" idx="2"/>
          </p:nvPr>
        </p:nvSpPr>
        <p:spPr>
          <a:xfrm>
            <a:off x="9804652" y="6606634"/>
            <a:ext cx="895350" cy="242084"/>
          </a:xfrm>
        </p:spPr>
        <p:txBody>
          <a:bodyPr/>
          <a:lstStyle/>
          <a:p>
            <a:r>
              <a:rPr lang="de-DE"/>
              <a:t>04.05.2020</a:t>
            </a:r>
          </a:p>
        </p:txBody>
      </p:sp>
      <p:sp>
        <p:nvSpPr>
          <p:cNvPr id="5" name="Fußzeilenplatzhalter 4">
            <a:extLst>
              <a:ext uri="{FF2B5EF4-FFF2-40B4-BE49-F238E27FC236}">
                <a16:creationId xmlns:a16="http://schemas.microsoft.com/office/drawing/2014/main" id="{3FDE821D-7469-4045-A5C0-76B254685E20}"/>
              </a:ext>
            </a:extLst>
          </p:cNvPr>
          <p:cNvSpPr>
            <a:spLocks noGrp="1"/>
          </p:cNvSpPr>
          <p:nvPr>
            <p:ph type="ftr" sz="quarter" idx="3"/>
          </p:nvPr>
        </p:nvSpPr>
        <p:spPr>
          <a:xfrm>
            <a:off x="10793538" y="6606634"/>
            <a:ext cx="990600" cy="242084"/>
          </a:xfrm>
        </p:spPr>
        <p:txBody>
          <a:bodyPr/>
          <a:lstStyle/>
          <a:p>
            <a:r>
              <a:rPr lang="de-DE"/>
              <a:t>Omran et al.</a:t>
            </a:r>
          </a:p>
        </p:txBody>
      </p:sp>
      <p:sp>
        <p:nvSpPr>
          <p:cNvPr id="6" name="Foliennummernplatzhalter 5">
            <a:extLst>
              <a:ext uri="{FF2B5EF4-FFF2-40B4-BE49-F238E27FC236}">
                <a16:creationId xmlns:a16="http://schemas.microsoft.com/office/drawing/2014/main" id="{48B1C3D6-A51B-4094-9AB6-19BA8F5BCFD2}"/>
              </a:ext>
            </a:extLst>
          </p:cNvPr>
          <p:cNvSpPr>
            <a:spLocks noGrp="1"/>
          </p:cNvSpPr>
          <p:nvPr>
            <p:ph type="sldNum" sz="quarter" idx="4"/>
          </p:nvPr>
        </p:nvSpPr>
        <p:spPr>
          <a:xfrm>
            <a:off x="11877674" y="6606634"/>
            <a:ext cx="314325" cy="242084"/>
          </a:xfrm>
        </p:spPr>
        <p:txBody>
          <a:bodyPr/>
          <a:lstStyle/>
          <a:p>
            <a:fld id="{54A5898D-2250-4656-8F75-1F089713AEB4}" type="slidenum">
              <a:rPr lang="de-DE" smtClean="0"/>
              <a:t>1</a:t>
            </a:fld>
            <a:endParaRPr lang="de-DE"/>
          </a:p>
        </p:txBody>
      </p:sp>
      <p:sp>
        <p:nvSpPr>
          <p:cNvPr id="7" name="Rectangle 10">
            <a:extLst>
              <a:ext uri="{FF2B5EF4-FFF2-40B4-BE49-F238E27FC236}">
                <a16:creationId xmlns:a16="http://schemas.microsoft.com/office/drawing/2014/main" id="{34406037-B9D2-4A14-BD66-28CE4547DDF3}"/>
              </a:ext>
            </a:extLst>
          </p:cNvPr>
          <p:cNvSpPr txBox="1">
            <a:spLocks noChangeArrowheads="1"/>
          </p:cNvSpPr>
          <p:nvPr/>
        </p:nvSpPr>
        <p:spPr>
          <a:xfrm>
            <a:off x="4655840" y="4226961"/>
            <a:ext cx="2160240" cy="461665"/>
          </a:xfrm>
          <a:prstGeom prst="rect">
            <a:avLst/>
          </a:prstGeom>
        </p:spPr>
        <p:txBody>
          <a:bodyPr>
            <a:normAutofit fontScale="25000" lnSpcReduction="20000"/>
          </a:bodyPr>
          <a:lstStyle>
            <a:lvl1pPr algn="l" defTabSz="914400" rtl="0" eaLnBrk="1" latinLnBrk="0" hangingPunct="1">
              <a:spcBef>
                <a:spcPct val="0"/>
              </a:spcBef>
              <a:buNone/>
              <a:defRPr sz="2800" kern="1200">
                <a:solidFill>
                  <a:schemeClr val="tx1"/>
                </a:solidFill>
                <a:latin typeface="+mj-lt"/>
                <a:ea typeface="+mj-ea"/>
                <a:cs typeface="+mj-cs"/>
              </a:defRPr>
            </a:lvl1pPr>
          </a:lstStyle>
          <a:p>
            <a:pPr algn="ctr"/>
            <a:r>
              <a:rPr lang="de-DE">
                <a:latin typeface="+mn-lt"/>
                <a:cs typeface="Calibri" pitchFamily="34" charset="0"/>
              </a:rPr>
              <a:t/>
            </a:r>
            <a:br>
              <a:rPr lang="de-DE">
                <a:latin typeface="+mn-lt"/>
                <a:cs typeface="Calibri" pitchFamily="34" charset="0"/>
              </a:rPr>
            </a:br>
            <a:r>
              <a:rPr lang="de-DE">
                <a:latin typeface="+mn-lt"/>
                <a:cs typeface="Calibri" pitchFamily="34" charset="0"/>
              </a:rPr>
              <a:t/>
            </a:r>
            <a:br>
              <a:rPr lang="de-DE">
                <a:latin typeface="+mn-lt"/>
                <a:cs typeface="Calibri" pitchFamily="34" charset="0"/>
              </a:rPr>
            </a:br>
            <a:r>
              <a:rPr lang="de-DE">
                <a:latin typeface="+mn-lt"/>
                <a:cs typeface="Calibri" pitchFamily="34" charset="0"/>
              </a:rPr>
              <a:t/>
            </a:r>
            <a:br>
              <a:rPr lang="de-DE">
                <a:latin typeface="+mn-lt"/>
                <a:cs typeface="Calibri" pitchFamily="34" charset="0"/>
              </a:rPr>
            </a:br>
            <a:endParaRPr lang="de-DE" dirty="0">
              <a:latin typeface="+mn-lt"/>
              <a:cs typeface="Calibri" pitchFamily="34" charset="0"/>
            </a:endParaRPr>
          </a:p>
        </p:txBody>
      </p:sp>
      <p:sp>
        <p:nvSpPr>
          <p:cNvPr id="8" name="Rectangle 4">
            <a:extLst>
              <a:ext uri="{FF2B5EF4-FFF2-40B4-BE49-F238E27FC236}">
                <a16:creationId xmlns:a16="http://schemas.microsoft.com/office/drawing/2014/main" id="{D441A399-3D6B-4267-BC2F-83EEEF91CC2B}"/>
              </a:ext>
            </a:extLst>
          </p:cNvPr>
          <p:cNvSpPr/>
          <p:nvPr/>
        </p:nvSpPr>
        <p:spPr>
          <a:xfrm>
            <a:off x="5109101" y="4575036"/>
            <a:ext cx="1973797" cy="707886"/>
          </a:xfrm>
          <a:prstGeom prst="rect">
            <a:avLst/>
          </a:prstGeom>
        </p:spPr>
        <p:txBody>
          <a:bodyPr wrap="square">
            <a:spAutoFit/>
          </a:bodyPr>
          <a:lstStyle/>
          <a:p>
            <a:pPr algn="ctr"/>
            <a:r>
              <a:rPr lang="de-DE" sz="2000" b="1" dirty="0" err="1">
                <a:effectLst>
                  <a:outerShdw blurRad="38100" dist="38100" dir="2700000" algn="tl">
                    <a:srgbClr val="000000">
                      <a:alpha val="43137"/>
                    </a:srgbClr>
                  </a:outerShdw>
                </a:effectLst>
              </a:rPr>
              <a:t>By</a:t>
            </a:r>
            <a:endParaRPr lang="de-DE" sz="2000" b="1" dirty="0">
              <a:effectLst>
                <a:outerShdw blurRad="38100" dist="38100" dir="2700000" algn="tl">
                  <a:srgbClr val="000000">
                    <a:alpha val="43137"/>
                  </a:srgbClr>
                </a:outerShdw>
              </a:effectLst>
            </a:endParaRPr>
          </a:p>
          <a:p>
            <a:pPr algn="ctr"/>
            <a:r>
              <a:rPr lang="de-DE" sz="2000" b="1" dirty="0">
                <a:effectLst>
                  <a:outerShdw blurRad="38100" dist="38100" dir="2700000" algn="tl">
                    <a:srgbClr val="000000">
                      <a:alpha val="43137"/>
                    </a:srgbClr>
                  </a:outerShdw>
                </a:effectLst>
              </a:rPr>
              <a:t>Dr. Adel Omran</a:t>
            </a:r>
          </a:p>
        </p:txBody>
      </p:sp>
      <p:pic>
        <p:nvPicPr>
          <p:cNvPr id="9" name="Picture 3">
            <a:extLst>
              <a:ext uri="{FF2B5EF4-FFF2-40B4-BE49-F238E27FC236}">
                <a16:creationId xmlns:a16="http://schemas.microsoft.com/office/drawing/2014/main" id="{5F89121C-F8CD-402B-93CF-7599AF03D73A}"/>
              </a:ext>
            </a:extLst>
          </p:cNvPr>
          <p:cNvPicPr>
            <a:picLocks noChangeAspect="1" noChangeArrowheads="1"/>
          </p:cNvPicPr>
          <p:nvPr/>
        </p:nvPicPr>
        <p:blipFill>
          <a:blip r:embed="rId2"/>
          <a:srcRect/>
          <a:stretch>
            <a:fillRect/>
          </a:stretch>
        </p:blipFill>
        <p:spPr bwMode="auto">
          <a:xfrm>
            <a:off x="8701147" y="689809"/>
            <a:ext cx="3490853" cy="2725200"/>
          </a:xfrm>
          <a:prstGeom prst="rect">
            <a:avLst/>
          </a:prstGeom>
          <a:noFill/>
          <a:ln w="9525">
            <a:noFill/>
            <a:miter lim="800000"/>
            <a:headEnd/>
            <a:tailEnd/>
          </a:ln>
          <a:effectLst/>
        </p:spPr>
      </p:pic>
      <p:sp>
        <p:nvSpPr>
          <p:cNvPr id="10" name="Rectangle 3">
            <a:extLst>
              <a:ext uri="{FF2B5EF4-FFF2-40B4-BE49-F238E27FC236}">
                <a16:creationId xmlns:a16="http://schemas.microsoft.com/office/drawing/2014/main" id="{91FF4932-59C5-4A78-914E-0F697A5C063B}"/>
              </a:ext>
            </a:extLst>
          </p:cNvPr>
          <p:cNvSpPr/>
          <p:nvPr/>
        </p:nvSpPr>
        <p:spPr>
          <a:xfrm>
            <a:off x="79853" y="3427541"/>
            <a:ext cx="12055205" cy="954107"/>
          </a:xfrm>
          <a:prstGeom prst="rect">
            <a:avLst/>
          </a:prstGeom>
        </p:spPr>
        <p:txBody>
          <a:bodyPr wrap="square">
            <a:spAutoFit/>
          </a:bodyPr>
          <a:lstStyle/>
          <a:p>
            <a:pPr algn="ctr"/>
            <a:r>
              <a:rPr lang="en-US" sz="2800" b="1" dirty="0">
                <a:solidFill>
                  <a:srgbClr val="C00000"/>
                </a:solidFill>
                <a:effectLst>
                  <a:outerShdw blurRad="38100" dist="38100" dir="2700000" algn="tl">
                    <a:srgbClr val="000000">
                      <a:alpha val="43137"/>
                    </a:srgbClr>
                  </a:outerShdw>
                </a:effectLst>
              </a:rPr>
              <a:t>Quantitative assessment of gully erosion dynamics using a GIS implementation of </a:t>
            </a:r>
            <a:r>
              <a:rPr lang="en-US" sz="2800" b="1" dirty="0" err="1">
                <a:solidFill>
                  <a:srgbClr val="C00000"/>
                </a:solidFill>
                <a:effectLst>
                  <a:outerShdw blurRad="38100" dist="38100" dir="2700000" algn="tl">
                    <a:srgbClr val="000000">
                      <a:alpha val="43137"/>
                    </a:srgbClr>
                  </a:outerShdw>
                </a:effectLst>
              </a:rPr>
              <a:t>Sidorchuk’s</a:t>
            </a:r>
            <a:r>
              <a:rPr lang="en-US" sz="2800" b="1" dirty="0">
                <a:solidFill>
                  <a:srgbClr val="C00000"/>
                </a:solidFill>
                <a:effectLst>
                  <a:outerShdw blurRad="38100" dist="38100" dir="2700000" algn="tl">
                    <a:srgbClr val="000000">
                      <a:alpha val="43137"/>
                    </a:srgbClr>
                  </a:outerShdw>
                </a:effectLst>
              </a:rPr>
              <a:t> DYNGUL model in Southern KwaZulu-Natal, South Africa. </a:t>
            </a:r>
            <a:endParaRPr lang="de-DE" sz="2800" b="1" dirty="0">
              <a:solidFill>
                <a:srgbClr val="C00000"/>
              </a:solidFill>
              <a:effectLst>
                <a:outerShdw blurRad="38100" dist="38100" dir="2700000" algn="tl">
                  <a:srgbClr val="000000">
                    <a:alpha val="43137"/>
                  </a:srgbClr>
                </a:outerShdw>
              </a:effectLst>
            </a:endParaRPr>
          </a:p>
        </p:txBody>
      </p:sp>
      <p:sp>
        <p:nvSpPr>
          <p:cNvPr id="11" name="Rechteck 10">
            <a:extLst>
              <a:ext uri="{FF2B5EF4-FFF2-40B4-BE49-F238E27FC236}">
                <a16:creationId xmlns:a16="http://schemas.microsoft.com/office/drawing/2014/main" id="{1D4C8090-830D-477B-969C-1C7111D23A6B}"/>
              </a:ext>
            </a:extLst>
          </p:cNvPr>
          <p:cNvSpPr/>
          <p:nvPr/>
        </p:nvSpPr>
        <p:spPr>
          <a:xfrm>
            <a:off x="156933" y="5068590"/>
            <a:ext cx="3461717" cy="400110"/>
          </a:xfrm>
          <a:prstGeom prst="rect">
            <a:avLst/>
          </a:prstGeom>
        </p:spPr>
        <p:txBody>
          <a:bodyPr wrap="none">
            <a:spAutoFit/>
          </a:bodyPr>
          <a:lstStyle/>
          <a:p>
            <a:r>
              <a:rPr lang="de-DE" sz="2000" b="1" dirty="0">
                <a:solidFill>
                  <a:srgbClr val="0070C0"/>
                </a:solidFill>
                <a:latin typeface="Calibri" panose="020F0502020204030204" pitchFamily="34" charset="0"/>
                <a:ea typeface="Calibri" panose="020F0502020204030204" pitchFamily="34" charset="0"/>
                <a:cs typeface="Arial" panose="020B0604020202020204" pitchFamily="34" charset="0"/>
              </a:rPr>
              <a:t>Prof. Dr. Ing. Dietrich Schröder </a:t>
            </a:r>
            <a:endParaRPr lang="en-US" sz="2000" dirty="0">
              <a:solidFill>
                <a:srgbClr val="0070C0"/>
              </a:solidFill>
            </a:endParaRPr>
          </a:p>
        </p:txBody>
      </p:sp>
      <p:sp>
        <p:nvSpPr>
          <p:cNvPr id="12" name="Rechteck 11">
            <a:extLst>
              <a:ext uri="{FF2B5EF4-FFF2-40B4-BE49-F238E27FC236}">
                <a16:creationId xmlns:a16="http://schemas.microsoft.com/office/drawing/2014/main" id="{A3DAEEA8-A0F4-439B-8B98-F6E3904F81F9}"/>
              </a:ext>
            </a:extLst>
          </p:cNvPr>
          <p:cNvSpPr/>
          <p:nvPr/>
        </p:nvSpPr>
        <p:spPr>
          <a:xfrm>
            <a:off x="156932" y="5553126"/>
            <a:ext cx="2082943" cy="400110"/>
          </a:xfrm>
          <a:prstGeom prst="rect">
            <a:avLst/>
          </a:prstGeom>
        </p:spPr>
        <p:txBody>
          <a:bodyPr wrap="none">
            <a:spAutoFit/>
          </a:bodyPr>
          <a:lstStyle/>
          <a:p>
            <a:r>
              <a:rPr lang="de-DE" sz="2000" b="1" dirty="0">
                <a:solidFill>
                  <a:srgbClr val="0070C0"/>
                </a:solidFill>
                <a:latin typeface="Calibri" panose="020F0502020204030204" pitchFamily="34" charset="0"/>
                <a:ea typeface="Calibri" panose="020F0502020204030204" pitchFamily="34" charset="0"/>
                <a:cs typeface="Arial" panose="020B0604020202020204" pitchFamily="34" charset="0"/>
              </a:rPr>
              <a:t>Christian Sommer</a:t>
            </a:r>
            <a:endParaRPr lang="en-US" sz="2000" dirty="0">
              <a:solidFill>
                <a:srgbClr val="0070C0"/>
              </a:solidFill>
            </a:endParaRPr>
          </a:p>
        </p:txBody>
      </p:sp>
      <p:sp>
        <p:nvSpPr>
          <p:cNvPr id="13" name="Rechteck 12">
            <a:extLst>
              <a:ext uri="{FF2B5EF4-FFF2-40B4-BE49-F238E27FC236}">
                <a16:creationId xmlns:a16="http://schemas.microsoft.com/office/drawing/2014/main" id="{02A2A9E9-C9E0-4E72-89C4-0FCB66F7E985}"/>
              </a:ext>
            </a:extLst>
          </p:cNvPr>
          <p:cNvSpPr/>
          <p:nvPr/>
        </p:nvSpPr>
        <p:spPr>
          <a:xfrm>
            <a:off x="8616280" y="5052929"/>
            <a:ext cx="2990819" cy="400110"/>
          </a:xfrm>
          <a:prstGeom prst="rect">
            <a:avLst/>
          </a:prstGeom>
        </p:spPr>
        <p:txBody>
          <a:bodyPr wrap="none">
            <a:spAutoFit/>
          </a:bodyPr>
          <a:lstStyle/>
          <a:p>
            <a:r>
              <a:rPr lang="de-DE" sz="2000" b="1" dirty="0">
                <a:solidFill>
                  <a:srgbClr val="0070C0"/>
                </a:solidFill>
                <a:latin typeface="Calibri" panose="020F0502020204030204" pitchFamily="34" charset="0"/>
                <a:ea typeface="Calibri" panose="020F0502020204030204" pitchFamily="34" charset="0"/>
                <a:cs typeface="Arial" panose="020B0604020202020204" pitchFamily="34" charset="0"/>
              </a:rPr>
              <a:t>Prof. Dr. Volker Hochschild</a:t>
            </a:r>
            <a:endParaRPr lang="en-US" sz="2000" dirty="0">
              <a:solidFill>
                <a:srgbClr val="0070C0"/>
              </a:solidFill>
            </a:endParaRPr>
          </a:p>
        </p:txBody>
      </p:sp>
      <p:sp>
        <p:nvSpPr>
          <p:cNvPr id="14" name="Rechteck 13">
            <a:extLst>
              <a:ext uri="{FF2B5EF4-FFF2-40B4-BE49-F238E27FC236}">
                <a16:creationId xmlns:a16="http://schemas.microsoft.com/office/drawing/2014/main" id="{D54DF72E-3A86-4EA9-8BA2-7882FE10DC6B}"/>
              </a:ext>
            </a:extLst>
          </p:cNvPr>
          <p:cNvSpPr/>
          <p:nvPr/>
        </p:nvSpPr>
        <p:spPr>
          <a:xfrm>
            <a:off x="8640211" y="5476310"/>
            <a:ext cx="3032048" cy="400110"/>
          </a:xfrm>
          <a:prstGeom prst="rect">
            <a:avLst/>
          </a:prstGeom>
        </p:spPr>
        <p:txBody>
          <a:bodyPr wrap="none">
            <a:spAutoFit/>
          </a:bodyPr>
          <a:lstStyle/>
          <a:p>
            <a:r>
              <a:rPr lang="de-DE" sz="2000" b="1" dirty="0">
                <a:solidFill>
                  <a:srgbClr val="0070C0"/>
                </a:solidFill>
                <a:latin typeface="Calibri" panose="020F0502020204030204" pitchFamily="34" charset="0"/>
                <a:ea typeface="Calibri" panose="020F0502020204030204" pitchFamily="34" charset="0"/>
                <a:cs typeface="Arial" panose="020B0604020202020204" pitchFamily="34" charset="0"/>
              </a:rPr>
              <a:t>Prof. Dr. Aleksey </a:t>
            </a:r>
            <a:r>
              <a:rPr lang="de-DE" sz="2000" b="1" dirty="0" err="1">
                <a:solidFill>
                  <a:srgbClr val="0070C0"/>
                </a:solidFill>
                <a:latin typeface="Calibri" panose="020F0502020204030204" pitchFamily="34" charset="0"/>
                <a:ea typeface="Calibri" panose="020F0502020204030204" pitchFamily="34" charset="0"/>
                <a:cs typeface="Arial" panose="020B0604020202020204" pitchFamily="34" charset="0"/>
              </a:rPr>
              <a:t>Sidorchuk</a:t>
            </a:r>
            <a:endParaRPr lang="en-US" sz="2000" dirty="0">
              <a:solidFill>
                <a:srgbClr val="0070C0"/>
              </a:solidFill>
            </a:endParaRPr>
          </a:p>
        </p:txBody>
      </p:sp>
      <p:sp>
        <p:nvSpPr>
          <p:cNvPr id="15" name="Rechteck 14">
            <a:extLst>
              <a:ext uri="{FF2B5EF4-FFF2-40B4-BE49-F238E27FC236}">
                <a16:creationId xmlns:a16="http://schemas.microsoft.com/office/drawing/2014/main" id="{BF5A58F9-558E-4416-934B-905A0FA71D55}"/>
              </a:ext>
            </a:extLst>
          </p:cNvPr>
          <p:cNvSpPr/>
          <p:nvPr/>
        </p:nvSpPr>
        <p:spPr>
          <a:xfrm>
            <a:off x="4713485" y="5919766"/>
            <a:ext cx="2787943" cy="400110"/>
          </a:xfrm>
          <a:prstGeom prst="rect">
            <a:avLst/>
          </a:prstGeom>
        </p:spPr>
        <p:txBody>
          <a:bodyPr wrap="none">
            <a:spAutoFit/>
          </a:bodyPr>
          <a:lstStyle/>
          <a:p>
            <a:r>
              <a:rPr lang="de-DE" sz="2000" b="1" dirty="0">
                <a:solidFill>
                  <a:srgbClr val="0070C0"/>
                </a:solidFill>
                <a:latin typeface="Calibri" panose="020F0502020204030204" pitchFamily="34" charset="0"/>
                <a:ea typeface="Calibri" panose="020F0502020204030204" pitchFamily="34" charset="0"/>
                <a:cs typeface="Arial" panose="020B0604020202020204" pitchFamily="34" charset="0"/>
              </a:rPr>
              <a:t>Prof. Dr. Michael Märker</a:t>
            </a:r>
            <a:endParaRPr lang="en-US" sz="2000" dirty="0">
              <a:solidFill>
                <a:srgbClr val="0070C0"/>
              </a:solidFill>
            </a:endParaRPr>
          </a:p>
        </p:txBody>
      </p:sp>
      <p:pic>
        <p:nvPicPr>
          <p:cNvPr id="16" name="Picture 2" descr="Image result for gullies erosion">
            <a:extLst>
              <a:ext uri="{FF2B5EF4-FFF2-40B4-BE49-F238E27FC236}">
                <a16:creationId xmlns:a16="http://schemas.microsoft.com/office/drawing/2014/main" id="{371BAD7F-DE16-4757-A6D2-CC6B9B9517E5}"/>
              </a:ext>
            </a:extLst>
          </p:cNvPr>
          <p:cNvPicPr>
            <a:picLocks noChangeAspect="1" noChangeArrowheads="1"/>
          </p:cNvPicPr>
          <p:nvPr/>
        </p:nvPicPr>
        <p:blipFill>
          <a:blip r:embed="rId3"/>
          <a:srcRect/>
          <a:stretch>
            <a:fillRect/>
          </a:stretch>
        </p:blipFill>
        <p:spPr bwMode="auto">
          <a:xfrm>
            <a:off x="0" y="695983"/>
            <a:ext cx="4083231" cy="2724302"/>
          </a:xfrm>
          <a:prstGeom prst="rect">
            <a:avLst/>
          </a:prstGeom>
          <a:noFill/>
        </p:spPr>
      </p:pic>
      <p:pic>
        <p:nvPicPr>
          <p:cNvPr id="17" name="Picture 4" descr="Image result for gullies erosion">
            <a:extLst>
              <a:ext uri="{FF2B5EF4-FFF2-40B4-BE49-F238E27FC236}">
                <a16:creationId xmlns:a16="http://schemas.microsoft.com/office/drawing/2014/main" id="{97A74C39-4365-4545-85A2-D6A3CB2012C8}"/>
              </a:ext>
            </a:extLst>
          </p:cNvPr>
          <p:cNvPicPr>
            <a:picLocks noChangeAspect="1" noChangeArrowheads="1"/>
          </p:cNvPicPr>
          <p:nvPr/>
        </p:nvPicPr>
        <p:blipFill>
          <a:blip r:embed="rId4"/>
          <a:srcRect/>
          <a:stretch>
            <a:fillRect/>
          </a:stretch>
        </p:blipFill>
        <p:spPr bwMode="auto">
          <a:xfrm>
            <a:off x="4310288" y="690706"/>
            <a:ext cx="4102866" cy="2724303"/>
          </a:xfrm>
          <a:prstGeom prst="rect">
            <a:avLst/>
          </a:prstGeom>
          <a:noFill/>
        </p:spPr>
      </p:pic>
      <p:sp>
        <p:nvSpPr>
          <p:cNvPr id="18" name="Rectangle 25">
            <a:extLst>
              <a:ext uri="{FF2B5EF4-FFF2-40B4-BE49-F238E27FC236}">
                <a16:creationId xmlns:a16="http://schemas.microsoft.com/office/drawing/2014/main" id="{90AD9C95-96F4-4B08-B524-4D4E6F3F320B}"/>
              </a:ext>
            </a:extLst>
          </p:cNvPr>
          <p:cNvSpPr/>
          <p:nvPr/>
        </p:nvSpPr>
        <p:spPr>
          <a:xfrm>
            <a:off x="5241660" y="3201406"/>
            <a:ext cx="2557518" cy="230832"/>
          </a:xfrm>
          <a:prstGeom prst="rect">
            <a:avLst/>
          </a:prstGeom>
        </p:spPr>
        <p:txBody>
          <a:bodyPr wrap="square">
            <a:spAutoFit/>
          </a:bodyPr>
          <a:lstStyle/>
          <a:p>
            <a:pPr lvl="0" eaLnBrk="0" fontAlgn="base" hangingPunct="0">
              <a:spcBef>
                <a:spcPct val="0"/>
              </a:spcBef>
              <a:spcAft>
                <a:spcPct val="0"/>
              </a:spcAft>
            </a:pPr>
            <a:r>
              <a:rPr lang="de-DE" sz="900" dirty="0">
                <a:latin typeface="Arial" pitchFamily="34" charset="0"/>
                <a:cs typeface="Arial" pitchFamily="34" charset="0"/>
                <a:hlinkClick r:id="rId5">
                  <a:extLst>
                    <a:ext uri="{A12FA001-AC4F-418D-AE19-62706E023703}">
                      <ahyp:hlinkClr xmlns="" xmlns:ahyp="http://schemas.microsoft.com/office/drawing/2018/hyperlinkcolor" val="tx"/>
                    </a:ext>
                  </a:extLst>
                </a:hlinkClick>
              </a:rPr>
              <a:t>Gully Erosion · Soil and Water Conservation</a:t>
            </a:r>
          </a:p>
        </p:txBody>
      </p:sp>
    </p:spTree>
    <p:extLst>
      <p:ext uri="{BB962C8B-B14F-4D97-AF65-F5344CB8AC3E}">
        <p14:creationId xmlns:p14="http://schemas.microsoft.com/office/powerpoint/2010/main" val="1441948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E04D5-FC14-4EF3-B46C-7EC4FB48DE9D}"/>
              </a:ext>
            </a:extLst>
          </p:cNvPr>
          <p:cNvSpPr>
            <a:spLocks noGrp="1"/>
          </p:cNvSpPr>
          <p:nvPr>
            <p:ph type="title"/>
          </p:nvPr>
        </p:nvSpPr>
        <p:spPr>
          <a:xfrm>
            <a:off x="695370" y="432825"/>
            <a:ext cx="11454517" cy="1325563"/>
          </a:xfrm>
        </p:spPr>
        <p:txBody>
          <a:bodyPr/>
          <a:lstStyle/>
          <a:p>
            <a:r>
              <a:rPr lang="de-DE" dirty="0"/>
              <a:t>DYNGUL was </a:t>
            </a:r>
            <a:r>
              <a:rPr lang="de-DE" dirty="0" err="1"/>
              <a:t>implemented</a:t>
            </a:r>
            <a:r>
              <a:rPr lang="de-DE" dirty="0"/>
              <a:t> in a GIS </a:t>
            </a:r>
            <a:r>
              <a:rPr lang="de-DE" dirty="0" err="1"/>
              <a:t>environment</a:t>
            </a:r>
            <a:endParaRPr lang="de-DE" dirty="0"/>
          </a:p>
        </p:txBody>
      </p:sp>
      <p:sp>
        <p:nvSpPr>
          <p:cNvPr id="3" name="Inhaltsplatzhalter 2">
            <a:extLst>
              <a:ext uri="{FF2B5EF4-FFF2-40B4-BE49-F238E27FC236}">
                <a16:creationId xmlns:a16="http://schemas.microsoft.com/office/drawing/2014/main" id="{F1DC0E27-D0D8-4E1E-8170-5EFB56A11C68}"/>
              </a:ext>
            </a:extLst>
          </p:cNvPr>
          <p:cNvSpPr>
            <a:spLocks noGrp="1"/>
          </p:cNvSpPr>
          <p:nvPr>
            <p:ph sz="half" idx="1"/>
          </p:nvPr>
        </p:nvSpPr>
        <p:spPr/>
        <p:txBody>
          <a:bodyPr>
            <a:normAutofit/>
          </a:bodyPr>
          <a:lstStyle/>
          <a:p>
            <a:pPr algn="just"/>
            <a:r>
              <a:rPr lang="en-GB" dirty="0" err="1"/>
              <a:t>Sidorchuk</a:t>
            </a:r>
            <a:r>
              <a:rPr lang="en-GB" dirty="0"/>
              <a:t> (1999) developed the method in </a:t>
            </a:r>
            <a:r>
              <a:rPr lang="en-GB" dirty="0">
                <a:solidFill>
                  <a:srgbClr val="C00000"/>
                </a:solidFill>
              </a:rPr>
              <a:t>FORTRAN</a:t>
            </a:r>
            <a:r>
              <a:rPr lang="en-GB" dirty="0"/>
              <a:t> and applied the model in studies around the world: Yamal (RUS), South Africa, New South Wales (AUS), etc.</a:t>
            </a:r>
          </a:p>
          <a:p>
            <a:pPr algn="just"/>
            <a:r>
              <a:rPr lang="en-GB" dirty="0"/>
              <a:t>We developed a </a:t>
            </a:r>
            <a:r>
              <a:rPr lang="en-GB" dirty="0">
                <a:solidFill>
                  <a:srgbClr val="C00000"/>
                </a:solidFill>
              </a:rPr>
              <a:t>Python</a:t>
            </a:r>
            <a:r>
              <a:rPr lang="en-GB" dirty="0"/>
              <a:t> implementation, which allows to </a:t>
            </a:r>
            <a:r>
              <a:rPr lang="en-GB" dirty="0">
                <a:solidFill>
                  <a:srgbClr val="C00000"/>
                </a:solidFill>
              </a:rPr>
              <a:t>prepare</a:t>
            </a:r>
            <a:r>
              <a:rPr lang="en-GB" dirty="0"/>
              <a:t>, </a:t>
            </a:r>
            <a:r>
              <a:rPr lang="en-GB" dirty="0">
                <a:solidFill>
                  <a:srgbClr val="C00000"/>
                </a:solidFill>
              </a:rPr>
              <a:t>process</a:t>
            </a:r>
            <a:r>
              <a:rPr lang="en-GB" dirty="0"/>
              <a:t> and </a:t>
            </a:r>
            <a:r>
              <a:rPr lang="en-GB" dirty="0">
                <a:solidFill>
                  <a:srgbClr val="C00000"/>
                </a:solidFill>
              </a:rPr>
              <a:t>visualize</a:t>
            </a:r>
            <a:r>
              <a:rPr lang="en-GB" dirty="0"/>
              <a:t> the model embedded in a </a:t>
            </a:r>
            <a:r>
              <a:rPr lang="en-GB" dirty="0">
                <a:solidFill>
                  <a:srgbClr val="C00000"/>
                </a:solidFill>
              </a:rPr>
              <a:t>GIS</a:t>
            </a:r>
            <a:r>
              <a:rPr lang="en-GB" dirty="0"/>
              <a:t> software.</a:t>
            </a:r>
          </a:p>
        </p:txBody>
      </p:sp>
      <p:sp>
        <p:nvSpPr>
          <p:cNvPr id="5" name="Datumsplatzhalter 4">
            <a:extLst>
              <a:ext uri="{FF2B5EF4-FFF2-40B4-BE49-F238E27FC236}">
                <a16:creationId xmlns:a16="http://schemas.microsoft.com/office/drawing/2014/main" id="{4989421A-B2A8-4E7C-A868-893DB6D26A17}"/>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3B1595BA-D7FE-4995-951F-98F46AB796C2}"/>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3F681F45-C6D3-4CC7-B174-95199E484464}"/>
              </a:ext>
            </a:extLst>
          </p:cNvPr>
          <p:cNvSpPr>
            <a:spLocks noGrp="1"/>
          </p:cNvSpPr>
          <p:nvPr>
            <p:ph type="sldNum" sz="quarter" idx="12"/>
          </p:nvPr>
        </p:nvSpPr>
        <p:spPr/>
        <p:txBody>
          <a:bodyPr/>
          <a:lstStyle/>
          <a:p>
            <a:fld id="{54A5898D-2250-4656-8F75-1F089713AEB4}" type="slidenum">
              <a:rPr lang="de-DE" smtClean="0"/>
              <a:t>10</a:t>
            </a:fld>
            <a:endParaRPr lang="de-DE"/>
          </a:p>
        </p:txBody>
      </p:sp>
      <p:sp>
        <p:nvSpPr>
          <p:cNvPr id="13" name="Rechteck 12">
            <a:extLst>
              <a:ext uri="{FF2B5EF4-FFF2-40B4-BE49-F238E27FC236}">
                <a16:creationId xmlns:a16="http://schemas.microsoft.com/office/drawing/2014/main" id="{B864F407-A9AD-473A-96BA-B8F93AF8D2C2}"/>
              </a:ext>
            </a:extLst>
          </p:cNvPr>
          <p:cNvSpPr/>
          <p:nvPr/>
        </p:nvSpPr>
        <p:spPr>
          <a:xfrm>
            <a:off x="7116007" y="5049465"/>
            <a:ext cx="5010150" cy="307777"/>
          </a:xfrm>
          <a:prstGeom prst="rect">
            <a:avLst/>
          </a:prstGeom>
        </p:spPr>
        <p:txBody>
          <a:bodyPr wrap="square">
            <a:spAutoFit/>
          </a:bodyPr>
          <a:lstStyle/>
          <a:p>
            <a:r>
              <a:rPr lang="en-GB" sz="1400" i="1" dirty="0">
                <a:ea typeface="Calibri" panose="020F0502020204030204" pitchFamily="34" charset="0"/>
              </a:rPr>
              <a:t>Screenshot of the ArcGIS tool  &amp; Python implementation</a:t>
            </a:r>
            <a:endParaRPr lang="en-US" sz="1400" i="1" dirty="0"/>
          </a:p>
        </p:txBody>
      </p:sp>
      <p:pic>
        <p:nvPicPr>
          <p:cNvPr id="12" name="Grafik 11">
            <a:extLst>
              <a:ext uri="{FF2B5EF4-FFF2-40B4-BE49-F238E27FC236}">
                <a16:creationId xmlns:a16="http://schemas.microsoft.com/office/drawing/2014/main" id="{F208A340-0673-4213-8D98-97148933FB90}"/>
              </a:ext>
            </a:extLst>
          </p:cNvPr>
          <p:cNvPicPr>
            <a:picLocks noChangeAspect="1"/>
          </p:cNvPicPr>
          <p:nvPr/>
        </p:nvPicPr>
        <p:blipFill rotWithShape="1">
          <a:blip r:embed="rId2">
            <a:extLst>
              <a:ext uri="{28A0092B-C50C-407E-A947-70E740481C1C}">
                <a14:useLocalDpi xmlns:a14="http://schemas.microsoft.com/office/drawing/2010/main" val="0"/>
              </a:ext>
            </a:extLst>
          </a:blip>
          <a:srcRect l="50324" t="31867" r="42239" b="60981"/>
          <a:stretch/>
        </p:blipFill>
        <p:spPr>
          <a:xfrm>
            <a:off x="9192459" y="2624467"/>
            <a:ext cx="2957428" cy="1137494"/>
          </a:xfrm>
          <a:prstGeom prst="rect">
            <a:avLst/>
          </a:prstGeom>
        </p:spPr>
      </p:pic>
      <p:pic>
        <p:nvPicPr>
          <p:cNvPr id="15" name="Grafik 14"/>
          <p:cNvPicPr>
            <a:picLocks noChangeAspect="1"/>
          </p:cNvPicPr>
          <p:nvPr/>
        </p:nvPicPr>
        <p:blipFill rotWithShape="1">
          <a:blip r:embed="rId3">
            <a:extLst>
              <a:ext uri="{28A0092B-C50C-407E-A947-70E740481C1C}">
                <a14:useLocalDpi xmlns:a14="http://schemas.microsoft.com/office/drawing/2010/main" val="0"/>
              </a:ext>
            </a:extLst>
          </a:blip>
          <a:srcRect l="10631" t="14636" r="83365" b="74842"/>
          <a:stretch/>
        </p:blipFill>
        <p:spPr>
          <a:xfrm>
            <a:off x="6968641" y="2923779"/>
            <a:ext cx="2088232" cy="2058449"/>
          </a:xfrm>
          <a:prstGeom prst="rect">
            <a:avLst/>
          </a:prstGeom>
        </p:spPr>
      </p:pic>
      <p:pic>
        <p:nvPicPr>
          <p:cNvPr id="16" name="Picture 8" descr="Datei:Python logo and wordmark.svg">
            <a:extLst>
              <a:ext uri="{FF2B5EF4-FFF2-40B4-BE49-F238E27FC236}">
                <a16:creationId xmlns:a16="http://schemas.microsoft.com/office/drawing/2014/main" id="{17B3BE49-B1FF-4AFB-BE68-D8CDE5CACA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6727" y="2363511"/>
            <a:ext cx="1852008" cy="521912"/>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8122739" y="5357242"/>
            <a:ext cx="1868268" cy="307777"/>
          </a:xfrm>
          <a:prstGeom prst="rect">
            <a:avLst/>
          </a:prstGeom>
        </p:spPr>
        <p:txBody>
          <a:bodyPr wrap="none">
            <a:spAutoFit/>
          </a:bodyPr>
          <a:lstStyle/>
          <a:p>
            <a:r>
              <a:rPr lang="de-DE" sz="1400" i="1" dirty="0"/>
              <a:t>CC-BY </a:t>
            </a:r>
            <a:r>
              <a:rPr lang="de-DE" sz="1400" i="1" dirty="0" smtClean="0"/>
              <a:t>Schröder, Omran</a:t>
            </a:r>
            <a:endParaRPr lang="en-US" sz="1400" dirty="0"/>
          </a:p>
        </p:txBody>
      </p:sp>
    </p:spTree>
    <p:extLst>
      <p:ext uri="{BB962C8B-B14F-4D97-AF65-F5344CB8AC3E}">
        <p14:creationId xmlns:p14="http://schemas.microsoft.com/office/powerpoint/2010/main" val="1868441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el 36">
            <a:extLst>
              <a:ext uri="{FF2B5EF4-FFF2-40B4-BE49-F238E27FC236}">
                <a16:creationId xmlns:a16="http://schemas.microsoft.com/office/drawing/2014/main" id="{F0964D02-4065-4607-9D97-4640D60764BD}"/>
              </a:ext>
            </a:extLst>
          </p:cNvPr>
          <p:cNvSpPr>
            <a:spLocks noGrp="1"/>
          </p:cNvSpPr>
          <p:nvPr>
            <p:ph type="title"/>
          </p:nvPr>
        </p:nvSpPr>
        <p:spPr>
          <a:xfrm>
            <a:off x="838200" y="365125"/>
            <a:ext cx="11112610" cy="1325563"/>
          </a:xfrm>
        </p:spPr>
        <p:txBody>
          <a:bodyPr/>
          <a:lstStyle/>
          <a:p>
            <a:r>
              <a:rPr lang="de-DE" dirty="0" err="1"/>
              <a:t>Automated</a:t>
            </a:r>
            <a:r>
              <a:rPr lang="de-DE" dirty="0"/>
              <a:t> </a:t>
            </a:r>
            <a:r>
              <a:rPr lang="de-DE" dirty="0" err="1"/>
              <a:t>implementation</a:t>
            </a:r>
            <a:r>
              <a:rPr lang="de-DE" dirty="0"/>
              <a:t> </a:t>
            </a:r>
            <a:r>
              <a:rPr lang="de-DE" dirty="0" err="1"/>
              <a:t>of</a:t>
            </a:r>
            <a:r>
              <a:rPr lang="de-DE" dirty="0"/>
              <a:t> </a:t>
            </a:r>
            <a:r>
              <a:rPr lang="de-DE" dirty="0" err="1"/>
              <a:t>gully</a:t>
            </a:r>
            <a:r>
              <a:rPr lang="de-DE" dirty="0"/>
              <a:t> </a:t>
            </a:r>
            <a:r>
              <a:rPr lang="de-DE" dirty="0" err="1"/>
              <a:t>model</a:t>
            </a:r>
            <a:endParaRPr lang="de-DE" dirty="0"/>
          </a:p>
        </p:txBody>
      </p:sp>
      <p:sp>
        <p:nvSpPr>
          <p:cNvPr id="38" name="Inhaltsplatzhalter 37">
            <a:extLst>
              <a:ext uri="{FF2B5EF4-FFF2-40B4-BE49-F238E27FC236}">
                <a16:creationId xmlns:a16="http://schemas.microsoft.com/office/drawing/2014/main" id="{58FEAD09-6D4B-4BA6-8BCF-D9C5F20EB6BB}"/>
              </a:ext>
            </a:extLst>
          </p:cNvPr>
          <p:cNvSpPr>
            <a:spLocks noGrp="1"/>
          </p:cNvSpPr>
          <p:nvPr>
            <p:ph idx="1"/>
          </p:nvPr>
        </p:nvSpPr>
        <p:spPr>
          <a:xfrm>
            <a:off x="838200" y="1470936"/>
            <a:ext cx="10515600" cy="1936415"/>
          </a:xfrm>
        </p:spPr>
        <p:txBody>
          <a:bodyPr>
            <a:normAutofit fontScale="85000" lnSpcReduction="20000"/>
          </a:bodyPr>
          <a:lstStyle/>
          <a:p>
            <a:pPr marL="0" indent="0" algn="just">
              <a:lnSpc>
                <a:spcPct val="120000"/>
              </a:lnSpc>
              <a:buNone/>
            </a:pPr>
            <a:r>
              <a:rPr lang="en-US" dirty="0"/>
              <a:t>The workﬂows can be developed using model builders available in GIS and saved in the form of scripts that support fully automated simulations. Complex physically-based models usually require partial differential equation solvers and can be fully integrated with GIS using their libraries for managing the geospatial data. More often, such models are only loosely linked to GIS.</a:t>
            </a:r>
          </a:p>
          <a:p>
            <a:pPr marL="0" indent="0" algn="just">
              <a:buNone/>
            </a:pPr>
            <a:endParaRPr lang="de-DE" dirty="0"/>
          </a:p>
        </p:txBody>
      </p:sp>
      <p:sp>
        <p:nvSpPr>
          <p:cNvPr id="5" name="Datumsplatzhalter 4">
            <a:extLst>
              <a:ext uri="{FF2B5EF4-FFF2-40B4-BE49-F238E27FC236}">
                <a16:creationId xmlns:a16="http://schemas.microsoft.com/office/drawing/2014/main" id="{66F0B1A0-CB7E-4416-88C5-1EC43C63C3EC}"/>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3DAD7F4E-43A6-485B-A2C0-11A40EE187B6}"/>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7DA600A6-B137-460F-B221-A00D428D7C46}"/>
              </a:ext>
            </a:extLst>
          </p:cNvPr>
          <p:cNvSpPr>
            <a:spLocks noGrp="1"/>
          </p:cNvSpPr>
          <p:nvPr>
            <p:ph type="sldNum" sz="quarter" idx="12"/>
          </p:nvPr>
        </p:nvSpPr>
        <p:spPr/>
        <p:txBody>
          <a:bodyPr/>
          <a:lstStyle/>
          <a:p>
            <a:fld id="{54A5898D-2250-4656-8F75-1F089713AEB4}" type="slidenum">
              <a:rPr lang="de-DE" smtClean="0"/>
              <a:t>11</a:t>
            </a:fld>
            <a:endParaRPr lang="de-DE"/>
          </a:p>
        </p:txBody>
      </p:sp>
      <p:grpSp>
        <p:nvGrpSpPr>
          <p:cNvPr id="27" name="Gruppieren 26">
            <a:extLst>
              <a:ext uri="{FF2B5EF4-FFF2-40B4-BE49-F238E27FC236}">
                <a16:creationId xmlns:a16="http://schemas.microsoft.com/office/drawing/2014/main" id="{5BFD6211-2C9E-413C-867B-DFC43F4F1F41}"/>
              </a:ext>
            </a:extLst>
          </p:cNvPr>
          <p:cNvGrpSpPr/>
          <p:nvPr/>
        </p:nvGrpSpPr>
        <p:grpSpPr>
          <a:xfrm>
            <a:off x="2027548" y="3726848"/>
            <a:ext cx="8136904" cy="2592291"/>
            <a:chOff x="271472" y="2375299"/>
            <a:chExt cx="8185576" cy="2408008"/>
          </a:xfrm>
        </p:grpSpPr>
        <p:sp>
          <p:nvSpPr>
            <p:cNvPr id="28" name="Titel 1">
              <a:extLst>
                <a:ext uri="{FF2B5EF4-FFF2-40B4-BE49-F238E27FC236}">
                  <a16:creationId xmlns:a16="http://schemas.microsoft.com/office/drawing/2014/main" id="{EEF9C9EB-130C-4E05-9C75-0F18D296FCE6}"/>
                </a:ext>
              </a:extLst>
            </p:cNvPr>
            <p:cNvSpPr txBox="1">
              <a:spLocks/>
            </p:cNvSpPr>
            <p:nvPr/>
          </p:nvSpPr>
          <p:spPr>
            <a:xfrm>
              <a:off x="539552" y="2398095"/>
              <a:ext cx="2808312" cy="7920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lstStyle>
              <a:lvl1pPr algn="l" defTabSz="914400" rtl="0" eaLnBrk="1" latinLnBrk="0" hangingPunct="1">
                <a:spcBef>
                  <a:spcPct val="0"/>
                </a:spcBef>
                <a:buNone/>
                <a:defRPr sz="2800" kern="1200">
                  <a:solidFill>
                    <a:schemeClr val="tx1"/>
                  </a:solidFill>
                  <a:latin typeface="+mj-lt"/>
                  <a:ea typeface="+mj-ea"/>
                  <a:cs typeface="+mj-cs"/>
                </a:defRPr>
              </a:lvl1pPr>
            </a:lstStyle>
            <a:p>
              <a:pPr algn="ctr"/>
              <a:r>
                <a:rPr lang="de-DE" sz="2000" b="1" dirty="0"/>
                <a:t>Model </a:t>
              </a:r>
              <a:r>
                <a:rPr lang="de-DE" sz="2000" b="1" dirty="0" err="1"/>
                <a:t>input</a:t>
              </a:r>
              <a:r>
                <a:rPr lang="de-DE" sz="2000" b="1" dirty="0"/>
                <a:t> </a:t>
              </a:r>
              <a:r>
                <a:rPr lang="de-DE" sz="2000" b="1" dirty="0" err="1"/>
                <a:t>data</a:t>
              </a:r>
              <a:r>
                <a:rPr lang="de-DE" sz="2000" b="1" dirty="0"/>
                <a:t> </a:t>
              </a:r>
              <a:r>
                <a:rPr lang="de-DE" sz="2000" b="1" dirty="0" err="1"/>
                <a:t>paramters</a:t>
              </a:r>
              <a:r>
                <a:rPr lang="de-DE" sz="2000" b="1" dirty="0"/>
                <a:t> </a:t>
              </a:r>
              <a:r>
                <a:rPr lang="de-DE" sz="2000" b="1" dirty="0" err="1"/>
                <a:t>derivation</a:t>
              </a:r>
              <a:endParaRPr lang="de-DE" sz="2000" b="1" dirty="0"/>
            </a:p>
          </p:txBody>
        </p:sp>
        <p:sp>
          <p:nvSpPr>
            <p:cNvPr id="29" name="Pfeil nach rechts 2">
              <a:extLst>
                <a:ext uri="{FF2B5EF4-FFF2-40B4-BE49-F238E27FC236}">
                  <a16:creationId xmlns:a16="http://schemas.microsoft.com/office/drawing/2014/main" id="{AF3E819E-5D06-43FE-A8BC-B80242D46D96}"/>
                </a:ext>
              </a:extLst>
            </p:cNvPr>
            <p:cNvSpPr/>
            <p:nvPr/>
          </p:nvSpPr>
          <p:spPr>
            <a:xfrm>
              <a:off x="3923928" y="2600908"/>
              <a:ext cx="576064"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30" name="Titel 1">
              <a:extLst>
                <a:ext uri="{FF2B5EF4-FFF2-40B4-BE49-F238E27FC236}">
                  <a16:creationId xmlns:a16="http://schemas.microsoft.com/office/drawing/2014/main" id="{35854531-0FB5-4F81-A565-1992B8DA5379}"/>
                </a:ext>
              </a:extLst>
            </p:cNvPr>
            <p:cNvSpPr txBox="1">
              <a:spLocks/>
            </p:cNvSpPr>
            <p:nvPr/>
          </p:nvSpPr>
          <p:spPr>
            <a:xfrm>
              <a:off x="4738157" y="2375299"/>
              <a:ext cx="3718891" cy="837674"/>
            </a:xfrm>
            <a:prstGeom prst="rect">
              <a:avLst/>
            </a:prstGeom>
            <a:ln>
              <a:solidFill>
                <a:schemeClr val="accent5">
                  <a:lumMod val="60000"/>
                  <a:lumOff val="40000"/>
                </a:schemeClr>
              </a:solidFill>
            </a:ln>
          </p:spPr>
          <p:style>
            <a:lnRef idx="3">
              <a:schemeClr val="lt1"/>
            </a:lnRef>
            <a:fillRef idx="1">
              <a:schemeClr val="accent1"/>
            </a:fillRef>
            <a:effectRef idx="1">
              <a:schemeClr val="accent1"/>
            </a:effectRef>
            <a:fontRef idx="minor">
              <a:schemeClr val="lt1"/>
            </a:fontRef>
          </p:style>
          <p:txBody>
            <a:bodyPr/>
            <a:lstStyle>
              <a:lvl1pPr algn="l" defTabSz="914400" rtl="0" eaLnBrk="1" latinLnBrk="0" hangingPunct="1">
                <a:spcBef>
                  <a:spcPct val="0"/>
                </a:spcBef>
                <a:buNone/>
                <a:defRPr sz="2800" kern="1200">
                  <a:solidFill>
                    <a:schemeClr val="tx1"/>
                  </a:solidFill>
                  <a:latin typeface="+mj-lt"/>
                  <a:ea typeface="+mj-ea"/>
                  <a:cs typeface="+mj-cs"/>
                </a:defRPr>
              </a:lvl1pPr>
            </a:lstStyle>
            <a:p>
              <a:pPr algn="ctr"/>
              <a:r>
                <a:rPr lang="de-DE" sz="2000" b="1" dirty="0"/>
                <a:t>Gully </a:t>
              </a:r>
              <a:r>
                <a:rPr lang="de-DE" sz="2000" b="1" dirty="0" err="1"/>
                <a:t>model</a:t>
              </a:r>
              <a:r>
                <a:rPr lang="de-DE" sz="2000" b="1" dirty="0"/>
                <a:t> code</a:t>
              </a:r>
            </a:p>
            <a:p>
              <a:pPr algn="ctr"/>
              <a:r>
                <a:rPr lang="de-DE" sz="1600" b="1" dirty="0">
                  <a:solidFill>
                    <a:schemeClr val="bg1"/>
                  </a:solidFill>
                </a:rPr>
                <a:t>(Data </a:t>
              </a:r>
              <a:r>
                <a:rPr lang="de-DE" sz="1600" b="1" dirty="0" err="1">
                  <a:solidFill>
                    <a:schemeClr val="bg1"/>
                  </a:solidFill>
                </a:rPr>
                <a:t>calculation</a:t>
              </a:r>
              <a:r>
                <a:rPr lang="de-DE" sz="1600" b="1" dirty="0">
                  <a:solidFill>
                    <a:schemeClr val="bg1"/>
                  </a:solidFill>
                </a:rPr>
                <a:t> and </a:t>
              </a:r>
              <a:r>
                <a:rPr lang="de-DE" sz="1600" b="1" dirty="0" err="1">
                  <a:solidFill>
                    <a:schemeClr val="bg1"/>
                  </a:solidFill>
                </a:rPr>
                <a:t>visualization</a:t>
              </a:r>
              <a:r>
                <a:rPr lang="de-DE" sz="1600" b="1" dirty="0">
                  <a:solidFill>
                    <a:schemeClr val="bg1"/>
                  </a:solidFill>
                </a:rPr>
                <a:t>)</a:t>
              </a:r>
              <a:endParaRPr lang="de-DE" sz="2000" b="1" dirty="0">
                <a:solidFill>
                  <a:schemeClr val="bg1"/>
                </a:solidFill>
              </a:endParaRPr>
            </a:p>
          </p:txBody>
        </p:sp>
        <p:sp>
          <p:nvSpPr>
            <p:cNvPr id="31" name="Pfeil nach rechts 16">
              <a:extLst>
                <a:ext uri="{FF2B5EF4-FFF2-40B4-BE49-F238E27FC236}">
                  <a16:creationId xmlns:a16="http://schemas.microsoft.com/office/drawing/2014/main" id="{B2449B6E-7006-452A-B6FE-253E4EDEBE25}"/>
                </a:ext>
              </a:extLst>
            </p:cNvPr>
            <p:cNvSpPr/>
            <p:nvPr/>
          </p:nvSpPr>
          <p:spPr>
            <a:xfrm rot="5400000">
              <a:off x="6264188" y="3390887"/>
              <a:ext cx="576064"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32" name="Titel 1">
              <a:extLst>
                <a:ext uri="{FF2B5EF4-FFF2-40B4-BE49-F238E27FC236}">
                  <a16:creationId xmlns:a16="http://schemas.microsoft.com/office/drawing/2014/main" id="{BE7FC2ED-DD9D-4CB5-9EC7-8B3724679674}"/>
                </a:ext>
              </a:extLst>
            </p:cNvPr>
            <p:cNvSpPr txBox="1">
              <a:spLocks/>
            </p:cNvSpPr>
            <p:nvPr/>
          </p:nvSpPr>
          <p:spPr>
            <a:xfrm>
              <a:off x="4788024" y="4000847"/>
              <a:ext cx="3669024" cy="782460"/>
            </a:xfrm>
            <a:prstGeom prst="rect">
              <a:avLst/>
            </a:prstGeom>
          </p:spPr>
          <p:style>
            <a:lnRef idx="1">
              <a:schemeClr val="accent6"/>
            </a:lnRef>
            <a:fillRef idx="3">
              <a:schemeClr val="accent6"/>
            </a:fillRef>
            <a:effectRef idx="2">
              <a:schemeClr val="accent6"/>
            </a:effectRef>
            <a:fontRef idx="minor">
              <a:schemeClr val="lt1"/>
            </a:fontRef>
          </p:style>
          <p:txBody>
            <a:bodyPr/>
            <a:lstStyle>
              <a:lvl1pPr algn="l" defTabSz="914400" rtl="0" eaLnBrk="1" latinLnBrk="0" hangingPunct="1">
                <a:spcBef>
                  <a:spcPct val="0"/>
                </a:spcBef>
                <a:buNone/>
                <a:defRPr sz="2800" kern="1200">
                  <a:solidFill>
                    <a:schemeClr val="tx1"/>
                  </a:solidFill>
                  <a:latin typeface="+mj-lt"/>
                  <a:ea typeface="+mj-ea"/>
                  <a:cs typeface="+mj-cs"/>
                </a:defRPr>
              </a:lvl1pPr>
            </a:lstStyle>
            <a:p>
              <a:pPr algn="ctr"/>
              <a:r>
                <a:rPr lang="de-DE" sz="2000" b="1" dirty="0"/>
                <a:t>Model </a:t>
              </a:r>
              <a:r>
                <a:rPr lang="de-DE" sz="2000" b="1" dirty="0" err="1"/>
                <a:t>output</a:t>
              </a:r>
              <a:r>
                <a:rPr lang="de-DE" sz="2000" b="1" dirty="0"/>
                <a:t> </a:t>
              </a:r>
              <a:r>
                <a:rPr lang="de-DE" sz="2000" b="1" dirty="0" err="1"/>
                <a:t>data</a:t>
              </a:r>
              <a:r>
                <a:rPr lang="de-DE" sz="2000" b="1" dirty="0"/>
                <a:t> </a:t>
              </a:r>
              <a:r>
                <a:rPr lang="de-DE" sz="2000" b="1" dirty="0" err="1"/>
                <a:t>results</a:t>
              </a:r>
              <a:endParaRPr lang="de-DE" sz="2000" b="1" dirty="0"/>
            </a:p>
            <a:p>
              <a:pPr algn="ctr"/>
              <a:r>
                <a:rPr lang="de-DE" sz="1600" b="1" dirty="0">
                  <a:solidFill>
                    <a:schemeClr val="bg1"/>
                  </a:solidFill>
                </a:rPr>
                <a:t>(Volume, </a:t>
              </a:r>
              <a:r>
                <a:rPr lang="de-DE" sz="1600" b="1" dirty="0" err="1">
                  <a:solidFill>
                    <a:schemeClr val="bg1"/>
                  </a:solidFill>
                </a:rPr>
                <a:t>length</a:t>
              </a:r>
              <a:r>
                <a:rPr lang="de-DE" sz="1600" b="1" dirty="0">
                  <a:solidFill>
                    <a:schemeClr val="bg1"/>
                  </a:solidFill>
                </a:rPr>
                <a:t>, </a:t>
              </a:r>
              <a:r>
                <a:rPr lang="de-DE" sz="1600" b="1" dirty="0" err="1">
                  <a:solidFill>
                    <a:schemeClr val="bg1"/>
                  </a:solidFill>
                </a:rPr>
                <a:t>area</a:t>
              </a:r>
              <a:r>
                <a:rPr lang="de-DE" sz="1600" b="1" dirty="0">
                  <a:solidFill>
                    <a:schemeClr val="bg1"/>
                  </a:solidFill>
                </a:rPr>
                <a:t>, </a:t>
              </a:r>
              <a:r>
                <a:rPr lang="de-DE" sz="1600" b="1" dirty="0" err="1">
                  <a:solidFill>
                    <a:schemeClr val="bg1"/>
                  </a:solidFill>
                </a:rPr>
                <a:t>depth</a:t>
              </a:r>
              <a:r>
                <a:rPr lang="de-DE" sz="1600" b="1" dirty="0">
                  <a:solidFill>
                    <a:schemeClr val="bg1"/>
                  </a:solidFill>
                </a:rPr>
                <a:t>)</a:t>
              </a:r>
            </a:p>
          </p:txBody>
        </p:sp>
        <p:sp>
          <p:nvSpPr>
            <p:cNvPr id="33" name="Pfeil nach rechts 18">
              <a:extLst>
                <a:ext uri="{FF2B5EF4-FFF2-40B4-BE49-F238E27FC236}">
                  <a16:creationId xmlns:a16="http://schemas.microsoft.com/office/drawing/2014/main" id="{0319938D-BFC8-4390-92B6-C4330FD5641E}"/>
                </a:ext>
              </a:extLst>
            </p:cNvPr>
            <p:cNvSpPr/>
            <p:nvPr/>
          </p:nvSpPr>
          <p:spPr>
            <a:xfrm rot="10800000">
              <a:off x="3937230" y="4176053"/>
              <a:ext cx="576064"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34" name="Titel 1">
              <a:extLst>
                <a:ext uri="{FF2B5EF4-FFF2-40B4-BE49-F238E27FC236}">
                  <a16:creationId xmlns:a16="http://schemas.microsoft.com/office/drawing/2014/main" id="{AE07E26D-59CF-4E11-9306-F1E1FD8698FA}"/>
                </a:ext>
              </a:extLst>
            </p:cNvPr>
            <p:cNvSpPr txBox="1">
              <a:spLocks/>
            </p:cNvSpPr>
            <p:nvPr/>
          </p:nvSpPr>
          <p:spPr>
            <a:xfrm>
              <a:off x="271472" y="4000847"/>
              <a:ext cx="3528392" cy="782460"/>
            </a:xfrm>
            <a:prstGeom prst="rect">
              <a:avLst/>
            </a:prstGeom>
          </p:spPr>
          <p:style>
            <a:lnRef idx="1">
              <a:schemeClr val="accent4"/>
            </a:lnRef>
            <a:fillRef idx="3">
              <a:schemeClr val="accent4"/>
            </a:fillRef>
            <a:effectRef idx="2">
              <a:schemeClr val="accent4"/>
            </a:effectRef>
            <a:fontRef idx="minor">
              <a:schemeClr val="lt1"/>
            </a:fontRef>
          </p:style>
          <p:txBody>
            <a:bodyPr/>
            <a:lstStyle>
              <a:lvl1pPr algn="l" defTabSz="914400" rtl="0" eaLnBrk="1" latinLnBrk="0" hangingPunct="1">
                <a:spcBef>
                  <a:spcPct val="0"/>
                </a:spcBef>
                <a:buNone/>
                <a:defRPr sz="2800" kern="1200">
                  <a:solidFill>
                    <a:schemeClr val="tx1"/>
                  </a:solidFill>
                  <a:latin typeface="+mj-lt"/>
                  <a:ea typeface="+mj-ea"/>
                  <a:cs typeface="+mj-cs"/>
                </a:defRPr>
              </a:lvl1pPr>
            </a:lstStyle>
            <a:p>
              <a:pPr algn="ctr"/>
              <a:r>
                <a:rPr lang="de-DE" sz="2000" b="1" dirty="0"/>
                <a:t>Model </a:t>
              </a:r>
              <a:r>
                <a:rPr lang="de-DE" sz="2000" b="1" dirty="0" err="1"/>
                <a:t>validation</a:t>
              </a:r>
              <a:endParaRPr lang="de-DE" sz="2000" b="1" dirty="0"/>
            </a:p>
            <a:p>
              <a:pPr algn="ctr"/>
              <a:r>
                <a:rPr lang="de-DE" sz="1600" b="1" dirty="0">
                  <a:solidFill>
                    <a:schemeClr val="bg1"/>
                  </a:solidFill>
                </a:rPr>
                <a:t>(</a:t>
              </a:r>
              <a:r>
                <a:rPr lang="de-DE" sz="1600" b="1" dirty="0" err="1">
                  <a:solidFill>
                    <a:schemeClr val="bg1"/>
                  </a:solidFill>
                </a:rPr>
                <a:t>Senstivity</a:t>
              </a:r>
              <a:r>
                <a:rPr lang="de-DE" sz="1600" b="1" dirty="0">
                  <a:solidFill>
                    <a:schemeClr val="bg1"/>
                  </a:solidFill>
                </a:rPr>
                <a:t> </a:t>
              </a:r>
              <a:r>
                <a:rPr lang="de-DE" sz="1600" b="1" dirty="0" err="1">
                  <a:solidFill>
                    <a:schemeClr val="bg1"/>
                  </a:solidFill>
                </a:rPr>
                <a:t>analysis</a:t>
              </a:r>
              <a:r>
                <a:rPr lang="de-DE" sz="1600" b="1" dirty="0">
                  <a:solidFill>
                    <a:schemeClr val="bg1"/>
                  </a:solidFill>
                </a:rPr>
                <a:t> </a:t>
              </a:r>
              <a:r>
                <a:rPr lang="de-DE" sz="1600" b="1" dirty="0" err="1">
                  <a:solidFill>
                    <a:schemeClr val="bg1"/>
                  </a:solidFill>
                </a:rPr>
                <a:t>for</a:t>
              </a:r>
              <a:r>
                <a:rPr lang="de-DE" sz="1600" b="1" dirty="0">
                  <a:solidFill>
                    <a:schemeClr val="bg1"/>
                  </a:solidFill>
                </a:rPr>
                <a:t> </a:t>
              </a:r>
              <a:r>
                <a:rPr lang="de-DE" sz="1600" b="1" dirty="0" err="1">
                  <a:solidFill>
                    <a:schemeClr val="bg1"/>
                  </a:solidFill>
                </a:rPr>
                <a:t>evaluation</a:t>
              </a:r>
              <a:r>
                <a:rPr lang="de-DE" sz="1600" b="1" dirty="0">
                  <a:solidFill>
                    <a:schemeClr val="bg1"/>
                  </a:solidFill>
                </a:rPr>
                <a:t> </a:t>
              </a:r>
              <a:r>
                <a:rPr lang="de-DE" sz="1600" b="1" dirty="0" err="1">
                  <a:solidFill>
                    <a:schemeClr val="bg1"/>
                  </a:solidFill>
                </a:rPr>
                <a:t>of</a:t>
              </a:r>
              <a:r>
                <a:rPr lang="de-DE" sz="1600" b="1" dirty="0">
                  <a:solidFill>
                    <a:schemeClr val="bg1"/>
                  </a:solidFill>
                </a:rPr>
                <a:t> </a:t>
              </a:r>
              <a:r>
                <a:rPr lang="de-DE" sz="1600" b="1" dirty="0" err="1">
                  <a:solidFill>
                    <a:schemeClr val="bg1"/>
                  </a:solidFill>
                </a:rPr>
                <a:t>the</a:t>
              </a:r>
              <a:r>
                <a:rPr lang="de-DE" sz="1600" b="1" dirty="0">
                  <a:solidFill>
                    <a:schemeClr val="bg1"/>
                  </a:solidFill>
                </a:rPr>
                <a:t> </a:t>
              </a:r>
              <a:r>
                <a:rPr lang="de-DE" sz="1600" b="1" dirty="0" err="1">
                  <a:solidFill>
                    <a:schemeClr val="bg1"/>
                  </a:solidFill>
                </a:rPr>
                <a:t>model</a:t>
              </a:r>
              <a:r>
                <a:rPr lang="de-DE" sz="1600" b="1" dirty="0">
                  <a:solidFill>
                    <a:schemeClr val="bg1"/>
                  </a:solidFill>
                </a:rPr>
                <a:t> </a:t>
              </a:r>
              <a:r>
                <a:rPr lang="de-DE" sz="1600" b="1" dirty="0" err="1">
                  <a:solidFill>
                    <a:schemeClr val="bg1"/>
                  </a:solidFill>
                </a:rPr>
                <a:t>results</a:t>
              </a:r>
              <a:r>
                <a:rPr lang="de-DE" sz="1600" b="1" dirty="0">
                  <a:solidFill>
                    <a:schemeClr val="bg1"/>
                  </a:solidFill>
                </a:rPr>
                <a:t>)</a:t>
              </a:r>
            </a:p>
          </p:txBody>
        </p:sp>
        <p:sp>
          <p:nvSpPr>
            <p:cNvPr id="35" name="Pfeil nach rechts 20">
              <a:extLst>
                <a:ext uri="{FF2B5EF4-FFF2-40B4-BE49-F238E27FC236}">
                  <a16:creationId xmlns:a16="http://schemas.microsoft.com/office/drawing/2014/main" id="{6DCE7020-D01A-47E3-9F42-319D6AFAAF3B}"/>
                </a:ext>
              </a:extLst>
            </p:cNvPr>
            <p:cNvSpPr/>
            <p:nvPr/>
          </p:nvSpPr>
          <p:spPr>
            <a:xfrm rot="16200000">
              <a:off x="1791142" y="3390887"/>
              <a:ext cx="576064"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36" name="Pfeil nach rechts 21">
              <a:extLst>
                <a:ext uri="{FF2B5EF4-FFF2-40B4-BE49-F238E27FC236}">
                  <a16:creationId xmlns:a16="http://schemas.microsoft.com/office/drawing/2014/main" id="{69BBC019-9C35-493C-992D-0636006E9615}"/>
                </a:ext>
              </a:extLst>
            </p:cNvPr>
            <p:cNvSpPr/>
            <p:nvPr/>
          </p:nvSpPr>
          <p:spPr>
            <a:xfrm rot="5400000">
              <a:off x="1359094" y="3443839"/>
              <a:ext cx="576064"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grpSp>
    </p:spTree>
    <p:extLst>
      <p:ext uri="{BB962C8B-B14F-4D97-AF65-F5344CB8AC3E}">
        <p14:creationId xmlns:p14="http://schemas.microsoft.com/office/powerpoint/2010/main" val="3458424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D32B1-4625-415F-BBE2-4A74906FE1FD}"/>
              </a:ext>
            </a:extLst>
          </p:cNvPr>
          <p:cNvSpPr>
            <a:spLocks noGrp="1"/>
          </p:cNvSpPr>
          <p:nvPr>
            <p:ph type="title"/>
          </p:nvPr>
        </p:nvSpPr>
        <p:spPr>
          <a:xfrm>
            <a:off x="391081" y="401219"/>
            <a:ext cx="10515600" cy="1325563"/>
          </a:xfrm>
        </p:spPr>
        <p:txBody>
          <a:bodyPr/>
          <a:lstStyle/>
          <a:p>
            <a:r>
              <a:rPr lang="de-DE" dirty="0"/>
              <a:t>The code </a:t>
            </a:r>
            <a:r>
              <a:rPr lang="de-DE" dirty="0" err="1"/>
              <a:t>calculates</a:t>
            </a:r>
            <a:r>
              <a:rPr lang="de-DE" dirty="0"/>
              <a:t> </a:t>
            </a:r>
            <a:r>
              <a:rPr lang="de-DE" dirty="0" err="1"/>
              <a:t>gully</a:t>
            </a:r>
            <a:r>
              <a:rPr lang="de-DE" dirty="0"/>
              <a:t> </a:t>
            </a:r>
            <a:r>
              <a:rPr lang="de-DE" dirty="0" err="1"/>
              <a:t>geometrical</a:t>
            </a:r>
            <a:r>
              <a:rPr lang="de-DE" dirty="0"/>
              <a:t> </a:t>
            </a:r>
            <a:r>
              <a:rPr lang="de-DE" dirty="0" err="1"/>
              <a:t>parameters</a:t>
            </a:r>
            <a:r>
              <a:rPr lang="de-DE" dirty="0"/>
              <a:t> (</a:t>
            </a:r>
            <a:r>
              <a:rPr lang="de-DE" dirty="0" err="1"/>
              <a:t>first</a:t>
            </a:r>
            <a:r>
              <a:rPr lang="de-DE" dirty="0"/>
              <a:t> </a:t>
            </a:r>
            <a:r>
              <a:rPr lang="de-DE" dirty="0" err="1"/>
              <a:t>module</a:t>
            </a:r>
            <a:r>
              <a:rPr lang="de-DE" dirty="0"/>
              <a:t>)</a:t>
            </a:r>
          </a:p>
        </p:txBody>
      </p:sp>
      <p:sp>
        <p:nvSpPr>
          <p:cNvPr id="7" name="Inhaltsplatzhalter 6">
            <a:extLst>
              <a:ext uri="{FF2B5EF4-FFF2-40B4-BE49-F238E27FC236}">
                <a16:creationId xmlns:a16="http://schemas.microsoft.com/office/drawing/2014/main" id="{7D44BE84-10D6-4AF4-8C58-4E0C2FFDDB64}"/>
              </a:ext>
            </a:extLst>
          </p:cNvPr>
          <p:cNvSpPr>
            <a:spLocks noGrp="1"/>
          </p:cNvSpPr>
          <p:nvPr>
            <p:ph sz="half" idx="1"/>
          </p:nvPr>
        </p:nvSpPr>
        <p:spPr>
          <a:xfrm>
            <a:off x="306860" y="2051476"/>
            <a:ext cx="5181600" cy="4351338"/>
          </a:xfrm>
        </p:spPr>
        <p:txBody>
          <a:bodyPr>
            <a:normAutofit fontScale="92500" lnSpcReduction="10000"/>
          </a:bodyPr>
          <a:lstStyle/>
          <a:p>
            <a:pPr marL="0" indent="0" algn="just">
              <a:buNone/>
            </a:pPr>
            <a:r>
              <a:rPr lang="en-US" dirty="0"/>
              <a:t>The aim of this module is to calculate the main geometrical parameters of the gully along the selected flow line:</a:t>
            </a:r>
          </a:p>
          <a:p>
            <a:r>
              <a:rPr lang="en-US" dirty="0"/>
              <a:t>Elevation before erosion (m)</a:t>
            </a:r>
          </a:p>
          <a:p>
            <a:r>
              <a:rPr lang="en-US" dirty="0"/>
              <a:t>Elevation after erosion (m)</a:t>
            </a:r>
          </a:p>
          <a:p>
            <a:r>
              <a:rPr lang="en-US" dirty="0"/>
              <a:t>Top width (m)</a:t>
            </a:r>
            <a:endParaRPr lang="de-DE" dirty="0"/>
          </a:p>
          <a:p>
            <a:r>
              <a:rPr lang="de-DE" dirty="0"/>
              <a:t>Bottom </a:t>
            </a:r>
            <a:r>
              <a:rPr lang="de-DE" dirty="0" err="1"/>
              <a:t>width</a:t>
            </a:r>
            <a:r>
              <a:rPr lang="de-DE" dirty="0"/>
              <a:t> (m)</a:t>
            </a:r>
          </a:p>
          <a:p>
            <a:r>
              <a:rPr lang="de-DE" dirty="0"/>
              <a:t>Volume </a:t>
            </a:r>
            <a:r>
              <a:rPr lang="de-DE" dirty="0" err="1"/>
              <a:t>of</a:t>
            </a:r>
            <a:r>
              <a:rPr lang="de-DE" dirty="0"/>
              <a:t> </a:t>
            </a:r>
            <a:r>
              <a:rPr lang="de-DE" dirty="0" err="1"/>
              <a:t>gully</a:t>
            </a:r>
            <a:r>
              <a:rPr lang="de-DE" dirty="0"/>
              <a:t> </a:t>
            </a:r>
            <a:r>
              <a:rPr lang="de-DE" dirty="0" err="1"/>
              <a:t>erosion</a:t>
            </a:r>
            <a:r>
              <a:rPr lang="de-DE" dirty="0"/>
              <a:t> (m³)</a:t>
            </a:r>
          </a:p>
          <a:p>
            <a:r>
              <a:rPr lang="de-DE" dirty="0"/>
              <a:t>Area </a:t>
            </a:r>
            <a:r>
              <a:rPr lang="de-DE" dirty="0" err="1"/>
              <a:t>of</a:t>
            </a:r>
            <a:r>
              <a:rPr lang="de-DE" dirty="0"/>
              <a:t> </a:t>
            </a:r>
            <a:r>
              <a:rPr lang="de-DE" dirty="0" err="1"/>
              <a:t>the</a:t>
            </a:r>
            <a:r>
              <a:rPr lang="de-DE" dirty="0"/>
              <a:t> </a:t>
            </a:r>
            <a:r>
              <a:rPr lang="de-DE" dirty="0" err="1"/>
              <a:t>gully</a:t>
            </a:r>
            <a:r>
              <a:rPr lang="de-DE" dirty="0"/>
              <a:t> (m²)</a:t>
            </a:r>
          </a:p>
          <a:p>
            <a:r>
              <a:rPr lang="de-DE" dirty="0" err="1"/>
              <a:t>Length</a:t>
            </a:r>
            <a:r>
              <a:rPr lang="de-DE" dirty="0"/>
              <a:t> </a:t>
            </a:r>
            <a:r>
              <a:rPr lang="de-DE" dirty="0" err="1"/>
              <a:t>of</a:t>
            </a:r>
            <a:r>
              <a:rPr lang="de-DE" dirty="0"/>
              <a:t> </a:t>
            </a:r>
            <a:r>
              <a:rPr lang="de-DE" dirty="0" err="1"/>
              <a:t>the</a:t>
            </a:r>
            <a:r>
              <a:rPr lang="de-DE" dirty="0"/>
              <a:t> </a:t>
            </a:r>
            <a:r>
              <a:rPr lang="de-DE" dirty="0" err="1"/>
              <a:t>gully</a:t>
            </a:r>
            <a:r>
              <a:rPr lang="de-DE" dirty="0"/>
              <a:t> (m)</a:t>
            </a:r>
            <a:endParaRPr lang="en-US" dirty="0"/>
          </a:p>
        </p:txBody>
      </p:sp>
      <p:sp>
        <p:nvSpPr>
          <p:cNvPr id="4" name="Datumsplatzhalter 3">
            <a:extLst>
              <a:ext uri="{FF2B5EF4-FFF2-40B4-BE49-F238E27FC236}">
                <a16:creationId xmlns:a16="http://schemas.microsoft.com/office/drawing/2014/main" id="{23AF7EA1-72EA-42FC-8D1D-348BCECD03EB}"/>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14D65368-88C5-4B16-9CA0-F06222CB6C47}"/>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99D1AC46-243D-4241-B2A3-C6709674C2DB}"/>
              </a:ext>
            </a:extLst>
          </p:cNvPr>
          <p:cNvSpPr>
            <a:spLocks noGrp="1"/>
          </p:cNvSpPr>
          <p:nvPr>
            <p:ph type="sldNum" sz="quarter" idx="12"/>
          </p:nvPr>
        </p:nvSpPr>
        <p:spPr/>
        <p:txBody>
          <a:bodyPr/>
          <a:lstStyle/>
          <a:p>
            <a:fld id="{54A5898D-2250-4656-8F75-1F089713AEB4}" type="slidenum">
              <a:rPr lang="de-DE" smtClean="0"/>
              <a:t>12</a:t>
            </a:fld>
            <a:endParaRPr lang="de-DE"/>
          </a:p>
        </p:txBody>
      </p:sp>
      <p:pic>
        <p:nvPicPr>
          <p:cNvPr id="9" name="Inhaltsplatzhalter 8">
            <a:extLst>
              <a:ext uri="{FF2B5EF4-FFF2-40B4-BE49-F238E27FC236}">
                <a16:creationId xmlns:a16="http://schemas.microsoft.com/office/drawing/2014/main" id="{A070A527-8653-45ED-B22E-12879C8FDF6C}"/>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6750244" y="1420512"/>
            <a:ext cx="4509892" cy="4577189"/>
          </a:xfrm>
          <a:prstGeom prst="rect">
            <a:avLst/>
          </a:prstGeom>
          <a:effectLst>
            <a:outerShdw blurRad="50800" dist="38100" dir="2700000" algn="tl" rotWithShape="0">
              <a:prstClr val="black">
                <a:alpha val="40000"/>
              </a:prstClr>
            </a:outerShdw>
          </a:effectLst>
        </p:spPr>
      </p:pic>
      <p:sp>
        <p:nvSpPr>
          <p:cNvPr id="8" name="Rechteck 7"/>
          <p:cNvSpPr/>
          <p:nvPr/>
        </p:nvSpPr>
        <p:spPr>
          <a:xfrm>
            <a:off x="7892303" y="5999152"/>
            <a:ext cx="1868268" cy="307777"/>
          </a:xfrm>
          <a:prstGeom prst="rect">
            <a:avLst/>
          </a:prstGeom>
        </p:spPr>
        <p:txBody>
          <a:bodyPr wrap="none">
            <a:spAutoFit/>
          </a:bodyPr>
          <a:lstStyle/>
          <a:p>
            <a:r>
              <a:rPr lang="de-DE" sz="1400" i="1" dirty="0"/>
              <a:t>CC-BY </a:t>
            </a:r>
            <a:r>
              <a:rPr lang="de-DE" sz="1400" i="1" dirty="0" smtClean="0"/>
              <a:t>Schröder, Omran</a:t>
            </a:r>
            <a:endParaRPr lang="en-US" sz="1400" dirty="0"/>
          </a:p>
        </p:txBody>
      </p:sp>
    </p:spTree>
    <p:extLst>
      <p:ext uri="{BB962C8B-B14F-4D97-AF65-F5344CB8AC3E}">
        <p14:creationId xmlns:p14="http://schemas.microsoft.com/office/powerpoint/2010/main" val="1956826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DA9CF57-D3F7-42EF-ABE2-D0EA19A57824}"/>
              </a:ext>
            </a:extLst>
          </p:cNvPr>
          <p:cNvSpPr>
            <a:spLocks noGrp="1"/>
          </p:cNvSpPr>
          <p:nvPr>
            <p:ph type="title"/>
          </p:nvPr>
        </p:nvSpPr>
        <p:spPr>
          <a:xfrm>
            <a:off x="348916" y="365125"/>
            <a:ext cx="11004884" cy="1325563"/>
          </a:xfrm>
        </p:spPr>
        <p:txBody>
          <a:bodyPr/>
          <a:lstStyle/>
          <a:p>
            <a:r>
              <a:rPr lang="de-DE" dirty="0"/>
              <a:t>The </a:t>
            </a:r>
            <a:r>
              <a:rPr lang="de-DE" dirty="0" err="1"/>
              <a:t>visualization</a:t>
            </a:r>
            <a:r>
              <a:rPr lang="de-DE" dirty="0"/>
              <a:t> </a:t>
            </a:r>
            <a:r>
              <a:rPr lang="de-DE" dirty="0" err="1"/>
              <a:t>is</a:t>
            </a:r>
            <a:r>
              <a:rPr lang="de-DE" dirty="0"/>
              <a:t> </a:t>
            </a:r>
            <a:r>
              <a:rPr lang="de-DE" dirty="0" err="1"/>
              <a:t>included</a:t>
            </a:r>
            <a:r>
              <a:rPr lang="de-DE" dirty="0"/>
              <a:t> in </a:t>
            </a:r>
            <a:r>
              <a:rPr lang="de-DE" dirty="0" err="1"/>
              <a:t>the</a:t>
            </a:r>
            <a:r>
              <a:rPr lang="de-DE" dirty="0"/>
              <a:t> </a:t>
            </a:r>
            <a:r>
              <a:rPr lang="de-DE" dirty="0" err="1"/>
              <a:t>second</a:t>
            </a:r>
            <a:r>
              <a:rPr lang="de-DE" dirty="0"/>
              <a:t> </a:t>
            </a:r>
            <a:r>
              <a:rPr lang="de-DE" dirty="0" err="1" smtClean="0"/>
              <a:t>module</a:t>
            </a:r>
            <a:endParaRPr lang="de-DE" dirty="0"/>
          </a:p>
        </p:txBody>
      </p:sp>
      <p:sp>
        <p:nvSpPr>
          <p:cNvPr id="4" name="Datumsplatzhalter 3">
            <a:extLst>
              <a:ext uri="{FF2B5EF4-FFF2-40B4-BE49-F238E27FC236}">
                <a16:creationId xmlns:a16="http://schemas.microsoft.com/office/drawing/2014/main" id="{2BCB03F4-E524-48B0-94FF-84E36FF3AF54}"/>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D8FF3741-E0BE-4465-907D-BD419A2D056F}"/>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18441B2D-2016-4286-82A6-B7C144FB06D2}"/>
              </a:ext>
            </a:extLst>
          </p:cNvPr>
          <p:cNvSpPr>
            <a:spLocks noGrp="1"/>
          </p:cNvSpPr>
          <p:nvPr>
            <p:ph type="sldNum" sz="quarter" idx="12"/>
          </p:nvPr>
        </p:nvSpPr>
        <p:spPr/>
        <p:txBody>
          <a:bodyPr/>
          <a:lstStyle/>
          <a:p>
            <a:fld id="{54A5898D-2250-4656-8F75-1F089713AEB4}" type="slidenum">
              <a:rPr lang="de-DE" smtClean="0"/>
              <a:t>13</a:t>
            </a:fld>
            <a:endParaRPr lang="de-DE"/>
          </a:p>
        </p:txBody>
      </p:sp>
      <p:sp>
        <p:nvSpPr>
          <p:cNvPr id="2" name="Rechteck 1"/>
          <p:cNvSpPr/>
          <p:nvPr/>
        </p:nvSpPr>
        <p:spPr>
          <a:xfrm>
            <a:off x="476849" y="2080623"/>
            <a:ext cx="4932947" cy="3693319"/>
          </a:xfrm>
          <a:prstGeom prst="rect">
            <a:avLst/>
          </a:prstGeom>
        </p:spPr>
        <p:txBody>
          <a:bodyPr wrap="square">
            <a:spAutoFit/>
          </a:bodyPr>
          <a:lstStyle/>
          <a:p>
            <a:pPr algn="just">
              <a:spcBef>
                <a:spcPts val="1800"/>
              </a:spcBef>
            </a:pPr>
            <a:r>
              <a:rPr lang="en-GB" sz="2600" dirty="0"/>
              <a:t>The aim of this module is to create a sequence of 2D as well as 3D polygons for each time step representing the respective topographic situation describing the erosion dynamics. These polygons represent the extent of gully erosion for each time step (e.g. year).</a:t>
            </a:r>
            <a:endParaRPr lang="en-US" sz="2600" dirty="0"/>
          </a:p>
        </p:txBody>
      </p:sp>
      <p:grpSp>
        <p:nvGrpSpPr>
          <p:cNvPr id="3" name="Gruppieren 2"/>
          <p:cNvGrpSpPr/>
          <p:nvPr/>
        </p:nvGrpSpPr>
        <p:grpSpPr>
          <a:xfrm>
            <a:off x="5851358" y="1524982"/>
            <a:ext cx="5666333" cy="4692761"/>
            <a:chOff x="5851358" y="1250850"/>
            <a:chExt cx="5666333" cy="4692761"/>
          </a:xfrm>
        </p:grpSpPr>
        <p:pic>
          <p:nvPicPr>
            <p:cNvPr id="10" name="Grafik 9">
              <a:extLst>
                <a:ext uri="{FF2B5EF4-FFF2-40B4-BE49-F238E27FC236}">
                  <a16:creationId xmlns:a16="http://schemas.microsoft.com/office/drawing/2014/main" id="{6AF2706F-44FB-4F10-AA07-349956C80C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12757" y="4303735"/>
              <a:ext cx="4182117" cy="1639876"/>
            </a:xfrm>
            <a:prstGeom prst="rect">
              <a:avLst/>
            </a:prstGeom>
            <a:effectLst>
              <a:outerShdw blurRad="50800" dist="38100" dir="2700000" algn="tl" rotWithShape="0">
                <a:prstClr val="black">
                  <a:alpha val="40000"/>
                </a:prstClr>
              </a:outerShdw>
            </a:effectLst>
          </p:spPr>
        </p:pic>
        <p:pic>
          <p:nvPicPr>
            <p:cNvPr id="18" name="Grafik 17"/>
            <p:cNvPicPr>
              <a:picLocks noChangeAspect="1"/>
            </p:cNvPicPr>
            <p:nvPr/>
          </p:nvPicPr>
          <p:blipFill rotWithShape="1">
            <a:blip r:embed="rId3"/>
            <a:srcRect l="8500" t="13778" r="6375" b="6445"/>
            <a:stretch/>
          </p:blipFill>
          <p:spPr>
            <a:xfrm>
              <a:off x="5851358" y="1250850"/>
              <a:ext cx="5666333" cy="2987098"/>
            </a:xfrm>
            <a:prstGeom prst="rect">
              <a:avLst/>
            </a:prstGeom>
          </p:spPr>
        </p:pic>
      </p:grpSp>
      <p:sp>
        <p:nvSpPr>
          <p:cNvPr id="9" name="Rechteck 8"/>
          <p:cNvSpPr/>
          <p:nvPr/>
        </p:nvSpPr>
        <p:spPr>
          <a:xfrm>
            <a:off x="7750390" y="6217743"/>
            <a:ext cx="1868268" cy="307777"/>
          </a:xfrm>
          <a:prstGeom prst="rect">
            <a:avLst/>
          </a:prstGeom>
        </p:spPr>
        <p:txBody>
          <a:bodyPr wrap="none">
            <a:spAutoFit/>
          </a:bodyPr>
          <a:lstStyle/>
          <a:p>
            <a:r>
              <a:rPr lang="de-DE" sz="1400" i="1" dirty="0"/>
              <a:t>CC-BY </a:t>
            </a:r>
            <a:r>
              <a:rPr lang="de-DE" sz="1400" i="1" dirty="0" smtClean="0"/>
              <a:t>Schröder, Omran</a:t>
            </a:r>
            <a:endParaRPr lang="en-US" sz="1400" dirty="0"/>
          </a:p>
        </p:txBody>
      </p:sp>
    </p:spTree>
    <p:extLst>
      <p:ext uri="{BB962C8B-B14F-4D97-AF65-F5344CB8AC3E}">
        <p14:creationId xmlns:p14="http://schemas.microsoft.com/office/powerpoint/2010/main" val="3399891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C756E-E016-40C1-A937-2E5E773B0E30}"/>
              </a:ext>
            </a:extLst>
          </p:cNvPr>
          <p:cNvSpPr>
            <a:spLocks noGrp="1"/>
          </p:cNvSpPr>
          <p:nvPr>
            <p:ph type="title"/>
          </p:nvPr>
        </p:nvSpPr>
        <p:spPr/>
        <p:txBody>
          <a:bodyPr/>
          <a:lstStyle/>
          <a:p>
            <a:r>
              <a:rPr lang="de-DE" dirty="0" err="1"/>
              <a:t>Sensitivity</a:t>
            </a:r>
            <a:r>
              <a:rPr lang="de-DE" dirty="0"/>
              <a:t> </a:t>
            </a:r>
            <a:r>
              <a:rPr lang="de-DE" dirty="0" err="1"/>
              <a:t>Analyses</a:t>
            </a:r>
            <a:endParaRPr lang="de-DE" dirty="0"/>
          </a:p>
        </p:txBody>
      </p:sp>
      <p:sp>
        <p:nvSpPr>
          <p:cNvPr id="3" name="Textplatzhalter 2">
            <a:extLst>
              <a:ext uri="{FF2B5EF4-FFF2-40B4-BE49-F238E27FC236}">
                <a16:creationId xmlns:a16="http://schemas.microsoft.com/office/drawing/2014/main" id="{01E94655-8669-45D2-9254-A87775E0A235}"/>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2BF25178-D30C-4B68-B146-9C4821F63360}"/>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3B67552A-CC2E-41B0-AA30-03626DC3BE0E}"/>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61C6997D-1BDA-47F6-B78F-26B7DEAEDB0E}"/>
              </a:ext>
            </a:extLst>
          </p:cNvPr>
          <p:cNvSpPr>
            <a:spLocks noGrp="1"/>
          </p:cNvSpPr>
          <p:nvPr>
            <p:ph type="sldNum" sz="quarter" idx="12"/>
          </p:nvPr>
        </p:nvSpPr>
        <p:spPr/>
        <p:txBody>
          <a:bodyPr/>
          <a:lstStyle/>
          <a:p>
            <a:fld id="{54A5898D-2250-4656-8F75-1F089713AEB4}" type="slidenum">
              <a:rPr lang="de-DE" smtClean="0"/>
              <a:t>14</a:t>
            </a:fld>
            <a:endParaRPr lang="de-DE"/>
          </a:p>
        </p:txBody>
      </p:sp>
    </p:spTree>
    <p:extLst>
      <p:ext uri="{BB962C8B-B14F-4D97-AF65-F5344CB8AC3E}">
        <p14:creationId xmlns:p14="http://schemas.microsoft.com/office/powerpoint/2010/main" val="575073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7649446-9114-4D34-B243-3139E3183B15}"/>
              </a:ext>
            </a:extLst>
          </p:cNvPr>
          <p:cNvSpPr>
            <a:spLocks noGrp="1"/>
          </p:cNvSpPr>
          <p:nvPr>
            <p:ph type="title"/>
          </p:nvPr>
        </p:nvSpPr>
        <p:spPr/>
        <p:txBody>
          <a:bodyPr/>
          <a:lstStyle/>
          <a:p>
            <a:r>
              <a:rPr lang="de-DE" dirty="0" err="1"/>
              <a:t>Estimates</a:t>
            </a:r>
            <a:r>
              <a:rPr lang="de-DE" dirty="0"/>
              <a:t> </a:t>
            </a:r>
            <a:r>
              <a:rPr lang="de-DE" dirty="0" err="1"/>
              <a:t>of</a:t>
            </a:r>
            <a:r>
              <a:rPr lang="de-DE" dirty="0"/>
              <a:t> </a:t>
            </a:r>
            <a:r>
              <a:rPr lang="de-DE" dirty="0" err="1"/>
              <a:t>channel</a:t>
            </a:r>
            <a:r>
              <a:rPr lang="de-DE" dirty="0"/>
              <a:t> </a:t>
            </a:r>
            <a:r>
              <a:rPr lang="de-DE" dirty="0" err="1"/>
              <a:t>width</a:t>
            </a:r>
            <a:r>
              <a:rPr lang="de-DE" dirty="0"/>
              <a:t> and </a:t>
            </a:r>
            <a:r>
              <a:rPr lang="de-DE" dirty="0" err="1"/>
              <a:t>depth</a:t>
            </a:r>
            <a:r>
              <a:rPr lang="de-DE" dirty="0"/>
              <a:t> </a:t>
            </a:r>
            <a:r>
              <a:rPr lang="de-DE" dirty="0" err="1"/>
              <a:t>vary</a:t>
            </a:r>
            <a:r>
              <a:rPr lang="de-DE" dirty="0"/>
              <a:t> </a:t>
            </a:r>
            <a:r>
              <a:rPr lang="de-DE" dirty="0" err="1"/>
              <a:t>strongly</a:t>
            </a:r>
            <a:r>
              <a:rPr lang="de-DE" dirty="0"/>
              <a:t> and </a:t>
            </a:r>
            <a:r>
              <a:rPr lang="de-DE" dirty="0" err="1"/>
              <a:t>should</a:t>
            </a:r>
            <a:r>
              <a:rPr lang="de-DE" dirty="0"/>
              <a:t> </a:t>
            </a:r>
            <a:r>
              <a:rPr lang="de-DE" dirty="0" err="1"/>
              <a:t>be</a:t>
            </a:r>
            <a:r>
              <a:rPr lang="de-DE" dirty="0"/>
              <a:t> </a:t>
            </a:r>
            <a:r>
              <a:rPr lang="de-DE" dirty="0" err="1"/>
              <a:t>calibrated</a:t>
            </a:r>
            <a:endParaRPr lang="de-DE" dirty="0"/>
          </a:p>
        </p:txBody>
      </p:sp>
      <p:sp>
        <p:nvSpPr>
          <p:cNvPr id="8" name="Inhaltsplatzhalter 7">
            <a:extLst>
              <a:ext uri="{FF2B5EF4-FFF2-40B4-BE49-F238E27FC236}">
                <a16:creationId xmlns:a16="http://schemas.microsoft.com/office/drawing/2014/main" id="{9571C093-66D5-42BE-B0BB-5F33085F6735}"/>
              </a:ext>
            </a:extLst>
          </p:cNvPr>
          <p:cNvSpPr>
            <a:spLocks noGrp="1"/>
          </p:cNvSpPr>
          <p:nvPr>
            <p:ph sz="half" idx="1"/>
          </p:nvPr>
        </p:nvSpPr>
        <p:spPr/>
        <p:txBody>
          <a:bodyPr/>
          <a:lstStyle/>
          <a:p>
            <a:pPr algn="just"/>
            <a:r>
              <a:rPr lang="de-DE" dirty="0" err="1"/>
              <a:t>We</a:t>
            </a:r>
            <a:r>
              <a:rPr lang="de-DE" dirty="0"/>
              <a:t> </a:t>
            </a:r>
            <a:r>
              <a:rPr lang="de-DE" dirty="0" err="1"/>
              <a:t>compared</a:t>
            </a:r>
            <a:r>
              <a:rPr lang="de-DE" dirty="0"/>
              <a:t> </a:t>
            </a:r>
            <a:r>
              <a:rPr lang="de-DE" dirty="0">
                <a:solidFill>
                  <a:srgbClr val="C00000"/>
                </a:solidFill>
              </a:rPr>
              <a:t>4 </a:t>
            </a:r>
            <a:r>
              <a:rPr lang="de-DE" dirty="0" err="1">
                <a:solidFill>
                  <a:srgbClr val="C00000"/>
                </a:solidFill>
              </a:rPr>
              <a:t>methods</a:t>
            </a:r>
            <a:r>
              <a:rPr lang="de-DE" dirty="0">
                <a:solidFill>
                  <a:srgbClr val="C00000"/>
                </a:solidFill>
              </a:rPr>
              <a:t> </a:t>
            </a:r>
            <a:r>
              <a:rPr lang="de-DE" dirty="0" err="1"/>
              <a:t>to</a:t>
            </a:r>
            <a:r>
              <a:rPr lang="de-DE" dirty="0"/>
              <a:t> </a:t>
            </a:r>
            <a:r>
              <a:rPr lang="de-DE" dirty="0" err="1"/>
              <a:t>derive</a:t>
            </a:r>
            <a:r>
              <a:rPr lang="de-DE" dirty="0"/>
              <a:t>  </a:t>
            </a:r>
            <a:r>
              <a:rPr lang="de-DE" dirty="0" err="1"/>
              <a:t>channel</a:t>
            </a:r>
            <a:r>
              <a:rPr lang="de-DE" dirty="0"/>
              <a:t> </a:t>
            </a:r>
            <a:r>
              <a:rPr lang="de-DE" dirty="0" err="1"/>
              <a:t>width</a:t>
            </a:r>
            <a:r>
              <a:rPr lang="de-DE" dirty="0"/>
              <a:t> and </a:t>
            </a:r>
            <a:r>
              <a:rPr lang="de-DE" dirty="0" err="1"/>
              <a:t>depth</a:t>
            </a:r>
            <a:r>
              <a:rPr lang="de-DE" dirty="0"/>
              <a:t> </a:t>
            </a:r>
            <a:r>
              <a:rPr lang="de-DE" dirty="0" err="1"/>
              <a:t>from</a:t>
            </a:r>
            <a:r>
              <a:rPr lang="de-DE" dirty="0"/>
              <a:t> </a:t>
            </a:r>
            <a:r>
              <a:rPr lang="de-DE" dirty="0" err="1"/>
              <a:t>runoff</a:t>
            </a:r>
            <a:r>
              <a:rPr lang="de-DE" dirty="0"/>
              <a:t> </a:t>
            </a:r>
            <a:r>
              <a:rPr lang="de-DE" dirty="0" err="1"/>
              <a:t>data</a:t>
            </a:r>
            <a:r>
              <a:rPr lang="de-DE" dirty="0"/>
              <a:t> </a:t>
            </a:r>
            <a:r>
              <a:rPr lang="de-DE" dirty="0" err="1"/>
              <a:t>with</a:t>
            </a:r>
            <a:r>
              <a:rPr lang="de-DE" dirty="0"/>
              <a:t> </a:t>
            </a:r>
            <a:r>
              <a:rPr lang="de-DE" dirty="0" err="1"/>
              <a:t>our</a:t>
            </a:r>
            <a:r>
              <a:rPr lang="de-DE" dirty="0"/>
              <a:t> </a:t>
            </a:r>
            <a:r>
              <a:rPr lang="de-DE" dirty="0" err="1">
                <a:solidFill>
                  <a:srgbClr val="C00000"/>
                </a:solidFill>
              </a:rPr>
              <a:t>field</a:t>
            </a:r>
            <a:r>
              <a:rPr lang="de-DE" dirty="0">
                <a:solidFill>
                  <a:srgbClr val="C00000"/>
                </a:solidFill>
              </a:rPr>
              <a:t> </a:t>
            </a:r>
            <a:r>
              <a:rPr lang="de-DE" dirty="0" err="1">
                <a:solidFill>
                  <a:srgbClr val="C00000"/>
                </a:solidFill>
              </a:rPr>
              <a:t>observations</a:t>
            </a:r>
            <a:r>
              <a:rPr lang="de-DE" dirty="0"/>
              <a:t>, in </a:t>
            </a:r>
            <a:r>
              <a:rPr lang="de-DE" dirty="0" err="1"/>
              <a:t>order</a:t>
            </a:r>
            <a:r>
              <a:rPr lang="de-DE" dirty="0"/>
              <a:t> </a:t>
            </a:r>
            <a:r>
              <a:rPr lang="de-DE" dirty="0" err="1"/>
              <a:t>to</a:t>
            </a:r>
            <a:r>
              <a:rPr lang="de-DE" dirty="0"/>
              <a:t> find </a:t>
            </a:r>
            <a:r>
              <a:rPr lang="de-DE" dirty="0" err="1"/>
              <a:t>the</a:t>
            </a:r>
            <a:r>
              <a:rPr lang="de-DE" dirty="0"/>
              <a:t> </a:t>
            </a:r>
            <a:r>
              <a:rPr lang="de-DE" dirty="0" err="1"/>
              <a:t>best</a:t>
            </a:r>
            <a:r>
              <a:rPr lang="de-DE" dirty="0"/>
              <a:t> </a:t>
            </a:r>
            <a:r>
              <a:rPr lang="de-DE" dirty="0" err="1"/>
              <a:t>estimate</a:t>
            </a:r>
            <a:endParaRPr lang="de-DE" dirty="0"/>
          </a:p>
          <a:p>
            <a:pPr algn="just"/>
            <a:r>
              <a:rPr lang="de-DE" dirty="0" err="1"/>
              <a:t>It</a:t>
            </a:r>
            <a:r>
              <a:rPr lang="de-DE" dirty="0"/>
              <a:t> </a:t>
            </a:r>
            <a:r>
              <a:rPr lang="de-DE" dirty="0" err="1"/>
              <a:t>is</a:t>
            </a:r>
            <a:r>
              <a:rPr lang="de-DE" dirty="0"/>
              <a:t> </a:t>
            </a:r>
            <a:r>
              <a:rPr lang="de-DE" dirty="0" err="1"/>
              <a:t>recommended</a:t>
            </a:r>
            <a:r>
              <a:rPr lang="de-DE" dirty="0"/>
              <a:t> </a:t>
            </a:r>
            <a:r>
              <a:rPr lang="de-DE" dirty="0" err="1"/>
              <a:t>to</a:t>
            </a:r>
            <a:r>
              <a:rPr lang="de-DE" dirty="0"/>
              <a:t> fit </a:t>
            </a:r>
            <a:r>
              <a:rPr lang="de-DE" dirty="0" err="1"/>
              <a:t>your</a:t>
            </a:r>
            <a:r>
              <a:rPr lang="de-DE" dirty="0"/>
              <a:t> </a:t>
            </a:r>
            <a:r>
              <a:rPr lang="de-DE" dirty="0">
                <a:solidFill>
                  <a:srgbClr val="C00000"/>
                </a:solidFill>
              </a:rPr>
              <a:t>own </a:t>
            </a:r>
            <a:r>
              <a:rPr lang="de-DE" dirty="0" err="1">
                <a:solidFill>
                  <a:srgbClr val="C00000"/>
                </a:solidFill>
              </a:rPr>
              <a:t>function</a:t>
            </a:r>
            <a:r>
              <a:rPr lang="de-DE" dirty="0">
                <a:solidFill>
                  <a:srgbClr val="C00000"/>
                </a:solidFill>
              </a:rPr>
              <a:t> </a:t>
            </a:r>
            <a:r>
              <a:rPr lang="de-DE" dirty="0"/>
              <a:t>in </a:t>
            </a:r>
            <a:r>
              <a:rPr lang="de-DE" dirty="0" err="1"/>
              <a:t>case</a:t>
            </a:r>
            <a:r>
              <a:rPr lang="de-DE" dirty="0"/>
              <a:t> </a:t>
            </a:r>
            <a:r>
              <a:rPr lang="de-DE" dirty="0" err="1"/>
              <a:t>of</a:t>
            </a:r>
            <a:r>
              <a:rPr lang="de-DE" dirty="0"/>
              <a:t> </a:t>
            </a:r>
            <a:r>
              <a:rPr lang="de-DE" dirty="0" err="1"/>
              <a:t>sufficent</a:t>
            </a:r>
            <a:r>
              <a:rPr lang="de-DE" dirty="0"/>
              <a:t> in situ  </a:t>
            </a:r>
            <a:r>
              <a:rPr lang="de-DE" dirty="0" err="1"/>
              <a:t>observations</a:t>
            </a:r>
            <a:r>
              <a:rPr lang="de-DE" dirty="0"/>
              <a:t>.</a:t>
            </a:r>
          </a:p>
        </p:txBody>
      </p:sp>
      <p:sp>
        <p:nvSpPr>
          <p:cNvPr id="4" name="Datumsplatzhalter 3">
            <a:extLst>
              <a:ext uri="{FF2B5EF4-FFF2-40B4-BE49-F238E27FC236}">
                <a16:creationId xmlns:a16="http://schemas.microsoft.com/office/drawing/2014/main" id="{F5FEE7AB-2A83-4B6B-928A-4DEEDEC6DA9A}"/>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7C4C9EDF-E428-4EC2-B26F-2D9A502A3A10}"/>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FC270C1F-15BE-4153-AD68-3BC8452BCA3A}"/>
              </a:ext>
            </a:extLst>
          </p:cNvPr>
          <p:cNvSpPr>
            <a:spLocks noGrp="1"/>
          </p:cNvSpPr>
          <p:nvPr>
            <p:ph type="sldNum" sz="quarter" idx="12"/>
          </p:nvPr>
        </p:nvSpPr>
        <p:spPr/>
        <p:txBody>
          <a:bodyPr/>
          <a:lstStyle/>
          <a:p>
            <a:fld id="{54A5898D-2250-4656-8F75-1F089713AEB4}" type="slidenum">
              <a:rPr lang="de-DE" smtClean="0"/>
              <a:t>15</a:t>
            </a:fld>
            <a:endParaRPr lang="de-DE"/>
          </a:p>
        </p:txBody>
      </p:sp>
      <p:pic>
        <p:nvPicPr>
          <p:cNvPr id="14" name="Inhaltsplatzhalter 13">
            <a:extLst>
              <a:ext uri="{FF2B5EF4-FFF2-40B4-BE49-F238E27FC236}">
                <a16:creationId xmlns:a16="http://schemas.microsoft.com/office/drawing/2014/main" id="{C4BF0C65-B892-441D-9A51-78993D815550}"/>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75397" y="1575189"/>
            <a:ext cx="6019800" cy="3208746"/>
          </a:xfrm>
        </p:spPr>
      </p:pic>
      <mc:AlternateContent xmlns:mc="http://schemas.openxmlformats.org/markup-compatibility/2006" xmlns:a14="http://schemas.microsoft.com/office/drawing/2010/main">
        <mc:Choice Requires="a14">
          <p:graphicFrame>
            <p:nvGraphicFramePr>
              <p:cNvPr id="15" name="Tabelle 14">
                <a:extLst>
                  <a:ext uri="{FF2B5EF4-FFF2-40B4-BE49-F238E27FC236}">
                    <a16:creationId xmlns:a16="http://schemas.microsoft.com/office/drawing/2014/main" id="{B5070A2E-7A5C-4D3C-8FD0-84D4A5D76112}"/>
                  </a:ext>
                </a:extLst>
              </p:cNvPr>
              <p:cNvGraphicFramePr>
                <a:graphicFrameLocks noGrp="1"/>
              </p:cNvGraphicFramePr>
              <p:nvPr>
                <p:extLst>
                  <p:ext uri="{D42A27DB-BD31-4B8C-83A1-F6EECF244321}">
                    <p14:modId xmlns:p14="http://schemas.microsoft.com/office/powerpoint/2010/main" val="3824126372"/>
                  </p:ext>
                </p:extLst>
              </p:nvPr>
            </p:nvGraphicFramePr>
            <p:xfrm>
              <a:off x="5454776" y="4713839"/>
              <a:ext cx="5670506" cy="1280160"/>
            </p:xfrm>
            <a:graphic>
              <a:graphicData uri="http://schemas.openxmlformats.org/drawingml/2006/table">
                <a:tbl>
                  <a:tblPr firstRow="1" firstCol="1" bandRow="1">
                    <a:tableStyleId>{2D5ABB26-0587-4C30-8999-92F81FD0307C}</a:tableStyleId>
                  </a:tblPr>
                  <a:tblGrid>
                    <a:gridCol w="4127794">
                      <a:extLst>
                        <a:ext uri="{9D8B030D-6E8A-4147-A177-3AD203B41FA5}">
                          <a16:colId xmlns:a16="http://schemas.microsoft.com/office/drawing/2014/main" val="3260408248"/>
                        </a:ext>
                      </a:extLst>
                    </a:gridCol>
                    <a:gridCol w="1542712">
                      <a:extLst>
                        <a:ext uri="{9D8B030D-6E8A-4147-A177-3AD203B41FA5}">
                          <a16:colId xmlns:a16="http://schemas.microsoft.com/office/drawing/2014/main" val="3754276457"/>
                        </a:ext>
                      </a:extLst>
                    </a:gridCol>
                  </a:tblGrid>
                  <a:tr h="310523">
                    <a:tc>
                      <a:txBody>
                        <a:bodyPr/>
                        <a:lstStyle/>
                        <a:p>
                          <a:pPr>
                            <a:lnSpc>
                              <a:spcPct val="150000"/>
                            </a:lnSpc>
                            <a:spcAft>
                              <a:spcPts val="0"/>
                            </a:spcAft>
                          </a:pPr>
                          <a14:m>
                            <m:oMathPara xmlns:m="http://schemas.openxmlformats.org/officeDocument/2006/math">
                              <m:oMathParaPr>
                                <m:jc m:val="centerGroup"/>
                              </m:oMathParaPr>
                              <m:oMath xmlns:m="http://schemas.openxmlformats.org/officeDocument/2006/math">
                                <m:r>
                                  <a:rPr lang="en-GB" sz="1400" smtClean="0">
                                    <a:effectLst/>
                                    <a:latin typeface="Cambria Math" panose="02040503050406030204" pitchFamily="18" charset="0"/>
                                  </a:rPr>
                                  <m:t>𝑊</m:t>
                                </m:r>
                                <m:r>
                                  <a:rPr lang="en-GB" sz="1400" smtClean="0">
                                    <a:effectLst/>
                                    <a:latin typeface="Cambria Math" panose="02040503050406030204" pitchFamily="18" charset="0"/>
                                  </a:rPr>
                                  <m:t>=3.0∗</m:t>
                                </m:r>
                                <m:sSup>
                                  <m:sSupPr>
                                    <m:ctrlPr>
                                      <a:rPr lang="en-GB" sz="1400" i="1">
                                        <a:effectLst/>
                                        <a:latin typeface="Cambria Math" panose="02040503050406030204" pitchFamily="18" charset="0"/>
                                      </a:rPr>
                                    </m:ctrlPr>
                                  </m:sSupPr>
                                  <m:e>
                                    <m:r>
                                      <a:rPr lang="en-GB" sz="1400">
                                        <a:effectLst/>
                                        <a:latin typeface="Cambria Math" panose="02040503050406030204" pitchFamily="18" charset="0"/>
                                      </a:rPr>
                                      <m:t>𝑄</m:t>
                                    </m:r>
                                  </m:e>
                                  <m:sup>
                                    <m:r>
                                      <a:rPr lang="en-GB" sz="1400">
                                        <a:effectLst/>
                                        <a:latin typeface="Cambria Math" panose="02040503050406030204" pitchFamily="18" charset="0"/>
                                      </a:rPr>
                                      <m:t>0.4</m:t>
                                    </m:r>
                                  </m:sup>
                                </m:sSup>
                              </m:oMath>
                            </m:oMathPara>
                          </a14:m>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GB" sz="1400" dirty="0" err="1">
                              <a:effectLst/>
                            </a:rPr>
                            <a:t>Sidorchuk</a:t>
                          </a:r>
                          <a:r>
                            <a:rPr lang="en-GB" sz="1400" baseline="0" dirty="0">
                              <a:effectLst/>
                            </a:rPr>
                            <a:t> 1999</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3012791"/>
                      </a:ext>
                    </a:extLst>
                  </a:tr>
                  <a:tr h="0">
                    <a:tc>
                      <a:txBody>
                        <a:bodyPr/>
                        <a:lstStyle/>
                        <a:p>
                          <a:pPr>
                            <a:lnSpc>
                              <a:spcPct val="150000"/>
                            </a:lnSpc>
                            <a:spcAft>
                              <a:spcPts val="0"/>
                            </a:spcAft>
                          </a:pPr>
                          <a14:m>
                            <m:oMathPara xmlns:m="http://schemas.openxmlformats.org/officeDocument/2006/math">
                              <m:oMathParaPr>
                                <m:jc m:val="centerGroup"/>
                              </m:oMathParaPr>
                              <m:oMath xmlns:m="http://schemas.openxmlformats.org/officeDocument/2006/math">
                                <m:r>
                                  <a:rPr lang="en-GB" sz="1400" smtClean="0">
                                    <a:effectLst/>
                                    <a:latin typeface="Cambria Math" panose="02040503050406030204" pitchFamily="18" charset="0"/>
                                  </a:rPr>
                                  <m:t>𝑊</m:t>
                                </m:r>
                                <m:r>
                                  <a:rPr lang="en-GB" sz="1400" smtClean="0">
                                    <a:effectLst/>
                                    <a:latin typeface="Cambria Math" panose="02040503050406030204" pitchFamily="18" charset="0"/>
                                  </a:rPr>
                                  <m:t>=3.17∗</m:t>
                                </m:r>
                                <m:sSup>
                                  <m:sSupPr>
                                    <m:ctrlPr>
                                      <a:rPr lang="en-GB" sz="1400" i="1">
                                        <a:effectLst/>
                                        <a:latin typeface="Cambria Math" panose="02040503050406030204" pitchFamily="18" charset="0"/>
                                      </a:rPr>
                                    </m:ctrlPr>
                                  </m:sSupPr>
                                  <m:e>
                                    <m:r>
                                      <a:rPr lang="en-GB" sz="1400">
                                        <a:effectLst/>
                                        <a:latin typeface="Cambria Math" panose="02040503050406030204" pitchFamily="18" charset="0"/>
                                      </a:rPr>
                                      <m:t>𝑄</m:t>
                                    </m:r>
                                  </m:e>
                                  <m:sup>
                                    <m:r>
                                      <a:rPr lang="en-GB" sz="1400">
                                        <a:effectLst/>
                                        <a:latin typeface="Cambria Math" panose="02040503050406030204" pitchFamily="18" charset="0"/>
                                      </a:rPr>
                                      <m:t>0.368</m:t>
                                    </m:r>
                                  </m:sup>
                                </m:sSup>
                              </m:oMath>
                            </m:oMathPara>
                          </a14:m>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GB" sz="1400" dirty="0" err="1">
                              <a:effectLst/>
                            </a:rPr>
                            <a:t>Sidorchuk</a:t>
                          </a:r>
                          <a:r>
                            <a:rPr lang="en-GB" sz="1400" dirty="0">
                              <a:effectLst/>
                            </a:rPr>
                            <a:t> revised</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4781150"/>
                      </a:ext>
                    </a:extLst>
                  </a:tr>
                  <a:tr h="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u="none" smtClean="0">
                                    <a:effectLst/>
                                    <a:latin typeface="Cambria Math" panose="02040503050406030204" pitchFamily="18" charset="0"/>
                                  </a:rPr>
                                  <m:t>𝑊</m:t>
                                </m:r>
                                <m:r>
                                  <a:rPr lang="en-GB" sz="1400" u="none" smtClean="0">
                                    <a:effectLst/>
                                    <a:latin typeface="Cambria Math" panose="02040503050406030204" pitchFamily="18" charset="0"/>
                                  </a:rPr>
                                  <m:t>=2.51∗</m:t>
                                </m:r>
                                <m:sSup>
                                  <m:sSupPr>
                                    <m:ctrlPr>
                                      <a:rPr lang="en-GB" sz="1400" i="1" u="none">
                                        <a:effectLst/>
                                        <a:latin typeface="Cambria Math" panose="02040503050406030204" pitchFamily="18" charset="0"/>
                                      </a:rPr>
                                    </m:ctrlPr>
                                  </m:sSupPr>
                                  <m:e>
                                    <m:r>
                                      <a:rPr lang="en-GB" sz="1400" u="none">
                                        <a:effectLst/>
                                        <a:latin typeface="Cambria Math" panose="02040503050406030204" pitchFamily="18" charset="0"/>
                                      </a:rPr>
                                      <m:t>𝑄</m:t>
                                    </m:r>
                                  </m:e>
                                  <m:sup>
                                    <m:r>
                                      <a:rPr lang="en-GB" sz="1400" u="none">
                                        <a:effectLst/>
                                        <a:latin typeface="Cambria Math" panose="02040503050406030204" pitchFamily="18" charset="0"/>
                                      </a:rPr>
                                      <m:t>0.412</m:t>
                                    </m:r>
                                  </m:sup>
                                </m:sSup>
                              </m:oMath>
                            </m:oMathPara>
                          </a14:m>
                          <a:endParaRPr lang="en-GB" sz="1400" u="non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GB" sz="1400" dirty="0" err="1">
                              <a:effectLst/>
                            </a:rPr>
                            <a:t>Nachtergaele</a:t>
                          </a:r>
                          <a:r>
                            <a:rPr lang="en-GB" sz="1400" dirty="0">
                              <a:effectLst/>
                            </a:rPr>
                            <a:t> 2002</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8917228"/>
                      </a:ext>
                    </a:extLst>
                  </a:tr>
                  <a:tr h="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u="none" smtClean="0">
                                    <a:effectLst/>
                                    <a:latin typeface="Cambria Math" panose="02040503050406030204" pitchFamily="18" charset="0"/>
                                  </a:rPr>
                                  <m:t>𝑊</m:t>
                                </m:r>
                                <m:r>
                                  <a:rPr lang="en-GB" sz="1400" u="none" smtClean="0">
                                    <a:effectLst/>
                                    <a:latin typeface="Cambria Math" panose="02040503050406030204" pitchFamily="18" charset="0"/>
                                  </a:rPr>
                                  <m:t>=2.66∗</m:t>
                                </m:r>
                                <m:sSup>
                                  <m:sSupPr>
                                    <m:ctrlPr>
                                      <a:rPr lang="en-GB" sz="1400" i="1" u="none">
                                        <a:effectLst/>
                                        <a:latin typeface="Cambria Math" panose="02040503050406030204" pitchFamily="18" charset="0"/>
                                      </a:rPr>
                                    </m:ctrlPr>
                                  </m:sSupPr>
                                  <m:e>
                                    <m:r>
                                      <a:rPr lang="en-GB" sz="1400" u="none">
                                        <a:effectLst/>
                                        <a:latin typeface="Cambria Math" panose="02040503050406030204" pitchFamily="18" charset="0"/>
                                      </a:rPr>
                                      <m:t>𝑄</m:t>
                                    </m:r>
                                  </m:e>
                                  <m:sup>
                                    <m:r>
                                      <a:rPr lang="en-GB" sz="1400" u="none">
                                        <a:effectLst/>
                                        <a:latin typeface="Cambria Math" panose="02040503050406030204" pitchFamily="18" charset="0"/>
                                      </a:rPr>
                                      <m:t>0.396</m:t>
                                    </m:r>
                                  </m:sup>
                                </m:sSup>
                                <m:r>
                                  <a:rPr lang="en-GB" sz="1400" u="none">
                                    <a:effectLst/>
                                    <a:latin typeface="Cambria Math" panose="02040503050406030204" pitchFamily="18" charset="0"/>
                                  </a:rPr>
                                  <m:t>∗</m:t>
                                </m:r>
                                <m:sSup>
                                  <m:sSupPr>
                                    <m:ctrlPr>
                                      <a:rPr lang="en-GB" sz="1400" i="1" u="none">
                                        <a:effectLst/>
                                        <a:latin typeface="Cambria Math" panose="02040503050406030204" pitchFamily="18" charset="0"/>
                                      </a:rPr>
                                    </m:ctrlPr>
                                  </m:sSupPr>
                                  <m:e>
                                    <m:r>
                                      <a:rPr lang="en-GB" sz="1400" u="none">
                                        <a:effectLst/>
                                        <a:latin typeface="Cambria Math" panose="02040503050406030204" pitchFamily="18" charset="0"/>
                                      </a:rPr>
                                      <m:t>𝑛</m:t>
                                    </m:r>
                                  </m:e>
                                  <m:sup>
                                    <m:r>
                                      <a:rPr lang="en-GB" sz="1400" u="none">
                                        <a:effectLst/>
                                        <a:latin typeface="Cambria Math" panose="02040503050406030204" pitchFamily="18" charset="0"/>
                                      </a:rPr>
                                      <m:t>0.387</m:t>
                                    </m:r>
                                  </m:sup>
                                </m:sSup>
                                <m:r>
                                  <a:rPr lang="en-GB" sz="1400" u="none">
                                    <a:effectLst/>
                                    <a:latin typeface="Cambria Math" panose="02040503050406030204" pitchFamily="18" charset="0"/>
                                  </a:rPr>
                                  <m:t>∗</m:t>
                                </m:r>
                                <m:sSup>
                                  <m:sSupPr>
                                    <m:ctrlPr>
                                      <a:rPr lang="en-GB" sz="1400" i="1" u="none">
                                        <a:effectLst/>
                                        <a:latin typeface="Cambria Math" panose="02040503050406030204" pitchFamily="18" charset="0"/>
                                      </a:rPr>
                                    </m:ctrlPr>
                                  </m:sSupPr>
                                  <m:e>
                                    <m:r>
                                      <a:rPr lang="en-GB" sz="1400" u="none">
                                        <a:effectLst/>
                                        <a:latin typeface="Cambria Math" panose="02040503050406030204" pitchFamily="18" charset="0"/>
                                      </a:rPr>
                                      <m:t>𝑆</m:t>
                                    </m:r>
                                  </m:e>
                                  <m:sup>
                                    <m:r>
                                      <a:rPr lang="en-GB" sz="1400" u="none">
                                        <a:effectLst/>
                                        <a:latin typeface="Cambria Math" panose="02040503050406030204" pitchFamily="18" charset="0"/>
                                      </a:rPr>
                                      <m:t>−0.16</m:t>
                                    </m:r>
                                  </m:sup>
                                </m:sSup>
                                <m:r>
                                  <a:rPr lang="en-GB" sz="1400" u="none">
                                    <a:effectLst/>
                                    <a:latin typeface="Cambria Math" panose="02040503050406030204" pitchFamily="18" charset="0"/>
                                  </a:rPr>
                                  <m:t>∗</m:t>
                                </m:r>
                                <m:sSubSup>
                                  <m:sSubSupPr>
                                    <m:ctrlPr>
                                      <a:rPr lang="en-GB" sz="1400" i="1" u="none">
                                        <a:effectLst/>
                                        <a:latin typeface="Cambria Math" panose="02040503050406030204" pitchFamily="18" charset="0"/>
                                      </a:rPr>
                                    </m:ctrlPr>
                                  </m:sSubSupPr>
                                  <m:e>
                                    <m:r>
                                      <a:rPr lang="en-GB" sz="1400" u="none">
                                        <a:effectLst/>
                                        <a:latin typeface="Cambria Math" panose="02040503050406030204" pitchFamily="18" charset="0"/>
                                      </a:rPr>
                                      <m:t>​</m:t>
                                    </m:r>
                                    <m:r>
                                      <m:rPr>
                                        <m:sty m:val="p"/>
                                      </m:rPr>
                                      <a:rPr lang="en-GB" sz="1400" u="none">
                                        <a:effectLst/>
                                        <a:latin typeface="Cambria Math" panose="02040503050406030204" pitchFamily="18" charset="0"/>
                                        <a:hlinkClick r:id="rId3">
                                          <a:extLst>
                                            <a:ext uri="{A12FA001-AC4F-418D-AE19-62706E023703}">
                                              <ahyp:hlinkClr xmlns="" xmlns:m="http://schemas.openxmlformats.org/officeDocument/2006/math" xmlns:ahyp="http://schemas.microsoft.com/office/drawing/2018/hyperlinkcolor" val="tx"/>
                                            </a:ext>
                                          </a:extLst>
                                        </a:hlinkClick>
                                      </a:rPr>
                                      <m:t>t</m:t>
                                    </m:r>
                                  </m:e>
                                  <m:sub>
                                    <m:r>
                                      <a:rPr lang="en-GB" sz="1400" u="none">
                                        <a:effectLst/>
                                        <a:latin typeface="Cambria Math" panose="02040503050406030204" pitchFamily="18" charset="0"/>
                                      </a:rPr>
                                      <m:t>​</m:t>
                                    </m:r>
                                    <m:r>
                                      <m:rPr>
                                        <m:sty m:val="p"/>
                                      </m:rPr>
                                      <a:rPr lang="en-GB" sz="1400" u="none">
                                        <a:effectLst/>
                                        <a:latin typeface="Cambria Math" panose="02040503050406030204" pitchFamily="18" charset="0"/>
                                        <a:hlinkClick r:id="rId3">
                                          <a:extLst>
                                            <a:ext uri="{A12FA001-AC4F-418D-AE19-62706E023703}">
                                              <ahyp:hlinkClr xmlns="" xmlns:m="http://schemas.openxmlformats.org/officeDocument/2006/math" xmlns:ahyp="http://schemas.microsoft.com/office/drawing/2018/hyperlinkcolor" val="tx"/>
                                            </a:ext>
                                          </a:extLst>
                                        </a:hlinkClick>
                                      </a:rPr>
                                      <m:t>cr</m:t>
                                    </m:r>
                                  </m:sub>
                                  <m:sup>
                                    <m:r>
                                      <a:rPr lang="en-GB" sz="1400" u="none">
                                        <a:effectLst/>
                                        <a:latin typeface="Cambria Math" panose="02040503050406030204" pitchFamily="18" charset="0"/>
                                      </a:rPr>
                                      <m:t>−0.024</m:t>
                                    </m:r>
                                  </m:sup>
                                </m:sSubSup>
                              </m:oMath>
                            </m:oMathPara>
                          </a14:m>
                          <a:endParaRPr lang="en-GB" sz="1400" u="non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de-DE" sz="1400" dirty="0">
                              <a:effectLst/>
                            </a:rPr>
                            <a:t>Woodward</a:t>
                          </a:r>
                          <a:r>
                            <a:rPr lang="de-DE" sz="1400" baseline="0" dirty="0">
                              <a:effectLst/>
                            </a:rPr>
                            <a:t> 1999</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2732810"/>
                      </a:ext>
                    </a:extLst>
                  </a:tr>
                </a:tbl>
              </a:graphicData>
            </a:graphic>
          </p:graphicFrame>
        </mc:Choice>
        <mc:Fallback xmlns="">
          <p:graphicFrame>
            <p:nvGraphicFramePr>
              <p:cNvPr id="15" name="Tabelle 14">
                <a:extLst>
                  <a:ext uri="{FF2B5EF4-FFF2-40B4-BE49-F238E27FC236}">
                    <a16:creationId xmlns:a16="http://schemas.microsoft.com/office/drawing/2014/main" id="{B5070A2E-7A5C-4D3C-8FD0-84D4A5D76112}"/>
                  </a:ext>
                </a:extLst>
              </p:cNvPr>
              <p:cNvGraphicFramePr>
                <a:graphicFrameLocks noGrp="1"/>
              </p:cNvGraphicFramePr>
              <p:nvPr>
                <p:extLst>
                  <p:ext uri="{D42A27DB-BD31-4B8C-83A1-F6EECF244321}">
                    <p14:modId xmlns:p14="http://schemas.microsoft.com/office/powerpoint/2010/main" val="3824126372"/>
                  </p:ext>
                </p:extLst>
              </p:nvPr>
            </p:nvGraphicFramePr>
            <p:xfrm>
              <a:off x="5454776" y="4713839"/>
              <a:ext cx="5670506" cy="1280160"/>
            </p:xfrm>
            <a:graphic>
              <a:graphicData uri="http://schemas.openxmlformats.org/drawingml/2006/table">
                <a:tbl>
                  <a:tblPr firstRow="1" firstCol="1" bandRow="1">
                    <a:tableStyleId>{2D5ABB26-0587-4C30-8999-92F81FD0307C}</a:tableStyleId>
                  </a:tblPr>
                  <a:tblGrid>
                    <a:gridCol w="4127794">
                      <a:extLst>
                        <a:ext uri="{9D8B030D-6E8A-4147-A177-3AD203B41FA5}">
                          <a16:colId xmlns:a16="http://schemas.microsoft.com/office/drawing/2014/main" val="3260408248"/>
                        </a:ext>
                      </a:extLst>
                    </a:gridCol>
                    <a:gridCol w="1542712">
                      <a:extLst>
                        <a:ext uri="{9D8B030D-6E8A-4147-A177-3AD203B41FA5}">
                          <a16:colId xmlns:a16="http://schemas.microsoft.com/office/drawing/2014/main" val="3754276457"/>
                        </a:ext>
                      </a:extLst>
                    </a:gridCol>
                  </a:tblGrid>
                  <a:tr h="320040">
                    <a:tc>
                      <a:txBody>
                        <a:bodyPr/>
                        <a:lstStyle/>
                        <a:p>
                          <a:endParaRPr lang="en-US"/>
                        </a:p>
                      </a:txBody>
                      <a:tcPr marL="68580" marR="68580" marT="0" marB="0">
                        <a:blipFill>
                          <a:blip r:embed="rId4"/>
                          <a:stretch>
                            <a:fillRect r="-37463" b="-320755"/>
                          </a:stretch>
                        </a:blipFill>
                      </a:tcPr>
                    </a:tc>
                    <a:tc>
                      <a:txBody>
                        <a:bodyPr/>
                        <a:lstStyle/>
                        <a:p>
                          <a:pPr>
                            <a:lnSpc>
                              <a:spcPct val="150000"/>
                            </a:lnSpc>
                            <a:spcAft>
                              <a:spcPts val="0"/>
                            </a:spcAft>
                          </a:pPr>
                          <a:r>
                            <a:rPr lang="en-GB" sz="1400" dirty="0" err="1">
                              <a:effectLst/>
                            </a:rPr>
                            <a:t>Sidorchuk</a:t>
                          </a:r>
                          <a:r>
                            <a:rPr lang="en-GB" sz="1400" baseline="0" dirty="0">
                              <a:effectLst/>
                            </a:rPr>
                            <a:t> 1999</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3012791"/>
                      </a:ext>
                    </a:extLst>
                  </a:tr>
                  <a:tr h="320040">
                    <a:tc>
                      <a:txBody>
                        <a:bodyPr/>
                        <a:lstStyle/>
                        <a:p>
                          <a:endParaRPr lang="en-US"/>
                        </a:p>
                      </a:txBody>
                      <a:tcPr marL="68580" marR="68580" marT="0" marB="0">
                        <a:blipFill>
                          <a:blip r:embed="rId4"/>
                          <a:stretch>
                            <a:fillRect t="-100000" r="-37463" b="-220755"/>
                          </a:stretch>
                        </a:blipFill>
                      </a:tcPr>
                    </a:tc>
                    <a:tc>
                      <a:txBody>
                        <a:bodyPr/>
                        <a:lstStyle/>
                        <a:p>
                          <a:pPr>
                            <a:lnSpc>
                              <a:spcPct val="150000"/>
                            </a:lnSpc>
                            <a:spcAft>
                              <a:spcPts val="0"/>
                            </a:spcAft>
                          </a:pPr>
                          <a:r>
                            <a:rPr lang="en-GB" sz="1400" dirty="0" err="1">
                              <a:effectLst/>
                            </a:rPr>
                            <a:t>Sidorchuk</a:t>
                          </a:r>
                          <a:r>
                            <a:rPr lang="en-GB" sz="1400" dirty="0">
                              <a:effectLst/>
                            </a:rPr>
                            <a:t> revised</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4781150"/>
                      </a:ext>
                    </a:extLst>
                  </a:tr>
                  <a:tr h="320040">
                    <a:tc>
                      <a:txBody>
                        <a:bodyPr/>
                        <a:lstStyle/>
                        <a:p>
                          <a:endParaRPr lang="en-US"/>
                        </a:p>
                      </a:txBody>
                      <a:tcPr marL="68580" marR="68580" marT="0" marB="0">
                        <a:blipFill>
                          <a:blip r:embed="rId4"/>
                          <a:stretch>
                            <a:fillRect t="-203846" r="-37463" b="-125000"/>
                          </a:stretch>
                        </a:blip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GB" sz="1400" dirty="0" err="1">
                              <a:effectLst/>
                            </a:rPr>
                            <a:t>Nachtergaele</a:t>
                          </a:r>
                          <a:r>
                            <a:rPr lang="en-GB" sz="1400" dirty="0">
                              <a:effectLst/>
                            </a:rPr>
                            <a:t> 2002</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8917228"/>
                      </a:ext>
                    </a:extLst>
                  </a:tr>
                  <a:tr h="320040">
                    <a:tc>
                      <a:txBody>
                        <a:bodyPr/>
                        <a:lstStyle/>
                        <a:p>
                          <a:endParaRPr lang="en-US"/>
                        </a:p>
                      </a:txBody>
                      <a:tcPr marL="68580" marR="68580" marT="0" marB="0">
                        <a:blipFill>
                          <a:blip r:embed="rId4"/>
                          <a:stretch>
                            <a:fillRect t="-298113" r="-37463" b="-22642"/>
                          </a:stretch>
                        </a:blip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de-DE" sz="1400" dirty="0">
                              <a:effectLst/>
                            </a:rPr>
                            <a:t>Woodward</a:t>
                          </a:r>
                          <a:r>
                            <a:rPr lang="de-DE" sz="1400" baseline="0" dirty="0">
                              <a:effectLst/>
                            </a:rPr>
                            <a:t> 1999</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2732810"/>
                      </a:ext>
                    </a:extLst>
                  </a:tr>
                </a:tbl>
              </a:graphicData>
            </a:graphic>
          </p:graphicFrame>
        </mc:Fallback>
      </mc:AlternateContent>
      <p:sp>
        <p:nvSpPr>
          <p:cNvPr id="2" name="Rechteck 1"/>
          <p:cNvSpPr/>
          <p:nvPr/>
        </p:nvSpPr>
        <p:spPr>
          <a:xfrm>
            <a:off x="5688280" y="6133671"/>
            <a:ext cx="6479969" cy="462178"/>
          </a:xfrm>
          <a:prstGeom prst="rect">
            <a:avLst/>
          </a:prstGeom>
          <a:ln>
            <a:solidFill>
              <a:schemeClr val="tx1"/>
            </a:solidFill>
          </a:ln>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W </a:t>
            </a:r>
            <a:r>
              <a:rPr lang="en-US" sz="11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flow width		</a:t>
            </a:r>
            <a:r>
              <a:rPr lang="en-GB" sz="1100" dirty="0">
                <a:solidFill>
                  <a:srgbClr val="000000"/>
                </a:solidFill>
              </a:rPr>
              <a:t> S  </a:t>
            </a:r>
            <a:r>
              <a:rPr lang="en-GB" sz="1100" b="1" dirty="0">
                <a:latin typeface="Times New Roman" panose="02020603050405020304" pitchFamily="18" charset="0"/>
                <a:ea typeface="Times New Roman" panose="02020603050405020304" pitchFamily="18" charset="0"/>
                <a:cs typeface="Times New Roman" panose="02020603050405020304" pitchFamily="18" charset="0"/>
              </a:rPr>
              <a:t>slope </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GB" sz="1200" dirty="0">
                <a:latin typeface="Cambria Math" panose="02040503050406030204" pitchFamily="18" charset="0"/>
              </a:rPr>
              <a:t>n</a:t>
            </a:r>
            <a:r>
              <a:rPr lang="en-GB" sz="1100" dirty="0">
                <a:solidFill>
                  <a:srgbClr val="000000"/>
                </a:solidFill>
              </a:rPr>
              <a:t>   </a:t>
            </a:r>
            <a:r>
              <a:rPr lang="en-GB" sz="1100" b="1" dirty="0">
                <a:latin typeface="Times New Roman" panose="02020603050405020304" pitchFamily="18" charset="0"/>
                <a:ea typeface="Times New Roman" panose="02020603050405020304" pitchFamily="18" charset="0"/>
                <a:cs typeface="Times New Roman" panose="02020603050405020304" pitchFamily="18" charset="0"/>
              </a:rPr>
              <a:t>Manning’s roughness coefficient</a:t>
            </a:r>
            <a:endParaRPr lang="en-US" sz="1100" b="1"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a:latin typeface="Times New Roman" panose="02020603050405020304" pitchFamily="18" charset="0"/>
                <a:cs typeface="Times New Roman" panose="02020603050405020304" pitchFamily="18" charset="0"/>
              </a:rPr>
              <a:t>Q</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water discharge</a:t>
            </a:r>
            <a:r>
              <a:rPr lang="en-GB"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GB" sz="1100" dirty="0" err="1">
                <a:hlinkClick r:id="rId3">
                  <a:extLst>
                    <a:ext uri="{A12FA001-AC4F-418D-AE19-62706E023703}">
                      <ahyp:hlinkClr xmlns="" xmlns:ahyp="http://schemas.microsoft.com/office/drawing/2018/hyperlinkcolor" val="tx"/>
                    </a:ext>
                  </a:extLst>
                </a:hlinkClick>
              </a:rPr>
              <a:t>t</a:t>
            </a:r>
            <a:r>
              <a:rPr lang="en-GB" sz="1100" baseline="-25000" dirty="0" err="1"/>
              <a:t>cr</a:t>
            </a:r>
            <a:r>
              <a:rPr lang="en-GB" sz="1100" dirty="0"/>
              <a:t> </a:t>
            </a:r>
            <a:r>
              <a:rPr lang="en-GB" sz="1100" dirty="0">
                <a:solidFill>
                  <a:srgbClr val="000000"/>
                </a:solidFill>
              </a:rPr>
              <a:t>  </a:t>
            </a:r>
            <a:r>
              <a:rPr lang="en-GB" sz="1100" b="1" dirty="0">
                <a:latin typeface="Times New Roman" panose="02020603050405020304" pitchFamily="18" charset="0"/>
                <a:ea typeface="Times New Roman" panose="02020603050405020304" pitchFamily="18" charset="0"/>
                <a:cs typeface="Times New Roman" panose="02020603050405020304" pitchFamily="18" charset="0"/>
              </a:rPr>
              <a:t>shear stress of critical flow</a:t>
            </a:r>
            <a:endParaRPr lang="en-US" sz="11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hteck 8">
            <a:extLst>
              <a:ext uri="{FF2B5EF4-FFF2-40B4-BE49-F238E27FC236}">
                <a16:creationId xmlns:a16="http://schemas.microsoft.com/office/drawing/2014/main" id="{2C51BCE8-6AA5-4E75-A4AE-51388C58C20A}"/>
              </a:ext>
            </a:extLst>
          </p:cNvPr>
          <p:cNvSpPr/>
          <p:nvPr/>
        </p:nvSpPr>
        <p:spPr>
          <a:xfrm>
            <a:off x="10444070" y="4237348"/>
            <a:ext cx="1362424" cy="307777"/>
          </a:xfrm>
          <a:prstGeom prst="rect">
            <a:avLst/>
          </a:prstGeom>
        </p:spPr>
        <p:txBody>
          <a:bodyPr wrap="none">
            <a:spAutoFit/>
          </a:bodyPr>
          <a:lstStyle/>
          <a:p>
            <a:r>
              <a:rPr lang="de-DE" sz="1400" i="1" dirty="0"/>
              <a:t>(CC-BY Sommer)</a:t>
            </a:r>
            <a:endParaRPr lang="de-DE" sz="1400" dirty="0"/>
          </a:p>
        </p:txBody>
      </p:sp>
    </p:spTree>
    <p:extLst>
      <p:ext uri="{BB962C8B-B14F-4D97-AF65-F5344CB8AC3E}">
        <p14:creationId xmlns:p14="http://schemas.microsoft.com/office/powerpoint/2010/main" val="3495599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BEF18-665D-446C-AA01-353C5807EFFD}"/>
              </a:ext>
            </a:extLst>
          </p:cNvPr>
          <p:cNvSpPr>
            <a:spLocks noGrp="1"/>
          </p:cNvSpPr>
          <p:nvPr>
            <p:ph type="title"/>
          </p:nvPr>
        </p:nvSpPr>
        <p:spPr>
          <a:xfrm>
            <a:off x="571984" y="318825"/>
            <a:ext cx="11353801" cy="1325563"/>
          </a:xfrm>
        </p:spPr>
        <p:txBody>
          <a:bodyPr>
            <a:normAutofit fontScale="90000"/>
          </a:bodyPr>
          <a:lstStyle/>
          <a:p>
            <a:r>
              <a:rPr lang="de-DE" dirty="0" err="1"/>
              <a:t>We</a:t>
            </a:r>
            <a:r>
              <a:rPr lang="de-DE" dirty="0"/>
              <a:t> </a:t>
            </a:r>
            <a:r>
              <a:rPr lang="de-DE" dirty="0" err="1"/>
              <a:t>tested</a:t>
            </a:r>
            <a:r>
              <a:rPr lang="de-DE" dirty="0"/>
              <a:t> 216 iterative </a:t>
            </a:r>
            <a:r>
              <a:rPr lang="de-DE" dirty="0" err="1"/>
              <a:t>combinations</a:t>
            </a:r>
            <a:r>
              <a:rPr lang="de-DE" dirty="0"/>
              <a:t> </a:t>
            </a:r>
            <a:r>
              <a:rPr lang="de-DE" dirty="0" err="1"/>
              <a:t>of</a:t>
            </a:r>
            <a:r>
              <a:rPr lang="de-DE" dirty="0"/>
              <a:t> </a:t>
            </a:r>
            <a:r>
              <a:rPr lang="de-DE" dirty="0" err="1"/>
              <a:t>soil</a:t>
            </a:r>
            <a:r>
              <a:rPr lang="de-DE" dirty="0"/>
              <a:t> </a:t>
            </a:r>
            <a:r>
              <a:rPr lang="de-DE" dirty="0" err="1"/>
              <a:t>erodibility</a:t>
            </a:r>
            <a:r>
              <a:rPr lang="de-DE" dirty="0"/>
              <a:t> </a:t>
            </a:r>
            <a:r>
              <a:rPr lang="de-DE" dirty="0" err="1"/>
              <a:t>coefficient</a:t>
            </a:r>
            <a:r>
              <a:rPr lang="de-DE" dirty="0"/>
              <a:t> (</a:t>
            </a:r>
            <a:r>
              <a:rPr lang="de-DE" dirty="0" err="1"/>
              <a:t>K</a:t>
            </a:r>
            <a:r>
              <a:rPr lang="de-DE" baseline="-25000" dirty="0" err="1"/>
              <a:t>e</a:t>
            </a:r>
            <a:r>
              <a:rPr lang="de-DE" dirty="0"/>
              <a:t>), </a:t>
            </a:r>
            <a:r>
              <a:rPr lang="de-DE" dirty="0" err="1"/>
              <a:t>Slope</a:t>
            </a:r>
            <a:r>
              <a:rPr lang="de-DE" dirty="0"/>
              <a:t> </a:t>
            </a:r>
            <a:r>
              <a:rPr lang="de-DE" dirty="0" err="1"/>
              <a:t>stability</a:t>
            </a:r>
            <a:r>
              <a:rPr lang="de-DE" dirty="0"/>
              <a:t> </a:t>
            </a:r>
            <a:r>
              <a:rPr lang="de-DE" dirty="0" err="1"/>
              <a:t>and</a:t>
            </a:r>
            <a:r>
              <a:rPr lang="de-DE" dirty="0"/>
              <a:t> Critical </a:t>
            </a:r>
            <a:r>
              <a:rPr lang="de-DE" dirty="0" err="1"/>
              <a:t>velocity</a:t>
            </a:r>
            <a:endParaRPr lang="de-DE" dirty="0"/>
          </a:p>
        </p:txBody>
      </p:sp>
      <p:sp>
        <p:nvSpPr>
          <p:cNvPr id="5" name="Datumsplatzhalter 4">
            <a:extLst>
              <a:ext uri="{FF2B5EF4-FFF2-40B4-BE49-F238E27FC236}">
                <a16:creationId xmlns:a16="http://schemas.microsoft.com/office/drawing/2014/main" id="{3A538C1E-E313-4AB7-BAB4-697DE5CF3B00}"/>
              </a:ext>
            </a:extLst>
          </p:cNvPr>
          <p:cNvSpPr>
            <a:spLocks noGrp="1"/>
          </p:cNvSpPr>
          <p:nvPr>
            <p:ph type="dt" sz="half" idx="10"/>
          </p:nvPr>
        </p:nvSpPr>
        <p:spPr>
          <a:xfrm>
            <a:off x="9760571" y="6616402"/>
            <a:ext cx="910602" cy="242084"/>
          </a:xfrm>
        </p:spPr>
        <p:txBody>
          <a:bodyPr/>
          <a:lstStyle/>
          <a:p>
            <a:r>
              <a:rPr lang="de-DE"/>
              <a:t>04.05.2020</a:t>
            </a:r>
          </a:p>
        </p:txBody>
      </p:sp>
      <p:sp>
        <p:nvSpPr>
          <p:cNvPr id="6" name="Fußzeilenplatzhalter 5">
            <a:extLst>
              <a:ext uri="{FF2B5EF4-FFF2-40B4-BE49-F238E27FC236}">
                <a16:creationId xmlns:a16="http://schemas.microsoft.com/office/drawing/2014/main" id="{B2CAC3E4-B561-442B-9777-AB16B8A6CF92}"/>
              </a:ext>
            </a:extLst>
          </p:cNvPr>
          <p:cNvSpPr>
            <a:spLocks noGrp="1"/>
          </p:cNvSpPr>
          <p:nvPr>
            <p:ph type="ftr" sz="quarter" idx="11"/>
          </p:nvPr>
        </p:nvSpPr>
        <p:spPr>
          <a:xfrm>
            <a:off x="10753724" y="6616159"/>
            <a:ext cx="1012825" cy="242084"/>
          </a:xfrm>
        </p:spPr>
        <p:txBody>
          <a:bodyPr/>
          <a:lstStyle/>
          <a:p>
            <a:r>
              <a:rPr lang="de-DE"/>
              <a:t>Omran et al.</a:t>
            </a:r>
          </a:p>
        </p:txBody>
      </p:sp>
      <p:sp>
        <p:nvSpPr>
          <p:cNvPr id="7" name="Foliennummernplatzhalter 6">
            <a:extLst>
              <a:ext uri="{FF2B5EF4-FFF2-40B4-BE49-F238E27FC236}">
                <a16:creationId xmlns:a16="http://schemas.microsoft.com/office/drawing/2014/main" id="{E4911FEE-E136-4334-8A5D-8EC08DF677B7}"/>
              </a:ext>
            </a:extLst>
          </p:cNvPr>
          <p:cNvSpPr>
            <a:spLocks noGrp="1"/>
          </p:cNvSpPr>
          <p:nvPr>
            <p:ph type="sldNum" sz="quarter" idx="12"/>
          </p:nvPr>
        </p:nvSpPr>
        <p:spPr>
          <a:xfrm>
            <a:off x="11849100" y="6606634"/>
            <a:ext cx="342900" cy="242084"/>
          </a:xfrm>
        </p:spPr>
        <p:txBody>
          <a:bodyPr/>
          <a:lstStyle/>
          <a:p>
            <a:fld id="{54A5898D-2250-4656-8F75-1F089713AEB4}" type="slidenum">
              <a:rPr lang="de-DE" smtClean="0"/>
              <a:t>16</a:t>
            </a:fld>
            <a:endParaRPr lang="de-DE"/>
          </a:p>
        </p:txBody>
      </p:sp>
      <p:sp>
        <p:nvSpPr>
          <p:cNvPr id="8" name="Rechteck 7">
            <a:extLst>
              <a:ext uri="{FF2B5EF4-FFF2-40B4-BE49-F238E27FC236}">
                <a16:creationId xmlns:a16="http://schemas.microsoft.com/office/drawing/2014/main" id="{8D13D676-74A6-4D2C-A1FD-0224CF849898}"/>
              </a:ext>
            </a:extLst>
          </p:cNvPr>
          <p:cNvSpPr/>
          <p:nvPr/>
        </p:nvSpPr>
        <p:spPr>
          <a:xfrm>
            <a:off x="4826774" y="2458183"/>
            <a:ext cx="1800000" cy="720000"/>
          </a:xfrm>
          <a:prstGeom prst="rect">
            <a:avLst/>
          </a:prstGeom>
          <a:solidFill>
            <a:srgbClr val="BC8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Slope</a:t>
            </a:r>
            <a:r>
              <a:rPr lang="de-DE" dirty="0"/>
              <a:t> </a:t>
            </a:r>
            <a:r>
              <a:rPr lang="de-DE" dirty="0" err="1"/>
              <a:t>stability</a:t>
            </a:r>
            <a:r>
              <a:rPr lang="de-DE" dirty="0"/>
              <a:t> </a:t>
            </a:r>
          </a:p>
        </p:txBody>
      </p:sp>
      <p:sp>
        <p:nvSpPr>
          <p:cNvPr id="9" name="Rechteck 8">
            <a:extLst>
              <a:ext uri="{FF2B5EF4-FFF2-40B4-BE49-F238E27FC236}">
                <a16:creationId xmlns:a16="http://schemas.microsoft.com/office/drawing/2014/main" id="{09BD7F39-378F-4099-84E3-7EA16C8719BE}"/>
              </a:ext>
            </a:extLst>
          </p:cNvPr>
          <p:cNvSpPr/>
          <p:nvPr/>
        </p:nvSpPr>
        <p:spPr>
          <a:xfrm>
            <a:off x="4826774" y="3256375"/>
            <a:ext cx="1800000" cy="720000"/>
          </a:xfrm>
          <a:prstGeom prst="rect">
            <a:avLst/>
          </a:prstGeom>
          <a:solidFill>
            <a:srgbClr val="BC8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Critical </a:t>
            </a:r>
            <a:r>
              <a:rPr lang="de-DE" dirty="0" err="1"/>
              <a:t>velocity</a:t>
            </a:r>
            <a:endParaRPr lang="de-DE" dirty="0"/>
          </a:p>
        </p:txBody>
      </p:sp>
      <p:sp>
        <p:nvSpPr>
          <p:cNvPr id="10" name="Rechteck 9">
            <a:extLst>
              <a:ext uri="{FF2B5EF4-FFF2-40B4-BE49-F238E27FC236}">
                <a16:creationId xmlns:a16="http://schemas.microsoft.com/office/drawing/2014/main" id="{1EE8071D-80A9-45EC-86A8-8A3F99C47314}"/>
              </a:ext>
            </a:extLst>
          </p:cNvPr>
          <p:cNvSpPr/>
          <p:nvPr/>
        </p:nvSpPr>
        <p:spPr>
          <a:xfrm>
            <a:off x="4826774" y="1660465"/>
            <a:ext cx="1800000" cy="720000"/>
          </a:xfrm>
          <a:prstGeom prst="rect">
            <a:avLst/>
          </a:prstGeom>
          <a:solidFill>
            <a:srgbClr val="BC8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a:t>
            </a:r>
            <a:r>
              <a:rPr lang="de-DE" baseline="-25000" dirty="0"/>
              <a:t>e</a:t>
            </a:r>
            <a:r>
              <a:rPr lang="de-DE" dirty="0"/>
              <a:t>-</a:t>
            </a:r>
            <a:r>
              <a:rPr lang="de-DE" dirty="0" err="1"/>
              <a:t>Factor</a:t>
            </a:r>
            <a:endParaRPr lang="de-DE" dirty="0"/>
          </a:p>
        </p:txBody>
      </p:sp>
      <p:sp>
        <p:nvSpPr>
          <p:cNvPr id="11" name="Rechteck 10">
            <a:extLst>
              <a:ext uri="{FF2B5EF4-FFF2-40B4-BE49-F238E27FC236}">
                <a16:creationId xmlns:a16="http://schemas.microsoft.com/office/drawing/2014/main" id="{DD0B86AD-56EC-4D13-87B0-5B6F6293BEBE}"/>
              </a:ext>
            </a:extLst>
          </p:cNvPr>
          <p:cNvSpPr/>
          <p:nvPr/>
        </p:nvSpPr>
        <p:spPr>
          <a:xfrm>
            <a:off x="6697805" y="1660465"/>
            <a:ext cx="667690" cy="3114102"/>
          </a:xfrm>
          <a:prstGeom prst="rect">
            <a:avLst/>
          </a:prstGeom>
          <a:solidFill>
            <a:srgbClr val="7C563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dirty="0" err="1"/>
              <a:t>Soil</a:t>
            </a:r>
            <a:r>
              <a:rPr lang="de-DE" dirty="0"/>
              <a:t> </a:t>
            </a:r>
            <a:r>
              <a:rPr lang="de-DE" dirty="0" err="1"/>
              <a:t>parameters</a:t>
            </a:r>
            <a:endParaRPr lang="de-DE" dirty="0"/>
          </a:p>
        </p:txBody>
      </p:sp>
      <p:sp>
        <p:nvSpPr>
          <p:cNvPr id="12" name="Rechteck 11">
            <a:extLst>
              <a:ext uri="{FF2B5EF4-FFF2-40B4-BE49-F238E27FC236}">
                <a16:creationId xmlns:a16="http://schemas.microsoft.com/office/drawing/2014/main" id="{A4D34018-5BF1-492C-BA94-3B33907F653A}"/>
              </a:ext>
            </a:extLst>
          </p:cNvPr>
          <p:cNvSpPr/>
          <p:nvPr/>
        </p:nvSpPr>
        <p:spPr>
          <a:xfrm>
            <a:off x="4826774" y="5008062"/>
            <a:ext cx="2538451" cy="720000"/>
          </a:xfrm>
          <a:prstGeom prst="rect">
            <a:avLst/>
          </a:prstGeom>
          <a:solidFill>
            <a:srgbClr val="3A6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Hydrological </a:t>
            </a:r>
            <a:r>
              <a:rPr lang="de-DE" dirty="0" err="1"/>
              <a:t>parameters</a:t>
            </a:r>
            <a:endParaRPr lang="de-DE" dirty="0"/>
          </a:p>
        </p:txBody>
      </p:sp>
      <p:sp>
        <p:nvSpPr>
          <p:cNvPr id="13" name="Rechteck 12">
            <a:extLst>
              <a:ext uri="{FF2B5EF4-FFF2-40B4-BE49-F238E27FC236}">
                <a16:creationId xmlns:a16="http://schemas.microsoft.com/office/drawing/2014/main" id="{3C82EB3A-FD30-4894-BE05-079D7D4DB450}"/>
              </a:ext>
            </a:extLst>
          </p:cNvPr>
          <p:cNvSpPr/>
          <p:nvPr/>
        </p:nvSpPr>
        <p:spPr>
          <a:xfrm>
            <a:off x="4826773" y="4054567"/>
            <a:ext cx="1800000" cy="720000"/>
          </a:xfrm>
          <a:prstGeom prst="rect">
            <a:avLst/>
          </a:prstGeom>
          <a:solidFill>
            <a:srgbClr val="BC8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Layer </a:t>
            </a:r>
            <a:r>
              <a:rPr lang="de-DE" dirty="0" err="1"/>
              <a:t>thickness</a:t>
            </a:r>
            <a:endParaRPr lang="de-DE" dirty="0"/>
          </a:p>
        </p:txBody>
      </p:sp>
      <p:sp>
        <p:nvSpPr>
          <p:cNvPr id="14" name="Rechteck 13">
            <a:extLst>
              <a:ext uri="{FF2B5EF4-FFF2-40B4-BE49-F238E27FC236}">
                <a16:creationId xmlns:a16="http://schemas.microsoft.com/office/drawing/2014/main" id="{03008EE7-1C2B-4CD2-B1E1-4F2F7C973D79}"/>
              </a:ext>
            </a:extLst>
          </p:cNvPr>
          <p:cNvSpPr/>
          <p:nvPr/>
        </p:nvSpPr>
        <p:spPr>
          <a:xfrm>
            <a:off x="4826774" y="5961557"/>
            <a:ext cx="2538451" cy="720000"/>
          </a:xfrm>
          <a:prstGeom prst="rect">
            <a:avLst/>
          </a:prstGeom>
          <a:solidFill>
            <a:srgbClr val="1D2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Channel </a:t>
            </a:r>
            <a:r>
              <a:rPr lang="de-DE" dirty="0" err="1"/>
              <a:t>parameters</a:t>
            </a:r>
            <a:endParaRPr lang="de-DE" dirty="0"/>
          </a:p>
        </p:txBody>
      </p:sp>
      <p:sp>
        <p:nvSpPr>
          <p:cNvPr id="15" name="Flussdiagramm: Dokument 14">
            <a:extLst>
              <a:ext uri="{FF2B5EF4-FFF2-40B4-BE49-F238E27FC236}">
                <a16:creationId xmlns:a16="http://schemas.microsoft.com/office/drawing/2014/main" id="{6D778BF4-63B9-46B3-AC13-8491A6F97CF0}"/>
              </a:ext>
            </a:extLst>
          </p:cNvPr>
          <p:cNvSpPr/>
          <p:nvPr/>
        </p:nvSpPr>
        <p:spPr>
          <a:xfrm>
            <a:off x="242317" y="1660465"/>
            <a:ext cx="1726780" cy="1622779"/>
          </a:xfrm>
          <a:prstGeom prst="flowChartDocumen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Layer </a:t>
            </a:r>
            <a:r>
              <a:rPr lang="de-DE" dirty="0" err="1">
                <a:solidFill>
                  <a:schemeClr val="tx1"/>
                </a:solidFill>
              </a:rPr>
              <a:t>specific</a:t>
            </a:r>
            <a:r>
              <a:rPr lang="de-DE" dirty="0">
                <a:solidFill>
                  <a:schemeClr val="tx1"/>
                </a:solidFill>
              </a:rPr>
              <a:t> </a:t>
            </a:r>
            <a:r>
              <a:rPr lang="de-DE" b="1" dirty="0" err="1">
                <a:solidFill>
                  <a:schemeClr val="tx1"/>
                </a:solidFill>
              </a:rPr>
              <a:t>field</a:t>
            </a:r>
            <a:r>
              <a:rPr lang="de-DE" b="1" dirty="0">
                <a:solidFill>
                  <a:schemeClr val="tx1"/>
                </a:solidFill>
              </a:rPr>
              <a:t> &amp; lab </a:t>
            </a:r>
            <a:r>
              <a:rPr lang="de-DE" b="1" dirty="0" err="1">
                <a:solidFill>
                  <a:schemeClr val="tx1"/>
                </a:solidFill>
              </a:rPr>
              <a:t>data</a:t>
            </a:r>
            <a:r>
              <a:rPr lang="de-DE" b="1" dirty="0">
                <a:solidFill>
                  <a:schemeClr val="tx1"/>
                </a:solidFill>
              </a:rPr>
              <a:t> </a:t>
            </a:r>
            <a:r>
              <a:rPr lang="de-DE" dirty="0">
                <a:solidFill>
                  <a:schemeClr val="tx1"/>
                </a:solidFill>
              </a:rPr>
              <a:t>(e.g. </a:t>
            </a:r>
            <a:r>
              <a:rPr lang="de-DE" dirty="0" err="1">
                <a:solidFill>
                  <a:schemeClr val="tx1"/>
                </a:solidFill>
              </a:rPr>
              <a:t>texture</a:t>
            </a:r>
            <a:r>
              <a:rPr lang="de-DE" dirty="0">
                <a:solidFill>
                  <a:schemeClr val="tx1"/>
                </a:solidFill>
              </a:rPr>
              <a:t>, SOC, etc.)</a:t>
            </a:r>
          </a:p>
        </p:txBody>
      </p:sp>
      <p:pic>
        <p:nvPicPr>
          <p:cNvPr id="16" name="Grafik 15" descr="Zahnräder">
            <a:extLst>
              <a:ext uri="{FF2B5EF4-FFF2-40B4-BE49-F238E27FC236}">
                <a16:creationId xmlns:a16="http://schemas.microsoft.com/office/drawing/2014/main" id="{01EF13E1-01B3-45DB-B7A9-05D6B0B3E2B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832487" y="2368844"/>
            <a:ext cx="914400" cy="914400"/>
          </a:xfrm>
          <a:prstGeom prst="rect">
            <a:avLst/>
          </a:prstGeom>
        </p:spPr>
      </p:pic>
      <p:cxnSp>
        <p:nvCxnSpPr>
          <p:cNvPr id="17" name="Verbinder: gewinkelt 30">
            <a:extLst>
              <a:ext uri="{FF2B5EF4-FFF2-40B4-BE49-F238E27FC236}">
                <a16:creationId xmlns:a16="http://schemas.microsoft.com/office/drawing/2014/main" id="{F43019D0-000D-4EEE-8F29-BC8D1A3150DC}"/>
              </a:ext>
            </a:extLst>
          </p:cNvPr>
          <p:cNvCxnSpPr>
            <a:stCxn id="15" idx="3"/>
            <a:endCxn id="16" idx="1"/>
          </p:cNvCxnSpPr>
          <p:nvPr/>
        </p:nvCxnSpPr>
        <p:spPr>
          <a:xfrm>
            <a:off x="1969097" y="2471855"/>
            <a:ext cx="863390" cy="35418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Verbinder: gewinkelt 31">
            <a:extLst>
              <a:ext uri="{FF2B5EF4-FFF2-40B4-BE49-F238E27FC236}">
                <a16:creationId xmlns:a16="http://schemas.microsoft.com/office/drawing/2014/main" id="{758B1C01-F825-4C1B-BAF2-723E98047700}"/>
              </a:ext>
            </a:extLst>
          </p:cNvPr>
          <p:cNvCxnSpPr>
            <a:cxnSpLocks/>
            <a:stCxn id="16" idx="3"/>
            <a:endCxn id="10" idx="1"/>
          </p:cNvCxnSpPr>
          <p:nvPr/>
        </p:nvCxnSpPr>
        <p:spPr>
          <a:xfrm flipV="1">
            <a:off x="3746887" y="2020465"/>
            <a:ext cx="1079887" cy="805579"/>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Verbinder: gewinkelt 34">
            <a:extLst>
              <a:ext uri="{FF2B5EF4-FFF2-40B4-BE49-F238E27FC236}">
                <a16:creationId xmlns:a16="http://schemas.microsoft.com/office/drawing/2014/main" id="{F59499C9-3C3C-4C79-A070-E94ECA88B9E4}"/>
              </a:ext>
            </a:extLst>
          </p:cNvPr>
          <p:cNvCxnSpPr>
            <a:cxnSpLocks/>
            <a:stCxn id="16" idx="3"/>
            <a:endCxn id="8" idx="1"/>
          </p:cNvCxnSpPr>
          <p:nvPr/>
        </p:nvCxnSpPr>
        <p:spPr>
          <a:xfrm flipV="1">
            <a:off x="3746887" y="2818183"/>
            <a:ext cx="1079887" cy="786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Verbinder: gewinkelt 37">
            <a:extLst>
              <a:ext uri="{FF2B5EF4-FFF2-40B4-BE49-F238E27FC236}">
                <a16:creationId xmlns:a16="http://schemas.microsoft.com/office/drawing/2014/main" id="{83EE188C-8CDF-4785-9C24-3276E486AE4F}"/>
              </a:ext>
            </a:extLst>
          </p:cNvPr>
          <p:cNvCxnSpPr>
            <a:cxnSpLocks/>
            <a:stCxn id="16" idx="3"/>
            <a:endCxn id="9" idx="1"/>
          </p:cNvCxnSpPr>
          <p:nvPr/>
        </p:nvCxnSpPr>
        <p:spPr>
          <a:xfrm>
            <a:off x="3746887" y="2826044"/>
            <a:ext cx="1079887" cy="79033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Verbinder: gewinkelt 46">
            <a:extLst>
              <a:ext uri="{FF2B5EF4-FFF2-40B4-BE49-F238E27FC236}">
                <a16:creationId xmlns:a16="http://schemas.microsoft.com/office/drawing/2014/main" id="{371BCE2C-3A2B-487F-9DB9-49B6C1849F62}"/>
              </a:ext>
            </a:extLst>
          </p:cNvPr>
          <p:cNvCxnSpPr>
            <a:cxnSpLocks/>
            <a:stCxn id="15" idx="2"/>
            <a:endCxn id="13" idx="1"/>
          </p:cNvCxnSpPr>
          <p:nvPr/>
        </p:nvCxnSpPr>
        <p:spPr>
          <a:xfrm rot="16200000" flipH="1">
            <a:off x="2346937" y="1934730"/>
            <a:ext cx="1238607" cy="3721066"/>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Flussdiagramm: Dokument 21">
            <a:extLst>
              <a:ext uri="{FF2B5EF4-FFF2-40B4-BE49-F238E27FC236}">
                <a16:creationId xmlns:a16="http://schemas.microsoft.com/office/drawing/2014/main" id="{119E2430-2441-425A-B484-D026AD52F699}"/>
              </a:ext>
            </a:extLst>
          </p:cNvPr>
          <p:cNvSpPr/>
          <p:nvPr/>
        </p:nvSpPr>
        <p:spPr>
          <a:xfrm>
            <a:off x="242317" y="4553786"/>
            <a:ext cx="1864778" cy="992927"/>
          </a:xfrm>
          <a:prstGeom prst="flowChartDocumen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solidFill>
                  <a:schemeClr val="tx1"/>
                </a:solidFill>
              </a:rPr>
              <a:t>Hydro</a:t>
            </a:r>
            <a:r>
              <a:rPr lang="de-DE" b="1" dirty="0">
                <a:solidFill>
                  <a:schemeClr val="tx1"/>
                </a:solidFill>
              </a:rPr>
              <a:t> </a:t>
            </a:r>
            <a:r>
              <a:rPr lang="de-DE" b="1" dirty="0" err="1">
                <a:solidFill>
                  <a:schemeClr val="tx1"/>
                </a:solidFill>
              </a:rPr>
              <a:t>data</a:t>
            </a:r>
            <a:r>
              <a:rPr lang="de-DE" b="1" dirty="0">
                <a:solidFill>
                  <a:schemeClr val="tx1"/>
                </a:solidFill>
              </a:rPr>
              <a:t> </a:t>
            </a:r>
            <a:r>
              <a:rPr lang="de-DE" dirty="0">
                <a:solidFill>
                  <a:schemeClr val="tx1"/>
                </a:solidFill>
              </a:rPr>
              <a:t>(e.g. </a:t>
            </a:r>
            <a:r>
              <a:rPr lang="de-DE" dirty="0" err="1">
                <a:solidFill>
                  <a:schemeClr val="tx1"/>
                </a:solidFill>
              </a:rPr>
              <a:t>gauging</a:t>
            </a:r>
            <a:r>
              <a:rPr lang="de-DE" dirty="0">
                <a:solidFill>
                  <a:schemeClr val="tx1"/>
                </a:solidFill>
              </a:rPr>
              <a:t> </a:t>
            </a:r>
            <a:r>
              <a:rPr lang="de-DE" dirty="0" err="1">
                <a:solidFill>
                  <a:schemeClr val="tx1"/>
                </a:solidFill>
              </a:rPr>
              <a:t>station</a:t>
            </a:r>
            <a:r>
              <a:rPr lang="de-DE" dirty="0">
                <a:solidFill>
                  <a:schemeClr val="tx1"/>
                </a:solidFill>
              </a:rPr>
              <a:t>)</a:t>
            </a:r>
          </a:p>
        </p:txBody>
      </p:sp>
      <p:pic>
        <p:nvPicPr>
          <p:cNvPr id="23" name="Grafik 22" descr="Zahnräder">
            <a:extLst>
              <a:ext uri="{FF2B5EF4-FFF2-40B4-BE49-F238E27FC236}">
                <a16:creationId xmlns:a16="http://schemas.microsoft.com/office/drawing/2014/main" id="{8450ADBC-84E3-4E66-B52B-83143301DBE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832487" y="4912964"/>
            <a:ext cx="914400" cy="914400"/>
          </a:xfrm>
          <a:prstGeom prst="rect">
            <a:avLst/>
          </a:prstGeom>
        </p:spPr>
      </p:pic>
      <p:cxnSp>
        <p:nvCxnSpPr>
          <p:cNvPr id="24" name="Gerade Verbindung mit Pfeil 23">
            <a:extLst>
              <a:ext uri="{FF2B5EF4-FFF2-40B4-BE49-F238E27FC236}">
                <a16:creationId xmlns:a16="http://schemas.microsoft.com/office/drawing/2014/main" id="{640F5939-0928-481C-A1F7-C83E73AE09EB}"/>
              </a:ext>
            </a:extLst>
          </p:cNvPr>
          <p:cNvCxnSpPr>
            <a:cxnSpLocks/>
            <a:stCxn id="22" idx="3"/>
            <a:endCxn id="23" idx="1"/>
          </p:cNvCxnSpPr>
          <p:nvPr/>
        </p:nvCxnSpPr>
        <p:spPr>
          <a:xfrm>
            <a:off x="2107095" y="5050250"/>
            <a:ext cx="725392" cy="3199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311E2250-0999-4BB2-9874-435D918EC507}"/>
              </a:ext>
            </a:extLst>
          </p:cNvPr>
          <p:cNvCxnSpPr>
            <a:cxnSpLocks/>
            <a:stCxn id="23" idx="3"/>
            <a:endCxn id="12" idx="1"/>
          </p:cNvCxnSpPr>
          <p:nvPr/>
        </p:nvCxnSpPr>
        <p:spPr>
          <a:xfrm flipV="1">
            <a:off x="3746887" y="5368062"/>
            <a:ext cx="1079887" cy="2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Flussdiagramm: Dokument 25">
            <a:extLst>
              <a:ext uri="{FF2B5EF4-FFF2-40B4-BE49-F238E27FC236}">
                <a16:creationId xmlns:a16="http://schemas.microsoft.com/office/drawing/2014/main" id="{67E4DA4D-8108-45CE-A398-678C5080B53C}"/>
              </a:ext>
            </a:extLst>
          </p:cNvPr>
          <p:cNvSpPr/>
          <p:nvPr/>
        </p:nvSpPr>
        <p:spPr>
          <a:xfrm>
            <a:off x="242316" y="5595540"/>
            <a:ext cx="1864779" cy="1193591"/>
          </a:xfrm>
          <a:prstGeom prst="flowChartDocumen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solidFill>
                  <a:schemeClr val="tx1"/>
                </a:solidFill>
              </a:rPr>
              <a:t>Literature</a:t>
            </a:r>
            <a:r>
              <a:rPr lang="de-DE" dirty="0">
                <a:solidFill>
                  <a:schemeClr val="tx1"/>
                </a:solidFill>
              </a:rPr>
              <a:t> </a:t>
            </a:r>
            <a:r>
              <a:rPr lang="de-DE" dirty="0" err="1">
                <a:solidFill>
                  <a:schemeClr val="tx1"/>
                </a:solidFill>
              </a:rPr>
              <a:t>or</a:t>
            </a:r>
            <a:r>
              <a:rPr lang="de-DE" dirty="0">
                <a:solidFill>
                  <a:schemeClr val="tx1"/>
                </a:solidFill>
              </a:rPr>
              <a:t> </a:t>
            </a:r>
            <a:r>
              <a:rPr lang="de-DE" dirty="0" err="1">
                <a:solidFill>
                  <a:schemeClr val="tx1"/>
                </a:solidFill>
              </a:rPr>
              <a:t>width</a:t>
            </a:r>
            <a:r>
              <a:rPr lang="de-DE" dirty="0">
                <a:solidFill>
                  <a:schemeClr val="tx1"/>
                </a:solidFill>
              </a:rPr>
              <a:t>/</a:t>
            </a:r>
            <a:r>
              <a:rPr lang="de-DE" dirty="0" err="1">
                <a:solidFill>
                  <a:schemeClr val="tx1"/>
                </a:solidFill>
              </a:rPr>
              <a:t>depth</a:t>
            </a:r>
            <a:r>
              <a:rPr lang="de-DE" dirty="0">
                <a:solidFill>
                  <a:schemeClr val="tx1"/>
                </a:solidFill>
              </a:rPr>
              <a:t> </a:t>
            </a:r>
            <a:r>
              <a:rPr lang="de-DE" b="1" dirty="0" err="1">
                <a:solidFill>
                  <a:schemeClr val="tx1"/>
                </a:solidFill>
              </a:rPr>
              <a:t>measurements</a:t>
            </a:r>
            <a:endParaRPr lang="de-DE" b="1" dirty="0">
              <a:solidFill>
                <a:schemeClr val="tx1"/>
              </a:solidFill>
            </a:endParaRPr>
          </a:p>
        </p:txBody>
      </p:sp>
      <p:pic>
        <p:nvPicPr>
          <p:cNvPr id="27" name="Grafik 26" descr="Zahnräder">
            <a:extLst>
              <a:ext uri="{FF2B5EF4-FFF2-40B4-BE49-F238E27FC236}">
                <a16:creationId xmlns:a16="http://schemas.microsoft.com/office/drawing/2014/main" id="{2B36F0F7-7C60-4E77-AD0C-99A8A39AFD6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832487" y="5866459"/>
            <a:ext cx="914400" cy="914400"/>
          </a:xfrm>
          <a:prstGeom prst="rect">
            <a:avLst/>
          </a:prstGeom>
        </p:spPr>
      </p:pic>
      <p:cxnSp>
        <p:nvCxnSpPr>
          <p:cNvPr id="28" name="Gerade Verbindung mit Pfeil 27">
            <a:extLst>
              <a:ext uri="{FF2B5EF4-FFF2-40B4-BE49-F238E27FC236}">
                <a16:creationId xmlns:a16="http://schemas.microsoft.com/office/drawing/2014/main" id="{FE3732CF-1004-41E6-855D-A79B23C6122B}"/>
              </a:ext>
            </a:extLst>
          </p:cNvPr>
          <p:cNvCxnSpPr>
            <a:cxnSpLocks/>
            <a:stCxn id="27" idx="3"/>
            <a:endCxn id="14" idx="1"/>
          </p:cNvCxnSpPr>
          <p:nvPr/>
        </p:nvCxnSpPr>
        <p:spPr>
          <a:xfrm flipV="1">
            <a:off x="3746887" y="6321557"/>
            <a:ext cx="1079887" cy="2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erbinder: gewinkelt 91">
            <a:extLst>
              <a:ext uri="{FF2B5EF4-FFF2-40B4-BE49-F238E27FC236}">
                <a16:creationId xmlns:a16="http://schemas.microsoft.com/office/drawing/2014/main" id="{0E813940-7586-4C2A-8D43-C6C6465AE84C}"/>
              </a:ext>
            </a:extLst>
          </p:cNvPr>
          <p:cNvCxnSpPr>
            <a:cxnSpLocks/>
            <a:stCxn id="26" idx="3"/>
            <a:endCxn id="27" idx="1"/>
          </p:cNvCxnSpPr>
          <p:nvPr/>
        </p:nvCxnSpPr>
        <p:spPr>
          <a:xfrm>
            <a:off x="2107095" y="6192336"/>
            <a:ext cx="725392" cy="131323"/>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Grafik 29" descr="Dokument">
            <a:extLst>
              <a:ext uri="{FF2B5EF4-FFF2-40B4-BE49-F238E27FC236}">
                <a16:creationId xmlns:a16="http://schemas.microsoft.com/office/drawing/2014/main" id="{EFC455F0-5CC4-4DD1-B018-B496524684F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8445247" y="2760316"/>
            <a:ext cx="914400" cy="914400"/>
          </a:xfrm>
          <a:prstGeom prst="rect">
            <a:avLst/>
          </a:prstGeom>
        </p:spPr>
      </p:pic>
      <p:pic>
        <p:nvPicPr>
          <p:cNvPr id="31" name="Grafik 30" descr="Dokument">
            <a:extLst>
              <a:ext uri="{FF2B5EF4-FFF2-40B4-BE49-F238E27FC236}">
                <a16:creationId xmlns:a16="http://schemas.microsoft.com/office/drawing/2014/main" id="{E29E5D1D-915A-4DC2-9A3A-EED58C7E0EC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8445112" y="4910862"/>
            <a:ext cx="914400" cy="914400"/>
          </a:xfrm>
          <a:prstGeom prst="rect">
            <a:avLst/>
          </a:prstGeom>
        </p:spPr>
      </p:pic>
      <p:cxnSp>
        <p:nvCxnSpPr>
          <p:cNvPr id="32" name="Gerade Verbindung mit Pfeil 31">
            <a:extLst>
              <a:ext uri="{FF2B5EF4-FFF2-40B4-BE49-F238E27FC236}">
                <a16:creationId xmlns:a16="http://schemas.microsoft.com/office/drawing/2014/main" id="{D687EBA2-CD01-4CAE-9E0D-7D84EA65D3E2}"/>
              </a:ext>
            </a:extLst>
          </p:cNvPr>
          <p:cNvCxnSpPr>
            <a:cxnSpLocks/>
            <a:stCxn id="11" idx="3"/>
            <a:endCxn id="30" idx="1"/>
          </p:cNvCxnSpPr>
          <p:nvPr/>
        </p:nvCxnSpPr>
        <p:spPr>
          <a:xfrm>
            <a:off x="7365495" y="3217516"/>
            <a:ext cx="10797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E92141E7-91AC-43B1-8859-5A682195FED1}"/>
              </a:ext>
            </a:extLst>
          </p:cNvPr>
          <p:cNvCxnSpPr>
            <a:cxnSpLocks/>
            <a:stCxn id="12" idx="3"/>
            <a:endCxn id="31" idx="1"/>
          </p:cNvCxnSpPr>
          <p:nvPr/>
        </p:nvCxnSpPr>
        <p:spPr>
          <a:xfrm>
            <a:off x="7365225" y="5368062"/>
            <a:ext cx="10798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feld 33">
            <a:extLst>
              <a:ext uri="{FF2B5EF4-FFF2-40B4-BE49-F238E27FC236}">
                <a16:creationId xmlns:a16="http://schemas.microsoft.com/office/drawing/2014/main" id="{BC10BA1A-3F73-42E9-910C-3B82A82E13A6}"/>
              </a:ext>
            </a:extLst>
          </p:cNvPr>
          <p:cNvSpPr txBox="1"/>
          <p:nvPr/>
        </p:nvSpPr>
        <p:spPr>
          <a:xfrm>
            <a:off x="8172368" y="3600492"/>
            <a:ext cx="1459887" cy="646331"/>
          </a:xfrm>
          <a:prstGeom prst="rect">
            <a:avLst/>
          </a:prstGeom>
          <a:noFill/>
        </p:spPr>
        <p:txBody>
          <a:bodyPr wrap="none" rtlCol="0">
            <a:spAutoFit/>
          </a:bodyPr>
          <a:lstStyle/>
          <a:p>
            <a:pPr algn="ctr"/>
            <a:r>
              <a:rPr lang="de-DE" b="1" dirty="0"/>
              <a:t>PARAM.txt</a:t>
            </a:r>
          </a:p>
          <a:p>
            <a:pPr algn="ctr"/>
            <a:r>
              <a:rPr lang="de-DE" dirty="0" err="1"/>
              <a:t>for</a:t>
            </a:r>
            <a:r>
              <a:rPr lang="de-DE" dirty="0"/>
              <a:t> </a:t>
            </a:r>
            <a:r>
              <a:rPr lang="de-DE" dirty="0" err="1"/>
              <a:t>each</a:t>
            </a:r>
            <a:r>
              <a:rPr lang="de-DE" dirty="0"/>
              <a:t> </a:t>
            </a:r>
            <a:r>
              <a:rPr lang="de-DE" dirty="0" err="1"/>
              <a:t>layer</a:t>
            </a:r>
            <a:endParaRPr lang="de-DE" dirty="0"/>
          </a:p>
        </p:txBody>
      </p:sp>
      <p:sp>
        <p:nvSpPr>
          <p:cNvPr id="35" name="Textfeld 34">
            <a:extLst>
              <a:ext uri="{FF2B5EF4-FFF2-40B4-BE49-F238E27FC236}">
                <a16:creationId xmlns:a16="http://schemas.microsoft.com/office/drawing/2014/main" id="{0854BE5F-BE80-4E87-86DD-64A9DCE5018A}"/>
              </a:ext>
            </a:extLst>
          </p:cNvPr>
          <p:cNvSpPr txBox="1"/>
          <p:nvPr/>
        </p:nvSpPr>
        <p:spPr>
          <a:xfrm>
            <a:off x="8419262" y="5776890"/>
            <a:ext cx="966097" cy="369332"/>
          </a:xfrm>
          <a:prstGeom prst="rect">
            <a:avLst/>
          </a:prstGeom>
          <a:noFill/>
        </p:spPr>
        <p:txBody>
          <a:bodyPr wrap="none" rtlCol="0">
            <a:spAutoFit/>
          </a:bodyPr>
          <a:lstStyle/>
          <a:p>
            <a:pPr algn="ctr"/>
            <a:r>
              <a:rPr lang="de-DE" b="1" dirty="0"/>
              <a:t>S150.txt</a:t>
            </a:r>
          </a:p>
        </p:txBody>
      </p:sp>
      <p:grpSp>
        <p:nvGrpSpPr>
          <p:cNvPr id="36" name="Gruppieren 35">
            <a:extLst>
              <a:ext uri="{FF2B5EF4-FFF2-40B4-BE49-F238E27FC236}">
                <a16:creationId xmlns:a16="http://schemas.microsoft.com/office/drawing/2014/main" id="{1307D3C9-D103-4273-9281-0911DE049EEF}"/>
              </a:ext>
            </a:extLst>
          </p:cNvPr>
          <p:cNvGrpSpPr/>
          <p:nvPr/>
        </p:nvGrpSpPr>
        <p:grpSpPr>
          <a:xfrm rot="1200000">
            <a:off x="10375559" y="3331477"/>
            <a:ext cx="1824531" cy="1800000"/>
            <a:chOff x="1320022" y="1276226"/>
            <a:chExt cx="2980266" cy="2980266"/>
          </a:xfrm>
          <a:solidFill>
            <a:srgbClr val="000000"/>
          </a:solidFill>
        </p:grpSpPr>
        <p:sp>
          <p:nvSpPr>
            <p:cNvPr id="37" name="Form 36">
              <a:extLst>
                <a:ext uri="{FF2B5EF4-FFF2-40B4-BE49-F238E27FC236}">
                  <a16:creationId xmlns:a16="http://schemas.microsoft.com/office/drawing/2014/main" id="{48B12302-08AA-4357-92CD-342F3771FF9F}"/>
                </a:ext>
              </a:extLst>
            </p:cNvPr>
            <p:cNvSpPr/>
            <p:nvPr/>
          </p:nvSpPr>
          <p:spPr>
            <a:xfrm>
              <a:off x="1320022" y="1276226"/>
              <a:ext cx="2980266" cy="2980266"/>
            </a:xfrm>
            <a:prstGeom prst="gear9">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Form 4">
              <a:extLst>
                <a:ext uri="{FF2B5EF4-FFF2-40B4-BE49-F238E27FC236}">
                  <a16:creationId xmlns:a16="http://schemas.microsoft.com/office/drawing/2014/main" id="{7EF44D3D-CB8A-410F-B99E-72965C9E9D40}"/>
                </a:ext>
              </a:extLst>
            </p:cNvPr>
            <p:cNvSpPr txBox="1"/>
            <p:nvPr/>
          </p:nvSpPr>
          <p:spPr>
            <a:xfrm>
              <a:off x="1919188" y="1974339"/>
              <a:ext cx="1781934" cy="15319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de-DE" sz="2400" kern="1200" dirty="0"/>
                <a:t>Gully </a:t>
              </a:r>
              <a:r>
                <a:rPr lang="de-DE" sz="2400" kern="1200" dirty="0" err="1"/>
                <a:t>model</a:t>
              </a:r>
              <a:endParaRPr lang="de-DE" sz="2400" kern="1200" dirty="0"/>
            </a:p>
          </p:txBody>
        </p:sp>
      </p:grpSp>
      <p:cxnSp>
        <p:nvCxnSpPr>
          <p:cNvPr id="39" name="Verbinder: gewinkelt 120">
            <a:extLst>
              <a:ext uri="{FF2B5EF4-FFF2-40B4-BE49-F238E27FC236}">
                <a16:creationId xmlns:a16="http://schemas.microsoft.com/office/drawing/2014/main" id="{D0B16CEB-E6D7-4A66-8151-A646E9DA67F5}"/>
              </a:ext>
            </a:extLst>
          </p:cNvPr>
          <p:cNvCxnSpPr>
            <a:cxnSpLocks/>
            <a:stCxn id="30" idx="3"/>
            <a:endCxn id="37" idx="5"/>
          </p:cNvCxnSpPr>
          <p:nvPr/>
        </p:nvCxnSpPr>
        <p:spPr>
          <a:xfrm>
            <a:off x="9359647" y="3217516"/>
            <a:ext cx="917939" cy="1122285"/>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Verbinder: gewinkelt 123">
            <a:extLst>
              <a:ext uri="{FF2B5EF4-FFF2-40B4-BE49-F238E27FC236}">
                <a16:creationId xmlns:a16="http://schemas.microsoft.com/office/drawing/2014/main" id="{C947D4B3-0F21-420A-ADCD-1B89FB170FDF}"/>
              </a:ext>
            </a:extLst>
          </p:cNvPr>
          <p:cNvCxnSpPr>
            <a:cxnSpLocks/>
            <a:stCxn id="31" idx="3"/>
            <a:endCxn id="37" idx="5"/>
          </p:cNvCxnSpPr>
          <p:nvPr/>
        </p:nvCxnSpPr>
        <p:spPr>
          <a:xfrm flipV="1">
            <a:off x="9359512" y="4339801"/>
            <a:ext cx="918074" cy="102826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Verbinder: gewinkelt 126">
            <a:extLst>
              <a:ext uri="{FF2B5EF4-FFF2-40B4-BE49-F238E27FC236}">
                <a16:creationId xmlns:a16="http://schemas.microsoft.com/office/drawing/2014/main" id="{91C85989-B9A4-4DE1-9E4E-3D0EC4B81002}"/>
              </a:ext>
            </a:extLst>
          </p:cNvPr>
          <p:cNvCxnSpPr>
            <a:cxnSpLocks/>
            <a:stCxn id="14" idx="3"/>
            <a:endCxn id="37" idx="3"/>
          </p:cNvCxnSpPr>
          <p:nvPr/>
        </p:nvCxnSpPr>
        <p:spPr>
          <a:xfrm flipV="1">
            <a:off x="7365225" y="5125235"/>
            <a:ext cx="3925528" cy="119632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feld 41">
            <a:extLst>
              <a:ext uri="{FF2B5EF4-FFF2-40B4-BE49-F238E27FC236}">
                <a16:creationId xmlns:a16="http://schemas.microsoft.com/office/drawing/2014/main" id="{C77599FA-589F-4CAB-A7F6-6315E2A0C007}"/>
              </a:ext>
            </a:extLst>
          </p:cNvPr>
          <p:cNvSpPr txBox="1"/>
          <p:nvPr/>
        </p:nvSpPr>
        <p:spPr>
          <a:xfrm rot="20544661">
            <a:off x="7092532" y="6074057"/>
            <a:ext cx="1034257" cy="461665"/>
          </a:xfrm>
          <a:prstGeom prst="rect">
            <a:avLst/>
          </a:prstGeom>
          <a:solidFill>
            <a:schemeClr val="bg1"/>
          </a:solidFill>
          <a:ln w="28575">
            <a:solidFill>
              <a:schemeClr val="tx2"/>
            </a:solidFill>
          </a:ln>
        </p:spPr>
        <p:txBody>
          <a:bodyPr wrap="none" rtlCol="0">
            <a:spAutoFit/>
          </a:bodyPr>
          <a:lstStyle/>
          <a:p>
            <a:r>
              <a:rPr lang="de-DE" sz="2400" dirty="0" err="1">
                <a:solidFill>
                  <a:schemeClr val="tx2"/>
                </a:solidFill>
                <a:latin typeface="Consolas" panose="020B0609020204030204" pitchFamily="49" charset="0"/>
              </a:rPr>
              <a:t>fixed</a:t>
            </a:r>
            <a:endParaRPr lang="de-DE" sz="2400" dirty="0">
              <a:solidFill>
                <a:schemeClr val="tx2"/>
              </a:solidFill>
              <a:latin typeface="Consolas" panose="020B0609020204030204" pitchFamily="49" charset="0"/>
            </a:endParaRPr>
          </a:p>
        </p:txBody>
      </p:sp>
      <p:sp>
        <p:nvSpPr>
          <p:cNvPr id="43" name="Textfeld 42">
            <a:extLst>
              <a:ext uri="{FF2B5EF4-FFF2-40B4-BE49-F238E27FC236}">
                <a16:creationId xmlns:a16="http://schemas.microsoft.com/office/drawing/2014/main" id="{67B87684-2E3A-4305-8715-4ADC73411CF6}"/>
              </a:ext>
            </a:extLst>
          </p:cNvPr>
          <p:cNvSpPr txBox="1"/>
          <p:nvPr/>
        </p:nvSpPr>
        <p:spPr>
          <a:xfrm rot="20544661">
            <a:off x="7092532" y="5092680"/>
            <a:ext cx="1034257" cy="461665"/>
          </a:xfrm>
          <a:prstGeom prst="rect">
            <a:avLst/>
          </a:prstGeom>
          <a:solidFill>
            <a:schemeClr val="bg1"/>
          </a:solidFill>
          <a:ln w="28575">
            <a:solidFill>
              <a:schemeClr val="tx2"/>
            </a:solidFill>
          </a:ln>
        </p:spPr>
        <p:txBody>
          <a:bodyPr wrap="none" rtlCol="0">
            <a:spAutoFit/>
          </a:bodyPr>
          <a:lstStyle/>
          <a:p>
            <a:r>
              <a:rPr lang="de-DE" sz="2400" dirty="0" err="1">
                <a:solidFill>
                  <a:schemeClr val="tx2"/>
                </a:solidFill>
                <a:latin typeface="Consolas" panose="020B0609020204030204" pitchFamily="49" charset="0"/>
              </a:rPr>
              <a:t>fixed</a:t>
            </a:r>
            <a:endParaRPr lang="de-DE" sz="2400" dirty="0">
              <a:solidFill>
                <a:schemeClr val="tx2"/>
              </a:solidFill>
              <a:latin typeface="Consolas" panose="020B0609020204030204" pitchFamily="49" charset="0"/>
            </a:endParaRPr>
          </a:p>
        </p:txBody>
      </p:sp>
      <p:sp>
        <p:nvSpPr>
          <p:cNvPr id="44" name="Textfeld 43">
            <a:extLst>
              <a:ext uri="{FF2B5EF4-FFF2-40B4-BE49-F238E27FC236}">
                <a16:creationId xmlns:a16="http://schemas.microsoft.com/office/drawing/2014/main" id="{5D9BFA58-2066-4B6A-B441-8856DD45FA0F}"/>
              </a:ext>
            </a:extLst>
          </p:cNvPr>
          <p:cNvSpPr txBox="1"/>
          <p:nvPr/>
        </p:nvSpPr>
        <p:spPr>
          <a:xfrm rot="20544661">
            <a:off x="6400038" y="2553619"/>
            <a:ext cx="524503" cy="461665"/>
          </a:xfrm>
          <a:prstGeom prst="rect">
            <a:avLst/>
          </a:prstGeom>
          <a:solidFill>
            <a:schemeClr val="bg1"/>
          </a:solidFill>
          <a:ln w="28575">
            <a:solidFill>
              <a:schemeClr val="tx2"/>
            </a:solidFill>
          </a:ln>
        </p:spPr>
        <p:txBody>
          <a:bodyPr wrap="none" rtlCol="0">
            <a:spAutoFit/>
          </a:bodyPr>
          <a:lstStyle/>
          <a:p>
            <a:r>
              <a:rPr lang="de-DE" sz="2400" dirty="0">
                <a:solidFill>
                  <a:schemeClr val="tx2"/>
                </a:solidFill>
                <a:latin typeface="Consolas" panose="020B0609020204030204" pitchFamily="49" charset="0"/>
              </a:rPr>
              <a:t>4x</a:t>
            </a:r>
          </a:p>
        </p:txBody>
      </p:sp>
      <p:sp>
        <p:nvSpPr>
          <p:cNvPr id="45" name="Textfeld 44">
            <a:extLst>
              <a:ext uri="{FF2B5EF4-FFF2-40B4-BE49-F238E27FC236}">
                <a16:creationId xmlns:a16="http://schemas.microsoft.com/office/drawing/2014/main" id="{761E4F50-4C7D-4E6E-BD52-7C4D28A11861}"/>
              </a:ext>
            </a:extLst>
          </p:cNvPr>
          <p:cNvSpPr txBox="1"/>
          <p:nvPr/>
        </p:nvSpPr>
        <p:spPr>
          <a:xfrm rot="20544661">
            <a:off x="6395644" y="3350152"/>
            <a:ext cx="524503" cy="461665"/>
          </a:xfrm>
          <a:prstGeom prst="rect">
            <a:avLst/>
          </a:prstGeom>
          <a:solidFill>
            <a:schemeClr val="bg1"/>
          </a:solidFill>
          <a:ln w="28575">
            <a:solidFill>
              <a:schemeClr val="tx2"/>
            </a:solidFill>
          </a:ln>
        </p:spPr>
        <p:txBody>
          <a:bodyPr wrap="none" rtlCol="0">
            <a:spAutoFit/>
          </a:bodyPr>
          <a:lstStyle/>
          <a:p>
            <a:r>
              <a:rPr lang="de-DE" sz="2400" dirty="0">
                <a:solidFill>
                  <a:schemeClr val="tx2"/>
                </a:solidFill>
                <a:latin typeface="Consolas" panose="020B0609020204030204" pitchFamily="49" charset="0"/>
              </a:rPr>
              <a:t>9x</a:t>
            </a:r>
          </a:p>
        </p:txBody>
      </p:sp>
      <p:sp>
        <p:nvSpPr>
          <p:cNvPr id="46" name="Textfeld 45">
            <a:extLst>
              <a:ext uri="{FF2B5EF4-FFF2-40B4-BE49-F238E27FC236}">
                <a16:creationId xmlns:a16="http://schemas.microsoft.com/office/drawing/2014/main" id="{A729CEC6-8C3B-4C30-8B84-7BBF0324D41D}"/>
              </a:ext>
            </a:extLst>
          </p:cNvPr>
          <p:cNvSpPr txBox="1"/>
          <p:nvPr/>
        </p:nvSpPr>
        <p:spPr>
          <a:xfrm rot="20544661">
            <a:off x="6395645" y="1798618"/>
            <a:ext cx="524503" cy="461665"/>
          </a:xfrm>
          <a:prstGeom prst="rect">
            <a:avLst/>
          </a:prstGeom>
          <a:solidFill>
            <a:schemeClr val="bg1"/>
          </a:solidFill>
          <a:ln w="28575">
            <a:solidFill>
              <a:schemeClr val="tx2"/>
            </a:solidFill>
          </a:ln>
        </p:spPr>
        <p:txBody>
          <a:bodyPr wrap="none" rtlCol="0">
            <a:spAutoFit/>
          </a:bodyPr>
          <a:lstStyle/>
          <a:p>
            <a:r>
              <a:rPr lang="de-DE" sz="2400" dirty="0">
                <a:solidFill>
                  <a:schemeClr val="tx2"/>
                </a:solidFill>
                <a:latin typeface="Consolas" panose="020B0609020204030204" pitchFamily="49" charset="0"/>
              </a:rPr>
              <a:t>6x</a:t>
            </a:r>
          </a:p>
        </p:txBody>
      </p:sp>
      <p:sp>
        <p:nvSpPr>
          <p:cNvPr id="47" name="Textfeld 46">
            <a:extLst>
              <a:ext uri="{FF2B5EF4-FFF2-40B4-BE49-F238E27FC236}">
                <a16:creationId xmlns:a16="http://schemas.microsoft.com/office/drawing/2014/main" id="{54A7AD18-B247-4A39-BB52-E43C2442C425}"/>
              </a:ext>
            </a:extLst>
          </p:cNvPr>
          <p:cNvSpPr txBox="1"/>
          <p:nvPr/>
        </p:nvSpPr>
        <p:spPr>
          <a:xfrm rot="20544661">
            <a:off x="8445622" y="2500268"/>
            <a:ext cx="864339" cy="461665"/>
          </a:xfrm>
          <a:prstGeom prst="rect">
            <a:avLst/>
          </a:prstGeom>
          <a:solidFill>
            <a:schemeClr val="bg1"/>
          </a:solidFill>
          <a:ln w="28575">
            <a:solidFill>
              <a:schemeClr val="tx2"/>
            </a:solidFill>
          </a:ln>
        </p:spPr>
        <p:txBody>
          <a:bodyPr wrap="none" rtlCol="0">
            <a:spAutoFit/>
          </a:bodyPr>
          <a:lstStyle/>
          <a:p>
            <a:r>
              <a:rPr lang="de-DE" sz="2400" dirty="0">
                <a:solidFill>
                  <a:schemeClr val="tx2"/>
                </a:solidFill>
                <a:latin typeface="Consolas" panose="020B0609020204030204" pitchFamily="49" charset="0"/>
              </a:rPr>
              <a:t>216x</a:t>
            </a:r>
          </a:p>
        </p:txBody>
      </p:sp>
      <p:sp>
        <p:nvSpPr>
          <p:cNvPr id="48" name="Textfeld 47">
            <a:extLst>
              <a:ext uri="{FF2B5EF4-FFF2-40B4-BE49-F238E27FC236}">
                <a16:creationId xmlns:a16="http://schemas.microsoft.com/office/drawing/2014/main" id="{831BAF55-0991-4DB5-BFDA-36313E4BF825}"/>
              </a:ext>
            </a:extLst>
          </p:cNvPr>
          <p:cNvSpPr txBox="1"/>
          <p:nvPr/>
        </p:nvSpPr>
        <p:spPr>
          <a:xfrm rot="20544661">
            <a:off x="6488912" y="4199688"/>
            <a:ext cx="1034257" cy="461665"/>
          </a:xfrm>
          <a:prstGeom prst="rect">
            <a:avLst/>
          </a:prstGeom>
          <a:solidFill>
            <a:schemeClr val="bg1"/>
          </a:solidFill>
          <a:ln w="28575">
            <a:solidFill>
              <a:schemeClr val="tx2"/>
            </a:solidFill>
          </a:ln>
        </p:spPr>
        <p:txBody>
          <a:bodyPr wrap="none" rtlCol="0">
            <a:spAutoFit/>
          </a:bodyPr>
          <a:lstStyle/>
          <a:p>
            <a:r>
              <a:rPr lang="de-DE" sz="2400" dirty="0" err="1">
                <a:solidFill>
                  <a:schemeClr val="tx2"/>
                </a:solidFill>
                <a:latin typeface="Consolas" panose="020B0609020204030204" pitchFamily="49" charset="0"/>
              </a:rPr>
              <a:t>fixed</a:t>
            </a:r>
            <a:endParaRPr lang="de-DE" sz="2400" dirty="0">
              <a:solidFill>
                <a:schemeClr val="tx2"/>
              </a:solidFill>
              <a:latin typeface="Consolas" panose="020B0609020204030204" pitchFamily="49" charset="0"/>
            </a:endParaRPr>
          </a:p>
        </p:txBody>
      </p:sp>
    </p:spTree>
    <p:extLst>
      <p:ext uri="{BB962C8B-B14F-4D97-AF65-F5344CB8AC3E}">
        <p14:creationId xmlns:p14="http://schemas.microsoft.com/office/powerpoint/2010/main" val="2991258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917BA1-059B-4515-BE40-B007EE37F0E0}"/>
              </a:ext>
            </a:extLst>
          </p:cNvPr>
          <p:cNvSpPr>
            <a:spLocks noGrp="1"/>
          </p:cNvSpPr>
          <p:nvPr>
            <p:ph type="title"/>
          </p:nvPr>
        </p:nvSpPr>
        <p:spPr>
          <a:xfrm>
            <a:off x="838199" y="365125"/>
            <a:ext cx="10928349" cy="1325563"/>
          </a:xfrm>
        </p:spPr>
        <p:txBody>
          <a:bodyPr/>
          <a:lstStyle/>
          <a:p>
            <a:r>
              <a:rPr lang="de-DE" dirty="0"/>
              <a:t>Critical </a:t>
            </a:r>
            <a:r>
              <a:rPr lang="de-DE" dirty="0" err="1"/>
              <a:t>velocity</a:t>
            </a:r>
            <a:r>
              <a:rPr lang="de-DE" dirty="0"/>
              <a:t> </a:t>
            </a:r>
            <a:r>
              <a:rPr lang="de-DE" dirty="0" err="1"/>
              <a:t>is</a:t>
            </a:r>
            <a:r>
              <a:rPr lang="de-DE" dirty="0"/>
              <a:t> </a:t>
            </a:r>
            <a:r>
              <a:rPr lang="de-DE" dirty="0" err="1"/>
              <a:t>the</a:t>
            </a:r>
            <a:r>
              <a:rPr lang="de-DE" dirty="0"/>
              <a:t> </a:t>
            </a:r>
            <a:r>
              <a:rPr lang="de-DE" dirty="0" err="1"/>
              <a:t>most</a:t>
            </a:r>
            <a:r>
              <a:rPr lang="de-DE" dirty="0"/>
              <a:t> sensitive </a:t>
            </a:r>
            <a:r>
              <a:rPr lang="de-DE" dirty="0" err="1"/>
              <a:t>input</a:t>
            </a:r>
            <a:r>
              <a:rPr lang="de-DE" dirty="0"/>
              <a:t> </a:t>
            </a:r>
            <a:r>
              <a:rPr lang="de-DE" dirty="0" err="1"/>
              <a:t>parameter</a:t>
            </a:r>
            <a:endParaRPr lang="de-DE" dirty="0"/>
          </a:p>
        </p:txBody>
      </p:sp>
      <p:sp>
        <p:nvSpPr>
          <p:cNvPr id="3" name="Inhaltsplatzhalter 2">
            <a:extLst>
              <a:ext uri="{FF2B5EF4-FFF2-40B4-BE49-F238E27FC236}">
                <a16:creationId xmlns:a16="http://schemas.microsoft.com/office/drawing/2014/main" id="{97B8AF21-3BD9-447D-89A0-51DAC53CC841}"/>
              </a:ext>
            </a:extLst>
          </p:cNvPr>
          <p:cNvSpPr>
            <a:spLocks noGrp="1"/>
          </p:cNvSpPr>
          <p:nvPr>
            <p:ph sz="half" idx="1"/>
          </p:nvPr>
        </p:nvSpPr>
        <p:spPr/>
        <p:txBody>
          <a:bodyPr>
            <a:normAutofit fontScale="92500" lnSpcReduction="20000"/>
          </a:bodyPr>
          <a:lstStyle/>
          <a:p>
            <a:pPr marL="0" indent="0" algn="just">
              <a:buNone/>
            </a:pPr>
            <a:r>
              <a:rPr lang="en-US" dirty="0"/>
              <a:t>Sensitivity analysis using 216 combinations of critical velocity, slope stability and </a:t>
            </a:r>
            <a:r>
              <a:rPr lang="en-US" dirty="0" err="1"/>
              <a:t>erodibility</a:t>
            </a:r>
            <a:r>
              <a:rPr lang="en-US" dirty="0"/>
              <a:t> coefficient  evaluating the predicted eroded area and volume shows:</a:t>
            </a:r>
          </a:p>
          <a:p>
            <a:pPr algn="just"/>
            <a:r>
              <a:rPr lang="en-US" dirty="0"/>
              <a:t>Gully area and volume are sensitive to </a:t>
            </a:r>
            <a:r>
              <a:rPr lang="en-US" dirty="0">
                <a:solidFill>
                  <a:srgbClr val="C00000"/>
                </a:solidFill>
              </a:rPr>
              <a:t>critical flow velocity</a:t>
            </a:r>
            <a:r>
              <a:rPr lang="en-US" dirty="0"/>
              <a:t>. Effects in the range between loam and sandy loam are </a:t>
            </a:r>
            <a:r>
              <a:rPr lang="en-US" dirty="0">
                <a:solidFill>
                  <a:srgbClr val="C00000"/>
                </a:solidFill>
              </a:rPr>
              <a:t>non-linear</a:t>
            </a:r>
            <a:r>
              <a:rPr lang="en-US" dirty="0"/>
              <a:t>. This was confirmed by </a:t>
            </a:r>
            <a:r>
              <a:rPr lang="en-US" dirty="0" err="1"/>
              <a:t>Sidorchuk</a:t>
            </a:r>
            <a:r>
              <a:rPr lang="en-US" dirty="0"/>
              <a:t> (1998).</a:t>
            </a:r>
          </a:p>
          <a:p>
            <a:pPr algn="just"/>
            <a:r>
              <a:rPr lang="de-DE" dirty="0"/>
              <a:t>The </a:t>
            </a:r>
            <a:r>
              <a:rPr lang="de-DE" dirty="0" err="1"/>
              <a:t>effect</a:t>
            </a:r>
            <a:r>
              <a:rPr lang="de-DE" dirty="0"/>
              <a:t> </a:t>
            </a:r>
            <a:r>
              <a:rPr lang="de-DE" dirty="0" err="1"/>
              <a:t>of</a:t>
            </a:r>
            <a:r>
              <a:rPr lang="de-DE" dirty="0"/>
              <a:t> </a:t>
            </a:r>
            <a:r>
              <a:rPr lang="de-DE" dirty="0" err="1"/>
              <a:t>the</a:t>
            </a:r>
            <a:r>
              <a:rPr lang="de-DE" dirty="0"/>
              <a:t> </a:t>
            </a:r>
            <a:r>
              <a:rPr lang="de-DE" dirty="0" err="1">
                <a:solidFill>
                  <a:srgbClr val="C00000"/>
                </a:solidFill>
              </a:rPr>
              <a:t>erodibility</a:t>
            </a:r>
            <a:r>
              <a:rPr lang="de-DE" dirty="0">
                <a:solidFill>
                  <a:srgbClr val="C00000"/>
                </a:solidFill>
              </a:rPr>
              <a:t> </a:t>
            </a:r>
            <a:r>
              <a:rPr lang="de-DE" dirty="0" err="1">
                <a:solidFill>
                  <a:srgbClr val="C00000"/>
                </a:solidFill>
              </a:rPr>
              <a:t>coefficient</a:t>
            </a:r>
            <a:r>
              <a:rPr lang="de-DE" dirty="0">
                <a:solidFill>
                  <a:srgbClr val="C00000"/>
                </a:solidFill>
              </a:rPr>
              <a:t> </a:t>
            </a:r>
            <a:r>
              <a:rPr lang="de-DE" dirty="0" err="1">
                <a:solidFill>
                  <a:srgbClr val="C00000"/>
                </a:solidFill>
              </a:rPr>
              <a:t>K</a:t>
            </a:r>
            <a:r>
              <a:rPr lang="de-DE" baseline="-25000" dirty="0" err="1">
                <a:solidFill>
                  <a:srgbClr val="C00000"/>
                </a:solidFill>
              </a:rPr>
              <a:t>e</a:t>
            </a:r>
            <a:r>
              <a:rPr lang="de-DE" baseline="-25000" dirty="0">
                <a:solidFill>
                  <a:srgbClr val="C00000"/>
                </a:solidFill>
              </a:rPr>
              <a:t> </a:t>
            </a:r>
            <a:r>
              <a:rPr lang="de-DE" dirty="0" err="1"/>
              <a:t>and</a:t>
            </a:r>
            <a:r>
              <a:rPr lang="de-DE" dirty="0"/>
              <a:t> </a:t>
            </a:r>
            <a:r>
              <a:rPr lang="de-DE" dirty="0" err="1">
                <a:solidFill>
                  <a:srgbClr val="C00000"/>
                </a:solidFill>
              </a:rPr>
              <a:t>slope</a:t>
            </a:r>
            <a:r>
              <a:rPr lang="de-DE" dirty="0">
                <a:solidFill>
                  <a:srgbClr val="C00000"/>
                </a:solidFill>
              </a:rPr>
              <a:t> </a:t>
            </a:r>
            <a:r>
              <a:rPr lang="de-DE" dirty="0" err="1">
                <a:solidFill>
                  <a:srgbClr val="C00000"/>
                </a:solidFill>
              </a:rPr>
              <a:t>stability</a:t>
            </a:r>
            <a:r>
              <a:rPr lang="de-DE" dirty="0"/>
              <a:t> </a:t>
            </a:r>
            <a:r>
              <a:rPr lang="de-DE" dirty="0" err="1"/>
              <a:t>are</a:t>
            </a:r>
            <a:r>
              <a:rPr lang="de-DE" dirty="0"/>
              <a:t> </a:t>
            </a:r>
            <a:r>
              <a:rPr lang="de-DE" dirty="0" err="1"/>
              <a:t>less</a:t>
            </a:r>
            <a:r>
              <a:rPr lang="de-DE" dirty="0"/>
              <a:t> </a:t>
            </a:r>
            <a:r>
              <a:rPr lang="de-DE" dirty="0" err="1"/>
              <a:t>intense</a:t>
            </a:r>
            <a:r>
              <a:rPr lang="de-DE" dirty="0"/>
              <a:t> and </a:t>
            </a:r>
            <a:r>
              <a:rPr lang="de-DE" dirty="0">
                <a:solidFill>
                  <a:srgbClr val="C00000"/>
                </a:solidFill>
              </a:rPr>
              <a:t>gradual</a:t>
            </a:r>
            <a:r>
              <a:rPr lang="de-DE" dirty="0"/>
              <a:t>.</a:t>
            </a:r>
            <a:endParaRPr lang="de-DE" dirty="0">
              <a:solidFill>
                <a:srgbClr val="C00000"/>
              </a:solidFill>
            </a:endParaRPr>
          </a:p>
          <a:p>
            <a:pPr marL="0" indent="0" algn="just">
              <a:buNone/>
            </a:pPr>
            <a:endParaRPr lang="de-DE" dirty="0"/>
          </a:p>
        </p:txBody>
      </p:sp>
      <p:sp>
        <p:nvSpPr>
          <p:cNvPr id="5" name="Datumsplatzhalter 4">
            <a:extLst>
              <a:ext uri="{FF2B5EF4-FFF2-40B4-BE49-F238E27FC236}">
                <a16:creationId xmlns:a16="http://schemas.microsoft.com/office/drawing/2014/main" id="{6E521F7A-01D6-40BD-B052-36496DDF6ECE}"/>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2517155B-51CD-4349-9A50-F826A525B3BE}"/>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70A0F2DC-BEAB-42E9-8746-0142FF9051BA}"/>
              </a:ext>
            </a:extLst>
          </p:cNvPr>
          <p:cNvSpPr>
            <a:spLocks noGrp="1"/>
          </p:cNvSpPr>
          <p:nvPr>
            <p:ph type="sldNum" sz="quarter" idx="12"/>
          </p:nvPr>
        </p:nvSpPr>
        <p:spPr/>
        <p:txBody>
          <a:bodyPr/>
          <a:lstStyle/>
          <a:p>
            <a:fld id="{54A5898D-2250-4656-8F75-1F089713AEB4}" type="slidenum">
              <a:rPr lang="de-DE" smtClean="0"/>
              <a:t>17</a:t>
            </a:fld>
            <a:endParaRPr lang="de-DE"/>
          </a:p>
        </p:txBody>
      </p:sp>
      <p:pic>
        <p:nvPicPr>
          <p:cNvPr id="8" name="Inhaltsplatzhalter 8">
            <a:extLst>
              <a:ext uri="{FF2B5EF4-FFF2-40B4-BE49-F238E27FC236}">
                <a16:creationId xmlns:a16="http://schemas.microsoft.com/office/drawing/2014/main" id="{384C25AB-AC6F-49F1-9C17-D33E04C0E7AE}"/>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l="18723" t="2789" r="991" b="3742"/>
          <a:stretch/>
        </p:blipFill>
        <p:spPr>
          <a:xfrm>
            <a:off x="6172201" y="1825626"/>
            <a:ext cx="5257078" cy="4351338"/>
          </a:xfrm>
          <a:prstGeom prst="rect">
            <a:avLst/>
          </a:prstGeom>
        </p:spPr>
      </p:pic>
      <p:sp>
        <p:nvSpPr>
          <p:cNvPr id="9" name="Rechteck 8">
            <a:extLst>
              <a:ext uri="{FF2B5EF4-FFF2-40B4-BE49-F238E27FC236}">
                <a16:creationId xmlns:a16="http://schemas.microsoft.com/office/drawing/2014/main" id="{53BA5069-6B1B-428A-9CD4-EFD8037E24DE}"/>
              </a:ext>
            </a:extLst>
          </p:cNvPr>
          <p:cNvSpPr/>
          <p:nvPr/>
        </p:nvSpPr>
        <p:spPr>
          <a:xfrm>
            <a:off x="6172201" y="6083755"/>
            <a:ext cx="5257077" cy="523220"/>
          </a:xfrm>
          <a:prstGeom prst="rect">
            <a:avLst/>
          </a:prstGeom>
        </p:spPr>
        <p:txBody>
          <a:bodyPr wrap="square">
            <a:spAutoFit/>
          </a:bodyPr>
          <a:lstStyle/>
          <a:p>
            <a:r>
              <a:rPr lang="en-GB" sz="1400" i="1" dirty="0">
                <a:ea typeface="Calibri" panose="020F0502020204030204" pitchFamily="34" charset="0"/>
              </a:rPr>
              <a:t>Access interactive version at </a:t>
            </a:r>
            <a:r>
              <a:rPr lang="de-DE" sz="1400" dirty="0">
                <a:hlinkClick r:id="rId3"/>
              </a:rPr>
              <a:t>https://plot.ly/~sommergeo/9/#/</a:t>
            </a:r>
            <a:r>
              <a:rPr lang="de-DE" sz="1400" dirty="0"/>
              <a:t> and </a:t>
            </a:r>
            <a:r>
              <a:rPr lang="de-DE" sz="1400" dirty="0">
                <a:hlinkClick r:id="rId4"/>
              </a:rPr>
              <a:t>https://plot.ly/~sommergeo/11/#/</a:t>
            </a:r>
            <a:endParaRPr lang="de-DE" sz="1400" dirty="0"/>
          </a:p>
        </p:txBody>
      </p:sp>
      <p:sp>
        <p:nvSpPr>
          <p:cNvPr id="10" name="Textfeld 9">
            <a:extLst>
              <a:ext uri="{FF2B5EF4-FFF2-40B4-BE49-F238E27FC236}">
                <a16:creationId xmlns:a16="http://schemas.microsoft.com/office/drawing/2014/main" id="{198A8042-5D1E-44AA-AA1E-62912CD42517}"/>
              </a:ext>
            </a:extLst>
          </p:cNvPr>
          <p:cNvSpPr txBox="1"/>
          <p:nvPr/>
        </p:nvSpPr>
        <p:spPr>
          <a:xfrm>
            <a:off x="8800739" y="6345365"/>
            <a:ext cx="2337801" cy="276999"/>
          </a:xfrm>
          <a:prstGeom prst="rect">
            <a:avLst/>
          </a:prstGeom>
          <a:noFill/>
        </p:spPr>
        <p:txBody>
          <a:bodyPr wrap="square" rtlCol="0">
            <a:spAutoFit/>
          </a:bodyPr>
          <a:lstStyle/>
          <a:p>
            <a:pPr algn="ctr"/>
            <a:r>
              <a:rPr lang="de-DE" sz="1200" b="1" dirty="0">
                <a:effectLst>
                  <a:outerShdw blurRad="38100" dist="38100" dir="2700000" algn="tl">
                    <a:srgbClr val="000000">
                      <a:alpha val="43137"/>
                    </a:srgbClr>
                  </a:outerShdw>
                </a:effectLst>
              </a:rPr>
              <a:t>(</a:t>
            </a:r>
            <a:r>
              <a:rPr lang="de-DE" sz="1200" b="1" dirty="0" err="1">
                <a:effectLst>
                  <a:outerShdw blurRad="38100" dist="38100" dir="2700000" algn="tl">
                    <a:srgbClr val="000000">
                      <a:alpha val="43137"/>
                    </a:srgbClr>
                  </a:outerShdw>
                </a:effectLst>
              </a:rPr>
              <a:t>Please</a:t>
            </a:r>
            <a:r>
              <a:rPr lang="de-DE" sz="1200" b="1" dirty="0">
                <a:effectLst>
                  <a:outerShdw blurRad="38100" dist="38100" dir="2700000" algn="tl">
                    <a:srgbClr val="000000">
                      <a:alpha val="43137"/>
                    </a:srgbClr>
                  </a:outerShdw>
                </a:effectLst>
              </a:rPr>
              <a:t> press </a:t>
            </a:r>
            <a:r>
              <a:rPr lang="de-DE" sz="1200" b="1" dirty="0" err="1">
                <a:effectLst>
                  <a:outerShdw blurRad="38100" dist="38100" dir="2700000" algn="tl">
                    <a:srgbClr val="000000">
                      <a:alpha val="43137"/>
                    </a:srgbClr>
                  </a:outerShdw>
                </a:effectLst>
              </a:rPr>
              <a:t>to</a:t>
            </a:r>
            <a:r>
              <a:rPr lang="de-DE" sz="1200" b="1" dirty="0">
                <a:effectLst>
                  <a:outerShdw blurRad="38100" dist="38100" dir="2700000" algn="tl">
                    <a:srgbClr val="000000">
                      <a:alpha val="43137"/>
                    </a:srgbClr>
                  </a:outerShdw>
                </a:effectLst>
              </a:rPr>
              <a:t> open </a:t>
            </a:r>
            <a:r>
              <a:rPr lang="de-DE" sz="1200" b="1" dirty="0" err="1">
                <a:effectLst>
                  <a:outerShdw blurRad="38100" dist="38100" dir="2700000" algn="tl">
                    <a:srgbClr val="000000">
                      <a:alpha val="43137"/>
                    </a:srgbClr>
                  </a:outerShdw>
                </a:effectLst>
              </a:rPr>
              <a:t>the</a:t>
            </a:r>
            <a:r>
              <a:rPr lang="de-DE" sz="1200" b="1" dirty="0">
                <a:effectLst>
                  <a:outerShdw blurRad="38100" dist="38100" dir="2700000" algn="tl">
                    <a:srgbClr val="000000">
                      <a:alpha val="43137"/>
                    </a:srgbClr>
                  </a:outerShdw>
                </a:effectLst>
              </a:rPr>
              <a:t> link)</a:t>
            </a:r>
            <a:endParaRPr lang="en-US"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2106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A292F43-A02B-4EC2-A9C5-FAB3B2D7AB3B}"/>
              </a:ext>
            </a:extLst>
          </p:cNvPr>
          <p:cNvSpPr>
            <a:spLocks noGrp="1"/>
          </p:cNvSpPr>
          <p:nvPr>
            <p:ph type="title"/>
          </p:nvPr>
        </p:nvSpPr>
        <p:spPr/>
        <p:txBody>
          <a:bodyPr/>
          <a:lstStyle/>
          <a:p>
            <a:r>
              <a:rPr lang="de-DE" dirty="0" err="1"/>
              <a:t>Results</a:t>
            </a:r>
            <a:r>
              <a:rPr lang="de-DE" dirty="0"/>
              <a:t> </a:t>
            </a:r>
            <a:r>
              <a:rPr lang="de-DE" dirty="0" err="1"/>
              <a:t>from</a:t>
            </a:r>
            <a:r>
              <a:rPr lang="de-DE" dirty="0"/>
              <a:t> </a:t>
            </a:r>
            <a:r>
              <a:rPr lang="de-DE" dirty="0" err="1"/>
              <a:t>the</a:t>
            </a:r>
            <a:r>
              <a:rPr lang="de-DE" dirty="0"/>
              <a:t> </a:t>
            </a:r>
            <a:r>
              <a:rPr lang="de-DE" dirty="0" err="1"/>
              <a:t>KwaThunzi</a:t>
            </a:r>
            <a:r>
              <a:rPr lang="de-DE" dirty="0"/>
              <a:t> Gully </a:t>
            </a:r>
            <a:r>
              <a:rPr lang="de-DE" dirty="0" err="1"/>
              <a:t>case</a:t>
            </a:r>
            <a:r>
              <a:rPr lang="de-DE" dirty="0"/>
              <a:t> </a:t>
            </a:r>
            <a:r>
              <a:rPr lang="de-DE" dirty="0" err="1"/>
              <a:t>study</a:t>
            </a:r>
            <a:r>
              <a:rPr lang="de-DE" dirty="0"/>
              <a:t>, </a:t>
            </a:r>
            <a:r>
              <a:rPr lang="de-DE" dirty="0" err="1"/>
              <a:t>KwaZulu</a:t>
            </a:r>
            <a:r>
              <a:rPr lang="de-DE" dirty="0"/>
              <a:t>-Natal, South </a:t>
            </a:r>
            <a:r>
              <a:rPr lang="de-DE" dirty="0" err="1"/>
              <a:t>Africa</a:t>
            </a:r>
            <a:endParaRPr lang="de-DE" dirty="0"/>
          </a:p>
        </p:txBody>
      </p:sp>
      <p:sp>
        <p:nvSpPr>
          <p:cNvPr id="9" name="Textplatzhalter 8">
            <a:extLst>
              <a:ext uri="{FF2B5EF4-FFF2-40B4-BE49-F238E27FC236}">
                <a16:creationId xmlns:a16="http://schemas.microsoft.com/office/drawing/2014/main" id="{14403617-F760-4CDF-B376-ED5D2F6BAB5C}"/>
              </a:ext>
            </a:extLst>
          </p:cNvPr>
          <p:cNvSpPr>
            <a:spLocks noGrp="1"/>
          </p:cNvSpPr>
          <p:nvPr>
            <p:ph type="body" idx="1"/>
          </p:nvPr>
        </p:nvSpPr>
        <p:spPr/>
        <p:txBody>
          <a:bodyPr/>
          <a:lstStyle/>
          <a:p>
            <a:endParaRPr lang="de-DE"/>
          </a:p>
        </p:txBody>
      </p:sp>
      <p:sp>
        <p:nvSpPr>
          <p:cNvPr id="5" name="Datumsplatzhalter 4">
            <a:extLst>
              <a:ext uri="{FF2B5EF4-FFF2-40B4-BE49-F238E27FC236}">
                <a16:creationId xmlns:a16="http://schemas.microsoft.com/office/drawing/2014/main" id="{ADFAFECA-7CA3-4BB9-A58D-8A3ED2F4F9C7}"/>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961C995A-D2C9-44B4-9E49-B71D1036C819}"/>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FCA68BAB-B000-44DA-B596-45C4ECC67F98}"/>
              </a:ext>
            </a:extLst>
          </p:cNvPr>
          <p:cNvSpPr>
            <a:spLocks noGrp="1"/>
          </p:cNvSpPr>
          <p:nvPr>
            <p:ph type="sldNum" sz="quarter" idx="12"/>
          </p:nvPr>
        </p:nvSpPr>
        <p:spPr/>
        <p:txBody>
          <a:bodyPr/>
          <a:lstStyle/>
          <a:p>
            <a:fld id="{54A5898D-2250-4656-8F75-1F089713AEB4}" type="slidenum">
              <a:rPr lang="de-DE" smtClean="0"/>
              <a:t>18</a:t>
            </a:fld>
            <a:endParaRPr lang="de-DE"/>
          </a:p>
        </p:txBody>
      </p:sp>
    </p:spTree>
    <p:extLst>
      <p:ext uri="{BB962C8B-B14F-4D97-AF65-F5344CB8AC3E}">
        <p14:creationId xmlns:p14="http://schemas.microsoft.com/office/powerpoint/2010/main" val="3767533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0924698-3A90-4585-A299-6B7E0D58BE59}"/>
              </a:ext>
            </a:extLst>
          </p:cNvPr>
          <p:cNvSpPr>
            <a:spLocks noGrp="1"/>
          </p:cNvSpPr>
          <p:nvPr>
            <p:ph type="title"/>
          </p:nvPr>
        </p:nvSpPr>
        <p:spPr>
          <a:xfrm>
            <a:off x="838199" y="365125"/>
            <a:ext cx="5515429" cy="1325563"/>
          </a:xfrm>
        </p:spPr>
        <p:txBody>
          <a:bodyPr>
            <a:normAutofit fontScale="90000"/>
          </a:bodyPr>
          <a:lstStyle/>
          <a:p>
            <a:r>
              <a:rPr lang="de-DE" dirty="0"/>
              <a:t>KwaThunzi - a </a:t>
            </a:r>
            <a:r>
              <a:rPr lang="de-DE" dirty="0" err="1"/>
              <a:t>long</a:t>
            </a:r>
            <a:r>
              <a:rPr lang="de-DE" dirty="0"/>
              <a:t> </a:t>
            </a:r>
            <a:r>
              <a:rPr lang="de-DE" dirty="0" err="1"/>
              <a:t>story</a:t>
            </a:r>
            <a:r>
              <a:rPr lang="de-DE" dirty="0"/>
              <a:t> </a:t>
            </a:r>
            <a:r>
              <a:rPr lang="de-DE" dirty="0" err="1"/>
              <a:t>of</a:t>
            </a:r>
            <a:r>
              <a:rPr lang="de-DE" dirty="0"/>
              <a:t> </a:t>
            </a:r>
            <a:r>
              <a:rPr lang="de-DE" dirty="0" err="1"/>
              <a:t>scientific</a:t>
            </a:r>
            <a:r>
              <a:rPr lang="de-DE" dirty="0"/>
              <a:t> </a:t>
            </a:r>
            <a:r>
              <a:rPr lang="de-DE" dirty="0" err="1"/>
              <a:t>research</a:t>
            </a:r>
            <a:endParaRPr lang="de-DE" dirty="0"/>
          </a:p>
        </p:txBody>
      </p:sp>
      <p:sp>
        <p:nvSpPr>
          <p:cNvPr id="4" name="Datumsplatzhalter 3">
            <a:extLst>
              <a:ext uri="{FF2B5EF4-FFF2-40B4-BE49-F238E27FC236}">
                <a16:creationId xmlns:a16="http://schemas.microsoft.com/office/drawing/2014/main" id="{E1777B6E-CAA4-45A2-84D5-E5FA63864BCE}"/>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2B5EB94B-1466-45FB-B9CB-7777F5754A62}"/>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9CC089B7-ED7E-48BC-B159-C2DE274474BC}"/>
              </a:ext>
            </a:extLst>
          </p:cNvPr>
          <p:cNvSpPr>
            <a:spLocks noGrp="1"/>
          </p:cNvSpPr>
          <p:nvPr>
            <p:ph type="sldNum" sz="quarter" idx="12"/>
          </p:nvPr>
        </p:nvSpPr>
        <p:spPr/>
        <p:txBody>
          <a:bodyPr/>
          <a:lstStyle/>
          <a:p>
            <a:fld id="{54A5898D-2250-4656-8F75-1F089713AEB4}" type="slidenum">
              <a:rPr lang="de-DE" smtClean="0"/>
              <a:t>19</a:t>
            </a:fld>
            <a:endParaRPr lang="de-DE"/>
          </a:p>
        </p:txBody>
      </p:sp>
      <p:pic>
        <p:nvPicPr>
          <p:cNvPr id="24" name="Grafik 23">
            <a:extLst>
              <a:ext uri="{FF2B5EF4-FFF2-40B4-BE49-F238E27FC236}">
                <a16:creationId xmlns:a16="http://schemas.microsoft.com/office/drawing/2014/main" id="{1A577CFA-D867-4CDB-8EBA-40C630218C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5668" y="538330"/>
            <a:ext cx="4975760" cy="5638633"/>
          </a:xfrm>
          <a:prstGeom prst="rect">
            <a:avLst/>
          </a:prstGeom>
        </p:spPr>
      </p:pic>
      <p:sp>
        <p:nvSpPr>
          <p:cNvPr id="28" name="Inhaltsplatzhalter 27">
            <a:extLst>
              <a:ext uri="{FF2B5EF4-FFF2-40B4-BE49-F238E27FC236}">
                <a16:creationId xmlns:a16="http://schemas.microsoft.com/office/drawing/2014/main" id="{39A4FD35-360A-494B-AD33-EC0A03F55D61}"/>
              </a:ext>
            </a:extLst>
          </p:cNvPr>
          <p:cNvSpPr>
            <a:spLocks noGrp="1"/>
          </p:cNvSpPr>
          <p:nvPr>
            <p:ph sz="half" idx="1"/>
          </p:nvPr>
        </p:nvSpPr>
        <p:spPr>
          <a:xfrm>
            <a:off x="838199" y="1814443"/>
            <a:ext cx="5181600" cy="4351338"/>
          </a:xfrm>
        </p:spPr>
        <p:txBody>
          <a:bodyPr>
            <a:normAutofit fontScale="85000" lnSpcReduction="20000"/>
          </a:bodyPr>
          <a:lstStyle/>
          <a:p>
            <a:pPr algn="just"/>
            <a:r>
              <a:rPr lang="de-DE" dirty="0"/>
              <a:t>Gully KwaThunzi </a:t>
            </a:r>
            <a:r>
              <a:rPr lang="de-DE" dirty="0" err="1"/>
              <a:t>is</a:t>
            </a:r>
            <a:r>
              <a:rPr lang="de-DE" dirty="0"/>
              <a:t> an </a:t>
            </a:r>
            <a:r>
              <a:rPr lang="de-DE" dirty="0" err="1"/>
              <a:t>example</a:t>
            </a:r>
            <a:r>
              <a:rPr lang="de-DE" dirty="0"/>
              <a:t> </a:t>
            </a:r>
            <a:r>
              <a:rPr lang="de-DE" dirty="0" err="1"/>
              <a:t>of</a:t>
            </a:r>
            <a:r>
              <a:rPr lang="de-DE" dirty="0"/>
              <a:t> </a:t>
            </a:r>
            <a:r>
              <a:rPr lang="de-DE" dirty="0" err="1"/>
              <a:t>the</a:t>
            </a:r>
            <a:r>
              <a:rPr lang="de-DE" dirty="0"/>
              <a:t> </a:t>
            </a:r>
            <a:r>
              <a:rPr lang="de-DE" dirty="0" err="1"/>
              <a:t>widespread</a:t>
            </a:r>
            <a:r>
              <a:rPr lang="de-DE" dirty="0"/>
              <a:t> </a:t>
            </a:r>
            <a:r>
              <a:rPr lang="de-DE" dirty="0" err="1"/>
              <a:t>gully</a:t>
            </a:r>
            <a:r>
              <a:rPr lang="de-DE" dirty="0"/>
              <a:t> </a:t>
            </a:r>
            <a:r>
              <a:rPr lang="de-DE" dirty="0" err="1"/>
              <a:t>erosion</a:t>
            </a:r>
            <a:r>
              <a:rPr lang="de-DE" dirty="0"/>
              <a:t> in </a:t>
            </a:r>
            <a:r>
              <a:rPr lang="de-DE" dirty="0" err="1"/>
              <a:t>the</a:t>
            </a:r>
            <a:r>
              <a:rPr lang="de-DE" dirty="0"/>
              <a:t> </a:t>
            </a:r>
            <a:r>
              <a:rPr lang="de-DE" dirty="0">
                <a:solidFill>
                  <a:srgbClr val="C00000"/>
                </a:solidFill>
              </a:rPr>
              <a:t>Masotcheni Formation </a:t>
            </a:r>
            <a:r>
              <a:rPr lang="de-DE" dirty="0"/>
              <a:t>in </a:t>
            </a:r>
            <a:r>
              <a:rPr lang="de-DE" dirty="0" err="1"/>
              <a:t>the</a:t>
            </a:r>
            <a:r>
              <a:rPr lang="de-DE" dirty="0"/>
              <a:t> Drakensberg Mountains. In </a:t>
            </a:r>
            <a:r>
              <a:rPr lang="de-DE" dirty="0" err="1"/>
              <a:t>the</a:t>
            </a:r>
            <a:r>
              <a:rPr lang="de-DE" dirty="0"/>
              <a:t> Upper </a:t>
            </a:r>
            <a:r>
              <a:rPr lang="de-DE" dirty="0" err="1"/>
              <a:t>Umkomazi</a:t>
            </a:r>
            <a:r>
              <a:rPr lang="de-DE" dirty="0"/>
              <a:t> </a:t>
            </a:r>
            <a:r>
              <a:rPr lang="de-DE" dirty="0" err="1"/>
              <a:t>Basin</a:t>
            </a:r>
            <a:r>
              <a:rPr lang="de-DE" dirty="0"/>
              <a:t>, </a:t>
            </a:r>
            <a:r>
              <a:rPr lang="de-DE" dirty="0" err="1"/>
              <a:t>erosion</a:t>
            </a:r>
            <a:r>
              <a:rPr lang="de-DE" dirty="0"/>
              <a:t> </a:t>
            </a:r>
            <a:r>
              <a:rPr lang="de-DE" dirty="0" err="1"/>
              <a:t>is</a:t>
            </a:r>
            <a:r>
              <a:rPr lang="de-DE" dirty="0"/>
              <a:t> </a:t>
            </a:r>
            <a:r>
              <a:rPr lang="de-DE" dirty="0" err="1"/>
              <a:t>driven</a:t>
            </a:r>
            <a:r>
              <a:rPr lang="de-DE" dirty="0"/>
              <a:t> </a:t>
            </a:r>
            <a:r>
              <a:rPr lang="de-DE" dirty="0" err="1"/>
              <a:t>by</a:t>
            </a:r>
            <a:r>
              <a:rPr lang="de-DE" dirty="0"/>
              <a:t> </a:t>
            </a:r>
            <a:r>
              <a:rPr lang="de-DE" dirty="0" err="1">
                <a:solidFill>
                  <a:srgbClr val="C00000"/>
                </a:solidFill>
              </a:rPr>
              <a:t>seasonal</a:t>
            </a:r>
            <a:r>
              <a:rPr lang="de-DE" dirty="0">
                <a:solidFill>
                  <a:srgbClr val="C00000"/>
                </a:solidFill>
              </a:rPr>
              <a:t> </a:t>
            </a:r>
            <a:r>
              <a:rPr lang="de-DE" dirty="0" err="1">
                <a:solidFill>
                  <a:srgbClr val="C00000"/>
                </a:solidFill>
              </a:rPr>
              <a:t>summer</a:t>
            </a:r>
            <a:r>
              <a:rPr lang="de-DE" dirty="0"/>
              <a:t> </a:t>
            </a:r>
            <a:r>
              <a:rPr lang="de-DE" dirty="0" err="1">
                <a:solidFill>
                  <a:srgbClr val="C00000"/>
                </a:solidFill>
              </a:rPr>
              <a:t>precipitation</a:t>
            </a:r>
            <a:r>
              <a:rPr lang="de-DE" dirty="0"/>
              <a:t>.</a:t>
            </a:r>
          </a:p>
          <a:p>
            <a:pPr algn="just"/>
            <a:endParaRPr lang="de-DE" dirty="0"/>
          </a:p>
          <a:p>
            <a:pPr algn="just"/>
            <a:r>
              <a:rPr lang="de-DE" dirty="0"/>
              <a:t>This </a:t>
            </a:r>
            <a:r>
              <a:rPr lang="de-DE" dirty="0" err="1"/>
              <a:t>is</a:t>
            </a:r>
            <a:r>
              <a:rPr lang="de-DE" dirty="0"/>
              <a:t> a </a:t>
            </a:r>
            <a:r>
              <a:rPr lang="de-DE" dirty="0" err="1"/>
              <a:t>threat</a:t>
            </a:r>
            <a:r>
              <a:rPr lang="de-DE" dirty="0"/>
              <a:t> </a:t>
            </a:r>
            <a:r>
              <a:rPr lang="de-DE" dirty="0" err="1"/>
              <a:t>for</a:t>
            </a:r>
            <a:r>
              <a:rPr lang="de-DE" dirty="0"/>
              <a:t> </a:t>
            </a:r>
            <a:r>
              <a:rPr lang="de-DE" dirty="0" err="1"/>
              <a:t>arable</a:t>
            </a:r>
            <a:r>
              <a:rPr lang="de-DE" dirty="0"/>
              <a:t> </a:t>
            </a:r>
            <a:r>
              <a:rPr lang="de-DE" dirty="0" err="1"/>
              <a:t>land</a:t>
            </a:r>
            <a:r>
              <a:rPr lang="de-DE" dirty="0"/>
              <a:t>, but </a:t>
            </a:r>
            <a:r>
              <a:rPr lang="de-DE" dirty="0" err="1"/>
              <a:t>it</a:t>
            </a:r>
            <a:r>
              <a:rPr lang="de-DE" dirty="0"/>
              <a:t> also </a:t>
            </a:r>
            <a:r>
              <a:rPr lang="de-DE" dirty="0" err="1"/>
              <a:t>exposes</a:t>
            </a:r>
            <a:r>
              <a:rPr lang="de-DE" dirty="0"/>
              <a:t> Middle Stone Age </a:t>
            </a:r>
            <a:r>
              <a:rPr lang="de-DE" dirty="0" err="1"/>
              <a:t>lithic</a:t>
            </a:r>
            <a:r>
              <a:rPr lang="de-DE" dirty="0"/>
              <a:t> </a:t>
            </a:r>
            <a:r>
              <a:rPr lang="de-DE" dirty="0" err="1"/>
              <a:t>artefacts</a:t>
            </a:r>
            <a:r>
              <a:rPr lang="de-DE" dirty="0"/>
              <a:t>.</a:t>
            </a:r>
          </a:p>
          <a:p>
            <a:pPr marL="0" indent="0" algn="just">
              <a:buNone/>
            </a:pPr>
            <a:endParaRPr lang="de-DE" dirty="0"/>
          </a:p>
          <a:p>
            <a:pPr algn="just"/>
            <a:r>
              <a:rPr lang="de-DE" dirty="0" err="1"/>
              <a:t>Earlier</a:t>
            </a:r>
            <a:r>
              <a:rPr lang="de-DE" dirty="0"/>
              <a:t> </a:t>
            </a:r>
            <a:r>
              <a:rPr lang="de-DE" dirty="0" err="1"/>
              <a:t>studies</a:t>
            </a:r>
            <a:r>
              <a:rPr lang="de-DE" dirty="0"/>
              <a:t> </a:t>
            </a:r>
            <a:r>
              <a:rPr lang="de-DE" dirty="0" err="1"/>
              <a:t>by</a:t>
            </a:r>
            <a:r>
              <a:rPr lang="de-DE" dirty="0"/>
              <a:t>, Märker et al., 2001, 2003 etc. </a:t>
            </a:r>
            <a:r>
              <a:rPr lang="de-DE" dirty="0" err="1"/>
              <a:t>produced</a:t>
            </a:r>
            <a:r>
              <a:rPr lang="de-DE" dirty="0"/>
              <a:t> a </a:t>
            </a:r>
            <a:r>
              <a:rPr lang="de-DE" dirty="0" err="1"/>
              <a:t>valuable</a:t>
            </a:r>
            <a:r>
              <a:rPr lang="de-DE" dirty="0"/>
              <a:t> </a:t>
            </a:r>
            <a:r>
              <a:rPr lang="de-DE" dirty="0" err="1"/>
              <a:t>scientific</a:t>
            </a:r>
            <a:r>
              <a:rPr lang="de-DE" dirty="0"/>
              <a:t> </a:t>
            </a:r>
            <a:r>
              <a:rPr lang="de-DE" dirty="0" err="1"/>
              <a:t>record</a:t>
            </a:r>
            <a:r>
              <a:rPr lang="de-DE" dirty="0"/>
              <a:t>.</a:t>
            </a:r>
          </a:p>
        </p:txBody>
      </p:sp>
      <p:sp>
        <p:nvSpPr>
          <p:cNvPr id="29" name="Rechteck 28">
            <a:extLst>
              <a:ext uri="{FF2B5EF4-FFF2-40B4-BE49-F238E27FC236}">
                <a16:creationId xmlns:a16="http://schemas.microsoft.com/office/drawing/2014/main" id="{CD98C951-CE5A-4A57-849C-6753ADD603F3}"/>
              </a:ext>
            </a:extLst>
          </p:cNvPr>
          <p:cNvSpPr/>
          <p:nvPr/>
        </p:nvSpPr>
        <p:spPr>
          <a:xfrm>
            <a:off x="6667500" y="6165781"/>
            <a:ext cx="5181600" cy="307777"/>
          </a:xfrm>
          <a:prstGeom prst="rect">
            <a:avLst/>
          </a:prstGeom>
        </p:spPr>
        <p:txBody>
          <a:bodyPr wrap="square">
            <a:spAutoFit/>
          </a:bodyPr>
          <a:lstStyle/>
          <a:p>
            <a:pPr algn="just"/>
            <a:r>
              <a:rPr lang="de-DE" sz="1400" i="1" dirty="0"/>
              <a:t>Study </a:t>
            </a:r>
            <a:r>
              <a:rPr lang="de-DE" sz="1400" i="1" dirty="0" err="1"/>
              <a:t>area</a:t>
            </a:r>
            <a:r>
              <a:rPr lang="de-DE" sz="1400" i="1" dirty="0"/>
              <a:t> and </a:t>
            </a:r>
            <a:r>
              <a:rPr lang="de-DE" sz="1400" i="1" dirty="0" err="1"/>
              <a:t>detailed</a:t>
            </a:r>
            <a:r>
              <a:rPr lang="de-DE" sz="1400" i="1" dirty="0"/>
              <a:t> </a:t>
            </a:r>
            <a:r>
              <a:rPr lang="de-DE" sz="1400" i="1" dirty="0" err="1"/>
              <a:t>view</a:t>
            </a:r>
            <a:r>
              <a:rPr lang="de-DE" sz="1400" i="1" dirty="0"/>
              <a:t> </a:t>
            </a:r>
            <a:r>
              <a:rPr lang="de-DE" sz="1400" i="1" dirty="0" err="1"/>
              <a:t>if</a:t>
            </a:r>
            <a:r>
              <a:rPr lang="de-DE" sz="1400" i="1" dirty="0"/>
              <a:t> </a:t>
            </a:r>
            <a:r>
              <a:rPr lang="de-DE" sz="1400" i="1" dirty="0" err="1"/>
              <a:t>the</a:t>
            </a:r>
            <a:r>
              <a:rPr lang="de-DE" sz="1400" i="1" dirty="0"/>
              <a:t> </a:t>
            </a:r>
            <a:r>
              <a:rPr lang="de-DE" sz="1400" i="1" dirty="0" err="1"/>
              <a:t>gully</a:t>
            </a:r>
            <a:r>
              <a:rPr lang="de-DE" sz="1400" i="1" dirty="0"/>
              <a:t> (CC-BY Sommer)</a:t>
            </a:r>
          </a:p>
        </p:txBody>
      </p:sp>
    </p:spTree>
    <p:extLst>
      <p:ext uri="{BB962C8B-B14F-4D97-AF65-F5344CB8AC3E}">
        <p14:creationId xmlns:p14="http://schemas.microsoft.com/office/powerpoint/2010/main" val="4029503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8A87EC-2BC5-4696-A01A-2EC4A1FE0BE7}"/>
              </a:ext>
            </a:extLst>
          </p:cNvPr>
          <p:cNvSpPr>
            <a:spLocks noGrp="1"/>
          </p:cNvSpPr>
          <p:nvPr>
            <p:ph type="title"/>
          </p:nvPr>
        </p:nvSpPr>
        <p:spPr/>
        <p:txBody>
          <a:bodyPr/>
          <a:lstStyle/>
          <a:p>
            <a:r>
              <a:rPr lang="de-DE" dirty="0"/>
              <a:t>Key </a:t>
            </a:r>
            <a:r>
              <a:rPr lang="de-DE" dirty="0" err="1"/>
              <a:t>messages</a:t>
            </a:r>
            <a:r>
              <a:rPr lang="de-DE" dirty="0"/>
              <a:t> </a:t>
            </a:r>
          </a:p>
        </p:txBody>
      </p:sp>
      <p:sp>
        <p:nvSpPr>
          <p:cNvPr id="3" name="Inhaltsplatzhalter 2">
            <a:extLst>
              <a:ext uri="{FF2B5EF4-FFF2-40B4-BE49-F238E27FC236}">
                <a16:creationId xmlns:a16="http://schemas.microsoft.com/office/drawing/2014/main" id="{D1070A0C-A354-4393-8E78-64399EF13B9F}"/>
              </a:ext>
            </a:extLst>
          </p:cNvPr>
          <p:cNvSpPr>
            <a:spLocks noGrp="1"/>
          </p:cNvSpPr>
          <p:nvPr>
            <p:ph idx="1"/>
          </p:nvPr>
        </p:nvSpPr>
        <p:spPr/>
        <p:txBody>
          <a:bodyPr/>
          <a:lstStyle/>
          <a:p>
            <a:pPr>
              <a:lnSpc>
                <a:spcPct val="100000"/>
              </a:lnSpc>
              <a:spcAft>
                <a:spcPts val="2400"/>
              </a:spcAft>
            </a:pPr>
            <a:r>
              <a:rPr lang="en-GB" dirty="0"/>
              <a:t>We implemented a state-of-the-art </a:t>
            </a:r>
            <a:r>
              <a:rPr lang="en-GB" b="1" dirty="0">
                <a:solidFill>
                  <a:srgbClr val="C00000"/>
                </a:solidFill>
              </a:rPr>
              <a:t>Gully Erosion Model</a:t>
            </a:r>
            <a:r>
              <a:rPr lang="en-GB" dirty="0">
                <a:solidFill>
                  <a:srgbClr val="C00000"/>
                </a:solidFill>
              </a:rPr>
              <a:t> </a:t>
            </a:r>
            <a:r>
              <a:rPr lang="en-GB" dirty="0"/>
              <a:t>in a </a:t>
            </a:r>
            <a:r>
              <a:rPr lang="en-GB" b="1" dirty="0">
                <a:solidFill>
                  <a:srgbClr val="C00000"/>
                </a:solidFill>
              </a:rPr>
              <a:t>GIS</a:t>
            </a:r>
            <a:r>
              <a:rPr lang="en-GB" dirty="0"/>
              <a:t> environment</a:t>
            </a:r>
          </a:p>
          <a:p>
            <a:pPr>
              <a:lnSpc>
                <a:spcPct val="100000"/>
              </a:lnSpc>
              <a:spcAft>
                <a:spcPts val="2400"/>
              </a:spcAft>
            </a:pPr>
            <a:r>
              <a:rPr lang="en-GB" dirty="0"/>
              <a:t>This allows to perform computing-intensive sensitivity analyses for  </a:t>
            </a:r>
            <a:r>
              <a:rPr lang="en-GB" b="1" dirty="0">
                <a:solidFill>
                  <a:srgbClr val="C00000"/>
                </a:solidFill>
              </a:rPr>
              <a:t>calibration</a:t>
            </a:r>
            <a:r>
              <a:rPr lang="en-GB" dirty="0"/>
              <a:t> and </a:t>
            </a:r>
            <a:r>
              <a:rPr lang="en-GB" b="1" dirty="0">
                <a:solidFill>
                  <a:srgbClr val="C00000"/>
                </a:solidFill>
              </a:rPr>
              <a:t>validation</a:t>
            </a:r>
            <a:r>
              <a:rPr lang="en-GB" dirty="0"/>
              <a:t> runs of the model…</a:t>
            </a:r>
          </a:p>
          <a:p>
            <a:pPr>
              <a:lnSpc>
                <a:spcPct val="100000"/>
              </a:lnSpc>
              <a:spcAft>
                <a:spcPts val="2400"/>
              </a:spcAft>
            </a:pPr>
            <a:r>
              <a:rPr lang="en-GB" dirty="0"/>
              <a:t>… which helps to </a:t>
            </a:r>
            <a:r>
              <a:rPr lang="en-GB" b="1" dirty="0">
                <a:solidFill>
                  <a:srgbClr val="C00000"/>
                </a:solidFill>
              </a:rPr>
              <a:t>reconstruct</a:t>
            </a:r>
            <a:r>
              <a:rPr lang="en-GB" dirty="0"/>
              <a:t> and </a:t>
            </a:r>
            <a:r>
              <a:rPr lang="en-GB" b="1" dirty="0">
                <a:solidFill>
                  <a:srgbClr val="C00000"/>
                </a:solidFill>
              </a:rPr>
              <a:t>predict</a:t>
            </a:r>
            <a:r>
              <a:rPr lang="en-GB" dirty="0"/>
              <a:t> land degradation in South Africa</a:t>
            </a:r>
          </a:p>
        </p:txBody>
      </p:sp>
      <p:sp>
        <p:nvSpPr>
          <p:cNvPr id="4" name="Datumsplatzhalter 3">
            <a:extLst>
              <a:ext uri="{FF2B5EF4-FFF2-40B4-BE49-F238E27FC236}">
                <a16:creationId xmlns:a16="http://schemas.microsoft.com/office/drawing/2014/main" id="{1E11E4AC-ACAF-4521-A411-228B245C3F8D}"/>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0FC85E20-CDC1-446F-B2F2-99ED7DE6A55D}"/>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BD3276DA-B3BB-47D0-B7B7-5F7349DBC2B8}"/>
              </a:ext>
            </a:extLst>
          </p:cNvPr>
          <p:cNvSpPr>
            <a:spLocks noGrp="1"/>
          </p:cNvSpPr>
          <p:nvPr>
            <p:ph type="sldNum" sz="quarter" idx="12"/>
          </p:nvPr>
        </p:nvSpPr>
        <p:spPr/>
        <p:txBody>
          <a:bodyPr/>
          <a:lstStyle/>
          <a:p>
            <a:fld id="{54A5898D-2250-4656-8F75-1F089713AEB4}" type="slidenum">
              <a:rPr lang="de-DE" smtClean="0"/>
              <a:t>2</a:t>
            </a:fld>
            <a:endParaRPr lang="de-DE"/>
          </a:p>
        </p:txBody>
      </p:sp>
    </p:spTree>
    <p:extLst>
      <p:ext uri="{BB962C8B-B14F-4D97-AF65-F5344CB8AC3E}">
        <p14:creationId xmlns:p14="http://schemas.microsoft.com/office/powerpoint/2010/main" val="1060453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F68C7-5858-4F81-93A2-1B77996A1F58}"/>
              </a:ext>
            </a:extLst>
          </p:cNvPr>
          <p:cNvSpPr>
            <a:spLocks noGrp="1"/>
          </p:cNvSpPr>
          <p:nvPr>
            <p:ph type="title"/>
          </p:nvPr>
        </p:nvSpPr>
        <p:spPr/>
        <p:txBody>
          <a:bodyPr/>
          <a:lstStyle/>
          <a:p>
            <a:r>
              <a:rPr lang="de-DE" dirty="0"/>
              <a:t>DYNGUL </a:t>
            </a:r>
            <a:r>
              <a:rPr lang="de-DE" dirty="0" err="1"/>
              <a:t>can</a:t>
            </a:r>
            <a:r>
              <a:rPr lang="de-DE" dirty="0"/>
              <a:t> handle </a:t>
            </a:r>
            <a:r>
              <a:rPr lang="de-DE" dirty="0" err="1"/>
              <a:t>substrate</a:t>
            </a:r>
            <a:r>
              <a:rPr lang="de-DE" dirty="0"/>
              <a:t> </a:t>
            </a:r>
            <a:r>
              <a:rPr lang="de-DE" dirty="0" err="1"/>
              <a:t>variance</a:t>
            </a:r>
            <a:endParaRPr lang="de-DE" dirty="0"/>
          </a:p>
        </p:txBody>
      </p:sp>
      <p:sp>
        <p:nvSpPr>
          <p:cNvPr id="3" name="Inhaltsplatzhalter 2">
            <a:extLst>
              <a:ext uri="{FF2B5EF4-FFF2-40B4-BE49-F238E27FC236}">
                <a16:creationId xmlns:a16="http://schemas.microsoft.com/office/drawing/2014/main" id="{27587BB0-C56E-4184-A8C7-69A6F9F58438}"/>
              </a:ext>
            </a:extLst>
          </p:cNvPr>
          <p:cNvSpPr>
            <a:spLocks noGrp="1"/>
          </p:cNvSpPr>
          <p:nvPr>
            <p:ph sz="half" idx="1"/>
          </p:nvPr>
        </p:nvSpPr>
        <p:spPr>
          <a:xfrm>
            <a:off x="393032" y="1825624"/>
            <a:ext cx="5181600" cy="4351338"/>
          </a:xfrm>
        </p:spPr>
        <p:txBody>
          <a:bodyPr>
            <a:normAutofit fontScale="85000" lnSpcReduction="20000"/>
          </a:bodyPr>
          <a:lstStyle/>
          <a:p>
            <a:pPr algn="just"/>
            <a:r>
              <a:rPr lang="de-DE" dirty="0"/>
              <a:t>The </a:t>
            </a:r>
            <a:r>
              <a:rPr lang="de-DE" dirty="0" err="1"/>
              <a:t>gully</a:t>
            </a:r>
            <a:r>
              <a:rPr lang="de-DE" dirty="0"/>
              <a:t> </a:t>
            </a:r>
            <a:r>
              <a:rPr lang="de-DE" dirty="0" err="1"/>
              <a:t>is</a:t>
            </a:r>
            <a:r>
              <a:rPr lang="de-DE" dirty="0"/>
              <a:t> </a:t>
            </a:r>
            <a:r>
              <a:rPr lang="de-DE" dirty="0" err="1"/>
              <a:t>developed</a:t>
            </a:r>
            <a:r>
              <a:rPr lang="de-DE" dirty="0"/>
              <a:t> in </a:t>
            </a:r>
            <a:r>
              <a:rPr lang="de-DE" dirty="0" err="1"/>
              <a:t>the</a:t>
            </a:r>
            <a:r>
              <a:rPr lang="de-DE" dirty="0"/>
              <a:t> </a:t>
            </a:r>
            <a:r>
              <a:rPr lang="de-DE" dirty="0">
                <a:solidFill>
                  <a:srgbClr val="C00000"/>
                </a:solidFill>
              </a:rPr>
              <a:t>Masotcheni Formation</a:t>
            </a:r>
            <a:r>
              <a:rPr lang="de-DE" dirty="0"/>
              <a:t>, </a:t>
            </a:r>
            <a:r>
              <a:rPr lang="de-DE" dirty="0" err="1"/>
              <a:t>which</a:t>
            </a:r>
            <a:r>
              <a:rPr lang="de-DE" dirty="0"/>
              <a:t> </a:t>
            </a:r>
            <a:r>
              <a:rPr lang="de-DE" dirty="0" err="1"/>
              <a:t>consists</a:t>
            </a:r>
            <a:r>
              <a:rPr lang="de-DE" dirty="0"/>
              <a:t> </a:t>
            </a:r>
            <a:r>
              <a:rPr lang="de-DE" dirty="0" err="1"/>
              <a:t>of</a:t>
            </a:r>
            <a:r>
              <a:rPr lang="de-DE" dirty="0"/>
              <a:t> </a:t>
            </a:r>
            <a:r>
              <a:rPr lang="de-DE" dirty="0" err="1">
                <a:solidFill>
                  <a:srgbClr val="C00000"/>
                </a:solidFill>
              </a:rPr>
              <a:t>stratified</a:t>
            </a:r>
            <a:r>
              <a:rPr lang="de-DE" dirty="0">
                <a:solidFill>
                  <a:srgbClr val="C00000"/>
                </a:solidFill>
              </a:rPr>
              <a:t> </a:t>
            </a:r>
            <a:r>
              <a:rPr lang="de-DE" dirty="0" err="1">
                <a:solidFill>
                  <a:srgbClr val="C00000"/>
                </a:solidFill>
              </a:rPr>
              <a:t>colluvial</a:t>
            </a:r>
            <a:r>
              <a:rPr lang="de-DE" dirty="0">
                <a:solidFill>
                  <a:srgbClr val="C00000"/>
                </a:solidFill>
              </a:rPr>
              <a:t> </a:t>
            </a:r>
            <a:r>
              <a:rPr lang="de-DE" dirty="0" err="1">
                <a:solidFill>
                  <a:srgbClr val="C00000"/>
                </a:solidFill>
              </a:rPr>
              <a:t>layers</a:t>
            </a:r>
            <a:r>
              <a:rPr lang="de-DE" dirty="0"/>
              <a:t>. Due </a:t>
            </a:r>
            <a:r>
              <a:rPr lang="de-DE" dirty="0" err="1"/>
              <a:t>to</a:t>
            </a:r>
            <a:r>
              <a:rPr lang="de-DE" dirty="0"/>
              <a:t> </a:t>
            </a:r>
            <a:r>
              <a:rPr lang="de-DE" dirty="0" err="1"/>
              <a:t>past</a:t>
            </a:r>
            <a:r>
              <a:rPr lang="de-DE" dirty="0"/>
              <a:t> </a:t>
            </a:r>
            <a:r>
              <a:rPr lang="de-DE" dirty="0" err="1"/>
              <a:t>cycles</a:t>
            </a:r>
            <a:r>
              <a:rPr lang="de-DE" dirty="0"/>
              <a:t> </a:t>
            </a:r>
            <a:r>
              <a:rPr lang="de-DE" dirty="0" err="1"/>
              <a:t>of</a:t>
            </a:r>
            <a:r>
              <a:rPr lang="de-DE" dirty="0"/>
              <a:t> </a:t>
            </a:r>
            <a:r>
              <a:rPr lang="de-DE" dirty="0" err="1"/>
              <a:t>climate</a:t>
            </a:r>
            <a:r>
              <a:rPr lang="de-DE" dirty="0"/>
              <a:t> and </a:t>
            </a:r>
            <a:r>
              <a:rPr lang="de-DE" dirty="0" err="1"/>
              <a:t>landscape</a:t>
            </a:r>
            <a:r>
              <a:rPr lang="de-DE" dirty="0"/>
              <a:t> </a:t>
            </a:r>
            <a:r>
              <a:rPr lang="de-DE" dirty="0" err="1"/>
              <a:t>stability</a:t>
            </a:r>
            <a:r>
              <a:rPr lang="de-DE" dirty="0"/>
              <a:t>, </a:t>
            </a:r>
            <a:r>
              <a:rPr lang="de-DE" dirty="0" err="1"/>
              <a:t>these</a:t>
            </a:r>
            <a:r>
              <a:rPr lang="de-DE" dirty="0"/>
              <a:t> </a:t>
            </a:r>
            <a:r>
              <a:rPr lang="de-DE" dirty="0" err="1"/>
              <a:t>vary</a:t>
            </a:r>
            <a:r>
              <a:rPr lang="de-DE" dirty="0"/>
              <a:t> </a:t>
            </a:r>
            <a:r>
              <a:rPr lang="de-DE" dirty="0" err="1"/>
              <a:t>strongly</a:t>
            </a:r>
            <a:r>
              <a:rPr lang="de-DE" dirty="0"/>
              <a:t> </a:t>
            </a:r>
            <a:r>
              <a:rPr lang="de-DE" dirty="0" err="1"/>
              <a:t>from</a:t>
            </a:r>
            <a:r>
              <a:rPr lang="de-DE" dirty="0"/>
              <a:t> </a:t>
            </a:r>
            <a:r>
              <a:rPr lang="de-DE" dirty="0" err="1"/>
              <a:t>loose</a:t>
            </a:r>
            <a:r>
              <a:rPr lang="de-DE" dirty="0"/>
              <a:t> </a:t>
            </a:r>
            <a:r>
              <a:rPr lang="de-DE" dirty="0" err="1"/>
              <a:t>soil</a:t>
            </a:r>
            <a:r>
              <a:rPr lang="de-DE" dirty="0"/>
              <a:t>. </a:t>
            </a:r>
          </a:p>
          <a:p>
            <a:pPr algn="just"/>
            <a:r>
              <a:rPr lang="de-DE" dirty="0"/>
              <a:t>DYNGUL </a:t>
            </a:r>
            <a:r>
              <a:rPr lang="de-DE" dirty="0" err="1"/>
              <a:t>is</a:t>
            </a:r>
            <a:r>
              <a:rPr lang="de-DE" dirty="0"/>
              <a:t> </a:t>
            </a:r>
            <a:r>
              <a:rPr lang="de-DE" dirty="0" err="1"/>
              <a:t>able</a:t>
            </a:r>
            <a:r>
              <a:rPr lang="de-DE" dirty="0"/>
              <a:t> </a:t>
            </a:r>
            <a:r>
              <a:rPr lang="de-DE" dirty="0" err="1"/>
              <a:t>to</a:t>
            </a:r>
            <a:r>
              <a:rPr lang="de-DE" dirty="0"/>
              <a:t> </a:t>
            </a:r>
            <a:r>
              <a:rPr lang="de-DE" dirty="0" err="1"/>
              <a:t>include</a:t>
            </a:r>
            <a:r>
              <a:rPr lang="de-DE" dirty="0"/>
              <a:t> </a:t>
            </a:r>
            <a:r>
              <a:rPr lang="de-DE" dirty="0" err="1"/>
              <a:t>this</a:t>
            </a:r>
            <a:r>
              <a:rPr lang="de-DE" dirty="0"/>
              <a:t> </a:t>
            </a:r>
            <a:r>
              <a:rPr lang="de-DE" dirty="0" err="1">
                <a:solidFill>
                  <a:srgbClr val="C00000"/>
                </a:solidFill>
              </a:rPr>
              <a:t>variance</a:t>
            </a:r>
            <a:r>
              <a:rPr lang="de-DE" dirty="0">
                <a:solidFill>
                  <a:srgbClr val="C00000"/>
                </a:solidFill>
              </a:rPr>
              <a:t> </a:t>
            </a:r>
            <a:r>
              <a:rPr lang="de-DE" dirty="0"/>
              <a:t>in </a:t>
            </a:r>
            <a:r>
              <a:rPr lang="de-DE" dirty="0" err="1"/>
              <a:t>the</a:t>
            </a:r>
            <a:r>
              <a:rPr lang="de-DE" dirty="0"/>
              <a:t> </a:t>
            </a:r>
            <a:r>
              <a:rPr lang="de-DE" dirty="0" err="1"/>
              <a:t>computations</a:t>
            </a:r>
            <a:r>
              <a:rPr lang="de-DE" dirty="0"/>
              <a:t> </a:t>
            </a:r>
            <a:r>
              <a:rPr lang="de-DE" dirty="0">
                <a:solidFill>
                  <a:srgbClr val="C00000"/>
                </a:solidFill>
              </a:rPr>
              <a:t>in </a:t>
            </a:r>
            <a:r>
              <a:rPr lang="de-DE" dirty="0" err="1">
                <a:solidFill>
                  <a:srgbClr val="C00000"/>
                </a:solidFill>
              </a:rPr>
              <a:t>terms</a:t>
            </a:r>
            <a:r>
              <a:rPr lang="de-DE" dirty="0">
                <a:solidFill>
                  <a:srgbClr val="C00000"/>
                </a:solidFill>
              </a:rPr>
              <a:t> </a:t>
            </a:r>
            <a:r>
              <a:rPr lang="de-DE" dirty="0" err="1">
                <a:solidFill>
                  <a:srgbClr val="C00000"/>
                </a:solidFill>
              </a:rPr>
              <a:t>of</a:t>
            </a:r>
            <a:r>
              <a:rPr lang="de-DE" dirty="0">
                <a:solidFill>
                  <a:srgbClr val="C00000"/>
                </a:solidFill>
              </a:rPr>
              <a:t> </a:t>
            </a:r>
            <a:r>
              <a:rPr lang="de-DE" dirty="0" err="1">
                <a:solidFill>
                  <a:srgbClr val="C00000"/>
                </a:solidFill>
              </a:rPr>
              <a:t>the</a:t>
            </a:r>
            <a:r>
              <a:rPr lang="de-DE" dirty="0">
                <a:solidFill>
                  <a:srgbClr val="C00000"/>
                </a:solidFill>
              </a:rPr>
              <a:t> </a:t>
            </a:r>
            <a:r>
              <a:rPr lang="de-DE" dirty="0" err="1">
                <a:solidFill>
                  <a:srgbClr val="C00000"/>
                </a:solidFill>
              </a:rPr>
              <a:t>erodibility</a:t>
            </a:r>
            <a:r>
              <a:rPr lang="de-DE" dirty="0">
                <a:solidFill>
                  <a:srgbClr val="C00000"/>
                </a:solidFill>
              </a:rPr>
              <a:t> </a:t>
            </a:r>
            <a:r>
              <a:rPr lang="de-DE" dirty="0" err="1">
                <a:solidFill>
                  <a:srgbClr val="C00000"/>
                </a:solidFill>
              </a:rPr>
              <a:t>parameters</a:t>
            </a:r>
            <a:r>
              <a:rPr lang="de-DE" dirty="0"/>
              <a:t>.</a:t>
            </a:r>
          </a:p>
          <a:p>
            <a:pPr algn="just"/>
            <a:r>
              <a:rPr lang="de-DE" dirty="0" err="1"/>
              <a:t>Runoff</a:t>
            </a:r>
            <a:r>
              <a:rPr lang="de-DE" dirty="0"/>
              <a:t> </a:t>
            </a:r>
            <a:r>
              <a:rPr lang="de-DE" dirty="0" err="1"/>
              <a:t>width</a:t>
            </a:r>
            <a:r>
              <a:rPr lang="de-DE" dirty="0"/>
              <a:t> and </a:t>
            </a:r>
            <a:r>
              <a:rPr lang="de-DE" dirty="0" err="1"/>
              <a:t>depth</a:t>
            </a:r>
            <a:r>
              <a:rPr lang="de-DE" dirty="0"/>
              <a:t> </a:t>
            </a:r>
            <a:r>
              <a:rPr lang="de-DE" dirty="0" err="1"/>
              <a:t>of</a:t>
            </a:r>
            <a:r>
              <a:rPr lang="de-DE" dirty="0"/>
              <a:t> KwaThunzi </a:t>
            </a:r>
            <a:r>
              <a:rPr lang="de-DE" dirty="0" err="1"/>
              <a:t>is</a:t>
            </a:r>
            <a:r>
              <a:rPr lang="de-DE" dirty="0"/>
              <a:t> </a:t>
            </a:r>
            <a:r>
              <a:rPr lang="de-DE" dirty="0" err="1"/>
              <a:t>close</a:t>
            </a:r>
            <a:r>
              <a:rPr lang="de-DE" dirty="0"/>
              <a:t> </a:t>
            </a:r>
            <a:r>
              <a:rPr lang="de-DE" dirty="0" err="1"/>
              <a:t>to</a:t>
            </a:r>
            <a:r>
              <a:rPr lang="de-DE" dirty="0"/>
              <a:t> </a:t>
            </a:r>
            <a:r>
              <a:rPr lang="de-DE" dirty="0" err="1">
                <a:solidFill>
                  <a:srgbClr val="C00000"/>
                </a:solidFill>
              </a:rPr>
              <a:t>Sidorchuk‘s</a:t>
            </a:r>
            <a:r>
              <a:rPr lang="de-DE" dirty="0">
                <a:solidFill>
                  <a:srgbClr val="C00000"/>
                </a:solidFill>
              </a:rPr>
              <a:t> </a:t>
            </a:r>
            <a:r>
              <a:rPr lang="de-DE" dirty="0" err="1">
                <a:solidFill>
                  <a:srgbClr val="C00000"/>
                </a:solidFill>
              </a:rPr>
              <a:t>revised</a:t>
            </a:r>
            <a:r>
              <a:rPr lang="de-DE" dirty="0">
                <a:solidFill>
                  <a:srgbClr val="C00000"/>
                </a:solidFill>
              </a:rPr>
              <a:t> </a:t>
            </a:r>
            <a:r>
              <a:rPr lang="de-DE" dirty="0" err="1">
                <a:solidFill>
                  <a:srgbClr val="C00000"/>
                </a:solidFill>
              </a:rPr>
              <a:t>function</a:t>
            </a:r>
            <a:r>
              <a:rPr lang="de-DE" dirty="0"/>
              <a:t>. </a:t>
            </a:r>
            <a:r>
              <a:rPr lang="de-DE" dirty="0" err="1"/>
              <a:t>Although</a:t>
            </a:r>
            <a:r>
              <a:rPr lang="de-DE" dirty="0"/>
              <a:t> </a:t>
            </a:r>
            <a:r>
              <a:rPr lang="de-DE" dirty="0" err="1"/>
              <a:t>it</a:t>
            </a:r>
            <a:r>
              <a:rPr lang="de-DE" dirty="0"/>
              <a:t> was </a:t>
            </a:r>
            <a:r>
              <a:rPr lang="de-DE" dirty="0" err="1"/>
              <a:t>originally</a:t>
            </a:r>
            <a:r>
              <a:rPr lang="de-DE" dirty="0"/>
              <a:t> </a:t>
            </a:r>
            <a:r>
              <a:rPr lang="de-DE" dirty="0" err="1"/>
              <a:t>produced</a:t>
            </a:r>
            <a:r>
              <a:rPr lang="de-DE" dirty="0"/>
              <a:t> </a:t>
            </a:r>
            <a:r>
              <a:rPr lang="de-DE" dirty="0" err="1"/>
              <a:t>from</a:t>
            </a:r>
            <a:r>
              <a:rPr lang="de-DE" dirty="0"/>
              <a:t> </a:t>
            </a:r>
            <a:r>
              <a:rPr lang="de-DE" dirty="0" err="1"/>
              <a:t>permafrost</a:t>
            </a:r>
            <a:r>
              <a:rPr lang="de-DE" dirty="0"/>
              <a:t> </a:t>
            </a:r>
            <a:r>
              <a:rPr lang="de-DE" dirty="0" err="1"/>
              <a:t>observations</a:t>
            </a:r>
            <a:r>
              <a:rPr lang="de-DE" dirty="0"/>
              <a:t>, </a:t>
            </a:r>
            <a:r>
              <a:rPr lang="de-DE" dirty="0" err="1"/>
              <a:t>it</a:t>
            </a:r>
            <a:r>
              <a:rPr lang="de-DE" dirty="0"/>
              <a:t> </a:t>
            </a:r>
            <a:r>
              <a:rPr lang="de-DE" dirty="0" err="1"/>
              <a:t>is</a:t>
            </a:r>
            <a:r>
              <a:rPr lang="de-DE" dirty="0"/>
              <a:t> </a:t>
            </a:r>
            <a:r>
              <a:rPr lang="de-DE" dirty="0" err="1"/>
              <a:t>adaptable</a:t>
            </a:r>
            <a:r>
              <a:rPr lang="de-DE" dirty="0"/>
              <a:t> </a:t>
            </a:r>
            <a:r>
              <a:rPr lang="de-DE" dirty="0" err="1"/>
              <a:t>to</a:t>
            </a:r>
            <a:r>
              <a:rPr lang="de-DE" dirty="0"/>
              <a:t> semiarid </a:t>
            </a:r>
            <a:r>
              <a:rPr lang="de-DE" dirty="0" err="1"/>
              <a:t>crusted</a:t>
            </a:r>
            <a:r>
              <a:rPr lang="de-DE" dirty="0"/>
              <a:t> Masotcheni </a:t>
            </a:r>
            <a:r>
              <a:rPr lang="de-DE" dirty="0" err="1"/>
              <a:t>soils</a:t>
            </a:r>
            <a:r>
              <a:rPr lang="de-DE" dirty="0"/>
              <a:t>.</a:t>
            </a:r>
          </a:p>
          <a:p>
            <a:pPr algn="just"/>
            <a:endParaRPr lang="de-DE" dirty="0"/>
          </a:p>
        </p:txBody>
      </p:sp>
      <p:pic>
        <p:nvPicPr>
          <p:cNvPr id="14" name="Inhaltsplatzhalter 13">
            <a:extLst>
              <a:ext uri="{FF2B5EF4-FFF2-40B4-BE49-F238E27FC236}">
                <a16:creationId xmlns:a16="http://schemas.microsoft.com/office/drawing/2014/main" id="{F04D2F5B-CC87-4335-9172-2F24A8A6BCD0}"/>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955825" y="2004409"/>
            <a:ext cx="5810724" cy="3319612"/>
          </a:xfrm>
        </p:spPr>
      </p:pic>
      <p:sp>
        <p:nvSpPr>
          <p:cNvPr id="5" name="Datumsplatzhalter 4">
            <a:extLst>
              <a:ext uri="{FF2B5EF4-FFF2-40B4-BE49-F238E27FC236}">
                <a16:creationId xmlns:a16="http://schemas.microsoft.com/office/drawing/2014/main" id="{9B5D8619-7B6D-4371-97BE-2C77778694D0}"/>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99610B41-BD13-4961-8795-ABB1067C411B}"/>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1421C2ED-5A3C-47ED-A1F6-2C53098E622E}"/>
              </a:ext>
            </a:extLst>
          </p:cNvPr>
          <p:cNvSpPr>
            <a:spLocks noGrp="1"/>
          </p:cNvSpPr>
          <p:nvPr>
            <p:ph type="sldNum" sz="quarter" idx="12"/>
          </p:nvPr>
        </p:nvSpPr>
        <p:spPr/>
        <p:txBody>
          <a:bodyPr/>
          <a:lstStyle/>
          <a:p>
            <a:fld id="{54A5898D-2250-4656-8F75-1F089713AEB4}" type="slidenum">
              <a:rPr lang="de-DE" smtClean="0"/>
              <a:t>20</a:t>
            </a:fld>
            <a:endParaRPr lang="de-DE"/>
          </a:p>
        </p:txBody>
      </p:sp>
      <p:sp>
        <p:nvSpPr>
          <p:cNvPr id="15" name="Rechteck 14">
            <a:extLst>
              <a:ext uri="{FF2B5EF4-FFF2-40B4-BE49-F238E27FC236}">
                <a16:creationId xmlns:a16="http://schemas.microsoft.com/office/drawing/2014/main" id="{8745D4D6-4717-41D6-BF0A-EFFA8EB93A5B}"/>
              </a:ext>
            </a:extLst>
          </p:cNvPr>
          <p:cNvSpPr/>
          <p:nvPr/>
        </p:nvSpPr>
        <p:spPr>
          <a:xfrm>
            <a:off x="6172200" y="5525556"/>
            <a:ext cx="5181600" cy="307777"/>
          </a:xfrm>
          <a:prstGeom prst="rect">
            <a:avLst/>
          </a:prstGeom>
        </p:spPr>
        <p:txBody>
          <a:bodyPr wrap="square">
            <a:spAutoFit/>
          </a:bodyPr>
          <a:lstStyle/>
          <a:p>
            <a:pPr algn="just"/>
            <a:r>
              <a:rPr lang="de-DE" sz="1400" i="1" dirty="0" err="1"/>
              <a:t>Stratified</a:t>
            </a:r>
            <a:r>
              <a:rPr lang="de-DE" sz="1400" i="1" dirty="0"/>
              <a:t> </a:t>
            </a:r>
            <a:r>
              <a:rPr lang="de-DE" sz="1400" i="1" dirty="0" err="1"/>
              <a:t>colluvial</a:t>
            </a:r>
            <a:r>
              <a:rPr lang="de-DE" sz="1400" i="1" dirty="0"/>
              <a:t> </a:t>
            </a:r>
            <a:r>
              <a:rPr lang="de-DE" sz="1400" i="1" dirty="0" err="1"/>
              <a:t>deposits</a:t>
            </a:r>
            <a:r>
              <a:rPr lang="de-DE" sz="1400" i="1" dirty="0"/>
              <a:t> </a:t>
            </a:r>
            <a:r>
              <a:rPr lang="de-DE" sz="1400" i="1" dirty="0" err="1"/>
              <a:t>of</a:t>
            </a:r>
            <a:r>
              <a:rPr lang="de-DE" sz="1400" i="1" dirty="0"/>
              <a:t> Gully KwaThunzi. </a:t>
            </a:r>
            <a:r>
              <a:rPr lang="de-DE" sz="1400" i="1" dirty="0" err="1"/>
              <a:t>Mapped</a:t>
            </a:r>
            <a:r>
              <a:rPr lang="de-DE" sz="1400" i="1" dirty="0"/>
              <a:t> </a:t>
            </a:r>
            <a:r>
              <a:rPr lang="de-DE" sz="1400" i="1" dirty="0" err="1"/>
              <a:t>by</a:t>
            </a:r>
            <a:r>
              <a:rPr lang="de-DE" sz="1400" i="1" dirty="0"/>
              <a:t> </a:t>
            </a:r>
            <a:r>
              <a:rPr lang="de-DE" sz="1400" i="1" dirty="0" err="1"/>
              <a:t>Bosino</a:t>
            </a:r>
            <a:r>
              <a:rPr lang="de-DE" sz="1400" i="1" dirty="0"/>
              <a:t>.</a:t>
            </a:r>
          </a:p>
        </p:txBody>
      </p:sp>
    </p:spTree>
    <p:extLst>
      <p:ext uri="{BB962C8B-B14F-4D97-AF65-F5344CB8AC3E}">
        <p14:creationId xmlns:p14="http://schemas.microsoft.com/office/powerpoint/2010/main" val="3101716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9E36D82A-C7D4-4043-8961-DD8C128394D2}"/>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AB8D4AFD-FD2F-4948-9F50-DB4C83E9B0B4}"/>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ECDBC3B7-6E46-4C41-9DB1-65A1F9F179FC}"/>
              </a:ext>
            </a:extLst>
          </p:cNvPr>
          <p:cNvSpPr>
            <a:spLocks noGrp="1"/>
          </p:cNvSpPr>
          <p:nvPr>
            <p:ph type="sldNum" sz="quarter" idx="12"/>
          </p:nvPr>
        </p:nvSpPr>
        <p:spPr/>
        <p:txBody>
          <a:bodyPr/>
          <a:lstStyle/>
          <a:p>
            <a:fld id="{54A5898D-2250-4656-8F75-1F089713AEB4}" type="slidenum">
              <a:rPr lang="de-DE" smtClean="0"/>
              <a:t>21</a:t>
            </a:fld>
            <a:endParaRPr lang="de-DE"/>
          </a:p>
        </p:txBody>
      </p:sp>
      <p:sp>
        <p:nvSpPr>
          <p:cNvPr id="9" name="Rechteck 8"/>
          <p:cNvSpPr/>
          <p:nvPr/>
        </p:nvSpPr>
        <p:spPr>
          <a:xfrm>
            <a:off x="263352" y="1534278"/>
            <a:ext cx="5704311" cy="4837991"/>
          </a:xfrm>
          <a:prstGeom prst="rect">
            <a:avLst/>
          </a:prstGeom>
        </p:spPr>
        <p:txBody>
          <a:bodyPr wrap="square">
            <a:spAutoFit/>
          </a:bodyPr>
          <a:lstStyle/>
          <a:p>
            <a:pPr marL="228600" indent="-228600" algn="just">
              <a:lnSpc>
                <a:spcPct val="80000"/>
              </a:lnSpc>
              <a:spcBef>
                <a:spcPts val="1000"/>
              </a:spcBef>
              <a:buFont typeface="Arial" panose="020B0604020202020204" pitchFamily="34" charset="0"/>
              <a:buChar char="•"/>
            </a:pPr>
            <a:r>
              <a:rPr lang="en-GB" sz="2600" dirty="0"/>
              <a:t>The gully model describes the final morphology of the gully. The shape of its longitudinal profile becomes independent from the shape of the initial slope and gully evolution is only controlled by discharge (critical velocity) and soil texture.</a:t>
            </a:r>
          </a:p>
          <a:p>
            <a:pPr marL="228600" indent="-228600" algn="just">
              <a:lnSpc>
                <a:spcPct val="80000"/>
              </a:lnSpc>
              <a:spcBef>
                <a:spcPts val="1000"/>
              </a:spcBef>
              <a:buFont typeface="Arial" panose="020B0604020202020204" pitchFamily="34" charset="0"/>
              <a:buChar char="•"/>
            </a:pPr>
            <a:r>
              <a:rPr lang="en-GB" sz="2600" dirty="0"/>
              <a:t>The figure shows that the length of the gully and the area are quite stable after 60% of the gully’s lifetime.</a:t>
            </a:r>
            <a:endParaRPr lang="en-US" sz="2600" dirty="0"/>
          </a:p>
          <a:p>
            <a:pPr marL="228600" indent="-228600" algn="just">
              <a:lnSpc>
                <a:spcPct val="80000"/>
              </a:lnSpc>
              <a:spcBef>
                <a:spcPts val="1000"/>
              </a:spcBef>
              <a:buFont typeface="Arial" panose="020B0604020202020204" pitchFamily="34" charset="0"/>
              <a:buChar char="•"/>
            </a:pPr>
            <a:r>
              <a:rPr lang="en-US" sz="2600" dirty="0"/>
              <a:t>Incision is less intense than in </a:t>
            </a:r>
            <a:r>
              <a:rPr lang="en-US" sz="2600" dirty="0" err="1"/>
              <a:t>Kosov’s</a:t>
            </a:r>
            <a:r>
              <a:rPr lang="en-US" sz="2600" dirty="0"/>
              <a:t> observations, what is presumably related to the crusted sediments of KwaThunzi</a:t>
            </a:r>
          </a:p>
        </p:txBody>
      </p:sp>
      <p:sp>
        <p:nvSpPr>
          <p:cNvPr id="11" name="Rechteck 10"/>
          <p:cNvSpPr/>
          <p:nvPr/>
        </p:nvSpPr>
        <p:spPr>
          <a:xfrm>
            <a:off x="6592819" y="5500366"/>
            <a:ext cx="5256281" cy="523220"/>
          </a:xfrm>
          <a:prstGeom prst="rect">
            <a:avLst/>
          </a:prstGeom>
        </p:spPr>
        <p:txBody>
          <a:bodyPr wrap="square">
            <a:spAutoFit/>
          </a:bodyPr>
          <a:lstStyle/>
          <a:p>
            <a:pPr algn="just"/>
            <a:r>
              <a:rPr lang="en-GB" sz="1400" i="1" dirty="0"/>
              <a:t>The development of Gully in volume, length, depth and area through </a:t>
            </a:r>
            <a:r>
              <a:rPr lang="en-GB" sz="1400" i="1" dirty="0" smtClean="0"/>
              <a:t>time (</a:t>
            </a:r>
            <a:r>
              <a:rPr lang="de-DE" sz="1400" i="1" dirty="0"/>
              <a:t>CC-BY </a:t>
            </a:r>
            <a:r>
              <a:rPr lang="de-DE" sz="1400" i="1" dirty="0" smtClean="0"/>
              <a:t>Omran)</a:t>
            </a:r>
            <a:endParaRPr lang="en-US" sz="1400" i="1" dirty="0"/>
          </a:p>
        </p:txBody>
      </p:sp>
      <p:sp>
        <p:nvSpPr>
          <p:cNvPr id="12" name="Titel 1">
            <a:extLst>
              <a:ext uri="{FF2B5EF4-FFF2-40B4-BE49-F238E27FC236}">
                <a16:creationId xmlns:a16="http://schemas.microsoft.com/office/drawing/2014/main" id="{1031DC26-B551-48E0-9EEF-8C9BDC749EE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err="1"/>
              <a:t>Incision</a:t>
            </a:r>
            <a:r>
              <a:rPr lang="de-DE" dirty="0"/>
              <a:t> </a:t>
            </a:r>
            <a:r>
              <a:rPr lang="de-DE" dirty="0" err="1"/>
              <a:t>is</a:t>
            </a:r>
            <a:r>
              <a:rPr lang="de-DE" dirty="0"/>
              <a:t> </a:t>
            </a:r>
            <a:r>
              <a:rPr lang="de-DE" dirty="0" err="1"/>
              <a:t>delayed</a:t>
            </a:r>
            <a:r>
              <a:rPr lang="de-DE" dirty="0"/>
              <a:t> at KwaThunzi</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8991" y="2414858"/>
            <a:ext cx="5901559" cy="2603262"/>
          </a:xfrm>
          <a:prstGeom prst="rect">
            <a:avLst/>
          </a:prstGeom>
        </p:spPr>
      </p:pic>
    </p:spTree>
    <p:extLst>
      <p:ext uri="{BB962C8B-B14F-4D97-AF65-F5344CB8AC3E}">
        <p14:creationId xmlns:p14="http://schemas.microsoft.com/office/powerpoint/2010/main" val="3289141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BCB03F4-E524-48B0-94FF-84E36FF3AF54}"/>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D8FF3741-E0BE-4465-907D-BD419A2D056F}"/>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18441B2D-2016-4286-82A6-B7C144FB06D2}"/>
              </a:ext>
            </a:extLst>
          </p:cNvPr>
          <p:cNvSpPr>
            <a:spLocks noGrp="1"/>
          </p:cNvSpPr>
          <p:nvPr>
            <p:ph type="sldNum" sz="quarter" idx="12"/>
          </p:nvPr>
        </p:nvSpPr>
        <p:spPr/>
        <p:txBody>
          <a:bodyPr/>
          <a:lstStyle/>
          <a:p>
            <a:fld id="{54A5898D-2250-4656-8F75-1F089713AEB4}" type="slidenum">
              <a:rPr lang="de-DE" smtClean="0"/>
              <a:t>22</a:t>
            </a:fld>
            <a:endParaRPr lang="de-DE"/>
          </a:p>
        </p:txBody>
      </p:sp>
      <p:pic>
        <p:nvPicPr>
          <p:cNvPr id="10" name="Grafik 9">
            <a:extLst>
              <a:ext uri="{FF2B5EF4-FFF2-40B4-BE49-F238E27FC236}">
                <a16:creationId xmlns:a16="http://schemas.microsoft.com/office/drawing/2014/main" id="{6AF2706F-44FB-4F10-AA07-349956C80C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72200" y="1929999"/>
            <a:ext cx="5264959" cy="2064476"/>
          </a:xfrm>
          <a:prstGeom prst="rect">
            <a:avLst/>
          </a:prstGeom>
          <a:effectLst>
            <a:outerShdw blurRad="50800" dist="38100" dir="2700000" algn="tl" rotWithShape="0">
              <a:prstClr val="black">
                <a:alpha val="40000"/>
              </a:prstClr>
            </a:outerShdw>
          </a:effectLst>
        </p:spPr>
      </p:pic>
      <p:pic>
        <p:nvPicPr>
          <p:cNvPr id="11" name="SouthAfrica_2 (3)">
            <a:hlinkClick r:id="" action="ppaction://media"/>
            <a:extLst>
              <a:ext uri="{FF2B5EF4-FFF2-40B4-BE49-F238E27FC236}">
                <a16:creationId xmlns:a16="http://schemas.microsoft.com/office/drawing/2014/main" id="{50DFF3CC-C073-414D-A533-F91CC37F3CD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20503" y="4143057"/>
            <a:ext cx="3168352" cy="2428545"/>
          </a:xfrm>
          <a:prstGeom prst="rect">
            <a:avLst/>
          </a:prstGeom>
          <a:effectLst>
            <a:outerShdw blurRad="50800" dist="38100" dir="2700000" algn="tl" rotWithShape="0">
              <a:prstClr val="black">
                <a:alpha val="40000"/>
              </a:prstClr>
            </a:outerShdw>
          </a:effectLst>
        </p:spPr>
      </p:pic>
      <p:pic>
        <p:nvPicPr>
          <p:cNvPr id="12" name="SouthAfrica_2 (2)">
            <a:hlinkClick r:id="" action="ppaction://media"/>
            <a:extLst>
              <a:ext uri="{FF2B5EF4-FFF2-40B4-BE49-F238E27FC236}">
                <a16:creationId xmlns:a16="http://schemas.microsoft.com/office/drawing/2014/main" id="{264BFF6C-9CB3-4F9F-9266-EA3262569E1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946594" y="4143058"/>
            <a:ext cx="2959226" cy="2428545"/>
          </a:xfrm>
          <a:prstGeom prst="rect">
            <a:avLst/>
          </a:prstGeom>
          <a:effectLst>
            <a:outerShdw blurRad="50800" dist="38100" dir="2700000" algn="tl" rotWithShape="0">
              <a:prstClr val="black">
                <a:alpha val="40000"/>
              </a:prstClr>
            </a:outerShdw>
          </a:effectLst>
        </p:spPr>
      </p:pic>
      <p:pic>
        <p:nvPicPr>
          <p:cNvPr id="13" name="Grafik 12">
            <a:extLst>
              <a:ext uri="{FF2B5EF4-FFF2-40B4-BE49-F238E27FC236}">
                <a16:creationId xmlns:a16="http://schemas.microsoft.com/office/drawing/2014/main" id="{8E1AEFA7-A2AD-44A8-9FB7-40F11387269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616075" y="1883061"/>
            <a:ext cx="3620265" cy="2111414"/>
          </a:xfrm>
          <a:prstGeom prst="rect">
            <a:avLst/>
          </a:prstGeom>
          <a:effectLst>
            <a:outerShdw blurRad="50800" dist="38100" dir="2700000" algn="tl" rotWithShape="0">
              <a:prstClr val="black">
                <a:alpha val="40000"/>
              </a:prstClr>
            </a:outerShdw>
          </a:effectLst>
        </p:spPr>
      </p:pic>
      <p:sp>
        <p:nvSpPr>
          <p:cNvPr id="14" name="Textfeld 13">
            <a:extLst>
              <a:ext uri="{FF2B5EF4-FFF2-40B4-BE49-F238E27FC236}">
                <a16:creationId xmlns:a16="http://schemas.microsoft.com/office/drawing/2014/main" id="{8CC715B8-07F8-4CC4-A5E4-917CF6ADF301}"/>
              </a:ext>
            </a:extLst>
          </p:cNvPr>
          <p:cNvSpPr txBox="1"/>
          <p:nvPr/>
        </p:nvSpPr>
        <p:spPr>
          <a:xfrm>
            <a:off x="7800474" y="1519807"/>
            <a:ext cx="1925052" cy="523220"/>
          </a:xfrm>
          <a:prstGeom prst="rect">
            <a:avLst/>
          </a:prstGeom>
          <a:noFill/>
        </p:spPr>
        <p:txBody>
          <a:bodyPr wrap="square" rtlCol="0">
            <a:spAutoFit/>
          </a:bodyPr>
          <a:lstStyle/>
          <a:p>
            <a:pPr algn="ctr"/>
            <a:r>
              <a:rPr lang="de-DE" sz="2800" b="1" dirty="0">
                <a:effectLst>
                  <a:outerShdw blurRad="38100" dist="38100" dir="2700000" algn="tl">
                    <a:srgbClr val="000000">
                      <a:alpha val="43137"/>
                    </a:srgbClr>
                  </a:outerShdw>
                </a:effectLst>
              </a:rPr>
              <a:t>2D</a:t>
            </a:r>
            <a:endParaRPr lang="en-US" sz="2800" b="1" dirty="0">
              <a:effectLst>
                <a:outerShdw blurRad="38100" dist="38100" dir="2700000" algn="tl">
                  <a:srgbClr val="000000">
                    <a:alpha val="43137"/>
                  </a:srgbClr>
                </a:outerShdw>
              </a:effectLst>
            </a:endParaRPr>
          </a:p>
        </p:txBody>
      </p:sp>
      <p:sp>
        <p:nvSpPr>
          <p:cNvPr id="15" name="Textfeld 14">
            <a:extLst>
              <a:ext uri="{FF2B5EF4-FFF2-40B4-BE49-F238E27FC236}">
                <a16:creationId xmlns:a16="http://schemas.microsoft.com/office/drawing/2014/main" id="{BD368049-38CD-4A5C-B256-E9A0D0FE4EC9}"/>
              </a:ext>
            </a:extLst>
          </p:cNvPr>
          <p:cNvSpPr txBox="1"/>
          <p:nvPr/>
        </p:nvSpPr>
        <p:spPr>
          <a:xfrm>
            <a:off x="2390442" y="1521951"/>
            <a:ext cx="1925052" cy="523220"/>
          </a:xfrm>
          <a:prstGeom prst="rect">
            <a:avLst/>
          </a:prstGeom>
          <a:noFill/>
        </p:spPr>
        <p:txBody>
          <a:bodyPr wrap="square" rtlCol="0">
            <a:spAutoFit/>
          </a:bodyPr>
          <a:lstStyle/>
          <a:p>
            <a:pPr algn="ctr"/>
            <a:r>
              <a:rPr lang="de-DE" sz="2800" b="1" dirty="0">
                <a:effectLst>
                  <a:outerShdw blurRad="38100" dist="38100" dir="2700000" algn="tl">
                    <a:srgbClr val="000000">
                      <a:alpha val="43137"/>
                    </a:srgbClr>
                  </a:outerShdw>
                </a:effectLst>
              </a:rPr>
              <a:t>3D</a:t>
            </a:r>
            <a:endParaRPr lang="en-US" sz="2800" b="1" dirty="0">
              <a:effectLst>
                <a:outerShdw blurRad="38100" dist="38100" dir="2700000" algn="tl">
                  <a:srgbClr val="000000">
                    <a:alpha val="43137"/>
                  </a:srgbClr>
                </a:outerShdw>
              </a:effectLst>
            </a:endParaRPr>
          </a:p>
        </p:txBody>
      </p:sp>
      <p:sp>
        <p:nvSpPr>
          <p:cNvPr id="16" name="Textfeld 15">
            <a:extLst>
              <a:ext uri="{FF2B5EF4-FFF2-40B4-BE49-F238E27FC236}">
                <a16:creationId xmlns:a16="http://schemas.microsoft.com/office/drawing/2014/main" id="{16B3ADA4-668E-4309-8E37-D292D21A0C7E}"/>
              </a:ext>
            </a:extLst>
          </p:cNvPr>
          <p:cNvSpPr txBox="1"/>
          <p:nvPr/>
        </p:nvSpPr>
        <p:spPr>
          <a:xfrm>
            <a:off x="10388855" y="6218869"/>
            <a:ext cx="1925052" cy="276999"/>
          </a:xfrm>
          <a:prstGeom prst="rect">
            <a:avLst/>
          </a:prstGeom>
          <a:noFill/>
        </p:spPr>
        <p:txBody>
          <a:bodyPr wrap="square" rtlCol="0">
            <a:spAutoFit/>
          </a:bodyPr>
          <a:lstStyle/>
          <a:p>
            <a:pPr algn="ctr"/>
            <a:r>
              <a:rPr lang="de-DE" sz="1200" b="1" dirty="0" err="1">
                <a:effectLst>
                  <a:outerShdw blurRad="38100" dist="38100" dir="2700000" algn="tl">
                    <a:srgbClr val="000000">
                      <a:alpha val="43137"/>
                    </a:srgbClr>
                  </a:outerShdw>
                </a:effectLst>
              </a:rPr>
              <a:t>Please</a:t>
            </a:r>
            <a:r>
              <a:rPr lang="de-DE" sz="1200" b="1" dirty="0">
                <a:effectLst>
                  <a:outerShdw blurRad="38100" dist="38100" dir="2700000" algn="tl">
                    <a:srgbClr val="000000">
                      <a:alpha val="43137"/>
                    </a:srgbClr>
                  </a:outerShdw>
                </a:effectLst>
              </a:rPr>
              <a:t> press </a:t>
            </a:r>
            <a:r>
              <a:rPr lang="de-DE" sz="1200" b="1" dirty="0" err="1">
                <a:effectLst>
                  <a:outerShdw blurRad="38100" dist="38100" dir="2700000" algn="tl">
                    <a:srgbClr val="000000">
                      <a:alpha val="43137"/>
                    </a:srgbClr>
                  </a:outerShdw>
                </a:effectLst>
              </a:rPr>
              <a:t>to</a:t>
            </a:r>
            <a:r>
              <a:rPr lang="de-DE" sz="1200" b="1" dirty="0">
                <a:effectLst>
                  <a:outerShdw blurRad="38100" dist="38100" dir="2700000" algn="tl">
                    <a:srgbClr val="000000">
                      <a:alpha val="43137"/>
                    </a:srgbClr>
                  </a:outerShdw>
                </a:effectLst>
              </a:rPr>
              <a:t> </a:t>
            </a:r>
            <a:r>
              <a:rPr lang="de-DE" sz="1200" b="1" dirty="0" err="1">
                <a:effectLst>
                  <a:outerShdw blurRad="38100" dist="38100" dir="2700000" algn="tl">
                    <a:srgbClr val="000000">
                      <a:alpha val="43137"/>
                    </a:srgbClr>
                  </a:outerShdw>
                </a:effectLst>
              </a:rPr>
              <a:t>play</a:t>
            </a:r>
            <a:r>
              <a:rPr lang="de-DE" sz="1200" b="1" dirty="0">
                <a:effectLst>
                  <a:outerShdw blurRad="38100" dist="38100" dir="2700000" algn="tl">
                    <a:srgbClr val="000000">
                      <a:alpha val="43137"/>
                    </a:srgbClr>
                  </a:outerShdw>
                </a:effectLst>
              </a:rPr>
              <a:t> Video</a:t>
            </a:r>
            <a:endParaRPr lang="en-US" sz="1200" b="1" dirty="0">
              <a:effectLst>
                <a:outerShdw blurRad="38100" dist="38100" dir="2700000" algn="tl">
                  <a:srgbClr val="000000">
                    <a:alpha val="43137"/>
                  </a:srgbClr>
                </a:outerShdw>
              </a:effectLst>
            </a:endParaRPr>
          </a:p>
        </p:txBody>
      </p:sp>
      <p:sp>
        <p:nvSpPr>
          <p:cNvPr id="17" name="Textfeld 16">
            <a:extLst>
              <a:ext uri="{FF2B5EF4-FFF2-40B4-BE49-F238E27FC236}">
                <a16:creationId xmlns:a16="http://schemas.microsoft.com/office/drawing/2014/main" id="{198A8042-5D1E-44AA-AA1E-62912CD42517}"/>
              </a:ext>
            </a:extLst>
          </p:cNvPr>
          <p:cNvSpPr txBox="1"/>
          <p:nvPr/>
        </p:nvSpPr>
        <p:spPr>
          <a:xfrm>
            <a:off x="4797732" y="6326140"/>
            <a:ext cx="1925052" cy="276999"/>
          </a:xfrm>
          <a:prstGeom prst="rect">
            <a:avLst/>
          </a:prstGeom>
          <a:noFill/>
        </p:spPr>
        <p:txBody>
          <a:bodyPr wrap="square" rtlCol="0">
            <a:spAutoFit/>
          </a:bodyPr>
          <a:lstStyle/>
          <a:p>
            <a:pPr algn="ctr"/>
            <a:r>
              <a:rPr lang="de-DE" sz="1200" b="1" dirty="0" err="1">
                <a:effectLst>
                  <a:outerShdw blurRad="38100" dist="38100" dir="2700000" algn="tl">
                    <a:srgbClr val="000000">
                      <a:alpha val="43137"/>
                    </a:srgbClr>
                  </a:outerShdw>
                </a:effectLst>
              </a:rPr>
              <a:t>Please</a:t>
            </a:r>
            <a:r>
              <a:rPr lang="de-DE" sz="1200" b="1" dirty="0">
                <a:effectLst>
                  <a:outerShdw blurRad="38100" dist="38100" dir="2700000" algn="tl">
                    <a:srgbClr val="000000">
                      <a:alpha val="43137"/>
                    </a:srgbClr>
                  </a:outerShdw>
                </a:effectLst>
              </a:rPr>
              <a:t> press </a:t>
            </a:r>
            <a:r>
              <a:rPr lang="de-DE" sz="1200" b="1" dirty="0" err="1">
                <a:effectLst>
                  <a:outerShdw blurRad="38100" dist="38100" dir="2700000" algn="tl">
                    <a:srgbClr val="000000">
                      <a:alpha val="43137"/>
                    </a:srgbClr>
                  </a:outerShdw>
                </a:effectLst>
              </a:rPr>
              <a:t>to</a:t>
            </a:r>
            <a:r>
              <a:rPr lang="de-DE" sz="1200" b="1" dirty="0">
                <a:effectLst>
                  <a:outerShdw blurRad="38100" dist="38100" dir="2700000" algn="tl">
                    <a:srgbClr val="000000">
                      <a:alpha val="43137"/>
                    </a:srgbClr>
                  </a:outerShdw>
                </a:effectLst>
              </a:rPr>
              <a:t> </a:t>
            </a:r>
            <a:r>
              <a:rPr lang="de-DE" sz="1200" b="1" dirty="0" err="1">
                <a:effectLst>
                  <a:outerShdw blurRad="38100" dist="38100" dir="2700000" algn="tl">
                    <a:srgbClr val="000000">
                      <a:alpha val="43137"/>
                    </a:srgbClr>
                  </a:outerShdw>
                </a:effectLst>
              </a:rPr>
              <a:t>play</a:t>
            </a:r>
            <a:r>
              <a:rPr lang="de-DE" sz="1200" b="1" dirty="0">
                <a:effectLst>
                  <a:outerShdw blurRad="38100" dist="38100" dir="2700000" algn="tl">
                    <a:srgbClr val="000000">
                      <a:alpha val="43137"/>
                    </a:srgbClr>
                  </a:outerShdw>
                </a:effectLst>
              </a:rPr>
              <a:t> Video</a:t>
            </a:r>
            <a:endParaRPr lang="en-US" sz="1200" b="1" dirty="0">
              <a:effectLst>
                <a:outerShdw blurRad="38100" dist="38100" dir="2700000" algn="tl">
                  <a:srgbClr val="000000">
                    <a:alpha val="43137"/>
                  </a:srgbClr>
                </a:outerShdw>
              </a:effectLst>
            </a:endParaRPr>
          </a:p>
        </p:txBody>
      </p:sp>
      <p:sp>
        <p:nvSpPr>
          <p:cNvPr id="3" name="Titel 2">
            <a:extLst>
              <a:ext uri="{FF2B5EF4-FFF2-40B4-BE49-F238E27FC236}">
                <a16:creationId xmlns:a16="http://schemas.microsoft.com/office/drawing/2014/main" id="{F01D8E02-D929-4118-B472-10FFA0C1EC8A}"/>
              </a:ext>
            </a:extLst>
          </p:cNvPr>
          <p:cNvSpPr>
            <a:spLocks noGrp="1"/>
          </p:cNvSpPr>
          <p:nvPr>
            <p:ph type="title"/>
          </p:nvPr>
        </p:nvSpPr>
        <p:spPr/>
        <p:txBody>
          <a:bodyPr/>
          <a:lstStyle/>
          <a:p>
            <a:r>
              <a:rPr lang="de-DE" dirty="0" err="1"/>
              <a:t>Timeseries</a:t>
            </a:r>
            <a:r>
              <a:rPr lang="de-DE" dirty="0"/>
              <a:t> </a:t>
            </a:r>
            <a:r>
              <a:rPr lang="de-DE" dirty="0" err="1"/>
              <a:t>visualizations</a:t>
            </a:r>
            <a:r>
              <a:rPr lang="de-DE" dirty="0"/>
              <a:t> </a:t>
            </a:r>
            <a:r>
              <a:rPr lang="de-DE" dirty="0" err="1"/>
              <a:t>allow</a:t>
            </a:r>
            <a:r>
              <a:rPr lang="de-DE" dirty="0"/>
              <a:t> </a:t>
            </a:r>
            <a:r>
              <a:rPr lang="de-DE" dirty="0" err="1"/>
              <a:t>to</a:t>
            </a:r>
            <a:r>
              <a:rPr lang="de-DE" dirty="0"/>
              <a:t> </a:t>
            </a:r>
            <a:r>
              <a:rPr lang="de-DE" dirty="0" err="1"/>
              <a:t>keep</a:t>
            </a:r>
            <a:r>
              <a:rPr lang="de-DE" dirty="0"/>
              <a:t> track </a:t>
            </a:r>
            <a:r>
              <a:rPr lang="de-DE" dirty="0" err="1"/>
              <a:t>of</a:t>
            </a:r>
            <a:r>
              <a:rPr lang="de-DE" dirty="0"/>
              <a:t> </a:t>
            </a:r>
            <a:r>
              <a:rPr lang="de-DE" dirty="0" err="1"/>
              <a:t>the</a:t>
            </a:r>
            <a:r>
              <a:rPr lang="de-DE" dirty="0"/>
              <a:t> </a:t>
            </a:r>
            <a:r>
              <a:rPr lang="de-DE" dirty="0" err="1"/>
              <a:t>gully</a:t>
            </a:r>
            <a:r>
              <a:rPr lang="de-DE" dirty="0"/>
              <a:t> </a:t>
            </a:r>
            <a:r>
              <a:rPr lang="de-DE" dirty="0" err="1"/>
              <a:t>evolution</a:t>
            </a:r>
            <a:r>
              <a:rPr lang="de-DE" dirty="0"/>
              <a:t> </a:t>
            </a:r>
            <a:r>
              <a:rPr lang="de-DE" dirty="0" err="1"/>
              <a:t>stages</a:t>
            </a:r>
            <a:endParaRPr lang="de-DE" dirty="0"/>
          </a:p>
        </p:txBody>
      </p:sp>
      <p:sp>
        <p:nvSpPr>
          <p:cNvPr id="2" name="Rechteck 1"/>
          <p:cNvSpPr/>
          <p:nvPr/>
        </p:nvSpPr>
        <p:spPr>
          <a:xfrm>
            <a:off x="62696" y="6004319"/>
            <a:ext cx="1977273" cy="307777"/>
          </a:xfrm>
          <a:prstGeom prst="rect">
            <a:avLst/>
          </a:prstGeom>
        </p:spPr>
        <p:txBody>
          <a:bodyPr wrap="none">
            <a:spAutoFit/>
          </a:bodyPr>
          <a:lstStyle/>
          <a:p>
            <a:r>
              <a:rPr lang="de-DE" sz="1400" i="1" dirty="0" smtClean="0"/>
              <a:t>(CC-BY Schröder, Omran)</a:t>
            </a:r>
            <a:endParaRPr lang="en-US" sz="1400" dirty="0"/>
          </a:p>
        </p:txBody>
      </p:sp>
      <p:sp>
        <p:nvSpPr>
          <p:cNvPr id="18" name="Rechteck 17"/>
          <p:cNvSpPr/>
          <p:nvPr/>
        </p:nvSpPr>
        <p:spPr>
          <a:xfrm>
            <a:off x="5334089" y="5973563"/>
            <a:ext cx="1977273" cy="307777"/>
          </a:xfrm>
          <a:prstGeom prst="rect">
            <a:avLst/>
          </a:prstGeom>
        </p:spPr>
        <p:txBody>
          <a:bodyPr wrap="none">
            <a:spAutoFit/>
          </a:bodyPr>
          <a:lstStyle/>
          <a:p>
            <a:r>
              <a:rPr lang="de-DE" sz="1400" i="1" dirty="0" smtClean="0"/>
              <a:t>(CC-BY Schröder, Omran)</a:t>
            </a:r>
            <a:endParaRPr lang="en-US" sz="1400" dirty="0"/>
          </a:p>
        </p:txBody>
      </p:sp>
    </p:spTree>
    <p:extLst>
      <p:ext uri="{BB962C8B-B14F-4D97-AF65-F5344CB8AC3E}">
        <p14:creationId xmlns:p14="http://schemas.microsoft.com/office/powerpoint/2010/main" val="1068098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1"/>
                </p:tgtEl>
              </p:cMediaNode>
            </p:video>
            <p:video>
              <p:cMediaNode vol="80000">
                <p:cTn id="13" fill="hold" display="0">
                  <p:stCondLst>
                    <p:cond delay="indefinite"/>
                  </p:stCondLst>
                </p:cTn>
                <p:tgtEl>
                  <p:spTgt spid="1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2F3F0242-48C6-46FF-B13B-AFCDD4EBBFDE}"/>
              </a:ext>
            </a:extLst>
          </p:cNvPr>
          <p:cNvSpPr>
            <a:spLocks noGrp="1"/>
          </p:cNvSpPr>
          <p:nvPr>
            <p:ph type="title"/>
          </p:nvPr>
        </p:nvSpPr>
        <p:spPr/>
        <p:txBody>
          <a:bodyPr/>
          <a:lstStyle/>
          <a:p>
            <a:r>
              <a:rPr lang="de-DE" dirty="0" err="1"/>
              <a:t>Conclusion</a:t>
            </a:r>
            <a:r>
              <a:rPr lang="de-DE" dirty="0"/>
              <a:t> &amp; Outlook</a:t>
            </a:r>
          </a:p>
        </p:txBody>
      </p:sp>
      <p:sp>
        <p:nvSpPr>
          <p:cNvPr id="11" name="Textplatzhalter 10">
            <a:extLst>
              <a:ext uri="{FF2B5EF4-FFF2-40B4-BE49-F238E27FC236}">
                <a16:creationId xmlns:a16="http://schemas.microsoft.com/office/drawing/2014/main" id="{6ADA6733-B8AF-4598-993D-24F4A3226D29}"/>
              </a:ext>
            </a:extLst>
          </p:cNvPr>
          <p:cNvSpPr>
            <a:spLocks noGrp="1"/>
          </p:cNvSpPr>
          <p:nvPr>
            <p:ph type="body" idx="1"/>
          </p:nvPr>
        </p:nvSpPr>
        <p:spPr/>
        <p:txBody>
          <a:bodyPr/>
          <a:lstStyle/>
          <a:p>
            <a:endParaRPr lang="de-DE"/>
          </a:p>
        </p:txBody>
      </p:sp>
      <p:sp>
        <p:nvSpPr>
          <p:cNvPr id="5" name="Datumsplatzhalter 4">
            <a:extLst>
              <a:ext uri="{FF2B5EF4-FFF2-40B4-BE49-F238E27FC236}">
                <a16:creationId xmlns:a16="http://schemas.microsoft.com/office/drawing/2014/main" id="{55C31458-93EB-4AE6-84E8-D5CA2E105306}"/>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DD088110-4666-48AF-AB5E-7B808F5F7608}"/>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32864B7F-77BC-48C8-B9C4-A4F6DDCA7FA6}"/>
              </a:ext>
            </a:extLst>
          </p:cNvPr>
          <p:cNvSpPr>
            <a:spLocks noGrp="1"/>
          </p:cNvSpPr>
          <p:nvPr>
            <p:ph type="sldNum" sz="quarter" idx="12"/>
          </p:nvPr>
        </p:nvSpPr>
        <p:spPr/>
        <p:txBody>
          <a:bodyPr/>
          <a:lstStyle/>
          <a:p>
            <a:fld id="{54A5898D-2250-4656-8F75-1F089713AEB4}" type="slidenum">
              <a:rPr lang="de-DE" smtClean="0"/>
              <a:t>23</a:t>
            </a:fld>
            <a:endParaRPr lang="de-DE"/>
          </a:p>
        </p:txBody>
      </p:sp>
    </p:spTree>
    <p:extLst>
      <p:ext uri="{BB962C8B-B14F-4D97-AF65-F5344CB8AC3E}">
        <p14:creationId xmlns:p14="http://schemas.microsoft.com/office/powerpoint/2010/main" val="3608167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8BD50-F53D-4104-9EBA-297A6A055F38}"/>
              </a:ext>
            </a:extLst>
          </p:cNvPr>
          <p:cNvSpPr>
            <a:spLocks noGrp="1"/>
          </p:cNvSpPr>
          <p:nvPr>
            <p:ph type="title"/>
          </p:nvPr>
        </p:nvSpPr>
        <p:spPr/>
        <p:txBody>
          <a:bodyPr/>
          <a:lstStyle/>
          <a:p>
            <a:r>
              <a:rPr lang="de-DE" dirty="0" err="1"/>
              <a:t>Conclusion</a:t>
            </a:r>
            <a:endParaRPr lang="de-DE" dirty="0"/>
          </a:p>
        </p:txBody>
      </p:sp>
      <p:sp>
        <p:nvSpPr>
          <p:cNvPr id="3" name="Inhaltsplatzhalter 2">
            <a:extLst>
              <a:ext uri="{FF2B5EF4-FFF2-40B4-BE49-F238E27FC236}">
                <a16:creationId xmlns:a16="http://schemas.microsoft.com/office/drawing/2014/main" id="{10F790F2-3B7F-4342-AEE8-95B36903AD3C}"/>
              </a:ext>
            </a:extLst>
          </p:cNvPr>
          <p:cNvSpPr>
            <a:spLocks noGrp="1"/>
          </p:cNvSpPr>
          <p:nvPr>
            <p:ph idx="1"/>
          </p:nvPr>
        </p:nvSpPr>
        <p:spPr/>
        <p:txBody>
          <a:bodyPr>
            <a:normAutofit/>
          </a:bodyPr>
          <a:lstStyle/>
          <a:p>
            <a:r>
              <a:rPr lang="en-US" dirty="0"/>
              <a:t>We calculated and visualized the gully 2D and 3D morphometry</a:t>
            </a:r>
          </a:p>
          <a:p>
            <a:r>
              <a:rPr lang="en-US" dirty="0"/>
              <a:t>The GIS-code implementation reproduces successfully the results of the </a:t>
            </a:r>
            <a:r>
              <a:rPr lang="en-US" dirty="0" err="1"/>
              <a:t>Sidorchuk</a:t>
            </a:r>
            <a:r>
              <a:rPr lang="en-US" dirty="0"/>
              <a:t> model.</a:t>
            </a:r>
          </a:p>
          <a:p>
            <a:r>
              <a:rPr lang="en-US" dirty="0"/>
              <a:t>Gully side walls can be extracted for visualization purposes </a:t>
            </a:r>
          </a:p>
          <a:p>
            <a:r>
              <a:rPr lang="en-US" dirty="0"/>
              <a:t>Parameter sensitivity analysis is implemented in the model</a:t>
            </a:r>
          </a:p>
          <a:p>
            <a:r>
              <a:rPr lang="en-US" dirty="0"/>
              <a:t>Multi-layer soil/substrate runs are feasible </a:t>
            </a:r>
          </a:p>
        </p:txBody>
      </p:sp>
      <p:sp>
        <p:nvSpPr>
          <p:cNvPr id="5" name="Datumsplatzhalter 4">
            <a:extLst>
              <a:ext uri="{FF2B5EF4-FFF2-40B4-BE49-F238E27FC236}">
                <a16:creationId xmlns:a16="http://schemas.microsoft.com/office/drawing/2014/main" id="{6A0DE724-805F-4551-9C88-867839F2BFE5}"/>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329D681B-34BA-4D35-A24D-6CB568237DB5}"/>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0EF5D85A-700B-43EC-AAE0-D6809EBC4011}"/>
              </a:ext>
            </a:extLst>
          </p:cNvPr>
          <p:cNvSpPr>
            <a:spLocks noGrp="1"/>
          </p:cNvSpPr>
          <p:nvPr>
            <p:ph type="sldNum" sz="quarter" idx="12"/>
          </p:nvPr>
        </p:nvSpPr>
        <p:spPr/>
        <p:txBody>
          <a:bodyPr/>
          <a:lstStyle/>
          <a:p>
            <a:fld id="{54A5898D-2250-4656-8F75-1F089713AEB4}" type="slidenum">
              <a:rPr lang="de-DE" smtClean="0"/>
              <a:t>24</a:t>
            </a:fld>
            <a:endParaRPr lang="de-DE"/>
          </a:p>
        </p:txBody>
      </p:sp>
    </p:spTree>
    <p:extLst>
      <p:ext uri="{BB962C8B-B14F-4D97-AF65-F5344CB8AC3E}">
        <p14:creationId xmlns:p14="http://schemas.microsoft.com/office/powerpoint/2010/main" val="3789888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7301A-6715-4FA3-98FF-0F5723115B79}"/>
              </a:ext>
            </a:extLst>
          </p:cNvPr>
          <p:cNvSpPr>
            <a:spLocks noGrp="1"/>
          </p:cNvSpPr>
          <p:nvPr>
            <p:ph type="title"/>
          </p:nvPr>
        </p:nvSpPr>
        <p:spPr/>
        <p:txBody>
          <a:bodyPr/>
          <a:lstStyle/>
          <a:p>
            <a:r>
              <a:rPr lang="de-DE" dirty="0"/>
              <a:t>Outlook</a:t>
            </a:r>
          </a:p>
        </p:txBody>
      </p:sp>
      <p:sp>
        <p:nvSpPr>
          <p:cNvPr id="3" name="Inhaltsplatzhalter 2">
            <a:extLst>
              <a:ext uri="{FF2B5EF4-FFF2-40B4-BE49-F238E27FC236}">
                <a16:creationId xmlns:a16="http://schemas.microsoft.com/office/drawing/2014/main" id="{2B517CF4-C66E-4E5D-A4C0-BD95365DEBF6}"/>
              </a:ext>
            </a:extLst>
          </p:cNvPr>
          <p:cNvSpPr>
            <a:spLocks noGrp="1"/>
          </p:cNvSpPr>
          <p:nvPr>
            <p:ph sz="half" idx="1"/>
          </p:nvPr>
        </p:nvSpPr>
        <p:spPr/>
        <p:txBody>
          <a:bodyPr>
            <a:normAutofit fontScale="92500" lnSpcReduction="10000"/>
          </a:bodyPr>
          <a:lstStyle/>
          <a:p>
            <a:pPr algn="just"/>
            <a:r>
              <a:rPr lang="en-US" dirty="0"/>
              <a:t>Transfer data preparation to open source GIS (QGIS) </a:t>
            </a:r>
          </a:p>
          <a:p>
            <a:r>
              <a:rPr lang="en-US" dirty="0"/>
              <a:t>Calibration of model parameter</a:t>
            </a:r>
          </a:p>
          <a:p>
            <a:r>
              <a:rPr lang="en-US" dirty="0"/>
              <a:t>Improved 3D visualization</a:t>
            </a:r>
          </a:p>
          <a:p>
            <a:r>
              <a:rPr lang="en-US" dirty="0"/>
              <a:t>Improved timeline visualization</a:t>
            </a:r>
          </a:p>
          <a:p>
            <a:pPr algn="just"/>
            <a:r>
              <a:rPr lang="en-US" dirty="0"/>
              <a:t>Transfer to other study areas with good data and good validation information</a:t>
            </a:r>
          </a:p>
          <a:p>
            <a:pPr algn="just"/>
            <a:r>
              <a:rPr lang="de-DE" dirty="0"/>
              <a:t>The code </a:t>
            </a:r>
            <a:r>
              <a:rPr lang="de-DE" dirty="0" err="1"/>
              <a:t>can</a:t>
            </a:r>
            <a:r>
              <a:rPr lang="de-DE" dirty="0"/>
              <a:t> </a:t>
            </a:r>
            <a:r>
              <a:rPr lang="de-DE" dirty="0" err="1"/>
              <a:t>be</a:t>
            </a:r>
            <a:r>
              <a:rPr lang="de-DE" dirty="0"/>
              <a:t> </a:t>
            </a:r>
            <a:r>
              <a:rPr lang="de-DE" dirty="0" err="1"/>
              <a:t>used</a:t>
            </a:r>
            <a:r>
              <a:rPr lang="de-DE" dirty="0"/>
              <a:t> </a:t>
            </a:r>
            <a:r>
              <a:rPr lang="de-DE" dirty="0" err="1"/>
              <a:t>for</a:t>
            </a:r>
            <a:r>
              <a:rPr lang="de-DE" dirty="0"/>
              <a:t> </a:t>
            </a:r>
            <a:r>
              <a:rPr lang="de-DE" dirty="0" err="1"/>
              <a:t>the</a:t>
            </a:r>
            <a:r>
              <a:rPr lang="de-DE" dirty="0"/>
              <a:t> </a:t>
            </a:r>
            <a:r>
              <a:rPr lang="de-DE" dirty="0" err="1"/>
              <a:t>managment</a:t>
            </a:r>
            <a:r>
              <a:rPr lang="de-DE" dirty="0"/>
              <a:t> </a:t>
            </a:r>
            <a:r>
              <a:rPr lang="de-DE" dirty="0" err="1"/>
              <a:t>system</a:t>
            </a:r>
            <a:r>
              <a:rPr lang="de-DE" dirty="0"/>
              <a:t> </a:t>
            </a:r>
            <a:r>
              <a:rPr lang="de-DE" dirty="0" err="1"/>
              <a:t>to</a:t>
            </a:r>
            <a:r>
              <a:rPr lang="de-DE" dirty="0"/>
              <a:t> </a:t>
            </a:r>
            <a:r>
              <a:rPr lang="de-DE" dirty="0" err="1"/>
              <a:t>solve</a:t>
            </a:r>
            <a:r>
              <a:rPr lang="de-DE" dirty="0"/>
              <a:t> </a:t>
            </a:r>
            <a:r>
              <a:rPr lang="de-DE" dirty="0" err="1"/>
              <a:t>problems</a:t>
            </a:r>
            <a:r>
              <a:rPr lang="de-DE" dirty="0"/>
              <a:t> </a:t>
            </a:r>
            <a:r>
              <a:rPr lang="de-DE" dirty="0" err="1"/>
              <a:t>related</a:t>
            </a:r>
            <a:r>
              <a:rPr lang="de-DE" dirty="0"/>
              <a:t> </a:t>
            </a:r>
            <a:r>
              <a:rPr lang="de-DE" dirty="0" err="1"/>
              <a:t>to</a:t>
            </a:r>
            <a:r>
              <a:rPr lang="de-DE" dirty="0"/>
              <a:t> </a:t>
            </a:r>
            <a:r>
              <a:rPr lang="de-DE" dirty="0" err="1"/>
              <a:t>gully</a:t>
            </a:r>
            <a:r>
              <a:rPr lang="de-DE" dirty="0"/>
              <a:t> </a:t>
            </a:r>
            <a:r>
              <a:rPr lang="de-DE" dirty="0" err="1"/>
              <a:t>erosion</a:t>
            </a:r>
            <a:endParaRPr lang="en-US" dirty="0"/>
          </a:p>
        </p:txBody>
      </p:sp>
      <p:sp>
        <p:nvSpPr>
          <p:cNvPr id="5" name="Datumsplatzhalter 4">
            <a:extLst>
              <a:ext uri="{FF2B5EF4-FFF2-40B4-BE49-F238E27FC236}">
                <a16:creationId xmlns:a16="http://schemas.microsoft.com/office/drawing/2014/main" id="{7BEA11BF-2C38-470B-A970-4280B2E2140D}"/>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321A93DB-5B7C-4E20-B1E8-B9DB103447F7}"/>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4F02AB1F-43C5-4637-96D3-4CC2F3DD84C0}"/>
              </a:ext>
            </a:extLst>
          </p:cNvPr>
          <p:cNvSpPr>
            <a:spLocks noGrp="1"/>
          </p:cNvSpPr>
          <p:nvPr>
            <p:ph type="sldNum" sz="quarter" idx="12"/>
          </p:nvPr>
        </p:nvSpPr>
        <p:spPr/>
        <p:txBody>
          <a:bodyPr/>
          <a:lstStyle/>
          <a:p>
            <a:fld id="{54A5898D-2250-4656-8F75-1F089713AEB4}" type="slidenum">
              <a:rPr lang="de-DE" smtClean="0"/>
              <a:t>25</a:t>
            </a:fld>
            <a:endParaRPr lang="de-DE"/>
          </a:p>
        </p:txBody>
      </p:sp>
      <p:sp>
        <p:nvSpPr>
          <p:cNvPr id="10" name="Inhaltsplatzhalter 9">
            <a:extLst>
              <a:ext uri="{FF2B5EF4-FFF2-40B4-BE49-F238E27FC236}">
                <a16:creationId xmlns:a16="http://schemas.microsoft.com/office/drawing/2014/main" id="{3026AE44-107C-4E6D-89BF-6F4F4B8C8FE4}"/>
              </a:ext>
            </a:extLst>
          </p:cNvPr>
          <p:cNvSpPr>
            <a:spLocks noGrp="1"/>
          </p:cNvSpPr>
          <p:nvPr>
            <p:ph sz="half" idx="2"/>
          </p:nvPr>
        </p:nvSpPr>
        <p:spPr/>
        <p:txBody>
          <a:bodyPr/>
          <a:lstStyle/>
          <a:p>
            <a:r>
              <a:rPr lang="de-DE" dirty="0" err="1"/>
              <a:t>Related</a:t>
            </a:r>
            <a:r>
              <a:rPr lang="de-DE" dirty="0"/>
              <a:t> </a:t>
            </a:r>
            <a:r>
              <a:rPr lang="de-DE" dirty="0" err="1"/>
              <a:t>to</a:t>
            </a:r>
            <a:r>
              <a:rPr lang="de-DE" dirty="0"/>
              <a:t> </a:t>
            </a:r>
            <a:r>
              <a:rPr lang="de-DE" dirty="0" err="1"/>
              <a:t>the</a:t>
            </a:r>
            <a:r>
              <a:rPr lang="de-DE" dirty="0"/>
              <a:t> </a:t>
            </a:r>
            <a:r>
              <a:rPr lang="de-DE" dirty="0" err="1"/>
              <a:t>study</a:t>
            </a:r>
            <a:r>
              <a:rPr lang="de-DE" dirty="0"/>
              <a:t> </a:t>
            </a:r>
            <a:r>
              <a:rPr lang="de-DE" dirty="0" err="1"/>
              <a:t>area</a:t>
            </a:r>
            <a:r>
              <a:rPr lang="de-DE" dirty="0"/>
              <a:t>:</a:t>
            </a:r>
          </a:p>
          <a:p>
            <a:pPr lvl="1"/>
            <a:r>
              <a:rPr lang="de-DE" dirty="0"/>
              <a:t>Age </a:t>
            </a:r>
            <a:r>
              <a:rPr lang="de-DE" dirty="0" err="1"/>
              <a:t>of</a:t>
            </a:r>
            <a:r>
              <a:rPr lang="de-DE" dirty="0"/>
              <a:t> </a:t>
            </a:r>
            <a:r>
              <a:rPr lang="de-DE" dirty="0" err="1"/>
              <a:t>the</a:t>
            </a:r>
            <a:r>
              <a:rPr lang="de-DE" dirty="0"/>
              <a:t> </a:t>
            </a:r>
            <a:r>
              <a:rPr lang="de-DE" dirty="0" err="1"/>
              <a:t>gully</a:t>
            </a:r>
            <a:r>
              <a:rPr lang="de-DE" dirty="0"/>
              <a:t>?</a:t>
            </a:r>
          </a:p>
          <a:p>
            <a:pPr lvl="1"/>
            <a:r>
              <a:rPr lang="de-DE" dirty="0" err="1"/>
              <a:t>Prediction</a:t>
            </a:r>
            <a:r>
              <a:rPr lang="de-DE" dirty="0"/>
              <a:t> </a:t>
            </a:r>
            <a:r>
              <a:rPr lang="de-DE" dirty="0" err="1"/>
              <a:t>of</a:t>
            </a:r>
            <a:r>
              <a:rPr lang="de-DE" dirty="0"/>
              <a:t> </a:t>
            </a:r>
            <a:r>
              <a:rPr lang="de-DE" dirty="0" err="1"/>
              <a:t>future</a:t>
            </a:r>
            <a:r>
              <a:rPr lang="de-DE" dirty="0"/>
              <a:t> </a:t>
            </a:r>
            <a:r>
              <a:rPr lang="de-DE" dirty="0" err="1"/>
              <a:t>erosion</a:t>
            </a:r>
            <a:r>
              <a:rPr lang="de-DE" dirty="0"/>
              <a:t>?</a:t>
            </a:r>
          </a:p>
          <a:p>
            <a:pPr lvl="1"/>
            <a:endParaRPr lang="de-DE" dirty="0"/>
          </a:p>
        </p:txBody>
      </p:sp>
      <p:pic>
        <p:nvPicPr>
          <p:cNvPr id="8" name="Inhaltsplatzhalter 18">
            <a:extLst>
              <a:ext uri="{FF2B5EF4-FFF2-40B4-BE49-F238E27FC236}">
                <a16:creationId xmlns:a16="http://schemas.microsoft.com/office/drawing/2014/main" id="{E543065F-EA9F-426C-B5B8-BC746EEF8D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3206040"/>
            <a:ext cx="5573629" cy="2970923"/>
          </a:xfrm>
          <a:prstGeom prst="rect">
            <a:avLst/>
          </a:prstGeom>
        </p:spPr>
      </p:pic>
      <p:sp>
        <p:nvSpPr>
          <p:cNvPr id="9" name="Rechteck 8">
            <a:extLst>
              <a:ext uri="{FF2B5EF4-FFF2-40B4-BE49-F238E27FC236}">
                <a16:creationId xmlns:a16="http://schemas.microsoft.com/office/drawing/2014/main" id="{52D3BC07-CFBF-4396-89E7-3276F6E975B1}"/>
              </a:ext>
            </a:extLst>
          </p:cNvPr>
          <p:cNvSpPr/>
          <p:nvPr/>
        </p:nvSpPr>
        <p:spPr>
          <a:xfrm>
            <a:off x="6356967" y="6122099"/>
            <a:ext cx="5312662" cy="523220"/>
          </a:xfrm>
          <a:prstGeom prst="rect">
            <a:avLst/>
          </a:prstGeom>
        </p:spPr>
        <p:txBody>
          <a:bodyPr wrap="square">
            <a:spAutoFit/>
          </a:bodyPr>
          <a:lstStyle/>
          <a:p>
            <a:pPr algn="just"/>
            <a:r>
              <a:rPr lang="de-DE" sz="1400" i="1" dirty="0"/>
              <a:t>Multitemporal </a:t>
            </a:r>
            <a:r>
              <a:rPr lang="de-DE" sz="1400" i="1" dirty="0" err="1"/>
              <a:t>analysis</a:t>
            </a:r>
            <a:r>
              <a:rPr lang="de-DE" sz="1400" i="1" dirty="0"/>
              <a:t> </a:t>
            </a:r>
            <a:r>
              <a:rPr lang="de-DE" sz="1400" i="1" dirty="0" err="1"/>
              <a:t>of</a:t>
            </a:r>
            <a:r>
              <a:rPr lang="de-DE" sz="1400" i="1" dirty="0"/>
              <a:t> </a:t>
            </a:r>
            <a:r>
              <a:rPr lang="de-DE" sz="1400" i="1" dirty="0" err="1"/>
              <a:t>gully</a:t>
            </a:r>
            <a:r>
              <a:rPr lang="de-DE" sz="1400" i="1" dirty="0"/>
              <a:t> </a:t>
            </a:r>
            <a:r>
              <a:rPr lang="de-DE" sz="1400" i="1" dirty="0" err="1"/>
              <a:t>extents</a:t>
            </a:r>
            <a:r>
              <a:rPr lang="de-DE" sz="1400" i="1" dirty="0"/>
              <a:t> </a:t>
            </a:r>
            <a:r>
              <a:rPr lang="de-DE" sz="1400" i="1" dirty="0" err="1"/>
              <a:t>helps</a:t>
            </a:r>
            <a:r>
              <a:rPr lang="de-DE" sz="1400" i="1" dirty="0"/>
              <a:t> </a:t>
            </a:r>
            <a:r>
              <a:rPr lang="de-DE" sz="1400" i="1" dirty="0" err="1"/>
              <a:t>to</a:t>
            </a:r>
            <a:r>
              <a:rPr lang="de-DE" sz="1400" i="1" dirty="0"/>
              <a:t> </a:t>
            </a:r>
            <a:r>
              <a:rPr lang="de-DE" sz="1400" i="1" dirty="0" err="1"/>
              <a:t>estimate</a:t>
            </a:r>
            <a:r>
              <a:rPr lang="de-DE" sz="1400" i="1" dirty="0"/>
              <a:t> </a:t>
            </a:r>
            <a:r>
              <a:rPr lang="de-DE" sz="1400" i="1" dirty="0" err="1"/>
              <a:t>erosion</a:t>
            </a:r>
            <a:r>
              <a:rPr lang="de-DE" sz="1400" i="1" dirty="0"/>
              <a:t> </a:t>
            </a:r>
            <a:r>
              <a:rPr lang="de-DE" sz="1400" i="1" dirty="0" err="1"/>
              <a:t>rates</a:t>
            </a:r>
            <a:r>
              <a:rPr lang="de-DE" sz="1400" i="1" dirty="0"/>
              <a:t> (CC-BY Sommer)</a:t>
            </a:r>
          </a:p>
        </p:txBody>
      </p:sp>
    </p:spTree>
    <p:extLst>
      <p:ext uri="{BB962C8B-B14F-4D97-AF65-F5344CB8AC3E}">
        <p14:creationId xmlns:p14="http://schemas.microsoft.com/office/powerpoint/2010/main" val="3539380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0E260-7D31-45A6-976D-DCBE28BFB62D}"/>
              </a:ext>
            </a:extLst>
          </p:cNvPr>
          <p:cNvSpPr>
            <a:spLocks noGrp="1"/>
          </p:cNvSpPr>
          <p:nvPr>
            <p:ph type="title"/>
          </p:nvPr>
        </p:nvSpPr>
        <p:spPr>
          <a:xfrm>
            <a:off x="744536" y="103868"/>
            <a:ext cx="10515600" cy="1325563"/>
          </a:xfrm>
        </p:spPr>
        <p:txBody>
          <a:bodyPr/>
          <a:lstStyle/>
          <a:p>
            <a:r>
              <a:rPr lang="de-DE" dirty="0"/>
              <a:t>References</a:t>
            </a:r>
          </a:p>
        </p:txBody>
      </p:sp>
      <p:sp>
        <p:nvSpPr>
          <p:cNvPr id="8" name="Inhaltsplatzhalter 7">
            <a:extLst>
              <a:ext uri="{FF2B5EF4-FFF2-40B4-BE49-F238E27FC236}">
                <a16:creationId xmlns:a16="http://schemas.microsoft.com/office/drawing/2014/main" id="{7841481F-3444-4744-90F1-722E9EA72FA0}"/>
              </a:ext>
            </a:extLst>
          </p:cNvPr>
          <p:cNvSpPr>
            <a:spLocks noGrp="1"/>
          </p:cNvSpPr>
          <p:nvPr>
            <p:ph idx="1"/>
          </p:nvPr>
        </p:nvSpPr>
        <p:spPr>
          <a:xfrm>
            <a:off x="838200" y="1219982"/>
            <a:ext cx="10823369" cy="4836433"/>
          </a:xfrm>
        </p:spPr>
        <p:txBody>
          <a:bodyPr numCol="1">
            <a:noAutofit/>
          </a:bodyPr>
          <a:lstStyle/>
          <a:p>
            <a:pPr marL="0" indent="0">
              <a:buNone/>
            </a:pPr>
            <a:r>
              <a:rPr lang="de-DE" sz="1200" dirty="0">
                <a:latin typeface="Times New Roman" panose="02020603050405020304" pitchFamily="18" charset="0"/>
                <a:cs typeface="Times New Roman" panose="02020603050405020304" pitchFamily="18" charset="0"/>
              </a:rPr>
              <a:t>Alberts E. E., </a:t>
            </a:r>
            <a:r>
              <a:rPr lang="de-DE" sz="1200" dirty="0" err="1">
                <a:latin typeface="Times New Roman" panose="02020603050405020304" pitchFamily="18" charset="0"/>
                <a:cs typeface="Times New Roman" panose="02020603050405020304" pitchFamily="18" charset="0"/>
              </a:rPr>
              <a:t>Nearing</a:t>
            </a:r>
            <a:r>
              <a:rPr lang="de-DE" sz="1200" dirty="0">
                <a:latin typeface="Times New Roman" panose="02020603050405020304" pitchFamily="18" charset="0"/>
                <a:cs typeface="Times New Roman" panose="02020603050405020304" pitchFamily="18" charset="0"/>
              </a:rPr>
              <a:t> M. A., </a:t>
            </a:r>
            <a:r>
              <a:rPr lang="de-DE" sz="1200" dirty="0" err="1">
                <a:latin typeface="Times New Roman" panose="02020603050405020304" pitchFamily="18" charset="0"/>
                <a:cs typeface="Times New Roman" panose="02020603050405020304" pitchFamily="18" charset="0"/>
              </a:rPr>
              <a:t>Weltz</a:t>
            </a:r>
            <a:r>
              <a:rPr lang="de-DE" sz="1200" dirty="0">
                <a:latin typeface="Times New Roman" panose="02020603050405020304" pitchFamily="18" charset="0"/>
                <a:cs typeface="Times New Roman" panose="02020603050405020304" pitchFamily="18" charset="0"/>
              </a:rPr>
              <a:t> M. A., Risse L. M., Pierson F. B., Zhang X. C., . . . </a:t>
            </a:r>
            <a:r>
              <a:rPr lang="de-DE" sz="1200" dirty="0" err="1">
                <a:latin typeface="Times New Roman" panose="02020603050405020304" pitchFamily="18" charset="0"/>
                <a:cs typeface="Times New Roman" panose="02020603050405020304" pitchFamily="18" charset="0"/>
              </a:rPr>
              <a:t>Simanton</a:t>
            </a:r>
            <a:r>
              <a:rPr lang="de-DE" sz="1200" dirty="0">
                <a:latin typeface="Times New Roman" panose="02020603050405020304" pitchFamily="18" charset="0"/>
                <a:cs typeface="Times New Roman" panose="02020603050405020304" pitchFamily="18" charset="0"/>
              </a:rPr>
              <a:t> J. R. (1995): </a:t>
            </a:r>
            <a:r>
              <a:rPr lang="de-DE" sz="1200" dirty="0" err="1">
                <a:latin typeface="Times New Roman" panose="02020603050405020304" pitchFamily="18" charset="0"/>
                <a:cs typeface="Times New Roman" panose="02020603050405020304" pitchFamily="18" charset="0"/>
              </a:rPr>
              <a:t>Soil</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component</a:t>
            </a:r>
            <a:r>
              <a:rPr lang="de-DE" sz="1200" dirty="0">
                <a:latin typeface="Times New Roman" panose="02020603050405020304" pitchFamily="18" charset="0"/>
                <a:cs typeface="Times New Roman" panose="02020603050405020304" pitchFamily="18" charset="0"/>
              </a:rPr>
              <a:t>. In USDA </a:t>
            </a:r>
            <a:r>
              <a:rPr lang="de-DE" sz="1200" dirty="0" err="1">
                <a:latin typeface="Times New Roman" panose="02020603050405020304" pitchFamily="18" charset="0"/>
                <a:cs typeface="Times New Roman" panose="02020603050405020304" pitchFamily="18" charset="0"/>
              </a:rPr>
              <a:t>Water</a:t>
            </a:r>
            <a:r>
              <a:rPr lang="de-DE" sz="1200" dirty="0">
                <a:latin typeface="Times New Roman" panose="02020603050405020304" pitchFamily="18" charset="0"/>
                <a:cs typeface="Times New Roman" panose="02020603050405020304" pitchFamily="18" charset="0"/>
              </a:rPr>
              <a:t> Erosion </a:t>
            </a:r>
            <a:r>
              <a:rPr lang="de-DE" sz="1200" dirty="0" err="1">
                <a:latin typeface="Times New Roman" panose="02020603050405020304" pitchFamily="18" charset="0"/>
                <a:cs typeface="Times New Roman" panose="02020603050405020304" pitchFamily="18" charset="0"/>
              </a:rPr>
              <a:t>Prediction</a:t>
            </a:r>
            <a:r>
              <a:rPr lang="de-DE" sz="1200" dirty="0">
                <a:latin typeface="Times New Roman" panose="02020603050405020304" pitchFamily="18" charset="0"/>
                <a:cs typeface="Times New Roman" panose="02020603050405020304" pitchFamily="18" charset="0"/>
              </a:rPr>
              <a:t> Project: </a:t>
            </a:r>
            <a:r>
              <a:rPr lang="de-DE" sz="1200" dirty="0" err="1">
                <a:latin typeface="Times New Roman" panose="02020603050405020304" pitchFamily="18" charset="0"/>
                <a:cs typeface="Times New Roman" panose="02020603050405020304" pitchFamily="18" charset="0"/>
              </a:rPr>
              <a:t>Hillslope</a:t>
            </a:r>
            <a:r>
              <a:rPr lang="de-DE" sz="1200" dirty="0">
                <a:latin typeface="Times New Roman" panose="02020603050405020304" pitchFamily="18" charset="0"/>
                <a:cs typeface="Times New Roman" panose="02020603050405020304" pitchFamily="18" charset="0"/>
              </a:rPr>
              <a:t> Profile and </a:t>
            </a:r>
            <a:r>
              <a:rPr lang="de-DE" sz="1200" dirty="0" err="1">
                <a:latin typeface="Times New Roman" panose="02020603050405020304" pitchFamily="18" charset="0"/>
                <a:cs typeface="Times New Roman" panose="02020603050405020304" pitchFamily="18" charset="0"/>
              </a:rPr>
              <a:t>Watershed</a:t>
            </a:r>
            <a:r>
              <a:rPr lang="de-DE" sz="1200" dirty="0">
                <a:latin typeface="Times New Roman" panose="02020603050405020304" pitchFamily="18" charset="0"/>
                <a:cs typeface="Times New Roman" panose="02020603050405020304" pitchFamily="18" charset="0"/>
              </a:rPr>
              <a:t> Model </a:t>
            </a:r>
            <a:r>
              <a:rPr lang="de-DE" sz="1200" dirty="0" err="1">
                <a:latin typeface="Times New Roman" panose="02020603050405020304" pitchFamily="18" charset="0"/>
                <a:cs typeface="Times New Roman" panose="02020603050405020304" pitchFamily="18" charset="0"/>
              </a:rPr>
              <a:t>Documentation</a:t>
            </a:r>
            <a:r>
              <a:rPr lang="de-DE" sz="1200" dirty="0">
                <a:latin typeface="Times New Roman" panose="02020603050405020304" pitchFamily="18" charset="0"/>
                <a:cs typeface="Times New Roman" panose="02020603050405020304" pitchFamily="18" charset="0"/>
              </a:rPr>
              <a:t> (pp. 7.1–7.45). West Lafayette, IN: National </a:t>
            </a:r>
            <a:r>
              <a:rPr lang="de-DE" sz="1200" dirty="0" err="1">
                <a:latin typeface="Times New Roman" panose="02020603050405020304" pitchFamily="18" charset="0"/>
                <a:cs typeface="Times New Roman" panose="02020603050405020304" pitchFamily="18" charset="0"/>
              </a:rPr>
              <a:t>Soil</a:t>
            </a:r>
            <a:r>
              <a:rPr lang="de-DE" sz="1200" dirty="0">
                <a:latin typeface="Times New Roman" panose="02020603050405020304" pitchFamily="18" charset="0"/>
                <a:cs typeface="Times New Roman" panose="02020603050405020304" pitchFamily="18" charset="0"/>
              </a:rPr>
              <a:t> Erosion Research Laboratory.</a:t>
            </a:r>
          </a:p>
          <a:p>
            <a:pPr marL="0" indent="0">
              <a:buNone/>
            </a:pPr>
            <a:r>
              <a:rPr lang="de-DE" sz="1200" dirty="0">
                <a:latin typeface="Times New Roman" panose="02020603050405020304" pitchFamily="18" charset="0"/>
                <a:cs typeface="Times New Roman" panose="02020603050405020304" pitchFamily="18" charset="0"/>
              </a:rPr>
              <a:t>Hochschild, V., Märker M., </a:t>
            </a:r>
            <a:r>
              <a:rPr lang="de-DE" sz="1200" dirty="0" err="1">
                <a:latin typeface="Times New Roman" panose="02020603050405020304" pitchFamily="18" charset="0"/>
                <a:cs typeface="Times New Roman" panose="02020603050405020304" pitchFamily="18" charset="0"/>
              </a:rPr>
              <a:t>Rodolfi</a:t>
            </a:r>
            <a:r>
              <a:rPr lang="de-DE" sz="1200" dirty="0">
                <a:latin typeface="Times New Roman" panose="02020603050405020304" pitchFamily="18" charset="0"/>
                <a:cs typeface="Times New Roman" panose="02020603050405020304" pitchFamily="18" charset="0"/>
              </a:rPr>
              <a:t> G., Staudenrausch H. (2003): </a:t>
            </a:r>
            <a:r>
              <a:rPr lang="de-DE" sz="1200" dirty="0" err="1">
                <a:latin typeface="Times New Roman" panose="02020603050405020304" pitchFamily="18" charset="0"/>
                <a:cs typeface="Times New Roman" panose="02020603050405020304" pitchFamily="18" charset="0"/>
              </a:rPr>
              <a:t>Delineation</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of</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erosion</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classes</a:t>
            </a:r>
            <a:r>
              <a:rPr lang="de-DE" sz="1200" dirty="0">
                <a:latin typeface="Times New Roman" panose="02020603050405020304" pitchFamily="18" charset="0"/>
                <a:cs typeface="Times New Roman" panose="02020603050405020304" pitchFamily="18" charset="0"/>
              </a:rPr>
              <a:t> in semi-arid southern African </a:t>
            </a:r>
            <a:r>
              <a:rPr lang="de-DE" sz="1200" dirty="0" err="1">
                <a:latin typeface="Times New Roman" panose="02020603050405020304" pitchFamily="18" charset="0"/>
                <a:cs typeface="Times New Roman" panose="02020603050405020304" pitchFamily="18" charset="0"/>
              </a:rPr>
              <a:t>grasslands</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using</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vegetation</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indices</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from</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optical</a:t>
            </a:r>
            <a:r>
              <a:rPr lang="de-DE" sz="1200" dirty="0">
                <a:latin typeface="Times New Roman" panose="02020603050405020304" pitchFamily="18" charset="0"/>
                <a:cs typeface="Times New Roman" panose="02020603050405020304" pitchFamily="18" charset="0"/>
              </a:rPr>
              <a:t> remote </a:t>
            </a:r>
            <a:r>
              <a:rPr lang="de-DE" sz="1200" dirty="0" err="1">
                <a:latin typeface="Times New Roman" panose="02020603050405020304" pitchFamily="18" charset="0"/>
                <a:cs typeface="Times New Roman" panose="02020603050405020304" pitchFamily="18" charset="0"/>
              </a:rPr>
              <a:t>sensing</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data</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Hydrol</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Process</a:t>
            </a:r>
            <a:r>
              <a:rPr lang="de-DE" sz="1200" dirty="0">
                <a:latin typeface="Times New Roman" panose="02020603050405020304" pitchFamily="18" charset="0"/>
                <a:cs typeface="Times New Roman" panose="02020603050405020304" pitchFamily="18" charset="0"/>
              </a:rPr>
              <a:t>. 17, 917–928.</a:t>
            </a:r>
          </a:p>
          <a:p>
            <a:pPr marL="0" indent="0">
              <a:buNone/>
            </a:pPr>
            <a:r>
              <a:rPr lang="de-DE" sz="1200" dirty="0" err="1">
                <a:latin typeface="Times New Roman" panose="02020603050405020304" pitchFamily="18" charset="0"/>
                <a:cs typeface="Times New Roman" panose="02020603050405020304" pitchFamily="18" charset="0"/>
              </a:rPr>
              <a:t>Kosov</a:t>
            </a:r>
            <a:r>
              <a:rPr lang="de-DE" sz="1200" dirty="0">
                <a:latin typeface="Times New Roman" panose="02020603050405020304" pitchFamily="18" charset="0"/>
                <a:cs typeface="Times New Roman" panose="02020603050405020304" pitchFamily="18" charset="0"/>
              </a:rPr>
              <a:t> B., </a:t>
            </a:r>
            <a:r>
              <a:rPr lang="de-DE" sz="1200" dirty="0" err="1">
                <a:latin typeface="Times New Roman" panose="02020603050405020304" pitchFamily="18" charset="0"/>
                <a:cs typeface="Times New Roman" panose="02020603050405020304" pitchFamily="18" charset="0"/>
              </a:rPr>
              <a:t>Nikol’skaya</a:t>
            </a:r>
            <a:r>
              <a:rPr lang="de-DE" sz="1200" dirty="0">
                <a:latin typeface="Times New Roman" panose="02020603050405020304" pitchFamily="18" charset="0"/>
                <a:cs typeface="Times New Roman" panose="02020603050405020304" pitchFamily="18" charset="0"/>
              </a:rPr>
              <a:t> I., &amp; </a:t>
            </a:r>
            <a:r>
              <a:rPr lang="de-DE" sz="1200" dirty="0" err="1">
                <a:latin typeface="Times New Roman" panose="02020603050405020304" pitchFamily="18" charset="0"/>
                <a:cs typeface="Times New Roman" panose="02020603050405020304" pitchFamily="18" charset="0"/>
              </a:rPr>
              <a:t>Zorina</a:t>
            </a:r>
            <a:r>
              <a:rPr lang="de-DE" sz="1200" dirty="0">
                <a:latin typeface="Times New Roman" panose="02020603050405020304" pitchFamily="18" charset="0"/>
                <a:cs typeface="Times New Roman" panose="02020603050405020304" pitchFamily="18" charset="0"/>
              </a:rPr>
              <a:t> Y. F. (1978): </a:t>
            </a:r>
            <a:r>
              <a:rPr lang="de-DE" sz="1200" dirty="0" err="1">
                <a:latin typeface="Times New Roman" panose="02020603050405020304" pitchFamily="18" charset="0"/>
                <a:cs typeface="Times New Roman" panose="02020603050405020304" pitchFamily="18" charset="0"/>
              </a:rPr>
              <a:t>Eksperimental’nyye</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issledovaniya</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ovragoobrazovaniya</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Eksperimental’naya</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geomorfologiya</a:t>
            </a:r>
            <a:r>
              <a:rPr lang="de-DE" sz="1200" dirty="0">
                <a:latin typeface="Times New Roman" panose="02020603050405020304" pitchFamily="18" charset="0"/>
                <a:cs typeface="Times New Roman" panose="02020603050405020304" pitchFamily="18" charset="0"/>
              </a:rPr>
              <a:t>, 3, 113-140. </a:t>
            </a:r>
          </a:p>
          <a:p>
            <a:pPr marL="0" indent="0">
              <a:buNone/>
            </a:pPr>
            <a:r>
              <a:rPr lang="de-DE" sz="1200" dirty="0">
                <a:latin typeface="Times New Roman" panose="02020603050405020304" pitchFamily="18" charset="0"/>
                <a:cs typeface="Times New Roman" panose="02020603050405020304" pitchFamily="18" charset="0"/>
              </a:rPr>
              <a:t>Märker, M., Moretti, S. &amp; G. </a:t>
            </a:r>
            <a:r>
              <a:rPr lang="de-DE" sz="1200" dirty="0" err="1">
                <a:latin typeface="Times New Roman" panose="02020603050405020304" pitchFamily="18" charset="0"/>
                <a:cs typeface="Times New Roman" panose="02020603050405020304" pitchFamily="18" charset="0"/>
              </a:rPr>
              <a:t>Rodolfi</a:t>
            </a:r>
            <a:r>
              <a:rPr lang="de-DE" sz="1200" dirty="0">
                <a:latin typeface="Times New Roman" panose="02020603050405020304" pitchFamily="18" charset="0"/>
                <a:cs typeface="Times New Roman" panose="02020603050405020304" pitchFamily="18" charset="0"/>
              </a:rPr>
              <a:t> (2001): Assessment </a:t>
            </a:r>
            <a:r>
              <a:rPr lang="de-DE" sz="1200" dirty="0" err="1">
                <a:latin typeface="Times New Roman" panose="02020603050405020304" pitchFamily="18" charset="0"/>
                <a:cs typeface="Times New Roman" panose="02020603050405020304" pitchFamily="18" charset="0"/>
              </a:rPr>
              <a:t>of</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water</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erosion</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processes</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and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dynamics</a:t>
            </a:r>
            <a:r>
              <a:rPr lang="de-DE" sz="1200" dirty="0">
                <a:latin typeface="Times New Roman" panose="02020603050405020304" pitchFamily="18" charset="0"/>
                <a:cs typeface="Times New Roman" panose="02020603050405020304" pitchFamily="18" charset="0"/>
              </a:rPr>
              <a:t> in semiarid </a:t>
            </a:r>
            <a:r>
              <a:rPr lang="de-DE" sz="1200" dirty="0" err="1">
                <a:latin typeface="Times New Roman" panose="02020603050405020304" pitchFamily="18" charset="0"/>
                <a:cs typeface="Times New Roman" panose="02020603050405020304" pitchFamily="18" charset="0"/>
              </a:rPr>
              <a:t>regions</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of</a:t>
            </a:r>
            <a:r>
              <a:rPr lang="de-DE" sz="1200" dirty="0">
                <a:latin typeface="Times New Roman" panose="02020603050405020304" pitchFamily="18" charset="0"/>
                <a:cs typeface="Times New Roman" panose="02020603050405020304" pitchFamily="18" charset="0"/>
              </a:rPr>
              <a:t> southern </a:t>
            </a:r>
            <a:r>
              <a:rPr lang="de-DE" sz="1200" dirty="0" err="1">
                <a:latin typeface="Times New Roman" panose="02020603050405020304" pitchFamily="18" charset="0"/>
                <a:cs typeface="Times New Roman" panose="02020603050405020304" pitchFamily="18" charset="0"/>
              </a:rPr>
              <a:t>Africa</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KwaZulu</a:t>
            </a:r>
            <a:r>
              <a:rPr lang="de-DE" sz="1200" dirty="0">
                <a:latin typeface="Times New Roman" panose="02020603050405020304" pitchFamily="18" charset="0"/>
                <a:cs typeface="Times New Roman" panose="02020603050405020304" pitchFamily="18" charset="0"/>
              </a:rPr>
              <a:t>/Natal RSA; </a:t>
            </a:r>
            <a:r>
              <a:rPr lang="de-DE" sz="1200" dirty="0" err="1">
                <a:latin typeface="Times New Roman" panose="02020603050405020304" pitchFamily="18" charset="0"/>
                <a:cs typeface="Times New Roman" panose="02020603050405020304" pitchFamily="18" charset="0"/>
              </a:rPr>
              <a:t>Swaziland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using</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the</a:t>
            </a:r>
            <a:r>
              <a:rPr lang="de-DE" sz="1200" dirty="0">
                <a:latin typeface="Times New Roman" panose="02020603050405020304" pitchFamily="18" charset="0"/>
                <a:cs typeface="Times New Roman" panose="02020603050405020304" pitchFamily="18" charset="0"/>
              </a:rPr>
              <a:t> Erosion Response Units </a:t>
            </a:r>
            <a:r>
              <a:rPr lang="de-DE" sz="1200" dirty="0" err="1">
                <a:latin typeface="Times New Roman" panose="02020603050405020304" pitchFamily="18" charset="0"/>
                <a:cs typeface="Times New Roman" panose="02020603050405020304" pitchFamily="18" charset="0"/>
              </a:rPr>
              <a:t>concept</a:t>
            </a:r>
            <a:r>
              <a:rPr lang="de-DE" sz="1200" dirty="0">
                <a:latin typeface="Times New Roman" panose="02020603050405020304" pitchFamily="18" charset="0"/>
                <a:cs typeface="Times New Roman" panose="02020603050405020304" pitchFamily="18" charset="0"/>
              </a:rPr>
              <a:t> (ERU). Geogr. Fis. </a:t>
            </a:r>
            <a:r>
              <a:rPr lang="de-DE" sz="1200" dirty="0" err="1">
                <a:latin typeface="Times New Roman" panose="02020603050405020304" pitchFamily="18" charset="0"/>
                <a:cs typeface="Times New Roman" panose="02020603050405020304" pitchFamily="18" charset="0"/>
              </a:rPr>
              <a:t>Dinam</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Quat</a:t>
            </a:r>
            <a:r>
              <a:rPr lang="de-DE" sz="1200" dirty="0">
                <a:latin typeface="Times New Roman" panose="02020603050405020304" pitchFamily="18" charset="0"/>
                <a:cs typeface="Times New Roman" panose="02020603050405020304" pitchFamily="18" charset="0"/>
              </a:rPr>
              <a:t>., 24. 71-83.</a:t>
            </a:r>
          </a:p>
          <a:p>
            <a:pPr marL="0" indent="0">
              <a:buNone/>
            </a:pPr>
            <a:r>
              <a:rPr lang="de-DE" sz="1200" dirty="0">
                <a:latin typeface="Times New Roman" panose="02020603050405020304" pitchFamily="18" charset="0"/>
                <a:cs typeface="Times New Roman" panose="02020603050405020304" pitchFamily="18" charset="0"/>
              </a:rPr>
              <a:t>Märker, M., </a:t>
            </a:r>
            <a:r>
              <a:rPr lang="en-US" sz="1200" dirty="0" err="1">
                <a:latin typeface="Times New Roman" panose="02020603050405020304" pitchFamily="18" charset="0"/>
                <a:cs typeface="Times New Roman" panose="02020603050405020304" pitchFamily="18" charset="0"/>
              </a:rPr>
              <a:t>Sidorchuk</a:t>
            </a:r>
            <a:r>
              <a:rPr lang="en-US" sz="1200" dirty="0">
                <a:latin typeface="Times New Roman" panose="02020603050405020304" pitchFamily="18" charset="0"/>
                <a:cs typeface="Times New Roman" panose="02020603050405020304" pitchFamily="18" charset="0"/>
              </a:rPr>
              <a:t>, A (2003): Assessment of gully erosion process dynamics for water resources management in a semiarid catchment of Swaziland (Southern Africa). Erosion Prediction in Ungauged Basins: Integrating Methods and Techniques (Proceedings of symposium HS01 held during IUGG2003 at Sapporo. </a:t>
            </a:r>
            <a:endParaRPr lang="de-DE" sz="1200" dirty="0">
              <a:latin typeface="Times New Roman" panose="02020603050405020304" pitchFamily="18" charset="0"/>
              <a:cs typeface="Times New Roman" panose="02020603050405020304" pitchFamily="18" charset="0"/>
            </a:endParaRPr>
          </a:p>
          <a:p>
            <a:pPr marL="0" indent="0">
              <a:buNone/>
            </a:pPr>
            <a:r>
              <a:rPr lang="de-DE" sz="1200" dirty="0" err="1">
                <a:latin typeface="Times New Roman" panose="02020603050405020304" pitchFamily="18" charset="0"/>
                <a:cs typeface="Times New Roman" panose="02020603050405020304" pitchFamily="18" charset="0"/>
              </a:rPr>
              <a:t>Mirtskhulava</a:t>
            </a:r>
            <a:r>
              <a:rPr lang="de-DE" sz="1200" dirty="0">
                <a:latin typeface="Times New Roman" panose="02020603050405020304" pitchFamily="18" charset="0"/>
                <a:cs typeface="Times New Roman" panose="02020603050405020304" pitchFamily="18" charset="0"/>
              </a:rPr>
              <a:t>, T. Y. (1988): </a:t>
            </a:r>
            <a:r>
              <a:rPr lang="de-DE" sz="1200" dirty="0" err="1">
                <a:latin typeface="Times New Roman" panose="02020603050405020304" pitchFamily="18" charset="0"/>
                <a:cs typeface="Times New Roman" panose="02020603050405020304" pitchFamily="18" charset="0"/>
              </a:rPr>
              <a:t>Osnovy</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fiziki</a:t>
            </a:r>
            <a:r>
              <a:rPr lang="de-DE" sz="1200" dirty="0">
                <a:latin typeface="Times New Roman" panose="02020603050405020304" pitchFamily="18" charset="0"/>
                <a:cs typeface="Times New Roman" panose="02020603050405020304" pitchFamily="18" charset="0"/>
              </a:rPr>
              <a:t> i </a:t>
            </a:r>
            <a:r>
              <a:rPr lang="de-DE" sz="1200" dirty="0" err="1">
                <a:latin typeface="Times New Roman" panose="02020603050405020304" pitchFamily="18" charset="0"/>
                <a:cs typeface="Times New Roman" panose="02020603050405020304" pitchFamily="18" charset="0"/>
              </a:rPr>
              <a:t>mekhaniki</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erozii</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rusel</a:t>
            </a:r>
            <a:r>
              <a:rPr lang="de-DE" sz="1200" dirty="0">
                <a:latin typeface="Times New Roman" panose="02020603050405020304" pitchFamily="18" charset="0"/>
                <a:cs typeface="Times New Roman" panose="02020603050405020304" pitchFamily="18" charset="0"/>
              </a:rPr>
              <a:t>. Leningrad: </a:t>
            </a:r>
            <a:r>
              <a:rPr lang="de-DE" sz="1200" dirty="0" err="1">
                <a:latin typeface="Times New Roman" panose="02020603050405020304" pitchFamily="18" charset="0"/>
                <a:cs typeface="Times New Roman" panose="02020603050405020304" pitchFamily="18" charset="0"/>
              </a:rPr>
              <a:t>Gidrometeoizdat</a:t>
            </a:r>
            <a:r>
              <a:rPr lang="de-DE" sz="1200" dirty="0">
                <a:latin typeface="Times New Roman" panose="02020603050405020304" pitchFamily="18" charset="0"/>
                <a:cs typeface="Times New Roman" panose="02020603050405020304" pitchFamily="18" charset="0"/>
              </a:rPr>
              <a:t>.</a:t>
            </a:r>
          </a:p>
          <a:p>
            <a:pPr marL="0" indent="0">
              <a:buNone/>
            </a:pPr>
            <a:r>
              <a:rPr lang="de-DE" sz="1200" dirty="0" err="1">
                <a:latin typeface="Times New Roman" panose="02020603050405020304" pitchFamily="18" charset="0"/>
                <a:cs typeface="Times New Roman" panose="02020603050405020304" pitchFamily="18" charset="0"/>
              </a:rPr>
              <a:t>Nachtergaele</a:t>
            </a:r>
            <a:r>
              <a:rPr lang="de-DE" sz="1200" dirty="0">
                <a:latin typeface="Times New Roman" panose="02020603050405020304" pitchFamily="18" charset="0"/>
                <a:cs typeface="Times New Roman" panose="02020603050405020304" pitchFamily="18" charset="0"/>
              </a:rPr>
              <a:t>, J., </a:t>
            </a:r>
            <a:r>
              <a:rPr lang="de-DE" sz="1200" dirty="0" err="1">
                <a:latin typeface="Times New Roman" panose="02020603050405020304" pitchFamily="18" charset="0"/>
                <a:cs typeface="Times New Roman" panose="02020603050405020304" pitchFamily="18" charset="0"/>
              </a:rPr>
              <a:t>Poesen</a:t>
            </a:r>
            <a:r>
              <a:rPr lang="de-DE" sz="1200" dirty="0">
                <a:latin typeface="Times New Roman" panose="02020603050405020304" pitchFamily="18" charset="0"/>
                <a:cs typeface="Times New Roman" panose="02020603050405020304" pitchFamily="18" charset="0"/>
              </a:rPr>
              <a:t>, J., </a:t>
            </a:r>
            <a:r>
              <a:rPr lang="de-DE" sz="1200" dirty="0" err="1">
                <a:latin typeface="Times New Roman" panose="02020603050405020304" pitchFamily="18" charset="0"/>
                <a:cs typeface="Times New Roman" panose="02020603050405020304" pitchFamily="18" charset="0"/>
              </a:rPr>
              <a:t>Sidorchuk</a:t>
            </a:r>
            <a:r>
              <a:rPr lang="de-DE" sz="1200" dirty="0">
                <a:latin typeface="Times New Roman" panose="02020603050405020304" pitchFamily="18" charset="0"/>
                <a:cs typeface="Times New Roman" panose="02020603050405020304" pitchFamily="18" charset="0"/>
              </a:rPr>
              <a:t> A., </a:t>
            </a:r>
            <a:r>
              <a:rPr lang="de-DE" sz="1200" dirty="0" err="1">
                <a:latin typeface="Times New Roman" panose="02020603050405020304" pitchFamily="18" charset="0"/>
                <a:cs typeface="Times New Roman" panose="02020603050405020304" pitchFamily="18" charset="0"/>
              </a:rPr>
              <a:t>Torri</a:t>
            </a:r>
            <a:r>
              <a:rPr lang="de-DE" sz="1200" dirty="0">
                <a:latin typeface="Times New Roman" panose="02020603050405020304" pitchFamily="18" charset="0"/>
                <a:cs typeface="Times New Roman" panose="02020603050405020304" pitchFamily="18" charset="0"/>
              </a:rPr>
              <a:t>, D. (2002): </a:t>
            </a:r>
            <a:r>
              <a:rPr lang="de-DE" sz="1200" dirty="0" err="1">
                <a:latin typeface="Times New Roman" panose="02020603050405020304" pitchFamily="18" charset="0"/>
                <a:cs typeface="Times New Roman" panose="02020603050405020304" pitchFamily="18" charset="0"/>
              </a:rPr>
              <a:t>Prediction</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of</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concentrated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ﬂow</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width</a:t>
            </a:r>
            <a:r>
              <a:rPr lang="de-DE" sz="1200" dirty="0">
                <a:latin typeface="Times New Roman" panose="02020603050405020304" pitchFamily="18" charset="0"/>
                <a:cs typeface="Times New Roman" panose="02020603050405020304" pitchFamily="18" charset="0"/>
              </a:rPr>
              <a:t> in </a:t>
            </a:r>
            <a:r>
              <a:rPr lang="de-DE" sz="1200" dirty="0" err="1">
                <a:latin typeface="Times New Roman" panose="02020603050405020304" pitchFamily="18" charset="0"/>
                <a:cs typeface="Times New Roman" panose="02020603050405020304" pitchFamily="18" charset="0"/>
              </a:rPr>
              <a:t>ephemeral</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gully</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channels</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Hydrol</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Process</a:t>
            </a:r>
            <a:r>
              <a:rPr lang="de-DE" sz="1200" dirty="0">
                <a:latin typeface="Times New Roman" panose="02020603050405020304" pitchFamily="18" charset="0"/>
                <a:cs typeface="Times New Roman" panose="02020603050405020304" pitchFamily="18" charset="0"/>
              </a:rPr>
              <a:t>. 16, 1935–1953</a:t>
            </a:r>
          </a:p>
          <a:p>
            <a:pPr marL="0" indent="0">
              <a:buNone/>
            </a:pPr>
            <a:r>
              <a:rPr lang="de-DE" sz="1200" dirty="0">
                <a:latin typeface="Times New Roman" panose="02020603050405020304" pitchFamily="18" charset="0"/>
                <a:cs typeface="Times New Roman" panose="02020603050405020304" pitchFamily="18" charset="0"/>
              </a:rPr>
              <a:t>Omran, A., Schröder, D., </a:t>
            </a:r>
            <a:r>
              <a:rPr lang="de-DE" sz="1200" dirty="0" err="1">
                <a:latin typeface="Times New Roman" panose="02020603050405020304" pitchFamily="18" charset="0"/>
                <a:cs typeface="Times New Roman" panose="02020603050405020304" pitchFamily="18" charset="0"/>
              </a:rPr>
              <a:t>El</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Rayes</a:t>
            </a:r>
            <a:r>
              <a:rPr lang="de-DE" sz="1200" dirty="0">
                <a:latin typeface="Times New Roman" panose="02020603050405020304" pitchFamily="18" charset="0"/>
                <a:cs typeface="Times New Roman" panose="02020603050405020304" pitchFamily="18" charset="0"/>
              </a:rPr>
              <a:t>, A. and </a:t>
            </a:r>
            <a:r>
              <a:rPr lang="de-DE" sz="1200" dirty="0" err="1">
                <a:latin typeface="Times New Roman" panose="02020603050405020304" pitchFamily="18" charset="0"/>
                <a:cs typeface="Times New Roman" panose="02020603050405020304" pitchFamily="18" charset="0"/>
              </a:rPr>
              <a:t>Geriesh</a:t>
            </a:r>
            <a:r>
              <a:rPr lang="de-DE" sz="1200" dirty="0">
                <a:latin typeface="Times New Roman" panose="02020603050405020304" pitchFamily="18" charset="0"/>
                <a:cs typeface="Times New Roman" panose="02020603050405020304" pitchFamily="18" charset="0"/>
              </a:rPr>
              <a:t>, M. (2012): Flood Hazard Assessment in Wadi </a:t>
            </a:r>
            <a:r>
              <a:rPr lang="de-DE" sz="1200" dirty="0" err="1">
                <a:latin typeface="Times New Roman" panose="02020603050405020304" pitchFamily="18" charset="0"/>
                <a:cs typeface="Times New Roman" panose="02020603050405020304" pitchFamily="18" charset="0"/>
              </a:rPr>
              <a:t>Dahab</a:t>
            </a:r>
            <a:r>
              <a:rPr lang="de-DE" sz="1200" dirty="0">
                <a:latin typeface="Times New Roman" panose="02020603050405020304" pitchFamily="18" charset="0"/>
                <a:cs typeface="Times New Roman" panose="02020603050405020304" pitchFamily="18" charset="0"/>
              </a:rPr>
              <a:t>, Egypt </a:t>
            </a:r>
            <a:r>
              <a:rPr lang="de-DE" sz="1200" dirty="0" err="1">
                <a:latin typeface="Times New Roman" panose="02020603050405020304" pitchFamily="18" charset="0"/>
                <a:cs typeface="Times New Roman" panose="02020603050405020304" pitchFamily="18" charset="0"/>
              </a:rPr>
              <a:t>Based</a:t>
            </a:r>
            <a:r>
              <a:rPr lang="de-DE" sz="1200" dirty="0">
                <a:latin typeface="Times New Roman" panose="02020603050405020304" pitchFamily="18" charset="0"/>
                <a:cs typeface="Times New Roman" panose="02020603050405020304" pitchFamily="18" charset="0"/>
              </a:rPr>
              <a:t> on </a:t>
            </a:r>
            <a:r>
              <a:rPr lang="de-DE" sz="1200" dirty="0" err="1">
                <a:latin typeface="Times New Roman" panose="02020603050405020304" pitchFamily="18" charset="0"/>
                <a:cs typeface="Times New Roman" panose="02020603050405020304" pitchFamily="18" charset="0"/>
              </a:rPr>
              <a:t>Basin</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Morphometry</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using</a:t>
            </a:r>
            <a:r>
              <a:rPr lang="de-DE" sz="1200" dirty="0">
                <a:latin typeface="Times New Roman" panose="02020603050405020304" pitchFamily="18" charset="0"/>
                <a:cs typeface="Times New Roman" panose="02020603050405020304" pitchFamily="18" charset="0"/>
              </a:rPr>
              <a:t> GIS </a:t>
            </a:r>
            <a:r>
              <a:rPr lang="de-DE" sz="1200" dirty="0" err="1">
                <a:latin typeface="Times New Roman" panose="02020603050405020304" pitchFamily="18" charset="0"/>
                <a:cs typeface="Times New Roman" panose="02020603050405020304" pitchFamily="18" charset="0"/>
              </a:rPr>
              <a:t>Techniques</a:t>
            </a:r>
            <a:r>
              <a:rPr lang="de-DE" sz="1200" dirty="0">
                <a:latin typeface="Times New Roman" panose="02020603050405020304" pitchFamily="18" charset="0"/>
                <a:cs typeface="Times New Roman" panose="02020603050405020304" pitchFamily="18" charset="0"/>
              </a:rPr>
              <a:t>. AGIT, Salzburg, Austria. </a:t>
            </a:r>
          </a:p>
          <a:p>
            <a:pPr marL="0" indent="0">
              <a:buNone/>
            </a:pPr>
            <a:r>
              <a:rPr lang="de-DE" sz="1200" dirty="0">
                <a:latin typeface="Times New Roman" panose="02020603050405020304" pitchFamily="18" charset="0"/>
                <a:cs typeface="Times New Roman" panose="02020603050405020304" pitchFamily="18" charset="0"/>
              </a:rPr>
              <a:t>Schröder, D., Omran, A. (2013): Terrain </a:t>
            </a:r>
            <a:r>
              <a:rPr lang="de-DE" sz="1200" dirty="0" err="1">
                <a:latin typeface="Times New Roman" panose="02020603050405020304" pitchFamily="18" charset="0"/>
                <a:cs typeface="Times New Roman" panose="02020603050405020304" pitchFamily="18" charset="0"/>
              </a:rPr>
              <a:t>analysis</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for</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flash</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flood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risk</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mapping</a:t>
            </a:r>
            <a:r>
              <a:rPr lang="de-DE" sz="1200" dirty="0">
                <a:latin typeface="Times New Roman" panose="02020603050405020304" pitchFamily="18" charset="0"/>
                <a:cs typeface="Times New Roman" panose="02020603050405020304" pitchFamily="18" charset="0"/>
              </a:rPr>
              <a:t>. In: </a:t>
            </a:r>
            <a:r>
              <a:rPr lang="de-DE" sz="1200" dirty="0" err="1">
                <a:latin typeface="Times New Roman" panose="02020603050405020304" pitchFamily="18" charset="0"/>
                <a:cs typeface="Times New Roman" panose="02020603050405020304" pitchFamily="18" charset="0"/>
              </a:rPr>
              <a:t>Proceeding</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of</a:t>
            </a:r>
            <a:r>
              <a:rPr lang="de-DE" sz="1200" dirty="0">
                <a:latin typeface="Times New Roman" panose="02020603050405020304" pitchFamily="18" charset="0"/>
                <a:cs typeface="Times New Roman" panose="02020603050405020304" pitchFamily="18" charset="0"/>
              </a:rPr>
              <a:t> Applied </a:t>
            </a:r>
            <a:r>
              <a:rPr lang="de-DE" sz="1200" dirty="0" err="1">
                <a:latin typeface="Times New Roman" panose="02020603050405020304" pitchFamily="18" charset="0"/>
                <a:cs typeface="Times New Roman" panose="02020603050405020304" pitchFamily="18" charset="0"/>
              </a:rPr>
              <a:t>Geoinformatics</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for</a:t>
            </a:r>
            <a:r>
              <a:rPr lang="de-DE" sz="1200" dirty="0">
                <a:latin typeface="Times New Roman" panose="02020603050405020304" pitchFamily="18" charset="0"/>
                <a:cs typeface="Times New Roman" panose="02020603050405020304" pitchFamily="18" charset="0"/>
              </a:rPr>
              <a:t> Society and Environment (AGSE), HFT-Stuttgart, Germany. p. p.1–8. ISBN978-3-940670-42-2. </a:t>
            </a:r>
          </a:p>
          <a:p>
            <a:pPr marL="0" indent="0">
              <a:buNone/>
            </a:pPr>
            <a:r>
              <a:rPr lang="en-US" sz="1200" dirty="0" err="1">
                <a:latin typeface="Times New Roman" panose="02020603050405020304" pitchFamily="18" charset="0"/>
                <a:cs typeface="Times New Roman" panose="02020603050405020304" pitchFamily="18" charset="0"/>
              </a:rPr>
              <a:t>Sidorchuk</a:t>
            </a:r>
            <a:r>
              <a:rPr lang="en-US" sz="1200" dirty="0">
                <a:latin typeface="Times New Roman" panose="02020603050405020304" pitchFamily="18" charset="0"/>
                <a:cs typeface="Times New Roman" panose="02020603050405020304" pitchFamily="18" charset="0"/>
              </a:rPr>
              <a:t>, A. (1996): Gully erosion and thermo-erosion on the Yamal Peninsula. In: Geomorphic Hazards (ed. by O. </a:t>
            </a:r>
            <a:r>
              <a:rPr lang="en-US" sz="1200" dirty="0" err="1">
                <a:latin typeface="Times New Roman" panose="02020603050405020304" pitchFamily="18" charset="0"/>
                <a:cs typeface="Times New Roman" panose="02020603050405020304" pitchFamily="18" charset="0"/>
              </a:rPr>
              <a:t>Slaymaker</a:t>
            </a:r>
            <a:r>
              <a:rPr lang="en-US" sz="1200" dirty="0">
                <a:latin typeface="Times New Roman" panose="02020603050405020304" pitchFamily="18" charset="0"/>
                <a:cs typeface="Times New Roman" panose="02020603050405020304" pitchFamily="18" charset="0"/>
              </a:rPr>
              <a:t>), 153-168. John Wiley, New York.</a:t>
            </a:r>
          </a:p>
          <a:p>
            <a:pPr marL="0" indent="0">
              <a:buNone/>
            </a:pPr>
            <a:r>
              <a:rPr lang="en-US" sz="1200" dirty="0" err="1">
                <a:latin typeface="Times New Roman" panose="02020603050405020304" pitchFamily="18" charset="0"/>
                <a:cs typeface="Times New Roman" panose="02020603050405020304" pitchFamily="18" charset="0"/>
              </a:rPr>
              <a:t>Sidorchuk</a:t>
            </a:r>
            <a:r>
              <a:rPr lang="en-US" sz="1200" dirty="0">
                <a:latin typeface="Times New Roman" panose="02020603050405020304" pitchFamily="18" charset="0"/>
                <a:cs typeface="Times New Roman" panose="02020603050405020304" pitchFamily="18" charset="0"/>
              </a:rPr>
              <a:t> A. (1999): Dynamic and static models of gully erosion. Catena.  Vol. 37, no. 3-4. P. 401–414</a:t>
            </a:r>
          </a:p>
          <a:p>
            <a:pPr marL="0" indent="0">
              <a:buNone/>
            </a:pPr>
            <a:r>
              <a:rPr lang="en-US" sz="1200" dirty="0" err="1">
                <a:latin typeface="Times New Roman" panose="02020603050405020304" pitchFamily="18" charset="0"/>
                <a:cs typeface="Times New Roman" panose="02020603050405020304" pitchFamily="18" charset="0"/>
              </a:rPr>
              <a:t>Sidorchuk</a:t>
            </a:r>
            <a:r>
              <a:rPr lang="en-US" sz="1200" dirty="0">
                <a:latin typeface="Times New Roman" panose="02020603050405020304" pitchFamily="18" charset="0"/>
                <a:cs typeface="Times New Roman" panose="02020603050405020304" pitchFamily="18" charset="0"/>
              </a:rPr>
              <a:t> A. (2006): Stages in gully evolution and self-organized criticality. Earth Surface Processes and Landforms. Vol. 31, no. 11. P. 1329–1344.</a:t>
            </a:r>
          </a:p>
          <a:p>
            <a:pPr marL="0" indent="0">
              <a:buNone/>
            </a:pPr>
            <a:r>
              <a:rPr lang="de-DE" sz="1200" dirty="0" err="1">
                <a:latin typeface="Times New Roman" panose="02020603050405020304" pitchFamily="18" charset="0"/>
                <a:cs typeface="Times New Roman" panose="02020603050405020304" pitchFamily="18" charset="0"/>
              </a:rPr>
              <a:t>Sidorchuk</a:t>
            </a:r>
            <a:r>
              <a:rPr lang="de-DE" sz="1200" dirty="0">
                <a:latin typeface="Times New Roman" panose="02020603050405020304" pitchFamily="18" charset="0"/>
                <a:cs typeface="Times New Roman" panose="02020603050405020304" pitchFamily="18" charset="0"/>
              </a:rPr>
              <a:t> A., Märker M., Moretti S., </a:t>
            </a:r>
            <a:r>
              <a:rPr lang="de-DE" sz="1200" dirty="0" err="1">
                <a:latin typeface="Times New Roman" panose="02020603050405020304" pitchFamily="18" charset="0"/>
                <a:cs typeface="Times New Roman" panose="02020603050405020304" pitchFamily="18" charset="0"/>
              </a:rPr>
              <a:t>Rodolfi</a:t>
            </a:r>
            <a:r>
              <a:rPr lang="de-DE" sz="1200" dirty="0">
                <a:latin typeface="Times New Roman" panose="02020603050405020304" pitchFamily="18" charset="0"/>
                <a:cs typeface="Times New Roman" panose="02020603050405020304" pitchFamily="18" charset="0"/>
              </a:rPr>
              <a:t> G. (2001): </a:t>
            </a:r>
            <a:r>
              <a:rPr lang="de-DE" sz="1200" dirty="0" err="1">
                <a:latin typeface="Times New Roman" panose="02020603050405020304" pitchFamily="18" charset="0"/>
                <a:cs typeface="Times New Roman" panose="02020603050405020304" pitchFamily="18" charset="0"/>
              </a:rPr>
              <a:t>Soil</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erosion</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modelling</a:t>
            </a:r>
            <a:r>
              <a:rPr lang="de-DE" sz="1200" dirty="0">
                <a:latin typeface="Times New Roman" panose="02020603050405020304" pitchFamily="18" charset="0"/>
                <a:cs typeface="Times New Roman" panose="02020603050405020304" pitchFamily="18" charset="0"/>
              </a:rPr>
              <a:t> in </a:t>
            </a:r>
            <a:r>
              <a:rPr lang="de-DE" sz="1200" dirty="0" err="1">
                <a:latin typeface="Times New Roman" panose="02020603050405020304" pitchFamily="18" charset="0"/>
                <a:cs typeface="Times New Roman" panose="02020603050405020304" pitchFamily="18" charset="0"/>
              </a:rPr>
              <a:t>the</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mbuluzi</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river</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catchment</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swaziland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south</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africa</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part</a:t>
            </a:r>
            <a:r>
              <a:rPr lang="de-DE" sz="1200" dirty="0">
                <a:latin typeface="Times New Roman" panose="02020603050405020304" pitchFamily="18" charset="0"/>
                <a:cs typeface="Times New Roman" panose="02020603050405020304" pitchFamily="18" charset="0"/>
              </a:rPr>
              <a:t> i: Modelling </a:t>
            </a:r>
            <a:r>
              <a:rPr lang="de-DE" sz="1200" dirty="0" err="1">
                <a:latin typeface="Times New Roman" panose="02020603050405020304" pitchFamily="18" charset="0"/>
                <a:cs typeface="Times New Roman" panose="02020603050405020304" pitchFamily="18" charset="0"/>
              </a:rPr>
              <a:t>the</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dynamic</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evolution</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of</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gullies</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Geografia</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Fisica</a:t>
            </a:r>
            <a:r>
              <a:rPr lang="de-DE" sz="1200" dirty="0">
                <a:latin typeface="Times New Roman" panose="02020603050405020304" pitchFamily="18" charset="0"/>
                <a:cs typeface="Times New Roman" panose="02020603050405020304" pitchFamily="18" charset="0"/>
              </a:rPr>
              <a:t> e </a:t>
            </a:r>
            <a:r>
              <a:rPr lang="de-DE" sz="1200" dirty="0" err="1">
                <a:latin typeface="Times New Roman" panose="02020603050405020304" pitchFamily="18" charset="0"/>
                <a:cs typeface="Times New Roman" panose="02020603050405020304" pitchFamily="18" charset="0"/>
              </a:rPr>
              <a:t>Dinamicca</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Quaternaria</a:t>
            </a:r>
            <a:r>
              <a:rPr lang="de-DE" sz="1200" dirty="0">
                <a:latin typeface="Times New Roman" panose="02020603050405020304" pitchFamily="18" charset="0"/>
                <a:cs typeface="Times New Roman" panose="02020603050405020304" pitchFamily="18" charset="0"/>
              </a:rPr>
              <a:t>. Vol. 24, </a:t>
            </a:r>
            <a:r>
              <a:rPr lang="de-DE" sz="1200" dirty="0" err="1">
                <a:latin typeface="Times New Roman" panose="02020603050405020304" pitchFamily="18" charset="0"/>
                <a:cs typeface="Times New Roman" panose="02020603050405020304" pitchFamily="18" charset="0"/>
              </a:rPr>
              <a:t>no</a:t>
            </a:r>
            <a:r>
              <a:rPr lang="de-DE" sz="1200" dirty="0">
                <a:latin typeface="Times New Roman" panose="02020603050405020304" pitchFamily="18" charset="0"/>
                <a:cs typeface="Times New Roman" panose="02020603050405020304" pitchFamily="18" charset="0"/>
              </a:rPr>
              <a:t>. 2. — P. 177–187</a:t>
            </a:r>
          </a:p>
          <a:p>
            <a:pPr marL="0" indent="0">
              <a:buNone/>
            </a:pPr>
            <a:r>
              <a:rPr lang="en-US" sz="1200" dirty="0">
                <a:latin typeface="Times New Roman" panose="02020603050405020304" pitchFamily="18" charset="0"/>
                <a:cs typeface="Times New Roman" panose="02020603050405020304" pitchFamily="18" charset="0"/>
              </a:rPr>
              <a:t>Woodward D. E. (1999): Method to predict cropland ephemeral gully erosion. CATENA, 37(3), 393-399. </a:t>
            </a:r>
            <a:r>
              <a:rPr lang="en-US" sz="1200" dirty="0" err="1">
                <a:latin typeface="Times New Roman" panose="02020603050405020304" pitchFamily="18" charset="0"/>
                <a:cs typeface="Times New Roman" panose="02020603050405020304" pitchFamily="18" charset="0"/>
              </a:rPr>
              <a:t>doi</a:t>
            </a:r>
            <a:r>
              <a:rPr lang="en-US" sz="1200" dirty="0">
                <a:latin typeface="Times New Roman" panose="02020603050405020304" pitchFamily="18" charset="0"/>
                <a:cs typeface="Times New Roman" panose="02020603050405020304" pitchFamily="18" charset="0"/>
              </a:rPr>
              <a:t>: https://doi.org/10.1016/S0341-8162(99)00028-4</a:t>
            </a:r>
            <a:endParaRPr lang="de-DE" sz="1200" dirty="0">
              <a:latin typeface="Times New Roman" panose="02020603050405020304" pitchFamily="18" charset="0"/>
              <a:cs typeface="Times New Roman" panose="02020603050405020304" pitchFamily="18" charset="0"/>
            </a:endParaRPr>
          </a:p>
        </p:txBody>
      </p:sp>
      <p:sp>
        <p:nvSpPr>
          <p:cNvPr id="5" name="Datumsplatzhalter 4">
            <a:extLst>
              <a:ext uri="{FF2B5EF4-FFF2-40B4-BE49-F238E27FC236}">
                <a16:creationId xmlns:a16="http://schemas.microsoft.com/office/drawing/2014/main" id="{5474268F-5A03-4AA5-9264-07B91937AB40}"/>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7AA6AFD5-E3C7-49CE-965D-244CC8B37893}"/>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947DA465-6324-49DE-A4F8-E31188D11B85}"/>
              </a:ext>
            </a:extLst>
          </p:cNvPr>
          <p:cNvSpPr>
            <a:spLocks noGrp="1"/>
          </p:cNvSpPr>
          <p:nvPr>
            <p:ph type="sldNum" sz="quarter" idx="12"/>
          </p:nvPr>
        </p:nvSpPr>
        <p:spPr/>
        <p:txBody>
          <a:bodyPr/>
          <a:lstStyle/>
          <a:p>
            <a:fld id="{54A5898D-2250-4656-8F75-1F089713AEB4}" type="slidenum">
              <a:rPr lang="de-DE" smtClean="0"/>
              <a:t>26</a:t>
            </a:fld>
            <a:endParaRPr lang="de-DE"/>
          </a:p>
        </p:txBody>
      </p:sp>
    </p:spTree>
    <p:extLst>
      <p:ext uri="{BB962C8B-B14F-4D97-AF65-F5344CB8AC3E}">
        <p14:creationId xmlns:p14="http://schemas.microsoft.com/office/powerpoint/2010/main" val="214419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nhaltsplatzhalter 15">
            <a:extLst>
              <a:ext uri="{FF2B5EF4-FFF2-40B4-BE49-F238E27FC236}">
                <a16:creationId xmlns:a16="http://schemas.microsoft.com/office/drawing/2014/main" id="{8A09965D-A4CD-4818-8172-455DAA48781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918857" y="4126068"/>
            <a:ext cx="1932441" cy="972659"/>
          </a:xfrm>
        </p:spPr>
      </p:pic>
      <p:sp>
        <p:nvSpPr>
          <p:cNvPr id="9" name="Textplatzhalter 8">
            <a:extLst>
              <a:ext uri="{FF2B5EF4-FFF2-40B4-BE49-F238E27FC236}">
                <a16:creationId xmlns:a16="http://schemas.microsoft.com/office/drawing/2014/main" id="{55917C39-226B-4AF6-AA5E-3B9159CDE2C5}"/>
              </a:ext>
            </a:extLst>
          </p:cNvPr>
          <p:cNvSpPr>
            <a:spLocks noGrp="1"/>
          </p:cNvSpPr>
          <p:nvPr>
            <p:ph type="body" sz="half" idx="2"/>
          </p:nvPr>
        </p:nvSpPr>
        <p:spPr/>
        <p:txBody>
          <a:bodyPr/>
          <a:lstStyle/>
          <a:p>
            <a:r>
              <a:rPr lang="de-DE" sz="3200" dirty="0">
                <a:latin typeface="+mj-lt"/>
              </a:rPr>
              <a:t>Contact</a:t>
            </a:r>
          </a:p>
          <a:p>
            <a:r>
              <a:rPr lang="de-DE" dirty="0"/>
              <a:t>Dr. Adel </a:t>
            </a:r>
            <a:r>
              <a:rPr lang="de-DE" dirty="0" err="1"/>
              <a:t>Omran</a:t>
            </a:r>
            <a:endParaRPr lang="de-DE" dirty="0"/>
          </a:p>
          <a:p>
            <a:r>
              <a:rPr lang="de-DE" dirty="0">
                <a:hlinkClick r:id="rId3">
                  <a:extLst>
                    <a:ext uri="{A12FA001-AC4F-418D-AE19-62706E023703}">
                      <ahyp:hlinkClr xmlns="" xmlns:ahyp="http://schemas.microsoft.com/office/drawing/2018/hyperlinkcolor" val="tx"/>
                    </a:ext>
                  </a:extLst>
                </a:hlinkClick>
              </a:rPr>
              <a:t>adel.omran.geo@gmail.com</a:t>
            </a:r>
            <a:endParaRPr lang="de-DE" dirty="0"/>
          </a:p>
          <a:p>
            <a:endParaRPr lang="de-DE" dirty="0"/>
          </a:p>
          <a:p>
            <a:r>
              <a:rPr lang="de-DE" sz="3200" dirty="0">
                <a:latin typeface="+mj-lt"/>
              </a:rPr>
              <a:t>Funding</a:t>
            </a:r>
          </a:p>
          <a:p>
            <a:endParaRPr lang="de-DE" dirty="0"/>
          </a:p>
          <a:p>
            <a:endParaRPr lang="de-DE" dirty="0"/>
          </a:p>
        </p:txBody>
      </p:sp>
      <p:sp>
        <p:nvSpPr>
          <p:cNvPr id="4" name="Datumsplatzhalter 3">
            <a:extLst>
              <a:ext uri="{FF2B5EF4-FFF2-40B4-BE49-F238E27FC236}">
                <a16:creationId xmlns:a16="http://schemas.microsoft.com/office/drawing/2014/main" id="{3CC0C243-AFC8-4BED-B0EA-FA1EF64E9088}"/>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41519441-0D0C-4187-B23E-0B85840B3C4F}"/>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A7CE1C0D-D916-4912-977D-41F941BAEB46}"/>
              </a:ext>
            </a:extLst>
          </p:cNvPr>
          <p:cNvSpPr>
            <a:spLocks noGrp="1"/>
          </p:cNvSpPr>
          <p:nvPr>
            <p:ph type="sldNum" sz="quarter" idx="12"/>
          </p:nvPr>
        </p:nvSpPr>
        <p:spPr/>
        <p:txBody>
          <a:bodyPr/>
          <a:lstStyle/>
          <a:p>
            <a:fld id="{54A5898D-2250-4656-8F75-1F089713AEB4}" type="slidenum">
              <a:rPr lang="de-DE" smtClean="0"/>
              <a:t>27</a:t>
            </a:fld>
            <a:endParaRPr lang="de-DE"/>
          </a:p>
        </p:txBody>
      </p:sp>
      <p:pic>
        <p:nvPicPr>
          <p:cNvPr id="18" name="Grafik 17">
            <a:extLst>
              <a:ext uri="{FF2B5EF4-FFF2-40B4-BE49-F238E27FC236}">
                <a16:creationId xmlns:a16="http://schemas.microsoft.com/office/drawing/2014/main" id="{CFFA924B-8FE3-4C63-B3F1-29D80F5BF2F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839788" y="4183744"/>
            <a:ext cx="3079069" cy="857309"/>
          </a:xfrm>
          <a:prstGeom prst="rect">
            <a:avLst/>
          </a:prstGeom>
        </p:spPr>
      </p:pic>
      <p:sp>
        <p:nvSpPr>
          <p:cNvPr id="20" name="TextBox 24">
            <a:extLst>
              <a:ext uri="{FF2B5EF4-FFF2-40B4-BE49-F238E27FC236}">
                <a16:creationId xmlns:a16="http://schemas.microsoft.com/office/drawing/2014/main" id="{3322C460-E1E1-45CD-811D-D780C447AA25}"/>
              </a:ext>
            </a:extLst>
          </p:cNvPr>
          <p:cNvSpPr txBox="1"/>
          <p:nvPr/>
        </p:nvSpPr>
        <p:spPr>
          <a:xfrm>
            <a:off x="2452662" y="933804"/>
            <a:ext cx="7286676" cy="707886"/>
          </a:xfrm>
          <a:prstGeom prst="rect">
            <a:avLst/>
          </a:prstGeom>
          <a:noFill/>
        </p:spPr>
        <p:txBody>
          <a:bodyPr wrap="square" rtlCol="0">
            <a:spAutoFit/>
          </a:bodyPr>
          <a:lstStyle/>
          <a:p>
            <a:pPr algn="ctr"/>
            <a:r>
              <a:rPr lang="de-DE" sz="4000" b="1" dirty="0">
                <a:solidFill>
                  <a:srgbClr val="C00000"/>
                </a:solidFill>
                <a:effectLst>
                  <a:outerShdw blurRad="38100" dist="38100" dir="2700000" algn="tl">
                    <a:srgbClr val="000000">
                      <a:alpha val="43137"/>
                    </a:srgbClr>
                  </a:outerShdw>
                </a:effectLst>
              </a:rPr>
              <a:t>Thank you for </a:t>
            </a:r>
            <a:r>
              <a:rPr lang="de-DE" sz="4000" b="1" dirty="0" err="1">
                <a:solidFill>
                  <a:srgbClr val="C00000"/>
                </a:solidFill>
                <a:effectLst>
                  <a:outerShdw blurRad="38100" dist="38100" dir="2700000" algn="tl">
                    <a:srgbClr val="000000">
                      <a:alpha val="43137"/>
                    </a:srgbClr>
                  </a:outerShdw>
                </a:effectLst>
              </a:rPr>
              <a:t>your</a:t>
            </a:r>
            <a:r>
              <a:rPr lang="de-DE" sz="4000" b="1" dirty="0">
                <a:solidFill>
                  <a:srgbClr val="C00000"/>
                </a:solidFill>
                <a:effectLst>
                  <a:outerShdw blurRad="38100" dist="38100" dir="2700000" algn="tl">
                    <a:srgbClr val="000000">
                      <a:alpha val="43137"/>
                    </a:srgbClr>
                  </a:outerShdw>
                </a:effectLst>
              </a:rPr>
              <a:t> </a:t>
            </a:r>
            <a:r>
              <a:rPr lang="de-DE" sz="4000" b="1" dirty="0" err="1">
                <a:solidFill>
                  <a:srgbClr val="C00000"/>
                </a:solidFill>
                <a:effectLst>
                  <a:outerShdw blurRad="38100" dist="38100" dir="2700000" algn="tl">
                    <a:srgbClr val="000000">
                      <a:alpha val="43137"/>
                    </a:srgbClr>
                  </a:outerShdw>
                </a:effectLst>
              </a:rPr>
              <a:t>attention</a:t>
            </a:r>
            <a:endParaRPr lang="de-DE"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6837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92E2988-F473-4EC8-8C31-7022AEC11934}"/>
              </a:ext>
            </a:extLst>
          </p:cNvPr>
          <p:cNvSpPr>
            <a:spLocks noGrp="1"/>
          </p:cNvSpPr>
          <p:nvPr>
            <p:ph type="title"/>
          </p:nvPr>
        </p:nvSpPr>
        <p:spPr/>
        <p:txBody>
          <a:bodyPr/>
          <a:lstStyle/>
          <a:p>
            <a:r>
              <a:rPr lang="de-DE" dirty="0"/>
              <a:t>The Model</a:t>
            </a:r>
          </a:p>
        </p:txBody>
      </p:sp>
      <p:sp>
        <p:nvSpPr>
          <p:cNvPr id="8" name="Textplatzhalter 7">
            <a:extLst>
              <a:ext uri="{FF2B5EF4-FFF2-40B4-BE49-F238E27FC236}">
                <a16:creationId xmlns:a16="http://schemas.microsoft.com/office/drawing/2014/main" id="{83A8894F-2A43-41C6-B452-CD06B6898932}"/>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DBD52329-0E68-4F32-ACB7-32E6334AE49A}"/>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85CB0016-8CBC-4307-831A-159630B3BFB7}"/>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987E2A93-2D9B-4B7D-A0D4-9462158BB0D1}"/>
              </a:ext>
            </a:extLst>
          </p:cNvPr>
          <p:cNvSpPr>
            <a:spLocks noGrp="1"/>
          </p:cNvSpPr>
          <p:nvPr>
            <p:ph type="sldNum" sz="quarter" idx="12"/>
          </p:nvPr>
        </p:nvSpPr>
        <p:spPr/>
        <p:txBody>
          <a:bodyPr/>
          <a:lstStyle/>
          <a:p>
            <a:fld id="{54A5898D-2250-4656-8F75-1F089713AEB4}" type="slidenum">
              <a:rPr lang="de-DE" smtClean="0"/>
              <a:t>3</a:t>
            </a:fld>
            <a:endParaRPr lang="de-DE"/>
          </a:p>
        </p:txBody>
      </p:sp>
    </p:spTree>
    <p:extLst>
      <p:ext uri="{BB962C8B-B14F-4D97-AF65-F5344CB8AC3E}">
        <p14:creationId xmlns:p14="http://schemas.microsoft.com/office/powerpoint/2010/main" val="47073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8ABD88B-47DA-4091-AFB6-97EE03FD28F9}"/>
              </a:ext>
            </a:extLst>
          </p:cNvPr>
          <p:cNvSpPr>
            <a:spLocks noGrp="1"/>
          </p:cNvSpPr>
          <p:nvPr>
            <p:ph type="title"/>
          </p:nvPr>
        </p:nvSpPr>
        <p:spPr/>
        <p:txBody>
          <a:bodyPr/>
          <a:lstStyle/>
          <a:p>
            <a:r>
              <a:rPr lang="de-DE" dirty="0" err="1"/>
              <a:t>Gullies</a:t>
            </a:r>
            <a:r>
              <a:rPr lang="de-DE" dirty="0"/>
              <a:t> </a:t>
            </a:r>
            <a:r>
              <a:rPr lang="de-DE" dirty="0" err="1"/>
              <a:t>develop</a:t>
            </a:r>
            <a:r>
              <a:rPr lang="de-DE" dirty="0"/>
              <a:t> in </a:t>
            </a:r>
            <a:r>
              <a:rPr lang="de-DE" dirty="0" err="1"/>
              <a:t>two</a:t>
            </a:r>
            <a:r>
              <a:rPr lang="de-DE" dirty="0"/>
              <a:t> </a:t>
            </a:r>
            <a:r>
              <a:rPr lang="de-DE" dirty="0" err="1"/>
              <a:t>stages</a:t>
            </a:r>
            <a:endParaRPr lang="de-DE" dirty="0"/>
          </a:p>
        </p:txBody>
      </p:sp>
      <p:sp>
        <p:nvSpPr>
          <p:cNvPr id="8" name="Inhaltsplatzhalter 7">
            <a:extLst>
              <a:ext uri="{FF2B5EF4-FFF2-40B4-BE49-F238E27FC236}">
                <a16:creationId xmlns:a16="http://schemas.microsoft.com/office/drawing/2014/main" id="{BEEFE141-6A20-4F30-A3C2-334475F778B1}"/>
              </a:ext>
            </a:extLst>
          </p:cNvPr>
          <p:cNvSpPr>
            <a:spLocks noGrp="1"/>
          </p:cNvSpPr>
          <p:nvPr>
            <p:ph sz="half" idx="1"/>
          </p:nvPr>
        </p:nvSpPr>
        <p:spPr/>
        <p:txBody>
          <a:bodyPr>
            <a:normAutofit/>
          </a:bodyPr>
          <a:lstStyle/>
          <a:p>
            <a:pPr marL="0" indent="0" algn="just">
              <a:spcAft>
                <a:spcPts val="1800"/>
              </a:spcAft>
              <a:buNone/>
            </a:pPr>
            <a:r>
              <a:rPr lang="de-DE" dirty="0"/>
              <a:t>The quick</a:t>
            </a:r>
            <a:r>
              <a:rPr lang="de-DE" dirty="0">
                <a:solidFill>
                  <a:srgbClr val="C00000"/>
                </a:solidFill>
              </a:rPr>
              <a:t> initial </a:t>
            </a:r>
            <a:r>
              <a:rPr lang="de-DE" dirty="0" err="1">
                <a:solidFill>
                  <a:srgbClr val="C00000"/>
                </a:solidFill>
              </a:rPr>
              <a:t>stage</a:t>
            </a:r>
            <a:r>
              <a:rPr lang="de-DE" dirty="0">
                <a:solidFill>
                  <a:srgbClr val="C00000"/>
                </a:solidFill>
              </a:rPr>
              <a:t> </a:t>
            </a:r>
            <a:r>
              <a:rPr lang="de-DE" dirty="0" err="1"/>
              <a:t>lasts</a:t>
            </a:r>
            <a:r>
              <a:rPr lang="de-DE" dirty="0"/>
              <a:t> </a:t>
            </a:r>
            <a:r>
              <a:rPr lang="de-DE" dirty="0" err="1"/>
              <a:t>only</a:t>
            </a:r>
            <a:r>
              <a:rPr lang="de-DE" dirty="0"/>
              <a:t> </a:t>
            </a:r>
            <a:r>
              <a:rPr lang="de-DE" dirty="0">
                <a:solidFill>
                  <a:srgbClr val="C00000"/>
                </a:solidFill>
              </a:rPr>
              <a:t>5% </a:t>
            </a:r>
            <a:r>
              <a:rPr lang="de-DE" dirty="0" err="1">
                <a:solidFill>
                  <a:srgbClr val="C00000"/>
                </a:solidFill>
              </a:rPr>
              <a:t>of</a:t>
            </a:r>
            <a:r>
              <a:rPr lang="de-DE" dirty="0">
                <a:solidFill>
                  <a:srgbClr val="C00000"/>
                </a:solidFill>
              </a:rPr>
              <a:t> a </a:t>
            </a:r>
            <a:r>
              <a:rPr lang="de-DE" dirty="0" err="1">
                <a:solidFill>
                  <a:srgbClr val="C00000"/>
                </a:solidFill>
              </a:rPr>
              <a:t>gully‘s</a:t>
            </a:r>
            <a:r>
              <a:rPr lang="de-DE" dirty="0">
                <a:solidFill>
                  <a:srgbClr val="C00000"/>
                </a:solidFill>
              </a:rPr>
              <a:t> </a:t>
            </a:r>
            <a:r>
              <a:rPr lang="de-DE" dirty="0" err="1">
                <a:solidFill>
                  <a:srgbClr val="C00000"/>
                </a:solidFill>
              </a:rPr>
              <a:t>lifetime</a:t>
            </a:r>
            <a:r>
              <a:rPr lang="de-DE" dirty="0"/>
              <a:t>, but </a:t>
            </a:r>
            <a:r>
              <a:rPr lang="de-DE" dirty="0" err="1"/>
              <a:t>is</a:t>
            </a:r>
            <a:r>
              <a:rPr lang="de-DE" dirty="0"/>
              <a:t> </a:t>
            </a:r>
            <a:r>
              <a:rPr lang="de-DE" dirty="0" err="1"/>
              <a:t>responsible</a:t>
            </a:r>
            <a:r>
              <a:rPr lang="de-DE" dirty="0"/>
              <a:t> </a:t>
            </a:r>
            <a:r>
              <a:rPr lang="de-DE" dirty="0" err="1"/>
              <a:t>for</a:t>
            </a:r>
            <a:r>
              <a:rPr lang="de-DE" dirty="0"/>
              <a:t> </a:t>
            </a:r>
            <a:r>
              <a:rPr lang="de-DE" dirty="0">
                <a:solidFill>
                  <a:srgbClr val="C00000"/>
                </a:solidFill>
              </a:rPr>
              <a:t>90% </a:t>
            </a:r>
            <a:r>
              <a:rPr lang="de-DE" dirty="0" err="1">
                <a:solidFill>
                  <a:srgbClr val="C00000"/>
                </a:solidFill>
              </a:rPr>
              <a:t>of</a:t>
            </a:r>
            <a:r>
              <a:rPr lang="de-DE" dirty="0">
                <a:solidFill>
                  <a:srgbClr val="C00000"/>
                </a:solidFill>
              </a:rPr>
              <a:t> </a:t>
            </a:r>
            <a:r>
              <a:rPr lang="de-DE" dirty="0" err="1">
                <a:solidFill>
                  <a:srgbClr val="C00000"/>
                </a:solidFill>
              </a:rPr>
              <a:t>its</a:t>
            </a:r>
            <a:r>
              <a:rPr lang="de-DE" dirty="0">
                <a:solidFill>
                  <a:srgbClr val="C00000"/>
                </a:solidFill>
              </a:rPr>
              <a:t> final </a:t>
            </a:r>
            <a:r>
              <a:rPr lang="de-DE" dirty="0" err="1">
                <a:solidFill>
                  <a:srgbClr val="C00000"/>
                </a:solidFill>
              </a:rPr>
              <a:t>length</a:t>
            </a:r>
            <a:r>
              <a:rPr lang="de-DE" dirty="0">
                <a:solidFill>
                  <a:srgbClr val="C00000"/>
                </a:solidFill>
              </a:rPr>
              <a:t> </a:t>
            </a:r>
            <a:r>
              <a:rPr lang="de-DE" dirty="0"/>
              <a:t>and </a:t>
            </a:r>
            <a:r>
              <a:rPr lang="de-DE" dirty="0">
                <a:solidFill>
                  <a:srgbClr val="C00000"/>
                </a:solidFill>
              </a:rPr>
              <a:t>80% </a:t>
            </a:r>
            <a:r>
              <a:rPr lang="de-DE" dirty="0" err="1">
                <a:solidFill>
                  <a:srgbClr val="C00000"/>
                </a:solidFill>
              </a:rPr>
              <a:t>of</a:t>
            </a:r>
            <a:r>
              <a:rPr lang="de-DE" dirty="0">
                <a:solidFill>
                  <a:srgbClr val="C00000"/>
                </a:solidFill>
              </a:rPr>
              <a:t> </a:t>
            </a:r>
            <a:r>
              <a:rPr lang="de-DE" dirty="0" err="1">
                <a:solidFill>
                  <a:srgbClr val="C00000"/>
                </a:solidFill>
              </a:rPr>
              <a:t>its</a:t>
            </a:r>
            <a:r>
              <a:rPr lang="de-DE" dirty="0">
                <a:solidFill>
                  <a:srgbClr val="C00000"/>
                </a:solidFill>
              </a:rPr>
              <a:t> final </a:t>
            </a:r>
            <a:r>
              <a:rPr lang="de-DE" dirty="0" err="1">
                <a:solidFill>
                  <a:srgbClr val="C00000"/>
                </a:solidFill>
              </a:rPr>
              <a:t>depth</a:t>
            </a:r>
            <a:r>
              <a:rPr lang="de-DE" dirty="0"/>
              <a:t>.</a:t>
            </a:r>
          </a:p>
          <a:p>
            <a:pPr marL="0" indent="0" algn="just">
              <a:spcAft>
                <a:spcPts val="1800"/>
              </a:spcAft>
              <a:buNone/>
            </a:pPr>
            <a:r>
              <a:rPr lang="de-DE" dirty="0"/>
              <a:t>In </a:t>
            </a:r>
            <a:r>
              <a:rPr lang="de-DE" dirty="0" err="1"/>
              <a:t>the</a:t>
            </a:r>
            <a:r>
              <a:rPr lang="de-DE" dirty="0"/>
              <a:t> </a:t>
            </a:r>
            <a:r>
              <a:rPr lang="de-DE" dirty="0" err="1">
                <a:solidFill>
                  <a:srgbClr val="C00000"/>
                </a:solidFill>
              </a:rPr>
              <a:t>later</a:t>
            </a:r>
            <a:r>
              <a:rPr lang="de-DE" dirty="0">
                <a:solidFill>
                  <a:srgbClr val="C00000"/>
                </a:solidFill>
              </a:rPr>
              <a:t> </a:t>
            </a:r>
            <a:r>
              <a:rPr lang="de-DE" dirty="0" err="1">
                <a:solidFill>
                  <a:srgbClr val="C00000"/>
                </a:solidFill>
              </a:rPr>
              <a:t>stage</a:t>
            </a:r>
            <a:r>
              <a:rPr lang="de-DE" dirty="0"/>
              <a:t>, </a:t>
            </a:r>
            <a:r>
              <a:rPr lang="de-DE" dirty="0" err="1"/>
              <a:t>the</a:t>
            </a:r>
            <a:r>
              <a:rPr lang="de-DE" dirty="0"/>
              <a:t> </a:t>
            </a:r>
            <a:r>
              <a:rPr lang="de-DE" dirty="0" err="1"/>
              <a:t>gully</a:t>
            </a:r>
            <a:r>
              <a:rPr lang="de-DE" dirty="0"/>
              <a:t> </a:t>
            </a:r>
            <a:r>
              <a:rPr lang="de-DE" dirty="0" err="1"/>
              <a:t>grows</a:t>
            </a:r>
            <a:r>
              <a:rPr lang="de-DE" dirty="0"/>
              <a:t> </a:t>
            </a:r>
            <a:r>
              <a:rPr lang="de-DE" dirty="0" err="1"/>
              <a:t>more</a:t>
            </a:r>
            <a:r>
              <a:rPr lang="de-DE" dirty="0"/>
              <a:t> </a:t>
            </a:r>
            <a:r>
              <a:rPr lang="de-DE" dirty="0" err="1"/>
              <a:t>gradually</a:t>
            </a:r>
            <a:r>
              <a:rPr lang="de-DE" dirty="0"/>
              <a:t> in </a:t>
            </a:r>
            <a:r>
              <a:rPr lang="de-DE" dirty="0" err="1"/>
              <a:t>terms</a:t>
            </a:r>
            <a:r>
              <a:rPr lang="de-DE" dirty="0"/>
              <a:t> </a:t>
            </a:r>
            <a:r>
              <a:rPr lang="de-DE" dirty="0" err="1"/>
              <a:t>of</a:t>
            </a:r>
            <a:r>
              <a:rPr lang="de-DE" dirty="0"/>
              <a:t> </a:t>
            </a:r>
            <a:r>
              <a:rPr lang="de-DE" dirty="0" err="1">
                <a:solidFill>
                  <a:srgbClr val="C00000"/>
                </a:solidFill>
              </a:rPr>
              <a:t>area</a:t>
            </a:r>
            <a:r>
              <a:rPr lang="de-DE" dirty="0"/>
              <a:t> and </a:t>
            </a:r>
            <a:r>
              <a:rPr lang="de-DE" dirty="0" err="1">
                <a:solidFill>
                  <a:srgbClr val="C00000"/>
                </a:solidFill>
              </a:rPr>
              <a:t>volume</a:t>
            </a:r>
            <a:r>
              <a:rPr lang="de-DE" dirty="0"/>
              <a:t>. (</a:t>
            </a:r>
            <a:r>
              <a:rPr lang="de-DE" dirty="0" err="1"/>
              <a:t>Kosov</a:t>
            </a:r>
            <a:r>
              <a:rPr lang="de-DE" dirty="0"/>
              <a:t> et al. 1978)</a:t>
            </a:r>
          </a:p>
        </p:txBody>
      </p:sp>
      <p:sp>
        <p:nvSpPr>
          <p:cNvPr id="4" name="Datumsplatzhalter 3">
            <a:extLst>
              <a:ext uri="{FF2B5EF4-FFF2-40B4-BE49-F238E27FC236}">
                <a16:creationId xmlns:a16="http://schemas.microsoft.com/office/drawing/2014/main" id="{C91B62BF-8B1D-4390-92DB-4AA719FA3EB9}"/>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65F06972-D443-4E7A-906A-184B89FE08E5}"/>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6528E6C3-DF37-45A9-9A6C-243677D51565}"/>
              </a:ext>
            </a:extLst>
          </p:cNvPr>
          <p:cNvSpPr>
            <a:spLocks noGrp="1"/>
          </p:cNvSpPr>
          <p:nvPr>
            <p:ph type="sldNum" sz="quarter" idx="12"/>
          </p:nvPr>
        </p:nvSpPr>
        <p:spPr/>
        <p:txBody>
          <a:bodyPr/>
          <a:lstStyle/>
          <a:p>
            <a:fld id="{54A5898D-2250-4656-8F75-1F089713AEB4}" type="slidenum">
              <a:rPr lang="de-DE" smtClean="0"/>
              <a:t>4</a:t>
            </a:fld>
            <a:endParaRPr lang="de-DE"/>
          </a:p>
        </p:txBody>
      </p:sp>
      <p:pic>
        <p:nvPicPr>
          <p:cNvPr id="10" name="Inhaltsplatzhalter 9">
            <a:extLst>
              <a:ext uri="{FF2B5EF4-FFF2-40B4-BE49-F238E27FC236}">
                <a16:creationId xmlns:a16="http://schemas.microsoft.com/office/drawing/2014/main" id="{FA10B860-EC6A-4243-BC5E-E64E4E11E028}"/>
              </a:ext>
            </a:extLst>
          </p:cNvPr>
          <p:cNvPicPr>
            <a:picLocks noGrp="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6507785" y="2364774"/>
            <a:ext cx="4510430" cy="3301013"/>
          </a:xfrm>
          <a:prstGeom prst="rect">
            <a:avLst/>
          </a:prstGeom>
          <a:ln w="19050">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11" name="Textfeld 10">
            <a:extLst>
              <a:ext uri="{FF2B5EF4-FFF2-40B4-BE49-F238E27FC236}">
                <a16:creationId xmlns:a16="http://schemas.microsoft.com/office/drawing/2014/main" id="{5DA08533-443A-4865-A07D-EB61F5BF3383}"/>
              </a:ext>
            </a:extLst>
          </p:cNvPr>
          <p:cNvSpPr txBox="1"/>
          <p:nvPr/>
        </p:nvSpPr>
        <p:spPr>
          <a:xfrm>
            <a:off x="9351789" y="5296455"/>
            <a:ext cx="1785874" cy="369332"/>
          </a:xfrm>
          <a:prstGeom prst="rect">
            <a:avLst/>
          </a:prstGeom>
          <a:noFill/>
        </p:spPr>
        <p:txBody>
          <a:bodyPr wrap="none" rtlCol="0">
            <a:spAutoFit/>
          </a:bodyPr>
          <a:lstStyle/>
          <a:p>
            <a:r>
              <a:rPr lang="de-DE" dirty="0" err="1"/>
              <a:t>Sidorchuck</a:t>
            </a:r>
            <a:r>
              <a:rPr lang="de-DE" dirty="0"/>
              <a:t>, 1999</a:t>
            </a:r>
          </a:p>
        </p:txBody>
      </p:sp>
    </p:spTree>
    <p:extLst>
      <p:ext uri="{BB962C8B-B14F-4D97-AF65-F5344CB8AC3E}">
        <p14:creationId xmlns:p14="http://schemas.microsoft.com/office/powerpoint/2010/main" val="3239850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7AEBD-486D-4AE0-ABDB-3B84945AE347}"/>
              </a:ext>
            </a:extLst>
          </p:cNvPr>
          <p:cNvSpPr>
            <a:spLocks noGrp="1"/>
          </p:cNvSpPr>
          <p:nvPr>
            <p:ph type="title"/>
          </p:nvPr>
        </p:nvSpPr>
        <p:spPr/>
        <p:txBody>
          <a:bodyPr/>
          <a:lstStyle/>
          <a:p>
            <a:r>
              <a:rPr lang="de-DE" dirty="0"/>
              <a:t>DYNGUL </a:t>
            </a:r>
            <a:r>
              <a:rPr lang="de-DE" dirty="0" err="1"/>
              <a:t>simulates</a:t>
            </a:r>
            <a:r>
              <a:rPr lang="de-DE" dirty="0"/>
              <a:t> </a:t>
            </a:r>
            <a:r>
              <a:rPr lang="de-DE" dirty="0" err="1"/>
              <a:t>several</a:t>
            </a:r>
            <a:r>
              <a:rPr lang="de-DE" dirty="0"/>
              <a:t> </a:t>
            </a:r>
            <a:r>
              <a:rPr lang="de-DE" dirty="0" err="1"/>
              <a:t>gully</a:t>
            </a:r>
            <a:r>
              <a:rPr lang="de-DE" dirty="0"/>
              <a:t> </a:t>
            </a:r>
            <a:r>
              <a:rPr lang="de-DE" dirty="0" err="1"/>
              <a:t>processes</a:t>
            </a:r>
            <a:endParaRPr lang="de-DE" dirty="0"/>
          </a:p>
        </p:txBody>
      </p:sp>
      <p:sp>
        <p:nvSpPr>
          <p:cNvPr id="3" name="Inhaltsplatzhalter 2">
            <a:extLst>
              <a:ext uri="{FF2B5EF4-FFF2-40B4-BE49-F238E27FC236}">
                <a16:creationId xmlns:a16="http://schemas.microsoft.com/office/drawing/2014/main" id="{84202B0E-8470-4011-9EE8-6FF570A56F43}"/>
              </a:ext>
            </a:extLst>
          </p:cNvPr>
          <p:cNvSpPr>
            <a:spLocks noGrp="1"/>
          </p:cNvSpPr>
          <p:nvPr>
            <p:ph sz="half" idx="1"/>
          </p:nvPr>
        </p:nvSpPr>
        <p:spPr/>
        <p:txBody>
          <a:bodyPr>
            <a:normAutofit fontScale="92500"/>
          </a:bodyPr>
          <a:lstStyle/>
          <a:p>
            <a:pPr algn="just"/>
            <a:r>
              <a:rPr lang="en-GB" dirty="0"/>
              <a:t>Surface runoff incises a </a:t>
            </a:r>
            <a:r>
              <a:rPr lang="en-GB" dirty="0">
                <a:solidFill>
                  <a:srgbClr val="C00000"/>
                </a:solidFill>
              </a:rPr>
              <a:t>rectangular channel </a:t>
            </a:r>
            <a:r>
              <a:rPr lang="en-GB" dirty="0"/>
              <a:t>in the topsoil substrate or the gully bottom, if a certain  </a:t>
            </a:r>
            <a:r>
              <a:rPr lang="en-GB" dirty="0">
                <a:solidFill>
                  <a:srgbClr val="C00000"/>
                </a:solidFill>
              </a:rPr>
              <a:t>erosion threshold</a:t>
            </a:r>
            <a:r>
              <a:rPr lang="en-GB" dirty="0"/>
              <a:t> is exceeded</a:t>
            </a:r>
          </a:p>
          <a:p>
            <a:pPr algn="just"/>
            <a:r>
              <a:rPr lang="en-GB" dirty="0"/>
              <a:t>This can destabilize sidewalls, so that </a:t>
            </a:r>
            <a:r>
              <a:rPr lang="en-GB" dirty="0">
                <a:solidFill>
                  <a:srgbClr val="C00000"/>
                </a:solidFill>
              </a:rPr>
              <a:t>slope failure </a:t>
            </a:r>
            <a:r>
              <a:rPr lang="en-GB" dirty="0"/>
              <a:t>creates </a:t>
            </a:r>
            <a:r>
              <a:rPr lang="en-GB" dirty="0">
                <a:solidFill>
                  <a:srgbClr val="C00000"/>
                </a:solidFill>
              </a:rPr>
              <a:t>trapezoidal channel </a:t>
            </a:r>
            <a:r>
              <a:rPr lang="en-GB" dirty="0"/>
              <a:t>cross sections</a:t>
            </a:r>
          </a:p>
          <a:p>
            <a:pPr algn="just">
              <a:buClr>
                <a:schemeClr val="tx1"/>
              </a:buClr>
            </a:pPr>
            <a:r>
              <a:rPr lang="en-GB" dirty="0">
                <a:solidFill>
                  <a:srgbClr val="C00000"/>
                </a:solidFill>
              </a:rPr>
              <a:t>Lateral erosion </a:t>
            </a:r>
            <a:r>
              <a:rPr lang="en-GB" dirty="0"/>
              <a:t>and slow mass movements transform gully side walls till </a:t>
            </a:r>
            <a:r>
              <a:rPr lang="en-GB" dirty="0">
                <a:solidFill>
                  <a:srgbClr val="C00000"/>
                </a:solidFill>
              </a:rPr>
              <a:t>stable conditions </a:t>
            </a:r>
            <a:r>
              <a:rPr lang="en-GB" dirty="0"/>
              <a:t>are reached.</a:t>
            </a:r>
          </a:p>
        </p:txBody>
      </p:sp>
      <p:sp>
        <p:nvSpPr>
          <p:cNvPr id="5" name="Datumsplatzhalter 4">
            <a:extLst>
              <a:ext uri="{FF2B5EF4-FFF2-40B4-BE49-F238E27FC236}">
                <a16:creationId xmlns:a16="http://schemas.microsoft.com/office/drawing/2014/main" id="{D6395C26-B4A8-48B1-9E9D-99FCBA090630}"/>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2A522E60-B793-4837-AD9A-B75F3A20B3F6}"/>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3ABD5853-FA23-467D-BC72-46B6BBD84037}"/>
              </a:ext>
            </a:extLst>
          </p:cNvPr>
          <p:cNvSpPr>
            <a:spLocks noGrp="1"/>
          </p:cNvSpPr>
          <p:nvPr>
            <p:ph type="sldNum" sz="quarter" idx="12"/>
          </p:nvPr>
        </p:nvSpPr>
        <p:spPr/>
        <p:txBody>
          <a:bodyPr/>
          <a:lstStyle/>
          <a:p>
            <a:fld id="{54A5898D-2250-4656-8F75-1F089713AEB4}" type="slidenum">
              <a:rPr lang="de-DE" smtClean="0"/>
              <a:t>5</a:t>
            </a:fld>
            <a:endParaRPr lang="de-DE"/>
          </a:p>
        </p:txBody>
      </p:sp>
      <p:pic>
        <p:nvPicPr>
          <p:cNvPr id="8" name="Inhaltsplatzhalter 7">
            <a:extLst>
              <a:ext uri="{FF2B5EF4-FFF2-40B4-BE49-F238E27FC236}">
                <a16:creationId xmlns:a16="http://schemas.microsoft.com/office/drawing/2014/main" id="{F4FCE7DF-9F50-4A4F-8FCB-E845AC155954}"/>
              </a:ext>
            </a:extLst>
          </p:cNvPr>
          <p:cNvPicPr>
            <a:picLocks noGrp="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090432" y="1440779"/>
            <a:ext cx="2908591" cy="2477924"/>
          </a:xfrm>
          <a:prstGeom prst="rect">
            <a:avLst/>
          </a:prstGeom>
        </p:spPr>
      </p:pic>
      <mc:AlternateContent xmlns:mc="http://schemas.openxmlformats.org/markup-compatibility/2006" xmlns:a14="http://schemas.microsoft.com/office/drawing/2010/main">
        <mc:Choice Requires="a14">
          <p:sp>
            <p:nvSpPr>
              <p:cNvPr id="11" name="Rechteck 10">
                <a:extLst>
                  <a:ext uri="{FF2B5EF4-FFF2-40B4-BE49-F238E27FC236}">
                    <a16:creationId xmlns:a16="http://schemas.microsoft.com/office/drawing/2014/main" id="{33D91FFB-7DDE-42C8-9B55-FDDA6064A8BC}"/>
                  </a:ext>
                </a:extLst>
              </p:cNvPr>
              <p:cNvSpPr/>
              <p:nvPr/>
            </p:nvSpPr>
            <p:spPr>
              <a:xfrm>
                <a:off x="6845302" y="4089116"/>
                <a:ext cx="4025400" cy="2759602"/>
              </a:xfrm>
              <a:prstGeom prst="rect">
                <a:avLst/>
              </a:prstGeom>
            </p:spPr>
            <p:txBody>
              <a:bodyPr wrap="square">
                <a:spAutoFit/>
              </a:bodyPr>
              <a:lstStyle/>
              <a:p>
                <a:pPr algn="ctr">
                  <a:lnSpc>
                    <a:spcPct val="107000"/>
                  </a:lnSpc>
                  <a:spcAft>
                    <a:spcPts val="800"/>
                  </a:spcAft>
                </a:pPr>
                <a:r>
                  <a:rPr lang="en-US" sz="1200" b="1" dirty="0">
                    <a:latin typeface="Times New Roman" panose="02020603050405020304" pitchFamily="18" charset="0"/>
                    <a:ea typeface="Times New Roman" panose="02020603050405020304" pitchFamily="18" charset="0"/>
                    <a:cs typeface="Arial" panose="020B0604020202020204" pitchFamily="34" charset="0"/>
                  </a:rPr>
                  <a:t>                                      transport equation</a:t>
                </a:r>
                <a:endParaRPr lang="en-US" sz="1200" b="1"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200" b="1" dirty="0">
                    <a:latin typeface="Times New Roman" panose="02020603050405020304" pitchFamily="18" charset="0"/>
                    <a:ea typeface="Times New Roman" panose="02020603050405020304" pitchFamily="18" charset="0"/>
                    <a:cs typeface="Arial" panose="020B0604020202020204" pitchFamily="34" charset="0"/>
                  </a:rPr>
                  <a:t>      </a:t>
                </a:r>
              </a:p>
              <a:p>
                <a:pPr algn="just">
                  <a:lnSpc>
                    <a:spcPct val="107000"/>
                  </a:lnSpc>
                  <a:spcAft>
                    <a:spcPts val="800"/>
                  </a:spcAft>
                </a:pPr>
                <a:r>
                  <a:rPr lang="en-US" sz="1200" b="1" dirty="0">
                    <a:latin typeface="Times New Roman" panose="02020603050405020304" pitchFamily="18" charset="0"/>
                    <a:ea typeface="Times New Roman" panose="02020603050405020304" pitchFamily="18" charset="0"/>
                    <a:cs typeface="Arial" panose="020B0604020202020204" pitchFamily="34" charset="0"/>
                  </a:rPr>
                  <a:t>with</a:t>
                </a:r>
                <a:endParaRPr lang="en-US" sz="1200" b="1"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i="1" dirty="0"/>
                  <a:t>	q=Q/W</a:t>
                </a:r>
                <a:endParaRPr lang="en-US" sz="1200" b="1"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1200" b="1" dirty="0">
                    <a:latin typeface="Times New Roman" panose="02020603050405020304" pitchFamily="18" charset="0"/>
                    <a:ea typeface="Times New Roman" panose="02020603050405020304" pitchFamily="18" charset="0"/>
                    <a:cs typeface="Arial" panose="020B0604020202020204" pitchFamily="34" charset="0"/>
                  </a:rPr>
                  <a:t>      where </a:t>
                </a:r>
                <a:endParaRPr lang="en-US" sz="1200" b="1"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0"/>
                  </a:spcAft>
                </a:pPr>
                <a:r>
                  <a:rPr lang="en-US" sz="1200" b="1" dirty="0">
                    <a:latin typeface="Times New Roman" panose="02020603050405020304" pitchFamily="18" charset="0"/>
                    <a:ea typeface="Times New Roman" panose="02020603050405020304" pitchFamily="18" charset="0"/>
                    <a:cs typeface="Arial" panose="020B0604020202020204" pitchFamily="34" charset="0"/>
                  </a:rPr>
                  <a:t>	</a:t>
                </a:r>
                <a14:m>
                  <m:oMath xmlns:m="http://schemas.openxmlformats.org/officeDocument/2006/math">
                    <m:sSub>
                      <m:sSubPr>
                        <m:ctrlPr>
                          <a:rPr lang="en-US" sz="1200" b="1" i="1">
                            <a:latin typeface="Cambria Math" panose="02040503050406030204" pitchFamily="18" charset="0"/>
                            <a:ea typeface="Times New Roman" panose="02020603050405020304" pitchFamily="18" charset="0"/>
                            <a:cs typeface="Times New Roman" panose="02020603050405020304" pitchFamily="18" charset="0"/>
                          </a:rPr>
                        </m:ctrlPr>
                      </m:sSubPr>
                      <m:e>
                        <m:r>
                          <a:rPr lang="de-DE" sz="1200" b="1" i="1" smtClean="0">
                            <a:latin typeface="Cambria Math" panose="02040503050406030204" pitchFamily="18" charset="0"/>
                            <a:ea typeface="Times New Roman" panose="02020603050405020304" pitchFamily="18" charset="0"/>
                            <a:cs typeface="Times New Roman" panose="02020603050405020304" pitchFamily="18" charset="0"/>
                          </a:rPr>
                          <m:t>𝑲</m:t>
                        </m:r>
                      </m:e>
                      <m:sub>
                        <m:r>
                          <a:rPr lang="de-DE" sz="1200" b="1" i="1" smtClean="0">
                            <a:latin typeface="Cambria Math" panose="02040503050406030204" pitchFamily="18" charset="0"/>
                            <a:ea typeface="Times New Roman" panose="02020603050405020304" pitchFamily="18" charset="0"/>
                            <a:cs typeface="Times New Roman" panose="02020603050405020304" pitchFamily="18" charset="0"/>
                          </a:rPr>
                          <m:t>𝒆</m:t>
                        </m:r>
                      </m:sub>
                    </m:sSub>
                  </m:oMath>
                </a14:m>
                <a:r>
                  <a:rPr lang="en-US" sz="1200" b="1" dirty="0">
                    <a:latin typeface="Times New Roman" panose="02020603050405020304" pitchFamily="18" charset="0"/>
                    <a:ea typeface="Times New Roman" panose="02020603050405020304" pitchFamily="18" charset="0"/>
                    <a:cs typeface="Arial" panose="020B0604020202020204" pitchFamily="34" charset="0"/>
                  </a:rPr>
                  <a:t> Erosion coefficient</a:t>
                </a:r>
              </a:p>
              <a:p>
                <a:pPr algn="just">
                  <a:lnSpc>
                    <a:spcPct val="107000"/>
                  </a:lnSpc>
                  <a:spcAft>
                    <a:spcPts val="0"/>
                  </a:spcAft>
                </a:pPr>
                <a:r>
                  <a:rPr lang="de-DE" sz="1200" b="1" dirty="0">
                    <a:latin typeface="Times New Roman" panose="02020603050405020304" pitchFamily="18" charset="0"/>
                    <a:ea typeface="Calibri" panose="020F0502020204030204" pitchFamily="34" charset="0"/>
                    <a:cs typeface="Arial" panose="020B0604020202020204" pitchFamily="34" charset="0"/>
                  </a:rPr>
                  <a:t>	q   </a:t>
                </a:r>
                <a:r>
                  <a:rPr lang="de-DE" sz="1200" b="1" dirty="0" err="1">
                    <a:latin typeface="Times New Roman" panose="02020603050405020304" pitchFamily="18" charset="0"/>
                    <a:ea typeface="Calibri" panose="020F0502020204030204" pitchFamily="34" charset="0"/>
                    <a:cs typeface="Arial" panose="020B0604020202020204" pitchFamily="34" charset="0"/>
                  </a:rPr>
                  <a:t>Specific</a:t>
                </a:r>
                <a:r>
                  <a:rPr lang="de-DE" sz="1200" b="1" dirty="0">
                    <a:latin typeface="Times New Roman" panose="02020603050405020304" pitchFamily="18" charset="0"/>
                    <a:ea typeface="Calibri" panose="020F0502020204030204" pitchFamily="34" charset="0"/>
                    <a:cs typeface="Arial" panose="020B0604020202020204" pitchFamily="34" charset="0"/>
                  </a:rPr>
                  <a:t> </a:t>
                </a:r>
                <a:r>
                  <a:rPr lang="de-DE" sz="1200" b="1" dirty="0" err="1">
                    <a:latin typeface="Times New Roman" panose="02020603050405020304" pitchFamily="18" charset="0"/>
                    <a:ea typeface="Calibri" panose="020F0502020204030204" pitchFamily="34" charset="0"/>
                    <a:cs typeface="Arial" panose="020B0604020202020204" pitchFamily="34" charset="0"/>
                  </a:rPr>
                  <a:t>discharge</a:t>
                </a:r>
                <a:endParaRPr lang="en-US" sz="1200" b="1"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0"/>
                  </a:spcAft>
                </a:pPr>
                <a:r>
                  <a:rPr lang="en-US" sz="1200" b="1" dirty="0">
                    <a:latin typeface="Times New Roman" panose="02020603050405020304" pitchFamily="18" charset="0"/>
                    <a:ea typeface="Times New Roman" panose="02020603050405020304" pitchFamily="18" charset="0"/>
                    <a:cs typeface="Arial" panose="020B0604020202020204" pitchFamily="34" charset="0"/>
                  </a:rPr>
                  <a:t>	</a:t>
                </a:r>
                <a:r>
                  <a:rPr lang="en-US" sz="1200" b="1" i="1" dirty="0">
                    <a:latin typeface="Times New Roman" panose="02020603050405020304" pitchFamily="18" charset="0"/>
                    <a:ea typeface="Times New Roman" panose="02020603050405020304" pitchFamily="18" charset="0"/>
                    <a:cs typeface="Arial" panose="020B0604020202020204" pitchFamily="34" charset="0"/>
                  </a:rPr>
                  <a:t>W  </a:t>
                </a:r>
                <a:r>
                  <a:rPr lang="en-US" sz="1200" b="1" dirty="0">
                    <a:latin typeface="Times New Roman" panose="02020603050405020304" pitchFamily="18" charset="0"/>
                    <a:ea typeface="Times New Roman" panose="02020603050405020304" pitchFamily="18" charset="0"/>
                    <a:cs typeface="Arial" panose="020B0604020202020204" pitchFamily="34" charset="0"/>
                  </a:rPr>
                  <a:t>Flow width</a:t>
                </a:r>
                <a:endParaRPr lang="en-US" sz="1200" b="1"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0"/>
                  </a:spcAft>
                </a:pPr>
                <a:r>
                  <a:rPr lang="en-US" sz="1200" b="1" dirty="0">
                    <a:latin typeface="Times New Roman" panose="02020603050405020304" pitchFamily="18" charset="0"/>
                    <a:ea typeface="Times New Roman" panose="02020603050405020304" pitchFamily="18" charset="0"/>
                    <a:cs typeface="Arial" panose="020B0604020202020204" pitchFamily="34" charset="0"/>
                  </a:rPr>
                  <a:t>	Q   Water discharge</a:t>
                </a:r>
                <a:endParaRPr lang="en-US" sz="1200" b="1"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0"/>
                  </a:spcAft>
                </a:pPr>
                <a:endParaRPr lang="en-US" sz="1200" b="1" dirty="0"/>
              </a:p>
            </p:txBody>
          </p:sp>
        </mc:Choice>
        <mc:Fallback xmlns="">
          <p:sp>
            <p:nvSpPr>
              <p:cNvPr id="11" name="Rechteck 10">
                <a:extLst>
                  <a:ext uri="{FF2B5EF4-FFF2-40B4-BE49-F238E27FC236}">
                    <a16:creationId xmlns:a16="http://schemas.microsoft.com/office/drawing/2014/main" id="{33D91FFB-7DDE-42C8-9B55-FDDA6064A8BC}"/>
                  </a:ext>
                </a:extLst>
              </p:cNvPr>
              <p:cNvSpPr>
                <a:spLocks noRot="1" noChangeAspect="1" noMove="1" noResize="1" noEditPoints="1" noAdjustHandles="1" noChangeArrowheads="1" noChangeShapeType="1" noTextEdit="1"/>
              </p:cNvSpPr>
              <p:nvPr/>
            </p:nvSpPr>
            <p:spPr>
              <a:xfrm>
                <a:off x="6845302" y="4089116"/>
                <a:ext cx="4025400" cy="2759602"/>
              </a:xfrm>
              <a:prstGeom prst="rect">
                <a:avLst/>
              </a:prstGeom>
              <a:blipFill>
                <a:blip r:embed="rId4"/>
                <a:stretch>
                  <a:fillRect l="-152" t="-221"/>
                </a:stretch>
              </a:blipFill>
            </p:spPr>
            <p:txBody>
              <a:bodyPr/>
              <a:lstStyle/>
              <a:p>
                <a:r>
                  <a:rPr lang="en-US">
                    <a:noFill/>
                  </a:rPr>
                  <a:t> </a:t>
                </a:r>
              </a:p>
            </p:txBody>
          </p:sp>
        </mc:Fallback>
      </mc:AlternateContent>
      <p:sp>
        <p:nvSpPr>
          <p:cNvPr id="4" name="Rectangle 2"/>
          <p:cNvSpPr>
            <a:spLocks noChangeArrowheads="1"/>
          </p:cNvSpPr>
          <p:nvPr/>
        </p:nvSpPr>
        <p:spPr bwMode="auto">
          <a:xfrm flipV="1">
            <a:off x="9448312" y="3296200"/>
            <a:ext cx="14615789" cy="8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3" name="Objekt 12"/>
          <p:cNvGraphicFramePr>
            <a:graphicFrameLocks noChangeAspect="1"/>
          </p:cNvGraphicFramePr>
          <p:nvPr>
            <p:extLst>
              <p:ext uri="{D42A27DB-BD31-4B8C-83A1-F6EECF244321}">
                <p14:modId xmlns:p14="http://schemas.microsoft.com/office/powerpoint/2010/main" val="4216741959"/>
              </p:ext>
            </p:extLst>
          </p:nvPr>
        </p:nvGraphicFramePr>
        <p:xfrm>
          <a:off x="7090432" y="3918703"/>
          <a:ext cx="1561708" cy="612329"/>
        </p:xfrm>
        <a:graphic>
          <a:graphicData uri="http://schemas.openxmlformats.org/presentationml/2006/ole">
            <mc:AlternateContent xmlns:mc="http://schemas.openxmlformats.org/markup-compatibility/2006">
              <mc:Choice xmlns:v="urn:schemas-microsoft-com:vml" Requires="v">
                <p:oleObj spid="_x0000_s1077" name="Formel" r:id="rId5" imgW="1206360" imgH="469800" progId="Equation.3">
                  <p:embed/>
                </p:oleObj>
              </mc:Choice>
              <mc:Fallback>
                <p:oleObj name="Formel" r:id="rId5" imgW="1206360" imgH="469800" progId="Equation.3">
                  <p:embed/>
                  <p:pic>
                    <p:nvPicPr>
                      <p:cNvPr id="12" name="Objekt 11"/>
                      <p:cNvPicPr>
                        <a:picLocks noChangeAspect="1" noChangeArrowheads="1"/>
                      </p:cNvPicPr>
                      <p:nvPr/>
                    </p:nvPicPr>
                    <p:blipFill>
                      <a:blip r:embed="rId6"/>
                      <a:srcRect/>
                      <a:stretch>
                        <a:fillRect/>
                      </a:stretch>
                    </p:blipFill>
                    <p:spPr bwMode="auto">
                      <a:xfrm>
                        <a:off x="7090432" y="3918703"/>
                        <a:ext cx="1561708" cy="612329"/>
                      </a:xfrm>
                      <a:prstGeom prst="rect">
                        <a:avLst/>
                      </a:prstGeom>
                      <a:noFill/>
                    </p:spPr>
                  </p:pic>
                </p:oleObj>
              </mc:Fallback>
            </mc:AlternateContent>
          </a:graphicData>
        </a:graphic>
      </p:graphicFrame>
      <p:sp>
        <p:nvSpPr>
          <p:cNvPr id="9" name="Rechteck 8"/>
          <p:cNvSpPr/>
          <p:nvPr/>
        </p:nvSpPr>
        <p:spPr>
          <a:xfrm>
            <a:off x="8518291" y="3539603"/>
            <a:ext cx="1569340" cy="369332"/>
          </a:xfrm>
          <a:prstGeom prst="rect">
            <a:avLst/>
          </a:prstGeom>
        </p:spPr>
        <p:txBody>
          <a:bodyPr wrap="none">
            <a:spAutoFit/>
          </a:bodyPr>
          <a:lstStyle/>
          <a:p>
            <a:r>
              <a:rPr lang="de-DE" i="1" dirty="0"/>
              <a:t>(CC-BY </a:t>
            </a:r>
            <a:r>
              <a:rPr lang="de-DE" i="1" dirty="0" smtClean="0"/>
              <a:t>Omran)</a:t>
            </a:r>
            <a:endParaRPr lang="en-US" i="1" dirty="0"/>
          </a:p>
        </p:txBody>
      </p:sp>
    </p:spTree>
    <p:extLst>
      <p:ext uri="{BB962C8B-B14F-4D97-AF65-F5344CB8AC3E}">
        <p14:creationId xmlns:p14="http://schemas.microsoft.com/office/powerpoint/2010/main" val="2045982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6CA3333-8527-4526-BA2B-8F43057AC912}"/>
              </a:ext>
            </a:extLst>
          </p:cNvPr>
          <p:cNvSpPr>
            <a:spLocks noGrp="1"/>
          </p:cNvSpPr>
          <p:nvPr>
            <p:ph type="title"/>
          </p:nvPr>
        </p:nvSpPr>
        <p:spPr>
          <a:xfrm>
            <a:off x="548640" y="365125"/>
            <a:ext cx="10805160" cy="1325563"/>
          </a:xfrm>
        </p:spPr>
        <p:txBody>
          <a:bodyPr/>
          <a:lstStyle/>
          <a:p>
            <a:r>
              <a:rPr lang="de-DE" dirty="0"/>
              <a:t>Basic </a:t>
            </a:r>
            <a:r>
              <a:rPr lang="de-DE" dirty="0" err="1"/>
              <a:t>model</a:t>
            </a:r>
            <a:r>
              <a:rPr lang="de-DE" dirty="0"/>
              <a:t> </a:t>
            </a:r>
            <a:r>
              <a:rPr lang="de-DE" dirty="0" err="1"/>
              <a:t>input</a:t>
            </a:r>
            <a:r>
              <a:rPr lang="de-DE" dirty="0"/>
              <a:t> </a:t>
            </a:r>
            <a:r>
              <a:rPr lang="de-DE" dirty="0" err="1"/>
              <a:t>data</a:t>
            </a:r>
            <a:endParaRPr lang="de-DE" dirty="0"/>
          </a:p>
        </p:txBody>
      </p:sp>
      <p:sp>
        <p:nvSpPr>
          <p:cNvPr id="14" name="Inhaltsplatzhalter 13">
            <a:extLst>
              <a:ext uri="{FF2B5EF4-FFF2-40B4-BE49-F238E27FC236}">
                <a16:creationId xmlns:a16="http://schemas.microsoft.com/office/drawing/2014/main" id="{441A4483-D4F3-40C0-8228-2F86A69C7F6E}"/>
              </a:ext>
            </a:extLst>
          </p:cNvPr>
          <p:cNvSpPr>
            <a:spLocks noGrp="1"/>
          </p:cNvSpPr>
          <p:nvPr>
            <p:ph idx="1"/>
          </p:nvPr>
        </p:nvSpPr>
        <p:spPr>
          <a:xfrm>
            <a:off x="155573" y="1690688"/>
            <a:ext cx="3635377" cy="4586288"/>
          </a:xfrm>
          <a:solidFill>
            <a:srgbClr val="DDDBC3"/>
          </a:solidFill>
          <a:ln>
            <a:solidFill>
              <a:schemeClr val="bg1"/>
            </a:solidFill>
          </a:ln>
        </p:spPr>
        <p:txBody>
          <a:bodyPr numCol="1"/>
          <a:lstStyle/>
          <a:p>
            <a:pPr marL="0" indent="0" algn="ctr">
              <a:buNone/>
            </a:pPr>
            <a:r>
              <a:rPr lang="de-DE" dirty="0"/>
              <a:t>Initial </a:t>
            </a:r>
            <a:r>
              <a:rPr lang="de-DE" dirty="0" err="1"/>
              <a:t>topography</a:t>
            </a:r>
            <a:r>
              <a:rPr lang="de-DE" dirty="0"/>
              <a:t> and stream </a:t>
            </a:r>
            <a:r>
              <a:rPr lang="de-DE" dirty="0" err="1"/>
              <a:t>networks</a:t>
            </a:r>
            <a:endParaRPr lang="de-DE" dirty="0"/>
          </a:p>
        </p:txBody>
      </p:sp>
      <p:sp>
        <p:nvSpPr>
          <p:cNvPr id="4" name="Datumsplatzhalter 3">
            <a:extLst>
              <a:ext uri="{FF2B5EF4-FFF2-40B4-BE49-F238E27FC236}">
                <a16:creationId xmlns:a16="http://schemas.microsoft.com/office/drawing/2014/main" id="{4805AA24-D975-412C-BDC9-5708A10C44D0}"/>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921CF319-8608-4CFD-A0C4-CD4B0095A986}"/>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75B4316B-48F5-4594-8BA8-AC4B26CA8627}"/>
              </a:ext>
            </a:extLst>
          </p:cNvPr>
          <p:cNvSpPr>
            <a:spLocks noGrp="1"/>
          </p:cNvSpPr>
          <p:nvPr>
            <p:ph type="sldNum" sz="quarter" idx="12"/>
          </p:nvPr>
        </p:nvSpPr>
        <p:spPr/>
        <p:txBody>
          <a:bodyPr/>
          <a:lstStyle/>
          <a:p>
            <a:fld id="{54A5898D-2250-4656-8F75-1F089713AEB4}" type="slidenum">
              <a:rPr lang="de-DE" smtClean="0"/>
              <a:t>6</a:t>
            </a:fld>
            <a:endParaRPr lang="de-DE"/>
          </a:p>
        </p:txBody>
      </p:sp>
      <p:sp>
        <p:nvSpPr>
          <p:cNvPr id="16" name="Inhaltsplatzhalter 13">
            <a:extLst>
              <a:ext uri="{FF2B5EF4-FFF2-40B4-BE49-F238E27FC236}">
                <a16:creationId xmlns:a16="http://schemas.microsoft.com/office/drawing/2014/main" id="{5649124C-0B8D-48C2-A919-C8AB04B274C8}"/>
              </a:ext>
            </a:extLst>
          </p:cNvPr>
          <p:cNvSpPr txBox="1">
            <a:spLocks/>
          </p:cNvSpPr>
          <p:nvPr/>
        </p:nvSpPr>
        <p:spPr>
          <a:xfrm>
            <a:off x="4278311" y="1690688"/>
            <a:ext cx="3635377" cy="4586288"/>
          </a:xfrm>
          <a:prstGeom prst="rect">
            <a:avLst/>
          </a:prstGeom>
          <a:solidFill>
            <a:srgbClr val="DDDBC3"/>
          </a:solidFill>
          <a:ln>
            <a:solidFill>
              <a:schemeClr val="bg1"/>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dirty="0" err="1"/>
              <a:t>Runoff</a:t>
            </a:r>
            <a:r>
              <a:rPr lang="de-DE" dirty="0"/>
              <a:t> </a:t>
            </a:r>
            <a:r>
              <a:rPr lang="de-DE" dirty="0" err="1"/>
              <a:t>data</a:t>
            </a:r>
            <a:endParaRPr lang="de-DE" dirty="0"/>
          </a:p>
        </p:txBody>
      </p:sp>
      <p:sp>
        <p:nvSpPr>
          <p:cNvPr id="17" name="Inhaltsplatzhalter 13">
            <a:extLst>
              <a:ext uri="{FF2B5EF4-FFF2-40B4-BE49-F238E27FC236}">
                <a16:creationId xmlns:a16="http://schemas.microsoft.com/office/drawing/2014/main" id="{37A22FB3-8019-48AD-8567-4C89A058363F}"/>
              </a:ext>
            </a:extLst>
          </p:cNvPr>
          <p:cNvSpPr txBox="1">
            <a:spLocks/>
          </p:cNvSpPr>
          <p:nvPr/>
        </p:nvSpPr>
        <p:spPr>
          <a:xfrm>
            <a:off x="8401050" y="1690688"/>
            <a:ext cx="3635377" cy="4586288"/>
          </a:xfrm>
          <a:prstGeom prst="rect">
            <a:avLst/>
          </a:prstGeom>
          <a:solidFill>
            <a:srgbClr val="DDDBC3"/>
          </a:solidFill>
          <a:ln>
            <a:solidFill>
              <a:schemeClr val="bg1"/>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dirty="0" err="1"/>
              <a:t>Soil</a:t>
            </a:r>
            <a:r>
              <a:rPr lang="de-DE" dirty="0"/>
              <a:t> </a:t>
            </a:r>
            <a:r>
              <a:rPr lang="de-DE" dirty="0" err="1"/>
              <a:t>erodibility</a:t>
            </a:r>
            <a:endParaRPr lang="de-DE" dirty="0"/>
          </a:p>
        </p:txBody>
      </p:sp>
      <p:pic>
        <p:nvPicPr>
          <p:cNvPr id="15" name="Inhaltsplatzhalter 6">
            <a:extLst>
              <a:ext uri="{FF2B5EF4-FFF2-40B4-BE49-F238E27FC236}">
                <a16:creationId xmlns:a16="http://schemas.microsoft.com/office/drawing/2014/main" id="{FB11B887-C9FB-4BC6-8C0D-3E154D9288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43"/>
          <a:stretch/>
        </p:blipFill>
        <p:spPr>
          <a:xfrm>
            <a:off x="4603352" y="2208566"/>
            <a:ext cx="2985296" cy="3381998"/>
          </a:xfrm>
          <a:prstGeom prst="rect">
            <a:avLst/>
          </a:prstGeom>
          <a:effectLst>
            <a:outerShdw blurRad="50800" dist="38100" dir="2700000" algn="tl" rotWithShape="0">
              <a:prstClr val="black">
                <a:alpha val="40000"/>
              </a:prstClr>
            </a:outerShdw>
          </a:effectLst>
        </p:spPr>
      </p:pic>
      <p:sp>
        <p:nvSpPr>
          <p:cNvPr id="21" name="Rechteck 20">
            <a:extLst>
              <a:ext uri="{FF2B5EF4-FFF2-40B4-BE49-F238E27FC236}">
                <a16:creationId xmlns:a16="http://schemas.microsoft.com/office/drawing/2014/main" id="{53FF1678-2BC1-42AB-841D-7008DB6BE9F6}"/>
              </a:ext>
            </a:extLst>
          </p:cNvPr>
          <p:cNvSpPr/>
          <p:nvPr/>
        </p:nvSpPr>
        <p:spPr>
          <a:xfrm>
            <a:off x="4603352" y="5590564"/>
            <a:ext cx="2985296" cy="738664"/>
          </a:xfrm>
          <a:prstGeom prst="rect">
            <a:avLst/>
          </a:prstGeom>
        </p:spPr>
        <p:txBody>
          <a:bodyPr wrap="square">
            <a:spAutoFit/>
          </a:bodyPr>
          <a:lstStyle/>
          <a:p>
            <a:pPr algn="just"/>
            <a:r>
              <a:rPr lang="de-DE" sz="1400" i="1" dirty="0"/>
              <a:t>67 </a:t>
            </a:r>
            <a:r>
              <a:rPr lang="de-DE" sz="1400" i="1" dirty="0" err="1"/>
              <a:t>Years</a:t>
            </a:r>
            <a:r>
              <a:rPr lang="de-DE" sz="1400" i="1" dirty="0"/>
              <a:t> </a:t>
            </a:r>
            <a:r>
              <a:rPr lang="de-DE" sz="1400" i="1" dirty="0" err="1"/>
              <a:t>of</a:t>
            </a:r>
            <a:r>
              <a:rPr lang="de-DE" sz="1400" i="1" dirty="0"/>
              <a:t> </a:t>
            </a:r>
            <a:r>
              <a:rPr lang="de-DE" sz="1400" i="1" dirty="0" err="1"/>
              <a:t>daily</a:t>
            </a:r>
            <a:r>
              <a:rPr lang="de-DE" sz="1400" i="1" dirty="0"/>
              <a:t> </a:t>
            </a:r>
            <a:r>
              <a:rPr lang="de-DE" sz="1400" i="1" dirty="0" err="1"/>
              <a:t>discharge</a:t>
            </a:r>
            <a:r>
              <a:rPr lang="de-DE" sz="1400" i="1" dirty="0"/>
              <a:t> </a:t>
            </a:r>
            <a:r>
              <a:rPr lang="de-DE" sz="1400" i="1" dirty="0" err="1"/>
              <a:t>of</a:t>
            </a:r>
            <a:r>
              <a:rPr lang="de-DE" sz="1400" i="1" dirty="0"/>
              <a:t> </a:t>
            </a:r>
            <a:r>
              <a:rPr lang="de-DE" sz="1400" i="1" dirty="0" err="1"/>
              <a:t>gully</a:t>
            </a:r>
            <a:r>
              <a:rPr lang="de-DE" sz="1400" i="1" dirty="0"/>
              <a:t> KwaThunzi </a:t>
            </a:r>
            <a:r>
              <a:rPr lang="de-DE" sz="1400" i="1" dirty="0" err="1"/>
              <a:t>aggregated</a:t>
            </a:r>
            <a:r>
              <a:rPr lang="de-DE" sz="1400" i="1" dirty="0"/>
              <a:t> </a:t>
            </a:r>
            <a:r>
              <a:rPr lang="de-DE" sz="1400" i="1" dirty="0" err="1"/>
              <a:t>by</a:t>
            </a:r>
            <a:r>
              <a:rPr lang="de-DE" sz="1400" i="1" dirty="0"/>
              <a:t> </a:t>
            </a:r>
            <a:r>
              <a:rPr lang="de-DE" sz="1400" i="1" dirty="0" err="1"/>
              <a:t>day-of-year</a:t>
            </a:r>
            <a:r>
              <a:rPr lang="de-DE" sz="1400" i="1" dirty="0"/>
              <a:t> (CC-BY Sommer)</a:t>
            </a:r>
          </a:p>
        </p:txBody>
      </p:sp>
      <p:pic>
        <p:nvPicPr>
          <p:cNvPr id="11" name="Inhaltsplatzhalter 4">
            <a:extLst>
              <a:ext uri="{FF2B5EF4-FFF2-40B4-BE49-F238E27FC236}">
                <a16:creationId xmlns:a16="http://schemas.microsoft.com/office/drawing/2014/main" id="{D59E6555-AD6B-4EEB-A3AD-DECAA0AC9B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553" t="14416" r="10296"/>
          <a:stretch/>
        </p:blipFill>
        <p:spPr>
          <a:xfrm>
            <a:off x="8613237" y="2208566"/>
            <a:ext cx="3205269" cy="3380400"/>
          </a:xfrm>
          <a:prstGeom prst="rect">
            <a:avLst/>
          </a:prstGeom>
          <a:effectLst>
            <a:outerShdw blurRad="50800" dist="38100" dir="2700000" algn="tl" rotWithShape="0">
              <a:prstClr val="black">
                <a:alpha val="40000"/>
              </a:prstClr>
            </a:outerShdw>
          </a:effectLst>
        </p:spPr>
      </p:pic>
      <p:sp>
        <p:nvSpPr>
          <p:cNvPr id="12" name="Rechteck 11">
            <a:extLst>
              <a:ext uri="{FF2B5EF4-FFF2-40B4-BE49-F238E27FC236}">
                <a16:creationId xmlns:a16="http://schemas.microsoft.com/office/drawing/2014/main" id="{D82E53FB-FB8B-4129-9999-AB2A645368A3}"/>
              </a:ext>
            </a:extLst>
          </p:cNvPr>
          <p:cNvSpPr/>
          <p:nvPr/>
        </p:nvSpPr>
        <p:spPr>
          <a:xfrm>
            <a:off x="8613237" y="5590564"/>
            <a:ext cx="2985296" cy="523220"/>
          </a:xfrm>
          <a:prstGeom prst="rect">
            <a:avLst/>
          </a:prstGeom>
        </p:spPr>
        <p:txBody>
          <a:bodyPr wrap="square">
            <a:spAutoFit/>
          </a:bodyPr>
          <a:lstStyle/>
          <a:p>
            <a:pPr algn="just"/>
            <a:r>
              <a:rPr lang="de-DE" sz="1400" i="1" dirty="0" err="1"/>
              <a:t>Soil</a:t>
            </a:r>
            <a:r>
              <a:rPr lang="de-DE" sz="1400" i="1" dirty="0"/>
              <a:t> </a:t>
            </a:r>
            <a:r>
              <a:rPr lang="de-DE" sz="1400" i="1" dirty="0" err="1"/>
              <a:t>texture</a:t>
            </a:r>
            <a:r>
              <a:rPr lang="de-DE" sz="1400" i="1" dirty="0"/>
              <a:t> </a:t>
            </a:r>
            <a:r>
              <a:rPr lang="de-DE" sz="1400" i="1" dirty="0" err="1"/>
              <a:t>triangle</a:t>
            </a:r>
            <a:r>
              <a:rPr lang="de-DE" sz="1400" i="1" dirty="0"/>
              <a:t> </a:t>
            </a:r>
            <a:r>
              <a:rPr lang="de-DE" sz="1400" i="1" dirty="0" err="1"/>
              <a:t>of</a:t>
            </a:r>
            <a:r>
              <a:rPr lang="de-DE" sz="1400" i="1" dirty="0"/>
              <a:t> </a:t>
            </a:r>
            <a:r>
              <a:rPr lang="de-DE" sz="1400" i="1" dirty="0" err="1"/>
              <a:t>gully</a:t>
            </a:r>
            <a:r>
              <a:rPr lang="de-DE" sz="1400" i="1" dirty="0"/>
              <a:t> KwaThunzi (CC-BY Sommer)</a:t>
            </a:r>
          </a:p>
        </p:txBody>
      </p:sp>
      <p:pic>
        <p:nvPicPr>
          <p:cNvPr id="18" name="Grafik 17">
            <a:extLst>
              <a:ext uri="{FF2B5EF4-FFF2-40B4-BE49-F238E27FC236}">
                <a16:creationId xmlns:a16="http://schemas.microsoft.com/office/drawing/2014/main" id="{597A6457-DBEB-4D1C-A3D4-286EF4A415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3494" y="2822412"/>
            <a:ext cx="3081389" cy="2766554"/>
          </a:xfrm>
          <a:prstGeom prst="rect">
            <a:avLst/>
          </a:prstGeom>
          <a:effectLst>
            <a:outerShdw blurRad="50800" dist="38100" dir="2700000" algn="tl" rotWithShape="0">
              <a:prstClr val="black">
                <a:alpha val="40000"/>
              </a:prstClr>
            </a:outerShdw>
          </a:effectLst>
        </p:spPr>
      </p:pic>
      <p:sp>
        <p:nvSpPr>
          <p:cNvPr id="19" name="Rechteck 18">
            <a:extLst>
              <a:ext uri="{FF2B5EF4-FFF2-40B4-BE49-F238E27FC236}">
                <a16:creationId xmlns:a16="http://schemas.microsoft.com/office/drawing/2014/main" id="{DE07EAAD-096A-40A1-8BC4-87074A18FDAD}"/>
              </a:ext>
            </a:extLst>
          </p:cNvPr>
          <p:cNvSpPr/>
          <p:nvPr/>
        </p:nvSpPr>
        <p:spPr>
          <a:xfrm>
            <a:off x="373494" y="5636731"/>
            <a:ext cx="3165234" cy="523220"/>
          </a:xfrm>
          <a:prstGeom prst="rect">
            <a:avLst/>
          </a:prstGeom>
        </p:spPr>
        <p:txBody>
          <a:bodyPr wrap="square">
            <a:spAutoFit/>
          </a:bodyPr>
          <a:lstStyle/>
          <a:p>
            <a:pPr algn="just"/>
            <a:r>
              <a:rPr lang="en-US" sz="1400" i="1" dirty="0"/>
              <a:t>Automated stream network extraction using the GIS model (</a:t>
            </a:r>
            <a:r>
              <a:rPr lang="en-US" sz="1400" i="1" dirty="0" err="1"/>
              <a:t>Omran</a:t>
            </a:r>
            <a:r>
              <a:rPr lang="en-US" sz="1400" i="1" dirty="0"/>
              <a:t> et al., 2012)</a:t>
            </a:r>
          </a:p>
        </p:txBody>
      </p:sp>
    </p:spTree>
    <p:extLst>
      <p:ext uri="{BB962C8B-B14F-4D97-AF65-F5344CB8AC3E}">
        <p14:creationId xmlns:p14="http://schemas.microsoft.com/office/powerpoint/2010/main" val="3574693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C19C7A-3E70-401F-97F1-91B3B89CDCA4}"/>
              </a:ext>
            </a:extLst>
          </p:cNvPr>
          <p:cNvSpPr>
            <a:spLocks noGrp="1"/>
          </p:cNvSpPr>
          <p:nvPr>
            <p:ph type="title"/>
          </p:nvPr>
        </p:nvSpPr>
        <p:spPr/>
        <p:txBody>
          <a:bodyPr/>
          <a:lstStyle/>
          <a:p>
            <a:r>
              <a:rPr lang="de-DE" dirty="0"/>
              <a:t>Model </a:t>
            </a:r>
            <a:r>
              <a:rPr lang="de-DE" dirty="0" err="1"/>
              <a:t>input</a:t>
            </a:r>
            <a:endParaRPr lang="de-DE" dirty="0"/>
          </a:p>
        </p:txBody>
      </p:sp>
      <p:sp>
        <p:nvSpPr>
          <p:cNvPr id="7" name="Inhaltsplatzhalter 6">
            <a:extLst>
              <a:ext uri="{FF2B5EF4-FFF2-40B4-BE49-F238E27FC236}">
                <a16:creationId xmlns:a16="http://schemas.microsoft.com/office/drawing/2014/main" id="{AE7386F9-E61F-40C4-B45E-9D3142F9EA31}"/>
              </a:ext>
            </a:extLst>
          </p:cNvPr>
          <p:cNvSpPr>
            <a:spLocks noGrp="1"/>
          </p:cNvSpPr>
          <p:nvPr>
            <p:ph idx="1"/>
          </p:nvPr>
        </p:nvSpPr>
        <p:spPr/>
        <p:txBody>
          <a:bodyPr>
            <a:normAutofit/>
          </a:bodyPr>
          <a:lstStyle/>
          <a:p>
            <a:pPr>
              <a:buClr>
                <a:schemeClr val="tx1"/>
              </a:buClr>
            </a:pPr>
            <a:r>
              <a:rPr lang="en-GB" dirty="0">
                <a:solidFill>
                  <a:srgbClr val="C00000"/>
                </a:solidFill>
              </a:rPr>
              <a:t>Hydrological timeseries </a:t>
            </a:r>
            <a:r>
              <a:rPr lang="en-GB" dirty="0"/>
              <a:t>with runoff height (mm) or discharge (m³s</a:t>
            </a:r>
            <a:r>
              <a:rPr lang="en-GB" baseline="30000" dirty="0"/>
              <a:t>-1</a:t>
            </a:r>
            <a:r>
              <a:rPr lang="en-GB" dirty="0"/>
              <a:t>)</a:t>
            </a:r>
          </a:p>
          <a:p>
            <a:pPr>
              <a:buClr>
                <a:schemeClr val="tx1"/>
              </a:buClr>
            </a:pPr>
            <a:r>
              <a:rPr lang="en-GB" dirty="0">
                <a:solidFill>
                  <a:srgbClr val="C00000"/>
                </a:solidFill>
              </a:rPr>
              <a:t>Channel network </a:t>
            </a:r>
            <a:r>
              <a:rPr lang="en-GB" dirty="0"/>
              <a:t>derived from DEM (</a:t>
            </a:r>
            <a:r>
              <a:rPr lang="en-GB" dirty="0" err="1"/>
              <a:t>Omran</a:t>
            </a:r>
            <a:r>
              <a:rPr lang="en-GB" dirty="0"/>
              <a:t> et al., 2012)</a:t>
            </a:r>
          </a:p>
          <a:p>
            <a:pPr>
              <a:buClr>
                <a:schemeClr val="tx1"/>
              </a:buClr>
            </a:pPr>
            <a:r>
              <a:rPr lang="en-GB" dirty="0"/>
              <a:t>Parameters describing the hydraulic properties of the </a:t>
            </a:r>
            <a:r>
              <a:rPr lang="en-GB" dirty="0">
                <a:solidFill>
                  <a:srgbClr val="C00000"/>
                </a:solidFill>
              </a:rPr>
              <a:t>soil layers</a:t>
            </a:r>
            <a:r>
              <a:rPr lang="en-GB" dirty="0"/>
              <a:t>, i.e.</a:t>
            </a:r>
          </a:p>
          <a:p>
            <a:pPr lvl="1">
              <a:buClr>
                <a:schemeClr val="tx1"/>
              </a:buClr>
            </a:pPr>
            <a:r>
              <a:rPr lang="en-GB" dirty="0"/>
              <a:t>The </a:t>
            </a:r>
            <a:r>
              <a:rPr lang="en-GB" dirty="0">
                <a:solidFill>
                  <a:srgbClr val="C00000"/>
                </a:solidFill>
              </a:rPr>
              <a:t>soil </a:t>
            </a:r>
            <a:r>
              <a:rPr lang="en-GB" dirty="0" err="1">
                <a:solidFill>
                  <a:srgbClr val="C00000"/>
                </a:solidFill>
              </a:rPr>
              <a:t>erodibility</a:t>
            </a:r>
            <a:r>
              <a:rPr lang="en-GB" dirty="0">
                <a:solidFill>
                  <a:srgbClr val="C00000"/>
                </a:solidFill>
              </a:rPr>
              <a:t> </a:t>
            </a:r>
            <a:r>
              <a:rPr lang="de-DE" dirty="0" err="1">
                <a:solidFill>
                  <a:srgbClr val="C00000"/>
                </a:solidFill>
              </a:rPr>
              <a:t>coefficient</a:t>
            </a:r>
            <a:r>
              <a:rPr lang="en-GB" dirty="0">
                <a:solidFill>
                  <a:srgbClr val="C00000"/>
                </a:solidFill>
              </a:rPr>
              <a:t> </a:t>
            </a:r>
            <a:r>
              <a:rPr lang="en-GB" dirty="0" err="1"/>
              <a:t>K</a:t>
            </a:r>
            <a:r>
              <a:rPr lang="en-GB" baseline="-25000" dirty="0" err="1"/>
              <a:t>e</a:t>
            </a:r>
            <a:r>
              <a:rPr lang="en-GB" dirty="0"/>
              <a:t> after </a:t>
            </a:r>
            <a:r>
              <a:rPr lang="en-GB" dirty="0" err="1"/>
              <a:t>Sidorchuk</a:t>
            </a:r>
            <a:r>
              <a:rPr lang="en-GB" dirty="0"/>
              <a:t> (1999) and Alberts (1995)</a:t>
            </a:r>
          </a:p>
          <a:p>
            <a:pPr lvl="1">
              <a:buClr>
                <a:schemeClr val="tx1"/>
              </a:buClr>
            </a:pPr>
            <a:r>
              <a:rPr lang="en-GB" dirty="0">
                <a:solidFill>
                  <a:srgbClr val="C00000"/>
                </a:solidFill>
              </a:rPr>
              <a:t>Critical velocity</a:t>
            </a:r>
            <a:r>
              <a:rPr lang="en-GB" dirty="0"/>
              <a:t> </a:t>
            </a:r>
            <a:r>
              <a:rPr lang="en-GB" dirty="0" err="1"/>
              <a:t>V</a:t>
            </a:r>
            <a:r>
              <a:rPr lang="en-GB" baseline="-25000" dirty="0" err="1"/>
              <a:t>crit</a:t>
            </a:r>
            <a:r>
              <a:rPr lang="en-GB" dirty="0"/>
              <a:t> after </a:t>
            </a:r>
            <a:r>
              <a:rPr lang="de-DE" dirty="0" err="1"/>
              <a:t>Mirts</a:t>
            </a:r>
            <a:r>
              <a:rPr lang="en-GB" dirty="0"/>
              <a:t>k</a:t>
            </a:r>
            <a:r>
              <a:rPr lang="de-DE" dirty="0" err="1"/>
              <a:t>hulava</a:t>
            </a:r>
            <a:r>
              <a:rPr lang="en-GB" dirty="0"/>
              <a:t> (1988)</a:t>
            </a:r>
          </a:p>
          <a:p>
            <a:pPr lvl="1">
              <a:buClr>
                <a:schemeClr val="tx1"/>
              </a:buClr>
            </a:pPr>
            <a:r>
              <a:rPr lang="en-GB" dirty="0">
                <a:solidFill>
                  <a:srgbClr val="C00000"/>
                </a:solidFill>
              </a:rPr>
              <a:t>Slope stability </a:t>
            </a:r>
            <a:r>
              <a:rPr lang="en-GB" dirty="0"/>
              <a:t>from field observations or DEM analysis</a:t>
            </a:r>
          </a:p>
        </p:txBody>
      </p:sp>
      <p:sp>
        <p:nvSpPr>
          <p:cNvPr id="4" name="Datumsplatzhalter 3">
            <a:extLst>
              <a:ext uri="{FF2B5EF4-FFF2-40B4-BE49-F238E27FC236}">
                <a16:creationId xmlns:a16="http://schemas.microsoft.com/office/drawing/2014/main" id="{4791202A-7DFF-44C0-B27B-D0D734CB5528}"/>
              </a:ext>
            </a:extLst>
          </p:cNvPr>
          <p:cNvSpPr>
            <a:spLocks noGrp="1"/>
          </p:cNvSpPr>
          <p:nvPr>
            <p:ph type="dt" sz="half" idx="10"/>
          </p:nvPr>
        </p:nvSpPr>
        <p:spPr/>
        <p:txBody>
          <a:bodyPr/>
          <a:lstStyle/>
          <a:p>
            <a:r>
              <a:rPr lang="de-DE"/>
              <a:t>04.05.2020</a:t>
            </a:r>
          </a:p>
        </p:txBody>
      </p:sp>
      <p:sp>
        <p:nvSpPr>
          <p:cNvPr id="5" name="Fußzeilenplatzhalter 4">
            <a:extLst>
              <a:ext uri="{FF2B5EF4-FFF2-40B4-BE49-F238E27FC236}">
                <a16:creationId xmlns:a16="http://schemas.microsoft.com/office/drawing/2014/main" id="{18DD0EA0-0264-44A5-B01E-D131F9EF5FD1}"/>
              </a:ext>
            </a:extLst>
          </p:cNvPr>
          <p:cNvSpPr>
            <a:spLocks noGrp="1"/>
          </p:cNvSpPr>
          <p:nvPr>
            <p:ph type="ftr" sz="quarter" idx="11"/>
          </p:nvPr>
        </p:nvSpPr>
        <p:spPr/>
        <p:txBody>
          <a:bodyPr/>
          <a:lstStyle/>
          <a:p>
            <a:r>
              <a:rPr lang="de-DE"/>
              <a:t>Omran et al.</a:t>
            </a:r>
          </a:p>
        </p:txBody>
      </p:sp>
      <p:sp>
        <p:nvSpPr>
          <p:cNvPr id="6" name="Foliennummernplatzhalter 5">
            <a:extLst>
              <a:ext uri="{FF2B5EF4-FFF2-40B4-BE49-F238E27FC236}">
                <a16:creationId xmlns:a16="http://schemas.microsoft.com/office/drawing/2014/main" id="{D0653958-F80B-4065-A55B-CE0AD7A84803}"/>
              </a:ext>
            </a:extLst>
          </p:cNvPr>
          <p:cNvSpPr>
            <a:spLocks noGrp="1"/>
          </p:cNvSpPr>
          <p:nvPr>
            <p:ph type="sldNum" sz="quarter" idx="12"/>
          </p:nvPr>
        </p:nvSpPr>
        <p:spPr/>
        <p:txBody>
          <a:bodyPr/>
          <a:lstStyle/>
          <a:p>
            <a:fld id="{54A5898D-2250-4656-8F75-1F089713AEB4}" type="slidenum">
              <a:rPr lang="de-DE" smtClean="0"/>
              <a:t>7</a:t>
            </a:fld>
            <a:endParaRPr lang="de-DE"/>
          </a:p>
        </p:txBody>
      </p:sp>
    </p:spTree>
    <p:extLst>
      <p:ext uri="{BB962C8B-B14F-4D97-AF65-F5344CB8AC3E}">
        <p14:creationId xmlns:p14="http://schemas.microsoft.com/office/powerpoint/2010/main" val="2198041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935368-87F5-4FD1-986E-BF35B4A5A040}"/>
              </a:ext>
            </a:extLst>
          </p:cNvPr>
          <p:cNvSpPr>
            <a:spLocks noGrp="1"/>
          </p:cNvSpPr>
          <p:nvPr>
            <p:ph type="title"/>
          </p:nvPr>
        </p:nvSpPr>
        <p:spPr/>
        <p:txBody>
          <a:bodyPr/>
          <a:lstStyle/>
          <a:p>
            <a:r>
              <a:rPr lang="de-DE" dirty="0"/>
              <a:t>DYNGUL </a:t>
            </a:r>
            <a:r>
              <a:rPr lang="de-DE" dirty="0" err="1"/>
              <a:t>is</a:t>
            </a:r>
            <a:r>
              <a:rPr lang="de-DE" dirty="0"/>
              <a:t> a </a:t>
            </a:r>
            <a:r>
              <a:rPr lang="de-DE" dirty="0" err="1"/>
              <a:t>spatially</a:t>
            </a:r>
            <a:r>
              <a:rPr lang="de-DE" dirty="0"/>
              <a:t> explicit </a:t>
            </a:r>
            <a:r>
              <a:rPr lang="de-DE" dirty="0" err="1"/>
              <a:t>physical</a:t>
            </a:r>
            <a:r>
              <a:rPr lang="de-DE" dirty="0"/>
              <a:t> </a:t>
            </a:r>
            <a:r>
              <a:rPr lang="de-DE" dirty="0" err="1"/>
              <a:t>model</a:t>
            </a:r>
            <a:endParaRPr lang="de-DE" dirty="0"/>
          </a:p>
        </p:txBody>
      </p:sp>
      <p:sp>
        <p:nvSpPr>
          <p:cNvPr id="3" name="Inhaltsplatzhalter 2">
            <a:extLst>
              <a:ext uri="{FF2B5EF4-FFF2-40B4-BE49-F238E27FC236}">
                <a16:creationId xmlns:a16="http://schemas.microsoft.com/office/drawing/2014/main" id="{14C326A6-AB18-45BB-9B31-67C6B25FE385}"/>
              </a:ext>
            </a:extLst>
          </p:cNvPr>
          <p:cNvSpPr>
            <a:spLocks noGrp="1"/>
          </p:cNvSpPr>
          <p:nvPr>
            <p:ph sz="half" idx="1"/>
          </p:nvPr>
        </p:nvSpPr>
        <p:spPr>
          <a:xfrm>
            <a:off x="456235" y="1539433"/>
            <a:ext cx="5181600" cy="4706978"/>
          </a:xfrm>
        </p:spPr>
        <p:txBody>
          <a:bodyPr>
            <a:normAutofit lnSpcReduction="10000"/>
          </a:bodyPr>
          <a:lstStyle/>
          <a:p>
            <a:pPr algn="just"/>
            <a:r>
              <a:rPr lang="en-GB" dirty="0"/>
              <a:t>The model incorporates conceptional </a:t>
            </a:r>
            <a:r>
              <a:rPr lang="en-GB" dirty="0">
                <a:solidFill>
                  <a:srgbClr val="C00000"/>
                </a:solidFill>
              </a:rPr>
              <a:t>sediment stores </a:t>
            </a:r>
            <a:r>
              <a:rPr lang="en-GB" dirty="0"/>
              <a:t>along the main stream line and selected side streams</a:t>
            </a:r>
          </a:p>
          <a:p>
            <a:pPr algn="just"/>
            <a:r>
              <a:rPr lang="en-GB" dirty="0"/>
              <a:t>Each store holds information on </a:t>
            </a:r>
            <a:r>
              <a:rPr lang="en-GB" dirty="0">
                <a:solidFill>
                  <a:srgbClr val="C00000"/>
                </a:solidFill>
              </a:rPr>
              <a:t>position</a:t>
            </a:r>
            <a:r>
              <a:rPr lang="en-GB" dirty="0"/>
              <a:t>, </a:t>
            </a:r>
            <a:r>
              <a:rPr lang="en-GB" dirty="0">
                <a:solidFill>
                  <a:srgbClr val="C00000"/>
                </a:solidFill>
              </a:rPr>
              <a:t>sediment budget </a:t>
            </a:r>
            <a:r>
              <a:rPr lang="en-GB" dirty="0"/>
              <a:t>and soil layer </a:t>
            </a:r>
            <a:r>
              <a:rPr lang="en-GB" dirty="0">
                <a:solidFill>
                  <a:srgbClr val="C00000"/>
                </a:solidFill>
              </a:rPr>
              <a:t>erodibility</a:t>
            </a:r>
          </a:p>
          <a:p>
            <a:pPr algn="just"/>
            <a:r>
              <a:rPr lang="en-GB" dirty="0"/>
              <a:t>The </a:t>
            </a:r>
            <a:r>
              <a:rPr lang="en-GB" dirty="0">
                <a:solidFill>
                  <a:srgbClr val="C00000"/>
                </a:solidFill>
              </a:rPr>
              <a:t>eq. of mass conservation</a:t>
            </a:r>
            <a:r>
              <a:rPr lang="en-GB" dirty="0"/>
              <a:t> and the </a:t>
            </a:r>
            <a:r>
              <a:rPr lang="en-GB" dirty="0">
                <a:solidFill>
                  <a:srgbClr val="C00000"/>
                </a:solidFill>
              </a:rPr>
              <a:t>eq. of deformation</a:t>
            </a:r>
            <a:r>
              <a:rPr lang="en-GB" dirty="0"/>
              <a:t> are solved for each store and each iterative step of the runoff timeseries</a:t>
            </a:r>
          </a:p>
        </p:txBody>
      </p:sp>
      <p:pic>
        <p:nvPicPr>
          <p:cNvPr id="13" name="Inhaltsplatzhalter 12">
            <a:extLst>
              <a:ext uri="{FF2B5EF4-FFF2-40B4-BE49-F238E27FC236}">
                <a16:creationId xmlns:a16="http://schemas.microsoft.com/office/drawing/2014/main" id="{B9C1C88A-8872-40CA-BAF1-B7BFB5E89BDF}"/>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6172202" y="2495518"/>
            <a:ext cx="5895977" cy="3011551"/>
          </a:xfrm>
        </p:spPr>
      </p:pic>
      <p:sp>
        <p:nvSpPr>
          <p:cNvPr id="5" name="Datumsplatzhalter 4">
            <a:extLst>
              <a:ext uri="{FF2B5EF4-FFF2-40B4-BE49-F238E27FC236}">
                <a16:creationId xmlns:a16="http://schemas.microsoft.com/office/drawing/2014/main" id="{DE3B9DED-DC45-4B78-93A3-F57D605F0F4A}"/>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F779B34B-2BFC-4F65-AD30-93F55C0B2EE5}"/>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E3093E50-AFAA-4CE5-A9A1-30A035844173}"/>
              </a:ext>
            </a:extLst>
          </p:cNvPr>
          <p:cNvSpPr>
            <a:spLocks noGrp="1"/>
          </p:cNvSpPr>
          <p:nvPr>
            <p:ph type="sldNum" sz="quarter" idx="12"/>
          </p:nvPr>
        </p:nvSpPr>
        <p:spPr/>
        <p:txBody>
          <a:bodyPr/>
          <a:lstStyle/>
          <a:p>
            <a:fld id="{54A5898D-2250-4656-8F75-1F089713AEB4}" type="slidenum">
              <a:rPr lang="de-DE" smtClean="0"/>
              <a:t>8</a:t>
            </a:fld>
            <a:endParaRPr lang="de-DE"/>
          </a:p>
        </p:txBody>
      </p:sp>
      <p:sp>
        <p:nvSpPr>
          <p:cNvPr id="14" name="Rechteck 13">
            <a:extLst>
              <a:ext uri="{FF2B5EF4-FFF2-40B4-BE49-F238E27FC236}">
                <a16:creationId xmlns:a16="http://schemas.microsoft.com/office/drawing/2014/main" id="{EFB45823-A079-4E81-8CA5-0909AC7C56F6}"/>
              </a:ext>
            </a:extLst>
          </p:cNvPr>
          <p:cNvSpPr/>
          <p:nvPr/>
        </p:nvSpPr>
        <p:spPr>
          <a:xfrm>
            <a:off x="6263640" y="5507069"/>
            <a:ext cx="5733288" cy="523220"/>
          </a:xfrm>
          <a:prstGeom prst="rect">
            <a:avLst/>
          </a:prstGeom>
        </p:spPr>
        <p:txBody>
          <a:bodyPr wrap="square">
            <a:spAutoFit/>
          </a:bodyPr>
          <a:lstStyle/>
          <a:p>
            <a:r>
              <a:rPr lang="en-GB" sz="1400" i="1" dirty="0"/>
              <a:t>The drainage network of gully KwaThunzi and a detailed view of the conceptional sediment stores on the main channel </a:t>
            </a:r>
            <a:r>
              <a:rPr lang="de-DE" sz="1400" i="1" dirty="0"/>
              <a:t>(CC-BY Sommer)</a:t>
            </a:r>
            <a:endParaRPr lang="en-US" sz="1400" i="1" dirty="0"/>
          </a:p>
        </p:txBody>
      </p:sp>
    </p:spTree>
    <p:extLst>
      <p:ext uri="{BB962C8B-B14F-4D97-AF65-F5344CB8AC3E}">
        <p14:creationId xmlns:p14="http://schemas.microsoft.com/office/powerpoint/2010/main" val="1088583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799CD93-5DF7-43B2-B60D-C02836E82AFB}"/>
              </a:ext>
            </a:extLst>
          </p:cNvPr>
          <p:cNvSpPr>
            <a:spLocks noGrp="1"/>
          </p:cNvSpPr>
          <p:nvPr>
            <p:ph type="title"/>
          </p:nvPr>
        </p:nvSpPr>
        <p:spPr/>
        <p:txBody>
          <a:bodyPr/>
          <a:lstStyle/>
          <a:p>
            <a:r>
              <a:rPr lang="de-DE" dirty="0"/>
              <a:t>GIS Implementation</a:t>
            </a:r>
          </a:p>
        </p:txBody>
      </p:sp>
      <p:sp>
        <p:nvSpPr>
          <p:cNvPr id="9" name="Textplatzhalter 8">
            <a:extLst>
              <a:ext uri="{FF2B5EF4-FFF2-40B4-BE49-F238E27FC236}">
                <a16:creationId xmlns:a16="http://schemas.microsoft.com/office/drawing/2014/main" id="{F3652D65-0AE1-409F-BBF8-90E82288CDF7}"/>
              </a:ext>
            </a:extLst>
          </p:cNvPr>
          <p:cNvSpPr>
            <a:spLocks noGrp="1"/>
          </p:cNvSpPr>
          <p:nvPr>
            <p:ph type="body" idx="1"/>
          </p:nvPr>
        </p:nvSpPr>
        <p:spPr/>
        <p:txBody>
          <a:bodyPr/>
          <a:lstStyle/>
          <a:p>
            <a:endParaRPr lang="de-DE"/>
          </a:p>
        </p:txBody>
      </p:sp>
      <p:sp>
        <p:nvSpPr>
          <p:cNvPr id="5" name="Datumsplatzhalter 4">
            <a:extLst>
              <a:ext uri="{FF2B5EF4-FFF2-40B4-BE49-F238E27FC236}">
                <a16:creationId xmlns:a16="http://schemas.microsoft.com/office/drawing/2014/main" id="{B87C53E0-03DE-464A-86C4-ABE186AB8E1C}"/>
              </a:ext>
            </a:extLst>
          </p:cNvPr>
          <p:cNvSpPr>
            <a:spLocks noGrp="1"/>
          </p:cNvSpPr>
          <p:nvPr>
            <p:ph type="dt" sz="half" idx="10"/>
          </p:nvPr>
        </p:nvSpPr>
        <p:spPr/>
        <p:txBody>
          <a:bodyPr/>
          <a:lstStyle/>
          <a:p>
            <a:r>
              <a:rPr lang="de-DE"/>
              <a:t>04.05.2020</a:t>
            </a:r>
          </a:p>
        </p:txBody>
      </p:sp>
      <p:sp>
        <p:nvSpPr>
          <p:cNvPr id="6" name="Fußzeilenplatzhalter 5">
            <a:extLst>
              <a:ext uri="{FF2B5EF4-FFF2-40B4-BE49-F238E27FC236}">
                <a16:creationId xmlns:a16="http://schemas.microsoft.com/office/drawing/2014/main" id="{3CEA231C-41B2-493E-80AA-72266FA9FFB8}"/>
              </a:ext>
            </a:extLst>
          </p:cNvPr>
          <p:cNvSpPr>
            <a:spLocks noGrp="1"/>
          </p:cNvSpPr>
          <p:nvPr>
            <p:ph type="ftr" sz="quarter" idx="11"/>
          </p:nvPr>
        </p:nvSpPr>
        <p:spPr/>
        <p:txBody>
          <a:bodyPr/>
          <a:lstStyle/>
          <a:p>
            <a:r>
              <a:rPr lang="de-DE"/>
              <a:t>Omran et al.</a:t>
            </a:r>
          </a:p>
        </p:txBody>
      </p:sp>
      <p:sp>
        <p:nvSpPr>
          <p:cNvPr id="7" name="Foliennummernplatzhalter 6">
            <a:extLst>
              <a:ext uri="{FF2B5EF4-FFF2-40B4-BE49-F238E27FC236}">
                <a16:creationId xmlns:a16="http://schemas.microsoft.com/office/drawing/2014/main" id="{EC2844D0-E939-4D1E-8EAF-C3869ACC339C}"/>
              </a:ext>
            </a:extLst>
          </p:cNvPr>
          <p:cNvSpPr>
            <a:spLocks noGrp="1"/>
          </p:cNvSpPr>
          <p:nvPr>
            <p:ph type="sldNum" sz="quarter" idx="12"/>
          </p:nvPr>
        </p:nvSpPr>
        <p:spPr/>
        <p:txBody>
          <a:bodyPr/>
          <a:lstStyle/>
          <a:p>
            <a:fld id="{54A5898D-2250-4656-8F75-1F089713AEB4}" type="slidenum">
              <a:rPr lang="de-DE" smtClean="0"/>
              <a:t>9</a:t>
            </a:fld>
            <a:endParaRPr lang="de-DE"/>
          </a:p>
        </p:txBody>
      </p:sp>
    </p:spTree>
    <p:extLst>
      <p:ext uri="{BB962C8B-B14F-4D97-AF65-F5344CB8AC3E}">
        <p14:creationId xmlns:p14="http://schemas.microsoft.com/office/powerpoint/2010/main" val="138094374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2230</Words>
  <Application>Microsoft Office PowerPoint</Application>
  <PresentationFormat>Breitbild</PresentationFormat>
  <Paragraphs>268</Paragraphs>
  <Slides>27</Slides>
  <Notes>0</Notes>
  <HiddenSlides>0</HiddenSlides>
  <MMClips>2</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27</vt:i4>
      </vt:variant>
    </vt:vector>
  </HeadingPairs>
  <TitlesOfParts>
    <vt:vector size="36" baseType="lpstr">
      <vt:lpstr>Arial</vt:lpstr>
      <vt:lpstr>Calibri</vt:lpstr>
      <vt:lpstr>Calibri Light</vt:lpstr>
      <vt:lpstr>Cambria Math</vt:lpstr>
      <vt:lpstr>Consolas</vt:lpstr>
      <vt:lpstr>Open Sans</vt:lpstr>
      <vt:lpstr>Times New Roman</vt:lpstr>
      <vt:lpstr>Office</vt:lpstr>
      <vt:lpstr>Formel</vt:lpstr>
      <vt:lpstr>PowerPoint-Präsentation</vt:lpstr>
      <vt:lpstr>Key messages </vt:lpstr>
      <vt:lpstr>The Model</vt:lpstr>
      <vt:lpstr>Gullies develop in two stages</vt:lpstr>
      <vt:lpstr>DYNGUL simulates several gully processes</vt:lpstr>
      <vt:lpstr>Basic model input data</vt:lpstr>
      <vt:lpstr>Model input</vt:lpstr>
      <vt:lpstr>DYNGUL is a spatially explicit physical model</vt:lpstr>
      <vt:lpstr>GIS Implementation</vt:lpstr>
      <vt:lpstr>DYNGUL was implemented in a GIS environment</vt:lpstr>
      <vt:lpstr>Automated implementation of gully model</vt:lpstr>
      <vt:lpstr>The code calculates gully geometrical parameters (first module)</vt:lpstr>
      <vt:lpstr>The visualization is included in the second module</vt:lpstr>
      <vt:lpstr>Sensitivity Analyses</vt:lpstr>
      <vt:lpstr>Estimates of channel width and depth vary strongly and should be calibrated</vt:lpstr>
      <vt:lpstr>We tested 216 iterative combinations of soil erodibility coefficient (Ke), Slope stability and Critical velocity</vt:lpstr>
      <vt:lpstr>Critical velocity is the most sensitive input parameter</vt:lpstr>
      <vt:lpstr>Results from the KwaThunzi Gully case study, KwaZulu-Natal, South Africa</vt:lpstr>
      <vt:lpstr>KwaThunzi - a long story of scientific research</vt:lpstr>
      <vt:lpstr>DYNGUL can handle substrate variance</vt:lpstr>
      <vt:lpstr>PowerPoint-Präsentation</vt:lpstr>
      <vt:lpstr>Timeseries visualizations allow to keep track of the gully evolution stages</vt:lpstr>
      <vt:lpstr>Conclusion &amp; Outlook</vt:lpstr>
      <vt:lpstr>Conclusion</vt:lpstr>
      <vt:lpstr>Outlook</vt:lpstr>
      <vt:lpstr>References</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 Sommer</dc:creator>
  <cp:lastModifiedBy>Adel Omran</cp:lastModifiedBy>
  <cp:revision>358</cp:revision>
  <dcterms:created xsi:type="dcterms:W3CDTF">2020-04-03T14:12:49Z</dcterms:created>
  <dcterms:modified xsi:type="dcterms:W3CDTF">2020-04-10T11:28:44Z</dcterms:modified>
</cp:coreProperties>
</file>