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1"/>
  </p:notesMasterIdLst>
  <p:handoutMasterIdLst>
    <p:handoutMasterId r:id="rId12"/>
  </p:handoutMasterIdLst>
  <p:sldIdLst>
    <p:sldId id="498" r:id="rId2"/>
    <p:sldId id="499" r:id="rId3"/>
    <p:sldId id="500" r:id="rId4"/>
    <p:sldId id="501" r:id="rId5"/>
    <p:sldId id="502" r:id="rId6"/>
    <p:sldId id="503" r:id="rId7"/>
    <p:sldId id="504" r:id="rId8"/>
    <p:sldId id="505" r:id="rId9"/>
    <p:sldId id="506" r:id="rId10"/>
  </p:sldIdLst>
  <p:sldSz cx="9144000" cy="6858000" type="overhead"/>
  <p:notesSz cx="6735763" cy="98663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66DCD13-5356-074C-B68C-D976F9FD491A}">
          <p14:sldIdLst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</p14:sldIdLst>
        </p14:section>
        <p14:section name="Untitled Section" id="{5A317326-F1D4-934E-875F-F2035BE60E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3972"/>
    <a:srgbClr val="77777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1"/>
    <p:restoredTop sz="91282" autoAdjust="0"/>
  </p:normalViewPr>
  <p:slideViewPr>
    <p:cSldViewPr>
      <p:cViewPr varScale="1">
        <p:scale>
          <a:sx n="49" d="100"/>
          <a:sy n="49" d="100"/>
        </p:scale>
        <p:origin x="60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96"/>
    </p:cViewPr>
  </p:sorterViewPr>
  <p:notesViewPr>
    <p:cSldViewPr>
      <p:cViewPr varScale="1">
        <p:scale>
          <a:sx n="57" d="100"/>
          <a:sy n="57" d="100"/>
        </p:scale>
        <p:origin x="-2610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227" cy="4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536" y="0"/>
            <a:ext cx="2918227" cy="4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 algn="r"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4531"/>
            <a:ext cx="2918227" cy="4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536" y="9374531"/>
            <a:ext cx="2918227" cy="4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 algn="r" defTabSz="915023" eaLnBrk="1" hangingPunct="1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FCF84948-8D9D-2747-A658-EBCAD290C8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85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7102" cy="4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010" y="0"/>
            <a:ext cx="2897102" cy="4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 algn="r"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9325" y="762000"/>
            <a:ext cx="4883150" cy="3662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08" y="4652796"/>
            <a:ext cx="4956761" cy="449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2190"/>
            <a:ext cx="2897102" cy="4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 defTabSz="915023" eaLnBrk="1" hangingPunct="1">
              <a:defRPr sz="1200">
                <a:latin typeface="Gill San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010" y="9382190"/>
            <a:ext cx="2897102" cy="4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 algn="r" defTabSz="915023" eaLnBrk="1" hangingPunct="1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C83C6AC0-12E1-004D-AED4-77363AC83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18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C6AC0-12E1-004D-AED4-77363AC83C35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578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538C-DE9E-B141-98F7-3CF5F368FF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84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5A39-EDBB-EF4A-981E-A58712F8F3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6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609600"/>
            <a:ext cx="1562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4533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5DBA-F149-7147-9A2A-06936BA9489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120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47800" y="609600"/>
            <a:ext cx="6248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2057400"/>
            <a:ext cx="3048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048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47800" y="4076700"/>
            <a:ext cx="3048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0480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E3D3-A5D0-D640-A5D1-DD44F7ED23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4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AA23-1859-0540-B31A-C38A08CC38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24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A119-AF38-6446-B482-5749709077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23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0574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048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E5B6-9ABC-9947-AEC6-73B27C7CFB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00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45BE1-5192-2542-B716-AEAE84D09D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33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9E4-AEB7-8342-BC18-29345801D44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44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A3ED-F140-1E43-B71F-AC50A789113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2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E484-574D-3E4B-BBF3-A62B3850E8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01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7942-4C56-7748-A5A2-DB86D1BD63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6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0574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76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ill Sans" charset="0"/>
              </a:defRPr>
            </a:lvl1pPr>
          </a:lstStyle>
          <a:p>
            <a:pPr>
              <a:defRPr/>
            </a:pPr>
            <a:fld id="{8A9B97F8-BC06-2645-8436-BFFCB0F99D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825" y="6248400"/>
            <a:ext cx="467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solidFill>
                <a:srgbClr val="777777"/>
              </a:solidFill>
              <a:latin typeface="Gill Sans" charset="0"/>
            </a:endParaRPr>
          </a:p>
        </p:txBody>
      </p:sp>
      <p:pic>
        <p:nvPicPr>
          <p:cNvPr id="1030" name="Picture 6" descr="Kulmakuvi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Oy_logo__vaaka_E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6118225"/>
            <a:ext cx="2895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Kulmakuvio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Oy_logo__vaaka_E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6118225"/>
            <a:ext cx="2895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ill Sans" pitchFamily="34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094EDDF-1B94-5940-89E0-495187690F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2060848"/>
            <a:ext cx="8496944" cy="1440160"/>
          </a:xfrm>
        </p:spPr>
        <p:txBody>
          <a:bodyPr/>
          <a:lstStyle/>
          <a:p>
            <a:pPr algn="ctr"/>
            <a:r>
              <a:rPr lang="fi-FI" altLang="fi-FI" sz="2400" dirty="0"/>
              <a:t>EGU 7.5.2020</a:t>
            </a:r>
            <a:br>
              <a:rPr lang="fi-FI" altLang="fi-FI" sz="1000" dirty="0"/>
            </a:br>
            <a:br>
              <a:rPr lang="fi-FI" altLang="fi-FI" sz="1000" b="1" dirty="0"/>
            </a:br>
            <a:r>
              <a:rPr lang="en-US" b="1" dirty="0"/>
              <a:t>Case </a:t>
            </a:r>
            <a:r>
              <a:rPr lang="en-US" b="1" dirty="0" err="1"/>
              <a:t>Pyhäsalmi</a:t>
            </a:r>
            <a:r>
              <a:rPr lang="en-US" b="1" dirty="0"/>
              <a:t> underground mine </a:t>
            </a:r>
            <a:endParaRPr lang="en-US" altLang="fi-FI" sz="2800" b="1" dirty="0"/>
          </a:p>
        </p:txBody>
      </p:sp>
      <p:sp>
        <p:nvSpPr>
          <p:cNvPr id="16386" name="Subtitle 2">
            <a:extLst>
              <a:ext uri="{FF2B5EF4-FFF2-40B4-BE49-F238E27FC236}">
                <a16:creationId xmlns:a16="http://schemas.microsoft.com/office/drawing/2014/main" id="{699A7F6B-DFA1-8141-AD75-ED91B8F21A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75656" y="3645024"/>
            <a:ext cx="6400800" cy="1465262"/>
          </a:xfrm>
        </p:spPr>
        <p:txBody>
          <a:bodyPr/>
          <a:lstStyle/>
          <a:p>
            <a:r>
              <a:rPr lang="en-US" altLang="fi-FI" dirty="0"/>
              <a:t>Rauno Heikkilä, University of Oulu, structures and Construction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74439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89F9-E191-4CCD-A453-E29632A2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52736"/>
            <a:ext cx="6248400" cy="1066800"/>
          </a:xfrm>
        </p:spPr>
        <p:txBody>
          <a:bodyPr/>
          <a:lstStyle/>
          <a:p>
            <a:r>
              <a:rPr lang="en-US" b="1" dirty="0"/>
              <a:t>MEASUREMENT EQUIPMENT USED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CB60-19DC-453E-A2D8-32069322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GeoSLAM</a:t>
            </a:r>
            <a:r>
              <a:rPr lang="en-US" dirty="0"/>
              <a:t> Horizon</a:t>
            </a:r>
          </a:p>
          <a:p>
            <a:r>
              <a:rPr lang="en-US" dirty="0"/>
              <a:t>Leica Pegasus Backpack</a:t>
            </a:r>
          </a:p>
          <a:p>
            <a:r>
              <a:rPr lang="en-US" dirty="0"/>
              <a:t>Z+F Imager 5016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079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0FE2-9870-4287-B66D-349E6A9B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609600"/>
            <a:ext cx="7444680" cy="1066800"/>
          </a:xfrm>
        </p:spPr>
        <p:txBody>
          <a:bodyPr/>
          <a:lstStyle/>
          <a:p>
            <a:r>
              <a:rPr lang="fi-FI" b="1" dirty="0"/>
              <a:t>MEASUREMENT METHODS AND DEVICES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1111-17C6-4B06-854D-052A47AA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40768"/>
            <a:ext cx="7488832" cy="4248472"/>
          </a:xfrm>
        </p:spPr>
        <p:txBody>
          <a:bodyPr/>
          <a:lstStyle/>
          <a:p>
            <a:r>
              <a:rPr lang="fi-FI" sz="2000" dirty="0" err="1"/>
              <a:t>Geoslam</a:t>
            </a:r>
            <a:r>
              <a:rPr lang="fi-FI" sz="2000" dirty="0"/>
              <a:t> </a:t>
            </a:r>
            <a:r>
              <a:rPr lang="fi-FI" sz="2000" dirty="0" err="1"/>
              <a:t>Horizon</a:t>
            </a:r>
            <a:endParaRPr lang="fi-FI" sz="2000" dirty="0"/>
          </a:p>
          <a:p>
            <a:pPr lvl="1"/>
            <a:r>
              <a:rPr lang="en-US" sz="1600" dirty="0" err="1"/>
              <a:t>hanheld</a:t>
            </a:r>
            <a:r>
              <a:rPr lang="en-US" sz="1600" dirty="0"/>
              <a:t> laser scanners (mobile)</a:t>
            </a:r>
            <a:endParaRPr lang="fi-FI" sz="1600" dirty="0"/>
          </a:p>
          <a:p>
            <a:pPr lvl="1"/>
            <a:r>
              <a:rPr lang="en-US" sz="1600" dirty="0"/>
              <a:t>SLAM positioning</a:t>
            </a:r>
            <a:endParaRPr lang="fi-FI" sz="1600" dirty="0"/>
          </a:p>
          <a:p>
            <a:pPr lvl="1"/>
            <a:r>
              <a:rPr lang="en-US" sz="1600" dirty="0"/>
              <a:t>reference points, georeferencing method</a:t>
            </a:r>
            <a:endParaRPr lang="fi-FI" sz="2000" dirty="0"/>
          </a:p>
          <a:p>
            <a:r>
              <a:rPr lang="fi-FI" sz="2000" dirty="0" err="1"/>
              <a:t>Leica</a:t>
            </a:r>
            <a:r>
              <a:rPr lang="fi-FI" sz="2000" dirty="0"/>
              <a:t> </a:t>
            </a:r>
            <a:r>
              <a:rPr lang="fi-FI" sz="2000" dirty="0" err="1"/>
              <a:t>Pegasus</a:t>
            </a:r>
            <a:r>
              <a:rPr lang="fi-FI" sz="2000" dirty="0"/>
              <a:t> </a:t>
            </a:r>
            <a:r>
              <a:rPr lang="fi-FI" sz="2000" dirty="0" err="1"/>
              <a:t>Backpack</a:t>
            </a:r>
            <a:endParaRPr lang="fi-FI" sz="2000" dirty="0"/>
          </a:p>
          <a:p>
            <a:pPr lvl="1"/>
            <a:r>
              <a:rPr lang="en-US" sz="1600" dirty="0" err="1"/>
              <a:t>backbag</a:t>
            </a:r>
            <a:r>
              <a:rPr lang="en-US" sz="1600" dirty="0"/>
              <a:t> scanner (mobile)</a:t>
            </a:r>
            <a:endParaRPr lang="fi-FI" sz="1600" dirty="0"/>
          </a:p>
          <a:p>
            <a:pPr lvl="1"/>
            <a:r>
              <a:rPr lang="en-US" sz="1600" dirty="0"/>
              <a:t>positioning GNSS, inertia ja SLAM-</a:t>
            </a:r>
            <a:r>
              <a:rPr lang="en-US" sz="1600" dirty="0" err="1"/>
              <a:t>tekniikka</a:t>
            </a:r>
            <a:r>
              <a:rPr lang="en-US" sz="1600" dirty="0"/>
              <a:t> </a:t>
            </a:r>
            <a:endParaRPr lang="fi-FI" sz="1600" dirty="0"/>
          </a:p>
          <a:p>
            <a:pPr lvl="1"/>
            <a:r>
              <a:rPr lang="en-US" sz="1600" dirty="0"/>
              <a:t>georeferencing GNSS or using reference points</a:t>
            </a:r>
            <a:endParaRPr lang="fi-FI" sz="2000" dirty="0"/>
          </a:p>
          <a:p>
            <a:r>
              <a:rPr lang="fi-FI" sz="2000" dirty="0"/>
              <a:t>Z+F </a:t>
            </a:r>
            <a:r>
              <a:rPr lang="fi-FI" sz="2000" dirty="0" err="1"/>
              <a:t>Imager</a:t>
            </a:r>
            <a:r>
              <a:rPr lang="fi-FI" sz="2000" dirty="0"/>
              <a:t> 5006</a:t>
            </a:r>
          </a:p>
          <a:p>
            <a:pPr lvl="1"/>
            <a:r>
              <a:rPr lang="en-US" sz="1600" dirty="0"/>
              <a:t>terrestrial scanner (static surveying)</a:t>
            </a:r>
            <a:endParaRPr lang="fi-FI" sz="1600" dirty="0"/>
          </a:p>
          <a:p>
            <a:pPr lvl="1"/>
            <a:r>
              <a:rPr lang="en-US" sz="1600" dirty="0"/>
              <a:t>positioning GNSS, inertia, adjustment of point clouds, total station</a:t>
            </a:r>
            <a:endParaRPr lang="fi-FI" sz="1600" dirty="0"/>
          </a:p>
          <a:p>
            <a:pPr lvl="1"/>
            <a:r>
              <a:rPr lang="en-US" sz="1600" dirty="0"/>
              <a:t>georeferencing GNSS or using reference points</a:t>
            </a: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69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5A41-0A97-4D54-9C2E-B7D1F968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MEASUREMENT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532EB-B38A-482F-8BDB-360625C8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Tunnel</a:t>
            </a:r>
            <a:r>
              <a:rPr lang="fi-FI" dirty="0"/>
              <a:t> </a:t>
            </a:r>
            <a:r>
              <a:rPr lang="fi-FI" dirty="0" err="1"/>
              <a:t>site</a:t>
            </a:r>
            <a:r>
              <a:rPr lang="fi-FI" dirty="0"/>
              <a:t>, </a:t>
            </a:r>
            <a:r>
              <a:rPr lang="fi-FI" dirty="0" err="1"/>
              <a:t>lenght</a:t>
            </a:r>
            <a:r>
              <a:rPr lang="fi-FI" dirty="0"/>
              <a:t> 200 m</a:t>
            </a:r>
          </a:p>
          <a:p>
            <a:r>
              <a:rPr lang="fi-FI" dirty="0" err="1"/>
              <a:t>Tunnel</a:t>
            </a:r>
            <a:r>
              <a:rPr lang="fi-FI" dirty="0"/>
              <a:t> </a:t>
            </a:r>
            <a:r>
              <a:rPr lang="fi-FI" dirty="0" err="1"/>
              <a:t>profile</a:t>
            </a:r>
            <a:r>
              <a:rPr lang="fi-FI" dirty="0"/>
              <a:t> </a:t>
            </a:r>
            <a:r>
              <a:rPr lang="fi-FI" dirty="0" err="1"/>
              <a:t>width</a:t>
            </a:r>
            <a:r>
              <a:rPr lang="fi-FI" dirty="0"/>
              <a:t> 5-9.4 m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74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ADF6-2264-41DE-BA5F-E3EC90760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Measurement time and accuracy of positioning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1DCF2-8A37-4A51-9BF1-4996703D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76400"/>
            <a:ext cx="8640960" cy="4267200"/>
          </a:xfrm>
        </p:spPr>
        <p:txBody>
          <a:bodyPr/>
          <a:lstStyle/>
          <a:p>
            <a:r>
              <a:rPr lang="fi-FI" dirty="0" err="1"/>
              <a:t>Geoslam</a:t>
            </a:r>
            <a:r>
              <a:rPr lang="fi-FI" dirty="0"/>
              <a:t> </a:t>
            </a:r>
            <a:r>
              <a:rPr lang="fi-FI" dirty="0" err="1"/>
              <a:t>Horizon</a:t>
            </a:r>
            <a:r>
              <a:rPr lang="fi-FI" dirty="0"/>
              <a:t>	25 min	5-50 cm/5-10 cm</a:t>
            </a:r>
          </a:p>
          <a:p>
            <a:r>
              <a:rPr lang="fi-FI" dirty="0" err="1"/>
              <a:t>Leica</a:t>
            </a:r>
            <a:r>
              <a:rPr lang="fi-FI" dirty="0"/>
              <a:t> </a:t>
            </a:r>
            <a:r>
              <a:rPr lang="fi-FI" dirty="0" err="1"/>
              <a:t>Pegasus</a:t>
            </a:r>
            <a:r>
              <a:rPr lang="fi-FI" dirty="0"/>
              <a:t> </a:t>
            </a:r>
            <a:r>
              <a:rPr lang="fi-FI" dirty="0" err="1"/>
              <a:t>Backpag</a:t>
            </a:r>
            <a:r>
              <a:rPr lang="fi-FI" dirty="0"/>
              <a:t> 	25 min	5-10 cm / 2-5 cm</a:t>
            </a:r>
          </a:p>
          <a:p>
            <a:r>
              <a:rPr lang="fi-FI" dirty="0"/>
              <a:t>Z+F </a:t>
            </a:r>
            <a:r>
              <a:rPr lang="fi-FI" dirty="0" err="1"/>
              <a:t>Imager</a:t>
            </a:r>
            <a:r>
              <a:rPr lang="fi-FI" dirty="0"/>
              <a:t> 5006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station</a:t>
            </a:r>
            <a:r>
              <a:rPr lang="fi-FI" dirty="0"/>
              <a:t> 120 min	1 cm / &lt; 1 cm</a:t>
            </a:r>
          </a:p>
          <a:p>
            <a:r>
              <a:rPr lang="fi-FI" dirty="0"/>
              <a:t>Z+F </a:t>
            </a:r>
            <a:r>
              <a:rPr lang="fi-FI" dirty="0" err="1"/>
              <a:t>Imager</a:t>
            </a:r>
            <a:r>
              <a:rPr lang="fi-FI" dirty="0"/>
              <a:t> 5006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 </a:t>
            </a:r>
            <a:r>
              <a:rPr lang="fi-FI" dirty="0" err="1"/>
              <a:t>cloud</a:t>
            </a:r>
            <a:r>
              <a:rPr lang="fi-FI" dirty="0"/>
              <a:t> </a:t>
            </a:r>
            <a:r>
              <a:rPr lang="fi-FI" dirty="0" err="1"/>
              <a:t>registration</a:t>
            </a:r>
            <a:r>
              <a:rPr lang="fi-FI" dirty="0"/>
              <a:t> 120 min	1 cm / &lt; 1 cm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23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A8A7-5446-4492-8922-632E8722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7D99-E851-4189-8885-AFC55A061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EC60C5A-0E91-40F0-B8E5-4A767464E6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415752"/>
            <a:ext cx="72008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92CD-A3A8-4887-A9E3-857050628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F1D3C-DE45-4DF1-95C6-D30B0CBFF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1">
            <a:extLst>
              <a:ext uri="{FF2B5EF4-FFF2-40B4-BE49-F238E27FC236}">
                <a16:creationId xmlns:a16="http://schemas.microsoft.com/office/drawing/2014/main" id="{A094E5EC-4721-43E6-B9A7-9236200428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6724600" cy="54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2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EFA8-2E83-4729-AFAC-EF13D360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Triangulated</a:t>
            </a:r>
            <a:r>
              <a:rPr lang="fi-FI" dirty="0"/>
              <a:t> </a:t>
            </a:r>
            <a:r>
              <a:rPr lang="fi-FI" dirty="0" err="1"/>
              <a:t>surface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FDDB-96B3-4E74-920A-6E4AC5515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4" descr="Kuva, joka sisältää kohteen tumma, valaistu, vihreä, kakku&#10;&#10;Kuvaus luotu automaattisesti">
            <a:extLst>
              <a:ext uri="{FF2B5EF4-FFF2-40B4-BE49-F238E27FC236}">
                <a16:creationId xmlns:a16="http://schemas.microsoft.com/office/drawing/2014/main" id="{7B4B8618-C373-4509-ABD0-72DC4E541AB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3448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0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CABB-FD7D-4DBF-9E7A-56BC1318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DD7B-90ED-459B-A665-17C5E25C5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8" descr="Kuva, joka sisältää kohteen sisä, vihreä, tumma, kevyt&#10;&#10;Kuvaus luotu automaattisesti">
            <a:extLst>
              <a:ext uri="{FF2B5EF4-FFF2-40B4-BE49-F238E27FC236}">
                <a16:creationId xmlns:a16="http://schemas.microsoft.com/office/drawing/2014/main" id="{676B3695-DF0B-4C52-A32A-C2A3A03F266D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8248"/>
            <a:ext cx="7416824" cy="5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06286"/>
      </p:ext>
    </p:extLst>
  </p:cSld>
  <p:clrMapOvr>
    <a:masterClrMapping/>
  </p:clrMapOvr>
</p:sld>
</file>

<file path=ppt/theme/theme1.xml><?xml version="1.0" encoding="utf-8"?>
<a:theme xmlns:a="http://schemas.openxmlformats.org/drawingml/2006/main" name="vaaka">
  <a:themeElements>
    <a:clrScheme name="vaaka 13">
      <a:dk1>
        <a:srgbClr val="000000"/>
      </a:dk1>
      <a:lt1>
        <a:srgbClr val="FFFFFF"/>
      </a:lt1>
      <a:dk2>
        <a:srgbClr val="000000"/>
      </a:dk2>
      <a:lt2>
        <a:srgbClr val="8F8F8C"/>
      </a:lt2>
      <a:accent1>
        <a:srgbClr val="C7BD8A"/>
      </a:accent1>
      <a:accent2>
        <a:srgbClr val="B31B34"/>
      </a:accent2>
      <a:accent3>
        <a:srgbClr val="FFFFFF"/>
      </a:accent3>
      <a:accent4>
        <a:srgbClr val="000000"/>
      </a:accent4>
      <a:accent5>
        <a:srgbClr val="E0DBC4"/>
      </a:accent5>
      <a:accent6>
        <a:srgbClr val="A2172E"/>
      </a:accent6>
      <a:hlink>
        <a:srgbClr val="1068A2"/>
      </a:hlink>
      <a:folHlink>
        <a:srgbClr val="4F8C0D"/>
      </a:folHlink>
    </a:clrScheme>
    <a:fontScheme name="vaaka">
      <a:majorFont>
        <a:latin typeface="Gill Sans"/>
        <a:ea typeface="ＭＳ Ｐゴシック"/>
        <a:cs typeface=""/>
      </a:majorFont>
      <a:minorFont>
        <a:latin typeface="Gill San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31" tIns="45716" rIns="91431" bIns="45716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aa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a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aka 13">
        <a:dk1>
          <a:srgbClr val="000000"/>
        </a:dk1>
        <a:lt1>
          <a:srgbClr val="FFFFFF"/>
        </a:lt1>
        <a:dk2>
          <a:srgbClr val="000000"/>
        </a:dk2>
        <a:lt2>
          <a:srgbClr val="8F8F8C"/>
        </a:lt2>
        <a:accent1>
          <a:srgbClr val="C7BD8A"/>
        </a:accent1>
        <a:accent2>
          <a:srgbClr val="B31B34"/>
        </a:accent2>
        <a:accent3>
          <a:srgbClr val="FFFFFF"/>
        </a:accent3>
        <a:accent4>
          <a:srgbClr val="000000"/>
        </a:accent4>
        <a:accent5>
          <a:srgbClr val="E0DBC4"/>
        </a:accent5>
        <a:accent6>
          <a:srgbClr val="A2172E"/>
        </a:accent6>
        <a:hlink>
          <a:srgbClr val="1068A2"/>
        </a:hlink>
        <a:folHlink>
          <a:srgbClr val="4F8C0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100385</TotalTime>
  <Words>118</Words>
  <Application>Microsoft Office PowerPoint</Application>
  <PresentationFormat>Overhead</PresentationFormat>
  <Paragraphs>30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</vt:lpstr>
      <vt:lpstr>vaaka</vt:lpstr>
      <vt:lpstr>EGU 7.5.2020  Case Pyhäsalmi underground mine </vt:lpstr>
      <vt:lpstr>MEASUREMENT EQUIPMENT USED </vt:lpstr>
      <vt:lpstr>MEASUREMENT METHODS AND DEVICES </vt:lpstr>
      <vt:lpstr>MEASUREMENT OBJECT</vt:lpstr>
      <vt:lpstr>Measurement time and accuracy of positioning </vt:lpstr>
      <vt:lpstr>PowerPoint Presentation</vt:lpstr>
      <vt:lpstr>PowerPoint Presentation</vt:lpstr>
      <vt:lpstr>Triangulated surface</vt:lpstr>
      <vt:lpstr>PowerPoint Presentation</vt:lpstr>
    </vt:vector>
  </TitlesOfParts>
  <Company>Oulun yliopisto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trends of Automation and Robotics in Construction</dc:title>
  <dc:creator>Rauno Heikkilä</dc:creator>
  <cp:lastModifiedBy>Rauno Heikkilä</cp:lastModifiedBy>
  <cp:revision>1744</cp:revision>
  <cp:lastPrinted>2020-03-12T08:42:16Z</cp:lastPrinted>
  <dcterms:created xsi:type="dcterms:W3CDTF">2017-12-09T21:22:19Z</dcterms:created>
  <dcterms:modified xsi:type="dcterms:W3CDTF">2020-05-07T14:15:37Z</dcterms:modified>
</cp:coreProperties>
</file>