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1"/>
  </p:sldMasterIdLst>
  <p:notesMasterIdLst>
    <p:notesMasterId r:id="rId13"/>
  </p:notesMasterIdLst>
  <p:sldIdLst>
    <p:sldId id="256" r:id="rId2"/>
    <p:sldId id="260" r:id="rId3"/>
    <p:sldId id="262" r:id="rId4"/>
    <p:sldId id="259" r:id="rId5"/>
    <p:sldId id="265" r:id="rId6"/>
    <p:sldId id="266" r:id="rId7"/>
    <p:sldId id="267" r:id="rId8"/>
    <p:sldId id="272" r:id="rId9"/>
    <p:sldId id="268" r:id="rId10"/>
    <p:sldId id="269" r:id="rId11"/>
    <p:sldId id="271" r:id="rId1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508" autoAdjust="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2636-DEF1-488C-A406-7A8093B54E51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59733-5462-463C-BADE-E00C3077E1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47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59733-5462-463C-BADE-E00C3077E16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80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59733-5462-463C-BADE-E00C3077E16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80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59733-5462-463C-BADE-E00C3077E16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80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59733-5462-463C-BADE-E00C3077E16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851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B345-87A1-4F9F-89AB-2F9C772263B5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2C3-7872-4D27-A83F-4CACBB471E97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EEE0-2F9D-4A8F-B300-48F71A5FCD13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EB74-DD2D-4EF9-B13B-7CF0EF5395BD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4954-F632-48BC-83EB-C1A341F76431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04A1-9CC5-411B-A485-0CF5A0505C73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D3B-9AA5-4D41-A159-1362A1B0A083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CA8B-6142-40FC-AEDA-C84149BD3C55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F7D-16B6-4DAA-BE0B-7D1286C51501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5A2F-A4E3-4B49-87E5-2FDE34C5F807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CA47-2BE2-4D36-9008-6178BB56EA54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tint val="80000"/>
                <a:satMod val="250000"/>
              </a:schemeClr>
            </a:gs>
            <a:gs pos="44000">
              <a:schemeClr val="bg1">
                <a:tint val="90000"/>
                <a:shade val="90000"/>
                <a:satMod val="200000"/>
              </a:schemeClr>
            </a:gs>
            <a:gs pos="90000">
              <a:schemeClr val="bg1">
                <a:lumMod val="50000"/>
              </a:schemeClr>
            </a:gs>
            <a:gs pos="74000">
              <a:schemeClr val="bg1">
                <a:lumMod val="75000"/>
              </a:schemeClr>
            </a:gs>
            <a:gs pos="60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3584D3-75C4-4679-A16B-177C8AA41E5E}" type="datetime1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F19DE9-66FE-4E80-AADE-353BB877D1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3024336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effectLst/>
              </a:rPr>
              <a:t>The importance of an accurate estimation of the radiation balance and </a:t>
            </a:r>
            <a:r>
              <a:rPr lang="cs-CZ" sz="3600" b="1" dirty="0" smtClean="0">
                <a:effectLst/>
              </a:rPr>
              <a:t/>
            </a:r>
            <a:br>
              <a:rPr lang="cs-CZ" sz="3600" b="1" dirty="0" smtClean="0">
                <a:effectLst/>
              </a:rPr>
            </a:br>
            <a:r>
              <a:rPr lang="en-US" sz="3600" b="1" dirty="0" smtClean="0">
                <a:effectLst/>
              </a:rPr>
              <a:t>interception </a:t>
            </a:r>
            <a:r>
              <a:rPr lang="en-US" sz="3600" b="1" dirty="0">
                <a:effectLst/>
              </a:rPr>
              <a:t>loss for the evaluation of evapotranspiration</a:t>
            </a:r>
            <a:endParaRPr lang="cs-CZ" sz="3600" dirty="0"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486839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Jitka Kofroňová, Václav Šípek, Miroslav Tesař</a:t>
            </a:r>
          </a:p>
          <a:p>
            <a:pPr algn="ctr"/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EGU, 2020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79" y="4485426"/>
            <a:ext cx="2159973" cy="624677"/>
          </a:xfrm>
          <a:prstGeom prst="rect">
            <a:avLst/>
          </a:prstGeom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90717"/>
            <a:ext cx="828694" cy="6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462129"/>
            <a:ext cx="1235483" cy="71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87955" y="6165304"/>
            <a:ext cx="23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kofronova@ih.cas.cz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395536" y="3356992"/>
            <a:ext cx="8352928" cy="0"/>
          </a:xfrm>
          <a:prstGeom prst="line">
            <a:avLst/>
          </a:prstGeom>
          <a:ln w="34925" cmpd="dbl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85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4932040" y="3212976"/>
            <a:ext cx="3417420" cy="19865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83568" y="3212976"/>
            <a:ext cx="3417420" cy="19865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sz="3600" b="1" dirty="0" err="1" smtClean="0"/>
              <a:t>Summary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and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conclusions</a:t>
            </a:r>
            <a:endParaRPr lang="cs-CZ" sz="36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kofronova@ih.cas.cz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F19DE9-66FE-4E80-AADE-353BB877D1CE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9001000" cy="2304256"/>
          </a:xfrm>
        </p:spPr>
        <p:txBody>
          <a:bodyPr>
            <a:noAutofit/>
          </a:bodyPr>
          <a:lstStyle/>
          <a:p>
            <a:pPr marL="36000">
              <a:spcBef>
                <a:spcPts val="200"/>
              </a:spcBef>
            </a:pPr>
            <a:r>
              <a:rPr lang="en-GB" sz="2200" b="1" dirty="0" err="1" smtClean="0">
                <a:solidFill>
                  <a:schemeClr val="tx1"/>
                </a:solidFill>
              </a:rPr>
              <a:t>evapotranspiration</a:t>
            </a:r>
            <a:r>
              <a:rPr lang="en-GB" sz="2200" b="1" dirty="0" smtClean="0">
                <a:solidFill>
                  <a:schemeClr val="tx1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one of the most important components of water cycle: difficult to measure </a:t>
            </a:r>
            <a:r>
              <a:rPr lang="en-GB" sz="22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200" dirty="0" err="1" smtClean="0">
                <a:solidFill>
                  <a:schemeClr val="tx1"/>
                </a:solidFill>
                <a:sym typeface="Wingdings" pitchFamily="2" charset="2"/>
              </a:rPr>
              <a:t>modeled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many approaches originated</a:t>
            </a:r>
          </a:p>
          <a:p>
            <a:pPr marL="36000">
              <a:spcBef>
                <a:spcPts val="200"/>
              </a:spcBef>
            </a:pPr>
            <a:r>
              <a:rPr lang="en-GB" sz="22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longwave</a:t>
            </a:r>
            <a:r>
              <a:rPr lang="en-GB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radiation </a:t>
            </a: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rarely measured  also </a:t>
            </a:r>
            <a:r>
              <a:rPr lang="en-GB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modeled</a:t>
            </a:r>
            <a:endParaRPr lang="en-GB" sz="2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60000" lvl="1" indent="-288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2 main approaches: </a:t>
            </a:r>
            <a:r>
              <a:rPr lang="en-GB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FAO56</a:t>
            </a: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&amp; </a:t>
            </a:r>
            <a:r>
              <a:rPr lang="en-GB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FAO24</a:t>
            </a: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360000" lvl="1" indent="-288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include several coefficients derived on specific conditions  the necessity of coefficient calibration for local conditions</a:t>
            </a:r>
          </a:p>
          <a:p>
            <a:pPr marL="180000">
              <a:spcBef>
                <a:spcPts val="200"/>
              </a:spcBef>
            </a:pP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errors in resulting PET decreased to max 20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mm/season after calibration</a:t>
            </a:r>
            <a:endParaRPr lang="en-GB" sz="22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9" name="Zástupný symbol pro obsah 11"/>
          <p:cNvSpPr txBox="1">
            <a:spLocks/>
          </p:cNvSpPr>
          <p:nvPr/>
        </p:nvSpPr>
        <p:spPr>
          <a:xfrm>
            <a:off x="609902" y="3212976"/>
            <a:ext cx="3528392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FAO56 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– widely used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– the need of calibration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– after calibration: better corresponding with</a:t>
            </a:r>
            <a:br>
              <a:rPr lang="en-GB" sz="18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GB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measured values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932040" y="3212976"/>
            <a:ext cx="3417420" cy="2022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>
                <a:solidFill>
                  <a:schemeClr val="bg1"/>
                </a:solidFill>
                <a:sym typeface="Wingdings" panose="05000000000000000000" pitchFamily="2" charset="2"/>
              </a:rPr>
              <a:t>FAO24 </a:t>
            </a:r>
            <a:endParaRPr lang="cs-CZ" sz="20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– </a:t>
            </a: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rarely</a:t>
            </a: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used</a:t>
            </a:r>
            <a:endParaRPr lang="cs-CZ" sz="18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missing</a:t>
            </a: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data </a:t>
            </a: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of</a:t>
            </a: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daylight</a:t>
            </a: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hours</a:t>
            </a:r>
            <a:endParaRPr lang="cs-CZ" sz="18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– more </a:t>
            </a: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accurate</a:t>
            </a: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b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before</a:t>
            </a:r>
            <a:r>
              <a:rPr lang="cs-CZ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calibration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5301208"/>
            <a:ext cx="896448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interception – </a:t>
            </a:r>
            <a:r>
              <a:rPr lang="en-GB" sz="2000" dirty="0" smtClean="0"/>
              <a:t>often neglected but included as parameter in hydrological models </a:t>
            </a:r>
            <a:endParaRPr lang="en-GB" sz="2000" b="1" dirty="0" smtClean="0"/>
          </a:p>
          <a:p>
            <a:pPr marL="360000" lvl="1" indent="-2520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2000" dirty="0" smtClean="0"/>
              <a:t>it has significant influence on other components of water balance</a:t>
            </a:r>
          </a:p>
          <a:p>
            <a:pPr marL="360000" lvl="1" indent="-2520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2000" dirty="0" smtClean="0"/>
              <a:t>the best </a:t>
            </a:r>
            <a:r>
              <a:rPr lang="en-GB" sz="2000" dirty="0" smtClean="0"/>
              <a:t>result was achieved by taking off of interception capacity</a:t>
            </a:r>
            <a:endParaRPr lang="en-GB" sz="2000" dirty="0" smtClean="0"/>
          </a:p>
        </p:txBody>
      </p:sp>
      <p:sp>
        <p:nvSpPr>
          <p:cNvPr id="16" name="Veselý obličej 15"/>
          <p:cNvSpPr/>
          <p:nvPr/>
        </p:nvSpPr>
        <p:spPr>
          <a:xfrm>
            <a:off x="3419872" y="3356992"/>
            <a:ext cx="360040" cy="360040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78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763488"/>
          </a:xfrm>
        </p:spPr>
        <p:txBody>
          <a:bodyPr/>
          <a:lstStyle/>
          <a:p>
            <a:r>
              <a:rPr lang="cs-CZ" sz="4500" b="1" i="1" dirty="0" err="1" smtClean="0"/>
              <a:t>Thanks</a:t>
            </a:r>
            <a:r>
              <a:rPr lang="cs-CZ" sz="4500" b="1" i="1" dirty="0" smtClean="0"/>
              <a:t> </a:t>
            </a:r>
            <a:r>
              <a:rPr lang="cs-CZ" sz="4500" b="1" i="1" dirty="0" err="1" smtClean="0"/>
              <a:t>for</a:t>
            </a:r>
            <a:r>
              <a:rPr lang="cs-CZ" sz="4500" b="1" i="1" dirty="0" smtClean="0"/>
              <a:t> </a:t>
            </a:r>
            <a:r>
              <a:rPr lang="cs-CZ" sz="4500" b="1" i="1" dirty="0" err="1" smtClean="0"/>
              <a:t>reading</a:t>
            </a:r>
            <a:r>
              <a:rPr lang="cs-CZ" sz="4500" b="1" i="1" dirty="0" smtClean="0"/>
              <a:t>!</a:t>
            </a:r>
            <a:endParaRPr lang="cs-CZ" sz="4500" b="1" i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36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5595566" cy="763528"/>
          </a:xfrm>
        </p:spPr>
        <p:txBody>
          <a:bodyPr/>
          <a:lstStyle/>
          <a:p>
            <a:r>
              <a:rPr lang="cs-CZ" sz="4000" b="1" dirty="0" err="1" smtClean="0"/>
              <a:t>Introduction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79512" y="764704"/>
            <a:ext cx="8973566" cy="28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EVAPOTRANSPIRATION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 = </a:t>
            </a:r>
            <a:r>
              <a:rPr lang="en-GB" sz="2000" dirty="0" smtClean="0">
                <a:solidFill>
                  <a:schemeClr val="tx1"/>
                </a:solidFill>
              </a:rPr>
              <a:t>evaporation + transpiration</a:t>
            </a:r>
          </a:p>
          <a:p>
            <a:r>
              <a:rPr lang="cs-CZ" sz="2000" dirty="0" err="1" smtClean="0">
                <a:solidFill>
                  <a:schemeClr val="tx1"/>
                </a:solidFill>
              </a:rPr>
              <a:t>component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of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water</a:t>
            </a:r>
            <a:r>
              <a:rPr lang="cs-CZ" sz="2000" dirty="0" smtClean="0">
                <a:solidFill>
                  <a:schemeClr val="tx1"/>
                </a:solidFill>
              </a:rPr>
              <a:t> balance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60%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precipitation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evaporated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potential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(PET) X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actual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(AET)</a:t>
            </a:r>
          </a:p>
          <a:p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´s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estimate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PET +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accuracy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often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questioned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many </a:t>
            </a:r>
            <a:r>
              <a:rPr lang="cs-CZ" sz="2000" dirty="0" err="1" smtClean="0">
                <a:solidFill>
                  <a:schemeClr val="tx1"/>
                </a:solidFill>
              </a:rPr>
              <a:t>influencing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factors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solar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radiation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air </a:t>
            </a:r>
            <a:r>
              <a:rPr lang="cs-CZ" sz="2000" dirty="0" err="1" smtClean="0">
                <a:solidFill>
                  <a:schemeClr val="tx1"/>
                </a:solidFill>
              </a:rPr>
              <a:t>temperature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wind</a:t>
            </a:r>
            <a:r>
              <a:rPr lang="cs-CZ" sz="2000" dirty="0" smtClean="0">
                <a:solidFill>
                  <a:schemeClr val="tx1"/>
                </a:solidFill>
              </a:rPr>
              <a:t> speed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air humidity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vegetation</a:t>
            </a:r>
            <a:r>
              <a:rPr lang="en-GB" sz="2000" dirty="0" smtClean="0">
                <a:solidFill>
                  <a:schemeClr val="tx1"/>
                </a:solidFill>
              </a:rPr>
              <a:t>, …</a:t>
            </a:r>
          </a:p>
          <a:p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2286000" cy="360040"/>
          </a:xfrm>
        </p:spPr>
        <p:txBody>
          <a:bodyPr vert="horz" anchor="ctr" anchorCtr="0"/>
          <a:lstStyle/>
          <a:p>
            <a:r>
              <a:rPr lang="cs-CZ" sz="1400" dirty="0" smtClean="0"/>
              <a:t>kofronova@ih.cas.cz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F19DE9-66FE-4E80-AADE-353BB877D1CE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8"/>
          <a:stretch/>
        </p:blipFill>
        <p:spPr bwMode="auto">
          <a:xfrm>
            <a:off x="5724128" y="266031"/>
            <a:ext cx="2916259" cy="222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7016" y="3520530"/>
            <a:ext cx="88569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INTERCEPTION </a:t>
            </a:r>
            <a:r>
              <a:rPr lang="cs-CZ" sz="2000" dirty="0" smtClean="0"/>
              <a:t>= </a:t>
            </a:r>
            <a:r>
              <a:rPr lang="cs-CZ" sz="2000" dirty="0" err="1" smtClean="0"/>
              <a:t>capturing</a:t>
            </a:r>
            <a:r>
              <a:rPr lang="cs-CZ" sz="2000" dirty="0" smtClean="0"/>
              <a:t> </a:t>
            </a:r>
            <a:r>
              <a:rPr lang="cs-CZ" sz="2000" dirty="0" err="1" smtClean="0"/>
              <a:t>water</a:t>
            </a:r>
            <a:r>
              <a:rPr lang="cs-CZ" sz="2000" dirty="0" smtClean="0"/>
              <a:t> on </a:t>
            </a:r>
            <a:r>
              <a:rPr lang="cs-CZ" sz="2000" dirty="0" err="1" smtClean="0"/>
              <a:t>vegetation</a:t>
            </a:r>
            <a:endParaRPr lang="cs-CZ" sz="2000" dirty="0" smtClean="0"/>
          </a:p>
          <a:p>
            <a:pPr marL="0" lvl="1"/>
            <a:r>
              <a:rPr lang="cs-CZ" sz="2000" dirty="0" smtClean="0"/>
              <a:t>I = </a:t>
            </a:r>
            <a:r>
              <a:rPr lang="cs-CZ" sz="2000" dirty="0" err="1" smtClean="0"/>
              <a:t>precipitation</a:t>
            </a:r>
            <a:r>
              <a:rPr lang="cs-CZ" sz="2000" dirty="0" smtClean="0"/>
              <a:t> </a:t>
            </a:r>
            <a:r>
              <a:rPr lang="cs-CZ" sz="2000" dirty="0" err="1" smtClean="0"/>
              <a:t>measured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open area minus </a:t>
            </a:r>
            <a:r>
              <a:rPr lang="cs-CZ" sz="2000" dirty="0" err="1" smtClean="0"/>
              <a:t>precipitation</a:t>
            </a:r>
            <a:r>
              <a:rPr lang="cs-CZ" sz="2000" dirty="0" smtClean="0"/>
              <a:t> </a:t>
            </a:r>
            <a:r>
              <a:rPr lang="cs-CZ" sz="2000" dirty="0" err="1" smtClean="0"/>
              <a:t>measured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forest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currently</a:t>
            </a:r>
            <a:r>
              <a:rPr lang="cs-CZ" sz="2000" dirty="0" smtClean="0"/>
              <a:t>: </a:t>
            </a:r>
            <a:r>
              <a:rPr lang="cs-CZ" sz="2000" dirty="0" err="1" smtClean="0"/>
              <a:t>rarely</a:t>
            </a:r>
            <a:r>
              <a:rPr lang="cs-CZ" sz="2000" dirty="0" smtClean="0"/>
              <a:t> </a:t>
            </a:r>
            <a:r>
              <a:rPr lang="cs-CZ" sz="2000" dirty="0" err="1" smtClean="0"/>
              <a:t>measured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measured</a:t>
            </a:r>
            <a:r>
              <a:rPr lang="cs-CZ" sz="2000" dirty="0" smtClean="0"/>
              <a:t> data </a:t>
            </a:r>
            <a:r>
              <a:rPr lang="cs-CZ" sz="2000" dirty="0" err="1" smtClean="0"/>
              <a:t>rarely</a:t>
            </a:r>
            <a:r>
              <a:rPr lang="cs-CZ" sz="2000" dirty="0" smtClean="0"/>
              <a:t> </a:t>
            </a:r>
            <a:r>
              <a:rPr lang="cs-CZ" sz="2000" dirty="0" err="1" smtClean="0"/>
              <a:t>used</a:t>
            </a:r>
            <a:endParaRPr lang="cs-CZ" sz="20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486916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cs-CZ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GAP</a:t>
            </a:r>
            <a:endParaRPr lang="cs-CZ" sz="22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Hydrological modeling </a:t>
            </a:r>
            <a:r>
              <a:rPr lang="en-US" dirty="0" smtClean="0"/>
              <a:t>– both processes often included as simplified component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 such as </a:t>
            </a:r>
            <a:r>
              <a:rPr lang="en-US" dirty="0" err="1" smtClean="0">
                <a:sym typeface="Wingdings" panose="05000000000000000000" pitchFamily="2" charset="2"/>
              </a:rPr>
              <a:t>coe</a:t>
            </a:r>
            <a:r>
              <a:rPr lang="cs-CZ" dirty="0" smtClean="0">
                <a:sym typeface="Wingdings" panose="05000000000000000000" pitchFamily="2" charset="2"/>
              </a:rPr>
              <a:t>f</a:t>
            </a:r>
            <a:r>
              <a:rPr lang="en-US" dirty="0" err="1" smtClean="0">
                <a:sym typeface="Wingdings" panose="05000000000000000000" pitchFamily="2" charset="2"/>
              </a:rPr>
              <a:t>ficients</a:t>
            </a:r>
            <a:r>
              <a:rPr lang="en-US" dirty="0" smtClean="0">
                <a:sym typeface="Wingdings" panose="05000000000000000000" pitchFamily="2" charset="2"/>
              </a:rPr>
              <a:t>, percent, equation, etc.</a:t>
            </a:r>
            <a:r>
              <a:rPr lang="cs-CZ" dirty="0" smtClean="0">
                <a:sym typeface="Wingdings" panose="05000000000000000000" pitchFamily="2" charset="2"/>
              </a:rPr>
              <a:t> (</a:t>
            </a:r>
            <a:r>
              <a:rPr lang="en-GB" dirty="0" smtClean="0"/>
              <a:t>e.g. model SWAT – interception of the Norway spruce constantly 2,5 mm</a:t>
            </a:r>
            <a:r>
              <a:rPr lang="cs-CZ" dirty="0" smtClean="0"/>
              <a:t>)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      influences the prediction of  rate of other water balance components</a:t>
            </a:r>
            <a:endParaRPr lang="en-US" dirty="0"/>
          </a:p>
        </p:txBody>
      </p:sp>
      <p:sp>
        <p:nvSpPr>
          <p:cNvPr id="11" name="Zaoblený obdélník 10"/>
          <p:cNvSpPr/>
          <p:nvPr/>
        </p:nvSpPr>
        <p:spPr>
          <a:xfrm>
            <a:off x="179512" y="4869160"/>
            <a:ext cx="8784976" cy="1584176"/>
          </a:xfrm>
          <a:prstGeom prst="roundRect">
            <a:avLst/>
          </a:prstGeom>
          <a:noFill/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69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539552" y="4437112"/>
            <a:ext cx="8064313" cy="1152128"/>
          </a:xfrm>
          <a:prstGeom prst="roundRect">
            <a:avLst/>
          </a:prstGeom>
          <a:noFill/>
          <a:ln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79512" y="908720"/>
            <a:ext cx="8784976" cy="3384376"/>
          </a:xfrm>
          <a:prstGeom prst="roundRect">
            <a:avLst/>
          </a:prstGeom>
          <a:noFill/>
          <a:ln w="28575"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183880" cy="864096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METHODOLOGY: </a:t>
            </a:r>
            <a:r>
              <a:rPr lang="cs-CZ" sz="4000" b="1" dirty="0" err="1" smtClean="0"/>
              <a:t>Radiation</a:t>
            </a:r>
            <a:r>
              <a:rPr lang="cs-CZ" sz="4000" b="1" dirty="0" smtClean="0"/>
              <a:t> + PET</a:t>
            </a:r>
            <a:endParaRPr lang="cs-CZ" sz="40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55" b="17864"/>
          <a:stretch/>
        </p:blipFill>
        <p:spPr bwMode="auto">
          <a:xfrm>
            <a:off x="242709" y="2456892"/>
            <a:ext cx="4367417" cy="4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2286000" cy="360040"/>
          </a:xfrm>
        </p:spPr>
        <p:txBody>
          <a:bodyPr vert="horz" anchor="ctr" anchorCtr="0"/>
          <a:lstStyle/>
          <a:p>
            <a:r>
              <a:rPr lang="cs-CZ" sz="1400" dirty="0" smtClean="0"/>
              <a:t>kofronova@ih.cas.cz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F19DE9-66FE-4E80-AADE-353BB877D1CE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37" b="12666"/>
          <a:stretch/>
        </p:blipFill>
        <p:spPr bwMode="auto">
          <a:xfrm>
            <a:off x="5220071" y="2453097"/>
            <a:ext cx="3024336" cy="3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60" b="22417"/>
          <a:stretch/>
        </p:blipFill>
        <p:spPr bwMode="auto">
          <a:xfrm>
            <a:off x="2771800" y="1074688"/>
            <a:ext cx="3565362" cy="33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11"/>
          <p:cNvSpPr txBox="1">
            <a:spLocks/>
          </p:cNvSpPr>
          <p:nvPr/>
        </p:nvSpPr>
        <p:spPr>
          <a:xfrm>
            <a:off x="0" y="1779251"/>
            <a:ext cx="4067944" cy="409055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cs-CZ" sz="2200" b="1" dirty="0" smtClean="0"/>
              <a:t>FAO56 (Allen et al., 1998) </a:t>
            </a:r>
          </a:p>
        </p:txBody>
      </p:sp>
      <p:sp>
        <p:nvSpPr>
          <p:cNvPr id="11" name="Zástupný symbol pro obsah 12"/>
          <p:cNvSpPr txBox="1">
            <a:spLocks/>
          </p:cNvSpPr>
          <p:nvPr/>
        </p:nvSpPr>
        <p:spPr>
          <a:xfrm>
            <a:off x="4427983" y="1799494"/>
            <a:ext cx="4608512" cy="409027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cs-CZ" sz="2200" b="1" dirty="0" smtClean="0"/>
              <a:t>FAO24 (</a:t>
            </a:r>
            <a:r>
              <a:rPr lang="cs-CZ" sz="2200" b="1" dirty="0" err="1" smtClean="0"/>
              <a:t>Doorenbos</a:t>
            </a:r>
            <a:r>
              <a:rPr lang="cs-CZ" sz="2200" b="1" dirty="0" smtClean="0"/>
              <a:t> and </a:t>
            </a:r>
            <a:r>
              <a:rPr lang="cs-CZ" sz="2200" b="1" dirty="0" err="1" smtClean="0"/>
              <a:t>Pruitt</a:t>
            </a:r>
            <a:r>
              <a:rPr lang="cs-CZ" sz="2200" b="1" dirty="0" smtClean="0"/>
              <a:t>, 1977)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2996952"/>
            <a:ext cx="2169122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dirty="0"/>
              <a:t>a1= 0,34   </a:t>
            </a:r>
            <a:r>
              <a:rPr lang="cs-CZ" dirty="0" smtClean="0"/>
              <a:t>  b1</a:t>
            </a:r>
            <a:r>
              <a:rPr lang="cs-CZ" dirty="0"/>
              <a:t>= </a:t>
            </a:r>
            <a:r>
              <a:rPr lang="cs-CZ" dirty="0" smtClean="0"/>
              <a:t>1,35</a:t>
            </a:r>
            <a:r>
              <a:rPr lang="cs-CZ" dirty="0"/>
              <a:t> </a:t>
            </a:r>
            <a:r>
              <a:rPr lang="cs-CZ" dirty="0" smtClean="0"/>
              <a:t>a2</a:t>
            </a:r>
            <a:r>
              <a:rPr lang="cs-CZ" dirty="0"/>
              <a:t>= -0,14 </a:t>
            </a:r>
            <a:r>
              <a:rPr lang="cs-CZ" dirty="0" smtClean="0"/>
              <a:t>   b2</a:t>
            </a:r>
            <a:r>
              <a:rPr lang="cs-CZ" dirty="0"/>
              <a:t>= </a:t>
            </a:r>
            <a:r>
              <a:rPr lang="cs-CZ" dirty="0" smtClean="0"/>
              <a:t>0,35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2996952"/>
            <a:ext cx="2453853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dirty="0" smtClean="0"/>
              <a:t>a1= </a:t>
            </a:r>
            <a:r>
              <a:rPr lang="cs-CZ" dirty="0"/>
              <a:t>0,34  </a:t>
            </a:r>
            <a:r>
              <a:rPr lang="cs-CZ" dirty="0" smtClean="0"/>
              <a:t>   b1</a:t>
            </a:r>
            <a:r>
              <a:rPr lang="cs-CZ" dirty="0"/>
              <a:t>= </a:t>
            </a:r>
            <a:r>
              <a:rPr lang="cs-CZ" dirty="0" smtClean="0"/>
              <a:t>0,1</a:t>
            </a:r>
          </a:p>
          <a:p>
            <a:r>
              <a:rPr lang="cs-CZ" dirty="0" smtClean="0"/>
              <a:t>a2= -</a:t>
            </a:r>
            <a:r>
              <a:rPr lang="cs-CZ" dirty="0"/>
              <a:t>0,044  b2= </a:t>
            </a:r>
            <a:r>
              <a:rPr lang="cs-CZ" dirty="0" smtClean="0"/>
              <a:t>0,9</a:t>
            </a:r>
            <a:endParaRPr lang="cs-CZ" dirty="0"/>
          </a:p>
        </p:txBody>
      </p:sp>
      <p:cxnSp>
        <p:nvCxnSpPr>
          <p:cNvPr id="25" name="Přímá spojnice se šipkou 24"/>
          <p:cNvCxnSpPr/>
          <p:nvPr/>
        </p:nvCxnSpPr>
        <p:spPr>
          <a:xfrm flipH="1">
            <a:off x="2771800" y="1340768"/>
            <a:ext cx="1296144" cy="50405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4139952" y="1340768"/>
            <a:ext cx="1365361" cy="50405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39552" y="5805264"/>
            <a:ext cx="5284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200" b="1" dirty="0" smtClean="0"/>
              <a:t>sensitivity </a:t>
            </a:r>
            <a:r>
              <a:rPr lang="cs-CZ" sz="2200" b="1" dirty="0" err="1" smtClean="0"/>
              <a:t>analysis</a:t>
            </a:r>
            <a:r>
              <a:rPr lang="cs-CZ" sz="2200" b="1" dirty="0" smtClean="0"/>
              <a:t>; </a:t>
            </a:r>
            <a:r>
              <a:rPr lang="cs-CZ" sz="2200" b="1" dirty="0" err="1" smtClean="0"/>
              <a:t>statistics</a:t>
            </a:r>
            <a:r>
              <a:rPr lang="cs-CZ" sz="2200" b="1" dirty="0" smtClean="0"/>
              <a:t>: </a:t>
            </a:r>
            <a:r>
              <a:rPr lang="cs-CZ" sz="2200" dirty="0" smtClean="0"/>
              <a:t>RMSE, BIAS</a:t>
            </a:r>
            <a:endParaRPr lang="cs-CZ" sz="2200" dirty="0"/>
          </a:p>
        </p:txBody>
      </p:sp>
      <p:sp>
        <p:nvSpPr>
          <p:cNvPr id="29" name="Zástupný symbol pro obsah 3"/>
          <p:cNvSpPr txBox="1">
            <a:spLocks/>
          </p:cNvSpPr>
          <p:nvPr/>
        </p:nvSpPr>
        <p:spPr>
          <a:xfrm>
            <a:off x="574973" y="4674385"/>
            <a:ext cx="1296144" cy="533881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959287" y="4726253"/>
            <a:ext cx="3142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err="1"/>
              <a:t>Penman</a:t>
            </a:r>
            <a:r>
              <a:rPr lang="cs-CZ" sz="2200" b="1" dirty="0"/>
              <a:t>-</a:t>
            </a:r>
            <a:r>
              <a:rPr lang="cs-CZ" sz="2200" b="1" dirty="0" err="1"/>
              <a:t>Monteith</a:t>
            </a:r>
            <a:r>
              <a:rPr lang="cs-CZ" sz="2200" b="1" dirty="0"/>
              <a:t> (1965</a:t>
            </a:r>
            <a:r>
              <a:rPr lang="cs-CZ" sz="2200" b="1" dirty="0" smtClean="0"/>
              <a:t>)</a:t>
            </a:r>
          </a:p>
          <a:p>
            <a:pPr algn="ctr"/>
            <a:r>
              <a:rPr lang="cs-CZ" sz="2000" i="1" dirty="0" smtClean="0"/>
              <a:t>+ </a:t>
            </a:r>
            <a:r>
              <a:rPr lang="cs-CZ" sz="2000" i="1" dirty="0" err="1" smtClean="0"/>
              <a:t>tested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other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methods</a:t>
            </a:r>
            <a:endParaRPr lang="cs-CZ" sz="2000" i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834"/>
          <a:stretch/>
        </p:blipFill>
        <p:spPr bwMode="auto">
          <a:xfrm>
            <a:off x="5179313" y="4564088"/>
            <a:ext cx="3231240" cy="7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ástupný symbol pro obsah 3"/>
          <p:cNvSpPr txBox="1">
            <a:spLocks/>
          </p:cNvSpPr>
          <p:nvPr/>
        </p:nvSpPr>
        <p:spPr>
          <a:xfrm>
            <a:off x="467545" y="976791"/>
            <a:ext cx="2088231" cy="533881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Raditation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43608" y="3645024"/>
            <a:ext cx="743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coefficients based on specific conditions </a:t>
            </a:r>
            <a:r>
              <a:rPr lang="en-GB" dirty="0" smtClean="0">
                <a:sym typeface="Wingdings" pitchFamily="2" charset="2"/>
              </a:rPr>
              <a:t> should be calibrated according </a:t>
            </a:r>
            <a:r>
              <a:rPr lang="cs-CZ" dirty="0" smtClean="0">
                <a:sym typeface="Wingdings" pitchFamily="2" charset="2"/>
              </a:rPr>
              <a:t/>
            </a:r>
            <a:br>
              <a:rPr lang="cs-CZ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to local conditions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69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6474296" cy="833239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/>
              <a:t>  STUDY SITE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987824" y="293716"/>
            <a:ext cx="6015186" cy="212717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Experimentální povodí </a:t>
            </a:r>
            <a:r>
              <a:rPr lang="cs-CZ" sz="2200" b="1" dirty="0" err="1" smtClean="0">
                <a:solidFill>
                  <a:schemeClr val="tx1"/>
                </a:solidFill>
              </a:rPr>
              <a:t>Liz</a:t>
            </a:r>
            <a:r>
              <a:rPr lang="cs-CZ" sz="2200" b="1" dirty="0" smtClean="0">
                <a:solidFill>
                  <a:schemeClr val="tx1"/>
                </a:solidFill>
              </a:rPr>
              <a:t> (</a:t>
            </a:r>
            <a:r>
              <a:rPr lang="cs-CZ" sz="2200" b="1" dirty="0">
                <a:solidFill>
                  <a:schemeClr val="tx1"/>
                </a:solidFill>
              </a:rPr>
              <a:t>49°04´N, 13°41´E</a:t>
            </a:r>
            <a:r>
              <a:rPr lang="cs-CZ" sz="2200" b="1" dirty="0" smtClean="0">
                <a:solidFill>
                  <a:schemeClr val="tx1"/>
                </a:solidFill>
              </a:rPr>
              <a:t>)</a:t>
            </a:r>
          </a:p>
          <a:p>
            <a:pPr marL="41715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</a:t>
            </a:r>
            <a:r>
              <a:rPr lang="cs-CZ" sz="2000" dirty="0" smtClean="0">
                <a:solidFill>
                  <a:schemeClr val="tx1"/>
                </a:solidFill>
              </a:rPr>
              <a:t>onitoring </a:t>
            </a:r>
            <a:r>
              <a:rPr lang="cs-CZ" sz="2000" dirty="0" err="1" smtClean="0">
                <a:solidFill>
                  <a:schemeClr val="tx1"/>
                </a:solidFill>
              </a:rPr>
              <a:t>since</a:t>
            </a:r>
            <a:r>
              <a:rPr lang="cs-CZ" sz="2000" dirty="0" smtClean="0">
                <a:solidFill>
                  <a:schemeClr val="tx1"/>
                </a:solidFill>
              </a:rPr>
              <a:t> 1975</a:t>
            </a:r>
          </a:p>
          <a:p>
            <a:pPr marL="41715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</a:rPr>
              <a:t>longterm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averages</a:t>
            </a:r>
            <a:r>
              <a:rPr lang="cs-CZ" sz="2000" dirty="0" smtClean="0">
                <a:solidFill>
                  <a:schemeClr val="tx1"/>
                </a:solidFill>
              </a:rPr>
              <a:t>: 6,66°C, 851 mm</a:t>
            </a:r>
          </a:p>
          <a:p>
            <a:pPr marL="41715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</a:rPr>
              <a:t>radiation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measured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since</a:t>
            </a:r>
            <a:r>
              <a:rPr lang="cs-CZ" sz="2000" dirty="0" smtClean="0">
                <a:solidFill>
                  <a:schemeClr val="tx1"/>
                </a:solidFill>
              </a:rPr>
              <a:t> 2009 </a:t>
            </a:r>
          </a:p>
          <a:p>
            <a:pPr marL="41715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</a:rPr>
              <a:t>examined</a:t>
            </a:r>
            <a:r>
              <a:rPr lang="cs-CZ" sz="2000" dirty="0" smtClean="0">
                <a:solidFill>
                  <a:schemeClr val="tx1"/>
                </a:solidFill>
              </a:rPr>
              <a:t> period: 2010-17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55576" y="6340811"/>
            <a:ext cx="2286000" cy="360040"/>
          </a:xfrm>
        </p:spPr>
        <p:txBody>
          <a:bodyPr vert="horz" anchor="ctr" anchorCtr="0"/>
          <a:lstStyle/>
          <a:p>
            <a:r>
              <a:rPr lang="cs-CZ" sz="1400" dirty="0" smtClean="0"/>
              <a:t>kofronova@ih.cas.cz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F19DE9-66FE-4E80-AADE-353BB877D1CE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2527671"/>
            <a:ext cx="527278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" r="983"/>
          <a:stretch/>
        </p:blipFill>
        <p:spPr bwMode="auto">
          <a:xfrm>
            <a:off x="298079" y="830364"/>
            <a:ext cx="2448273" cy="14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45" r="2651"/>
          <a:stretch/>
        </p:blipFill>
        <p:spPr bwMode="auto">
          <a:xfrm>
            <a:off x="131133" y="4241753"/>
            <a:ext cx="6765229" cy="256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12"/>
          <p:cNvSpPr txBox="1">
            <a:spLocks/>
          </p:cNvSpPr>
          <p:nvPr/>
        </p:nvSpPr>
        <p:spPr>
          <a:xfrm>
            <a:off x="6859999" y="5227394"/>
            <a:ext cx="2261850" cy="1581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600" i="1" dirty="0" err="1" smtClean="0">
                <a:solidFill>
                  <a:schemeClr val="tx1"/>
                </a:solidFill>
              </a:rPr>
              <a:t>Daily</a:t>
            </a:r>
            <a:r>
              <a:rPr lang="cs-CZ" sz="1600" i="1" dirty="0" smtClean="0">
                <a:solidFill>
                  <a:schemeClr val="tx1"/>
                </a:solidFill>
              </a:rPr>
              <a:t> and </a:t>
            </a:r>
            <a:r>
              <a:rPr lang="cs-CZ" sz="1600" i="1" dirty="0" err="1" smtClean="0">
                <a:solidFill>
                  <a:schemeClr val="tx1"/>
                </a:solidFill>
              </a:rPr>
              <a:t>mean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seasonal</a:t>
            </a:r>
            <a:r>
              <a:rPr lang="cs-CZ" sz="1600" i="1" dirty="0" smtClean="0">
                <a:solidFill>
                  <a:schemeClr val="tx1"/>
                </a:solidFill>
              </a:rPr>
              <a:t> trend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radiation</a:t>
            </a:r>
            <a:r>
              <a:rPr lang="cs-CZ" sz="1600" i="1" dirty="0" smtClean="0">
                <a:solidFill>
                  <a:schemeClr val="tx1"/>
                </a:solidFill>
              </a:rPr>
              <a:t> balance and </a:t>
            </a:r>
            <a:r>
              <a:rPr lang="cs-CZ" sz="1600" i="1" dirty="0" err="1" smtClean="0">
                <a:solidFill>
                  <a:schemeClr val="tx1"/>
                </a:solidFill>
              </a:rPr>
              <a:t>its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components</a:t>
            </a:r>
            <a:r>
              <a:rPr lang="cs-CZ" sz="1600" i="1" dirty="0" smtClean="0">
                <a:solidFill>
                  <a:schemeClr val="tx1"/>
                </a:solidFill>
              </a:rPr>
              <a:t> – </a:t>
            </a:r>
            <a:r>
              <a:rPr lang="cs-CZ" sz="1600" i="1" dirty="0" err="1" smtClean="0">
                <a:solidFill>
                  <a:schemeClr val="tx1"/>
                </a:solidFill>
              </a:rPr>
              <a:t>shortwave</a:t>
            </a:r>
            <a:r>
              <a:rPr lang="cs-CZ" sz="1600" i="1" dirty="0" smtClean="0">
                <a:solidFill>
                  <a:schemeClr val="tx1"/>
                </a:solidFill>
              </a:rPr>
              <a:t> (SW) and </a:t>
            </a:r>
            <a:r>
              <a:rPr lang="cs-CZ" sz="1600" i="1" dirty="0" err="1" smtClean="0">
                <a:solidFill>
                  <a:schemeClr val="tx1"/>
                </a:solidFill>
              </a:rPr>
              <a:t>longwave</a:t>
            </a:r>
            <a:r>
              <a:rPr lang="cs-CZ" sz="1600" i="1" dirty="0" smtClean="0">
                <a:solidFill>
                  <a:schemeClr val="tx1"/>
                </a:solidFill>
              </a:rPr>
              <a:t> (LW </a:t>
            </a:r>
            <a:r>
              <a:rPr lang="cs-CZ" sz="1600" i="1" dirty="0" err="1" smtClean="0">
                <a:solidFill>
                  <a:schemeClr val="tx1"/>
                </a:solidFill>
              </a:rPr>
              <a:t>radiation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25405" y="328498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/>
              <a:t>Monthly</a:t>
            </a:r>
            <a:r>
              <a:rPr lang="cs-CZ" sz="1600" i="1" dirty="0" smtClean="0"/>
              <a:t> and </a:t>
            </a:r>
            <a:r>
              <a:rPr lang="cs-CZ" sz="1600" i="1" dirty="0" err="1" smtClean="0"/>
              <a:t>annual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trends</a:t>
            </a:r>
            <a:r>
              <a:rPr lang="cs-CZ" sz="1600" i="1" dirty="0" smtClean="0"/>
              <a:t> in air </a:t>
            </a:r>
            <a:r>
              <a:rPr lang="cs-CZ" sz="1600" i="1" dirty="0" err="1" smtClean="0"/>
              <a:t>temperature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precipitation</a:t>
            </a:r>
            <a:r>
              <a:rPr lang="cs-CZ" sz="1600" i="1" dirty="0" smtClean="0"/>
              <a:t> and PET</a:t>
            </a:r>
          </a:p>
        </p:txBody>
      </p:sp>
    </p:spTree>
    <p:extLst>
      <p:ext uri="{BB962C8B-B14F-4D97-AF65-F5344CB8AC3E}">
        <p14:creationId xmlns:p14="http://schemas.microsoft.com/office/powerpoint/2010/main" xmlns="" val="24270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1382"/>
            <a:ext cx="6768752" cy="887338"/>
          </a:xfrm>
        </p:spPr>
        <p:txBody>
          <a:bodyPr/>
          <a:lstStyle/>
          <a:p>
            <a:pPr algn="l"/>
            <a:r>
              <a:rPr lang="cs-CZ" sz="4000" b="1" dirty="0" smtClean="0"/>
              <a:t>RESULTS: </a:t>
            </a:r>
            <a:r>
              <a:rPr lang="cs-CZ" sz="4000" b="1" dirty="0" err="1" smtClean="0"/>
              <a:t>Radiation</a:t>
            </a:r>
            <a:endParaRPr lang="cs-CZ" sz="4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F19DE9-66FE-4E80-AADE-353BB877D1CE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Zástupný symbol pro obsah 9" descr="C:\Users\Kofronova\Desktop\obrazky_clanek\fig3.TIF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3" t="8790" r="2491" b="1267"/>
          <a:stretch/>
        </p:blipFill>
        <p:spPr bwMode="auto">
          <a:xfrm>
            <a:off x="50480" y="1844824"/>
            <a:ext cx="6302239" cy="48253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7"/>
          <p:cNvSpPr txBox="1">
            <a:spLocks noGrp="1"/>
          </p:cNvSpPr>
          <p:nvPr>
            <p:ph sz="half" idx="2"/>
          </p:nvPr>
        </p:nvSpPr>
        <p:spPr>
          <a:xfrm>
            <a:off x="6407696" y="692696"/>
            <a:ext cx="2736304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FAO56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RMSE: </a:t>
            </a:r>
            <a:r>
              <a:rPr lang="cs-CZ" sz="1800" dirty="0" smtClean="0">
                <a:solidFill>
                  <a:schemeClr val="tx1"/>
                </a:solidFill>
              </a:rPr>
              <a:t>&gt;1,4 </a:t>
            </a:r>
            <a:r>
              <a:rPr lang="cs-CZ" sz="1800" dirty="0" err="1" smtClean="0">
                <a:solidFill>
                  <a:schemeClr val="tx1"/>
                </a:solidFill>
              </a:rPr>
              <a:t>MJ.m</a:t>
            </a:r>
            <a:r>
              <a:rPr lang="cs-CZ" sz="1800" baseline="30000" dirty="0" smtClean="0">
                <a:solidFill>
                  <a:schemeClr val="tx1"/>
                </a:solidFill>
              </a:rPr>
              <a:t>-2</a:t>
            </a:r>
            <a:r>
              <a:rPr lang="cs-CZ" sz="1800" dirty="0" smtClean="0">
                <a:solidFill>
                  <a:schemeClr val="tx1"/>
                </a:solidFill>
              </a:rPr>
              <a:t>.day</a:t>
            </a:r>
            <a:r>
              <a:rPr lang="cs-CZ" sz="1800" baseline="30000" dirty="0" smtClean="0">
                <a:solidFill>
                  <a:schemeClr val="tx1"/>
                </a:solidFill>
              </a:rPr>
              <a:t>-1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0,8-1 </a:t>
            </a:r>
            <a:r>
              <a:rPr lang="cs-CZ" sz="1800" dirty="0" err="1" smtClean="0">
                <a:solidFill>
                  <a:schemeClr val="tx1"/>
                </a:solidFill>
              </a:rPr>
              <a:t>MJ.m</a:t>
            </a:r>
            <a:r>
              <a:rPr lang="cs-CZ" sz="1800" baseline="30000" dirty="0" smtClean="0">
                <a:solidFill>
                  <a:schemeClr val="tx1"/>
                </a:solidFill>
              </a:rPr>
              <a:t>-2</a:t>
            </a:r>
            <a:r>
              <a:rPr lang="cs-CZ" sz="1800" dirty="0" smtClean="0">
                <a:solidFill>
                  <a:schemeClr val="tx1"/>
                </a:solidFill>
              </a:rPr>
              <a:t>.day</a:t>
            </a:r>
            <a:r>
              <a:rPr lang="cs-CZ" sz="1800" baseline="30000" dirty="0" smtClean="0">
                <a:solidFill>
                  <a:schemeClr val="tx1"/>
                </a:solidFill>
              </a:rPr>
              <a:t>-1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BIAS: </a:t>
            </a:r>
            <a:r>
              <a:rPr lang="cs-CZ" sz="1800" dirty="0" smtClean="0">
                <a:solidFill>
                  <a:schemeClr val="tx1"/>
                </a:solidFill>
              </a:rPr>
              <a:t>1-1,5 </a:t>
            </a:r>
            <a:r>
              <a:rPr lang="cs-CZ" sz="1800" dirty="0" err="1" smtClean="0">
                <a:solidFill>
                  <a:schemeClr val="tx1"/>
                </a:solidFill>
              </a:rPr>
              <a:t>MJ.m</a:t>
            </a:r>
            <a:r>
              <a:rPr lang="cs-CZ" sz="1800" baseline="30000" dirty="0" smtClean="0">
                <a:solidFill>
                  <a:schemeClr val="tx1"/>
                </a:solidFill>
              </a:rPr>
              <a:t>-2</a:t>
            </a:r>
            <a:r>
              <a:rPr lang="cs-CZ" sz="1800" dirty="0" smtClean="0">
                <a:solidFill>
                  <a:schemeClr val="tx1"/>
                </a:solidFill>
              </a:rPr>
              <a:t>.day</a:t>
            </a:r>
            <a:r>
              <a:rPr lang="cs-CZ" sz="1800" baseline="30000" dirty="0" smtClean="0">
                <a:solidFill>
                  <a:schemeClr val="tx1"/>
                </a:solidFill>
              </a:rPr>
              <a:t>-1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 +/-0,5 </a:t>
            </a:r>
            <a:r>
              <a:rPr lang="cs-CZ" sz="1800" dirty="0" err="1" smtClean="0">
                <a:solidFill>
                  <a:schemeClr val="tx1"/>
                </a:solidFill>
              </a:rPr>
              <a:t>MJ.m</a:t>
            </a:r>
            <a:r>
              <a:rPr lang="cs-CZ" sz="1800" baseline="30000" dirty="0" smtClean="0">
                <a:solidFill>
                  <a:schemeClr val="tx1"/>
                </a:solidFill>
              </a:rPr>
              <a:t>-2</a:t>
            </a:r>
            <a:r>
              <a:rPr lang="cs-CZ" sz="1800" dirty="0" smtClean="0">
                <a:solidFill>
                  <a:schemeClr val="tx1"/>
                </a:solidFill>
              </a:rPr>
              <a:t>.day</a:t>
            </a:r>
            <a:r>
              <a:rPr lang="cs-CZ" sz="1800" baseline="30000" dirty="0" smtClean="0">
                <a:solidFill>
                  <a:schemeClr val="tx1"/>
                </a:solidFill>
              </a:rPr>
              <a:t>-1</a:t>
            </a:r>
            <a:endParaRPr lang="cs-CZ" sz="1800" baseline="300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35688" y="2564904"/>
            <a:ext cx="28083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FAO24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b="1" dirty="0"/>
              <a:t>RMSE: </a:t>
            </a:r>
            <a:r>
              <a:rPr lang="cs-CZ" dirty="0"/>
              <a:t>1-1,5 </a:t>
            </a:r>
            <a:r>
              <a:rPr lang="cs-CZ" dirty="0" err="1" smtClean="0"/>
              <a:t>MJ.m</a:t>
            </a:r>
            <a:r>
              <a:rPr lang="cs-CZ" baseline="30000" dirty="0" smtClean="0"/>
              <a:t>-2</a:t>
            </a:r>
            <a:r>
              <a:rPr lang="cs-CZ" dirty="0" smtClean="0"/>
              <a:t>.day</a:t>
            </a:r>
            <a:r>
              <a:rPr lang="cs-CZ" baseline="30000" dirty="0" smtClean="0"/>
              <a:t>-1</a:t>
            </a:r>
            <a:endParaRPr lang="cs-CZ" baseline="30000" dirty="0"/>
          </a:p>
          <a:p>
            <a:r>
              <a:rPr lang="cs-CZ" dirty="0" smtClean="0">
                <a:sym typeface="Wingdings" panose="05000000000000000000" pitchFamily="2" charset="2"/>
              </a:rPr>
              <a:t>   </a:t>
            </a:r>
            <a:r>
              <a:rPr lang="cs-CZ" dirty="0" err="1" smtClean="0">
                <a:sym typeface="Wingdings" panose="05000000000000000000" pitchFamily="2" charset="2"/>
              </a:rPr>
              <a:t>minimal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changes</a:t>
            </a:r>
            <a:endParaRPr lang="cs-CZ" dirty="0"/>
          </a:p>
          <a:p>
            <a:r>
              <a:rPr lang="cs-CZ" b="1" dirty="0"/>
              <a:t>BIAS: </a:t>
            </a:r>
            <a:r>
              <a:rPr lang="cs-CZ" dirty="0"/>
              <a:t>+/-0,5 </a:t>
            </a:r>
            <a:r>
              <a:rPr lang="cs-CZ" dirty="0" err="1" smtClean="0"/>
              <a:t>MJ.m</a:t>
            </a:r>
            <a:r>
              <a:rPr lang="cs-CZ" baseline="30000" dirty="0" smtClean="0"/>
              <a:t>-2</a:t>
            </a:r>
            <a:r>
              <a:rPr lang="cs-CZ" dirty="0" smtClean="0"/>
              <a:t>.day</a:t>
            </a:r>
            <a:r>
              <a:rPr lang="cs-CZ" baseline="30000" dirty="0" smtClean="0"/>
              <a:t>-1</a:t>
            </a:r>
            <a:endParaRPr lang="cs-CZ" baseline="30000" dirty="0"/>
          </a:p>
          <a:p>
            <a:r>
              <a:rPr lang="cs-CZ" dirty="0" smtClean="0">
                <a:sym typeface="Wingdings" panose="05000000000000000000" pitchFamily="2" charset="2"/>
              </a:rPr>
              <a:t>   </a:t>
            </a:r>
            <a:r>
              <a:rPr lang="cs-CZ" dirty="0" err="1" smtClean="0">
                <a:sym typeface="Wingdings" panose="05000000000000000000" pitchFamily="2" charset="2"/>
              </a:rPr>
              <a:t>both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decrease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and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increase</a:t>
            </a:r>
            <a:endParaRPr lang="cs-CZ" dirty="0"/>
          </a:p>
        </p:txBody>
      </p:sp>
      <p:pic>
        <p:nvPicPr>
          <p:cNvPr id="10" name="Obrázek 9" descr="C:\Users\Kofronova\Desktop\obrazky_clanek\fig7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2"/>
          <a:stretch/>
        </p:blipFill>
        <p:spPr bwMode="auto">
          <a:xfrm>
            <a:off x="6300192" y="4457208"/>
            <a:ext cx="2843808" cy="22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Zástupný symbol pro obsah 12"/>
          <p:cNvSpPr txBox="1">
            <a:spLocks/>
          </p:cNvSpPr>
          <p:nvPr/>
        </p:nvSpPr>
        <p:spPr>
          <a:xfrm>
            <a:off x="179512" y="1052736"/>
            <a:ext cx="6192688" cy="854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Average daily deviation of </a:t>
            </a:r>
            <a:r>
              <a:rPr lang="en-GB" sz="2000" b="1" dirty="0" err="1" smtClean="0">
                <a:solidFill>
                  <a:schemeClr val="tx2"/>
                </a:solidFill>
              </a:rPr>
              <a:t>modeled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Rnl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values </a:t>
            </a:r>
            <a:r>
              <a:rPr lang="en-GB" sz="2000" b="1" dirty="0" smtClean="0">
                <a:solidFill>
                  <a:schemeClr val="tx2"/>
                </a:solidFill>
              </a:rPr>
              <a:t>against measured values (before and after calibration)</a:t>
            </a:r>
            <a:endParaRPr lang="en-GB" sz="2000" b="1" dirty="0">
              <a:solidFill>
                <a:schemeClr val="tx2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H="1" flipV="1">
            <a:off x="2915816" y="6093296"/>
            <a:ext cx="288032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6084168" y="6021288"/>
            <a:ext cx="216024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43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372" y="0"/>
            <a:ext cx="8113696" cy="836712"/>
          </a:xfrm>
        </p:spPr>
        <p:txBody>
          <a:bodyPr/>
          <a:lstStyle/>
          <a:p>
            <a:pPr algn="l"/>
            <a:r>
              <a:rPr lang="cs-CZ" sz="4000" b="1" dirty="0" smtClean="0"/>
              <a:t>RESULTS: PET</a:t>
            </a:r>
            <a:endParaRPr lang="cs-CZ" sz="4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kofronova@ih.cas.cz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F19DE9-66FE-4E80-AADE-353BB877D1CE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23529" y="5877273"/>
            <a:ext cx="8308982" cy="864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err="1" smtClean="0">
                <a:solidFill>
                  <a:schemeClr val="tx1"/>
                </a:solidFill>
              </a:rPr>
              <a:t>Different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results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shown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also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other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methods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for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estimation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PET (PT - </a:t>
            </a:r>
            <a:r>
              <a:rPr lang="cs-CZ" sz="1600" dirty="0" err="1" smtClean="0">
                <a:solidFill>
                  <a:schemeClr val="tx1"/>
                </a:solidFill>
              </a:rPr>
              <a:t>Pristley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and </a:t>
            </a:r>
            <a:r>
              <a:rPr lang="cs-CZ" sz="1600" dirty="0" err="1" smtClean="0">
                <a:solidFill>
                  <a:schemeClr val="tx1"/>
                </a:solidFill>
              </a:rPr>
              <a:t>Taylor</a:t>
            </a:r>
            <a:r>
              <a:rPr lang="cs-CZ" sz="1600" dirty="0" smtClean="0">
                <a:solidFill>
                  <a:schemeClr val="tx1"/>
                </a:solidFill>
              </a:rPr>
              <a:t>, 1972, KP - </a:t>
            </a:r>
            <a:r>
              <a:rPr lang="cs-CZ" sz="1600" dirty="0" err="1" smtClean="0">
                <a:solidFill>
                  <a:schemeClr val="tx1"/>
                </a:solidFill>
              </a:rPr>
              <a:t>Kimberley</a:t>
            </a:r>
            <a:r>
              <a:rPr lang="cs-CZ" sz="1600" dirty="0" smtClean="0">
                <a:solidFill>
                  <a:schemeClr val="tx1"/>
                </a:solidFill>
              </a:rPr>
              <a:t>-</a:t>
            </a:r>
            <a:r>
              <a:rPr lang="cs-CZ" sz="1600" dirty="0" err="1" smtClean="0">
                <a:solidFill>
                  <a:schemeClr val="tx1"/>
                </a:solidFill>
              </a:rPr>
              <a:t>Penman</a:t>
            </a:r>
            <a:r>
              <a:rPr lang="cs-CZ" sz="1600" dirty="0" smtClean="0">
                <a:solidFill>
                  <a:schemeClr val="tx1"/>
                </a:solidFill>
              </a:rPr>
              <a:t>, 1982; TO - </a:t>
            </a:r>
            <a:r>
              <a:rPr lang="cs-CZ" sz="1600" dirty="0" err="1" smtClean="0">
                <a:solidFill>
                  <a:schemeClr val="tx1"/>
                </a:solidFill>
              </a:rPr>
              <a:t>Thom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and </a:t>
            </a:r>
            <a:r>
              <a:rPr lang="cs-CZ" sz="1600" dirty="0" smtClean="0">
                <a:solidFill>
                  <a:schemeClr val="tx1"/>
                </a:solidFill>
              </a:rPr>
              <a:t>Oliver, 1977)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600" dirty="0"/>
          </a:p>
          <a:p>
            <a:pPr marL="0" indent="0" algn="r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7" name="Picture 2" descr="D:\KOFRONOVA\clanky_moje\rnl_vs_pet_2018-19\obrazky_clanek\fig5_PM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6" r="2702"/>
          <a:stretch/>
        </p:blipFill>
        <p:spPr bwMode="auto">
          <a:xfrm>
            <a:off x="755576" y="774027"/>
            <a:ext cx="2943830" cy="21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KOFRONOVA\clanky_moje\rnl_vs_pet_2018-19\obrazky_clanek\fig6_PM.TI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0" r="1824"/>
          <a:stretch/>
        </p:blipFill>
        <p:spPr bwMode="auto">
          <a:xfrm>
            <a:off x="4283968" y="234023"/>
            <a:ext cx="3727953" cy="27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OFRONOVA\clanky_moje\rnl_vs_pet_2018-19\obrazky_clanek\fig6_KP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258" y="4396848"/>
            <a:ext cx="2050692" cy="14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KOFRONOVA\clanky_moje\rnl_vs_pet_2018-19\obrazky_clanek\fig6_PT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396848"/>
            <a:ext cx="2050692" cy="14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KOFRONOVA\clanky_moje\rnl_vs_pet_2018-19\obrazky_clanek\fig6_TO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660" y="4429307"/>
            <a:ext cx="2005731" cy="14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34372" y="3184431"/>
            <a:ext cx="880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 smtClean="0"/>
              <a:t>Without</a:t>
            </a:r>
            <a:r>
              <a:rPr lang="cs-CZ" u="sng" dirty="0" smtClean="0"/>
              <a:t> </a:t>
            </a:r>
            <a:r>
              <a:rPr lang="cs-CZ" u="sng" dirty="0" err="1" smtClean="0"/>
              <a:t>calibration</a:t>
            </a:r>
            <a:r>
              <a:rPr lang="cs-CZ" dirty="0" smtClean="0"/>
              <a:t>: 40-80 mm </a:t>
            </a:r>
            <a:r>
              <a:rPr lang="cs-CZ" dirty="0" err="1" smtClean="0"/>
              <a:t>difference</a:t>
            </a:r>
            <a:r>
              <a:rPr lang="cs-CZ" dirty="0" smtClean="0"/>
              <a:t> in PET </a:t>
            </a:r>
            <a:r>
              <a:rPr lang="cs-CZ" dirty="0" err="1" smtClean="0"/>
              <a:t>caused</a:t>
            </a:r>
            <a:r>
              <a:rPr lang="cs-CZ" dirty="0" smtClean="0"/>
              <a:t> by FAO56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  <a:cs typeface="Calibri"/>
              </a:rPr>
              <a:t>~20 mm </a:t>
            </a:r>
            <a:r>
              <a:rPr lang="cs-CZ" dirty="0" err="1" smtClean="0">
                <a:latin typeface="Calibri"/>
                <a:cs typeface="Calibri"/>
              </a:rPr>
              <a:t>difference</a:t>
            </a:r>
            <a:r>
              <a:rPr lang="cs-CZ" dirty="0" smtClean="0">
                <a:latin typeface="Calibri"/>
                <a:cs typeface="Calibri"/>
              </a:rPr>
              <a:t> </a:t>
            </a:r>
            <a:r>
              <a:rPr lang="cs-CZ" dirty="0" err="1" smtClean="0">
                <a:latin typeface="Calibri"/>
                <a:cs typeface="Calibri"/>
              </a:rPr>
              <a:t>caused</a:t>
            </a:r>
            <a:r>
              <a:rPr lang="cs-CZ" dirty="0" smtClean="0">
                <a:latin typeface="Calibri"/>
                <a:cs typeface="Calibri"/>
              </a:rPr>
              <a:t> by FAO24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6669727" y="2250813"/>
            <a:ext cx="201385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7740352" y="2407046"/>
            <a:ext cx="543136" cy="4787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6963514" y="887289"/>
            <a:ext cx="288032" cy="50405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251546" y="887289"/>
            <a:ext cx="0" cy="64807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251546" y="887289"/>
            <a:ext cx="360040" cy="50405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6958736" y="2325715"/>
            <a:ext cx="288032" cy="2823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34372" y="3717032"/>
            <a:ext cx="880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 smtClean="0"/>
              <a:t>After</a:t>
            </a:r>
            <a:r>
              <a:rPr lang="cs-CZ" u="sng" dirty="0" smtClean="0"/>
              <a:t> </a:t>
            </a:r>
            <a:r>
              <a:rPr lang="cs-CZ" u="sng" dirty="0" err="1" smtClean="0"/>
              <a:t>calibration</a:t>
            </a:r>
            <a:r>
              <a:rPr lang="cs-CZ" u="sng" dirty="0" smtClean="0"/>
              <a:t>: </a:t>
            </a:r>
            <a:r>
              <a:rPr lang="cs-CZ" dirty="0" smtClean="0"/>
              <a:t> FAO56 </a:t>
            </a:r>
            <a:r>
              <a:rPr lang="cs-CZ" dirty="0" err="1" smtClean="0"/>
              <a:t>significantly</a:t>
            </a:r>
            <a:r>
              <a:rPr lang="cs-CZ" dirty="0" smtClean="0"/>
              <a:t> </a:t>
            </a:r>
            <a:r>
              <a:rPr lang="cs-CZ" dirty="0" err="1" smtClean="0"/>
              <a:t>improved</a:t>
            </a:r>
            <a:r>
              <a:rPr lang="cs-CZ" dirty="0" smtClean="0"/>
              <a:t> in </a:t>
            </a:r>
            <a:r>
              <a:rPr lang="cs-CZ" dirty="0" err="1" smtClean="0"/>
              <a:t>almost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examined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; FAO24 more </a:t>
            </a:r>
            <a:r>
              <a:rPr lang="cs-CZ" dirty="0" err="1" smtClean="0"/>
              <a:t>accurate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calibration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80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08720"/>
          </a:xfrm>
        </p:spPr>
        <p:txBody>
          <a:bodyPr/>
          <a:lstStyle/>
          <a:p>
            <a:r>
              <a:rPr lang="cs-CZ" sz="4000" b="1" dirty="0" smtClean="0"/>
              <a:t>INTERCEPTION (I) - </a:t>
            </a:r>
            <a:r>
              <a:rPr lang="cs-CZ" sz="4000" b="1" dirty="0" err="1" smtClean="0"/>
              <a:t>Methodology</a:t>
            </a:r>
            <a:endParaRPr lang="cs-CZ" sz="4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kofronova@ih.cas.cz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F19DE9-66FE-4E80-AADE-353BB877D1CE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310696" cy="5400600"/>
          </a:xfrm>
        </p:spPr>
        <p:txBody>
          <a:bodyPr>
            <a:normAutofit/>
          </a:bodyPr>
          <a:lstStyle/>
          <a:p>
            <a:pPr marL="417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</a:rPr>
              <a:t>measurements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en-GB" sz="2000" dirty="0" smtClean="0">
                <a:solidFill>
                  <a:schemeClr val="tx1"/>
                </a:solidFill>
              </a:rPr>
              <a:t>1 </a:t>
            </a:r>
            <a:r>
              <a:rPr lang="en-GB" sz="2000" dirty="0" err="1" smtClean="0">
                <a:solidFill>
                  <a:schemeClr val="tx1"/>
                </a:solidFill>
              </a:rPr>
              <a:t>raingauge</a:t>
            </a:r>
            <a:r>
              <a:rPr lang="en-GB" sz="2000" dirty="0" smtClean="0">
                <a:solidFill>
                  <a:schemeClr val="tx1"/>
                </a:solidFill>
              </a:rPr>
              <a:t> in the open area, 5 </a:t>
            </a:r>
            <a:r>
              <a:rPr lang="en-GB" sz="2000" dirty="0" err="1" smtClean="0">
                <a:solidFill>
                  <a:schemeClr val="tx1"/>
                </a:solidFill>
              </a:rPr>
              <a:t>raingauges</a:t>
            </a:r>
            <a:r>
              <a:rPr lang="en-GB" sz="2000" dirty="0" smtClean="0">
                <a:solidFill>
                  <a:schemeClr val="tx1"/>
                </a:solidFill>
              </a:rPr>
              <a:t> randomly distributed in the </a:t>
            </a:r>
            <a:r>
              <a:rPr lang="cs-CZ" sz="2000" dirty="0" err="1" smtClean="0">
                <a:solidFill>
                  <a:schemeClr val="tx1"/>
                </a:solidFill>
              </a:rPr>
              <a:t>forest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417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417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5 commonly used approaches to evaluate 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while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using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hydrological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models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cs-CZ" sz="1800" dirty="0" err="1" smtClean="0">
                <a:solidFill>
                  <a:schemeClr val="tx1"/>
                </a:solidFill>
              </a:rPr>
              <a:t>recalculation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smtClean="0">
                <a:solidFill>
                  <a:schemeClr val="tx1"/>
                </a:solidFill>
              </a:rPr>
              <a:t>model </a:t>
            </a:r>
            <a:r>
              <a:rPr lang="en-GB" sz="1800" dirty="0" smtClean="0">
                <a:solidFill>
                  <a:schemeClr val="tx1"/>
                </a:solidFill>
              </a:rPr>
              <a:t>A)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817200" lvl="2" indent="-342900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cs-CZ" sz="1800" dirty="0" err="1" smtClean="0">
                <a:solidFill>
                  <a:schemeClr val="tx1"/>
                </a:solidFill>
              </a:rPr>
              <a:t>coefficient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2,2 mm (B)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817200" lvl="2" indent="-342900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cs-CZ" sz="1800" dirty="0" err="1" smtClean="0">
                <a:solidFill>
                  <a:schemeClr val="tx1"/>
                </a:solidFill>
              </a:rPr>
              <a:t>percent</a:t>
            </a:r>
            <a:r>
              <a:rPr lang="en-GB" sz="1800" dirty="0" smtClean="0">
                <a:solidFill>
                  <a:schemeClr val="tx1"/>
                </a:solidFill>
              </a:rPr>
              <a:t>: I = 25% (C)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817200" lvl="2" indent="-342900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cs-CZ" sz="1800" dirty="0" err="1" smtClean="0">
                <a:solidFill>
                  <a:schemeClr val="tx1"/>
                </a:solidFill>
              </a:rPr>
              <a:t>percent</a:t>
            </a:r>
            <a:r>
              <a:rPr lang="cs-CZ" sz="1800" dirty="0" smtClean="0">
                <a:solidFill>
                  <a:schemeClr val="tx1"/>
                </a:solidFill>
              </a:rPr>
              <a:t>: </a:t>
            </a:r>
            <a:r>
              <a:rPr lang="en-GB" sz="1800" dirty="0" smtClean="0">
                <a:solidFill>
                  <a:schemeClr val="tx1"/>
                </a:solidFill>
              </a:rPr>
              <a:t>I = 35% (D)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817200" lvl="2" indent="-342900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„</a:t>
            </a:r>
            <a:r>
              <a:rPr lang="cs-CZ" sz="1800" dirty="0" err="1" smtClean="0">
                <a:solidFill>
                  <a:schemeClr val="tx1"/>
                </a:solidFill>
              </a:rPr>
              <a:t>linear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reservoir</a:t>
            </a:r>
            <a:r>
              <a:rPr lang="en-GB" sz="1800" dirty="0" smtClean="0">
                <a:solidFill>
                  <a:schemeClr val="tx1"/>
                </a:solidFill>
              </a:rPr>
              <a:t>“ </a:t>
            </a:r>
            <a:r>
              <a:rPr lang="cs-CZ" sz="1800" dirty="0" err="1" smtClean="0">
                <a:solidFill>
                  <a:schemeClr val="tx1"/>
                </a:solidFill>
              </a:rPr>
              <a:t>with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volume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2,2 mm (E)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817200" lvl="2" indent="-342900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</a:rPr>
              <a:t>„</a:t>
            </a:r>
            <a:r>
              <a:rPr lang="cs-CZ" sz="1800" dirty="0" err="1">
                <a:solidFill>
                  <a:schemeClr val="tx1"/>
                </a:solidFill>
              </a:rPr>
              <a:t>linear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reservoir</a:t>
            </a:r>
            <a:r>
              <a:rPr lang="en-GB" sz="1800" dirty="0">
                <a:solidFill>
                  <a:schemeClr val="tx1"/>
                </a:solidFill>
              </a:rPr>
              <a:t>“ </a:t>
            </a:r>
            <a:r>
              <a:rPr lang="cs-CZ" sz="1800" dirty="0" err="1" smtClean="0">
                <a:solidFill>
                  <a:schemeClr val="tx1"/>
                </a:solidFill>
              </a:rPr>
              <a:t>with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volume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3,3 mm (F)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474300" lvl="2" indent="0">
              <a:spcBef>
                <a:spcPts val="0"/>
              </a:spcBef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417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following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simulations</a:t>
            </a: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chemeClr val="tx1"/>
                </a:solidFill>
              </a:rPr>
              <a:t>model HBV (</a:t>
            </a:r>
            <a:r>
              <a:rPr lang="en-GB" sz="2000" dirty="0" err="1" smtClean="0">
                <a:solidFill>
                  <a:schemeClr val="tx1"/>
                </a:solidFill>
              </a:rPr>
              <a:t>Bergström</a:t>
            </a:r>
            <a:r>
              <a:rPr lang="en-GB" sz="2000" dirty="0" smtClean="0">
                <a:solidFill>
                  <a:schemeClr val="tx1"/>
                </a:solidFill>
              </a:rPr>
              <a:t>, 1976)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417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50" lvl="1" indent="0">
              <a:spcBef>
                <a:spcPts val="0"/>
              </a:spcBef>
              <a:buNone/>
            </a:pP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 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How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will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different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amount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of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interception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affect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other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component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of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water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balance,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especially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surface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runoff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(Q),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soil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moisture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content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(SMC) and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groundwater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height</a:t>
            </a:r>
            <a:r>
              <a:rPr lang="cs-CZ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(GWHT)?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kofronova@ih.cas.cz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9DE9-66FE-4E80-AADE-353BB877D1CE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4680520" cy="1944216"/>
          </a:xfrm>
        </p:spPr>
        <p:txBody>
          <a:bodyPr>
            <a:normAutofit/>
          </a:bodyPr>
          <a:lstStyle/>
          <a:p>
            <a:pPr marL="417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chemeClr val="tx1"/>
                </a:solidFill>
              </a:rPr>
              <a:t>all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models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underestimated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rate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interception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except</a:t>
            </a:r>
            <a:r>
              <a:rPr lang="cs-CZ" sz="2000" dirty="0">
                <a:solidFill>
                  <a:schemeClr val="tx1"/>
                </a:solidFill>
              </a:rPr>
              <a:t> model </a:t>
            </a:r>
            <a:r>
              <a:rPr lang="en-GB" sz="2000" dirty="0">
                <a:solidFill>
                  <a:schemeClr val="tx1"/>
                </a:solidFill>
              </a:rPr>
              <a:t>A </a:t>
            </a:r>
            <a:endParaRPr lang="cs-CZ" sz="2000" dirty="0">
              <a:solidFill>
                <a:schemeClr val="tx1"/>
              </a:solidFill>
            </a:endParaRPr>
          </a:p>
          <a:p>
            <a:pPr marL="417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</a:rPr>
              <a:t>different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interception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sigificantly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affected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groundwater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height</a:t>
            </a:r>
            <a:r>
              <a:rPr lang="cs-CZ" sz="2000" dirty="0">
                <a:solidFill>
                  <a:schemeClr val="tx1"/>
                </a:solidFill>
              </a:rPr>
              <a:t> (GWHT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70776" cy="115212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4000" b="1" dirty="0" smtClean="0"/>
              <a:t>INTERCEPTION</a:t>
            </a:r>
            <a:r>
              <a:rPr lang="cs-CZ" sz="3600" b="1" dirty="0" smtClean="0"/>
              <a:t> </a:t>
            </a:r>
            <a:r>
              <a:rPr lang="cs-CZ" sz="4000" b="1" dirty="0" smtClean="0"/>
              <a:t>(I)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  </a:t>
            </a:r>
            <a:r>
              <a:rPr lang="cs-CZ" sz="3000" b="1" dirty="0" smtClean="0"/>
              <a:t>RESULTS</a:t>
            </a:r>
            <a:endParaRPr lang="cs-CZ" sz="3000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27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23528" y="5805264"/>
            <a:ext cx="840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Runoff</a:t>
            </a:r>
            <a:r>
              <a:rPr lang="cs-CZ" i="1" dirty="0" smtClean="0"/>
              <a:t> (Q</a:t>
            </a:r>
            <a:r>
              <a:rPr lang="cs-CZ" i="1" dirty="0"/>
              <a:t>), </a:t>
            </a:r>
            <a:r>
              <a:rPr lang="cs-CZ" i="1" dirty="0" err="1" smtClean="0"/>
              <a:t>soil</a:t>
            </a:r>
            <a:r>
              <a:rPr lang="cs-CZ" i="1" dirty="0" smtClean="0"/>
              <a:t> </a:t>
            </a:r>
            <a:r>
              <a:rPr lang="cs-CZ" i="1" dirty="0" err="1" smtClean="0"/>
              <a:t>moisture</a:t>
            </a:r>
            <a:r>
              <a:rPr lang="cs-CZ" i="1" dirty="0" smtClean="0"/>
              <a:t> </a:t>
            </a:r>
            <a:r>
              <a:rPr lang="cs-CZ" i="1" dirty="0" err="1" smtClean="0"/>
              <a:t>content</a:t>
            </a:r>
            <a:r>
              <a:rPr lang="cs-CZ" i="1" dirty="0" smtClean="0"/>
              <a:t> (SMC</a:t>
            </a:r>
            <a:r>
              <a:rPr lang="cs-CZ" i="1" dirty="0"/>
              <a:t>) </a:t>
            </a:r>
            <a:r>
              <a:rPr lang="cs-CZ" i="1" dirty="0" smtClean="0"/>
              <a:t>and </a:t>
            </a:r>
            <a:r>
              <a:rPr lang="cs-CZ" i="1" dirty="0" err="1" smtClean="0"/>
              <a:t>groundwater</a:t>
            </a:r>
            <a:r>
              <a:rPr lang="cs-CZ" i="1" dirty="0" smtClean="0"/>
              <a:t> </a:t>
            </a:r>
            <a:r>
              <a:rPr lang="cs-CZ" i="1" dirty="0" err="1" smtClean="0"/>
              <a:t>height</a:t>
            </a:r>
            <a:r>
              <a:rPr lang="cs-CZ" i="1" dirty="0" smtClean="0"/>
              <a:t> (GWHT) </a:t>
            </a:r>
            <a:r>
              <a:rPr lang="cs-CZ" i="1" dirty="0" err="1" smtClean="0"/>
              <a:t>trends</a:t>
            </a:r>
            <a:r>
              <a:rPr lang="cs-CZ" i="1" dirty="0" smtClean="0"/>
              <a:t> </a:t>
            </a:r>
            <a:r>
              <a:rPr lang="cs-CZ" i="1" dirty="0" err="1" smtClean="0"/>
              <a:t>under</a:t>
            </a:r>
            <a:r>
              <a:rPr lang="cs-CZ" i="1" dirty="0" smtClean="0"/>
              <a:t> </a:t>
            </a:r>
            <a:br>
              <a:rPr lang="cs-CZ" i="1" dirty="0" smtClean="0"/>
            </a:br>
            <a:r>
              <a:rPr lang="cs-CZ" i="1" dirty="0" err="1" smtClean="0"/>
              <a:t>different</a:t>
            </a:r>
            <a:r>
              <a:rPr lang="cs-CZ" i="1" dirty="0" smtClean="0"/>
              <a:t> </a:t>
            </a:r>
            <a:r>
              <a:rPr lang="cs-CZ" i="1" dirty="0" err="1" smtClean="0"/>
              <a:t>interception</a:t>
            </a:r>
            <a:r>
              <a:rPr lang="cs-CZ" i="1" dirty="0" smtClean="0"/>
              <a:t> </a:t>
            </a:r>
            <a:r>
              <a:rPr lang="cs-CZ" i="1" dirty="0" err="1" smtClean="0"/>
              <a:t>amounts</a:t>
            </a:r>
            <a:r>
              <a:rPr lang="cs-CZ" i="1" dirty="0" smtClean="0"/>
              <a:t> </a:t>
            </a:r>
            <a:r>
              <a:rPr lang="cs-CZ" i="1" dirty="0" err="1" smtClean="0"/>
              <a:t>during</a:t>
            </a:r>
            <a:r>
              <a:rPr lang="cs-CZ" i="1" dirty="0" smtClean="0"/>
              <a:t> </a:t>
            </a:r>
            <a:r>
              <a:rPr lang="cs-CZ" i="1" dirty="0" err="1" smtClean="0"/>
              <a:t>growing</a:t>
            </a:r>
            <a:r>
              <a:rPr lang="cs-CZ" i="1" dirty="0" smtClean="0"/>
              <a:t> </a:t>
            </a:r>
            <a:r>
              <a:rPr lang="cs-CZ" i="1" dirty="0" err="1" smtClean="0"/>
              <a:t>season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2018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3923928" y="2636912"/>
            <a:ext cx="2520280" cy="576064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7936" r="4389" b="1134"/>
          <a:stretch>
            <a:fillRect/>
          </a:stretch>
        </p:blipFill>
        <p:spPr bwMode="auto">
          <a:xfrm>
            <a:off x="4788024" y="260648"/>
            <a:ext cx="4158644" cy="2549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990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/>
              <a:t>DISCUSSION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1560" y="3861048"/>
            <a:ext cx="7920880" cy="2448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 this study:</a:t>
            </a:r>
          </a:p>
          <a:p>
            <a:pPr marL="2880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overestimation of the FAO56 method in our conditions, resulting in overestimation of PET</a:t>
            </a:r>
          </a:p>
          <a:p>
            <a:pPr marL="688050" lvl="2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need of coefficient calibration  FAO56 significantly improved</a:t>
            </a:r>
          </a:p>
          <a:p>
            <a:pPr marL="2880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 general, FAO24 barely used</a:t>
            </a:r>
          </a:p>
          <a:p>
            <a:pPr marL="2880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rate of different interception amounts influences the components of hydrological balance </a:t>
            </a:r>
            <a:endParaRPr lang="en-GB" sz="22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kofronova</a:t>
            </a:r>
            <a:r>
              <a:rPr lang="cs-CZ" dirty="0" smtClean="0"/>
              <a:t>@</a:t>
            </a:r>
            <a:r>
              <a:rPr lang="cs-CZ" dirty="0" err="1" smtClean="0"/>
              <a:t>ih.cas.cz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F19DE9-66FE-4E80-AADE-353BB877D1C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568952" cy="3528392"/>
          </a:xfrm>
        </p:spPr>
        <p:txBody>
          <a:bodyPr>
            <a:noAutofit/>
          </a:bodyPr>
          <a:lstStyle/>
          <a:p>
            <a:pPr marL="0" indent="0" defTabSz="900000">
              <a:spcBef>
                <a:spcPts val="0"/>
              </a:spcBef>
              <a:buNone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GENERALLY: </a:t>
            </a:r>
          </a:p>
          <a:p>
            <a:pPr marL="288000" lvl="1" indent="-342900" defTabSz="90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the problem of accuracy: the more input parameters (calculated, not measured) the greater probability of  inducing a systematic error in estimation</a:t>
            </a:r>
          </a:p>
          <a:p>
            <a:pPr marL="688050" lvl="2" indent="-342900" defTabSz="900000">
              <a:spcBef>
                <a:spcPts val="0"/>
              </a:spcBef>
              <a:buFont typeface="Wingdings" pitchFamily="2" charset="2"/>
              <a:buChar char="Ø"/>
            </a:pPr>
            <a:r>
              <a:rPr lang="en-GB" sz="2200" dirty="0" smtClean="0">
                <a:solidFill>
                  <a:schemeClr val="tx1"/>
                </a:solidFill>
              </a:rPr>
              <a:t>radiation one of the most important factors (the main source of the energy) </a:t>
            </a:r>
            <a:r>
              <a:rPr lang="en-GB" sz="2200" dirty="0" smtClean="0">
                <a:solidFill>
                  <a:schemeClr val="tx1"/>
                </a:solidFill>
                <a:sym typeface="Wingdings" pitchFamily="2" charset="2"/>
              </a:rPr>
              <a:t>its component – </a:t>
            </a:r>
            <a:r>
              <a:rPr lang="en-GB" sz="2200" dirty="0" err="1" smtClean="0">
                <a:solidFill>
                  <a:schemeClr val="tx1"/>
                </a:solidFill>
                <a:sym typeface="Wingdings" pitchFamily="2" charset="2"/>
              </a:rPr>
              <a:t>longwave</a:t>
            </a:r>
            <a:r>
              <a:rPr lang="en-GB" sz="2200" dirty="0" smtClean="0">
                <a:solidFill>
                  <a:schemeClr val="tx1"/>
                </a:solidFill>
                <a:sym typeface="Wingdings" pitchFamily="2" charset="2"/>
              </a:rPr>
              <a:t> radiation – is rarely measured  Does it lead to systematic error in calculating of PET?</a:t>
            </a:r>
            <a:endParaRPr lang="en-GB" sz="2200" dirty="0" smtClean="0">
              <a:solidFill>
                <a:schemeClr val="tx1"/>
              </a:solidFill>
            </a:endParaRPr>
          </a:p>
          <a:p>
            <a:pPr marL="288000" lvl="1" indent="-342900" defTabSz="90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hydrological models – commonly used with simplified input parameters 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3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2490</TotalTime>
  <Words>759</Words>
  <Application>Microsoft Office PowerPoint</Application>
  <PresentationFormat>Předvádění na obrazovce (4:3)</PresentationFormat>
  <Paragraphs>124</Paragraphs>
  <Slides>11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Exekutivní</vt:lpstr>
      <vt:lpstr>The importance of an accurate estimation of the radiation balance and  interception loss for the evaluation of evapotranspiration</vt:lpstr>
      <vt:lpstr>Introduction</vt:lpstr>
      <vt:lpstr>METHODOLOGY: Radiation + PET</vt:lpstr>
      <vt:lpstr>  STUDY SITE</vt:lpstr>
      <vt:lpstr>RESULTS: Radiation</vt:lpstr>
      <vt:lpstr>RESULTS: PET</vt:lpstr>
      <vt:lpstr>INTERCEPTION (I) - Methodology</vt:lpstr>
      <vt:lpstr>INTERCEPTION (I)    RESULTS</vt:lpstr>
      <vt:lpstr>DISCUSSION</vt:lpstr>
      <vt:lpstr>Summary and conclusions</vt:lpstr>
      <vt:lpstr>Thanks for reading!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přesného určení radiační bilance a intercepce pro vyhodnocení evapotranspirace a hydrologické modelování</dc:title>
  <dc:creator>Kofronova</dc:creator>
  <cp:lastModifiedBy>Jakub Toušek</cp:lastModifiedBy>
  <cp:revision>102</cp:revision>
  <dcterms:created xsi:type="dcterms:W3CDTF">2019-10-09T06:12:56Z</dcterms:created>
  <dcterms:modified xsi:type="dcterms:W3CDTF">2020-05-04T07:00:57Z</dcterms:modified>
</cp:coreProperties>
</file>