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22" r:id="rId2"/>
    <p:sldId id="323" r:id="rId3"/>
    <p:sldId id="324" r:id="rId4"/>
    <p:sldId id="325" r:id="rId5"/>
    <p:sldId id="331" r:id="rId6"/>
    <p:sldId id="311" r:id="rId7"/>
    <p:sldId id="315" r:id="rId8"/>
    <p:sldId id="273" r:id="rId9"/>
    <p:sldId id="313" r:id="rId10"/>
    <p:sldId id="316" r:id="rId11"/>
    <p:sldId id="278" r:id="rId12"/>
    <p:sldId id="317" r:id="rId13"/>
    <p:sldId id="318" r:id="rId14"/>
    <p:sldId id="285" r:id="rId15"/>
    <p:sldId id="305" r:id="rId16"/>
    <p:sldId id="319" r:id="rId17"/>
    <p:sldId id="326" r:id="rId18"/>
    <p:sldId id="329" r:id="rId19"/>
    <p:sldId id="327" r:id="rId20"/>
    <p:sldId id="328" r:id="rId21"/>
    <p:sldId id="330" r:id="rId22"/>
    <p:sldId id="307" r:id="rId23"/>
    <p:sldId id="306" r:id="rId24"/>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1219">
          <p15:clr>
            <a:srgbClr val="A4A3A4"/>
          </p15:clr>
        </p15:guide>
        <p15:guide id="2" orient="horz" pos="147">
          <p15:clr>
            <a:srgbClr val="A4A3A4"/>
          </p15:clr>
        </p15:guide>
        <p15:guide id="3" orient="horz">
          <p15:clr>
            <a:srgbClr val="A4A3A4"/>
          </p15:clr>
        </p15:guide>
        <p15:guide id="4" orient="horz" pos="3756">
          <p15:clr>
            <a:srgbClr val="A4A3A4"/>
          </p15:clr>
        </p15:guide>
        <p15:guide id="5" orient="horz" pos="4085">
          <p15:clr>
            <a:srgbClr val="A4A3A4"/>
          </p15:clr>
        </p15:guide>
        <p15:guide id="6" pos="339">
          <p15:clr>
            <a:srgbClr val="A4A3A4"/>
          </p15:clr>
        </p15:guide>
        <p15:guide id="7" pos="563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2929"/>
    <a:srgbClr val="34B233"/>
    <a:srgbClr val="005172"/>
    <a:srgbClr val="3F9C35"/>
    <a:srgbClr val="FFFFFF"/>
    <a:srgbClr val="000000"/>
    <a:srgbClr val="D5D2CA"/>
    <a:srgbClr val="6AA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8034E78-7F5D-4C2E-B375-FC64B27BC917}">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034E78-7F5D-4C2E-B375-FC64B27BC917}" styleName="Stijl, donker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202B0CA-FC54-4496-8BCA-5EF66A818D29}" styleName="Stijl, donker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8603FDC-E32A-4AB5-989C-0864C3EAD2B8}" styleName="Stijl, thema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344D84-9AFB-497E-A393-DC336BA19D2E}" styleName="Stijl, gemiddeld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Stijl, gemiddeld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Stijl, gemiddeld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Stijl, gemiddeld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Stijl, gemiddeld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Stijl, gemiddeld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A107856-5554-42FB-B03E-39F5DBC370BA}" styleName="Stijl, gemiddeld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E9639D4-E3E2-4D34-9284-5A2195B3D0D7}" styleName="Stijl, lich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3427" autoAdjust="0"/>
  </p:normalViewPr>
  <p:slideViewPr>
    <p:cSldViewPr snapToGrid="0" showGuides="1">
      <p:cViewPr varScale="1">
        <p:scale>
          <a:sx n="108" d="100"/>
          <a:sy n="108" d="100"/>
        </p:scale>
        <p:origin x="773" y="86"/>
      </p:cViewPr>
      <p:guideLst>
        <p:guide orient="horz" pos="1219"/>
        <p:guide orient="horz" pos="147"/>
        <p:guide orient="horz"/>
        <p:guide orient="horz" pos="3756"/>
        <p:guide orient="horz" pos="4085"/>
        <p:guide pos="339"/>
        <p:guide pos="5633"/>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Emmanuel\Dropbox\PhD\papers\Paper%203%20use%20of%20indegenous%20knowlegde\local%20data%20from%20app\raw%20app%20and%20local%20pred%20for%20analisis\ALL%20COMBINE%20INDICATORS%20(Recovered).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Emmanuel\Dropbox\PhD\papers\Paper%203%20use%20of%20indegenous%20knowlegde\local%20data%20from%20app\raw%20app%20and%20local%20pred%20for%20analisis\new%20plot%20ertainty.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9.7435504528870662E-2"/>
          <c:y val="5.112208774262865E-2"/>
          <c:w val="0.79975672448641266"/>
          <c:h val="0.42987381590339718"/>
        </c:manualLayout>
      </c:layout>
      <c:barChart>
        <c:barDir val="col"/>
        <c:grouping val="clustered"/>
        <c:varyColors val="0"/>
        <c:ser>
          <c:idx val="0"/>
          <c:order val="0"/>
          <c:tx>
            <c:strRef>
              <c:f>Sheet6!$K$117</c:f>
              <c:strCache>
                <c:ptCount val="1"/>
                <c:pt idx="0">
                  <c:v>Usability</c:v>
                </c:pt>
              </c:strCache>
            </c:strRef>
          </c:tx>
          <c:spPr>
            <a:solidFill>
              <a:schemeClr val="dk1">
                <a:tint val="88500"/>
              </a:schemeClr>
            </a:solidFill>
            <a:ln>
              <a:noFill/>
            </a:ln>
            <a:effectLst/>
          </c:spPr>
          <c:invertIfNegative val="0"/>
          <c:cat>
            <c:strRef>
              <c:f>Sheet6!$J$118:$J$133</c:f>
              <c:strCache>
                <c:ptCount val="16"/>
                <c:pt idx="0">
                  <c:v>Sun(30)</c:v>
                </c:pt>
                <c:pt idx="1">
                  <c:v>Ant(55)</c:v>
                </c:pt>
                <c:pt idx="2">
                  <c:v>Birdsound(31)</c:v>
                </c:pt>
                <c:pt idx="3">
                  <c:v>Butterflies(11)</c:v>
                </c:pt>
                <c:pt idx="4">
                  <c:v>Caterpilars(13)</c:v>
                </c:pt>
                <c:pt idx="5">
                  <c:v>Clouds(118)</c:v>
                </c:pt>
                <c:pt idx="6">
                  <c:v>Cow(16)</c:v>
                </c:pt>
                <c:pt idx="7">
                  <c:v>Duck(16)</c:v>
                </c:pt>
                <c:pt idx="8">
                  <c:v>Earthworm(51)</c:v>
                </c:pt>
                <c:pt idx="9">
                  <c:v>Fog(49)</c:v>
                </c:pt>
                <c:pt idx="10">
                  <c:v>Frog(18)</c:v>
                </c:pt>
                <c:pt idx="11">
                  <c:v>Hot Weather(137)</c:v>
                </c:pt>
                <c:pt idx="12">
                  <c:v>Moon(37)</c:v>
                </c:pt>
                <c:pt idx="13">
                  <c:v>Mosquitoes(28)</c:v>
                </c:pt>
                <c:pt idx="14">
                  <c:v>Soil(13)</c:v>
                </c:pt>
                <c:pt idx="15">
                  <c:v>Wind(55)</c:v>
                </c:pt>
              </c:strCache>
            </c:strRef>
          </c:cat>
          <c:val>
            <c:numRef>
              <c:f>Sheet6!$K$118:$K$133</c:f>
              <c:numCache>
                <c:formatCode>0.0</c:formatCode>
                <c:ptCount val="16"/>
                <c:pt idx="0">
                  <c:v>4.4247787610619467</c:v>
                </c:pt>
                <c:pt idx="1">
                  <c:v>8.112094395280236</c:v>
                </c:pt>
                <c:pt idx="2">
                  <c:v>4.5722713864306783</c:v>
                </c:pt>
                <c:pt idx="3">
                  <c:v>1.6224188790560472</c:v>
                </c:pt>
                <c:pt idx="4">
                  <c:v>1.9174041297935103</c:v>
                </c:pt>
                <c:pt idx="5">
                  <c:v>17.404129793510325</c:v>
                </c:pt>
                <c:pt idx="6">
                  <c:v>2.359882005899705</c:v>
                </c:pt>
                <c:pt idx="7">
                  <c:v>2.359882005899705</c:v>
                </c:pt>
                <c:pt idx="8">
                  <c:v>7.5221238938053103</c:v>
                </c:pt>
                <c:pt idx="9">
                  <c:v>7.227138643067847</c:v>
                </c:pt>
                <c:pt idx="10">
                  <c:v>2.6548672566371683</c:v>
                </c:pt>
                <c:pt idx="11">
                  <c:v>20.206489675516224</c:v>
                </c:pt>
                <c:pt idx="12">
                  <c:v>5.4572271386430682</c:v>
                </c:pt>
                <c:pt idx="13">
                  <c:v>4.1297935103244834</c:v>
                </c:pt>
                <c:pt idx="14">
                  <c:v>1.9174041297935103</c:v>
                </c:pt>
                <c:pt idx="15">
                  <c:v>8.112094395280236</c:v>
                </c:pt>
              </c:numCache>
            </c:numRef>
          </c:val>
          <c:extLst>
            <c:ext xmlns:c16="http://schemas.microsoft.com/office/drawing/2014/chart" uri="{C3380CC4-5D6E-409C-BE32-E72D297353CC}">
              <c16:uniqueId val="{00000000-22E8-4E68-8BF9-6F71321671F2}"/>
            </c:ext>
          </c:extLst>
        </c:ser>
        <c:ser>
          <c:idx val="1"/>
          <c:order val="1"/>
          <c:tx>
            <c:strRef>
              <c:f>Sheet6!$L$117</c:f>
              <c:strCache>
                <c:ptCount val="1"/>
                <c:pt idx="0">
                  <c:v>Reliability</c:v>
                </c:pt>
              </c:strCache>
            </c:strRef>
          </c:tx>
          <c:spPr>
            <a:solidFill>
              <a:schemeClr val="dk1">
                <a:tint val="55000"/>
              </a:schemeClr>
            </a:solidFill>
            <a:ln>
              <a:noFill/>
            </a:ln>
            <a:effectLst/>
          </c:spPr>
          <c:invertIfNegative val="0"/>
          <c:cat>
            <c:strRef>
              <c:f>Sheet6!$J$118:$J$133</c:f>
              <c:strCache>
                <c:ptCount val="16"/>
                <c:pt idx="0">
                  <c:v>Sun(30)</c:v>
                </c:pt>
                <c:pt idx="1">
                  <c:v>Ant(55)</c:v>
                </c:pt>
                <c:pt idx="2">
                  <c:v>Birdsound(31)</c:v>
                </c:pt>
                <c:pt idx="3">
                  <c:v>Butterflies(11)</c:v>
                </c:pt>
                <c:pt idx="4">
                  <c:v>Caterpilars(13)</c:v>
                </c:pt>
                <c:pt idx="5">
                  <c:v>Clouds(118)</c:v>
                </c:pt>
                <c:pt idx="6">
                  <c:v>Cow(16)</c:v>
                </c:pt>
                <c:pt idx="7">
                  <c:v>Duck(16)</c:v>
                </c:pt>
                <c:pt idx="8">
                  <c:v>Earthworm(51)</c:v>
                </c:pt>
                <c:pt idx="9">
                  <c:v>Fog(49)</c:v>
                </c:pt>
                <c:pt idx="10">
                  <c:v>Frog(18)</c:v>
                </c:pt>
                <c:pt idx="11">
                  <c:v>Hot Weather(137)</c:v>
                </c:pt>
                <c:pt idx="12">
                  <c:v>Moon(37)</c:v>
                </c:pt>
                <c:pt idx="13">
                  <c:v>Mosquitoes(28)</c:v>
                </c:pt>
                <c:pt idx="14">
                  <c:v>Soil(13)</c:v>
                </c:pt>
                <c:pt idx="15">
                  <c:v>Wind(55)</c:v>
                </c:pt>
              </c:strCache>
            </c:strRef>
          </c:cat>
          <c:val>
            <c:numRef>
              <c:f>Sheet6!$L$118:$L$133</c:f>
              <c:numCache>
                <c:formatCode>0.0</c:formatCode>
                <c:ptCount val="16"/>
                <c:pt idx="0">
                  <c:v>13.333333333333334</c:v>
                </c:pt>
                <c:pt idx="1">
                  <c:v>16.363636363636363</c:v>
                </c:pt>
                <c:pt idx="2">
                  <c:v>32.258064516129032</c:v>
                </c:pt>
                <c:pt idx="3">
                  <c:v>45.454545454545453</c:v>
                </c:pt>
                <c:pt idx="4">
                  <c:v>30.76923076923077</c:v>
                </c:pt>
                <c:pt idx="5">
                  <c:v>16.949152542372879</c:v>
                </c:pt>
                <c:pt idx="6">
                  <c:v>12.5</c:v>
                </c:pt>
                <c:pt idx="7">
                  <c:v>18.75</c:v>
                </c:pt>
                <c:pt idx="8">
                  <c:v>17.647058823529413</c:v>
                </c:pt>
                <c:pt idx="9">
                  <c:v>14.285714285714285</c:v>
                </c:pt>
                <c:pt idx="10">
                  <c:v>16.666666666666664</c:v>
                </c:pt>
                <c:pt idx="11">
                  <c:v>21.897810218978105</c:v>
                </c:pt>
                <c:pt idx="12">
                  <c:v>24.324324324324326</c:v>
                </c:pt>
                <c:pt idx="13">
                  <c:v>35.714285714285715</c:v>
                </c:pt>
                <c:pt idx="14">
                  <c:v>7.6923076923076925</c:v>
                </c:pt>
                <c:pt idx="15">
                  <c:v>16.363636363636363</c:v>
                </c:pt>
              </c:numCache>
            </c:numRef>
          </c:val>
          <c:extLst>
            <c:ext xmlns:c16="http://schemas.microsoft.com/office/drawing/2014/chart" uri="{C3380CC4-5D6E-409C-BE32-E72D297353CC}">
              <c16:uniqueId val="{00000001-22E8-4E68-8BF9-6F71321671F2}"/>
            </c:ext>
          </c:extLst>
        </c:ser>
        <c:dLbls>
          <c:showLegendKey val="0"/>
          <c:showVal val="0"/>
          <c:showCatName val="0"/>
          <c:showSerName val="0"/>
          <c:showPercent val="0"/>
          <c:showBubbleSize val="0"/>
        </c:dLbls>
        <c:gapWidth val="219"/>
        <c:overlap val="-27"/>
        <c:axId val="-1775801344"/>
        <c:axId val="-1775804064"/>
      </c:barChart>
      <c:catAx>
        <c:axId val="-177580134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Indicators(Number of Observation)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Standaard"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775804064"/>
        <c:crosses val="autoZero"/>
        <c:auto val="1"/>
        <c:lblAlgn val="ctr"/>
        <c:lblOffset val="100"/>
        <c:noMultiLvlLbl val="0"/>
      </c:catAx>
      <c:valAx>
        <c:axId val="-1775804064"/>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Percentage(%)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75801344"/>
        <c:crosses val="autoZero"/>
        <c:crossBetween val="between"/>
      </c:valAx>
      <c:spPr>
        <a:noFill/>
        <a:ln>
          <a:noFill/>
        </a:ln>
        <a:effectLst/>
      </c:spPr>
    </c:plotArea>
    <c:legend>
      <c:legendPos val="r"/>
      <c:layout>
        <c:manualLayout>
          <c:xMode val="edge"/>
          <c:yMode val="edge"/>
          <c:x val="0.79180644756769758"/>
          <c:y val="4.1609793191577191E-2"/>
          <c:w val="0.20010108574140503"/>
          <c:h val="0.1731864100877016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484177685336504E-2"/>
          <c:y val="6.4673022861869753E-2"/>
          <c:w val="0.91645399670953098"/>
          <c:h val="0.66253810586261785"/>
        </c:manualLayout>
      </c:layout>
      <c:barChart>
        <c:barDir val="col"/>
        <c:grouping val="clustered"/>
        <c:varyColors val="0"/>
        <c:ser>
          <c:idx val="0"/>
          <c:order val="0"/>
          <c:tx>
            <c:strRef>
              <c:f>Sheet19!$B$1:$B$3</c:f>
              <c:strCache>
                <c:ptCount val="3"/>
                <c:pt idx="0">
                  <c:v>Reliability</c:v>
                </c:pt>
              </c:strCache>
            </c:strRef>
          </c:tx>
          <c:invertIfNegative val="0"/>
          <c:cat>
            <c:strRef>
              <c:f>Sheet19!$A$4:$A$58</c:f>
              <c:strCache>
                <c:ptCount val="55"/>
                <c:pt idx="0">
                  <c:v>LOW RAIN</c:v>
                </c:pt>
                <c:pt idx="1">
                  <c:v>Sun</c:v>
                </c:pt>
                <c:pt idx="2">
                  <c:v>Ant</c:v>
                </c:pt>
                <c:pt idx="3">
                  <c:v>Bird Sound</c:v>
                </c:pt>
                <c:pt idx="4">
                  <c:v>Butterflies</c:v>
                </c:pt>
                <c:pt idx="5">
                  <c:v>caterpillars</c:v>
                </c:pt>
                <c:pt idx="6">
                  <c:v>clouds</c:v>
                </c:pt>
                <c:pt idx="7">
                  <c:v>cow</c:v>
                </c:pt>
                <c:pt idx="8">
                  <c:v>Duck</c:v>
                </c:pt>
                <c:pt idx="9">
                  <c:v>earthworm</c:v>
                </c:pt>
                <c:pt idx="10">
                  <c:v>fog</c:v>
                </c:pt>
                <c:pt idx="11">
                  <c:v>Frog</c:v>
                </c:pt>
                <c:pt idx="12">
                  <c:v>Hot Weather</c:v>
                </c:pt>
                <c:pt idx="13">
                  <c:v>Moon</c:v>
                </c:pt>
                <c:pt idx="14">
                  <c:v>Mosquitoes</c:v>
                </c:pt>
                <c:pt idx="15">
                  <c:v>Soil</c:v>
                </c:pt>
                <c:pt idx="16">
                  <c:v>Wind</c:v>
                </c:pt>
                <c:pt idx="18">
                  <c:v>MEDIUM RAIN</c:v>
                </c:pt>
                <c:pt idx="20">
                  <c:v>Sun</c:v>
                </c:pt>
                <c:pt idx="21">
                  <c:v>Ant</c:v>
                </c:pt>
                <c:pt idx="22">
                  <c:v>Bird Sound</c:v>
                </c:pt>
                <c:pt idx="23">
                  <c:v>Butterflies</c:v>
                </c:pt>
                <c:pt idx="24">
                  <c:v>caterpilars</c:v>
                </c:pt>
                <c:pt idx="25">
                  <c:v>clouds</c:v>
                </c:pt>
                <c:pt idx="26">
                  <c:v>cow</c:v>
                </c:pt>
                <c:pt idx="27">
                  <c:v>Duck</c:v>
                </c:pt>
                <c:pt idx="28">
                  <c:v>earthworm</c:v>
                </c:pt>
                <c:pt idx="29">
                  <c:v>fog</c:v>
                </c:pt>
                <c:pt idx="30">
                  <c:v>Frog</c:v>
                </c:pt>
                <c:pt idx="31">
                  <c:v>Hot Weather</c:v>
                </c:pt>
                <c:pt idx="32">
                  <c:v>Moon</c:v>
                </c:pt>
                <c:pt idx="33">
                  <c:v>Mosquitoes</c:v>
                </c:pt>
                <c:pt idx="34">
                  <c:v>soil</c:v>
                </c:pt>
                <c:pt idx="35">
                  <c:v>Wind</c:v>
                </c:pt>
                <c:pt idx="37">
                  <c:v>HIGH RAIN</c:v>
                </c:pt>
                <c:pt idx="39">
                  <c:v>Sun</c:v>
                </c:pt>
                <c:pt idx="40">
                  <c:v>Ant</c:v>
                </c:pt>
                <c:pt idx="41">
                  <c:v>Bird Sound</c:v>
                </c:pt>
                <c:pt idx="42">
                  <c:v>Butterflies</c:v>
                </c:pt>
                <c:pt idx="43">
                  <c:v>caterpillars</c:v>
                </c:pt>
                <c:pt idx="44">
                  <c:v>clouds</c:v>
                </c:pt>
                <c:pt idx="45">
                  <c:v>Cow</c:v>
                </c:pt>
                <c:pt idx="46">
                  <c:v>Duck</c:v>
                </c:pt>
                <c:pt idx="47">
                  <c:v>earthworm</c:v>
                </c:pt>
                <c:pt idx="48">
                  <c:v>Fog</c:v>
                </c:pt>
                <c:pt idx="49">
                  <c:v>Frog</c:v>
                </c:pt>
                <c:pt idx="50">
                  <c:v>Hot Weather</c:v>
                </c:pt>
                <c:pt idx="51">
                  <c:v>Moon</c:v>
                </c:pt>
                <c:pt idx="52">
                  <c:v>Mosquitoes</c:v>
                </c:pt>
                <c:pt idx="53">
                  <c:v>Soil</c:v>
                </c:pt>
                <c:pt idx="54">
                  <c:v>Wind</c:v>
                </c:pt>
              </c:strCache>
            </c:strRef>
          </c:cat>
          <c:val>
            <c:numRef>
              <c:f>Sheet19!$B$4:$B$58</c:f>
              <c:numCache>
                <c:formatCode>Standaard</c:formatCode>
                <c:ptCount val="55"/>
                <c:pt idx="1">
                  <c:v>33</c:v>
                </c:pt>
                <c:pt idx="2">
                  <c:v>83</c:v>
                </c:pt>
                <c:pt idx="3">
                  <c:v>40</c:v>
                </c:pt>
                <c:pt idx="4">
                  <c:v>67</c:v>
                </c:pt>
                <c:pt idx="5">
                  <c:v>33</c:v>
                </c:pt>
                <c:pt idx="6">
                  <c:v>38</c:v>
                </c:pt>
                <c:pt idx="7">
                  <c:v>0</c:v>
                </c:pt>
                <c:pt idx="8">
                  <c:v>50</c:v>
                </c:pt>
                <c:pt idx="9">
                  <c:v>33</c:v>
                </c:pt>
                <c:pt idx="10">
                  <c:v>80</c:v>
                </c:pt>
                <c:pt idx="11">
                  <c:v>50</c:v>
                </c:pt>
                <c:pt idx="12">
                  <c:v>38</c:v>
                </c:pt>
                <c:pt idx="13">
                  <c:v>33</c:v>
                </c:pt>
                <c:pt idx="14">
                  <c:v>50</c:v>
                </c:pt>
                <c:pt idx="15">
                  <c:v>0</c:v>
                </c:pt>
                <c:pt idx="16">
                  <c:v>50</c:v>
                </c:pt>
                <c:pt idx="21">
                  <c:v>0</c:v>
                </c:pt>
                <c:pt idx="22">
                  <c:v>0</c:v>
                </c:pt>
                <c:pt idx="23">
                  <c:v>0</c:v>
                </c:pt>
                <c:pt idx="24">
                  <c:v>0</c:v>
                </c:pt>
                <c:pt idx="25">
                  <c:v>63</c:v>
                </c:pt>
                <c:pt idx="26">
                  <c:v>100</c:v>
                </c:pt>
                <c:pt idx="27">
                  <c:v>100</c:v>
                </c:pt>
                <c:pt idx="28">
                  <c:v>80</c:v>
                </c:pt>
                <c:pt idx="29">
                  <c:v>100</c:v>
                </c:pt>
                <c:pt idx="30">
                  <c:v>0</c:v>
                </c:pt>
                <c:pt idx="31">
                  <c:v>21</c:v>
                </c:pt>
                <c:pt idx="32">
                  <c:v>0</c:v>
                </c:pt>
                <c:pt idx="33">
                  <c:v>75</c:v>
                </c:pt>
                <c:pt idx="34">
                  <c:v>0</c:v>
                </c:pt>
                <c:pt idx="35">
                  <c:v>33</c:v>
                </c:pt>
                <c:pt idx="39">
                  <c:v>0</c:v>
                </c:pt>
                <c:pt idx="40">
                  <c:v>0</c:v>
                </c:pt>
                <c:pt idx="41">
                  <c:v>0</c:v>
                </c:pt>
                <c:pt idx="42">
                  <c:v>0</c:v>
                </c:pt>
                <c:pt idx="43">
                  <c:v>0</c:v>
                </c:pt>
                <c:pt idx="44">
                  <c:v>25</c:v>
                </c:pt>
                <c:pt idx="45">
                  <c:v>0</c:v>
                </c:pt>
                <c:pt idx="46">
                  <c:v>0</c:v>
                </c:pt>
                <c:pt idx="47">
                  <c:v>100</c:v>
                </c:pt>
                <c:pt idx="48">
                  <c:v>0</c:v>
                </c:pt>
                <c:pt idx="49">
                  <c:v>0</c:v>
                </c:pt>
                <c:pt idx="50">
                  <c:v>0</c:v>
                </c:pt>
                <c:pt idx="51">
                  <c:v>25</c:v>
                </c:pt>
                <c:pt idx="52">
                  <c:v>0</c:v>
                </c:pt>
                <c:pt idx="53">
                  <c:v>0</c:v>
                </c:pt>
                <c:pt idx="54">
                  <c:v>100</c:v>
                </c:pt>
              </c:numCache>
            </c:numRef>
          </c:val>
          <c:extLst>
            <c:ext xmlns:c16="http://schemas.microsoft.com/office/drawing/2014/chart" uri="{C3380CC4-5D6E-409C-BE32-E72D297353CC}">
              <c16:uniqueId val="{00000000-9EE7-4586-A972-DFD52E689ACB}"/>
            </c:ext>
          </c:extLst>
        </c:ser>
        <c:ser>
          <c:idx val="1"/>
          <c:order val="1"/>
          <c:tx>
            <c:strRef>
              <c:f>Sheet19!$C$1:$C$3</c:f>
              <c:strCache>
                <c:ptCount val="3"/>
                <c:pt idx="0">
                  <c:v>Usability</c:v>
                </c:pt>
              </c:strCache>
            </c:strRef>
          </c:tx>
          <c:invertIfNegative val="0"/>
          <c:cat>
            <c:strRef>
              <c:f>Sheet19!$A$4:$A$58</c:f>
              <c:strCache>
                <c:ptCount val="55"/>
                <c:pt idx="0">
                  <c:v>LOW RAIN</c:v>
                </c:pt>
                <c:pt idx="1">
                  <c:v>Sun</c:v>
                </c:pt>
                <c:pt idx="2">
                  <c:v>Ant</c:v>
                </c:pt>
                <c:pt idx="3">
                  <c:v>Bird Sound</c:v>
                </c:pt>
                <c:pt idx="4">
                  <c:v>Butterflies</c:v>
                </c:pt>
                <c:pt idx="5">
                  <c:v>caterpillars</c:v>
                </c:pt>
                <c:pt idx="6">
                  <c:v>clouds</c:v>
                </c:pt>
                <c:pt idx="7">
                  <c:v>cow</c:v>
                </c:pt>
                <c:pt idx="8">
                  <c:v>Duck</c:v>
                </c:pt>
                <c:pt idx="9">
                  <c:v>earthworm</c:v>
                </c:pt>
                <c:pt idx="10">
                  <c:v>fog</c:v>
                </c:pt>
                <c:pt idx="11">
                  <c:v>Frog</c:v>
                </c:pt>
                <c:pt idx="12">
                  <c:v>Hot Weather</c:v>
                </c:pt>
                <c:pt idx="13">
                  <c:v>Moon</c:v>
                </c:pt>
                <c:pt idx="14">
                  <c:v>Mosquitoes</c:v>
                </c:pt>
                <c:pt idx="15">
                  <c:v>Soil</c:v>
                </c:pt>
                <c:pt idx="16">
                  <c:v>Wind</c:v>
                </c:pt>
                <c:pt idx="18">
                  <c:v>MEDIUM RAIN</c:v>
                </c:pt>
                <c:pt idx="20">
                  <c:v>Sun</c:v>
                </c:pt>
                <c:pt idx="21">
                  <c:v>Ant</c:v>
                </c:pt>
                <c:pt idx="22">
                  <c:v>Bird Sound</c:v>
                </c:pt>
                <c:pt idx="23">
                  <c:v>Butterflies</c:v>
                </c:pt>
                <c:pt idx="24">
                  <c:v>caterpilars</c:v>
                </c:pt>
                <c:pt idx="25">
                  <c:v>clouds</c:v>
                </c:pt>
                <c:pt idx="26">
                  <c:v>cow</c:v>
                </c:pt>
                <c:pt idx="27">
                  <c:v>Duck</c:v>
                </c:pt>
                <c:pt idx="28">
                  <c:v>earthworm</c:v>
                </c:pt>
                <c:pt idx="29">
                  <c:v>fog</c:v>
                </c:pt>
                <c:pt idx="30">
                  <c:v>Frog</c:v>
                </c:pt>
                <c:pt idx="31">
                  <c:v>Hot Weather</c:v>
                </c:pt>
                <c:pt idx="32">
                  <c:v>Moon</c:v>
                </c:pt>
                <c:pt idx="33">
                  <c:v>Mosquitoes</c:v>
                </c:pt>
                <c:pt idx="34">
                  <c:v>soil</c:v>
                </c:pt>
                <c:pt idx="35">
                  <c:v>Wind</c:v>
                </c:pt>
                <c:pt idx="37">
                  <c:v>HIGH RAIN</c:v>
                </c:pt>
                <c:pt idx="39">
                  <c:v>Sun</c:v>
                </c:pt>
                <c:pt idx="40">
                  <c:v>Ant</c:v>
                </c:pt>
                <c:pt idx="41">
                  <c:v>Bird Sound</c:v>
                </c:pt>
                <c:pt idx="42">
                  <c:v>Butterflies</c:v>
                </c:pt>
                <c:pt idx="43">
                  <c:v>caterpillars</c:v>
                </c:pt>
                <c:pt idx="44">
                  <c:v>clouds</c:v>
                </c:pt>
                <c:pt idx="45">
                  <c:v>Cow</c:v>
                </c:pt>
                <c:pt idx="46">
                  <c:v>Duck</c:v>
                </c:pt>
                <c:pt idx="47">
                  <c:v>earthworm</c:v>
                </c:pt>
                <c:pt idx="48">
                  <c:v>Fog</c:v>
                </c:pt>
                <c:pt idx="49">
                  <c:v>Frog</c:v>
                </c:pt>
                <c:pt idx="50">
                  <c:v>Hot Weather</c:v>
                </c:pt>
                <c:pt idx="51">
                  <c:v>Moon</c:v>
                </c:pt>
                <c:pt idx="52">
                  <c:v>Mosquitoes</c:v>
                </c:pt>
                <c:pt idx="53">
                  <c:v>Soil</c:v>
                </c:pt>
                <c:pt idx="54">
                  <c:v>Wind</c:v>
                </c:pt>
              </c:strCache>
            </c:strRef>
          </c:cat>
          <c:val>
            <c:numRef>
              <c:f>Sheet19!$C$4:$C$58</c:f>
              <c:numCache>
                <c:formatCode>0.00</c:formatCode>
                <c:ptCount val="55"/>
                <c:pt idx="1">
                  <c:v>3.9215686274509802</c:v>
                </c:pt>
                <c:pt idx="2">
                  <c:v>12.044817927170868</c:v>
                </c:pt>
                <c:pt idx="3">
                  <c:v>4.7619047619047619</c:v>
                </c:pt>
                <c:pt idx="4">
                  <c:v>1.9607843137254901</c:v>
                </c:pt>
                <c:pt idx="5">
                  <c:v>1.400560224089636</c:v>
                </c:pt>
                <c:pt idx="6">
                  <c:v>11.76470588235294</c:v>
                </c:pt>
                <c:pt idx="7">
                  <c:v>2.2408963585434174</c:v>
                </c:pt>
                <c:pt idx="8">
                  <c:v>1.400560224089636</c:v>
                </c:pt>
                <c:pt idx="9">
                  <c:v>2.2408963585434174</c:v>
                </c:pt>
                <c:pt idx="10">
                  <c:v>8.1232492997198875</c:v>
                </c:pt>
                <c:pt idx="11">
                  <c:v>3.081232492997199</c:v>
                </c:pt>
                <c:pt idx="12">
                  <c:v>27.731092436974791</c:v>
                </c:pt>
                <c:pt idx="13">
                  <c:v>3.9215686274509802</c:v>
                </c:pt>
                <c:pt idx="14">
                  <c:v>4.4817927170868348</c:v>
                </c:pt>
                <c:pt idx="15">
                  <c:v>2.2408963585434174</c:v>
                </c:pt>
                <c:pt idx="16">
                  <c:v>8.6834733893557416</c:v>
                </c:pt>
                <c:pt idx="20" formatCode="0.0">
                  <c:v>5.508474576271186</c:v>
                </c:pt>
                <c:pt idx="21" formatCode="0.0">
                  <c:v>3.8135593220338984</c:v>
                </c:pt>
                <c:pt idx="22" formatCode="0.0">
                  <c:v>4.6610169491525424</c:v>
                </c:pt>
                <c:pt idx="23" formatCode="0.0">
                  <c:v>0.84745762711864403</c:v>
                </c:pt>
                <c:pt idx="24" formatCode="0.0">
                  <c:v>2.1186440677966099</c:v>
                </c:pt>
                <c:pt idx="25" formatCode="0.0">
                  <c:v>20.762711864406779</c:v>
                </c:pt>
                <c:pt idx="26" formatCode="0.0">
                  <c:v>2.9661016949152543</c:v>
                </c:pt>
                <c:pt idx="27" formatCode="0.0">
                  <c:v>2.9661016949152543</c:v>
                </c:pt>
                <c:pt idx="28" formatCode="0.0">
                  <c:v>13.983050847457626</c:v>
                </c:pt>
                <c:pt idx="29" formatCode="0.0">
                  <c:v>6.3559322033898304</c:v>
                </c:pt>
                <c:pt idx="30" formatCode="0.0">
                  <c:v>2.9661016949152543</c:v>
                </c:pt>
                <c:pt idx="31" formatCode="0.0">
                  <c:v>13.983050847457626</c:v>
                </c:pt>
                <c:pt idx="32" formatCode="0.0">
                  <c:v>5.9322033898305087</c:v>
                </c:pt>
                <c:pt idx="33" formatCode="0.0">
                  <c:v>4.2372881355932197</c:v>
                </c:pt>
                <c:pt idx="34" formatCode="0.0">
                  <c:v>1.2711864406779663</c:v>
                </c:pt>
                <c:pt idx="35" formatCode="0.0">
                  <c:v>7.6271186440677967</c:v>
                </c:pt>
                <c:pt idx="39" formatCode="Standaard">
                  <c:v>3.5294117647058822</c:v>
                </c:pt>
                <c:pt idx="40" formatCode="Standaard">
                  <c:v>3.5294117647058822</c:v>
                </c:pt>
                <c:pt idx="41" formatCode="Standaard">
                  <c:v>3.5294117647058822</c:v>
                </c:pt>
                <c:pt idx="42" formatCode="Standaard">
                  <c:v>2.3529411764705883</c:v>
                </c:pt>
                <c:pt idx="43" formatCode="Standaard">
                  <c:v>3.5294117647058822</c:v>
                </c:pt>
                <c:pt idx="44" formatCode="Standaard">
                  <c:v>31.764705882352938</c:v>
                </c:pt>
                <c:pt idx="45" formatCode="Standaard">
                  <c:v>1.1764705882352942</c:v>
                </c:pt>
                <c:pt idx="46" formatCode="Standaard">
                  <c:v>4.7058823529411766</c:v>
                </c:pt>
                <c:pt idx="47" formatCode="Standaard">
                  <c:v>11.76470588235294</c:v>
                </c:pt>
                <c:pt idx="48" formatCode="Standaard">
                  <c:v>5.8823529411764701</c:v>
                </c:pt>
                <c:pt idx="49" formatCode="Standaard">
                  <c:v>0</c:v>
                </c:pt>
                <c:pt idx="50" formatCode="Standaard">
                  <c:v>5.8823529411764701</c:v>
                </c:pt>
                <c:pt idx="51" formatCode="Standaard">
                  <c:v>10.588235294117647</c:v>
                </c:pt>
                <c:pt idx="52" formatCode="Standaard">
                  <c:v>2.3529411764705883</c:v>
                </c:pt>
                <c:pt idx="53" formatCode="Standaard">
                  <c:v>2.3529411764705883</c:v>
                </c:pt>
                <c:pt idx="54" formatCode="Standaard">
                  <c:v>7.0588235294117645</c:v>
                </c:pt>
              </c:numCache>
            </c:numRef>
          </c:val>
          <c:extLst>
            <c:ext xmlns:c16="http://schemas.microsoft.com/office/drawing/2014/chart" uri="{C3380CC4-5D6E-409C-BE32-E72D297353CC}">
              <c16:uniqueId val="{00000001-9EE7-4586-A972-DFD52E689ACB}"/>
            </c:ext>
          </c:extLst>
        </c:ser>
        <c:dLbls>
          <c:showLegendKey val="0"/>
          <c:showVal val="0"/>
          <c:showCatName val="0"/>
          <c:showSerName val="0"/>
          <c:showPercent val="0"/>
          <c:showBubbleSize val="0"/>
        </c:dLbls>
        <c:gapWidth val="75"/>
        <c:overlap val="-25"/>
        <c:axId val="-313398496"/>
        <c:axId val="-313397952"/>
      </c:barChart>
      <c:catAx>
        <c:axId val="-313398496"/>
        <c:scaling>
          <c:orientation val="minMax"/>
        </c:scaling>
        <c:delete val="0"/>
        <c:axPos val="b"/>
        <c:title>
          <c:tx>
            <c:rich>
              <a:bodyPr/>
              <a:lstStyle/>
              <a:p>
                <a:pPr>
                  <a:defRPr sz="1100" b="0">
                    <a:latin typeface="Times New Roman" panose="02020603050405020304" pitchFamily="18" charset="0"/>
                    <a:cs typeface="Times New Roman" panose="02020603050405020304" pitchFamily="18" charset="0"/>
                  </a:defRPr>
                </a:pPr>
                <a:r>
                  <a:rPr lang="en-GB" sz="1100" b="0">
                    <a:latin typeface="Times New Roman" panose="02020603050405020304" pitchFamily="18" charset="0"/>
                    <a:cs typeface="Times New Roman" panose="02020603050405020304" pitchFamily="18" charset="0"/>
                  </a:rPr>
                  <a:t>Indicators </a:t>
                </a:r>
              </a:p>
            </c:rich>
          </c:tx>
          <c:overlay val="0"/>
        </c:title>
        <c:numFmt formatCode="Standaard" sourceLinked="0"/>
        <c:majorTickMark val="none"/>
        <c:minorTickMark val="none"/>
        <c:tickLblPos val="nextTo"/>
        <c:txPr>
          <a:bodyPr/>
          <a:lstStyle/>
          <a:p>
            <a:pPr>
              <a:defRPr sz="1050" b="0">
                <a:latin typeface="Times New Roman" panose="02020603050405020304" pitchFamily="18" charset="0"/>
                <a:cs typeface="Times New Roman" panose="02020603050405020304" pitchFamily="18" charset="0"/>
              </a:defRPr>
            </a:pPr>
            <a:endParaRPr lang="en-US"/>
          </a:p>
        </c:txPr>
        <c:crossAx val="-313397952"/>
        <c:crosses val="autoZero"/>
        <c:auto val="1"/>
        <c:lblAlgn val="ctr"/>
        <c:lblOffset val="100"/>
        <c:noMultiLvlLbl val="0"/>
      </c:catAx>
      <c:valAx>
        <c:axId val="-313397952"/>
        <c:scaling>
          <c:orientation val="minMax"/>
          <c:max val="100"/>
          <c:min val="0"/>
        </c:scaling>
        <c:delete val="0"/>
        <c:axPos val="l"/>
        <c:title>
          <c:tx>
            <c:rich>
              <a:bodyPr/>
              <a:lstStyle/>
              <a:p>
                <a:pPr>
                  <a:defRPr sz="900" b="0">
                    <a:latin typeface="Times New Roman" panose="02020603050405020304" pitchFamily="18" charset="0"/>
                    <a:cs typeface="Times New Roman" panose="02020603050405020304" pitchFamily="18" charset="0"/>
                  </a:defRPr>
                </a:pPr>
                <a:r>
                  <a:rPr lang="en-GB" sz="900" b="0">
                    <a:latin typeface="Times New Roman" panose="02020603050405020304" pitchFamily="18" charset="0"/>
                    <a:cs typeface="Times New Roman" panose="02020603050405020304" pitchFamily="18" charset="0"/>
                  </a:rPr>
                  <a:t>Percentage(%)</a:t>
                </a:r>
              </a:p>
            </c:rich>
          </c:tx>
          <c:layout>
            <c:manualLayout>
              <c:xMode val="edge"/>
              <c:yMode val="edge"/>
              <c:x val="8.5793592956636636E-3"/>
              <c:y val="0.16366079240094988"/>
            </c:manualLayout>
          </c:layout>
          <c:overlay val="0"/>
        </c:title>
        <c:numFmt formatCode="Standaard" sourceLinked="1"/>
        <c:majorTickMark val="none"/>
        <c:minorTickMark val="none"/>
        <c:tickLblPos val="nextTo"/>
        <c:spPr>
          <a:ln w="6350">
            <a:noFill/>
          </a:ln>
        </c:spPr>
        <c:txPr>
          <a:bodyPr/>
          <a:lstStyle/>
          <a:p>
            <a:pPr>
              <a:defRPr sz="900">
                <a:latin typeface="Times New Roman" panose="02020603050405020304" pitchFamily="18" charset="0"/>
                <a:cs typeface="Times New Roman" panose="02020603050405020304" pitchFamily="18" charset="0"/>
              </a:defRPr>
            </a:pPr>
            <a:endParaRPr lang="en-US"/>
          </a:p>
        </c:txPr>
        <c:crossAx val="-313398496"/>
        <c:crosses val="autoZero"/>
        <c:crossBetween val="between"/>
        <c:majorUnit val="10"/>
      </c:valAx>
    </c:plotArea>
    <c:legend>
      <c:legendPos val="t"/>
      <c:layout>
        <c:manualLayout>
          <c:xMode val="edge"/>
          <c:yMode val="edge"/>
          <c:x val="0.58759214700645024"/>
          <c:y val="1.450983364696861E-2"/>
          <c:w val="0.2561287223006411"/>
          <c:h val="0.10136024663583719"/>
        </c:manualLayout>
      </c:layout>
      <c:overlay val="0"/>
      <c:txPr>
        <a:bodyPr/>
        <a:lstStyle/>
        <a:p>
          <a:pPr>
            <a:defRPr sz="1400">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156092669996597E-2"/>
          <c:y val="1.2763239870238221E-2"/>
          <c:w val="0.93264864703268335"/>
          <c:h val="0.55396114046022038"/>
        </c:manualLayout>
      </c:layout>
      <c:barChart>
        <c:barDir val="col"/>
        <c:grouping val="clustered"/>
        <c:varyColors val="0"/>
        <c:ser>
          <c:idx val="0"/>
          <c:order val="0"/>
          <c:tx>
            <c:strRef>
              <c:f>Sheet1!$B$1:$B$2</c:f>
              <c:strCache>
                <c:ptCount val="2"/>
                <c:pt idx="0">
                  <c:v>IF</c:v>
                </c:pt>
                <c:pt idx="1">
                  <c:v> Performance (%) </c:v>
                </c:pt>
              </c:strCache>
            </c:strRef>
          </c:tx>
          <c:spPr>
            <a:solidFill>
              <a:schemeClr val="accent6"/>
            </a:solidFill>
            <a:ln>
              <a:noFill/>
            </a:ln>
            <a:effectLst/>
          </c:spPr>
          <c:invertIfNegative val="0"/>
          <c:cat>
            <c:strRef>
              <c:f>Sheet1!$A$3:$A$8</c:f>
              <c:strCache>
                <c:ptCount val="6"/>
                <c:pt idx="0">
                  <c:v>Average Performance </c:v>
                </c:pt>
                <c:pt idx="1">
                  <c:v>June</c:v>
                </c:pt>
                <c:pt idx="2">
                  <c:v>July</c:v>
                </c:pt>
                <c:pt idx="3">
                  <c:v>August</c:v>
                </c:pt>
                <c:pt idx="4">
                  <c:v>September</c:v>
                </c:pt>
                <c:pt idx="5">
                  <c:v>October</c:v>
                </c:pt>
              </c:strCache>
            </c:strRef>
          </c:cat>
          <c:val>
            <c:numRef>
              <c:f>Sheet1!$B$3:$B$8</c:f>
              <c:numCache>
                <c:formatCode>Standaard</c:formatCode>
                <c:ptCount val="6"/>
                <c:pt idx="0">
                  <c:v>44.6</c:v>
                </c:pt>
                <c:pt idx="1">
                  <c:v>56</c:v>
                </c:pt>
                <c:pt idx="2">
                  <c:v>67</c:v>
                </c:pt>
                <c:pt idx="3">
                  <c:v>100</c:v>
                </c:pt>
                <c:pt idx="4">
                  <c:v>0</c:v>
                </c:pt>
                <c:pt idx="5">
                  <c:v>0</c:v>
                </c:pt>
              </c:numCache>
            </c:numRef>
          </c:val>
          <c:extLst>
            <c:ext xmlns:c16="http://schemas.microsoft.com/office/drawing/2014/chart" uri="{C3380CC4-5D6E-409C-BE32-E72D297353CC}">
              <c16:uniqueId val="{00000000-D6FE-4F44-BC2E-62F5816EFDB3}"/>
            </c:ext>
          </c:extLst>
        </c:ser>
        <c:ser>
          <c:idx val="1"/>
          <c:order val="1"/>
          <c:tx>
            <c:strRef>
              <c:f>Sheet1!$C$1:$C$2</c:f>
              <c:strCache>
                <c:ptCount val="2"/>
                <c:pt idx="0">
                  <c:v>SF</c:v>
                </c:pt>
                <c:pt idx="1">
                  <c:v>Performance (%)</c:v>
                </c:pt>
              </c:strCache>
            </c:strRef>
          </c:tx>
          <c:spPr>
            <a:solidFill>
              <a:schemeClr val="accent5"/>
            </a:solidFill>
            <a:ln>
              <a:noFill/>
            </a:ln>
            <a:effectLst/>
          </c:spPr>
          <c:invertIfNegative val="0"/>
          <c:cat>
            <c:strRef>
              <c:f>Sheet1!$A$3:$A$8</c:f>
              <c:strCache>
                <c:ptCount val="6"/>
                <c:pt idx="0">
                  <c:v>Average Performance </c:v>
                </c:pt>
                <c:pt idx="1">
                  <c:v>June</c:v>
                </c:pt>
                <c:pt idx="2">
                  <c:v>July</c:v>
                </c:pt>
                <c:pt idx="3">
                  <c:v>August</c:v>
                </c:pt>
                <c:pt idx="4">
                  <c:v>September</c:v>
                </c:pt>
                <c:pt idx="5">
                  <c:v>October</c:v>
                </c:pt>
              </c:strCache>
            </c:strRef>
          </c:cat>
          <c:val>
            <c:numRef>
              <c:f>Sheet1!$C$3:$C$8</c:f>
              <c:numCache>
                <c:formatCode>Standaard</c:formatCode>
                <c:ptCount val="6"/>
                <c:pt idx="0">
                  <c:v>38</c:v>
                </c:pt>
                <c:pt idx="1">
                  <c:v>63</c:v>
                </c:pt>
                <c:pt idx="2">
                  <c:v>40</c:v>
                </c:pt>
                <c:pt idx="3">
                  <c:v>35</c:v>
                </c:pt>
                <c:pt idx="4">
                  <c:v>35</c:v>
                </c:pt>
                <c:pt idx="5">
                  <c:v>17</c:v>
                </c:pt>
              </c:numCache>
            </c:numRef>
          </c:val>
          <c:extLst>
            <c:ext xmlns:c16="http://schemas.microsoft.com/office/drawing/2014/chart" uri="{C3380CC4-5D6E-409C-BE32-E72D297353CC}">
              <c16:uniqueId val="{00000001-D6FE-4F44-BC2E-62F5816EFDB3}"/>
            </c:ext>
          </c:extLst>
        </c:ser>
        <c:ser>
          <c:idx val="2"/>
          <c:order val="2"/>
          <c:tx>
            <c:strRef>
              <c:f>Sheet1!$D$1:$D$2</c:f>
              <c:strCache>
                <c:ptCount val="2"/>
                <c:pt idx="0">
                  <c:v>IPF</c:v>
                </c:pt>
                <c:pt idx="1">
                  <c:v>Performance (%)</c:v>
                </c:pt>
              </c:strCache>
            </c:strRef>
          </c:tx>
          <c:spPr>
            <a:solidFill>
              <a:schemeClr val="accent4"/>
            </a:solidFill>
            <a:ln>
              <a:noFill/>
            </a:ln>
            <a:effectLst/>
          </c:spPr>
          <c:invertIfNegative val="0"/>
          <c:cat>
            <c:strRef>
              <c:f>Sheet1!$A$3:$A$8</c:f>
              <c:strCache>
                <c:ptCount val="6"/>
                <c:pt idx="0">
                  <c:v>Average Performance </c:v>
                </c:pt>
                <c:pt idx="1">
                  <c:v>June</c:v>
                </c:pt>
                <c:pt idx="2">
                  <c:v>July</c:v>
                </c:pt>
                <c:pt idx="3">
                  <c:v>August</c:v>
                </c:pt>
                <c:pt idx="4">
                  <c:v>September</c:v>
                </c:pt>
                <c:pt idx="5">
                  <c:v>October</c:v>
                </c:pt>
              </c:strCache>
            </c:strRef>
          </c:cat>
          <c:val>
            <c:numRef>
              <c:f>Sheet1!$D$3:$D$8</c:f>
              <c:numCache>
                <c:formatCode>Standaard</c:formatCode>
                <c:ptCount val="6"/>
                <c:pt idx="0">
                  <c:v>58.8</c:v>
                </c:pt>
                <c:pt idx="1">
                  <c:v>55</c:v>
                </c:pt>
                <c:pt idx="2">
                  <c:v>46</c:v>
                </c:pt>
                <c:pt idx="3">
                  <c:v>60</c:v>
                </c:pt>
                <c:pt idx="4">
                  <c:v>83</c:v>
                </c:pt>
                <c:pt idx="5">
                  <c:v>50</c:v>
                </c:pt>
              </c:numCache>
            </c:numRef>
          </c:val>
          <c:extLst>
            <c:ext xmlns:c16="http://schemas.microsoft.com/office/drawing/2014/chart" uri="{C3380CC4-5D6E-409C-BE32-E72D297353CC}">
              <c16:uniqueId val="{00000002-D6FE-4F44-BC2E-62F5816EFDB3}"/>
            </c:ext>
          </c:extLst>
        </c:ser>
        <c:dLbls>
          <c:showLegendKey val="0"/>
          <c:showVal val="0"/>
          <c:showCatName val="0"/>
          <c:showSerName val="0"/>
          <c:showPercent val="0"/>
          <c:showBubbleSize val="0"/>
        </c:dLbls>
        <c:gapWidth val="219"/>
        <c:overlap val="-27"/>
        <c:axId val="219884208"/>
        <c:axId val="219882960"/>
      </c:barChart>
      <c:catAx>
        <c:axId val="219884208"/>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a:t>Months and forecast probabilities</a:t>
                </a:r>
              </a:p>
            </c:rich>
          </c:tx>
          <c:layout>
            <c:manualLayout>
              <c:xMode val="edge"/>
              <c:yMode val="edge"/>
              <c:x val="0.25820919575856843"/>
              <c:y val="0.7395076368007751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Standaard"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19882960"/>
        <c:crosses val="autoZero"/>
        <c:auto val="1"/>
        <c:lblAlgn val="ctr"/>
        <c:lblOffset val="100"/>
        <c:noMultiLvlLbl val="0"/>
      </c:catAx>
      <c:valAx>
        <c:axId val="219882960"/>
        <c:scaling>
          <c:orientation val="minMax"/>
          <c:max val="100"/>
        </c:scaling>
        <c:delete val="0"/>
        <c:axPos val="l"/>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a:t>Performance(%)</a:t>
                </a:r>
              </a:p>
            </c:rich>
          </c:tx>
          <c:layout>
            <c:manualLayout>
              <c:xMode val="edge"/>
              <c:yMode val="edge"/>
              <c:x val="4.9440906031931339E-2"/>
              <c:y val="0.164806523535342"/>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Standaard"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19884208"/>
        <c:crosses val="autoZero"/>
        <c:crossBetween val="between"/>
      </c:valAx>
      <c:spPr>
        <a:noFill/>
        <a:ln w="25400">
          <a:noFill/>
        </a:ln>
        <a:effectLst/>
      </c:spPr>
    </c:plotArea>
    <c:legend>
      <c:legendPos val="b"/>
      <c:layout>
        <c:manualLayout>
          <c:xMode val="edge"/>
          <c:yMode val="edge"/>
          <c:x val="5.0222877776625333E-2"/>
          <c:y val="0.82367473199381425"/>
          <c:w val="0.92436020740354186"/>
          <c:h val="0.1087198731942603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olidFill>
    </a:ln>
    <a:effectLst/>
  </c:spPr>
  <c:txPr>
    <a:bodyPr/>
    <a:lstStyle/>
    <a:p>
      <a:pPr>
        <a:defRPr sz="11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EFC83C-B988-4A9E-9713-F559C31F4362}" type="datetimeFigureOut">
              <a:rPr lang="nl-NL" smtClean="0"/>
              <a:t>7-5-2020</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D45D2F-C69D-4D90-B22B-9B2DC58DBD55}" type="slidenum">
              <a:rPr lang="nl-NL" smtClean="0"/>
              <a:t>‹#›</a:t>
            </a:fld>
            <a:endParaRPr lang="nl-NL"/>
          </a:p>
        </p:txBody>
      </p:sp>
    </p:spTree>
    <p:extLst>
      <p:ext uri="{BB962C8B-B14F-4D97-AF65-F5344CB8AC3E}">
        <p14:creationId xmlns:p14="http://schemas.microsoft.com/office/powerpoint/2010/main" val="3454121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D45D2F-C69D-4D90-B22B-9B2DC58DBD55}" type="slidenum">
              <a:rPr lang="nl-NL" smtClean="0"/>
              <a:t>3</a:t>
            </a:fld>
            <a:endParaRPr lang="nl-NL"/>
          </a:p>
        </p:txBody>
      </p:sp>
    </p:spTree>
    <p:extLst>
      <p:ext uri="{BB962C8B-B14F-4D97-AF65-F5344CB8AC3E}">
        <p14:creationId xmlns:p14="http://schemas.microsoft.com/office/powerpoint/2010/main" val="156683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E3A465E-CE46-4FFD-B8B3-53BA27A3FBD9}" type="slidenum">
              <a:rPr lang="en-GB" smtClean="0"/>
              <a:t>5</a:t>
            </a:fld>
            <a:endParaRPr lang="en-GB"/>
          </a:p>
        </p:txBody>
      </p:sp>
    </p:spTree>
    <p:extLst>
      <p:ext uri="{BB962C8B-B14F-4D97-AF65-F5344CB8AC3E}">
        <p14:creationId xmlns:p14="http://schemas.microsoft.com/office/powerpoint/2010/main" val="299952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el 1"/>
          <p:cNvSpPr>
            <a:spLocks noGrp="1"/>
          </p:cNvSpPr>
          <p:nvPr>
            <p:ph type="title"/>
          </p:nvPr>
        </p:nvSpPr>
        <p:spPr>
          <a:xfrm>
            <a:off x="491643" y="230188"/>
            <a:ext cx="8442796" cy="839787"/>
          </a:xfrm>
        </p:spPr>
        <p:txBody>
          <a:bodyPr/>
          <a:lstStyle/>
          <a:p>
            <a:r>
              <a:rPr lang="en-GB" dirty="0" err="1"/>
              <a:t>Klik</a:t>
            </a:r>
            <a:r>
              <a:rPr lang="en-GB" dirty="0"/>
              <a:t> om de </a:t>
            </a:r>
            <a:r>
              <a:rPr lang="en-GB" dirty="0" err="1"/>
              <a:t>stijl</a:t>
            </a:r>
            <a:r>
              <a:rPr lang="en-GB" dirty="0"/>
              <a:t> </a:t>
            </a:r>
            <a:r>
              <a:rPr lang="en-GB" dirty="0" err="1"/>
              <a:t>te</a:t>
            </a:r>
            <a:r>
              <a:rPr lang="en-GB" dirty="0"/>
              <a:t> </a:t>
            </a:r>
            <a:r>
              <a:rPr lang="en-GB" dirty="0" err="1"/>
              <a:t>bewerken</a:t>
            </a:r>
            <a:endParaRPr lang="en-GB" dirty="0"/>
          </a:p>
        </p:txBody>
      </p:sp>
      <p:sp>
        <p:nvSpPr>
          <p:cNvPr id="3" name="Tijdelijke aanduiding voor afbeelding 24"/>
          <p:cNvSpPr>
            <a:spLocks noGrp="1" noChangeAspect="1"/>
          </p:cNvSpPr>
          <p:nvPr>
            <p:ph type="pic" sz="quarter" idx="13"/>
          </p:nvPr>
        </p:nvSpPr>
        <p:spPr bwMode="auto">
          <a:xfrm>
            <a:off x="476508" y="3307559"/>
            <a:ext cx="2647950" cy="2647950"/>
          </a:xfrm>
          <a:prstGeom prst="ellipse">
            <a:avLst/>
          </a:prstGeom>
          <a:solidFill>
            <a:schemeClr val="accent3"/>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err="1">
                <a:ln>
                  <a:noFill/>
                </a:ln>
                <a:solidFill>
                  <a:sysClr val="windowText" lastClr="000000"/>
                </a:solidFill>
                <a:effectLst/>
                <a:uLnTx/>
                <a:uFillTx/>
              </a:rPr>
              <a:t>Klik</a:t>
            </a:r>
            <a:r>
              <a:rPr kumimoji="0" lang="en-GB" sz="800" b="0" i="0" u="none" strike="noStrike" kern="0" cap="none" spc="0" normalizeH="0" baseline="0" noProof="0" dirty="0">
                <a:ln>
                  <a:noFill/>
                </a:ln>
                <a:solidFill>
                  <a:sysClr val="windowText" lastClr="000000"/>
                </a:solidFill>
                <a:effectLst/>
                <a:uLnTx/>
                <a:uFillTx/>
              </a:rPr>
              <a:t> op het pictogram </a:t>
            </a:r>
            <a:r>
              <a:rPr kumimoji="0" lang="en-GB" sz="800" b="0" i="0" u="none" strike="noStrike" kern="0" cap="none" spc="0" normalizeH="0" baseline="0" noProof="0" dirty="0" err="1">
                <a:ln>
                  <a:noFill/>
                </a:ln>
                <a:solidFill>
                  <a:sysClr val="windowText" lastClr="000000"/>
                </a:solidFill>
                <a:effectLst/>
                <a:uLnTx/>
                <a:uFillTx/>
              </a:rPr>
              <a:t>als</a:t>
            </a:r>
            <a:r>
              <a:rPr kumimoji="0" lang="en-GB" sz="800" b="0" i="0" u="none" strike="noStrike" kern="0" cap="none" spc="0" normalizeH="0" baseline="0" noProof="0" dirty="0">
                <a:ln>
                  <a:noFill/>
                </a:ln>
                <a:solidFill>
                  <a:sysClr val="windowText" lastClr="000000"/>
                </a:solidFill>
                <a:effectLst/>
                <a:uLnTx/>
                <a:uFillTx/>
              </a:rPr>
              <a:t> u </a:t>
            </a:r>
            <a:r>
              <a:rPr kumimoji="0" lang="en-GB" sz="800" b="0" i="0" u="none" strike="noStrike" kern="0" cap="none" spc="0" normalizeH="0" baseline="0" noProof="0" dirty="0" err="1">
                <a:ln>
                  <a:noFill/>
                </a:ln>
                <a:solidFill>
                  <a:sysClr val="windowText" lastClr="000000"/>
                </a:solidFill>
                <a:effectLst/>
                <a:uLnTx/>
                <a:uFillTx/>
              </a:rPr>
              <a:t>een</a:t>
            </a:r>
            <a:r>
              <a:rPr kumimoji="0" lang="en-GB" sz="800" b="0" i="0" u="none" strike="noStrike" kern="0" cap="none" spc="0" normalizeH="0" baseline="0" noProof="0" dirty="0">
                <a:ln>
                  <a:noFill/>
                </a:ln>
                <a:solidFill>
                  <a:sysClr val="windowText" lastClr="000000"/>
                </a:solidFill>
                <a:effectLst/>
                <a:uLnTx/>
                <a:uFillTx/>
              </a:rPr>
              <a:t> </a:t>
            </a:r>
            <a:r>
              <a:rPr kumimoji="0" lang="en-GB" sz="800" b="0" i="0" u="none" strike="noStrike" kern="0" cap="none" spc="0" normalizeH="0" baseline="0" noProof="0" dirty="0" err="1">
                <a:ln>
                  <a:noFill/>
                </a:ln>
                <a:solidFill>
                  <a:sysClr val="windowText" lastClr="000000"/>
                </a:solidFill>
                <a:effectLst/>
                <a:uLnTx/>
                <a:uFillTx/>
              </a:rPr>
              <a:t>afbeelding</a:t>
            </a:r>
            <a:r>
              <a:rPr kumimoji="0" lang="en-GB" sz="800" b="0" i="0" u="none" strike="noStrike" kern="0" cap="none" spc="0" normalizeH="0" baseline="0" noProof="0" dirty="0">
                <a:ln>
                  <a:noFill/>
                </a:ln>
                <a:solidFill>
                  <a:sysClr val="windowText" lastClr="000000"/>
                </a:solidFill>
                <a:effectLst/>
                <a:uLnTx/>
                <a:uFillTx/>
              </a:rPr>
              <a:t> wilt </a:t>
            </a:r>
            <a:r>
              <a:rPr kumimoji="0" lang="en-GB" sz="800" b="0" i="0" u="none" strike="noStrike" kern="0" cap="none" spc="0" normalizeH="0" baseline="0" noProof="0" dirty="0" err="1">
                <a:ln>
                  <a:noFill/>
                </a:ln>
                <a:solidFill>
                  <a:sysClr val="windowText" lastClr="000000"/>
                </a:solidFill>
                <a:effectLst/>
                <a:uLnTx/>
                <a:uFillTx/>
              </a:rPr>
              <a:t>toevoegen</a:t>
            </a:r>
            <a:endParaRPr kumimoji="0" lang="en-GB" sz="800" b="0" i="0" u="none" strike="noStrike" kern="0" cap="none" spc="0" normalizeH="0" baseline="0" noProof="0" dirty="0">
              <a:ln>
                <a:noFill/>
              </a:ln>
              <a:solidFill>
                <a:sysClr val="windowText" lastClr="000000"/>
              </a:solidFill>
              <a:effectLst/>
              <a:uLnTx/>
              <a:uFillTx/>
            </a:endParaRPr>
          </a:p>
        </p:txBody>
      </p:sp>
      <p:sp>
        <p:nvSpPr>
          <p:cNvPr id="6" name="Tijdelijke aanduiding voor afbeelding 24"/>
          <p:cNvSpPr>
            <a:spLocks noGrp="1" noChangeAspect="1"/>
          </p:cNvSpPr>
          <p:nvPr>
            <p:ph type="pic" sz="quarter" idx="19"/>
          </p:nvPr>
        </p:nvSpPr>
        <p:spPr bwMode="auto">
          <a:xfrm>
            <a:off x="6308818" y="3307559"/>
            <a:ext cx="2647950" cy="2647950"/>
          </a:xfrm>
          <a:prstGeom prst="ellipse">
            <a:avLst/>
          </a:prstGeom>
          <a:solidFill>
            <a:srgbClr val="D5D2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err="1">
                <a:ln>
                  <a:noFill/>
                </a:ln>
                <a:solidFill>
                  <a:sysClr val="windowText" lastClr="000000"/>
                </a:solidFill>
                <a:effectLst/>
                <a:uLnTx/>
                <a:uFillTx/>
              </a:rPr>
              <a:t>Klik</a:t>
            </a:r>
            <a:r>
              <a:rPr kumimoji="0" lang="en-GB" sz="800" b="0" i="0" u="none" strike="noStrike" kern="0" cap="none" spc="0" normalizeH="0" baseline="0" noProof="0" dirty="0">
                <a:ln>
                  <a:noFill/>
                </a:ln>
                <a:solidFill>
                  <a:sysClr val="windowText" lastClr="000000"/>
                </a:solidFill>
                <a:effectLst/>
                <a:uLnTx/>
                <a:uFillTx/>
              </a:rPr>
              <a:t> op het pictogram </a:t>
            </a:r>
            <a:r>
              <a:rPr kumimoji="0" lang="en-GB" sz="800" b="0" i="0" u="none" strike="noStrike" kern="0" cap="none" spc="0" normalizeH="0" baseline="0" noProof="0" dirty="0" err="1">
                <a:ln>
                  <a:noFill/>
                </a:ln>
                <a:solidFill>
                  <a:sysClr val="windowText" lastClr="000000"/>
                </a:solidFill>
                <a:effectLst/>
                <a:uLnTx/>
                <a:uFillTx/>
              </a:rPr>
              <a:t>als</a:t>
            </a:r>
            <a:r>
              <a:rPr kumimoji="0" lang="en-GB" sz="800" b="0" i="0" u="none" strike="noStrike" kern="0" cap="none" spc="0" normalizeH="0" baseline="0" noProof="0" dirty="0">
                <a:ln>
                  <a:noFill/>
                </a:ln>
                <a:solidFill>
                  <a:sysClr val="windowText" lastClr="000000"/>
                </a:solidFill>
                <a:effectLst/>
                <a:uLnTx/>
                <a:uFillTx/>
              </a:rPr>
              <a:t> u </a:t>
            </a:r>
            <a:r>
              <a:rPr kumimoji="0" lang="en-GB" sz="800" b="0" i="0" u="none" strike="noStrike" kern="0" cap="none" spc="0" normalizeH="0" baseline="0" noProof="0" dirty="0" err="1">
                <a:ln>
                  <a:noFill/>
                </a:ln>
                <a:solidFill>
                  <a:sysClr val="windowText" lastClr="000000"/>
                </a:solidFill>
                <a:effectLst/>
                <a:uLnTx/>
                <a:uFillTx/>
              </a:rPr>
              <a:t>een</a:t>
            </a:r>
            <a:r>
              <a:rPr kumimoji="0" lang="en-GB" sz="800" b="0" i="0" u="none" strike="noStrike" kern="0" cap="none" spc="0" normalizeH="0" baseline="0" noProof="0" dirty="0">
                <a:ln>
                  <a:noFill/>
                </a:ln>
                <a:solidFill>
                  <a:sysClr val="windowText" lastClr="000000"/>
                </a:solidFill>
                <a:effectLst/>
                <a:uLnTx/>
                <a:uFillTx/>
              </a:rPr>
              <a:t> </a:t>
            </a:r>
            <a:r>
              <a:rPr kumimoji="0" lang="en-GB" sz="800" b="0" i="0" u="none" strike="noStrike" kern="0" cap="none" spc="0" normalizeH="0" baseline="0" noProof="0" dirty="0" err="1">
                <a:ln>
                  <a:noFill/>
                </a:ln>
                <a:solidFill>
                  <a:sysClr val="windowText" lastClr="000000"/>
                </a:solidFill>
                <a:effectLst/>
                <a:uLnTx/>
                <a:uFillTx/>
              </a:rPr>
              <a:t>afbeelding</a:t>
            </a:r>
            <a:r>
              <a:rPr kumimoji="0" lang="en-GB" sz="800" b="0" i="0" u="none" strike="noStrike" kern="0" cap="none" spc="0" normalizeH="0" baseline="0" noProof="0" dirty="0">
                <a:ln>
                  <a:noFill/>
                </a:ln>
                <a:solidFill>
                  <a:sysClr val="windowText" lastClr="000000"/>
                </a:solidFill>
                <a:effectLst/>
                <a:uLnTx/>
                <a:uFillTx/>
              </a:rPr>
              <a:t> wilt </a:t>
            </a:r>
            <a:r>
              <a:rPr kumimoji="0" lang="en-GB" sz="800" b="0" i="0" u="none" strike="noStrike" kern="0" cap="none" spc="0" normalizeH="0" baseline="0" noProof="0" dirty="0" err="1">
                <a:ln>
                  <a:noFill/>
                </a:ln>
                <a:solidFill>
                  <a:sysClr val="windowText" lastClr="000000"/>
                </a:solidFill>
                <a:effectLst/>
                <a:uLnTx/>
                <a:uFillTx/>
              </a:rPr>
              <a:t>toevoegen</a:t>
            </a:r>
            <a:endParaRPr kumimoji="0" lang="en-GB" sz="800" b="0" i="0" u="none" strike="noStrike" kern="0" cap="none" spc="0" normalizeH="0" baseline="0" noProof="0" dirty="0">
              <a:ln>
                <a:noFill/>
              </a:ln>
              <a:solidFill>
                <a:sysClr val="windowText" lastClr="000000"/>
              </a:solidFill>
              <a:effectLst/>
              <a:uLnTx/>
              <a:uFillTx/>
            </a:endParaRPr>
          </a:p>
        </p:txBody>
      </p:sp>
      <p:sp>
        <p:nvSpPr>
          <p:cNvPr id="7" name="Tijdelijke aanduiding voor afbeelding 24"/>
          <p:cNvSpPr>
            <a:spLocks noGrp="1" noChangeAspect="1"/>
          </p:cNvSpPr>
          <p:nvPr>
            <p:ph type="pic" sz="quarter" idx="16"/>
          </p:nvPr>
        </p:nvSpPr>
        <p:spPr bwMode="auto">
          <a:xfrm>
            <a:off x="4714655" y="3307559"/>
            <a:ext cx="2647950" cy="2647950"/>
          </a:xfrm>
          <a:prstGeom prst="ellipse">
            <a:avLst/>
          </a:prstGeom>
          <a:solidFill>
            <a:schemeClr val="accent3"/>
          </a:solidFill>
          <a:ln>
            <a:noFill/>
          </a:ln>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err="1">
                <a:ln>
                  <a:noFill/>
                </a:ln>
                <a:solidFill>
                  <a:sysClr val="windowText" lastClr="000000"/>
                </a:solidFill>
                <a:effectLst/>
                <a:uLnTx/>
                <a:uFillTx/>
              </a:rPr>
              <a:t>Klik</a:t>
            </a:r>
            <a:r>
              <a:rPr kumimoji="0" lang="en-GB" sz="800" b="0" i="0" u="none" strike="noStrike" kern="0" cap="none" spc="0" normalizeH="0" baseline="0" noProof="0" dirty="0">
                <a:ln>
                  <a:noFill/>
                </a:ln>
                <a:solidFill>
                  <a:sysClr val="windowText" lastClr="000000"/>
                </a:solidFill>
                <a:effectLst/>
                <a:uLnTx/>
                <a:uFillTx/>
              </a:rPr>
              <a:t> op het pictogram </a:t>
            </a:r>
            <a:r>
              <a:rPr kumimoji="0" lang="en-GB" sz="800" b="0" i="0" u="none" strike="noStrike" kern="0" cap="none" spc="0" normalizeH="0" baseline="0" noProof="0" dirty="0" err="1">
                <a:ln>
                  <a:noFill/>
                </a:ln>
                <a:solidFill>
                  <a:sysClr val="windowText" lastClr="000000"/>
                </a:solidFill>
                <a:effectLst/>
                <a:uLnTx/>
                <a:uFillTx/>
              </a:rPr>
              <a:t>als</a:t>
            </a:r>
            <a:r>
              <a:rPr kumimoji="0" lang="en-GB" sz="800" b="0" i="0" u="none" strike="noStrike" kern="0" cap="none" spc="0" normalizeH="0" baseline="0" noProof="0" dirty="0">
                <a:ln>
                  <a:noFill/>
                </a:ln>
                <a:solidFill>
                  <a:sysClr val="windowText" lastClr="000000"/>
                </a:solidFill>
                <a:effectLst/>
                <a:uLnTx/>
                <a:uFillTx/>
              </a:rPr>
              <a:t> u </a:t>
            </a:r>
            <a:r>
              <a:rPr kumimoji="0" lang="en-GB" sz="800" b="0" i="0" u="none" strike="noStrike" kern="0" cap="none" spc="0" normalizeH="0" baseline="0" noProof="0" dirty="0" err="1">
                <a:ln>
                  <a:noFill/>
                </a:ln>
                <a:solidFill>
                  <a:sysClr val="windowText" lastClr="000000"/>
                </a:solidFill>
                <a:effectLst/>
                <a:uLnTx/>
                <a:uFillTx/>
              </a:rPr>
              <a:t>een</a:t>
            </a:r>
            <a:r>
              <a:rPr kumimoji="0" lang="en-GB" sz="800" b="0" i="0" u="none" strike="noStrike" kern="0" cap="none" spc="0" normalizeH="0" baseline="0" noProof="0" dirty="0">
                <a:ln>
                  <a:noFill/>
                </a:ln>
                <a:solidFill>
                  <a:sysClr val="windowText" lastClr="000000"/>
                </a:solidFill>
                <a:effectLst/>
                <a:uLnTx/>
                <a:uFillTx/>
              </a:rPr>
              <a:t> </a:t>
            </a:r>
            <a:r>
              <a:rPr kumimoji="0" lang="en-GB" sz="800" b="0" i="0" u="none" strike="noStrike" kern="0" cap="none" spc="0" normalizeH="0" baseline="0" noProof="0" dirty="0" err="1">
                <a:ln>
                  <a:noFill/>
                </a:ln>
                <a:solidFill>
                  <a:sysClr val="windowText" lastClr="000000"/>
                </a:solidFill>
                <a:effectLst/>
                <a:uLnTx/>
                <a:uFillTx/>
              </a:rPr>
              <a:t>afbeelding</a:t>
            </a:r>
            <a:r>
              <a:rPr kumimoji="0" lang="en-GB" sz="800" b="0" i="0" u="none" strike="noStrike" kern="0" cap="none" spc="0" normalizeH="0" baseline="0" noProof="0" dirty="0">
                <a:ln>
                  <a:noFill/>
                </a:ln>
                <a:solidFill>
                  <a:sysClr val="windowText" lastClr="000000"/>
                </a:solidFill>
                <a:effectLst/>
                <a:uLnTx/>
                <a:uFillTx/>
              </a:rPr>
              <a:t> wilt </a:t>
            </a:r>
            <a:r>
              <a:rPr kumimoji="0" lang="en-GB" sz="800" b="0" i="0" u="none" strike="noStrike" kern="0" cap="none" spc="0" normalizeH="0" baseline="0" noProof="0" dirty="0" err="1">
                <a:ln>
                  <a:noFill/>
                </a:ln>
                <a:solidFill>
                  <a:sysClr val="windowText" lastClr="000000"/>
                </a:solidFill>
                <a:effectLst/>
                <a:uLnTx/>
                <a:uFillTx/>
              </a:rPr>
              <a:t>toevoegen</a:t>
            </a:r>
            <a:endParaRPr kumimoji="0" lang="en-GB" sz="800" b="0" i="0" u="none" strike="noStrike" kern="0" cap="none" spc="0" normalizeH="0" baseline="0" noProof="0" dirty="0">
              <a:ln>
                <a:noFill/>
              </a:ln>
              <a:solidFill>
                <a:sysClr val="windowText" lastClr="000000"/>
              </a:solidFill>
              <a:effectLst/>
              <a:uLnTx/>
              <a:uFillTx/>
            </a:endParaRPr>
          </a:p>
        </p:txBody>
      </p:sp>
      <p:sp>
        <p:nvSpPr>
          <p:cNvPr id="8" name="Tijdelijke aanduiding voor afbeelding 24"/>
          <p:cNvSpPr>
            <a:spLocks noGrp="1" noChangeAspect="1"/>
          </p:cNvSpPr>
          <p:nvPr>
            <p:ph type="pic" sz="quarter" idx="15"/>
          </p:nvPr>
        </p:nvSpPr>
        <p:spPr bwMode="auto">
          <a:xfrm>
            <a:off x="3120492" y="3307559"/>
            <a:ext cx="2647950" cy="2647950"/>
          </a:xfrm>
          <a:prstGeom prst="ellipse">
            <a:avLst/>
          </a:prstGeom>
          <a:solidFill>
            <a:srgbClr val="D5D2CA"/>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err="1">
                <a:ln>
                  <a:noFill/>
                </a:ln>
                <a:solidFill>
                  <a:sysClr val="windowText" lastClr="000000"/>
                </a:solidFill>
                <a:effectLst/>
                <a:uLnTx/>
                <a:uFillTx/>
              </a:rPr>
              <a:t>Klik</a:t>
            </a:r>
            <a:r>
              <a:rPr kumimoji="0" lang="en-GB" sz="800" b="0" i="0" u="none" strike="noStrike" kern="0" cap="none" spc="0" normalizeH="0" baseline="0" noProof="0" dirty="0">
                <a:ln>
                  <a:noFill/>
                </a:ln>
                <a:solidFill>
                  <a:sysClr val="windowText" lastClr="000000"/>
                </a:solidFill>
                <a:effectLst/>
                <a:uLnTx/>
                <a:uFillTx/>
              </a:rPr>
              <a:t> op het pictogram </a:t>
            </a:r>
            <a:r>
              <a:rPr kumimoji="0" lang="en-GB" sz="800" b="0" i="0" u="none" strike="noStrike" kern="0" cap="none" spc="0" normalizeH="0" baseline="0" noProof="0" dirty="0" err="1">
                <a:ln>
                  <a:noFill/>
                </a:ln>
                <a:solidFill>
                  <a:sysClr val="windowText" lastClr="000000"/>
                </a:solidFill>
                <a:effectLst/>
                <a:uLnTx/>
                <a:uFillTx/>
              </a:rPr>
              <a:t>als</a:t>
            </a:r>
            <a:r>
              <a:rPr kumimoji="0" lang="en-GB" sz="800" b="0" i="0" u="none" strike="noStrike" kern="0" cap="none" spc="0" normalizeH="0" baseline="0" noProof="0" dirty="0">
                <a:ln>
                  <a:noFill/>
                </a:ln>
                <a:solidFill>
                  <a:sysClr val="windowText" lastClr="000000"/>
                </a:solidFill>
                <a:effectLst/>
                <a:uLnTx/>
                <a:uFillTx/>
              </a:rPr>
              <a:t> u </a:t>
            </a:r>
            <a:r>
              <a:rPr kumimoji="0" lang="en-GB" sz="800" b="0" i="0" u="none" strike="noStrike" kern="0" cap="none" spc="0" normalizeH="0" baseline="0" noProof="0" dirty="0" err="1">
                <a:ln>
                  <a:noFill/>
                </a:ln>
                <a:solidFill>
                  <a:sysClr val="windowText" lastClr="000000"/>
                </a:solidFill>
                <a:effectLst/>
                <a:uLnTx/>
                <a:uFillTx/>
              </a:rPr>
              <a:t>een</a:t>
            </a:r>
            <a:r>
              <a:rPr kumimoji="0" lang="en-GB" sz="800" b="0" i="0" u="none" strike="noStrike" kern="0" cap="none" spc="0" normalizeH="0" baseline="0" noProof="0" dirty="0">
                <a:ln>
                  <a:noFill/>
                </a:ln>
                <a:solidFill>
                  <a:sysClr val="windowText" lastClr="000000"/>
                </a:solidFill>
                <a:effectLst/>
                <a:uLnTx/>
                <a:uFillTx/>
              </a:rPr>
              <a:t> </a:t>
            </a:r>
            <a:r>
              <a:rPr kumimoji="0" lang="en-GB" sz="800" b="0" i="0" u="none" strike="noStrike" kern="0" cap="none" spc="0" normalizeH="0" baseline="0" noProof="0" dirty="0" err="1">
                <a:ln>
                  <a:noFill/>
                </a:ln>
                <a:solidFill>
                  <a:sysClr val="windowText" lastClr="000000"/>
                </a:solidFill>
                <a:effectLst/>
                <a:uLnTx/>
                <a:uFillTx/>
              </a:rPr>
              <a:t>afbeelding</a:t>
            </a:r>
            <a:r>
              <a:rPr kumimoji="0" lang="en-GB" sz="800" b="0" i="0" u="none" strike="noStrike" kern="0" cap="none" spc="0" normalizeH="0" baseline="0" noProof="0" dirty="0">
                <a:ln>
                  <a:noFill/>
                </a:ln>
                <a:solidFill>
                  <a:sysClr val="windowText" lastClr="000000"/>
                </a:solidFill>
                <a:effectLst/>
                <a:uLnTx/>
                <a:uFillTx/>
              </a:rPr>
              <a:t> wilt </a:t>
            </a:r>
            <a:r>
              <a:rPr kumimoji="0" lang="en-GB" sz="800" b="0" i="0" u="none" strike="noStrike" kern="0" cap="none" spc="0" normalizeH="0" baseline="0" noProof="0" dirty="0" err="1">
                <a:ln>
                  <a:noFill/>
                </a:ln>
                <a:solidFill>
                  <a:sysClr val="windowText" lastClr="000000"/>
                </a:solidFill>
                <a:effectLst/>
                <a:uLnTx/>
                <a:uFillTx/>
              </a:rPr>
              <a:t>toevoegen</a:t>
            </a:r>
            <a:endParaRPr kumimoji="0" lang="en-GB" sz="800" b="0" i="0" u="none" strike="noStrike" kern="0" cap="none" spc="0" normalizeH="0" baseline="0" noProof="0" dirty="0">
              <a:ln>
                <a:noFill/>
              </a:ln>
              <a:solidFill>
                <a:sysClr val="windowText" lastClr="000000"/>
              </a:solidFill>
              <a:effectLst/>
              <a:uLnTx/>
              <a:uFillTx/>
            </a:endParaRPr>
          </a:p>
        </p:txBody>
      </p:sp>
      <p:sp>
        <p:nvSpPr>
          <p:cNvPr id="4" name="Tijdelijke aanduiding voor tekst 4"/>
          <p:cNvSpPr>
            <a:spLocks noGrp="1"/>
          </p:cNvSpPr>
          <p:nvPr>
            <p:ph type="body" sz="quarter" idx="17" hasCustomPrompt="1"/>
          </p:nvPr>
        </p:nvSpPr>
        <p:spPr bwMode="auto">
          <a:xfrm>
            <a:off x="485775" y="1616400"/>
            <a:ext cx="8447088" cy="371475"/>
          </a:xfrm>
          <a:prstGeom prst="rect">
            <a:avLst/>
          </a:prstGeom>
          <a:noFill/>
          <a:ln>
            <a:noFill/>
          </a:ln>
          <a:extLst/>
        </p:spPr>
        <p:txBody>
          <a:bodyPr lIns="36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err="1">
                <a:ln>
                  <a:noFill/>
                </a:ln>
                <a:solidFill>
                  <a:srgbClr val="FFFFFF"/>
                </a:solidFill>
                <a:effectLst/>
                <a:uLnTx/>
                <a:uFillTx/>
              </a:rPr>
              <a:t>Ondertitel</a:t>
            </a:r>
            <a:endParaRPr kumimoji="0" lang="en-GB" sz="1800" b="0" i="0" u="none" strike="noStrike" kern="0" cap="none" spc="0" normalizeH="0" baseline="0" noProof="0" dirty="0">
              <a:ln>
                <a:noFill/>
              </a:ln>
              <a:solidFill>
                <a:srgbClr val="FFFFFF"/>
              </a:solidFill>
              <a:effectLst/>
              <a:uLnTx/>
              <a:uFillTx/>
            </a:endParaRPr>
          </a:p>
        </p:txBody>
      </p:sp>
      <p:sp>
        <p:nvSpPr>
          <p:cNvPr id="5" name="Tijdelijke aanduiding voor tekst 4"/>
          <p:cNvSpPr>
            <a:spLocks noGrp="1"/>
          </p:cNvSpPr>
          <p:nvPr>
            <p:ph type="body" sz="quarter" idx="18" hasCustomPrompt="1"/>
          </p:nvPr>
        </p:nvSpPr>
        <p:spPr bwMode="auto">
          <a:xfrm>
            <a:off x="478633" y="2262386"/>
            <a:ext cx="8447087" cy="371475"/>
          </a:xfrm>
          <a:prstGeom prst="rect">
            <a:avLst/>
          </a:prstGeom>
          <a:noFill/>
          <a:ln>
            <a:noFill/>
          </a:ln>
          <a:extLst/>
        </p:spPr>
        <p:txBody>
          <a:bodyPr lIns="36000" rIns="90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rPr>
              <a:t>Datum, </a:t>
            </a:r>
            <a:r>
              <a:rPr kumimoji="0" lang="en-GB" sz="1800" b="0" i="0" u="none" strike="noStrike" kern="0" cap="none" spc="0" normalizeH="0" baseline="0" noProof="0" dirty="0" err="1">
                <a:ln>
                  <a:noFill/>
                </a:ln>
                <a:solidFill>
                  <a:srgbClr val="FFFFFF"/>
                </a:solidFill>
                <a:effectLst/>
                <a:uLnTx/>
                <a:uFillTx/>
              </a:rPr>
              <a:t>Auteursnaam</a:t>
            </a:r>
            <a:endParaRPr kumimoji="0" lang="en-GB" sz="1800" b="0"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4239833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box with rectangular image">
    <p:spTree>
      <p:nvGrpSpPr>
        <p:cNvPr id="1" name=""/>
        <p:cNvGrpSpPr/>
        <p:nvPr/>
      </p:nvGrpSpPr>
      <p:grpSpPr>
        <a:xfrm>
          <a:off x="0" y="0"/>
          <a:ext cx="0" cy="0"/>
          <a:chOff x="0" y="0"/>
          <a:chExt cx="0" cy="0"/>
        </a:xfrm>
      </p:grpSpPr>
      <p:sp>
        <p:nvSpPr>
          <p:cNvPr id="2" name="Titel 1"/>
          <p:cNvSpPr>
            <a:spLocks noGrp="1"/>
          </p:cNvSpPr>
          <p:nvPr>
            <p:ph type="title"/>
          </p:nvPr>
        </p:nvSpPr>
        <p:spPr>
          <a:xfrm>
            <a:off x="491638" y="230188"/>
            <a:ext cx="3276000" cy="1353086"/>
          </a:xfrm>
        </p:spPr>
        <p:txBody>
          <a:bodyPr/>
          <a:lstStyle>
            <a:lvl1pPr>
              <a:defRPr/>
            </a:lvl1pPr>
          </a:lstStyle>
          <a:p>
            <a:r>
              <a:rPr lang="en-GB" dirty="0" err="1"/>
              <a:t>Klik</a:t>
            </a:r>
            <a:r>
              <a:rPr lang="en-GB" dirty="0"/>
              <a:t> om de </a:t>
            </a:r>
            <a:r>
              <a:rPr lang="en-GB" dirty="0" err="1"/>
              <a:t>stijl</a:t>
            </a:r>
            <a:r>
              <a:rPr lang="en-GB" dirty="0"/>
              <a:t> </a:t>
            </a:r>
            <a:r>
              <a:rPr lang="en-GB" dirty="0" err="1"/>
              <a:t>te</a:t>
            </a:r>
            <a:r>
              <a:rPr lang="en-GB" dirty="0"/>
              <a:t> </a:t>
            </a:r>
            <a:r>
              <a:rPr lang="en-GB" dirty="0" err="1"/>
              <a:t>bewerken</a:t>
            </a:r>
            <a:endParaRPr lang="en-GB" dirty="0"/>
          </a:p>
        </p:txBody>
      </p:sp>
      <p:sp>
        <p:nvSpPr>
          <p:cNvPr id="3" name="Tijdelijke aanduiding voor afbeelding 24"/>
          <p:cNvSpPr>
            <a:spLocks noGrp="1" noChangeAspect="1"/>
          </p:cNvSpPr>
          <p:nvPr>
            <p:ph type="pic" sz="quarter" idx="16"/>
          </p:nvPr>
        </p:nvSpPr>
        <p:spPr>
          <a:xfrm>
            <a:off x="3900006" y="226800"/>
            <a:ext cx="5040000" cy="5735850"/>
          </a:xfrm>
          <a:prstGeom prst="rect">
            <a:avLst/>
          </a:prstGeom>
          <a:solidFill>
            <a:schemeClr val="accent3"/>
          </a:solidFill>
        </p:spPr>
        <p:txBody>
          <a:bodyPr anchor="ctr"/>
          <a:lstStyle>
            <a:lvl1pPr marL="0" indent="0" algn="ctr">
              <a:buNone/>
              <a:defRPr sz="800"/>
            </a:lvl1pPr>
          </a:lstStyle>
          <a:p>
            <a:pPr lvl="0"/>
            <a:r>
              <a:rPr lang="en-GB" noProof="0" dirty="0" err="1"/>
              <a:t>Klik</a:t>
            </a:r>
            <a:r>
              <a:rPr lang="en-GB" noProof="0" dirty="0"/>
              <a:t> op het pictogram </a:t>
            </a:r>
            <a:r>
              <a:rPr lang="en-GB" noProof="0" dirty="0" err="1"/>
              <a:t>als</a:t>
            </a:r>
            <a:r>
              <a:rPr lang="en-GB" noProof="0" dirty="0"/>
              <a:t> u </a:t>
            </a:r>
            <a:r>
              <a:rPr lang="en-GB" noProof="0" dirty="0" err="1"/>
              <a:t>een</a:t>
            </a:r>
            <a:r>
              <a:rPr lang="en-GB" noProof="0" dirty="0"/>
              <a:t> </a:t>
            </a:r>
            <a:r>
              <a:rPr lang="en-GB" noProof="0" dirty="0" err="1"/>
              <a:t>afbeelding</a:t>
            </a:r>
            <a:r>
              <a:rPr lang="en-GB" noProof="0" dirty="0"/>
              <a:t> wilt </a:t>
            </a:r>
            <a:r>
              <a:rPr lang="en-GB" noProof="0" dirty="0" err="1"/>
              <a:t>toevoegen</a:t>
            </a:r>
            <a:endParaRPr lang="en-GB" noProof="0" dirty="0"/>
          </a:p>
        </p:txBody>
      </p:sp>
      <p:sp>
        <p:nvSpPr>
          <p:cNvPr id="4" name="Tijdelijke aanduiding voor tekst 4"/>
          <p:cNvSpPr>
            <a:spLocks noGrp="1"/>
          </p:cNvSpPr>
          <p:nvPr>
            <p:ph type="body" sz="quarter" idx="17"/>
          </p:nvPr>
        </p:nvSpPr>
        <p:spPr>
          <a:xfrm>
            <a:off x="495302" y="1840012"/>
            <a:ext cx="3276600" cy="4122638"/>
          </a:xfrm>
        </p:spPr>
        <p:txBody>
          <a:bodyPr lIns="36000"/>
          <a:lstStyle>
            <a:lvl1pPr marL="0" indent="0">
              <a:buNone/>
              <a:defRPr>
                <a:solidFill>
                  <a:schemeClr val="tx1"/>
                </a:solidFill>
              </a:defRPr>
            </a:lvl1pPr>
          </a:lstStyle>
          <a:p>
            <a:pPr lvl="0"/>
            <a:r>
              <a:rPr lang="en-GB" dirty="0" err="1"/>
              <a:t>Klik</a:t>
            </a:r>
            <a:r>
              <a:rPr lang="en-GB" dirty="0"/>
              <a:t> om de </a:t>
            </a:r>
            <a:r>
              <a:rPr lang="en-GB" dirty="0" err="1"/>
              <a:t>modelstijlen</a:t>
            </a:r>
            <a:r>
              <a:rPr lang="en-GB" dirty="0"/>
              <a:t> </a:t>
            </a:r>
            <a:r>
              <a:rPr lang="en-GB" dirty="0" err="1"/>
              <a:t>te</a:t>
            </a:r>
            <a:r>
              <a:rPr lang="en-GB" dirty="0"/>
              <a:t> </a:t>
            </a:r>
            <a:r>
              <a:rPr lang="en-GB" dirty="0" err="1"/>
              <a:t>bewerken</a:t>
            </a:r>
            <a:endParaRPr lang="en-GB" dirty="0"/>
          </a:p>
        </p:txBody>
      </p:sp>
      <p:sp>
        <p:nvSpPr>
          <p:cNvPr id="5" name="Tijdelijke aanduiding voor dianummer 4"/>
          <p:cNvSpPr>
            <a:spLocks noGrp="1"/>
          </p:cNvSpPr>
          <p:nvPr>
            <p:ph type="sldNum" sz="quarter" idx="18"/>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4107234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images with text boxe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838800"/>
          </a:xfrm>
        </p:spPr>
        <p:txBody>
          <a:bodyPr/>
          <a:lstStyle/>
          <a:p>
            <a:r>
              <a:rPr lang="en-GB" dirty="0" err="1"/>
              <a:t>Klik</a:t>
            </a:r>
            <a:r>
              <a:rPr lang="en-GB" dirty="0"/>
              <a:t> om de </a:t>
            </a:r>
            <a:r>
              <a:rPr lang="en-GB" dirty="0" err="1"/>
              <a:t>stijl</a:t>
            </a:r>
            <a:r>
              <a:rPr lang="en-GB" dirty="0"/>
              <a:t> </a:t>
            </a:r>
            <a:r>
              <a:rPr lang="en-GB" dirty="0" err="1"/>
              <a:t>te</a:t>
            </a:r>
            <a:r>
              <a:rPr lang="en-GB" dirty="0"/>
              <a:t> </a:t>
            </a:r>
            <a:r>
              <a:rPr lang="en-GB" dirty="0" err="1"/>
              <a:t>bewerken</a:t>
            </a:r>
            <a:endParaRPr lang="en-GB" dirty="0"/>
          </a:p>
        </p:txBody>
      </p:sp>
      <p:sp>
        <p:nvSpPr>
          <p:cNvPr id="3" name="Tijdelijke aanduiding voor afbeelding 24"/>
          <p:cNvSpPr>
            <a:spLocks noGrp="1" noChangeAspect="1"/>
          </p:cNvSpPr>
          <p:nvPr>
            <p:ph type="pic" sz="quarter" idx="16"/>
          </p:nvPr>
        </p:nvSpPr>
        <p:spPr>
          <a:xfrm>
            <a:off x="537619" y="1933314"/>
            <a:ext cx="2639660" cy="2628000"/>
          </a:xfrm>
          <a:prstGeom prst="rect">
            <a:avLst/>
          </a:prstGeom>
          <a:solidFill>
            <a:schemeClr val="accent3"/>
          </a:solidFill>
        </p:spPr>
        <p:txBody>
          <a:bodyPr anchor="ctr"/>
          <a:lstStyle>
            <a:lvl1pPr marL="0" indent="0" algn="ctr">
              <a:buNone/>
              <a:defRPr sz="800"/>
            </a:lvl1pPr>
          </a:lstStyle>
          <a:p>
            <a:pPr lvl="0"/>
            <a:r>
              <a:rPr lang="en-GB" noProof="0" dirty="0" err="1"/>
              <a:t>Klik</a:t>
            </a:r>
            <a:r>
              <a:rPr lang="en-GB" noProof="0" dirty="0"/>
              <a:t> op het pictogram </a:t>
            </a:r>
            <a:r>
              <a:rPr lang="en-GB" noProof="0" dirty="0" err="1"/>
              <a:t>als</a:t>
            </a:r>
            <a:r>
              <a:rPr lang="en-GB" noProof="0" dirty="0"/>
              <a:t> u </a:t>
            </a:r>
            <a:r>
              <a:rPr lang="en-GB" noProof="0" dirty="0" err="1"/>
              <a:t>een</a:t>
            </a:r>
            <a:r>
              <a:rPr lang="en-GB" noProof="0" dirty="0"/>
              <a:t> </a:t>
            </a:r>
            <a:r>
              <a:rPr lang="en-GB" noProof="0" dirty="0" err="1"/>
              <a:t>afbeelding</a:t>
            </a:r>
            <a:r>
              <a:rPr lang="en-GB" noProof="0" dirty="0"/>
              <a:t> wilt </a:t>
            </a:r>
            <a:r>
              <a:rPr lang="en-GB" noProof="0" dirty="0" err="1"/>
              <a:t>toevoegen</a:t>
            </a:r>
            <a:endParaRPr lang="en-GB" noProof="0" dirty="0"/>
          </a:p>
        </p:txBody>
      </p:sp>
      <p:sp>
        <p:nvSpPr>
          <p:cNvPr id="4" name="Tijdelijke aanduiding voor afbeelding 24"/>
          <p:cNvSpPr>
            <a:spLocks noGrp="1" noChangeAspect="1"/>
          </p:cNvSpPr>
          <p:nvPr>
            <p:ph type="pic" sz="quarter" idx="17"/>
          </p:nvPr>
        </p:nvSpPr>
        <p:spPr>
          <a:xfrm>
            <a:off x="3418212" y="1933314"/>
            <a:ext cx="2639660" cy="2628000"/>
          </a:xfrm>
          <a:prstGeom prst="rect">
            <a:avLst/>
          </a:prstGeom>
          <a:solidFill>
            <a:schemeClr val="accent3"/>
          </a:solidFill>
        </p:spPr>
        <p:txBody>
          <a:bodyPr anchor="ctr"/>
          <a:lstStyle>
            <a:lvl1pPr marL="0" indent="0" algn="ctr">
              <a:buNone/>
              <a:defRPr sz="800"/>
            </a:lvl1pPr>
          </a:lstStyle>
          <a:p>
            <a:pPr lvl="0"/>
            <a:r>
              <a:rPr lang="en-GB" noProof="0" dirty="0" err="1"/>
              <a:t>Klik</a:t>
            </a:r>
            <a:r>
              <a:rPr lang="en-GB" noProof="0" dirty="0"/>
              <a:t> op het pictogram </a:t>
            </a:r>
            <a:r>
              <a:rPr lang="en-GB" noProof="0" dirty="0" err="1"/>
              <a:t>als</a:t>
            </a:r>
            <a:r>
              <a:rPr lang="en-GB" noProof="0" dirty="0"/>
              <a:t> u </a:t>
            </a:r>
            <a:r>
              <a:rPr lang="en-GB" noProof="0" dirty="0" err="1"/>
              <a:t>een</a:t>
            </a:r>
            <a:r>
              <a:rPr lang="en-GB" noProof="0" dirty="0"/>
              <a:t> </a:t>
            </a:r>
            <a:r>
              <a:rPr lang="en-GB" noProof="0" dirty="0" err="1"/>
              <a:t>afbeelding</a:t>
            </a:r>
            <a:r>
              <a:rPr lang="en-GB" noProof="0" dirty="0"/>
              <a:t> wilt </a:t>
            </a:r>
            <a:r>
              <a:rPr lang="en-GB" noProof="0" dirty="0" err="1"/>
              <a:t>toevoegen</a:t>
            </a:r>
            <a:endParaRPr lang="en-GB" noProof="0" dirty="0"/>
          </a:p>
        </p:txBody>
      </p:sp>
      <p:sp>
        <p:nvSpPr>
          <p:cNvPr id="5" name="Tijdelijke aanduiding voor afbeelding 24"/>
          <p:cNvSpPr>
            <a:spLocks noGrp="1" noChangeAspect="1"/>
          </p:cNvSpPr>
          <p:nvPr>
            <p:ph type="pic" sz="quarter" idx="18"/>
          </p:nvPr>
        </p:nvSpPr>
        <p:spPr>
          <a:xfrm>
            <a:off x="6298805" y="1933314"/>
            <a:ext cx="2639660" cy="2628000"/>
          </a:xfrm>
          <a:prstGeom prst="rect">
            <a:avLst/>
          </a:prstGeom>
          <a:solidFill>
            <a:schemeClr val="accent3"/>
          </a:solidFill>
        </p:spPr>
        <p:txBody>
          <a:bodyPr anchor="ctr"/>
          <a:lstStyle>
            <a:lvl1pPr marL="0" indent="0" algn="ctr">
              <a:buNone/>
              <a:defRPr sz="800"/>
            </a:lvl1pPr>
          </a:lstStyle>
          <a:p>
            <a:pPr lvl="0"/>
            <a:r>
              <a:rPr lang="en-GB" noProof="0" dirty="0" err="1"/>
              <a:t>Klik</a:t>
            </a:r>
            <a:r>
              <a:rPr lang="en-GB" noProof="0" dirty="0"/>
              <a:t> op het pictogram </a:t>
            </a:r>
            <a:r>
              <a:rPr lang="en-GB" noProof="0" dirty="0" err="1"/>
              <a:t>als</a:t>
            </a:r>
            <a:r>
              <a:rPr lang="en-GB" noProof="0" dirty="0"/>
              <a:t> u </a:t>
            </a:r>
            <a:r>
              <a:rPr lang="en-GB" noProof="0" dirty="0" err="1"/>
              <a:t>een</a:t>
            </a:r>
            <a:r>
              <a:rPr lang="en-GB" noProof="0" dirty="0"/>
              <a:t> </a:t>
            </a:r>
            <a:r>
              <a:rPr lang="en-GB" noProof="0" dirty="0" err="1"/>
              <a:t>afbeelding</a:t>
            </a:r>
            <a:r>
              <a:rPr lang="en-GB" noProof="0" dirty="0"/>
              <a:t> wilt </a:t>
            </a:r>
            <a:r>
              <a:rPr lang="en-GB" noProof="0" dirty="0" err="1"/>
              <a:t>toevoegen</a:t>
            </a:r>
            <a:endParaRPr lang="en-GB" noProof="0" dirty="0"/>
          </a:p>
        </p:txBody>
      </p:sp>
      <p:sp>
        <p:nvSpPr>
          <p:cNvPr id="7" name="Tijdelijke aanduiding voor tekst 6"/>
          <p:cNvSpPr>
            <a:spLocks noGrp="1"/>
          </p:cNvSpPr>
          <p:nvPr>
            <p:ph type="body" sz="quarter" idx="19"/>
          </p:nvPr>
        </p:nvSpPr>
        <p:spPr>
          <a:xfrm>
            <a:off x="490538"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dirty="0" err="1"/>
              <a:t>Klik</a:t>
            </a:r>
            <a:r>
              <a:rPr lang="en-GB" dirty="0"/>
              <a:t> om de </a:t>
            </a:r>
            <a:r>
              <a:rPr lang="en-GB" dirty="0" err="1"/>
              <a:t>modelstijl</a:t>
            </a:r>
            <a:endParaRPr lang="en-GB" dirty="0"/>
          </a:p>
        </p:txBody>
      </p:sp>
      <p:sp>
        <p:nvSpPr>
          <p:cNvPr id="8" name="Tijdelijke aanduiding voor tekst 6"/>
          <p:cNvSpPr>
            <a:spLocks noGrp="1"/>
          </p:cNvSpPr>
          <p:nvPr>
            <p:ph type="body" sz="quarter" idx="20"/>
          </p:nvPr>
        </p:nvSpPr>
        <p:spPr>
          <a:xfrm>
            <a:off x="3366170"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dirty="0" err="1"/>
              <a:t>Klik</a:t>
            </a:r>
            <a:r>
              <a:rPr lang="en-GB" dirty="0"/>
              <a:t> om de </a:t>
            </a:r>
            <a:r>
              <a:rPr lang="en-GB" dirty="0" err="1"/>
              <a:t>modelstijl</a:t>
            </a:r>
            <a:endParaRPr lang="en-GB" dirty="0"/>
          </a:p>
        </p:txBody>
      </p:sp>
      <p:sp>
        <p:nvSpPr>
          <p:cNvPr id="9" name="Tijdelijke aanduiding voor tekst 6"/>
          <p:cNvSpPr>
            <a:spLocks noGrp="1"/>
          </p:cNvSpPr>
          <p:nvPr>
            <p:ph type="body" sz="quarter" idx="21"/>
          </p:nvPr>
        </p:nvSpPr>
        <p:spPr>
          <a:xfrm>
            <a:off x="6241802"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dirty="0" err="1"/>
              <a:t>Klik</a:t>
            </a:r>
            <a:r>
              <a:rPr lang="en-GB" dirty="0"/>
              <a:t> om de </a:t>
            </a:r>
            <a:r>
              <a:rPr lang="en-GB" dirty="0" err="1"/>
              <a:t>modelstijl</a:t>
            </a:r>
            <a:endParaRPr lang="en-GB" dirty="0"/>
          </a:p>
        </p:txBody>
      </p:sp>
      <p:sp>
        <p:nvSpPr>
          <p:cNvPr id="10" name="Tijdelijke aanduiding voor tekst 6"/>
          <p:cNvSpPr>
            <a:spLocks noGrp="1"/>
          </p:cNvSpPr>
          <p:nvPr>
            <p:ph type="body" sz="quarter" idx="22"/>
          </p:nvPr>
        </p:nvSpPr>
        <p:spPr>
          <a:xfrm>
            <a:off x="490538"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dirty="0" err="1"/>
              <a:t>Klik</a:t>
            </a:r>
            <a:r>
              <a:rPr lang="en-GB" dirty="0"/>
              <a:t> om de </a:t>
            </a:r>
            <a:r>
              <a:rPr lang="en-GB" dirty="0" err="1"/>
              <a:t>modelstijl</a:t>
            </a:r>
            <a:endParaRPr lang="en-GB" dirty="0"/>
          </a:p>
        </p:txBody>
      </p:sp>
      <p:sp>
        <p:nvSpPr>
          <p:cNvPr id="11" name="Tijdelijke aanduiding voor tekst 6"/>
          <p:cNvSpPr>
            <a:spLocks noGrp="1"/>
          </p:cNvSpPr>
          <p:nvPr>
            <p:ph type="body" sz="quarter" idx="23"/>
          </p:nvPr>
        </p:nvSpPr>
        <p:spPr>
          <a:xfrm>
            <a:off x="3365675"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dirty="0" err="1"/>
              <a:t>Klik</a:t>
            </a:r>
            <a:r>
              <a:rPr lang="en-GB" dirty="0"/>
              <a:t> om de </a:t>
            </a:r>
            <a:r>
              <a:rPr lang="en-GB" dirty="0" err="1"/>
              <a:t>modelstijl</a:t>
            </a:r>
            <a:endParaRPr lang="en-GB" dirty="0"/>
          </a:p>
        </p:txBody>
      </p:sp>
      <p:sp>
        <p:nvSpPr>
          <p:cNvPr id="12" name="Tijdelijke aanduiding voor tekst 6"/>
          <p:cNvSpPr>
            <a:spLocks noGrp="1"/>
          </p:cNvSpPr>
          <p:nvPr>
            <p:ph type="body" sz="quarter" idx="24"/>
          </p:nvPr>
        </p:nvSpPr>
        <p:spPr>
          <a:xfrm>
            <a:off x="6241802"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dirty="0" err="1"/>
              <a:t>Klik</a:t>
            </a:r>
            <a:r>
              <a:rPr lang="en-GB" dirty="0"/>
              <a:t> om de </a:t>
            </a:r>
            <a:r>
              <a:rPr lang="en-GB" dirty="0" err="1"/>
              <a:t>modelstijl</a:t>
            </a:r>
            <a:endParaRPr lang="en-GB" dirty="0"/>
          </a:p>
        </p:txBody>
      </p:sp>
      <p:sp>
        <p:nvSpPr>
          <p:cNvPr id="6" name="Tijdelijke aanduiding voor dianummer 5"/>
          <p:cNvSpPr>
            <a:spLocks noGrp="1"/>
          </p:cNvSpPr>
          <p:nvPr>
            <p:ph type="sldNum" sz="quarter" idx="25"/>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2791031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 with 2 square image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838800"/>
          </a:xfrm>
        </p:spPr>
        <p:txBody>
          <a:bodyPr/>
          <a:lstStyle/>
          <a:p>
            <a:r>
              <a:rPr lang="en-GB" dirty="0" err="1"/>
              <a:t>Klik</a:t>
            </a:r>
            <a:r>
              <a:rPr lang="en-GB" dirty="0"/>
              <a:t> om de </a:t>
            </a:r>
            <a:r>
              <a:rPr lang="en-GB" dirty="0" err="1"/>
              <a:t>stijl</a:t>
            </a:r>
            <a:r>
              <a:rPr lang="en-GB" dirty="0"/>
              <a:t> </a:t>
            </a:r>
            <a:r>
              <a:rPr lang="en-GB" dirty="0" err="1"/>
              <a:t>te</a:t>
            </a:r>
            <a:r>
              <a:rPr lang="en-GB" dirty="0"/>
              <a:t> </a:t>
            </a:r>
            <a:r>
              <a:rPr lang="en-GB" dirty="0" err="1"/>
              <a:t>bewerken</a:t>
            </a:r>
            <a:endParaRPr lang="en-GB" dirty="0"/>
          </a:p>
        </p:txBody>
      </p:sp>
      <p:sp>
        <p:nvSpPr>
          <p:cNvPr id="3" name="Tijdelijke aanduiding voor afbeelding 24"/>
          <p:cNvSpPr>
            <a:spLocks noGrp="1" noChangeAspect="1"/>
          </p:cNvSpPr>
          <p:nvPr>
            <p:ph type="pic" sz="quarter" idx="16"/>
          </p:nvPr>
        </p:nvSpPr>
        <p:spPr>
          <a:xfrm>
            <a:off x="536399" y="1929600"/>
            <a:ext cx="4104000" cy="4027383"/>
          </a:xfrm>
          <a:prstGeom prst="rect">
            <a:avLst/>
          </a:prstGeom>
          <a:solidFill>
            <a:schemeClr val="accent3"/>
          </a:solidFill>
        </p:spPr>
        <p:txBody>
          <a:bodyPr anchor="ctr"/>
          <a:lstStyle>
            <a:lvl1pPr marL="0" indent="0" algn="ctr">
              <a:buNone/>
              <a:defRPr sz="800"/>
            </a:lvl1pPr>
          </a:lstStyle>
          <a:p>
            <a:pPr lvl="0"/>
            <a:r>
              <a:rPr lang="en-GB" noProof="0" dirty="0" err="1"/>
              <a:t>Klik</a:t>
            </a:r>
            <a:r>
              <a:rPr lang="en-GB" noProof="0" dirty="0"/>
              <a:t> op het pictogram </a:t>
            </a:r>
            <a:r>
              <a:rPr lang="en-GB" noProof="0" dirty="0" err="1"/>
              <a:t>als</a:t>
            </a:r>
            <a:r>
              <a:rPr lang="en-GB" noProof="0" dirty="0"/>
              <a:t> u </a:t>
            </a:r>
            <a:r>
              <a:rPr lang="en-GB" noProof="0" dirty="0" err="1"/>
              <a:t>een</a:t>
            </a:r>
            <a:r>
              <a:rPr lang="en-GB" noProof="0" dirty="0"/>
              <a:t> </a:t>
            </a:r>
            <a:r>
              <a:rPr lang="en-GB" noProof="0" dirty="0" err="1"/>
              <a:t>afbeelding</a:t>
            </a:r>
            <a:r>
              <a:rPr lang="en-GB" noProof="0" dirty="0"/>
              <a:t> wilt </a:t>
            </a:r>
            <a:r>
              <a:rPr lang="en-GB" noProof="0" dirty="0" err="1"/>
              <a:t>toevoegen</a:t>
            </a:r>
            <a:endParaRPr lang="en-GB" noProof="0" dirty="0"/>
          </a:p>
        </p:txBody>
      </p:sp>
      <p:sp>
        <p:nvSpPr>
          <p:cNvPr id="5" name="Tijdelijke aanduiding voor afbeelding 24"/>
          <p:cNvSpPr>
            <a:spLocks noGrp="1" noChangeAspect="1"/>
          </p:cNvSpPr>
          <p:nvPr>
            <p:ph type="pic" sz="quarter" idx="17"/>
          </p:nvPr>
        </p:nvSpPr>
        <p:spPr>
          <a:xfrm>
            <a:off x="4826161" y="1929600"/>
            <a:ext cx="4104000" cy="4033050"/>
          </a:xfrm>
          <a:prstGeom prst="rect">
            <a:avLst/>
          </a:prstGeom>
          <a:solidFill>
            <a:schemeClr val="accent3"/>
          </a:solidFill>
        </p:spPr>
        <p:txBody>
          <a:bodyPr anchor="ctr"/>
          <a:lstStyle>
            <a:lvl1pPr marL="0" indent="0" algn="ctr">
              <a:buNone/>
              <a:defRPr sz="800"/>
            </a:lvl1pPr>
          </a:lstStyle>
          <a:p>
            <a:pPr lvl="0"/>
            <a:r>
              <a:rPr lang="en-GB" noProof="0" dirty="0" err="1"/>
              <a:t>Klik</a:t>
            </a:r>
            <a:r>
              <a:rPr lang="en-GB" noProof="0" dirty="0"/>
              <a:t> op het pictogram </a:t>
            </a:r>
            <a:r>
              <a:rPr lang="en-GB" noProof="0" dirty="0" err="1"/>
              <a:t>als</a:t>
            </a:r>
            <a:r>
              <a:rPr lang="en-GB" noProof="0" dirty="0"/>
              <a:t> u </a:t>
            </a:r>
            <a:r>
              <a:rPr lang="en-GB" noProof="0" dirty="0" err="1"/>
              <a:t>een</a:t>
            </a:r>
            <a:r>
              <a:rPr lang="en-GB" noProof="0" dirty="0"/>
              <a:t> </a:t>
            </a:r>
            <a:r>
              <a:rPr lang="en-GB" noProof="0" dirty="0" err="1"/>
              <a:t>afbeelding</a:t>
            </a:r>
            <a:r>
              <a:rPr lang="en-GB" noProof="0" dirty="0"/>
              <a:t> wilt </a:t>
            </a:r>
            <a:r>
              <a:rPr lang="en-GB" noProof="0" dirty="0" err="1"/>
              <a:t>toevoegen</a:t>
            </a:r>
            <a:endParaRPr lang="en-GB" noProof="0" dirty="0"/>
          </a:p>
        </p:txBody>
      </p:sp>
      <p:sp>
        <p:nvSpPr>
          <p:cNvPr id="4" name="Tijdelijke aanduiding voor dianummer 3"/>
          <p:cNvSpPr>
            <a:spLocks noGrp="1"/>
          </p:cNvSpPr>
          <p:nvPr>
            <p:ph type="sldNum" sz="quarter" idx="18"/>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2432627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with large image">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p:nvPr>
        </p:nvSpPr>
        <p:spPr>
          <a:xfrm>
            <a:off x="536400" y="1402557"/>
            <a:ext cx="8402400" cy="4552950"/>
          </a:xfrm>
          <a:prstGeom prst="rect">
            <a:avLst/>
          </a:prstGeom>
          <a:solidFill>
            <a:schemeClr val="accent3"/>
          </a:solidFill>
        </p:spPr>
        <p:txBody>
          <a:bodyPr anchor="ctr"/>
          <a:lstStyle>
            <a:lvl1pPr marL="0" indent="0" algn="ctr">
              <a:buNone/>
              <a:defRPr sz="800"/>
            </a:lvl1pPr>
          </a:lstStyle>
          <a:p>
            <a:pPr lvl="0"/>
            <a:r>
              <a:rPr lang="en-GB" noProof="0" dirty="0" err="1"/>
              <a:t>Klik</a:t>
            </a:r>
            <a:r>
              <a:rPr lang="en-GB" noProof="0" dirty="0"/>
              <a:t> op het pictogram </a:t>
            </a:r>
            <a:r>
              <a:rPr lang="en-GB" noProof="0" dirty="0" err="1"/>
              <a:t>als</a:t>
            </a:r>
            <a:r>
              <a:rPr lang="en-GB" noProof="0" dirty="0"/>
              <a:t> u </a:t>
            </a:r>
            <a:r>
              <a:rPr lang="en-GB" noProof="0" dirty="0" err="1"/>
              <a:t>een</a:t>
            </a:r>
            <a:r>
              <a:rPr lang="en-GB" noProof="0" dirty="0"/>
              <a:t> </a:t>
            </a:r>
            <a:r>
              <a:rPr lang="en-GB" noProof="0" dirty="0" err="1"/>
              <a:t>afbeelding</a:t>
            </a:r>
            <a:r>
              <a:rPr lang="en-GB" noProof="0" dirty="0"/>
              <a:t> wilt </a:t>
            </a:r>
            <a:r>
              <a:rPr lang="en-GB" noProof="0" dirty="0" err="1"/>
              <a:t>toevoegen</a:t>
            </a:r>
            <a:endParaRPr lang="en-GB" noProof="0" dirty="0"/>
          </a:p>
        </p:txBody>
      </p:sp>
      <p:sp>
        <p:nvSpPr>
          <p:cNvPr id="2" name="Titel 1"/>
          <p:cNvSpPr>
            <a:spLocks noGrp="1"/>
          </p:cNvSpPr>
          <p:nvPr>
            <p:ph type="title"/>
          </p:nvPr>
        </p:nvSpPr>
        <p:spPr>
          <a:xfrm>
            <a:off x="491642" y="230187"/>
            <a:ext cx="8442796" cy="838800"/>
          </a:xfrm>
        </p:spPr>
        <p:txBody>
          <a:bodyPr/>
          <a:lstStyle/>
          <a:p>
            <a:r>
              <a:rPr lang="en-GB" dirty="0" err="1"/>
              <a:t>Klik</a:t>
            </a:r>
            <a:r>
              <a:rPr lang="en-GB" dirty="0"/>
              <a:t> om de </a:t>
            </a:r>
            <a:r>
              <a:rPr lang="en-GB" dirty="0" err="1"/>
              <a:t>stijl</a:t>
            </a:r>
            <a:r>
              <a:rPr lang="en-GB" dirty="0"/>
              <a:t> </a:t>
            </a:r>
            <a:r>
              <a:rPr lang="en-GB" dirty="0" err="1"/>
              <a:t>te</a:t>
            </a:r>
            <a:r>
              <a:rPr lang="en-GB" dirty="0"/>
              <a:t> </a:t>
            </a:r>
            <a:r>
              <a:rPr lang="en-GB" dirty="0" err="1"/>
              <a:t>bewerken</a:t>
            </a:r>
            <a:endParaRPr lang="en-GB" dirty="0"/>
          </a:p>
        </p:txBody>
      </p:sp>
      <p:sp>
        <p:nvSpPr>
          <p:cNvPr id="4" name="Tijdelijke aanduiding voor dianummer 3"/>
          <p:cNvSpPr>
            <a:spLocks noGrp="1"/>
          </p:cNvSpPr>
          <p:nvPr>
            <p:ph type="sldNum" sz="quarter" idx="17"/>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2178015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rectangular images">
    <p:spTree>
      <p:nvGrpSpPr>
        <p:cNvPr id="1" name=""/>
        <p:cNvGrpSpPr/>
        <p:nvPr/>
      </p:nvGrpSpPr>
      <p:grpSpPr>
        <a:xfrm>
          <a:off x="0" y="0"/>
          <a:ext cx="0" cy="0"/>
          <a:chOff x="0" y="0"/>
          <a:chExt cx="0" cy="0"/>
        </a:xfrm>
      </p:grpSpPr>
      <p:sp>
        <p:nvSpPr>
          <p:cNvPr id="3" name="Tijdelijke aanduiding voor afbeelding 24"/>
          <p:cNvSpPr>
            <a:spLocks noGrp="1"/>
          </p:cNvSpPr>
          <p:nvPr>
            <p:ph type="pic" sz="quarter" idx="16"/>
          </p:nvPr>
        </p:nvSpPr>
        <p:spPr>
          <a:xfrm>
            <a:off x="536400" y="233362"/>
            <a:ext cx="4011352" cy="5720400"/>
          </a:xfrm>
          <a:prstGeom prst="rect">
            <a:avLst/>
          </a:prstGeom>
          <a:solidFill>
            <a:schemeClr val="accent3"/>
          </a:solidFill>
        </p:spPr>
        <p:txBody>
          <a:bodyPr anchor="ctr"/>
          <a:lstStyle>
            <a:lvl1pPr marL="0" indent="0" algn="ctr">
              <a:buNone/>
              <a:defRPr sz="800"/>
            </a:lvl1pPr>
          </a:lstStyle>
          <a:p>
            <a:pPr lvl="0"/>
            <a:r>
              <a:rPr lang="en-GB" noProof="0" dirty="0" err="1"/>
              <a:t>Klik</a:t>
            </a:r>
            <a:r>
              <a:rPr lang="en-GB" noProof="0" dirty="0"/>
              <a:t> op het pictogram </a:t>
            </a:r>
            <a:r>
              <a:rPr lang="en-GB" noProof="0" dirty="0" err="1"/>
              <a:t>als</a:t>
            </a:r>
            <a:r>
              <a:rPr lang="en-GB" noProof="0" dirty="0"/>
              <a:t> u </a:t>
            </a:r>
            <a:r>
              <a:rPr lang="en-GB" noProof="0" dirty="0" err="1"/>
              <a:t>een</a:t>
            </a:r>
            <a:r>
              <a:rPr lang="en-GB" noProof="0" dirty="0"/>
              <a:t> </a:t>
            </a:r>
            <a:r>
              <a:rPr lang="en-GB" noProof="0" dirty="0" err="1"/>
              <a:t>afbeelding</a:t>
            </a:r>
            <a:r>
              <a:rPr lang="en-GB" noProof="0" dirty="0"/>
              <a:t> wilt </a:t>
            </a:r>
            <a:r>
              <a:rPr lang="en-GB" noProof="0" dirty="0" err="1"/>
              <a:t>toevoegen</a:t>
            </a:r>
            <a:endParaRPr lang="en-GB" noProof="0" dirty="0"/>
          </a:p>
        </p:txBody>
      </p:sp>
      <p:sp>
        <p:nvSpPr>
          <p:cNvPr id="4" name="Tijdelijke aanduiding voor afbeelding 24"/>
          <p:cNvSpPr>
            <a:spLocks noGrp="1"/>
          </p:cNvSpPr>
          <p:nvPr>
            <p:ph type="pic" sz="quarter" idx="17"/>
          </p:nvPr>
        </p:nvSpPr>
        <p:spPr>
          <a:xfrm>
            <a:off x="4827265" y="233362"/>
            <a:ext cx="4104000" cy="5719559"/>
          </a:xfrm>
          <a:prstGeom prst="rect">
            <a:avLst/>
          </a:prstGeom>
          <a:solidFill>
            <a:schemeClr val="accent3"/>
          </a:solidFill>
        </p:spPr>
        <p:txBody>
          <a:bodyPr anchor="ctr"/>
          <a:lstStyle>
            <a:lvl1pPr marL="0" indent="0" algn="ctr">
              <a:buNone/>
              <a:defRPr sz="800"/>
            </a:lvl1pPr>
          </a:lstStyle>
          <a:p>
            <a:pPr lvl="0"/>
            <a:r>
              <a:rPr lang="en-GB" noProof="0" dirty="0" err="1"/>
              <a:t>Klik</a:t>
            </a:r>
            <a:r>
              <a:rPr lang="en-GB" noProof="0" dirty="0"/>
              <a:t> op het pictogram </a:t>
            </a:r>
            <a:r>
              <a:rPr lang="en-GB" noProof="0" dirty="0" err="1"/>
              <a:t>als</a:t>
            </a:r>
            <a:r>
              <a:rPr lang="en-GB" noProof="0" dirty="0"/>
              <a:t> u </a:t>
            </a:r>
            <a:r>
              <a:rPr lang="en-GB" noProof="0" dirty="0" err="1"/>
              <a:t>een</a:t>
            </a:r>
            <a:r>
              <a:rPr lang="en-GB" noProof="0" dirty="0"/>
              <a:t> </a:t>
            </a:r>
            <a:r>
              <a:rPr lang="en-GB" noProof="0" dirty="0" err="1"/>
              <a:t>afbeelding</a:t>
            </a:r>
            <a:r>
              <a:rPr lang="en-GB" noProof="0" dirty="0"/>
              <a:t> wilt </a:t>
            </a:r>
            <a:r>
              <a:rPr lang="en-GB" noProof="0" dirty="0" err="1"/>
              <a:t>toevoegen</a:t>
            </a:r>
            <a:endParaRPr lang="en-GB" noProof="0" dirty="0"/>
          </a:p>
        </p:txBody>
      </p:sp>
      <p:sp>
        <p:nvSpPr>
          <p:cNvPr id="2" name="Tijdelijke aanduiding voor dianummer 1"/>
          <p:cNvSpPr>
            <a:spLocks noGrp="1"/>
          </p:cNvSpPr>
          <p:nvPr>
            <p:ph type="sldNum" sz="quarter" idx="18"/>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2704470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to beeldvullend">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p:nvPr>
        </p:nvSpPr>
        <p:spPr bwMode="gray">
          <a:xfrm>
            <a:off x="0" y="0"/>
            <a:ext cx="9143999" cy="6858000"/>
          </a:xfrm>
          <a:prstGeom prst="rect">
            <a:avLst/>
          </a:prstGeom>
          <a:solidFill>
            <a:schemeClr val="accent3"/>
          </a:solidFill>
        </p:spPr>
        <p:txBody>
          <a:bodyPr anchor="ctr"/>
          <a:lstStyle>
            <a:lvl1pPr marL="0" indent="0" algn="ctr">
              <a:buNone/>
              <a:defRPr sz="800"/>
            </a:lvl1pPr>
          </a:lstStyle>
          <a:p>
            <a:pPr lvl="0"/>
            <a:r>
              <a:rPr lang="en-GB" noProof="0" dirty="0" err="1"/>
              <a:t>Klik</a:t>
            </a:r>
            <a:r>
              <a:rPr lang="en-GB" noProof="0" dirty="0"/>
              <a:t> op het pictogram </a:t>
            </a:r>
            <a:r>
              <a:rPr lang="en-GB" noProof="0" dirty="0" err="1"/>
              <a:t>als</a:t>
            </a:r>
            <a:r>
              <a:rPr lang="en-GB" noProof="0" dirty="0"/>
              <a:t> u </a:t>
            </a:r>
            <a:r>
              <a:rPr lang="en-GB" noProof="0" dirty="0" err="1"/>
              <a:t>een</a:t>
            </a:r>
            <a:r>
              <a:rPr lang="en-GB" noProof="0" dirty="0"/>
              <a:t> </a:t>
            </a:r>
            <a:r>
              <a:rPr lang="en-GB" noProof="0" dirty="0" err="1"/>
              <a:t>afbeelding</a:t>
            </a:r>
            <a:r>
              <a:rPr lang="en-GB" noProof="0" dirty="0"/>
              <a:t> wilt </a:t>
            </a:r>
            <a:r>
              <a:rPr lang="en-GB" noProof="0" dirty="0" err="1"/>
              <a:t>toevoegen</a:t>
            </a:r>
            <a:endParaRPr lang="en-GB" noProof="0" dirty="0"/>
          </a:p>
        </p:txBody>
      </p:sp>
      <p:sp>
        <p:nvSpPr>
          <p:cNvPr id="4" name="Titel 1"/>
          <p:cNvSpPr>
            <a:spLocks noGrp="1"/>
          </p:cNvSpPr>
          <p:nvPr>
            <p:ph type="title"/>
          </p:nvPr>
        </p:nvSpPr>
        <p:spPr bwMode="white">
          <a:xfrm>
            <a:off x="491642" y="230188"/>
            <a:ext cx="8442796" cy="840125"/>
          </a:xfrm>
          <a:noFill/>
          <a:ln>
            <a:gradFill>
              <a:gsLst>
                <a:gs pos="0">
                  <a:schemeClr val="bg1"/>
                </a:gs>
                <a:gs pos="1000">
                  <a:schemeClr val="bg1">
                    <a:alpha val="0"/>
                  </a:schemeClr>
                </a:gs>
                <a:gs pos="99000">
                  <a:srgbClr val="FFFFFF">
                    <a:alpha val="0"/>
                  </a:srgbClr>
                </a:gs>
                <a:gs pos="100000">
                  <a:schemeClr val="bg1"/>
                </a:gs>
              </a:gsLst>
              <a:lin ang="5400000" scaled="0"/>
            </a:gradFill>
          </a:ln>
        </p:spPr>
        <p:txBody>
          <a:bodyPr/>
          <a:lstStyle>
            <a:lvl1pPr>
              <a:defRPr>
                <a:solidFill>
                  <a:schemeClr val="bg1"/>
                </a:solidFill>
              </a:defRPr>
            </a:lvl1pPr>
          </a:lstStyle>
          <a:p>
            <a:r>
              <a:rPr lang="en-GB" dirty="0" err="1"/>
              <a:t>Klik</a:t>
            </a:r>
            <a:r>
              <a:rPr lang="en-GB" dirty="0"/>
              <a:t> om de </a:t>
            </a:r>
            <a:r>
              <a:rPr lang="en-GB" dirty="0" err="1"/>
              <a:t>stijl</a:t>
            </a:r>
            <a:r>
              <a:rPr lang="en-GB" dirty="0"/>
              <a:t> </a:t>
            </a:r>
            <a:r>
              <a:rPr lang="en-GB" dirty="0" err="1"/>
              <a:t>te</a:t>
            </a:r>
            <a:r>
              <a:rPr lang="en-GB" dirty="0"/>
              <a:t> </a:t>
            </a:r>
            <a:r>
              <a:rPr lang="en-GB" dirty="0" err="1"/>
              <a:t>bewerken</a:t>
            </a:r>
            <a:endParaRPr lang="en-GB" dirty="0"/>
          </a:p>
        </p:txBody>
      </p:sp>
      <p:sp>
        <p:nvSpPr>
          <p:cNvPr id="2" name="Tijdelijke aanduiding voor dianummer 1"/>
          <p:cNvSpPr>
            <a:spLocks noGrp="1"/>
          </p:cNvSpPr>
          <p:nvPr>
            <p:ph type="sldNum" sz="quarter" idx="17"/>
          </p:nvPr>
        </p:nvSpPr>
        <p:spPr/>
        <p:txBody>
          <a:bodyPr/>
          <a:lstStyle>
            <a:lvl1pPr>
              <a:defRPr>
                <a:solidFill>
                  <a:schemeClr val="bg1"/>
                </a:solidFill>
              </a:defRPr>
            </a:lvl1p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9266283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24015829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 slide">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en-GB" dirty="0" err="1"/>
              <a:t>Klik</a:t>
            </a:r>
            <a:r>
              <a:rPr lang="en-GB" dirty="0"/>
              <a:t> om de </a:t>
            </a:r>
            <a:r>
              <a:rPr lang="en-GB" dirty="0" err="1"/>
              <a:t>stijl</a:t>
            </a:r>
            <a:r>
              <a:rPr lang="en-GB" dirty="0"/>
              <a:t> </a:t>
            </a:r>
            <a:r>
              <a:rPr lang="en-GB" dirty="0" err="1"/>
              <a:t>te</a:t>
            </a:r>
            <a:r>
              <a:rPr lang="en-GB" dirty="0"/>
              <a:t> </a:t>
            </a:r>
            <a:r>
              <a:rPr lang="en-GB" dirty="0" err="1"/>
              <a:t>bewerken</a:t>
            </a:r>
            <a:endParaRPr lang="en-GB" dirty="0"/>
          </a:p>
        </p:txBody>
      </p:sp>
      <p:sp>
        <p:nvSpPr>
          <p:cNvPr id="3" name="Tijdelijke aanduiding voor grafiek 5"/>
          <p:cNvSpPr>
            <a:spLocks noGrp="1"/>
          </p:cNvSpPr>
          <p:nvPr>
            <p:ph type="chart" sz="quarter" idx="17"/>
          </p:nvPr>
        </p:nvSpPr>
        <p:spPr>
          <a:xfrm>
            <a:off x="437321" y="1752600"/>
            <a:ext cx="8601903" cy="4314825"/>
          </a:xfrm>
          <a:noFill/>
        </p:spPr>
        <p:txBody>
          <a:bodyPr/>
          <a:lstStyle>
            <a:lvl1pPr>
              <a:defRPr>
                <a:solidFill>
                  <a:schemeClr val="bg2"/>
                </a:solidFill>
              </a:defRPr>
            </a:lvl1pPr>
          </a:lstStyle>
          <a:p>
            <a:endParaRPr lang="nl-NL" dirty="0"/>
          </a:p>
        </p:txBody>
      </p:sp>
      <p:sp>
        <p:nvSpPr>
          <p:cNvPr id="4" name="Tijdelijke aanduiding voor dianummer 3"/>
          <p:cNvSpPr>
            <a:spLocks noGrp="1"/>
          </p:cNvSpPr>
          <p:nvPr>
            <p:ph type="sldNum" sz="quarter" idx="18"/>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4161377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7"/>
            <a:ext cx="8442796" cy="838800"/>
          </a:xfrm>
        </p:spPr>
        <p:txBody>
          <a:bodyPr/>
          <a:lstStyle>
            <a:lvl1pPr>
              <a:defRPr/>
            </a:lvl1pPr>
          </a:lstStyle>
          <a:p>
            <a:r>
              <a:rPr lang="en-GB" dirty="0" err="1"/>
              <a:t>Klik</a:t>
            </a:r>
            <a:r>
              <a:rPr lang="en-GB" dirty="0"/>
              <a:t> om de </a:t>
            </a:r>
            <a:r>
              <a:rPr lang="en-GB" dirty="0" err="1"/>
              <a:t>stijl</a:t>
            </a:r>
            <a:r>
              <a:rPr lang="en-GB" dirty="0"/>
              <a:t> </a:t>
            </a:r>
            <a:r>
              <a:rPr lang="en-GB" dirty="0" err="1"/>
              <a:t>te</a:t>
            </a:r>
            <a:r>
              <a:rPr lang="en-GB" dirty="0"/>
              <a:t> </a:t>
            </a:r>
            <a:r>
              <a:rPr lang="en-GB" dirty="0" err="1"/>
              <a:t>bewerken</a:t>
            </a:r>
            <a:endParaRPr lang="en-GB" dirty="0"/>
          </a:p>
        </p:txBody>
      </p:sp>
      <p:sp>
        <p:nvSpPr>
          <p:cNvPr id="5" name="Tijdelijke aanduiding voor tabel 4"/>
          <p:cNvSpPr>
            <a:spLocks noGrp="1"/>
          </p:cNvSpPr>
          <p:nvPr>
            <p:ph type="tbl" sz="quarter" idx="10"/>
          </p:nvPr>
        </p:nvSpPr>
        <p:spPr>
          <a:xfrm>
            <a:off x="538163" y="1933575"/>
            <a:ext cx="8398089" cy="4028400"/>
          </a:xfrm>
        </p:spPr>
        <p:txBody>
          <a:bodyPr/>
          <a:lstStyle>
            <a:lvl1pPr>
              <a:defRPr>
                <a:solidFill>
                  <a:schemeClr val="bg2"/>
                </a:solidFill>
              </a:defRPr>
            </a:lvl1pPr>
          </a:lstStyle>
          <a:p>
            <a:endParaRPr lang="nl-NL" dirty="0"/>
          </a:p>
        </p:txBody>
      </p:sp>
      <p:sp>
        <p:nvSpPr>
          <p:cNvPr id="3" name="Tijdelijke aanduiding voor dianummer 2"/>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1369337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ide with circle image">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8"/>
            <a:ext cx="3276000" cy="1353086"/>
          </a:xfrm>
        </p:spPr>
        <p:txBody>
          <a:bodyPr/>
          <a:lstStyle>
            <a:lvl1pPr>
              <a:defRPr/>
            </a:lvl1pPr>
          </a:lstStyle>
          <a:p>
            <a:r>
              <a:rPr lang="en-GB" dirty="0" err="1"/>
              <a:t>Klik</a:t>
            </a:r>
            <a:r>
              <a:rPr lang="en-GB" dirty="0"/>
              <a:t> om de </a:t>
            </a:r>
            <a:r>
              <a:rPr lang="en-GB" dirty="0" err="1"/>
              <a:t>stijl</a:t>
            </a:r>
            <a:r>
              <a:rPr lang="en-GB" dirty="0"/>
              <a:t> </a:t>
            </a:r>
            <a:r>
              <a:rPr lang="en-GB" dirty="0" err="1"/>
              <a:t>te</a:t>
            </a:r>
            <a:r>
              <a:rPr lang="en-GB" dirty="0"/>
              <a:t> </a:t>
            </a:r>
            <a:r>
              <a:rPr lang="en-GB" dirty="0" err="1"/>
              <a:t>bewerken</a:t>
            </a:r>
            <a:endParaRPr lang="en-GB" dirty="0"/>
          </a:p>
        </p:txBody>
      </p:sp>
      <p:sp>
        <p:nvSpPr>
          <p:cNvPr id="7" name="Tijdelijke aanduiding voor afbeelding 24"/>
          <p:cNvSpPr>
            <a:spLocks noGrp="1" noChangeAspect="1"/>
          </p:cNvSpPr>
          <p:nvPr>
            <p:ph type="pic" sz="quarter" idx="16"/>
          </p:nvPr>
        </p:nvSpPr>
        <p:spPr>
          <a:xfrm>
            <a:off x="3887699" y="224477"/>
            <a:ext cx="5040000" cy="5040000"/>
          </a:xfrm>
          <a:prstGeom prst="ellipse">
            <a:avLst/>
          </a:prstGeom>
          <a:solidFill>
            <a:schemeClr val="accent3"/>
          </a:solidFill>
        </p:spPr>
        <p:txBody>
          <a:bodyPr anchor="ctr"/>
          <a:lstStyle>
            <a:lvl1pPr marL="0" indent="0" algn="ctr">
              <a:buNone/>
              <a:defRPr sz="800"/>
            </a:lvl1pPr>
          </a:lstStyle>
          <a:p>
            <a:pPr lvl="0"/>
            <a:r>
              <a:rPr lang="en-GB" noProof="0" dirty="0" err="1"/>
              <a:t>Klik</a:t>
            </a:r>
            <a:r>
              <a:rPr lang="en-GB" noProof="0" dirty="0"/>
              <a:t> op het pictogram </a:t>
            </a:r>
            <a:r>
              <a:rPr lang="en-GB" noProof="0" dirty="0" err="1"/>
              <a:t>als</a:t>
            </a:r>
            <a:r>
              <a:rPr lang="en-GB" noProof="0" dirty="0"/>
              <a:t> u </a:t>
            </a:r>
            <a:r>
              <a:rPr lang="en-GB" noProof="0" dirty="0" err="1"/>
              <a:t>een</a:t>
            </a:r>
            <a:r>
              <a:rPr lang="en-GB" noProof="0" dirty="0"/>
              <a:t> </a:t>
            </a:r>
            <a:r>
              <a:rPr lang="en-GB" noProof="0" dirty="0" err="1"/>
              <a:t>afbeelding</a:t>
            </a:r>
            <a:r>
              <a:rPr lang="en-GB" noProof="0" dirty="0"/>
              <a:t> wilt </a:t>
            </a:r>
            <a:r>
              <a:rPr lang="en-GB" noProof="0" dirty="0" err="1"/>
              <a:t>toevoegen</a:t>
            </a:r>
            <a:endParaRPr lang="en-GB" noProof="0" dirty="0"/>
          </a:p>
        </p:txBody>
      </p:sp>
      <p:sp>
        <p:nvSpPr>
          <p:cNvPr id="8" name="Tijdelijke aanduiding voor tekst 4"/>
          <p:cNvSpPr>
            <a:spLocks noGrp="1"/>
          </p:cNvSpPr>
          <p:nvPr>
            <p:ph type="body" sz="quarter" idx="17"/>
          </p:nvPr>
        </p:nvSpPr>
        <p:spPr>
          <a:xfrm>
            <a:off x="495301" y="1835250"/>
            <a:ext cx="3276600" cy="4127400"/>
          </a:xfrm>
        </p:spPr>
        <p:txBody>
          <a:bodyPr lIns="36000"/>
          <a:lstStyle>
            <a:lvl1pPr marL="0" indent="0">
              <a:buNone/>
              <a:defRPr>
                <a:solidFill>
                  <a:schemeClr val="tx1"/>
                </a:solidFill>
              </a:defRPr>
            </a:lvl1pPr>
          </a:lstStyle>
          <a:p>
            <a:pPr lvl="0"/>
            <a:r>
              <a:rPr lang="en-GB" dirty="0" err="1"/>
              <a:t>Klik</a:t>
            </a:r>
            <a:r>
              <a:rPr lang="en-GB" dirty="0"/>
              <a:t> om de </a:t>
            </a:r>
            <a:r>
              <a:rPr lang="en-GB" dirty="0" err="1"/>
              <a:t>modelstijlen</a:t>
            </a:r>
            <a:r>
              <a:rPr lang="en-GB" dirty="0"/>
              <a:t> </a:t>
            </a:r>
            <a:r>
              <a:rPr lang="en-GB" dirty="0" err="1"/>
              <a:t>te</a:t>
            </a:r>
            <a:r>
              <a:rPr lang="en-GB" dirty="0"/>
              <a:t> </a:t>
            </a:r>
            <a:r>
              <a:rPr lang="en-GB" dirty="0" err="1"/>
              <a:t>bewerken</a:t>
            </a:r>
            <a:endParaRPr lang="en-GB" dirty="0"/>
          </a:p>
        </p:txBody>
      </p:sp>
      <p:sp>
        <p:nvSpPr>
          <p:cNvPr id="3" name="Tijdelijke aanduiding voor dianummer 2"/>
          <p:cNvSpPr>
            <a:spLocks noGrp="1"/>
          </p:cNvSpPr>
          <p:nvPr>
            <p:ph type="sldNum" sz="quarter" idx="18"/>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3203450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with bullet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39787"/>
          </a:xfrm>
        </p:spPr>
        <p:txBody>
          <a:bodyPr/>
          <a:lstStyle/>
          <a:p>
            <a:r>
              <a:rPr lang="en-GB" dirty="0" err="1"/>
              <a:t>Klik</a:t>
            </a:r>
            <a:r>
              <a:rPr lang="en-GB" dirty="0"/>
              <a:t> om de </a:t>
            </a:r>
            <a:r>
              <a:rPr lang="en-GB" dirty="0" err="1"/>
              <a:t>stijl</a:t>
            </a:r>
            <a:r>
              <a:rPr lang="en-GB" dirty="0"/>
              <a:t> </a:t>
            </a:r>
            <a:r>
              <a:rPr lang="en-GB" dirty="0" err="1"/>
              <a:t>te</a:t>
            </a:r>
            <a:r>
              <a:rPr lang="en-GB" dirty="0"/>
              <a:t> </a:t>
            </a:r>
            <a:r>
              <a:rPr lang="en-GB" dirty="0" err="1"/>
              <a:t>bewerken</a:t>
            </a:r>
            <a:endParaRPr lang="en-GB" dirty="0"/>
          </a:p>
        </p:txBody>
      </p:sp>
      <p:sp>
        <p:nvSpPr>
          <p:cNvPr id="3" name="Tijdelijke aanduiding voor tekst 6"/>
          <p:cNvSpPr>
            <a:spLocks noGrp="1"/>
          </p:cNvSpPr>
          <p:nvPr>
            <p:ph type="body" sz="quarter" idx="10"/>
          </p:nvPr>
        </p:nvSpPr>
        <p:spPr>
          <a:xfrm>
            <a:off x="421200" y="1835249"/>
            <a:ext cx="8521188" cy="4089600"/>
          </a:xfrm>
        </p:spPr>
        <p:txBody>
          <a:bodyPr/>
          <a:lstStyle>
            <a:lvl2pPr>
              <a:buClr>
                <a:schemeClr val="bg2"/>
              </a:buClr>
              <a:defRPr/>
            </a:lvl2pPr>
          </a:lstStyle>
          <a:p>
            <a:pPr lvl="0"/>
            <a:r>
              <a:rPr lang="en-GB" dirty="0" err="1"/>
              <a:t>Klik</a:t>
            </a:r>
            <a:r>
              <a:rPr lang="en-GB" dirty="0"/>
              <a:t> om de </a:t>
            </a:r>
            <a:r>
              <a:rPr lang="en-GB" dirty="0" err="1"/>
              <a:t>modelstijlen</a:t>
            </a:r>
            <a:r>
              <a:rPr lang="en-GB" dirty="0"/>
              <a:t> </a:t>
            </a:r>
            <a:r>
              <a:rPr lang="en-GB" dirty="0" err="1"/>
              <a:t>te</a:t>
            </a:r>
            <a:r>
              <a:rPr lang="en-GB" dirty="0"/>
              <a:t> </a:t>
            </a:r>
            <a:r>
              <a:rPr lang="en-GB" dirty="0" err="1"/>
              <a:t>bewerken</a:t>
            </a:r>
            <a:endParaRPr lang="en-GB" dirty="0"/>
          </a:p>
          <a:p>
            <a:pPr lvl="1"/>
            <a:r>
              <a:rPr lang="en-GB" dirty="0" err="1"/>
              <a:t>Tweede</a:t>
            </a:r>
            <a:r>
              <a:rPr lang="en-GB" dirty="0"/>
              <a:t> </a:t>
            </a:r>
            <a:r>
              <a:rPr lang="en-GB" dirty="0" err="1"/>
              <a:t>niveau</a:t>
            </a:r>
            <a:endParaRPr lang="en-GB" dirty="0"/>
          </a:p>
          <a:p>
            <a:pPr lvl="2"/>
            <a:r>
              <a:rPr lang="en-GB" dirty="0" err="1"/>
              <a:t>Derde</a:t>
            </a:r>
            <a:r>
              <a:rPr lang="en-GB" dirty="0"/>
              <a:t> </a:t>
            </a:r>
            <a:r>
              <a:rPr lang="en-GB" dirty="0" err="1"/>
              <a:t>niveau</a:t>
            </a:r>
            <a:endParaRPr lang="en-GB" dirty="0"/>
          </a:p>
          <a:p>
            <a:pPr lvl="3"/>
            <a:r>
              <a:rPr lang="en-GB" dirty="0" err="1"/>
              <a:t>Vierde</a:t>
            </a:r>
            <a:r>
              <a:rPr lang="en-GB" dirty="0"/>
              <a:t> </a:t>
            </a:r>
            <a:r>
              <a:rPr lang="en-GB" dirty="0" err="1"/>
              <a:t>niveau</a:t>
            </a:r>
            <a:endParaRPr lang="en-GB" dirty="0"/>
          </a:p>
          <a:p>
            <a:pPr lvl="4"/>
            <a:r>
              <a:rPr lang="en-GB" dirty="0" err="1"/>
              <a:t>Vijfde</a:t>
            </a:r>
            <a:r>
              <a:rPr lang="en-GB" dirty="0"/>
              <a:t> </a:t>
            </a:r>
            <a:r>
              <a:rPr lang="en-GB" dirty="0" err="1"/>
              <a:t>niveau</a:t>
            </a:r>
            <a:endParaRPr lang="en-GB" dirty="0"/>
          </a:p>
        </p:txBody>
      </p:sp>
      <p:sp>
        <p:nvSpPr>
          <p:cNvPr id="4" name="Tijdelijke aanduiding voor dianummer 3"/>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2403301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with multiple logo's">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8"/>
            <a:ext cx="3276000" cy="1353086"/>
          </a:xfrm>
        </p:spPr>
        <p:txBody>
          <a:bodyPr/>
          <a:lstStyle>
            <a:lvl1pPr>
              <a:defRPr/>
            </a:lvl1pPr>
          </a:lstStyle>
          <a:p>
            <a:r>
              <a:rPr lang="en-GB" dirty="0" err="1"/>
              <a:t>Klik</a:t>
            </a:r>
            <a:r>
              <a:rPr lang="en-GB" dirty="0"/>
              <a:t> om de </a:t>
            </a:r>
            <a:r>
              <a:rPr lang="en-GB" dirty="0" err="1"/>
              <a:t>stijl</a:t>
            </a:r>
            <a:r>
              <a:rPr lang="en-GB" dirty="0"/>
              <a:t> </a:t>
            </a:r>
            <a:r>
              <a:rPr lang="en-GB" dirty="0" err="1"/>
              <a:t>te</a:t>
            </a:r>
            <a:r>
              <a:rPr lang="en-GB" dirty="0"/>
              <a:t> </a:t>
            </a:r>
            <a:r>
              <a:rPr lang="en-GB" dirty="0" err="1"/>
              <a:t>bewerken</a:t>
            </a:r>
            <a:endParaRPr lang="en-GB" dirty="0"/>
          </a:p>
        </p:txBody>
      </p:sp>
      <p:sp>
        <p:nvSpPr>
          <p:cNvPr id="8" name="Tijdelijke aanduiding voor tekst 4"/>
          <p:cNvSpPr>
            <a:spLocks noGrp="1"/>
          </p:cNvSpPr>
          <p:nvPr>
            <p:ph type="body" sz="quarter" idx="17"/>
          </p:nvPr>
        </p:nvSpPr>
        <p:spPr>
          <a:xfrm>
            <a:off x="495301" y="1835250"/>
            <a:ext cx="3276600" cy="3657600"/>
          </a:xfrm>
        </p:spPr>
        <p:txBody>
          <a:bodyPr lIns="36000"/>
          <a:lstStyle>
            <a:lvl1pPr marL="0" indent="0">
              <a:buNone/>
              <a:defRPr>
                <a:solidFill>
                  <a:schemeClr val="tx1"/>
                </a:solidFill>
              </a:defRPr>
            </a:lvl1pPr>
          </a:lstStyle>
          <a:p>
            <a:pPr lvl="0"/>
            <a:r>
              <a:rPr lang="en-GB" dirty="0" err="1"/>
              <a:t>Klik</a:t>
            </a:r>
            <a:r>
              <a:rPr lang="en-GB" dirty="0"/>
              <a:t> om de </a:t>
            </a:r>
            <a:r>
              <a:rPr lang="en-GB" dirty="0" err="1"/>
              <a:t>modelstijlen</a:t>
            </a:r>
            <a:r>
              <a:rPr lang="en-GB" dirty="0"/>
              <a:t> </a:t>
            </a:r>
            <a:r>
              <a:rPr lang="en-GB" dirty="0" err="1"/>
              <a:t>te</a:t>
            </a:r>
            <a:r>
              <a:rPr lang="en-GB" dirty="0"/>
              <a:t> </a:t>
            </a:r>
            <a:r>
              <a:rPr lang="en-GB" dirty="0" err="1"/>
              <a:t>bewerken</a:t>
            </a:r>
            <a:endParaRPr lang="en-GB" dirty="0"/>
          </a:p>
        </p:txBody>
      </p:sp>
      <p:sp>
        <p:nvSpPr>
          <p:cNvPr id="12" name="Tijdelijke aanduiding voor afbeelding 24"/>
          <p:cNvSpPr>
            <a:spLocks noGrp="1" noChangeAspect="1"/>
          </p:cNvSpPr>
          <p:nvPr>
            <p:ph type="pic" sz="quarter" idx="18" hasCustomPrompt="1"/>
          </p:nvPr>
        </p:nvSpPr>
        <p:spPr>
          <a:xfrm>
            <a:off x="3044113" y="6126565"/>
            <a:ext cx="1248107"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en-GB" noProof="0" dirty="0" err="1"/>
              <a:t>Klik</a:t>
            </a:r>
            <a:r>
              <a:rPr lang="en-GB" noProof="0" dirty="0"/>
              <a:t> op het pictogram </a:t>
            </a:r>
            <a:r>
              <a:rPr lang="en-GB" noProof="0" dirty="0" err="1"/>
              <a:t>als</a:t>
            </a:r>
            <a:r>
              <a:rPr lang="en-GB" noProof="0" dirty="0"/>
              <a:t> u </a:t>
            </a:r>
            <a:r>
              <a:rPr lang="en-GB" noProof="0" dirty="0" err="1"/>
              <a:t>een</a:t>
            </a:r>
            <a:r>
              <a:rPr lang="en-GB" noProof="0" dirty="0"/>
              <a:t> logo wilt </a:t>
            </a:r>
            <a:r>
              <a:rPr lang="en-GB" noProof="0" dirty="0" err="1"/>
              <a:t>toevoegen</a:t>
            </a:r>
            <a:endParaRPr lang="en-GB" noProof="0" dirty="0"/>
          </a:p>
        </p:txBody>
      </p:sp>
      <p:sp>
        <p:nvSpPr>
          <p:cNvPr id="13" name="Tijdelijke aanduiding voor afbeelding 24"/>
          <p:cNvSpPr>
            <a:spLocks noGrp="1" noChangeAspect="1"/>
          </p:cNvSpPr>
          <p:nvPr>
            <p:ph type="pic" sz="quarter" idx="24" hasCustomPrompt="1"/>
          </p:nvPr>
        </p:nvSpPr>
        <p:spPr>
          <a:xfrm>
            <a:off x="4591113" y="6126565"/>
            <a:ext cx="1248107"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en-GB" noProof="0" dirty="0" err="1"/>
              <a:t>Klik</a:t>
            </a:r>
            <a:r>
              <a:rPr lang="en-GB" noProof="0" dirty="0"/>
              <a:t> op het pictogram </a:t>
            </a:r>
            <a:r>
              <a:rPr lang="en-GB" noProof="0" dirty="0" err="1"/>
              <a:t>als</a:t>
            </a:r>
            <a:r>
              <a:rPr lang="en-GB" noProof="0" dirty="0"/>
              <a:t> u </a:t>
            </a:r>
            <a:r>
              <a:rPr lang="en-GB" noProof="0" dirty="0" err="1"/>
              <a:t>een</a:t>
            </a:r>
            <a:r>
              <a:rPr lang="en-GB" noProof="0" dirty="0"/>
              <a:t> logo wilt </a:t>
            </a:r>
            <a:r>
              <a:rPr lang="en-GB" noProof="0" dirty="0" err="1"/>
              <a:t>toevoegen</a:t>
            </a:r>
            <a:endParaRPr lang="en-GB" noProof="0" dirty="0"/>
          </a:p>
        </p:txBody>
      </p:sp>
      <p:sp>
        <p:nvSpPr>
          <p:cNvPr id="14" name="Tijdelijke aanduiding voor afbeelding 24"/>
          <p:cNvSpPr>
            <a:spLocks noGrp="1" noChangeAspect="1"/>
          </p:cNvSpPr>
          <p:nvPr>
            <p:ph type="pic" sz="quarter" idx="25" hasCustomPrompt="1"/>
          </p:nvPr>
        </p:nvSpPr>
        <p:spPr>
          <a:xfrm>
            <a:off x="6138113" y="6126565"/>
            <a:ext cx="1248107"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en-GB" noProof="0" dirty="0" err="1"/>
              <a:t>Klik</a:t>
            </a:r>
            <a:r>
              <a:rPr lang="en-GB" noProof="0" dirty="0"/>
              <a:t> op het pictogram </a:t>
            </a:r>
            <a:r>
              <a:rPr lang="en-GB" noProof="0" dirty="0" err="1"/>
              <a:t>als</a:t>
            </a:r>
            <a:r>
              <a:rPr lang="en-GB" noProof="0" dirty="0"/>
              <a:t> u </a:t>
            </a:r>
            <a:r>
              <a:rPr lang="en-GB" noProof="0" dirty="0" err="1"/>
              <a:t>een</a:t>
            </a:r>
            <a:r>
              <a:rPr lang="en-GB" noProof="0" dirty="0"/>
              <a:t> logo wilt </a:t>
            </a:r>
            <a:r>
              <a:rPr lang="en-GB" noProof="0" dirty="0" err="1"/>
              <a:t>toevoegen</a:t>
            </a:r>
            <a:endParaRPr lang="en-GB" noProof="0" dirty="0"/>
          </a:p>
        </p:txBody>
      </p:sp>
      <p:sp>
        <p:nvSpPr>
          <p:cNvPr id="15" name="Tijdelijke aanduiding voor afbeelding 24"/>
          <p:cNvSpPr>
            <a:spLocks noGrp="1" noChangeAspect="1"/>
          </p:cNvSpPr>
          <p:nvPr>
            <p:ph type="pic" sz="quarter" idx="26" hasCustomPrompt="1"/>
          </p:nvPr>
        </p:nvSpPr>
        <p:spPr>
          <a:xfrm>
            <a:off x="7685112" y="6126565"/>
            <a:ext cx="1248107"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en-GB" noProof="0" dirty="0" err="1"/>
              <a:t>Klik</a:t>
            </a:r>
            <a:r>
              <a:rPr lang="en-GB" noProof="0" dirty="0"/>
              <a:t> op het pictogram </a:t>
            </a:r>
            <a:r>
              <a:rPr lang="en-GB" noProof="0" dirty="0" err="1"/>
              <a:t>als</a:t>
            </a:r>
            <a:r>
              <a:rPr lang="en-GB" noProof="0" dirty="0"/>
              <a:t> u </a:t>
            </a:r>
            <a:r>
              <a:rPr lang="en-GB" noProof="0" dirty="0" err="1"/>
              <a:t>een</a:t>
            </a:r>
            <a:r>
              <a:rPr lang="en-GB" noProof="0" dirty="0"/>
              <a:t> logo wilt </a:t>
            </a:r>
            <a:r>
              <a:rPr lang="en-GB" noProof="0" dirty="0" err="1"/>
              <a:t>toevoegen</a:t>
            </a:r>
            <a:endParaRPr lang="en-GB" noProof="0" dirty="0"/>
          </a:p>
        </p:txBody>
      </p:sp>
      <p:sp>
        <p:nvSpPr>
          <p:cNvPr id="17" name="Tijdelijke aanduiding voor afbeelding 24"/>
          <p:cNvSpPr>
            <a:spLocks noGrp="1" noChangeAspect="1"/>
          </p:cNvSpPr>
          <p:nvPr>
            <p:ph type="pic" sz="quarter" idx="16"/>
          </p:nvPr>
        </p:nvSpPr>
        <p:spPr>
          <a:xfrm>
            <a:off x="3887699" y="224477"/>
            <a:ext cx="5040000" cy="5040000"/>
          </a:xfrm>
          <a:prstGeom prst="ellipse">
            <a:avLst/>
          </a:prstGeom>
          <a:solidFill>
            <a:schemeClr val="accent3"/>
          </a:solidFill>
        </p:spPr>
        <p:txBody>
          <a:bodyPr anchor="ctr"/>
          <a:lstStyle>
            <a:lvl1pPr marL="0" indent="0" algn="ctr">
              <a:buNone/>
              <a:defRPr sz="800"/>
            </a:lvl1pPr>
          </a:lstStyle>
          <a:p>
            <a:pPr lvl="0"/>
            <a:r>
              <a:rPr lang="en-GB" noProof="0" dirty="0" err="1"/>
              <a:t>Klik</a:t>
            </a:r>
            <a:r>
              <a:rPr lang="en-GB" noProof="0" dirty="0"/>
              <a:t> op het pictogram </a:t>
            </a:r>
            <a:r>
              <a:rPr lang="en-GB" noProof="0" dirty="0" err="1"/>
              <a:t>als</a:t>
            </a:r>
            <a:r>
              <a:rPr lang="en-GB" noProof="0" dirty="0"/>
              <a:t> u </a:t>
            </a:r>
            <a:r>
              <a:rPr lang="en-GB" noProof="0" dirty="0" err="1"/>
              <a:t>een</a:t>
            </a:r>
            <a:r>
              <a:rPr lang="en-GB" noProof="0" dirty="0"/>
              <a:t> </a:t>
            </a:r>
            <a:r>
              <a:rPr lang="en-GB" noProof="0" dirty="0" err="1"/>
              <a:t>afbeelding</a:t>
            </a:r>
            <a:r>
              <a:rPr lang="en-GB" noProof="0" dirty="0"/>
              <a:t> wilt </a:t>
            </a:r>
            <a:r>
              <a:rPr lang="en-GB" noProof="0" dirty="0" err="1"/>
              <a:t>toevoegen</a:t>
            </a:r>
            <a:endParaRPr lang="en-GB" noProof="0" dirty="0"/>
          </a:p>
        </p:txBody>
      </p:sp>
    </p:spTree>
    <p:extLst>
      <p:ext uri="{BB962C8B-B14F-4D97-AF65-F5344CB8AC3E}">
        <p14:creationId xmlns:p14="http://schemas.microsoft.com/office/powerpoint/2010/main" val="39112640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AE78F2E-54EF-4ED7-8387-FF3E9E7D76E0}" type="datetimeFigureOut">
              <a:rPr lang="en-GB" smtClean="0"/>
              <a:t>07/05/2020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60DEE2-6C47-4ED1-B35E-EFF01F73C9C5}" type="slidenum">
              <a:rPr lang="en-GB" smtClean="0"/>
              <a:t>‹#›</a:t>
            </a:fld>
            <a:endParaRPr lang="en-GB"/>
          </a:p>
        </p:txBody>
      </p:sp>
    </p:spTree>
    <p:extLst>
      <p:ext uri="{BB962C8B-B14F-4D97-AF65-F5344CB8AC3E}">
        <p14:creationId xmlns:p14="http://schemas.microsoft.com/office/powerpoint/2010/main" val="3484777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text boxe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a:t>Klik</a:t>
            </a:r>
            <a:r>
              <a:rPr lang="en-GB" dirty="0"/>
              <a:t> om de </a:t>
            </a:r>
            <a:r>
              <a:rPr lang="en-GB" dirty="0" err="1"/>
              <a:t>stijl</a:t>
            </a:r>
            <a:r>
              <a:rPr lang="en-GB" dirty="0"/>
              <a:t> </a:t>
            </a:r>
            <a:r>
              <a:rPr lang="en-GB" dirty="0" err="1"/>
              <a:t>te</a:t>
            </a:r>
            <a:r>
              <a:rPr lang="en-GB" dirty="0"/>
              <a:t> </a:t>
            </a:r>
            <a:r>
              <a:rPr lang="en-GB" dirty="0" err="1"/>
              <a:t>bewerken</a:t>
            </a:r>
            <a:endParaRPr lang="en-GB" dirty="0"/>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dirty="0" err="1"/>
              <a:t>Klik</a:t>
            </a:r>
            <a:r>
              <a:rPr lang="en-GB" dirty="0"/>
              <a:t> om de </a:t>
            </a:r>
            <a:r>
              <a:rPr lang="en-GB" dirty="0" err="1"/>
              <a:t>modelstijlen</a:t>
            </a:r>
            <a:r>
              <a:rPr lang="en-GB" dirty="0"/>
              <a:t> </a:t>
            </a:r>
            <a:r>
              <a:rPr lang="en-GB" dirty="0" err="1"/>
              <a:t>te</a:t>
            </a:r>
            <a:r>
              <a:rPr lang="en-GB" dirty="0"/>
              <a:t> </a:t>
            </a:r>
            <a:r>
              <a:rPr lang="en-GB" dirty="0" err="1"/>
              <a:t>bewerken</a:t>
            </a:r>
            <a:endParaRPr lang="en-GB" dirty="0"/>
          </a:p>
          <a:p>
            <a:pPr lvl="1"/>
            <a:r>
              <a:rPr lang="en-GB" dirty="0" err="1"/>
              <a:t>Tweede</a:t>
            </a:r>
            <a:r>
              <a:rPr lang="en-GB" dirty="0"/>
              <a:t> </a:t>
            </a:r>
            <a:r>
              <a:rPr lang="en-GB" dirty="0" err="1"/>
              <a:t>niveau</a:t>
            </a:r>
            <a:endParaRPr lang="en-GB" dirty="0"/>
          </a:p>
          <a:p>
            <a:pPr lvl="2"/>
            <a:r>
              <a:rPr lang="en-GB" dirty="0" err="1"/>
              <a:t>Derde</a:t>
            </a:r>
            <a:r>
              <a:rPr lang="en-GB" dirty="0"/>
              <a:t> </a:t>
            </a:r>
            <a:r>
              <a:rPr lang="en-GB" dirty="0" err="1"/>
              <a:t>niveau</a:t>
            </a:r>
            <a:endParaRPr lang="en-GB" dirty="0"/>
          </a:p>
        </p:txBody>
      </p:sp>
      <p:sp>
        <p:nvSpPr>
          <p:cNvPr id="4" name="Tijdelijke aanduiding voor tekst 6"/>
          <p:cNvSpPr>
            <a:spLocks noGrp="1"/>
          </p:cNvSpPr>
          <p:nvPr>
            <p:ph type="body" sz="quarter" idx="11"/>
          </p:nvPr>
        </p:nvSpPr>
        <p:spPr>
          <a:xfrm>
            <a:off x="4793357" y="1835249"/>
            <a:ext cx="4140000" cy="4089600"/>
          </a:xfrm>
        </p:spPr>
        <p:txBody>
          <a:bodyPr/>
          <a:lstStyle>
            <a:lvl2pPr>
              <a:buClr>
                <a:schemeClr val="bg2"/>
              </a:buClr>
              <a:defRPr/>
            </a:lvl2pPr>
          </a:lstStyle>
          <a:p>
            <a:pPr lvl="0"/>
            <a:r>
              <a:rPr lang="en-GB" dirty="0" err="1"/>
              <a:t>Klik</a:t>
            </a:r>
            <a:r>
              <a:rPr lang="en-GB" dirty="0"/>
              <a:t> om de </a:t>
            </a:r>
            <a:r>
              <a:rPr lang="en-GB" dirty="0" err="1"/>
              <a:t>modelstijlen</a:t>
            </a:r>
            <a:r>
              <a:rPr lang="en-GB" dirty="0"/>
              <a:t> </a:t>
            </a:r>
            <a:r>
              <a:rPr lang="en-GB" dirty="0" err="1"/>
              <a:t>te</a:t>
            </a:r>
            <a:r>
              <a:rPr lang="en-GB" dirty="0"/>
              <a:t> </a:t>
            </a:r>
            <a:r>
              <a:rPr lang="en-GB" dirty="0" err="1"/>
              <a:t>bewerken</a:t>
            </a:r>
            <a:endParaRPr lang="en-GB" dirty="0"/>
          </a:p>
          <a:p>
            <a:pPr lvl="1"/>
            <a:r>
              <a:rPr lang="en-GB" dirty="0" err="1"/>
              <a:t>Tweede</a:t>
            </a:r>
            <a:r>
              <a:rPr lang="en-GB" dirty="0"/>
              <a:t> </a:t>
            </a:r>
            <a:r>
              <a:rPr lang="en-GB" dirty="0" err="1"/>
              <a:t>niveau</a:t>
            </a:r>
            <a:endParaRPr lang="en-GB" dirty="0"/>
          </a:p>
          <a:p>
            <a:pPr lvl="2"/>
            <a:r>
              <a:rPr lang="en-GB" dirty="0" err="1"/>
              <a:t>Derde</a:t>
            </a:r>
            <a:r>
              <a:rPr lang="en-GB" dirty="0"/>
              <a:t> </a:t>
            </a:r>
            <a:r>
              <a:rPr lang="en-GB" dirty="0" err="1"/>
              <a:t>niveau</a:t>
            </a:r>
            <a:endParaRPr lang="en-GB" dirty="0"/>
          </a:p>
        </p:txBody>
      </p:sp>
      <p:sp>
        <p:nvSpPr>
          <p:cNvPr id="5" name="Tijdelijke aanduiding voor dianummer 4"/>
          <p:cNvSpPr>
            <a:spLocks noGrp="1"/>
          </p:cNvSpPr>
          <p:nvPr>
            <p:ph type="sldNum" sz="quarter" idx="12"/>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1270493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box with imag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a:t>Klik</a:t>
            </a:r>
            <a:r>
              <a:rPr lang="en-GB" dirty="0"/>
              <a:t> om de </a:t>
            </a:r>
            <a:r>
              <a:rPr lang="en-GB" dirty="0" err="1"/>
              <a:t>stijl</a:t>
            </a:r>
            <a:r>
              <a:rPr lang="en-GB" dirty="0"/>
              <a:t> </a:t>
            </a:r>
            <a:r>
              <a:rPr lang="en-GB" dirty="0" err="1"/>
              <a:t>te</a:t>
            </a:r>
            <a:r>
              <a:rPr lang="en-GB" dirty="0"/>
              <a:t> </a:t>
            </a:r>
            <a:r>
              <a:rPr lang="en-GB" dirty="0" err="1"/>
              <a:t>bewerken</a:t>
            </a:r>
            <a:endParaRPr lang="en-GB" dirty="0"/>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dirty="0" err="1"/>
              <a:t>Klik</a:t>
            </a:r>
            <a:r>
              <a:rPr lang="en-GB" dirty="0"/>
              <a:t> om de </a:t>
            </a:r>
            <a:r>
              <a:rPr lang="en-GB" dirty="0" err="1"/>
              <a:t>modelstijlen</a:t>
            </a:r>
            <a:r>
              <a:rPr lang="en-GB" dirty="0"/>
              <a:t> </a:t>
            </a:r>
            <a:r>
              <a:rPr lang="en-GB" dirty="0" err="1"/>
              <a:t>te</a:t>
            </a:r>
            <a:r>
              <a:rPr lang="en-GB" dirty="0"/>
              <a:t> </a:t>
            </a:r>
            <a:r>
              <a:rPr lang="en-GB" dirty="0" err="1"/>
              <a:t>bewerken</a:t>
            </a:r>
            <a:endParaRPr lang="en-GB" dirty="0"/>
          </a:p>
          <a:p>
            <a:pPr lvl="1"/>
            <a:r>
              <a:rPr lang="en-GB" dirty="0" err="1"/>
              <a:t>Tweede</a:t>
            </a:r>
            <a:r>
              <a:rPr lang="en-GB" dirty="0"/>
              <a:t> </a:t>
            </a:r>
            <a:r>
              <a:rPr lang="en-GB" dirty="0" err="1"/>
              <a:t>niveau</a:t>
            </a:r>
            <a:endParaRPr lang="en-GB" dirty="0"/>
          </a:p>
          <a:p>
            <a:pPr lvl="2"/>
            <a:r>
              <a:rPr lang="en-GB" dirty="0" err="1"/>
              <a:t>Derde</a:t>
            </a:r>
            <a:r>
              <a:rPr lang="en-GB" dirty="0"/>
              <a:t> </a:t>
            </a:r>
            <a:r>
              <a:rPr lang="en-GB" dirty="0" err="1"/>
              <a:t>niveau</a:t>
            </a:r>
            <a:endParaRPr lang="en-GB" dirty="0"/>
          </a:p>
        </p:txBody>
      </p:sp>
      <p:sp>
        <p:nvSpPr>
          <p:cNvPr id="5" name="Tijdelijke aanduiding voor afbeelding 24"/>
          <p:cNvSpPr>
            <a:spLocks noGrp="1" noChangeAspect="1"/>
          </p:cNvSpPr>
          <p:nvPr>
            <p:ph type="pic" sz="quarter" idx="17"/>
          </p:nvPr>
        </p:nvSpPr>
        <p:spPr>
          <a:xfrm>
            <a:off x="4826161" y="1929600"/>
            <a:ext cx="4104000" cy="4033050"/>
          </a:xfrm>
          <a:prstGeom prst="rect">
            <a:avLst/>
          </a:prstGeom>
          <a:solidFill>
            <a:schemeClr val="accent3"/>
          </a:solidFill>
        </p:spPr>
        <p:txBody>
          <a:bodyPr anchor="ctr"/>
          <a:lstStyle>
            <a:lvl1pPr marL="0" indent="0" algn="ctr">
              <a:buNone/>
              <a:defRPr sz="800"/>
            </a:lvl1pPr>
          </a:lstStyle>
          <a:p>
            <a:pPr lvl="0"/>
            <a:r>
              <a:rPr lang="en-GB" noProof="0" dirty="0" err="1"/>
              <a:t>Klik</a:t>
            </a:r>
            <a:r>
              <a:rPr lang="en-GB" noProof="0" dirty="0"/>
              <a:t> op het pictogram </a:t>
            </a:r>
            <a:r>
              <a:rPr lang="en-GB" noProof="0" dirty="0" err="1"/>
              <a:t>als</a:t>
            </a:r>
            <a:r>
              <a:rPr lang="en-GB" noProof="0" dirty="0"/>
              <a:t> u </a:t>
            </a:r>
            <a:r>
              <a:rPr lang="en-GB" noProof="0" dirty="0" err="1"/>
              <a:t>een</a:t>
            </a:r>
            <a:r>
              <a:rPr lang="en-GB" noProof="0" dirty="0"/>
              <a:t> </a:t>
            </a:r>
            <a:r>
              <a:rPr lang="en-GB" noProof="0" dirty="0" err="1"/>
              <a:t>afbeelding</a:t>
            </a:r>
            <a:r>
              <a:rPr lang="en-GB" noProof="0" dirty="0"/>
              <a:t> wilt </a:t>
            </a:r>
            <a:r>
              <a:rPr lang="en-GB" noProof="0" dirty="0" err="1"/>
              <a:t>toevoegen</a:t>
            </a:r>
            <a:endParaRPr lang="en-GB" noProof="0" dirty="0"/>
          </a:p>
        </p:txBody>
      </p:sp>
      <p:sp>
        <p:nvSpPr>
          <p:cNvPr id="4" name="Tijdelijke aanduiding voor dianummer 3"/>
          <p:cNvSpPr>
            <a:spLocks noGrp="1"/>
          </p:cNvSpPr>
          <p:nvPr>
            <p:ph type="sldNum" sz="quarter" idx="18"/>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3295017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box with graph">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en-GB" dirty="0" err="1"/>
              <a:t>Klik</a:t>
            </a:r>
            <a:r>
              <a:rPr lang="en-GB" dirty="0"/>
              <a:t> om de </a:t>
            </a:r>
            <a:r>
              <a:rPr lang="en-GB" dirty="0" err="1"/>
              <a:t>stijl</a:t>
            </a:r>
            <a:r>
              <a:rPr lang="en-GB" dirty="0"/>
              <a:t> </a:t>
            </a:r>
            <a:r>
              <a:rPr lang="en-GB" dirty="0" err="1"/>
              <a:t>te</a:t>
            </a:r>
            <a:r>
              <a:rPr lang="en-GB" dirty="0"/>
              <a:t> </a:t>
            </a:r>
            <a:r>
              <a:rPr lang="en-GB" dirty="0" err="1"/>
              <a:t>bewerken</a:t>
            </a:r>
            <a:endParaRPr lang="en-GB" dirty="0"/>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dirty="0" err="1"/>
              <a:t>Klik</a:t>
            </a:r>
            <a:r>
              <a:rPr lang="en-GB" dirty="0"/>
              <a:t> om de </a:t>
            </a:r>
            <a:r>
              <a:rPr lang="en-GB" dirty="0" err="1"/>
              <a:t>modelstijlen</a:t>
            </a:r>
            <a:r>
              <a:rPr lang="en-GB" dirty="0"/>
              <a:t> </a:t>
            </a:r>
            <a:r>
              <a:rPr lang="en-GB" dirty="0" err="1"/>
              <a:t>te</a:t>
            </a:r>
            <a:r>
              <a:rPr lang="en-GB" dirty="0"/>
              <a:t> </a:t>
            </a:r>
            <a:r>
              <a:rPr lang="en-GB" dirty="0" err="1"/>
              <a:t>bewerken</a:t>
            </a:r>
            <a:endParaRPr lang="en-GB" dirty="0"/>
          </a:p>
          <a:p>
            <a:pPr lvl="1"/>
            <a:r>
              <a:rPr lang="en-GB" dirty="0" err="1"/>
              <a:t>Tweede</a:t>
            </a:r>
            <a:r>
              <a:rPr lang="en-GB" dirty="0"/>
              <a:t> </a:t>
            </a:r>
            <a:r>
              <a:rPr lang="en-GB" dirty="0" err="1"/>
              <a:t>niveau</a:t>
            </a:r>
            <a:endParaRPr lang="en-GB" dirty="0"/>
          </a:p>
          <a:p>
            <a:pPr lvl="2"/>
            <a:r>
              <a:rPr lang="en-GB" dirty="0" err="1"/>
              <a:t>Derde</a:t>
            </a:r>
            <a:r>
              <a:rPr lang="en-GB" dirty="0"/>
              <a:t> </a:t>
            </a:r>
            <a:r>
              <a:rPr lang="en-GB" dirty="0" err="1"/>
              <a:t>niveau</a:t>
            </a:r>
            <a:endParaRPr lang="en-GB" dirty="0"/>
          </a:p>
        </p:txBody>
      </p:sp>
      <p:sp>
        <p:nvSpPr>
          <p:cNvPr id="6" name="Tijdelijke aanduiding voor grafiek 5"/>
          <p:cNvSpPr>
            <a:spLocks noGrp="1"/>
          </p:cNvSpPr>
          <p:nvPr>
            <p:ph type="chart" sz="quarter" idx="17"/>
          </p:nvPr>
        </p:nvSpPr>
        <p:spPr>
          <a:xfrm>
            <a:off x="4791075" y="1752600"/>
            <a:ext cx="4140000" cy="4314825"/>
          </a:xfrm>
          <a:noFill/>
        </p:spPr>
        <p:txBody>
          <a:bodyPr/>
          <a:lstStyle>
            <a:lvl1pPr>
              <a:defRPr>
                <a:solidFill>
                  <a:schemeClr val="bg2"/>
                </a:solidFill>
              </a:defRPr>
            </a:lvl1pPr>
          </a:lstStyle>
          <a:p>
            <a:endParaRPr lang="nl-NL" dirty="0"/>
          </a:p>
        </p:txBody>
      </p:sp>
      <p:sp>
        <p:nvSpPr>
          <p:cNvPr id="4" name="Tijdelijke aanduiding voor dianummer 3"/>
          <p:cNvSpPr>
            <a:spLocks noGrp="1"/>
          </p:cNvSpPr>
          <p:nvPr>
            <p:ph type="sldNum" sz="quarter" idx="18"/>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895406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box with tab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a:t>Klik</a:t>
            </a:r>
            <a:r>
              <a:rPr lang="en-GB" dirty="0"/>
              <a:t> om de </a:t>
            </a:r>
            <a:r>
              <a:rPr lang="en-GB" dirty="0" err="1"/>
              <a:t>stijl</a:t>
            </a:r>
            <a:r>
              <a:rPr lang="en-GB" dirty="0"/>
              <a:t> </a:t>
            </a:r>
            <a:r>
              <a:rPr lang="en-GB" dirty="0" err="1"/>
              <a:t>te</a:t>
            </a:r>
            <a:r>
              <a:rPr lang="en-GB" dirty="0"/>
              <a:t> </a:t>
            </a:r>
            <a:r>
              <a:rPr lang="en-GB" dirty="0" err="1"/>
              <a:t>bewerken</a:t>
            </a:r>
            <a:endParaRPr lang="en-GB" dirty="0"/>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dirty="0" err="1"/>
              <a:t>Klik</a:t>
            </a:r>
            <a:r>
              <a:rPr lang="en-GB" dirty="0"/>
              <a:t> om de </a:t>
            </a:r>
            <a:r>
              <a:rPr lang="en-GB" dirty="0" err="1"/>
              <a:t>modelstijlen</a:t>
            </a:r>
            <a:r>
              <a:rPr lang="en-GB" dirty="0"/>
              <a:t> </a:t>
            </a:r>
            <a:r>
              <a:rPr lang="en-GB" dirty="0" err="1"/>
              <a:t>te</a:t>
            </a:r>
            <a:r>
              <a:rPr lang="en-GB" dirty="0"/>
              <a:t> </a:t>
            </a:r>
            <a:r>
              <a:rPr lang="en-GB" dirty="0" err="1"/>
              <a:t>bewerken</a:t>
            </a:r>
            <a:endParaRPr lang="en-GB" dirty="0"/>
          </a:p>
          <a:p>
            <a:pPr lvl="1"/>
            <a:r>
              <a:rPr lang="en-GB" dirty="0" err="1"/>
              <a:t>Tweede</a:t>
            </a:r>
            <a:r>
              <a:rPr lang="en-GB" dirty="0"/>
              <a:t> </a:t>
            </a:r>
            <a:r>
              <a:rPr lang="en-GB" dirty="0" err="1"/>
              <a:t>niveau</a:t>
            </a:r>
            <a:endParaRPr lang="en-GB" dirty="0"/>
          </a:p>
          <a:p>
            <a:pPr lvl="2"/>
            <a:r>
              <a:rPr lang="en-GB" dirty="0" err="1"/>
              <a:t>Derde</a:t>
            </a:r>
            <a:r>
              <a:rPr lang="en-GB" dirty="0"/>
              <a:t> </a:t>
            </a:r>
            <a:r>
              <a:rPr lang="en-GB" dirty="0" err="1"/>
              <a:t>niveau</a:t>
            </a:r>
            <a:endParaRPr lang="en-GB" dirty="0"/>
          </a:p>
        </p:txBody>
      </p:sp>
      <p:sp>
        <p:nvSpPr>
          <p:cNvPr id="5" name="Tijdelijke aanduiding voor tabel 4"/>
          <p:cNvSpPr>
            <a:spLocks noGrp="1"/>
          </p:cNvSpPr>
          <p:nvPr>
            <p:ph type="tbl" sz="quarter" idx="11"/>
          </p:nvPr>
        </p:nvSpPr>
        <p:spPr>
          <a:xfrm>
            <a:off x="4791075" y="1933575"/>
            <a:ext cx="4140000" cy="4028400"/>
          </a:xfrm>
        </p:spPr>
        <p:txBody>
          <a:bodyPr/>
          <a:lstStyle>
            <a:lvl1pPr>
              <a:defRPr>
                <a:solidFill>
                  <a:schemeClr val="bg2"/>
                </a:solidFill>
              </a:defRPr>
            </a:lvl1pPr>
          </a:lstStyle>
          <a:p>
            <a:endParaRPr lang="nl-NL" dirty="0"/>
          </a:p>
        </p:txBody>
      </p:sp>
      <p:sp>
        <p:nvSpPr>
          <p:cNvPr id="4" name="Tijdelijke aanduiding voor dianummer 3"/>
          <p:cNvSpPr>
            <a:spLocks noGrp="1"/>
          </p:cNvSpPr>
          <p:nvPr>
            <p:ph type="sldNum" sz="quarter" idx="12"/>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1628394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rganogram">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a:t>Klik</a:t>
            </a:r>
            <a:r>
              <a:rPr lang="en-GB" dirty="0"/>
              <a:t> om de </a:t>
            </a:r>
            <a:r>
              <a:rPr lang="en-GB" dirty="0" err="1"/>
              <a:t>stijl</a:t>
            </a:r>
            <a:r>
              <a:rPr lang="en-GB" dirty="0"/>
              <a:t> </a:t>
            </a:r>
            <a:r>
              <a:rPr lang="en-GB" dirty="0" err="1"/>
              <a:t>te</a:t>
            </a:r>
            <a:r>
              <a:rPr lang="en-GB" dirty="0"/>
              <a:t> </a:t>
            </a:r>
            <a:r>
              <a:rPr lang="en-GB" dirty="0" err="1"/>
              <a:t>bewerken</a:t>
            </a:r>
            <a:endParaRPr lang="en-GB" dirty="0"/>
          </a:p>
        </p:txBody>
      </p:sp>
      <p:sp>
        <p:nvSpPr>
          <p:cNvPr id="8" name="Tijdelijke aanduiding voor SmartArt 7"/>
          <p:cNvSpPr>
            <a:spLocks noGrp="1"/>
          </p:cNvSpPr>
          <p:nvPr>
            <p:ph type="dgm" sz="quarter" idx="10"/>
          </p:nvPr>
        </p:nvSpPr>
        <p:spPr>
          <a:xfrm>
            <a:off x="538163" y="1828800"/>
            <a:ext cx="8404225" cy="4133850"/>
          </a:xfrm>
        </p:spPr>
        <p:txBody>
          <a:bodyPr/>
          <a:lstStyle/>
          <a:p>
            <a:endParaRPr lang="nl-NL" dirty="0"/>
          </a:p>
        </p:txBody>
      </p:sp>
      <p:sp>
        <p:nvSpPr>
          <p:cNvPr id="3" name="Tijdelijke aanduiding voor dianummer 2"/>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460759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a:t>Klik</a:t>
            </a:r>
            <a:r>
              <a:rPr lang="en-GB" dirty="0"/>
              <a:t> om de </a:t>
            </a:r>
            <a:r>
              <a:rPr lang="en-GB" dirty="0" err="1"/>
              <a:t>stijl</a:t>
            </a:r>
            <a:r>
              <a:rPr lang="en-GB" dirty="0"/>
              <a:t> </a:t>
            </a:r>
            <a:r>
              <a:rPr lang="en-GB" dirty="0" err="1"/>
              <a:t>te</a:t>
            </a:r>
            <a:r>
              <a:rPr lang="en-GB" dirty="0"/>
              <a:t> </a:t>
            </a:r>
            <a:r>
              <a:rPr lang="en-GB" dirty="0" err="1"/>
              <a:t>bewerken</a:t>
            </a:r>
            <a:endParaRPr lang="en-GB" dirty="0"/>
          </a:p>
        </p:txBody>
      </p:sp>
      <p:sp>
        <p:nvSpPr>
          <p:cNvPr id="3" name="Tijdelijke aanduiding voor dianummer 2"/>
          <p:cNvSpPr>
            <a:spLocks noGrp="1"/>
          </p:cNvSpPr>
          <p:nvPr>
            <p:ph type="sldNum" sz="quarter" idx="10"/>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32035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with multiple logo's">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hasCustomPrompt="1"/>
          </p:nvPr>
        </p:nvSpPr>
        <p:spPr>
          <a:xfrm>
            <a:off x="3044113" y="6126565"/>
            <a:ext cx="1248107"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en-GB" noProof="0" dirty="0" err="1"/>
              <a:t>Klik</a:t>
            </a:r>
            <a:r>
              <a:rPr lang="en-GB" noProof="0" dirty="0"/>
              <a:t> op het pictogram </a:t>
            </a:r>
            <a:r>
              <a:rPr lang="en-GB" noProof="0" dirty="0" err="1"/>
              <a:t>als</a:t>
            </a:r>
            <a:r>
              <a:rPr lang="en-GB" noProof="0" dirty="0"/>
              <a:t> u </a:t>
            </a:r>
            <a:r>
              <a:rPr lang="en-GB" noProof="0" dirty="0" err="1"/>
              <a:t>een</a:t>
            </a:r>
            <a:r>
              <a:rPr lang="en-GB" noProof="0" dirty="0"/>
              <a:t> logo wilt </a:t>
            </a:r>
            <a:r>
              <a:rPr lang="en-GB" noProof="0" dirty="0" err="1"/>
              <a:t>toevoegen</a:t>
            </a:r>
            <a:endParaRPr lang="en-GB" noProof="0" dirty="0"/>
          </a:p>
        </p:txBody>
      </p:sp>
      <p:sp>
        <p:nvSpPr>
          <p:cNvPr id="7" name="Tijdelijke aanduiding voor afbeelding 24"/>
          <p:cNvSpPr>
            <a:spLocks noGrp="1" noChangeAspect="1"/>
          </p:cNvSpPr>
          <p:nvPr>
            <p:ph type="pic" sz="quarter" idx="13"/>
          </p:nvPr>
        </p:nvSpPr>
        <p:spPr bwMode="auto">
          <a:xfrm>
            <a:off x="476508" y="3307559"/>
            <a:ext cx="2647950" cy="2647950"/>
          </a:xfrm>
          <a:prstGeom prst="ellipse">
            <a:avLst/>
          </a:prstGeom>
          <a:solidFill>
            <a:schemeClr val="accent3"/>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err="1">
                <a:ln>
                  <a:noFill/>
                </a:ln>
                <a:solidFill>
                  <a:sysClr val="windowText" lastClr="000000"/>
                </a:solidFill>
                <a:effectLst/>
                <a:uLnTx/>
                <a:uFillTx/>
              </a:rPr>
              <a:t>Klik</a:t>
            </a:r>
            <a:r>
              <a:rPr kumimoji="0" lang="en-GB" sz="800" b="0" i="0" u="none" strike="noStrike" kern="0" cap="none" spc="0" normalizeH="0" baseline="0" noProof="0" dirty="0">
                <a:ln>
                  <a:noFill/>
                </a:ln>
                <a:solidFill>
                  <a:sysClr val="windowText" lastClr="000000"/>
                </a:solidFill>
                <a:effectLst/>
                <a:uLnTx/>
                <a:uFillTx/>
              </a:rPr>
              <a:t> op het pictogram </a:t>
            </a:r>
            <a:r>
              <a:rPr kumimoji="0" lang="en-GB" sz="800" b="0" i="0" u="none" strike="noStrike" kern="0" cap="none" spc="0" normalizeH="0" baseline="0" noProof="0" dirty="0" err="1">
                <a:ln>
                  <a:noFill/>
                </a:ln>
                <a:solidFill>
                  <a:sysClr val="windowText" lastClr="000000"/>
                </a:solidFill>
                <a:effectLst/>
                <a:uLnTx/>
                <a:uFillTx/>
              </a:rPr>
              <a:t>als</a:t>
            </a:r>
            <a:r>
              <a:rPr kumimoji="0" lang="en-GB" sz="800" b="0" i="0" u="none" strike="noStrike" kern="0" cap="none" spc="0" normalizeH="0" baseline="0" noProof="0" dirty="0">
                <a:ln>
                  <a:noFill/>
                </a:ln>
                <a:solidFill>
                  <a:sysClr val="windowText" lastClr="000000"/>
                </a:solidFill>
                <a:effectLst/>
                <a:uLnTx/>
                <a:uFillTx/>
              </a:rPr>
              <a:t> u </a:t>
            </a:r>
            <a:r>
              <a:rPr kumimoji="0" lang="en-GB" sz="800" b="0" i="0" u="none" strike="noStrike" kern="0" cap="none" spc="0" normalizeH="0" baseline="0" noProof="0" dirty="0" err="1">
                <a:ln>
                  <a:noFill/>
                </a:ln>
                <a:solidFill>
                  <a:sysClr val="windowText" lastClr="000000"/>
                </a:solidFill>
                <a:effectLst/>
                <a:uLnTx/>
                <a:uFillTx/>
              </a:rPr>
              <a:t>een</a:t>
            </a:r>
            <a:r>
              <a:rPr kumimoji="0" lang="en-GB" sz="800" b="0" i="0" u="none" strike="noStrike" kern="0" cap="none" spc="0" normalizeH="0" baseline="0" noProof="0" dirty="0">
                <a:ln>
                  <a:noFill/>
                </a:ln>
                <a:solidFill>
                  <a:sysClr val="windowText" lastClr="000000"/>
                </a:solidFill>
                <a:effectLst/>
                <a:uLnTx/>
                <a:uFillTx/>
              </a:rPr>
              <a:t> </a:t>
            </a:r>
            <a:r>
              <a:rPr kumimoji="0" lang="en-GB" sz="800" b="0" i="0" u="none" strike="noStrike" kern="0" cap="none" spc="0" normalizeH="0" baseline="0" noProof="0" dirty="0" err="1">
                <a:ln>
                  <a:noFill/>
                </a:ln>
                <a:solidFill>
                  <a:sysClr val="windowText" lastClr="000000"/>
                </a:solidFill>
                <a:effectLst/>
                <a:uLnTx/>
                <a:uFillTx/>
              </a:rPr>
              <a:t>afbeelding</a:t>
            </a:r>
            <a:r>
              <a:rPr kumimoji="0" lang="en-GB" sz="800" b="0" i="0" u="none" strike="noStrike" kern="0" cap="none" spc="0" normalizeH="0" baseline="0" noProof="0" dirty="0">
                <a:ln>
                  <a:noFill/>
                </a:ln>
                <a:solidFill>
                  <a:sysClr val="windowText" lastClr="000000"/>
                </a:solidFill>
                <a:effectLst/>
                <a:uLnTx/>
                <a:uFillTx/>
              </a:rPr>
              <a:t> wilt </a:t>
            </a:r>
            <a:r>
              <a:rPr kumimoji="0" lang="en-GB" sz="800" b="0" i="0" u="none" strike="noStrike" kern="0" cap="none" spc="0" normalizeH="0" baseline="0" noProof="0" dirty="0" err="1">
                <a:ln>
                  <a:noFill/>
                </a:ln>
                <a:solidFill>
                  <a:sysClr val="windowText" lastClr="000000"/>
                </a:solidFill>
                <a:effectLst/>
                <a:uLnTx/>
                <a:uFillTx/>
              </a:rPr>
              <a:t>toevoegen</a:t>
            </a:r>
            <a:endParaRPr kumimoji="0" lang="en-GB" sz="800" b="0" i="0" u="none" strike="noStrike" kern="0" cap="none" spc="0" normalizeH="0" baseline="0" noProof="0" dirty="0">
              <a:ln>
                <a:noFill/>
              </a:ln>
              <a:solidFill>
                <a:sysClr val="windowText" lastClr="000000"/>
              </a:solidFill>
              <a:effectLst/>
              <a:uLnTx/>
              <a:uFillTx/>
            </a:endParaRPr>
          </a:p>
        </p:txBody>
      </p:sp>
      <p:sp>
        <p:nvSpPr>
          <p:cNvPr id="8" name="Tijdelijke aanduiding voor afbeelding 24"/>
          <p:cNvSpPr>
            <a:spLocks noGrp="1" noChangeAspect="1"/>
          </p:cNvSpPr>
          <p:nvPr>
            <p:ph type="pic" sz="quarter" idx="20"/>
          </p:nvPr>
        </p:nvSpPr>
        <p:spPr bwMode="auto">
          <a:xfrm>
            <a:off x="6308818" y="3307559"/>
            <a:ext cx="2647950" cy="2647950"/>
          </a:xfrm>
          <a:prstGeom prst="ellipse">
            <a:avLst/>
          </a:prstGeom>
          <a:solidFill>
            <a:srgbClr val="D5D2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err="1">
                <a:ln>
                  <a:noFill/>
                </a:ln>
                <a:solidFill>
                  <a:sysClr val="windowText" lastClr="000000"/>
                </a:solidFill>
                <a:effectLst/>
                <a:uLnTx/>
                <a:uFillTx/>
              </a:rPr>
              <a:t>Klik</a:t>
            </a:r>
            <a:r>
              <a:rPr kumimoji="0" lang="en-GB" sz="800" b="0" i="0" u="none" strike="noStrike" kern="0" cap="none" spc="0" normalizeH="0" baseline="0" noProof="0" dirty="0">
                <a:ln>
                  <a:noFill/>
                </a:ln>
                <a:solidFill>
                  <a:sysClr val="windowText" lastClr="000000"/>
                </a:solidFill>
                <a:effectLst/>
                <a:uLnTx/>
                <a:uFillTx/>
              </a:rPr>
              <a:t> op het pictogram </a:t>
            </a:r>
            <a:r>
              <a:rPr kumimoji="0" lang="en-GB" sz="800" b="0" i="0" u="none" strike="noStrike" kern="0" cap="none" spc="0" normalizeH="0" baseline="0" noProof="0" dirty="0" err="1">
                <a:ln>
                  <a:noFill/>
                </a:ln>
                <a:solidFill>
                  <a:sysClr val="windowText" lastClr="000000"/>
                </a:solidFill>
                <a:effectLst/>
                <a:uLnTx/>
                <a:uFillTx/>
              </a:rPr>
              <a:t>als</a:t>
            </a:r>
            <a:r>
              <a:rPr kumimoji="0" lang="en-GB" sz="800" b="0" i="0" u="none" strike="noStrike" kern="0" cap="none" spc="0" normalizeH="0" baseline="0" noProof="0" dirty="0">
                <a:ln>
                  <a:noFill/>
                </a:ln>
                <a:solidFill>
                  <a:sysClr val="windowText" lastClr="000000"/>
                </a:solidFill>
                <a:effectLst/>
                <a:uLnTx/>
                <a:uFillTx/>
              </a:rPr>
              <a:t> u </a:t>
            </a:r>
            <a:r>
              <a:rPr kumimoji="0" lang="en-GB" sz="800" b="0" i="0" u="none" strike="noStrike" kern="0" cap="none" spc="0" normalizeH="0" baseline="0" noProof="0" dirty="0" err="1">
                <a:ln>
                  <a:noFill/>
                </a:ln>
                <a:solidFill>
                  <a:sysClr val="windowText" lastClr="000000"/>
                </a:solidFill>
                <a:effectLst/>
                <a:uLnTx/>
                <a:uFillTx/>
              </a:rPr>
              <a:t>een</a:t>
            </a:r>
            <a:r>
              <a:rPr kumimoji="0" lang="en-GB" sz="800" b="0" i="0" u="none" strike="noStrike" kern="0" cap="none" spc="0" normalizeH="0" baseline="0" noProof="0" dirty="0">
                <a:ln>
                  <a:noFill/>
                </a:ln>
                <a:solidFill>
                  <a:sysClr val="windowText" lastClr="000000"/>
                </a:solidFill>
                <a:effectLst/>
                <a:uLnTx/>
                <a:uFillTx/>
              </a:rPr>
              <a:t> </a:t>
            </a:r>
            <a:r>
              <a:rPr kumimoji="0" lang="en-GB" sz="800" b="0" i="0" u="none" strike="noStrike" kern="0" cap="none" spc="0" normalizeH="0" baseline="0" noProof="0" dirty="0" err="1">
                <a:ln>
                  <a:noFill/>
                </a:ln>
                <a:solidFill>
                  <a:sysClr val="windowText" lastClr="000000"/>
                </a:solidFill>
                <a:effectLst/>
                <a:uLnTx/>
                <a:uFillTx/>
              </a:rPr>
              <a:t>afbeelding</a:t>
            </a:r>
            <a:r>
              <a:rPr kumimoji="0" lang="en-GB" sz="800" b="0" i="0" u="none" strike="noStrike" kern="0" cap="none" spc="0" normalizeH="0" baseline="0" noProof="0" dirty="0">
                <a:ln>
                  <a:noFill/>
                </a:ln>
                <a:solidFill>
                  <a:sysClr val="windowText" lastClr="000000"/>
                </a:solidFill>
                <a:effectLst/>
                <a:uLnTx/>
                <a:uFillTx/>
              </a:rPr>
              <a:t> wilt </a:t>
            </a:r>
            <a:r>
              <a:rPr kumimoji="0" lang="en-GB" sz="800" b="0" i="0" u="none" strike="noStrike" kern="0" cap="none" spc="0" normalizeH="0" baseline="0" noProof="0" dirty="0" err="1">
                <a:ln>
                  <a:noFill/>
                </a:ln>
                <a:solidFill>
                  <a:sysClr val="windowText" lastClr="000000"/>
                </a:solidFill>
                <a:effectLst/>
                <a:uLnTx/>
                <a:uFillTx/>
              </a:rPr>
              <a:t>toevoegen</a:t>
            </a:r>
            <a:endParaRPr kumimoji="0" lang="en-GB" sz="800" b="0" i="0" u="none" strike="noStrike" kern="0" cap="none" spc="0" normalizeH="0" baseline="0" noProof="0" dirty="0">
              <a:ln>
                <a:noFill/>
              </a:ln>
              <a:solidFill>
                <a:sysClr val="windowText" lastClr="000000"/>
              </a:solidFill>
              <a:effectLst/>
              <a:uLnTx/>
              <a:uFillTx/>
            </a:endParaRPr>
          </a:p>
        </p:txBody>
      </p:sp>
      <p:sp>
        <p:nvSpPr>
          <p:cNvPr id="9" name="Tijdelijke aanduiding voor afbeelding 24"/>
          <p:cNvSpPr>
            <a:spLocks noGrp="1" noChangeAspect="1"/>
          </p:cNvSpPr>
          <p:nvPr>
            <p:ph type="pic" sz="quarter" idx="21"/>
          </p:nvPr>
        </p:nvSpPr>
        <p:spPr bwMode="auto">
          <a:xfrm>
            <a:off x="4714655" y="3307559"/>
            <a:ext cx="2647950" cy="2647950"/>
          </a:xfrm>
          <a:prstGeom prst="ellipse">
            <a:avLst/>
          </a:prstGeom>
          <a:solidFill>
            <a:schemeClr val="accent3"/>
          </a:solidFill>
          <a:ln>
            <a:noFill/>
          </a:ln>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err="1">
                <a:ln>
                  <a:noFill/>
                </a:ln>
                <a:solidFill>
                  <a:sysClr val="windowText" lastClr="000000"/>
                </a:solidFill>
                <a:effectLst/>
                <a:uLnTx/>
                <a:uFillTx/>
              </a:rPr>
              <a:t>Klik</a:t>
            </a:r>
            <a:r>
              <a:rPr kumimoji="0" lang="en-GB" sz="800" b="0" i="0" u="none" strike="noStrike" kern="0" cap="none" spc="0" normalizeH="0" baseline="0" noProof="0" dirty="0">
                <a:ln>
                  <a:noFill/>
                </a:ln>
                <a:solidFill>
                  <a:sysClr val="windowText" lastClr="000000"/>
                </a:solidFill>
                <a:effectLst/>
                <a:uLnTx/>
                <a:uFillTx/>
              </a:rPr>
              <a:t> op het pictogram </a:t>
            </a:r>
            <a:r>
              <a:rPr kumimoji="0" lang="en-GB" sz="800" b="0" i="0" u="none" strike="noStrike" kern="0" cap="none" spc="0" normalizeH="0" baseline="0" noProof="0" dirty="0" err="1">
                <a:ln>
                  <a:noFill/>
                </a:ln>
                <a:solidFill>
                  <a:sysClr val="windowText" lastClr="000000"/>
                </a:solidFill>
                <a:effectLst/>
                <a:uLnTx/>
                <a:uFillTx/>
              </a:rPr>
              <a:t>als</a:t>
            </a:r>
            <a:r>
              <a:rPr kumimoji="0" lang="en-GB" sz="800" b="0" i="0" u="none" strike="noStrike" kern="0" cap="none" spc="0" normalizeH="0" baseline="0" noProof="0" dirty="0">
                <a:ln>
                  <a:noFill/>
                </a:ln>
                <a:solidFill>
                  <a:sysClr val="windowText" lastClr="000000"/>
                </a:solidFill>
                <a:effectLst/>
                <a:uLnTx/>
                <a:uFillTx/>
              </a:rPr>
              <a:t> u </a:t>
            </a:r>
            <a:r>
              <a:rPr kumimoji="0" lang="en-GB" sz="800" b="0" i="0" u="none" strike="noStrike" kern="0" cap="none" spc="0" normalizeH="0" baseline="0" noProof="0" dirty="0" err="1">
                <a:ln>
                  <a:noFill/>
                </a:ln>
                <a:solidFill>
                  <a:sysClr val="windowText" lastClr="000000"/>
                </a:solidFill>
                <a:effectLst/>
                <a:uLnTx/>
                <a:uFillTx/>
              </a:rPr>
              <a:t>een</a:t>
            </a:r>
            <a:r>
              <a:rPr kumimoji="0" lang="en-GB" sz="800" b="0" i="0" u="none" strike="noStrike" kern="0" cap="none" spc="0" normalizeH="0" baseline="0" noProof="0" dirty="0">
                <a:ln>
                  <a:noFill/>
                </a:ln>
                <a:solidFill>
                  <a:sysClr val="windowText" lastClr="000000"/>
                </a:solidFill>
                <a:effectLst/>
                <a:uLnTx/>
                <a:uFillTx/>
              </a:rPr>
              <a:t> </a:t>
            </a:r>
            <a:r>
              <a:rPr kumimoji="0" lang="en-GB" sz="800" b="0" i="0" u="none" strike="noStrike" kern="0" cap="none" spc="0" normalizeH="0" baseline="0" noProof="0" dirty="0" err="1">
                <a:ln>
                  <a:noFill/>
                </a:ln>
                <a:solidFill>
                  <a:sysClr val="windowText" lastClr="000000"/>
                </a:solidFill>
                <a:effectLst/>
                <a:uLnTx/>
                <a:uFillTx/>
              </a:rPr>
              <a:t>afbeelding</a:t>
            </a:r>
            <a:r>
              <a:rPr kumimoji="0" lang="en-GB" sz="800" b="0" i="0" u="none" strike="noStrike" kern="0" cap="none" spc="0" normalizeH="0" baseline="0" noProof="0" dirty="0">
                <a:ln>
                  <a:noFill/>
                </a:ln>
                <a:solidFill>
                  <a:sysClr val="windowText" lastClr="000000"/>
                </a:solidFill>
                <a:effectLst/>
                <a:uLnTx/>
                <a:uFillTx/>
              </a:rPr>
              <a:t> wilt </a:t>
            </a:r>
            <a:r>
              <a:rPr kumimoji="0" lang="en-GB" sz="800" b="0" i="0" u="none" strike="noStrike" kern="0" cap="none" spc="0" normalizeH="0" baseline="0" noProof="0" dirty="0" err="1">
                <a:ln>
                  <a:noFill/>
                </a:ln>
                <a:solidFill>
                  <a:sysClr val="windowText" lastClr="000000"/>
                </a:solidFill>
                <a:effectLst/>
                <a:uLnTx/>
                <a:uFillTx/>
              </a:rPr>
              <a:t>toevoegen</a:t>
            </a:r>
            <a:endParaRPr kumimoji="0" lang="en-GB" sz="800" b="0" i="0" u="none" strike="noStrike" kern="0" cap="none" spc="0" normalizeH="0" baseline="0" noProof="0" dirty="0">
              <a:ln>
                <a:noFill/>
              </a:ln>
              <a:solidFill>
                <a:sysClr val="windowText" lastClr="000000"/>
              </a:solidFill>
              <a:effectLst/>
              <a:uLnTx/>
              <a:uFillTx/>
            </a:endParaRPr>
          </a:p>
        </p:txBody>
      </p:sp>
      <p:sp>
        <p:nvSpPr>
          <p:cNvPr id="10" name="Tijdelijke aanduiding voor afbeelding 24"/>
          <p:cNvSpPr>
            <a:spLocks noGrp="1" noChangeAspect="1"/>
          </p:cNvSpPr>
          <p:nvPr>
            <p:ph type="pic" sz="quarter" idx="15"/>
          </p:nvPr>
        </p:nvSpPr>
        <p:spPr bwMode="auto">
          <a:xfrm>
            <a:off x="3120492" y="3307559"/>
            <a:ext cx="2647950" cy="2647950"/>
          </a:xfrm>
          <a:prstGeom prst="ellipse">
            <a:avLst/>
          </a:prstGeom>
          <a:solidFill>
            <a:srgbClr val="D5D2CA"/>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err="1">
                <a:ln>
                  <a:noFill/>
                </a:ln>
                <a:solidFill>
                  <a:sysClr val="windowText" lastClr="000000"/>
                </a:solidFill>
                <a:effectLst/>
                <a:uLnTx/>
                <a:uFillTx/>
              </a:rPr>
              <a:t>Klik</a:t>
            </a:r>
            <a:r>
              <a:rPr kumimoji="0" lang="en-GB" sz="800" b="0" i="0" u="none" strike="noStrike" kern="0" cap="none" spc="0" normalizeH="0" baseline="0" noProof="0" dirty="0">
                <a:ln>
                  <a:noFill/>
                </a:ln>
                <a:solidFill>
                  <a:sysClr val="windowText" lastClr="000000"/>
                </a:solidFill>
                <a:effectLst/>
                <a:uLnTx/>
                <a:uFillTx/>
              </a:rPr>
              <a:t> op het pictogram </a:t>
            </a:r>
            <a:r>
              <a:rPr kumimoji="0" lang="en-GB" sz="800" b="0" i="0" u="none" strike="noStrike" kern="0" cap="none" spc="0" normalizeH="0" baseline="0" noProof="0" dirty="0" err="1">
                <a:ln>
                  <a:noFill/>
                </a:ln>
                <a:solidFill>
                  <a:sysClr val="windowText" lastClr="000000"/>
                </a:solidFill>
                <a:effectLst/>
                <a:uLnTx/>
                <a:uFillTx/>
              </a:rPr>
              <a:t>als</a:t>
            </a:r>
            <a:r>
              <a:rPr kumimoji="0" lang="en-GB" sz="800" b="0" i="0" u="none" strike="noStrike" kern="0" cap="none" spc="0" normalizeH="0" baseline="0" noProof="0" dirty="0">
                <a:ln>
                  <a:noFill/>
                </a:ln>
                <a:solidFill>
                  <a:sysClr val="windowText" lastClr="000000"/>
                </a:solidFill>
                <a:effectLst/>
                <a:uLnTx/>
                <a:uFillTx/>
              </a:rPr>
              <a:t> u </a:t>
            </a:r>
            <a:r>
              <a:rPr kumimoji="0" lang="en-GB" sz="800" b="0" i="0" u="none" strike="noStrike" kern="0" cap="none" spc="0" normalizeH="0" baseline="0" noProof="0" dirty="0" err="1">
                <a:ln>
                  <a:noFill/>
                </a:ln>
                <a:solidFill>
                  <a:sysClr val="windowText" lastClr="000000"/>
                </a:solidFill>
                <a:effectLst/>
                <a:uLnTx/>
                <a:uFillTx/>
              </a:rPr>
              <a:t>een</a:t>
            </a:r>
            <a:r>
              <a:rPr kumimoji="0" lang="en-GB" sz="800" b="0" i="0" u="none" strike="noStrike" kern="0" cap="none" spc="0" normalizeH="0" baseline="0" noProof="0" dirty="0">
                <a:ln>
                  <a:noFill/>
                </a:ln>
                <a:solidFill>
                  <a:sysClr val="windowText" lastClr="000000"/>
                </a:solidFill>
                <a:effectLst/>
                <a:uLnTx/>
                <a:uFillTx/>
              </a:rPr>
              <a:t> </a:t>
            </a:r>
            <a:r>
              <a:rPr kumimoji="0" lang="en-GB" sz="800" b="0" i="0" u="none" strike="noStrike" kern="0" cap="none" spc="0" normalizeH="0" baseline="0" noProof="0" dirty="0" err="1">
                <a:ln>
                  <a:noFill/>
                </a:ln>
                <a:solidFill>
                  <a:sysClr val="windowText" lastClr="000000"/>
                </a:solidFill>
                <a:effectLst/>
                <a:uLnTx/>
                <a:uFillTx/>
              </a:rPr>
              <a:t>afbeelding</a:t>
            </a:r>
            <a:r>
              <a:rPr kumimoji="0" lang="en-GB" sz="800" b="0" i="0" u="none" strike="noStrike" kern="0" cap="none" spc="0" normalizeH="0" baseline="0" noProof="0" dirty="0">
                <a:ln>
                  <a:noFill/>
                </a:ln>
                <a:solidFill>
                  <a:sysClr val="windowText" lastClr="000000"/>
                </a:solidFill>
                <a:effectLst/>
                <a:uLnTx/>
                <a:uFillTx/>
              </a:rPr>
              <a:t> wilt </a:t>
            </a:r>
            <a:r>
              <a:rPr kumimoji="0" lang="en-GB" sz="800" b="0" i="0" u="none" strike="noStrike" kern="0" cap="none" spc="0" normalizeH="0" baseline="0" noProof="0" dirty="0" err="1">
                <a:ln>
                  <a:noFill/>
                </a:ln>
                <a:solidFill>
                  <a:sysClr val="windowText" lastClr="000000"/>
                </a:solidFill>
                <a:effectLst/>
                <a:uLnTx/>
                <a:uFillTx/>
              </a:rPr>
              <a:t>toevoegen</a:t>
            </a:r>
            <a:endParaRPr kumimoji="0" lang="en-GB" sz="800" b="0" i="0" u="none" strike="noStrike" kern="0" cap="none" spc="0" normalizeH="0" baseline="0" noProof="0" dirty="0">
              <a:ln>
                <a:noFill/>
              </a:ln>
              <a:solidFill>
                <a:sysClr val="windowText" lastClr="000000"/>
              </a:solidFill>
              <a:effectLst/>
              <a:uLnTx/>
              <a:uFillTx/>
            </a:endParaRPr>
          </a:p>
        </p:txBody>
      </p:sp>
      <p:sp>
        <p:nvSpPr>
          <p:cNvPr id="11" name="Titel 10"/>
          <p:cNvSpPr>
            <a:spLocks noGrp="1"/>
          </p:cNvSpPr>
          <p:nvPr>
            <p:ph type="title"/>
          </p:nvPr>
        </p:nvSpPr>
        <p:spPr>
          <a:xfrm>
            <a:off x="491642" y="230187"/>
            <a:ext cx="8442796" cy="838800"/>
          </a:xfrm>
        </p:spPr>
        <p:txBody>
          <a:bodyPr/>
          <a:lstStyle/>
          <a:p>
            <a:r>
              <a:rPr lang="en-GB" dirty="0" err="1"/>
              <a:t>Klik</a:t>
            </a:r>
            <a:r>
              <a:rPr lang="en-GB" dirty="0"/>
              <a:t> om de </a:t>
            </a:r>
            <a:r>
              <a:rPr lang="en-GB" dirty="0" err="1"/>
              <a:t>stijl</a:t>
            </a:r>
            <a:r>
              <a:rPr lang="en-GB" dirty="0"/>
              <a:t> </a:t>
            </a:r>
            <a:r>
              <a:rPr lang="en-GB" dirty="0" err="1"/>
              <a:t>te</a:t>
            </a:r>
            <a:r>
              <a:rPr lang="en-GB" dirty="0"/>
              <a:t> </a:t>
            </a:r>
            <a:r>
              <a:rPr lang="en-GB" dirty="0" err="1"/>
              <a:t>bewerken</a:t>
            </a:r>
            <a:endParaRPr lang="en-GB" dirty="0"/>
          </a:p>
        </p:txBody>
      </p:sp>
      <p:sp>
        <p:nvSpPr>
          <p:cNvPr id="14" name="Tijdelijke aanduiding voor tekst 4"/>
          <p:cNvSpPr>
            <a:spLocks noGrp="1"/>
          </p:cNvSpPr>
          <p:nvPr>
            <p:ph type="body" sz="quarter" idx="22" hasCustomPrompt="1"/>
          </p:nvPr>
        </p:nvSpPr>
        <p:spPr bwMode="auto">
          <a:xfrm>
            <a:off x="485775" y="1616400"/>
            <a:ext cx="8447088" cy="371475"/>
          </a:xfrm>
          <a:prstGeom prst="rect">
            <a:avLst/>
          </a:prstGeom>
          <a:noFill/>
          <a:ln>
            <a:noFill/>
          </a:ln>
          <a:extLst/>
        </p:spPr>
        <p:txBody>
          <a:bodyPr lIns="36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err="1">
                <a:ln>
                  <a:noFill/>
                </a:ln>
                <a:solidFill>
                  <a:srgbClr val="FFFFFF"/>
                </a:solidFill>
                <a:effectLst/>
                <a:uLnTx/>
                <a:uFillTx/>
              </a:rPr>
              <a:t>Ondertitel</a:t>
            </a:r>
            <a:endParaRPr kumimoji="0" lang="en-GB" sz="1800" b="0" i="0" u="none" strike="noStrike" kern="0" cap="none" spc="0" normalizeH="0" baseline="0" noProof="0" dirty="0">
              <a:ln>
                <a:noFill/>
              </a:ln>
              <a:solidFill>
                <a:srgbClr val="FFFFFF"/>
              </a:solidFill>
              <a:effectLst/>
              <a:uLnTx/>
              <a:uFillTx/>
            </a:endParaRPr>
          </a:p>
        </p:txBody>
      </p:sp>
      <p:sp>
        <p:nvSpPr>
          <p:cNvPr id="15" name="Tijdelijke aanduiding voor tekst 4"/>
          <p:cNvSpPr>
            <a:spLocks noGrp="1"/>
          </p:cNvSpPr>
          <p:nvPr>
            <p:ph type="body" sz="quarter" idx="23" hasCustomPrompt="1"/>
          </p:nvPr>
        </p:nvSpPr>
        <p:spPr bwMode="auto">
          <a:xfrm>
            <a:off x="476251" y="2262386"/>
            <a:ext cx="8447087" cy="371475"/>
          </a:xfrm>
          <a:prstGeom prst="rect">
            <a:avLst/>
          </a:prstGeom>
          <a:noFill/>
          <a:ln>
            <a:noFill/>
          </a:ln>
          <a:extLst/>
        </p:spPr>
        <p:txBody>
          <a:bodyPr lIns="36000" rIns="90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rPr>
              <a:t>Datum, </a:t>
            </a:r>
            <a:r>
              <a:rPr kumimoji="0" lang="en-GB" sz="1800" b="0" i="0" u="none" strike="noStrike" kern="0" cap="none" spc="0" normalizeH="0" baseline="0" noProof="0" dirty="0" err="1">
                <a:ln>
                  <a:noFill/>
                </a:ln>
                <a:solidFill>
                  <a:srgbClr val="FFFFFF"/>
                </a:solidFill>
                <a:effectLst/>
                <a:uLnTx/>
                <a:uFillTx/>
              </a:rPr>
              <a:t>Auteursnaam</a:t>
            </a:r>
            <a:endParaRPr kumimoji="0" lang="en-GB" sz="1800" b="0" i="0" u="none" strike="noStrike" kern="0" cap="none" spc="0" normalizeH="0" baseline="0" noProof="0" dirty="0">
              <a:ln>
                <a:noFill/>
              </a:ln>
              <a:solidFill>
                <a:srgbClr val="FFFFFF"/>
              </a:solidFill>
              <a:effectLst/>
              <a:uLnTx/>
              <a:uFillTx/>
            </a:endParaRPr>
          </a:p>
        </p:txBody>
      </p:sp>
      <p:sp>
        <p:nvSpPr>
          <p:cNvPr id="16" name="Tijdelijke aanduiding voor afbeelding 24"/>
          <p:cNvSpPr>
            <a:spLocks noGrp="1" noChangeAspect="1"/>
          </p:cNvSpPr>
          <p:nvPr>
            <p:ph type="pic" sz="quarter" idx="24" hasCustomPrompt="1"/>
          </p:nvPr>
        </p:nvSpPr>
        <p:spPr>
          <a:xfrm>
            <a:off x="4591113" y="6126565"/>
            <a:ext cx="1248107"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en-GB" noProof="0" dirty="0" err="1"/>
              <a:t>Klik</a:t>
            </a:r>
            <a:r>
              <a:rPr lang="en-GB" noProof="0" dirty="0"/>
              <a:t> op het pictogram </a:t>
            </a:r>
            <a:r>
              <a:rPr lang="en-GB" noProof="0" dirty="0" err="1"/>
              <a:t>als</a:t>
            </a:r>
            <a:r>
              <a:rPr lang="en-GB" noProof="0" dirty="0"/>
              <a:t> u </a:t>
            </a:r>
            <a:r>
              <a:rPr lang="en-GB" noProof="0" dirty="0" err="1"/>
              <a:t>een</a:t>
            </a:r>
            <a:r>
              <a:rPr lang="en-GB" noProof="0" dirty="0"/>
              <a:t> logo wilt </a:t>
            </a:r>
            <a:r>
              <a:rPr lang="en-GB" noProof="0" dirty="0" err="1"/>
              <a:t>toevoegen</a:t>
            </a:r>
            <a:endParaRPr lang="en-GB" noProof="0" dirty="0"/>
          </a:p>
        </p:txBody>
      </p:sp>
      <p:sp>
        <p:nvSpPr>
          <p:cNvPr id="17" name="Tijdelijke aanduiding voor afbeelding 24"/>
          <p:cNvSpPr>
            <a:spLocks noGrp="1" noChangeAspect="1"/>
          </p:cNvSpPr>
          <p:nvPr>
            <p:ph type="pic" sz="quarter" idx="25" hasCustomPrompt="1"/>
          </p:nvPr>
        </p:nvSpPr>
        <p:spPr>
          <a:xfrm>
            <a:off x="6138113" y="6126565"/>
            <a:ext cx="1248107"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en-GB" noProof="0" dirty="0" err="1"/>
              <a:t>Klik</a:t>
            </a:r>
            <a:r>
              <a:rPr lang="en-GB" noProof="0" dirty="0"/>
              <a:t> op het pictogram </a:t>
            </a:r>
            <a:r>
              <a:rPr lang="en-GB" noProof="0" dirty="0" err="1"/>
              <a:t>als</a:t>
            </a:r>
            <a:r>
              <a:rPr lang="en-GB" noProof="0" dirty="0"/>
              <a:t> u </a:t>
            </a:r>
            <a:r>
              <a:rPr lang="en-GB" noProof="0" dirty="0" err="1"/>
              <a:t>een</a:t>
            </a:r>
            <a:r>
              <a:rPr lang="en-GB" noProof="0" dirty="0"/>
              <a:t> logo wilt </a:t>
            </a:r>
            <a:r>
              <a:rPr lang="en-GB" noProof="0" dirty="0" err="1"/>
              <a:t>toevoegen</a:t>
            </a:r>
            <a:endParaRPr lang="en-GB" noProof="0" dirty="0"/>
          </a:p>
        </p:txBody>
      </p:sp>
      <p:sp>
        <p:nvSpPr>
          <p:cNvPr id="18" name="Tijdelijke aanduiding voor afbeelding 24"/>
          <p:cNvSpPr>
            <a:spLocks noGrp="1" noChangeAspect="1"/>
          </p:cNvSpPr>
          <p:nvPr>
            <p:ph type="pic" sz="quarter" idx="26" hasCustomPrompt="1"/>
          </p:nvPr>
        </p:nvSpPr>
        <p:spPr>
          <a:xfrm>
            <a:off x="7685112" y="6126565"/>
            <a:ext cx="1248107"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en-GB" noProof="0" dirty="0" err="1"/>
              <a:t>Klik</a:t>
            </a:r>
            <a:r>
              <a:rPr lang="en-GB" noProof="0" dirty="0"/>
              <a:t> op het pictogram </a:t>
            </a:r>
            <a:r>
              <a:rPr lang="en-GB" noProof="0" dirty="0" err="1"/>
              <a:t>als</a:t>
            </a:r>
            <a:r>
              <a:rPr lang="en-GB" noProof="0" dirty="0"/>
              <a:t> u </a:t>
            </a:r>
            <a:r>
              <a:rPr lang="en-GB" noProof="0" dirty="0" err="1"/>
              <a:t>een</a:t>
            </a:r>
            <a:r>
              <a:rPr lang="en-GB" noProof="0" dirty="0"/>
              <a:t> logo wilt </a:t>
            </a:r>
            <a:r>
              <a:rPr lang="en-GB" noProof="0" dirty="0" err="1"/>
              <a:t>toevoegen</a:t>
            </a:r>
            <a:endParaRPr lang="en-GB" noProof="0" dirty="0"/>
          </a:p>
        </p:txBody>
      </p:sp>
    </p:spTree>
    <p:extLst>
      <p:ext uri="{BB962C8B-B14F-4D97-AF65-F5344CB8AC3E}">
        <p14:creationId xmlns:p14="http://schemas.microsoft.com/office/powerpoint/2010/main" val="3864516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a:blip r:embed="rId23"/>
          <a:stretch>
            <a:fillRect/>
          </a:stretch>
        </a:blip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91642" y="230188"/>
            <a:ext cx="8442796" cy="839787"/>
          </a:xfrm>
          <a:prstGeom prst="rect">
            <a:avLst/>
          </a:prstGeom>
          <a:noFill/>
          <a:ln w="0">
            <a:gradFill>
              <a:gsLst>
                <a:gs pos="0">
                  <a:schemeClr val="tx1"/>
                </a:gs>
                <a:gs pos="1000">
                  <a:schemeClr val="tx1">
                    <a:alpha val="0"/>
                  </a:schemeClr>
                </a:gs>
                <a:gs pos="99000">
                  <a:srgbClr val="005172">
                    <a:alpha val="0"/>
                  </a:srgbClr>
                </a:gs>
                <a:gs pos="100000">
                  <a:schemeClr val="tx1"/>
                </a:gs>
              </a:gsLst>
              <a:lin ang="5400000" scaled="0"/>
            </a:gradFill>
          </a:ln>
          <a:extLst/>
        </p:spPr>
        <p:txBody>
          <a:bodyPr vert="horz" wrap="square" lIns="18000" tIns="0" rIns="91440" bIns="324000" numCol="1" anchor="t" anchorCtr="0" compatLnSpc="1">
            <a:prstTxWarp prst="textNoShape">
              <a:avLst/>
            </a:prstTxWarp>
            <a:spAutoFit/>
          </a:bodyPr>
          <a:lstStyle/>
          <a:p>
            <a:pPr lvl="0"/>
            <a:r>
              <a:rPr lang="en-GB" dirty="0" err="1"/>
              <a:t>Klik</a:t>
            </a:r>
            <a:r>
              <a:rPr lang="en-GB" dirty="0"/>
              <a:t> om de </a:t>
            </a:r>
            <a:r>
              <a:rPr lang="en-GB" dirty="0" err="1"/>
              <a:t>stijl</a:t>
            </a:r>
            <a:r>
              <a:rPr lang="en-GB" dirty="0"/>
              <a:t> </a:t>
            </a:r>
            <a:r>
              <a:rPr lang="en-GB" dirty="0" err="1"/>
              <a:t>te</a:t>
            </a:r>
            <a:r>
              <a:rPr lang="en-GB" dirty="0"/>
              <a:t> </a:t>
            </a:r>
            <a:r>
              <a:rPr lang="en-GB" dirty="0" err="1"/>
              <a:t>bewerken</a:t>
            </a:r>
            <a:endParaRPr lang="en-GB" dirty="0"/>
          </a:p>
        </p:txBody>
      </p:sp>
      <p:sp>
        <p:nvSpPr>
          <p:cNvPr id="1028" name="Tijdelijke aanduiding voor tekst 23"/>
          <p:cNvSpPr>
            <a:spLocks noGrp="1"/>
          </p:cNvSpPr>
          <p:nvPr>
            <p:ph type="body" idx="1"/>
          </p:nvPr>
        </p:nvSpPr>
        <p:spPr bwMode="auto">
          <a:xfrm>
            <a:off x="421200" y="1843200"/>
            <a:ext cx="8521188" cy="40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dirty="0" err="1"/>
              <a:t>Klik</a:t>
            </a:r>
            <a:r>
              <a:rPr lang="en-GB" dirty="0"/>
              <a:t> om de </a:t>
            </a:r>
            <a:r>
              <a:rPr lang="en-GB" dirty="0" err="1"/>
              <a:t>modelstijlen</a:t>
            </a:r>
            <a:r>
              <a:rPr lang="en-GB" dirty="0"/>
              <a:t> </a:t>
            </a:r>
            <a:r>
              <a:rPr lang="en-GB" dirty="0" err="1"/>
              <a:t>te</a:t>
            </a:r>
            <a:r>
              <a:rPr lang="en-GB" dirty="0"/>
              <a:t> </a:t>
            </a:r>
            <a:r>
              <a:rPr lang="en-GB" dirty="0" err="1"/>
              <a:t>bewerken</a:t>
            </a:r>
            <a:endParaRPr lang="en-GB" dirty="0"/>
          </a:p>
          <a:p>
            <a:pPr lvl="1"/>
            <a:r>
              <a:rPr lang="en-GB" dirty="0" err="1"/>
              <a:t>Tweede</a:t>
            </a:r>
            <a:r>
              <a:rPr lang="en-GB" dirty="0"/>
              <a:t> </a:t>
            </a:r>
            <a:r>
              <a:rPr lang="en-GB" dirty="0" err="1"/>
              <a:t>niveau</a:t>
            </a:r>
            <a:endParaRPr lang="en-GB" dirty="0"/>
          </a:p>
          <a:p>
            <a:pPr lvl="2"/>
            <a:r>
              <a:rPr lang="en-GB" dirty="0" err="1"/>
              <a:t>Derde</a:t>
            </a:r>
            <a:r>
              <a:rPr lang="en-GB" dirty="0"/>
              <a:t> </a:t>
            </a:r>
            <a:r>
              <a:rPr lang="en-GB" dirty="0" err="1"/>
              <a:t>niveau</a:t>
            </a:r>
            <a:endParaRPr lang="en-GB" dirty="0"/>
          </a:p>
          <a:p>
            <a:pPr lvl="3"/>
            <a:r>
              <a:rPr lang="en-GB" dirty="0" err="1"/>
              <a:t>Vierde</a:t>
            </a:r>
            <a:r>
              <a:rPr lang="en-GB" dirty="0"/>
              <a:t> </a:t>
            </a:r>
            <a:r>
              <a:rPr lang="en-GB" dirty="0" err="1"/>
              <a:t>niveau</a:t>
            </a:r>
            <a:endParaRPr lang="en-GB" dirty="0"/>
          </a:p>
          <a:p>
            <a:pPr lvl="4"/>
            <a:r>
              <a:rPr lang="en-GB" dirty="0" err="1"/>
              <a:t>Vijfde</a:t>
            </a:r>
            <a:r>
              <a:rPr lang="en-GB" dirty="0"/>
              <a:t> </a:t>
            </a:r>
            <a:r>
              <a:rPr lang="en-GB" dirty="0" err="1"/>
              <a:t>niveau</a:t>
            </a:r>
            <a:endParaRPr lang="en-GB" dirty="0"/>
          </a:p>
          <a:p>
            <a:pPr lvl="4"/>
            <a:endParaRPr lang="en-GB" dirty="0"/>
          </a:p>
        </p:txBody>
      </p:sp>
      <p:sp>
        <p:nvSpPr>
          <p:cNvPr id="4" name="Tijdelijke aanduiding voor dianummer 1"/>
          <p:cNvSpPr>
            <a:spLocks noGrp="1"/>
          </p:cNvSpPr>
          <p:nvPr>
            <p:ph type="sldNum" sz="quarter" idx="4"/>
          </p:nvPr>
        </p:nvSpPr>
        <p:spPr>
          <a:xfrm>
            <a:off x="8520432" y="6370465"/>
            <a:ext cx="468000" cy="164250"/>
          </a:xfrm>
          <a:prstGeom prst="rect">
            <a:avLst/>
          </a:prstGeom>
          <a:noFill/>
        </p:spPr>
        <p:txBody>
          <a:bodyPr wrap="square" tIns="0" rIns="36000" bIns="0" rtlCol="0">
            <a:noAutofit/>
          </a:bodyPr>
          <a:lstStyle>
            <a:lvl1pPr>
              <a:defRPr lang="nl-NL" sz="900" smtClean="0">
                <a:latin typeface="Verdana" pitchFamily="34" charset="0"/>
              </a:defRPr>
            </a:lvl1pPr>
          </a:lstStyle>
          <a:p>
            <a:pPr algn="r">
              <a:lnSpc>
                <a:spcPts val="1200"/>
              </a:lnSpc>
            </a:pPr>
            <a:fld id="{F25965E0-7062-474C-8671-DB3A3CE669B0}" type="slidenum">
              <a:rPr lang="en-GB" smtClean="0"/>
              <a:pPr algn="r">
                <a:lnSpc>
                  <a:spcPts val="1200"/>
                </a:lnSpc>
              </a:pPr>
              <a:t>‹#›</a:t>
            </a:fld>
            <a:endParaRPr lang="en-GB" dirty="0"/>
          </a:p>
        </p:txBody>
      </p:sp>
      <p:pic>
        <p:nvPicPr>
          <p:cNvPr id="2" name="Picture 1"/>
          <p:cNvPicPr>
            <a:picLocks/>
          </p:cNvPicPr>
          <p:nvPr userDrawn="1"/>
        </p:nvPicPr>
        <p:blipFill>
          <a:blip r:embed="rId24">
            <a:extLst>
              <a:ext uri="{28A0092B-C50C-407E-A947-70E740481C1C}">
                <a14:useLocalDpi xmlns:a14="http://schemas.microsoft.com/office/drawing/2010/main" val="0"/>
              </a:ext>
            </a:extLst>
          </a:blip>
          <a:stretch>
            <a:fillRect/>
          </a:stretch>
        </p:blipFill>
        <p:spPr bwMode="hidden">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 id="2147483667" r:id="rId2"/>
    <p:sldLayoutId id="2147483669" r:id="rId3"/>
    <p:sldLayoutId id="2147483670" r:id="rId4"/>
    <p:sldLayoutId id="2147483671" r:id="rId5"/>
    <p:sldLayoutId id="2147483672" r:id="rId6"/>
    <p:sldLayoutId id="2147483673" r:id="rId7"/>
    <p:sldLayoutId id="2147483668" r:id="rId8"/>
    <p:sldLayoutId id="2147483664" r:id="rId9"/>
    <p:sldLayoutId id="2147483653" r:id="rId10"/>
    <p:sldLayoutId id="2147483655" r:id="rId11"/>
    <p:sldLayoutId id="2147483656" r:id="rId12"/>
    <p:sldLayoutId id="2147483657" r:id="rId13"/>
    <p:sldLayoutId id="2147483659" r:id="rId14"/>
    <p:sldLayoutId id="2147483660" r:id="rId15"/>
    <p:sldLayoutId id="2147483661" r:id="rId16"/>
    <p:sldLayoutId id="2147483663" r:id="rId17"/>
    <p:sldLayoutId id="2147483665" r:id="rId18"/>
    <p:sldLayoutId id="2147483654" r:id="rId19"/>
    <p:sldLayoutId id="2147483666" r:id="rId20"/>
    <p:sldLayoutId id="2147483674" r:id="rId21"/>
  </p:sldLayoutIdLst>
  <p:hf hdr="0" ftr="0" dt="0"/>
  <p:txStyles>
    <p:titleStyle>
      <a:lvl1pPr algn="l" rtl="0" fontAlgn="base">
        <a:lnSpc>
          <a:spcPts val="4000"/>
        </a:lnSpc>
        <a:spcBef>
          <a:spcPct val="0"/>
        </a:spcBef>
        <a:spcAft>
          <a:spcPct val="0"/>
        </a:spcAft>
        <a:defRPr sz="3000" kern="1200">
          <a:solidFill>
            <a:schemeClr val="bg2"/>
          </a:solidFill>
          <a:latin typeface="Verdana" pitchFamily="34" charset="0"/>
          <a:ea typeface="+mj-ea"/>
          <a:cs typeface="+mj-cs"/>
        </a:defRPr>
      </a:lvl1pPr>
      <a:lvl2pPr algn="l" rtl="0" fontAlgn="base">
        <a:lnSpc>
          <a:spcPts val="4000"/>
        </a:lnSpc>
        <a:spcBef>
          <a:spcPct val="0"/>
        </a:spcBef>
        <a:spcAft>
          <a:spcPct val="0"/>
        </a:spcAft>
        <a:defRPr sz="3200">
          <a:solidFill>
            <a:schemeClr val="bg1"/>
          </a:solidFill>
          <a:latin typeface="Verdana" pitchFamily="34" charset="0"/>
        </a:defRPr>
      </a:lvl2pPr>
      <a:lvl3pPr algn="l" rtl="0" fontAlgn="base">
        <a:lnSpc>
          <a:spcPts val="4000"/>
        </a:lnSpc>
        <a:spcBef>
          <a:spcPct val="0"/>
        </a:spcBef>
        <a:spcAft>
          <a:spcPct val="0"/>
        </a:spcAft>
        <a:defRPr sz="3200">
          <a:solidFill>
            <a:schemeClr val="bg1"/>
          </a:solidFill>
          <a:latin typeface="Verdana" pitchFamily="34" charset="0"/>
        </a:defRPr>
      </a:lvl3pPr>
      <a:lvl4pPr algn="l" rtl="0" fontAlgn="base">
        <a:lnSpc>
          <a:spcPts val="4000"/>
        </a:lnSpc>
        <a:spcBef>
          <a:spcPct val="0"/>
        </a:spcBef>
        <a:spcAft>
          <a:spcPct val="0"/>
        </a:spcAft>
        <a:defRPr sz="3200">
          <a:solidFill>
            <a:schemeClr val="bg1"/>
          </a:solidFill>
          <a:latin typeface="Verdana" pitchFamily="34" charset="0"/>
        </a:defRPr>
      </a:lvl4pPr>
      <a:lvl5pPr algn="l" rtl="0" fontAlgn="base">
        <a:lnSpc>
          <a:spcPts val="4000"/>
        </a:lnSpc>
        <a:spcBef>
          <a:spcPct val="0"/>
        </a:spcBef>
        <a:spcAft>
          <a:spcPct val="0"/>
        </a:spcAft>
        <a:defRPr sz="3200">
          <a:solidFill>
            <a:schemeClr val="bg1"/>
          </a:solidFill>
          <a:latin typeface="Verdana" pitchFamily="34" charset="0"/>
        </a:defRPr>
      </a:lvl5pPr>
      <a:lvl6pPr marL="457200" algn="l" rtl="0" fontAlgn="base">
        <a:lnSpc>
          <a:spcPts val="4000"/>
        </a:lnSpc>
        <a:spcBef>
          <a:spcPct val="0"/>
        </a:spcBef>
        <a:spcAft>
          <a:spcPct val="0"/>
        </a:spcAft>
        <a:defRPr sz="3200">
          <a:solidFill>
            <a:schemeClr val="bg1"/>
          </a:solidFill>
          <a:latin typeface="Verdana" pitchFamily="34" charset="0"/>
        </a:defRPr>
      </a:lvl6pPr>
      <a:lvl7pPr marL="914400" algn="l" rtl="0" fontAlgn="base">
        <a:lnSpc>
          <a:spcPts val="4000"/>
        </a:lnSpc>
        <a:spcBef>
          <a:spcPct val="0"/>
        </a:spcBef>
        <a:spcAft>
          <a:spcPct val="0"/>
        </a:spcAft>
        <a:defRPr sz="3200">
          <a:solidFill>
            <a:schemeClr val="bg1"/>
          </a:solidFill>
          <a:latin typeface="Verdana" pitchFamily="34" charset="0"/>
        </a:defRPr>
      </a:lvl7pPr>
      <a:lvl8pPr marL="1371600" algn="l" rtl="0" fontAlgn="base">
        <a:lnSpc>
          <a:spcPts val="4000"/>
        </a:lnSpc>
        <a:spcBef>
          <a:spcPct val="0"/>
        </a:spcBef>
        <a:spcAft>
          <a:spcPct val="0"/>
        </a:spcAft>
        <a:defRPr sz="3200">
          <a:solidFill>
            <a:schemeClr val="bg1"/>
          </a:solidFill>
          <a:latin typeface="Verdana" pitchFamily="34" charset="0"/>
        </a:defRPr>
      </a:lvl8pPr>
      <a:lvl9pPr marL="1828800" algn="l" rtl="0" fontAlgn="base">
        <a:lnSpc>
          <a:spcPts val="4000"/>
        </a:lnSpc>
        <a:spcBef>
          <a:spcPct val="0"/>
        </a:spcBef>
        <a:spcAft>
          <a:spcPct val="0"/>
        </a:spcAft>
        <a:defRPr sz="3200">
          <a:solidFill>
            <a:schemeClr val="bg1"/>
          </a:solidFill>
          <a:latin typeface="Verdana" pitchFamily="34" charset="0"/>
        </a:defRPr>
      </a:lvl9pPr>
    </p:titleStyle>
    <p:bodyStyle>
      <a:lvl1pPr marL="252413" indent="-252413" algn="l" rtl="0" fontAlgn="base">
        <a:lnSpc>
          <a:spcPts val="2500"/>
        </a:lnSpc>
        <a:spcBef>
          <a:spcPts val="1200"/>
        </a:spcBef>
        <a:spcAft>
          <a:spcPct val="0"/>
        </a:spcAft>
        <a:buClr>
          <a:schemeClr val="bg2"/>
        </a:buClr>
        <a:buSzPct val="140000"/>
        <a:buFont typeface="Wingdings" pitchFamily="2" charset="2"/>
        <a:buChar char="§"/>
        <a:defRPr sz="2200" kern="1200">
          <a:solidFill>
            <a:schemeClr val="bg2"/>
          </a:solidFill>
          <a:latin typeface="Verdana" pitchFamily="34" charset="0"/>
          <a:ea typeface="+mn-ea"/>
          <a:cs typeface="+mn-cs"/>
        </a:defRPr>
      </a:lvl1pPr>
      <a:lvl2pPr marL="982663" indent="-285750" algn="l" rtl="0" fontAlgn="base">
        <a:lnSpc>
          <a:spcPts val="2500"/>
        </a:lnSpc>
        <a:spcBef>
          <a:spcPts val="1000"/>
        </a:spcBef>
        <a:spcAft>
          <a:spcPct val="0"/>
        </a:spcAft>
        <a:buClr>
          <a:schemeClr val="bg2"/>
        </a:buClr>
        <a:buSzPct val="115000"/>
        <a:buFont typeface="Verdana" pitchFamily="34" charset="0"/>
        <a:buChar char="●"/>
        <a:defRPr sz="2200" kern="1200">
          <a:solidFill>
            <a:schemeClr val="bg2"/>
          </a:solidFill>
          <a:latin typeface="Verdana" pitchFamily="34" charset="0"/>
          <a:ea typeface="+mn-ea"/>
          <a:cs typeface="+mn-cs"/>
        </a:defRPr>
      </a:lvl2pPr>
      <a:lvl3pPr marL="1879600" indent="-319088" algn="l" rtl="0" fontAlgn="base">
        <a:lnSpc>
          <a:spcPts val="2500"/>
        </a:lnSpc>
        <a:spcBef>
          <a:spcPts val="1000"/>
        </a:spcBef>
        <a:spcAft>
          <a:spcPct val="0"/>
        </a:spcAft>
        <a:buSzPct val="115000"/>
        <a:buFont typeface="Verdana" pitchFamily="34" charset="0"/>
        <a:buChar char="●"/>
        <a:defRPr sz="2200" kern="1200">
          <a:solidFill>
            <a:schemeClr val="bg2"/>
          </a:solidFill>
          <a:latin typeface="Verdana" pitchFamily="34" charset="0"/>
          <a:ea typeface="+mn-ea"/>
          <a:cs typeface="+mn-cs"/>
        </a:defRPr>
      </a:lvl3pPr>
      <a:lvl4pPr marL="2692400" indent="-360363" algn="l" rtl="0" fontAlgn="base">
        <a:lnSpc>
          <a:spcPts val="2500"/>
        </a:lnSpc>
        <a:spcBef>
          <a:spcPct val="20000"/>
        </a:spcBef>
        <a:spcAft>
          <a:spcPct val="0"/>
        </a:spcAft>
        <a:buSzPct val="115000"/>
        <a:buFont typeface="Verdana" pitchFamily="34" charset="0"/>
        <a:buChar char="●"/>
        <a:defRPr sz="2200" kern="1200" baseline="0">
          <a:solidFill>
            <a:schemeClr val="bg2"/>
          </a:solidFill>
          <a:latin typeface="Verdana" pitchFamily="34" charset="0"/>
          <a:ea typeface="+mn-ea"/>
          <a:cs typeface="+mn-cs"/>
        </a:defRPr>
      </a:lvl4pPr>
      <a:lvl5pPr marL="3405188" indent="-352425" algn="l" rtl="0" fontAlgn="base">
        <a:lnSpc>
          <a:spcPts val="2500"/>
        </a:lnSpc>
        <a:spcBef>
          <a:spcPct val="20000"/>
        </a:spcBef>
        <a:spcAft>
          <a:spcPct val="0"/>
        </a:spcAft>
        <a:buSzPct val="115000"/>
        <a:buFont typeface="Verdana" pitchFamily="34" charset="0"/>
        <a:buChar char="●"/>
        <a:defRPr sz="2200" kern="1200">
          <a:solidFill>
            <a:schemeClr val="bg2"/>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1.xml"/><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3" y="405062"/>
            <a:ext cx="8465125" cy="1097814"/>
          </a:xfrm>
        </p:spPr>
        <p:txBody>
          <a:bodyPr/>
          <a:lstStyle/>
          <a:p>
            <a:pPr algn="ctr">
              <a:lnSpc>
                <a:spcPct val="100000"/>
              </a:lnSpc>
            </a:pPr>
            <a:r>
              <a:rPr lang="en-US" sz="2400" dirty="0"/>
              <a:t>Two heads are better than one: A climate services that Integrate Indigenous and Scientific Forecast in Ghana</a:t>
            </a:r>
            <a:br>
              <a:rPr lang="en-US" sz="2800" dirty="0"/>
            </a:br>
            <a:endParaRPr lang="en-GB" sz="4000" b="1" dirty="0"/>
          </a:p>
        </p:txBody>
      </p:sp>
      <p:pic>
        <p:nvPicPr>
          <p:cNvPr id="6" name="Picture Placeholder 5"/>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2463" r="12463"/>
          <a:stretch>
            <a:fillRect/>
          </a:stretch>
        </p:blipFill>
        <p:spPr>
          <a:xfrm>
            <a:off x="472542" y="3307559"/>
            <a:ext cx="2647950" cy="2647950"/>
          </a:xfrm>
        </p:spPr>
      </p:pic>
      <p:pic>
        <p:nvPicPr>
          <p:cNvPr id="20" name="Tijdelijke aanduiding voor afbeelding 19"/>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a:stretch>
            <a:fillRect/>
          </a:stretch>
        </p:blipFill>
        <p:spPr/>
      </p:pic>
      <p:pic>
        <p:nvPicPr>
          <p:cNvPr id="17" name="Tijdelijke aanduiding voor afbeelding 16"/>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a:stretch>
            <a:fillRect/>
          </a:stretch>
        </p:blipFill>
        <p:spPr/>
      </p:pic>
      <p:pic>
        <p:nvPicPr>
          <p:cNvPr id="16" name="Tijdelijke aanduiding voor afbeelding 15"/>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a:stretch>
            <a:fillRect/>
          </a:stretch>
        </p:blipFill>
        <p:spPr/>
      </p:pic>
      <p:sp>
        <p:nvSpPr>
          <p:cNvPr id="11" name="Tijdelijke aanduiding voor tekst 4"/>
          <p:cNvSpPr>
            <a:spLocks noGrp="1"/>
          </p:cNvSpPr>
          <p:nvPr>
            <p:ph type="body" sz="quarter" idx="18"/>
          </p:nvPr>
        </p:nvSpPr>
        <p:spPr>
          <a:xfrm>
            <a:off x="348456" y="2005119"/>
            <a:ext cx="8447087" cy="325409"/>
          </a:xfrm>
        </p:spPr>
        <p:txBody>
          <a:bodyPr/>
          <a:lstStyle/>
          <a:p>
            <a:pPr algn="ctr">
              <a:lnSpc>
                <a:spcPct val="100000"/>
              </a:lnSpc>
            </a:pPr>
            <a:r>
              <a:rPr lang="en-GB" sz="2000" dirty="0"/>
              <a:t>Emmanuel Nyadzi</a:t>
            </a:r>
          </a:p>
          <a:p>
            <a:pPr algn="ctr">
              <a:lnSpc>
                <a:spcPct val="100000"/>
              </a:lnSpc>
            </a:pPr>
            <a:r>
              <a:rPr lang="en-US" sz="2000" dirty="0"/>
              <a:t> </a:t>
            </a:r>
          </a:p>
        </p:txBody>
      </p:sp>
      <p:sp>
        <p:nvSpPr>
          <p:cNvPr id="3" name="Rectangle 2"/>
          <p:cNvSpPr/>
          <p:nvPr/>
        </p:nvSpPr>
        <p:spPr>
          <a:xfrm>
            <a:off x="7471560" y="6488668"/>
            <a:ext cx="1202573" cy="369332"/>
          </a:xfrm>
          <a:prstGeom prst="rect">
            <a:avLst/>
          </a:prstGeom>
        </p:spPr>
        <p:txBody>
          <a:bodyPr wrap="none">
            <a:spAutoFit/>
          </a:bodyPr>
          <a:lstStyle/>
          <a:p>
            <a:pPr algn="ctr"/>
            <a:r>
              <a:rPr lang="en-GB" b="1" dirty="0"/>
              <a:t>08/5/2019</a:t>
            </a:r>
          </a:p>
        </p:txBody>
      </p:sp>
      <p:sp>
        <p:nvSpPr>
          <p:cNvPr id="4" name="Rectangle 3"/>
          <p:cNvSpPr/>
          <p:nvPr/>
        </p:nvSpPr>
        <p:spPr>
          <a:xfrm>
            <a:off x="2854073" y="1584789"/>
            <a:ext cx="6369113" cy="338554"/>
          </a:xfrm>
          <a:prstGeom prst="rect">
            <a:avLst/>
          </a:prstGeom>
        </p:spPr>
        <p:txBody>
          <a:bodyPr wrap="square">
            <a:spAutoFit/>
          </a:bodyPr>
          <a:lstStyle/>
          <a:p>
            <a:r>
              <a:rPr lang="en-US" sz="1600" dirty="0">
                <a:solidFill>
                  <a:schemeClr val="bg2"/>
                </a:solidFill>
                <a:latin typeface="arial" panose="020B0604020202020204" pitchFamily="34" charset="0"/>
              </a:rPr>
              <a:t>@ </a:t>
            </a:r>
            <a:r>
              <a:rPr lang="en-GB" sz="1600" dirty="0"/>
              <a:t>EGU2020: Sharing Geoscience Online</a:t>
            </a:r>
            <a:endParaRPr lang="en-US" sz="1600" dirty="0">
              <a:solidFill>
                <a:schemeClr val="bg2"/>
              </a:solidFill>
              <a:latin typeface="arial" panose="020B0604020202020204" pitchFamily="34" charset="0"/>
            </a:endParaRPr>
          </a:p>
        </p:txBody>
      </p:sp>
      <p:sp>
        <p:nvSpPr>
          <p:cNvPr id="5" name="Rectangle 4">
            <a:extLst>
              <a:ext uri="{FF2B5EF4-FFF2-40B4-BE49-F238E27FC236}">
                <a16:creationId xmlns:a16="http://schemas.microsoft.com/office/drawing/2014/main" id="{38889970-3797-45CB-BBD4-53EF40C0F497}"/>
              </a:ext>
            </a:extLst>
          </p:cNvPr>
          <p:cNvSpPr/>
          <p:nvPr/>
        </p:nvSpPr>
        <p:spPr>
          <a:xfrm>
            <a:off x="1810252" y="2381225"/>
            <a:ext cx="5552353" cy="369332"/>
          </a:xfrm>
          <a:prstGeom prst="rect">
            <a:avLst/>
          </a:prstGeom>
        </p:spPr>
        <p:txBody>
          <a:bodyPr wrap="square">
            <a:spAutoFit/>
          </a:bodyPr>
          <a:lstStyle/>
          <a:p>
            <a:pPr algn="ctr">
              <a:lnSpc>
                <a:spcPct val="100000"/>
              </a:lnSpc>
            </a:pPr>
            <a:r>
              <a:rPr lang="en-US" dirty="0"/>
              <a:t>Saskia E. Werners, Robbert Biesbroek, Fulco</a:t>
            </a:r>
            <a:r>
              <a:rPr lang="en-US" baseline="30000" dirty="0"/>
              <a:t> </a:t>
            </a:r>
            <a:r>
              <a:rPr lang="en-US" dirty="0"/>
              <a:t>Ludwig</a:t>
            </a:r>
            <a:endParaRPr lang="en-GB" dirty="0"/>
          </a:p>
        </p:txBody>
      </p:sp>
    </p:spTree>
    <p:extLst>
      <p:ext uri="{BB962C8B-B14F-4D97-AF65-F5344CB8AC3E}">
        <p14:creationId xmlns:p14="http://schemas.microsoft.com/office/powerpoint/2010/main" val="3487767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3"/>
            <a:ext cx="8851626" cy="683554"/>
          </a:xfrm>
        </p:spPr>
        <p:txBody>
          <a:bodyPr/>
          <a:lstStyle/>
          <a:p>
            <a:r>
              <a:rPr lang="en-GB" sz="3200" b="1" dirty="0">
                <a:latin typeface="Times New Roman" panose="02020603050405020304" pitchFamily="18" charset="0"/>
                <a:cs typeface="Times New Roman" panose="02020603050405020304" pitchFamily="18" charset="0"/>
              </a:rPr>
              <a:t>Interface and stages of using the Sapelli app</a:t>
            </a:r>
            <a:endParaRPr lang="en-US" sz="32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10</a:t>
            </a:fld>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12" y="1021838"/>
            <a:ext cx="1800334" cy="235931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7565" y="1021838"/>
            <a:ext cx="1721843" cy="224235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88621" y="1021838"/>
            <a:ext cx="1729230" cy="2359315"/>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53415" y="1021838"/>
            <a:ext cx="1754209" cy="2359315"/>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0415" y="3529797"/>
            <a:ext cx="1547243" cy="213904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76854" y="3529797"/>
            <a:ext cx="1743518" cy="2279591"/>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76266" y="3833889"/>
            <a:ext cx="1409182" cy="1996387"/>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41342" y="3589064"/>
            <a:ext cx="1393096" cy="2386433"/>
          </a:xfrm>
          <a:prstGeom prst="rect">
            <a:avLst/>
          </a:prstGeom>
        </p:spPr>
      </p:pic>
      <p:sp>
        <p:nvSpPr>
          <p:cNvPr id="13" name="Right Arrow 12"/>
          <p:cNvSpPr/>
          <p:nvPr/>
        </p:nvSpPr>
        <p:spPr>
          <a:xfrm>
            <a:off x="2056333" y="1861759"/>
            <a:ext cx="546139" cy="759534"/>
          </a:xfrm>
          <a:prstGeom prst="rightArrow">
            <a:avLst/>
          </a:prstGeom>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endParaRPr lang="en-GB" sz="1400" dirty="0">
              <a:solidFill>
                <a:schemeClr val="tx1"/>
              </a:solidFill>
            </a:endParaRPr>
          </a:p>
        </p:txBody>
      </p:sp>
      <p:sp>
        <p:nvSpPr>
          <p:cNvPr id="19" name="Right Arrow 18"/>
          <p:cNvSpPr/>
          <p:nvPr/>
        </p:nvSpPr>
        <p:spPr>
          <a:xfrm>
            <a:off x="6766652" y="1561827"/>
            <a:ext cx="546139" cy="759534"/>
          </a:xfrm>
          <a:prstGeom prst="rightArrow">
            <a:avLst/>
          </a:prstGeom>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endParaRPr lang="en-GB" sz="1400" dirty="0">
              <a:solidFill>
                <a:schemeClr val="tx1"/>
              </a:solidFill>
            </a:endParaRPr>
          </a:p>
        </p:txBody>
      </p:sp>
      <p:sp>
        <p:nvSpPr>
          <p:cNvPr id="20" name="Right Arrow 19"/>
          <p:cNvSpPr/>
          <p:nvPr/>
        </p:nvSpPr>
        <p:spPr>
          <a:xfrm>
            <a:off x="4405945" y="1766988"/>
            <a:ext cx="546139" cy="759534"/>
          </a:xfrm>
          <a:prstGeom prst="rightArrow">
            <a:avLst/>
          </a:prstGeom>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endParaRPr lang="en-GB" sz="1400" dirty="0">
              <a:solidFill>
                <a:schemeClr val="tx1"/>
              </a:solidFill>
            </a:endParaRPr>
          </a:p>
        </p:txBody>
      </p:sp>
      <p:sp>
        <p:nvSpPr>
          <p:cNvPr id="21" name="Right Arrow 20"/>
          <p:cNvSpPr/>
          <p:nvPr/>
        </p:nvSpPr>
        <p:spPr>
          <a:xfrm>
            <a:off x="2310220" y="4370888"/>
            <a:ext cx="546139" cy="759534"/>
          </a:xfrm>
          <a:prstGeom prst="rightArrow">
            <a:avLst/>
          </a:prstGeom>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endParaRPr lang="en-GB" sz="1400" dirty="0">
              <a:solidFill>
                <a:schemeClr val="tx1"/>
              </a:solidFill>
            </a:endParaRPr>
          </a:p>
        </p:txBody>
      </p:sp>
      <p:sp>
        <p:nvSpPr>
          <p:cNvPr id="22" name="Right Arrow 21"/>
          <p:cNvSpPr/>
          <p:nvPr/>
        </p:nvSpPr>
        <p:spPr>
          <a:xfrm>
            <a:off x="4688931" y="4281088"/>
            <a:ext cx="546139" cy="759534"/>
          </a:xfrm>
          <a:prstGeom prst="rightArrow">
            <a:avLst/>
          </a:prstGeom>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endParaRPr lang="en-GB" sz="1400" dirty="0">
              <a:solidFill>
                <a:schemeClr val="tx1"/>
              </a:solidFill>
            </a:endParaRPr>
          </a:p>
        </p:txBody>
      </p:sp>
      <p:sp>
        <p:nvSpPr>
          <p:cNvPr id="23" name="Right Arrow 22"/>
          <p:cNvSpPr/>
          <p:nvPr/>
        </p:nvSpPr>
        <p:spPr>
          <a:xfrm>
            <a:off x="6857008" y="4102189"/>
            <a:ext cx="546139" cy="759534"/>
          </a:xfrm>
          <a:prstGeom prst="rightArrow">
            <a:avLst/>
          </a:prstGeom>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endParaRPr lang="en-GB" sz="1400" dirty="0">
              <a:solidFill>
                <a:schemeClr val="tx1"/>
              </a:solidFill>
            </a:endParaRPr>
          </a:p>
        </p:txBody>
      </p:sp>
      <p:sp>
        <p:nvSpPr>
          <p:cNvPr id="25" name="Right Arrow 24"/>
          <p:cNvSpPr/>
          <p:nvPr/>
        </p:nvSpPr>
        <p:spPr>
          <a:xfrm>
            <a:off x="82812" y="4372611"/>
            <a:ext cx="546139" cy="759534"/>
          </a:xfrm>
          <a:prstGeom prst="rightArrow">
            <a:avLst/>
          </a:prstGeom>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endParaRPr lang="en-GB" sz="1400" dirty="0">
              <a:solidFill>
                <a:schemeClr val="tx1"/>
              </a:solidFill>
            </a:endParaRPr>
          </a:p>
        </p:txBody>
      </p:sp>
      <p:sp>
        <p:nvSpPr>
          <p:cNvPr id="14" name="Oval 13"/>
          <p:cNvSpPr/>
          <p:nvPr/>
        </p:nvSpPr>
        <p:spPr>
          <a:xfrm>
            <a:off x="551663" y="3075709"/>
            <a:ext cx="1035312" cy="3778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endParaRPr lang="en-US" sz="1400" dirty="0">
              <a:solidFill>
                <a:schemeClr val="tx1"/>
              </a:solidFill>
            </a:endParaRPr>
          </a:p>
        </p:txBody>
      </p:sp>
      <p:sp>
        <p:nvSpPr>
          <p:cNvPr id="24" name="Oval 23"/>
          <p:cNvSpPr/>
          <p:nvPr/>
        </p:nvSpPr>
        <p:spPr>
          <a:xfrm>
            <a:off x="7720913" y="5641350"/>
            <a:ext cx="1035312" cy="3778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endParaRPr lang="en-US" sz="1400" dirty="0">
              <a:solidFill>
                <a:schemeClr val="tx1"/>
              </a:solidFill>
            </a:endParaRPr>
          </a:p>
        </p:txBody>
      </p:sp>
      <p:sp>
        <p:nvSpPr>
          <p:cNvPr id="3" name="Oval 2"/>
          <p:cNvSpPr/>
          <p:nvPr/>
        </p:nvSpPr>
        <p:spPr>
          <a:xfrm>
            <a:off x="3023690" y="5809388"/>
            <a:ext cx="1484935" cy="470108"/>
          </a:xfrm>
          <a:prstGeom prst="ellipse">
            <a:avLst/>
          </a:prstGeom>
          <a:noFill/>
          <a:ln>
            <a:solidFill>
              <a:srgbClr val="FF0000"/>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r>
              <a:rPr lang="en-US" sz="1400" dirty="0">
                <a:solidFill>
                  <a:schemeClr val="tx1"/>
                </a:solidFill>
              </a:rPr>
              <a:t>Certainty</a:t>
            </a:r>
          </a:p>
        </p:txBody>
      </p:sp>
      <p:sp>
        <p:nvSpPr>
          <p:cNvPr id="27" name="Oval 26"/>
          <p:cNvSpPr/>
          <p:nvPr/>
        </p:nvSpPr>
        <p:spPr>
          <a:xfrm>
            <a:off x="7082697" y="518515"/>
            <a:ext cx="2147808" cy="470108"/>
          </a:xfrm>
          <a:prstGeom prst="ellipse">
            <a:avLst/>
          </a:prstGeom>
          <a:noFill/>
          <a:ln>
            <a:solidFill>
              <a:srgbClr val="FF0000"/>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r>
              <a:rPr lang="en-US" sz="1400" dirty="0">
                <a:solidFill>
                  <a:schemeClr val="tx1"/>
                </a:solidFill>
              </a:rPr>
              <a:t>Type of </a:t>
            </a:r>
            <a:r>
              <a:rPr lang="en-US" sz="1400" dirty="0" err="1">
                <a:solidFill>
                  <a:schemeClr val="tx1"/>
                </a:solidFill>
              </a:rPr>
              <a:t>rianfall</a:t>
            </a:r>
            <a:endParaRPr lang="en-US" sz="1400" dirty="0">
              <a:solidFill>
                <a:schemeClr val="tx1"/>
              </a:solidFill>
            </a:endParaRPr>
          </a:p>
        </p:txBody>
      </p:sp>
      <p:sp>
        <p:nvSpPr>
          <p:cNvPr id="28" name="Oval 27"/>
          <p:cNvSpPr/>
          <p:nvPr/>
        </p:nvSpPr>
        <p:spPr>
          <a:xfrm>
            <a:off x="418341" y="5668837"/>
            <a:ext cx="1484935" cy="470108"/>
          </a:xfrm>
          <a:prstGeom prst="ellipse">
            <a:avLst/>
          </a:prstGeom>
          <a:noFill/>
          <a:ln>
            <a:solidFill>
              <a:srgbClr val="FF0000"/>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r>
              <a:rPr lang="en-US" sz="1400" dirty="0">
                <a:solidFill>
                  <a:schemeClr val="tx1"/>
                </a:solidFill>
              </a:rPr>
              <a:t>IEIs</a:t>
            </a:r>
          </a:p>
        </p:txBody>
      </p:sp>
      <p:grpSp>
        <p:nvGrpSpPr>
          <p:cNvPr id="30" name="Group 29"/>
          <p:cNvGrpSpPr/>
          <p:nvPr/>
        </p:nvGrpSpPr>
        <p:grpSpPr>
          <a:xfrm>
            <a:off x="1155554" y="2045705"/>
            <a:ext cx="7261884" cy="5107224"/>
            <a:chOff x="141263" y="463147"/>
            <a:chExt cx="8847169" cy="6411065"/>
          </a:xfrm>
        </p:grpSpPr>
        <p:pic>
          <p:nvPicPr>
            <p:cNvPr id="31" name="Picture 30"/>
            <p:cNvPicPr>
              <a:picLocks noChangeAspect="1"/>
            </p:cNvPicPr>
            <p:nvPr/>
          </p:nvPicPr>
          <p:blipFill rotWithShape="1">
            <a:blip r:embed="rId10"/>
            <a:srcRect b="8152"/>
            <a:stretch/>
          </p:blipFill>
          <p:spPr>
            <a:xfrm>
              <a:off x="141263" y="463147"/>
              <a:ext cx="8847169" cy="2993695"/>
            </a:xfrm>
            <a:prstGeom prst="rect">
              <a:avLst/>
            </a:prstGeom>
          </p:spPr>
        </p:pic>
        <p:pic>
          <p:nvPicPr>
            <p:cNvPr id="32" name="Picture 31"/>
            <p:cNvPicPr>
              <a:picLocks noChangeAspect="1"/>
            </p:cNvPicPr>
            <p:nvPr/>
          </p:nvPicPr>
          <p:blipFill rotWithShape="1">
            <a:blip r:embed="rId11"/>
            <a:srcRect t="12511" b="8096"/>
            <a:stretch/>
          </p:blipFill>
          <p:spPr>
            <a:xfrm>
              <a:off x="141263" y="3456842"/>
              <a:ext cx="8847169" cy="3417370"/>
            </a:xfrm>
            <a:prstGeom prst="rect">
              <a:avLst/>
            </a:prstGeom>
          </p:spPr>
        </p:pic>
      </p:grpSp>
    </p:spTree>
    <p:extLst>
      <p:ext uri="{BB962C8B-B14F-4D97-AF65-F5344CB8AC3E}">
        <p14:creationId xmlns:p14="http://schemas.microsoft.com/office/powerpoint/2010/main" val="2574674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ppt_x"/>
                                          </p:val>
                                        </p:tav>
                                        <p:tav tm="100000">
                                          <p:val>
                                            <p:strVal val="#ppt_x"/>
                                          </p:val>
                                        </p:tav>
                                      </p:tavLst>
                                    </p:anim>
                                    <p:anim calcmode="lin" valueType="num">
                                      <p:cBhvr additive="base">
                                        <p:cTn id="48" dur="500" fill="hold"/>
                                        <p:tgtEl>
                                          <p:spTgt spid="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ppt_x"/>
                                          </p:val>
                                        </p:tav>
                                        <p:tav tm="100000">
                                          <p:val>
                                            <p:strVal val="#ppt_x"/>
                                          </p:val>
                                        </p:tav>
                                      </p:tavLst>
                                    </p:anim>
                                    <p:anim calcmode="lin" valueType="num">
                                      <p:cBhvr additive="base">
                                        <p:cTn id="5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additive="base">
                                        <p:cTn id="57" dur="500" fill="hold"/>
                                        <p:tgtEl>
                                          <p:spTgt spid="9"/>
                                        </p:tgtEl>
                                        <p:attrNameLst>
                                          <p:attrName>ppt_x</p:attrName>
                                        </p:attrNameLst>
                                      </p:cBhvr>
                                      <p:tavLst>
                                        <p:tav tm="0">
                                          <p:val>
                                            <p:strVal val="#ppt_x"/>
                                          </p:val>
                                        </p:tav>
                                        <p:tav tm="100000">
                                          <p:val>
                                            <p:strVal val="#ppt_x"/>
                                          </p:val>
                                        </p:tav>
                                      </p:tavLst>
                                    </p:anim>
                                    <p:anim calcmode="lin" valueType="num">
                                      <p:cBhvr additive="base">
                                        <p:cTn id="58" dur="500" fill="hold"/>
                                        <p:tgtEl>
                                          <p:spTgt spid="9"/>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ppt_x"/>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additive="base">
                                        <p:cTn id="71" dur="500" fill="hold"/>
                                        <p:tgtEl>
                                          <p:spTgt spid="10"/>
                                        </p:tgtEl>
                                        <p:attrNameLst>
                                          <p:attrName>ppt_x</p:attrName>
                                        </p:attrNameLst>
                                      </p:cBhvr>
                                      <p:tavLst>
                                        <p:tav tm="0">
                                          <p:val>
                                            <p:strVal val="#ppt_x"/>
                                          </p:val>
                                        </p:tav>
                                        <p:tav tm="100000">
                                          <p:val>
                                            <p:strVal val="#ppt_x"/>
                                          </p:val>
                                        </p:tav>
                                      </p:tavLst>
                                    </p:anim>
                                    <p:anim calcmode="lin" valueType="num">
                                      <p:cBhvr additive="base">
                                        <p:cTn id="72" dur="500" fill="hold"/>
                                        <p:tgtEl>
                                          <p:spTgt spid="10"/>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
                                        </p:tgtEl>
                                        <p:attrNameLst>
                                          <p:attrName>style.visibility</p:attrName>
                                        </p:attrNameLst>
                                      </p:cBhvr>
                                      <p:to>
                                        <p:strVal val="visible"/>
                                      </p:to>
                                    </p:set>
                                    <p:anim calcmode="lin" valueType="num">
                                      <p:cBhvr additive="base">
                                        <p:cTn id="75" dur="500" fill="hold"/>
                                        <p:tgtEl>
                                          <p:spTgt spid="3"/>
                                        </p:tgtEl>
                                        <p:attrNameLst>
                                          <p:attrName>ppt_x</p:attrName>
                                        </p:attrNameLst>
                                      </p:cBhvr>
                                      <p:tavLst>
                                        <p:tav tm="0">
                                          <p:val>
                                            <p:strVal val="#ppt_x"/>
                                          </p:val>
                                        </p:tav>
                                        <p:tav tm="100000">
                                          <p:val>
                                            <p:strVal val="#ppt_x"/>
                                          </p:val>
                                        </p:tav>
                                      </p:tavLst>
                                    </p:anim>
                                    <p:anim calcmode="lin" valueType="num">
                                      <p:cBhvr additive="base">
                                        <p:cTn id="76" dur="500" fill="hold"/>
                                        <p:tgtEl>
                                          <p:spTgt spid="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additive="base">
                                        <p:cTn id="79" dur="500" fill="hold"/>
                                        <p:tgtEl>
                                          <p:spTgt spid="22"/>
                                        </p:tgtEl>
                                        <p:attrNameLst>
                                          <p:attrName>ppt_x</p:attrName>
                                        </p:attrNameLst>
                                      </p:cBhvr>
                                      <p:tavLst>
                                        <p:tav tm="0">
                                          <p:val>
                                            <p:strVal val="#ppt_x"/>
                                          </p:val>
                                        </p:tav>
                                        <p:tav tm="100000">
                                          <p:val>
                                            <p:strVal val="#ppt_x"/>
                                          </p:val>
                                        </p:tav>
                                      </p:tavLst>
                                    </p:anim>
                                    <p:anim calcmode="lin" valueType="num">
                                      <p:cBhvr additive="base">
                                        <p:cTn id="8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1"/>
                                        </p:tgtEl>
                                        <p:attrNameLst>
                                          <p:attrName>style.visibility</p:attrName>
                                        </p:attrNameLst>
                                      </p:cBhvr>
                                      <p:to>
                                        <p:strVal val="visible"/>
                                      </p:to>
                                    </p:set>
                                    <p:anim calcmode="lin" valueType="num">
                                      <p:cBhvr additive="base">
                                        <p:cTn id="85" dur="500" fill="hold"/>
                                        <p:tgtEl>
                                          <p:spTgt spid="11"/>
                                        </p:tgtEl>
                                        <p:attrNameLst>
                                          <p:attrName>ppt_x</p:attrName>
                                        </p:attrNameLst>
                                      </p:cBhvr>
                                      <p:tavLst>
                                        <p:tav tm="0">
                                          <p:val>
                                            <p:strVal val="#ppt_x"/>
                                          </p:val>
                                        </p:tav>
                                        <p:tav tm="100000">
                                          <p:val>
                                            <p:strVal val="#ppt_x"/>
                                          </p:val>
                                        </p:tav>
                                      </p:tavLst>
                                    </p:anim>
                                    <p:anim calcmode="lin" valueType="num">
                                      <p:cBhvr additive="base">
                                        <p:cTn id="86" dur="500" fill="hold"/>
                                        <p:tgtEl>
                                          <p:spTgt spid="11"/>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additive="base">
                                        <p:cTn id="89" dur="500" fill="hold"/>
                                        <p:tgtEl>
                                          <p:spTgt spid="23"/>
                                        </p:tgtEl>
                                        <p:attrNameLst>
                                          <p:attrName>ppt_x</p:attrName>
                                        </p:attrNameLst>
                                      </p:cBhvr>
                                      <p:tavLst>
                                        <p:tav tm="0">
                                          <p:val>
                                            <p:strVal val="#ppt_x"/>
                                          </p:val>
                                        </p:tav>
                                        <p:tav tm="100000">
                                          <p:val>
                                            <p:strVal val="#ppt_x"/>
                                          </p:val>
                                        </p:tav>
                                      </p:tavLst>
                                    </p:anim>
                                    <p:anim calcmode="lin" valueType="num">
                                      <p:cBhvr additive="base">
                                        <p:cTn id="9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12"/>
                                        </p:tgtEl>
                                        <p:attrNameLst>
                                          <p:attrName>style.visibility</p:attrName>
                                        </p:attrNameLst>
                                      </p:cBhvr>
                                      <p:to>
                                        <p:strVal val="visible"/>
                                      </p:to>
                                    </p:set>
                                    <p:anim calcmode="lin" valueType="num">
                                      <p:cBhvr additive="base">
                                        <p:cTn id="95" dur="500" fill="hold"/>
                                        <p:tgtEl>
                                          <p:spTgt spid="12"/>
                                        </p:tgtEl>
                                        <p:attrNameLst>
                                          <p:attrName>ppt_x</p:attrName>
                                        </p:attrNameLst>
                                      </p:cBhvr>
                                      <p:tavLst>
                                        <p:tav tm="0">
                                          <p:val>
                                            <p:strVal val="#ppt_x"/>
                                          </p:val>
                                        </p:tav>
                                        <p:tav tm="100000">
                                          <p:val>
                                            <p:strVal val="#ppt_x"/>
                                          </p:val>
                                        </p:tav>
                                      </p:tavLst>
                                    </p:anim>
                                    <p:anim calcmode="lin" valueType="num">
                                      <p:cBhvr additive="base">
                                        <p:cTn id="9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24"/>
                                        </p:tgtEl>
                                        <p:attrNameLst>
                                          <p:attrName>style.visibility</p:attrName>
                                        </p:attrNameLst>
                                      </p:cBhvr>
                                      <p:to>
                                        <p:strVal val="visible"/>
                                      </p:to>
                                    </p:set>
                                    <p:anim calcmode="lin" valueType="num">
                                      <p:cBhvr additive="base">
                                        <p:cTn id="101" dur="500" fill="hold"/>
                                        <p:tgtEl>
                                          <p:spTgt spid="24"/>
                                        </p:tgtEl>
                                        <p:attrNameLst>
                                          <p:attrName>ppt_x</p:attrName>
                                        </p:attrNameLst>
                                      </p:cBhvr>
                                      <p:tavLst>
                                        <p:tav tm="0">
                                          <p:val>
                                            <p:strVal val="#ppt_x"/>
                                          </p:val>
                                        </p:tav>
                                        <p:tav tm="100000">
                                          <p:val>
                                            <p:strVal val="#ppt_x"/>
                                          </p:val>
                                        </p:tav>
                                      </p:tavLst>
                                    </p:anim>
                                    <p:anim calcmode="lin" valueType="num">
                                      <p:cBhvr additive="base">
                                        <p:cTn id="10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nodeType="click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additive="base">
                                        <p:cTn id="107" dur="500" fill="hold"/>
                                        <p:tgtEl>
                                          <p:spTgt spid="30"/>
                                        </p:tgtEl>
                                        <p:attrNameLst>
                                          <p:attrName>ppt_x</p:attrName>
                                        </p:attrNameLst>
                                      </p:cBhvr>
                                      <p:tavLst>
                                        <p:tav tm="0">
                                          <p:val>
                                            <p:strVal val="#ppt_x"/>
                                          </p:val>
                                        </p:tav>
                                        <p:tav tm="100000">
                                          <p:val>
                                            <p:strVal val="#ppt_x"/>
                                          </p:val>
                                        </p:tav>
                                      </p:tavLst>
                                    </p:anim>
                                    <p:anim calcmode="lin" valueType="num">
                                      <p:cBhvr additive="base">
                                        <p:cTn id="10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animBg="1"/>
      <p:bldP spid="20" grpId="0" animBg="1"/>
      <p:bldP spid="21" grpId="0" animBg="1"/>
      <p:bldP spid="22" grpId="0" animBg="1"/>
      <p:bldP spid="23" grpId="0" animBg="1"/>
      <p:bldP spid="25" grpId="0" animBg="1"/>
      <p:bldP spid="14" grpId="0" animBg="1"/>
      <p:bldP spid="24" grpId="0" animBg="1"/>
      <p:bldP spid="3" grpId="0" animBg="1"/>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636" y="3"/>
            <a:ext cx="8442796" cy="467684"/>
          </a:xfrm>
        </p:spPr>
        <p:txBody>
          <a:bodyPr/>
          <a:lstStyle/>
          <a:p>
            <a:r>
              <a:rPr lang="en-GB" sz="3200" dirty="0"/>
              <a:t>Data Handling</a:t>
            </a:r>
            <a:endParaRPr lang="en-GB" dirty="0"/>
          </a:p>
        </p:txBody>
      </p:sp>
      <p:sp>
        <p:nvSpPr>
          <p:cNvPr id="4" name="Slide Number Placeholder 3"/>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11</a:t>
            </a:fld>
            <a:endParaRPr lang="en-GB" dirty="0"/>
          </a:p>
        </p:txBody>
      </p:sp>
      <p:pic>
        <p:nvPicPr>
          <p:cNvPr id="7" name="Picture 6"/>
          <p:cNvPicPr>
            <a:picLocks noChangeAspect="1"/>
          </p:cNvPicPr>
          <p:nvPr/>
        </p:nvPicPr>
        <p:blipFill rotWithShape="1">
          <a:blip r:embed="rId2"/>
          <a:srcRect b="45436"/>
          <a:stretch/>
        </p:blipFill>
        <p:spPr>
          <a:xfrm>
            <a:off x="40103" y="1050124"/>
            <a:ext cx="8948329" cy="2176726"/>
          </a:xfrm>
          <a:prstGeom prst="rect">
            <a:avLst/>
          </a:prstGeom>
        </p:spPr>
      </p:pic>
      <p:sp>
        <p:nvSpPr>
          <p:cNvPr id="3" name="Rectangle 2"/>
          <p:cNvSpPr/>
          <p:nvPr/>
        </p:nvSpPr>
        <p:spPr>
          <a:xfrm>
            <a:off x="366337" y="558850"/>
            <a:ext cx="6281976" cy="400110"/>
          </a:xfrm>
          <a:prstGeom prst="rect">
            <a:avLst/>
          </a:prstGeom>
        </p:spPr>
        <p:txBody>
          <a:bodyPr wrap="none">
            <a:spAutoFit/>
          </a:bodyPr>
          <a:lstStyle/>
          <a:p>
            <a:r>
              <a:rPr lang="en-GB" sz="2000" dirty="0">
                <a:latin typeface="+mn-lt"/>
              </a:rPr>
              <a:t>Exported raw </a:t>
            </a:r>
            <a:r>
              <a:rPr lang="en-GB" sz="2000" dirty="0">
                <a:solidFill>
                  <a:srgbClr val="FF0000"/>
                </a:solidFill>
                <a:latin typeface="+mn-lt"/>
              </a:rPr>
              <a:t>rainfall Forecast data </a:t>
            </a:r>
            <a:r>
              <a:rPr lang="en-GB" sz="2000" dirty="0">
                <a:latin typeface="+mn-lt"/>
              </a:rPr>
              <a:t>from sapelli</a:t>
            </a:r>
            <a:endParaRPr lang="en-US" sz="2000" dirty="0">
              <a:latin typeface="+mn-lt"/>
            </a:endParaRPr>
          </a:p>
        </p:txBody>
      </p:sp>
      <p:pic>
        <p:nvPicPr>
          <p:cNvPr id="10" name="Picture 9"/>
          <p:cNvPicPr>
            <a:picLocks noChangeAspect="1"/>
          </p:cNvPicPr>
          <p:nvPr/>
        </p:nvPicPr>
        <p:blipFill rotWithShape="1">
          <a:blip r:embed="rId3"/>
          <a:srcRect b="5208"/>
          <a:stretch/>
        </p:blipFill>
        <p:spPr>
          <a:xfrm>
            <a:off x="117566" y="3596546"/>
            <a:ext cx="9026434" cy="3023408"/>
          </a:xfrm>
          <a:prstGeom prst="rect">
            <a:avLst/>
          </a:prstGeom>
        </p:spPr>
      </p:pic>
      <p:sp>
        <p:nvSpPr>
          <p:cNvPr id="11" name="Rectangle 10"/>
          <p:cNvSpPr/>
          <p:nvPr/>
        </p:nvSpPr>
        <p:spPr>
          <a:xfrm>
            <a:off x="117566" y="3226850"/>
            <a:ext cx="3259226" cy="400110"/>
          </a:xfrm>
          <a:prstGeom prst="rect">
            <a:avLst/>
          </a:prstGeom>
        </p:spPr>
        <p:txBody>
          <a:bodyPr wrap="none">
            <a:spAutoFit/>
          </a:bodyPr>
          <a:lstStyle/>
          <a:p>
            <a:r>
              <a:rPr lang="en-GB" sz="2000" dirty="0">
                <a:latin typeface="+mn-lt"/>
              </a:rPr>
              <a:t>Sorted data for analysis</a:t>
            </a:r>
            <a:endParaRPr lang="en-US" sz="2000" dirty="0">
              <a:latin typeface="+mn-lt"/>
            </a:endParaRPr>
          </a:p>
        </p:txBody>
      </p:sp>
    </p:spTree>
    <p:extLst>
      <p:ext uri="{BB962C8B-B14F-4D97-AF65-F5344CB8AC3E}">
        <p14:creationId xmlns:p14="http://schemas.microsoft.com/office/powerpoint/2010/main" val="365633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592" y="92536"/>
            <a:ext cx="8442796" cy="419760"/>
          </a:xfrm>
        </p:spPr>
        <p:txBody>
          <a:bodyPr/>
          <a:lstStyle/>
          <a:p>
            <a:r>
              <a:rPr lang="en-GB" sz="2400" dirty="0"/>
              <a:t>Farmers’ </a:t>
            </a:r>
            <a:r>
              <a:rPr lang="en-GB" sz="2400" dirty="0">
                <a:solidFill>
                  <a:srgbClr val="FF0000"/>
                </a:solidFill>
              </a:rPr>
              <a:t>observed rainfall data </a:t>
            </a:r>
            <a:r>
              <a:rPr lang="en-GB" sz="2400" dirty="0"/>
              <a:t>using Rain Gauge</a:t>
            </a:r>
          </a:p>
        </p:txBody>
      </p:sp>
      <p:sp>
        <p:nvSpPr>
          <p:cNvPr id="3" name="Content Placeholder 2"/>
          <p:cNvSpPr>
            <a:spLocks noGrp="1"/>
          </p:cNvSpPr>
          <p:nvPr>
            <p:ph idx="1"/>
          </p:nvPr>
        </p:nvSpPr>
        <p:spPr/>
        <p:txBody>
          <a:bodyPr/>
          <a:lstStyle/>
          <a:p>
            <a:endParaRPr lang="en-GB" dirty="0"/>
          </a:p>
        </p:txBody>
      </p:sp>
      <p:sp>
        <p:nvSpPr>
          <p:cNvPr id="4" name="Slide Number Placeholder 3"/>
          <p:cNvSpPr>
            <a:spLocks noGrp="1"/>
          </p:cNvSpPr>
          <p:nvPr>
            <p:ph type="sldNum" sz="quarter" idx="12"/>
          </p:nvPr>
        </p:nvSpPr>
        <p:spPr/>
        <p:txBody>
          <a:bodyPr/>
          <a:lstStyle/>
          <a:p>
            <a:fld id="{4360DEE2-6C47-4ED1-B35E-EFF01F73C9C5}" type="slidenum">
              <a:rPr lang="en-GB" smtClean="0"/>
              <a:t>12</a:t>
            </a:fld>
            <a:endParaRPr lang="en-GB" dirty="0"/>
          </a:p>
        </p:txBody>
      </p:sp>
      <p:pic>
        <p:nvPicPr>
          <p:cNvPr id="6" name="Picture 5"/>
          <p:cNvPicPr>
            <a:picLocks noChangeAspect="1"/>
          </p:cNvPicPr>
          <p:nvPr/>
        </p:nvPicPr>
        <p:blipFill>
          <a:blip r:embed="rId2"/>
          <a:stretch>
            <a:fillRect/>
          </a:stretch>
        </p:blipFill>
        <p:spPr>
          <a:xfrm>
            <a:off x="210412" y="647054"/>
            <a:ext cx="8129566" cy="4843435"/>
          </a:xfrm>
          <a:prstGeom prst="rect">
            <a:avLst/>
          </a:prstGeom>
        </p:spPr>
      </p:pic>
      <p:pic>
        <p:nvPicPr>
          <p:cNvPr id="7" name="Picture 6"/>
          <p:cNvPicPr>
            <a:picLocks noChangeAspect="1"/>
          </p:cNvPicPr>
          <p:nvPr/>
        </p:nvPicPr>
        <p:blipFill>
          <a:blip r:embed="rId3"/>
          <a:stretch>
            <a:fillRect/>
          </a:stretch>
        </p:blipFill>
        <p:spPr>
          <a:xfrm>
            <a:off x="210412" y="2574918"/>
            <a:ext cx="8014082" cy="411171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29836" y="2017060"/>
            <a:ext cx="3453900" cy="4804334"/>
          </a:xfrm>
          <a:prstGeom prst="rect">
            <a:avLst/>
          </a:prstGeom>
        </p:spPr>
      </p:pic>
    </p:spTree>
    <p:extLst>
      <p:ext uri="{BB962C8B-B14F-4D97-AF65-F5344CB8AC3E}">
        <p14:creationId xmlns:p14="http://schemas.microsoft.com/office/powerpoint/2010/main" val="269348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1" y="104683"/>
            <a:ext cx="8442796" cy="791650"/>
          </a:xfrm>
        </p:spPr>
        <p:txBody>
          <a:bodyPr/>
          <a:lstStyle/>
          <a:p>
            <a:r>
              <a:rPr lang="en-US" dirty="0"/>
              <a:t>Feedback and Validation </a:t>
            </a:r>
          </a:p>
        </p:txBody>
      </p:sp>
      <p:sp>
        <p:nvSpPr>
          <p:cNvPr id="4" name="Slide Number Placeholder 3"/>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13</a:t>
            </a:fld>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4804" y="1009672"/>
            <a:ext cx="6693802" cy="4080512"/>
          </a:xfrm>
          <a:prstGeom prst="rect">
            <a:avLst/>
          </a:prstGeom>
        </p:spPr>
      </p:pic>
      <p:pic>
        <p:nvPicPr>
          <p:cNvPr id="9" name="Picture 8"/>
          <p:cNvPicPr/>
          <p:nvPr/>
        </p:nvPicPr>
        <p:blipFill rotWithShape="1">
          <a:blip r:embed="rId3">
            <a:extLst>
              <a:ext uri="{28A0092B-C50C-407E-A947-70E740481C1C}">
                <a14:useLocalDpi xmlns:a14="http://schemas.microsoft.com/office/drawing/2010/main" val="0"/>
              </a:ext>
            </a:extLst>
          </a:blip>
          <a:srcRect t="72969"/>
          <a:stretch/>
        </p:blipFill>
        <p:spPr bwMode="auto">
          <a:xfrm>
            <a:off x="734260" y="5190926"/>
            <a:ext cx="8123543" cy="1410171"/>
          </a:xfrm>
          <a:prstGeom prst="rect">
            <a:avLst/>
          </a:prstGeom>
          <a:noFill/>
          <a:ln w="12700" cap="flat" cmpd="dbl">
            <a:noFill/>
          </a:ln>
        </p:spPr>
      </p:pic>
    </p:spTree>
    <p:extLst>
      <p:ext uri="{BB962C8B-B14F-4D97-AF65-F5344CB8AC3E}">
        <p14:creationId xmlns:p14="http://schemas.microsoft.com/office/powerpoint/2010/main" val="951676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713" y="129894"/>
            <a:ext cx="8442796" cy="549375"/>
          </a:xfrm>
        </p:spPr>
        <p:txBody>
          <a:bodyPr/>
          <a:lstStyle/>
          <a:p>
            <a:r>
              <a:rPr lang="en-GB" dirty="0"/>
              <a:t>Skills Analysis</a:t>
            </a:r>
          </a:p>
        </p:txBody>
      </p:sp>
      <p:sp>
        <p:nvSpPr>
          <p:cNvPr id="3" name="Content Placeholder 2"/>
          <p:cNvSpPr>
            <a:spLocks noGrp="1"/>
          </p:cNvSpPr>
          <p:nvPr>
            <p:ph idx="1"/>
          </p:nvPr>
        </p:nvSpPr>
        <p:spPr>
          <a:xfrm>
            <a:off x="89442" y="779930"/>
            <a:ext cx="8827067" cy="5356682"/>
          </a:xfrm>
        </p:spPr>
        <p:txBody>
          <a:bodyPr/>
          <a:lstStyle/>
          <a:p>
            <a:r>
              <a:rPr lang="en-US" dirty="0"/>
              <a:t>Comparison of forecast among farmers and between farmers and Gmet (</a:t>
            </a:r>
            <a:r>
              <a:rPr lang="en-US" dirty="0">
                <a:solidFill>
                  <a:srgbClr val="FF0000"/>
                </a:solidFill>
              </a:rPr>
              <a:t>forecast against observations</a:t>
            </a:r>
            <a:r>
              <a:rPr lang="en-US" dirty="0"/>
              <a:t>)</a:t>
            </a:r>
          </a:p>
          <a:p>
            <a:pPr marL="0" indent="0">
              <a:buNone/>
            </a:pPr>
            <a:endParaRPr lang="en-US" dirty="0"/>
          </a:p>
          <a:p>
            <a:r>
              <a:rPr lang="en-GB" dirty="0"/>
              <a:t>Four possible outcomes for categorical forecast or binary events</a:t>
            </a:r>
          </a:p>
          <a:p>
            <a:endParaRPr lang="en-GB" dirty="0"/>
          </a:p>
          <a:p>
            <a:endParaRPr lang="en-GB" dirty="0"/>
          </a:p>
          <a:p>
            <a:endParaRPr lang="en-GB" dirty="0"/>
          </a:p>
        </p:txBody>
      </p:sp>
      <p:sp>
        <p:nvSpPr>
          <p:cNvPr id="4" name="Slide Number Placeholder 3"/>
          <p:cNvSpPr>
            <a:spLocks noGrp="1"/>
          </p:cNvSpPr>
          <p:nvPr>
            <p:ph type="sldNum" sz="quarter" idx="12"/>
          </p:nvPr>
        </p:nvSpPr>
        <p:spPr/>
        <p:txBody>
          <a:bodyPr/>
          <a:lstStyle/>
          <a:p>
            <a:fld id="{4360DEE2-6C47-4ED1-B35E-EFF01F73C9C5}" type="slidenum">
              <a:rPr lang="en-GB" smtClean="0"/>
              <a:t>14</a:t>
            </a:fld>
            <a:endParaRPr lang="en-GB" dirty="0"/>
          </a:p>
        </p:txBody>
      </p:sp>
      <p:pic>
        <p:nvPicPr>
          <p:cNvPr id="6" name="Picture 5"/>
          <p:cNvPicPr>
            <a:picLocks noChangeAspect="1"/>
          </p:cNvPicPr>
          <p:nvPr/>
        </p:nvPicPr>
        <p:blipFill>
          <a:blip r:embed="rId2"/>
          <a:stretch>
            <a:fillRect/>
          </a:stretch>
        </p:blipFill>
        <p:spPr>
          <a:xfrm>
            <a:off x="1149570" y="3087718"/>
            <a:ext cx="6194612" cy="2110547"/>
          </a:xfrm>
          <a:prstGeom prst="rect">
            <a:avLst/>
          </a:prstGeom>
        </p:spPr>
      </p:pic>
    </p:spTree>
    <p:extLst>
      <p:ext uri="{BB962C8B-B14F-4D97-AF65-F5344CB8AC3E}">
        <p14:creationId xmlns:p14="http://schemas.microsoft.com/office/powerpoint/2010/main" val="3946154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753" y="0"/>
            <a:ext cx="9081247" cy="6858000"/>
          </a:xfrm>
        </p:spPr>
        <p:txBody>
          <a:bodyPr/>
          <a:lstStyle/>
          <a:p>
            <a:pPr>
              <a:lnSpc>
                <a:spcPct val="100000"/>
              </a:lnSpc>
              <a:buFont typeface="Wingdings" panose="05000000000000000000" pitchFamily="2" charset="2"/>
              <a:buChar char="q"/>
            </a:pPr>
            <a:endParaRPr lang="en-GB" sz="1600" b="1" dirty="0">
              <a:latin typeface="+mn-lt"/>
              <a:cs typeface="Times New Roman" panose="02020603050405020304" pitchFamily="18" charset="0"/>
            </a:endParaRPr>
          </a:p>
          <a:p>
            <a:pPr>
              <a:lnSpc>
                <a:spcPct val="100000"/>
              </a:lnSpc>
              <a:buFont typeface="Wingdings" panose="05000000000000000000" pitchFamily="2" charset="2"/>
              <a:buChar char="q"/>
            </a:pPr>
            <a:endParaRPr lang="en-GB" sz="1600" b="1" dirty="0">
              <a:latin typeface="+mn-lt"/>
              <a:cs typeface="Times New Roman" panose="02020603050405020304" pitchFamily="18" charset="0"/>
            </a:endParaRPr>
          </a:p>
          <a:p>
            <a:pPr>
              <a:lnSpc>
                <a:spcPct val="100000"/>
              </a:lnSpc>
              <a:buFont typeface="Arial" panose="020B0604020202020204" pitchFamily="34" charset="0"/>
              <a:buChar char="•"/>
            </a:pPr>
            <a:r>
              <a:rPr lang="en-GB" sz="1800" b="1" dirty="0">
                <a:latin typeface="+mn-lt"/>
                <a:cs typeface="Times New Roman" panose="02020603050405020304" pitchFamily="18" charset="0"/>
              </a:rPr>
              <a:t>Daily timescale: </a:t>
            </a:r>
            <a:r>
              <a:rPr lang="en-GB" sz="1800" dirty="0">
                <a:latin typeface="+mn-lt"/>
                <a:cs typeface="Times New Roman" panose="02020603050405020304" pitchFamily="18" charset="0"/>
              </a:rPr>
              <a:t>On average, both farmers and GMet correctly predict 1/3 daily rainfall events. </a:t>
            </a:r>
          </a:p>
          <a:p>
            <a:pPr>
              <a:lnSpc>
                <a:spcPct val="100000"/>
              </a:lnSpc>
              <a:buFont typeface="Arial" panose="020B0604020202020204" pitchFamily="34" charset="0"/>
              <a:buChar char="•"/>
            </a:pPr>
            <a:r>
              <a:rPr lang="en-US" sz="1800" b="1" dirty="0">
                <a:latin typeface="+mn-lt"/>
                <a:cs typeface="Times New Roman" panose="02020603050405020304" pitchFamily="18" charset="0"/>
              </a:rPr>
              <a:t>Seasonal timescale: </a:t>
            </a:r>
            <a:r>
              <a:rPr lang="en-US" sz="1800" dirty="0">
                <a:solidFill>
                  <a:srgbClr val="FF0000"/>
                </a:solidFill>
                <a:latin typeface="+mn-lt"/>
                <a:ea typeface="Calibri" panose="020F0502020204030204" pitchFamily="34" charset="0"/>
                <a:cs typeface="Times New Roman" panose="02020603050405020304" pitchFamily="18" charset="0"/>
              </a:rPr>
              <a:t>Farmers: </a:t>
            </a:r>
            <a:r>
              <a:rPr lang="en-US" sz="1800" dirty="0">
                <a:latin typeface="+mn-lt"/>
                <a:cs typeface="Times New Roman" panose="02020603050405020304" pitchFamily="18" charset="0"/>
              </a:rPr>
              <a:t>33% accurately predict onset.  42% accurately predict rainfall amount and cessation. </a:t>
            </a:r>
            <a:r>
              <a:rPr lang="en-US" sz="1800" dirty="0">
                <a:solidFill>
                  <a:srgbClr val="FF0000"/>
                </a:solidFill>
                <a:latin typeface="+mn-lt"/>
                <a:cs typeface="Times New Roman" panose="02020603050405020304" pitchFamily="18" charset="0"/>
              </a:rPr>
              <a:t>Gmet:</a:t>
            </a:r>
            <a:r>
              <a:rPr lang="en-US" sz="1800" dirty="0">
                <a:latin typeface="+mn-lt"/>
                <a:cs typeface="Times New Roman" panose="02020603050405020304" pitchFamily="18" charset="0"/>
              </a:rPr>
              <a:t> GMet accurately predicted rainfall amount, onset and cessation for 42%  and 25% and 0% of the communities respectively.</a:t>
            </a:r>
            <a:r>
              <a:rPr lang="en-US" sz="1800" dirty="0">
                <a:latin typeface="+mn-lt"/>
              </a:rPr>
              <a:t> </a:t>
            </a:r>
          </a:p>
          <a:p>
            <a:pPr>
              <a:lnSpc>
                <a:spcPct val="100000"/>
              </a:lnSpc>
              <a:buFont typeface="Arial" panose="020B0604020202020204" pitchFamily="34" charset="0"/>
              <a:buChar char="•"/>
            </a:pPr>
            <a:r>
              <a:rPr lang="en-US" sz="1800" dirty="0">
                <a:latin typeface="+mn-lt"/>
                <a:ea typeface="Calibri" panose="020F0502020204030204" pitchFamily="34" charset="0"/>
                <a:cs typeface="Times New Roman" panose="02020603050405020304" pitchFamily="18" charset="0"/>
              </a:rPr>
              <a:t>Reliability and Usability of indigenous Ecological indicators for predicting Yes/No Rain </a:t>
            </a:r>
          </a:p>
          <a:p>
            <a:pPr marL="0" indent="0">
              <a:lnSpc>
                <a:spcPct val="100000"/>
              </a:lnSpc>
              <a:buNone/>
            </a:pP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360DEE2-6C47-4ED1-B35E-EFF01F73C9C5}" type="slidenum">
              <a:rPr lang="en-GB" smtClean="0"/>
              <a:t>15</a:t>
            </a:fld>
            <a:endParaRPr lang="en-GB"/>
          </a:p>
        </p:txBody>
      </p:sp>
      <p:grpSp>
        <p:nvGrpSpPr>
          <p:cNvPr id="56" name="Group 55"/>
          <p:cNvGrpSpPr/>
          <p:nvPr/>
        </p:nvGrpSpPr>
        <p:grpSpPr>
          <a:xfrm>
            <a:off x="950482" y="5042589"/>
            <a:ext cx="2023269" cy="1260192"/>
            <a:chOff x="402379" y="4771652"/>
            <a:chExt cx="2023269" cy="1260192"/>
          </a:xfrm>
        </p:grpSpPr>
        <p:sp>
          <p:nvSpPr>
            <p:cNvPr id="8" name="Oval 7"/>
            <p:cNvSpPr/>
            <p:nvPr/>
          </p:nvSpPr>
          <p:spPr>
            <a:xfrm rot="2547557">
              <a:off x="2108875" y="4771652"/>
              <a:ext cx="316773" cy="1256033"/>
            </a:xfrm>
            <a:prstGeom prst="ellipse">
              <a:avLst/>
            </a:prstGeom>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endParaRPr lang="en-US" sz="1400" dirty="0">
                <a:solidFill>
                  <a:schemeClr val="tx1"/>
                </a:solidFill>
              </a:endParaRPr>
            </a:p>
          </p:txBody>
        </p:sp>
        <p:cxnSp>
          <p:nvCxnSpPr>
            <p:cNvPr id="12" name="Straight Arrow Connector 11"/>
            <p:cNvCxnSpPr/>
            <p:nvPr/>
          </p:nvCxnSpPr>
          <p:spPr>
            <a:xfrm flipV="1">
              <a:off x="1434007" y="5735344"/>
              <a:ext cx="373504" cy="265249"/>
            </a:xfrm>
            <a:prstGeom prst="straightConnector1">
              <a:avLst/>
            </a:prstGeom>
            <a:ln w="158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rot="428351">
              <a:off x="402379" y="5708679"/>
              <a:ext cx="1220206" cy="323165"/>
            </a:xfrm>
            <a:prstGeom prst="rect">
              <a:avLst/>
            </a:prstGeom>
            <a:noFill/>
          </p:spPr>
          <p:txBody>
            <a:bodyPr wrap="none" rtlCol="0">
              <a:spAutoFit/>
            </a:bodyPr>
            <a:lstStyle/>
            <a:p>
              <a:pPr>
                <a:lnSpc>
                  <a:spcPts val="1800"/>
                </a:lnSpc>
              </a:pPr>
              <a:r>
                <a:rPr lang="en-US" sz="1200" dirty="0">
                  <a:solidFill>
                    <a:srgbClr val="FF0000"/>
                  </a:solidFill>
                  <a:latin typeface="Verdana" pitchFamily="34" charset="0"/>
                </a:rPr>
                <a:t>Most reliable </a:t>
              </a:r>
            </a:p>
          </p:txBody>
        </p:sp>
      </p:grpSp>
      <p:sp>
        <p:nvSpPr>
          <p:cNvPr id="16" name="TextBox 15"/>
          <p:cNvSpPr txBox="1"/>
          <p:nvPr/>
        </p:nvSpPr>
        <p:spPr>
          <a:xfrm>
            <a:off x="3239318" y="3942114"/>
            <a:ext cx="1083951" cy="323165"/>
          </a:xfrm>
          <a:prstGeom prst="rect">
            <a:avLst/>
          </a:prstGeom>
          <a:noFill/>
        </p:spPr>
        <p:txBody>
          <a:bodyPr wrap="none" rtlCol="0">
            <a:spAutoFit/>
          </a:bodyPr>
          <a:lstStyle/>
          <a:p>
            <a:pPr>
              <a:lnSpc>
                <a:spcPts val="1800"/>
              </a:lnSpc>
            </a:pPr>
            <a:r>
              <a:rPr lang="en-US" sz="1200" dirty="0">
                <a:solidFill>
                  <a:schemeClr val="tx2"/>
                </a:solidFill>
                <a:latin typeface="Verdana" pitchFamily="34" charset="0"/>
              </a:rPr>
              <a:t>Least Used </a:t>
            </a:r>
          </a:p>
        </p:txBody>
      </p:sp>
      <p:cxnSp>
        <p:nvCxnSpPr>
          <p:cNvPr id="28" name="Straight Arrow Connector 27"/>
          <p:cNvCxnSpPr>
            <a:stCxn id="8" idx="0"/>
          </p:cNvCxnSpPr>
          <p:nvPr/>
        </p:nvCxnSpPr>
        <p:spPr>
          <a:xfrm flipV="1">
            <a:off x="3239318" y="4153346"/>
            <a:ext cx="318176" cy="1053936"/>
          </a:xfrm>
          <a:prstGeom prst="straightConnector1">
            <a:avLst/>
          </a:prstGeom>
          <a:ln w="158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rot="2561311">
            <a:off x="5574668" y="5099854"/>
            <a:ext cx="336388" cy="1457465"/>
          </a:xfrm>
          <a:prstGeom prst="ellipse">
            <a:avLst/>
          </a:prstGeom>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endParaRPr lang="en-US" sz="1400" dirty="0">
              <a:solidFill>
                <a:schemeClr val="tx1"/>
              </a:solidFill>
            </a:endParaRPr>
          </a:p>
        </p:txBody>
      </p:sp>
      <p:graphicFrame>
        <p:nvGraphicFramePr>
          <p:cNvPr id="6" name="Chart 5"/>
          <p:cNvGraphicFramePr/>
          <p:nvPr>
            <p:extLst>
              <p:ext uri="{D42A27DB-BD31-4B8C-83A1-F6EECF244321}">
                <p14:modId xmlns:p14="http://schemas.microsoft.com/office/powerpoint/2010/main" val="996035034"/>
              </p:ext>
            </p:extLst>
          </p:nvPr>
        </p:nvGraphicFramePr>
        <p:xfrm>
          <a:off x="1043016" y="3780532"/>
          <a:ext cx="7846804" cy="2732674"/>
        </p:xfrm>
        <a:graphic>
          <a:graphicData uri="http://schemas.openxmlformats.org/drawingml/2006/chart">
            <c:chart xmlns:c="http://schemas.openxmlformats.org/drawingml/2006/chart" xmlns:r="http://schemas.openxmlformats.org/officeDocument/2006/relationships" r:id="rId2"/>
          </a:graphicData>
        </a:graphic>
      </p:graphicFrame>
      <p:grpSp>
        <p:nvGrpSpPr>
          <p:cNvPr id="58" name="Group 57"/>
          <p:cNvGrpSpPr/>
          <p:nvPr/>
        </p:nvGrpSpPr>
        <p:grpSpPr>
          <a:xfrm>
            <a:off x="6784655" y="4916230"/>
            <a:ext cx="1266693" cy="1445430"/>
            <a:chOff x="6197487" y="4815681"/>
            <a:chExt cx="1266693" cy="1445430"/>
          </a:xfrm>
        </p:grpSpPr>
        <p:sp>
          <p:nvSpPr>
            <p:cNvPr id="14" name="Oval 13"/>
            <p:cNvSpPr/>
            <p:nvPr/>
          </p:nvSpPr>
          <p:spPr>
            <a:xfrm rot="2482293">
              <a:off x="6552269" y="4815681"/>
              <a:ext cx="294236" cy="894994"/>
            </a:xfrm>
            <a:prstGeom prst="ellipse">
              <a:avLst/>
            </a:prstGeom>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endParaRPr lang="en-US" sz="1400" dirty="0">
                <a:solidFill>
                  <a:schemeClr val="tx1"/>
                </a:solidFill>
              </a:endParaRPr>
            </a:p>
          </p:txBody>
        </p:sp>
        <p:cxnSp>
          <p:nvCxnSpPr>
            <p:cNvPr id="25" name="Straight Arrow Connector 24"/>
            <p:cNvCxnSpPr/>
            <p:nvPr/>
          </p:nvCxnSpPr>
          <p:spPr>
            <a:xfrm flipH="1" flipV="1">
              <a:off x="6502244" y="5562831"/>
              <a:ext cx="76905" cy="467526"/>
            </a:xfrm>
            <a:prstGeom prst="straightConnector1">
              <a:avLst/>
            </a:prstGeom>
            <a:ln w="158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197487" y="5937946"/>
              <a:ext cx="1266693" cy="323165"/>
            </a:xfrm>
            <a:prstGeom prst="rect">
              <a:avLst/>
            </a:prstGeom>
            <a:noFill/>
          </p:spPr>
          <p:txBody>
            <a:bodyPr wrap="none" rtlCol="0">
              <a:spAutoFit/>
            </a:bodyPr>
            <a:lstStyle/>
            <a:p>
              <a:pPr>
                <a:lnSpc>
                  <a:spcPts val="1800"/>
                </a:lnSpc>
              </a:pPr>
              <a:r>
                <a:rPr lang="en-US" sz="1200" dirty="0">
                  <a:solidFill>
                    <a:srgbClr val="FF0000"/>
                  </a:solidFill>
                  <a:latin typeface="Verdana" pitchFamily="34" charset="0"/>
                </a:rPr>
                <a:t>Least reliable </a:t>
              </a:r>
            </a:p>
          </p:txBody>
        </p:sp>
      </p:grpSp>
      <p:cxnSp>
        <p:nvCxnSpPr>
          <p:cNvPr id="37" name="Straight Arrow Connector 36"/>
          <p:cNvCxnSpPr>
            <a:stCxn id="30" idx="0"/>
          </p:cNvCxnSpPr>
          <p:nvPr/>
        </p:nvCxnSpPr>
        <p:spPr>
          <a:xfrm flipV="1">
            <a:off x="6236952" y="4416973"/>
            <a:ext cx="216586" cy="875958"/>
          </a:xfrm>
          <a:prstGeom prst="straightConnector1">
            <a:avLst/>
          </a:prstGeom>
          <a:ln w="158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000839" y="4194019"/>
            <a:ext cx="1037463" cy="323165"/>
          </a:xfrm>
          <a:prstGeom prst="rect">
            <a:avLst/>
          </a:prstGeom>
          <a:noFill/>
        </p:spPr>
        <p:txBody>
          <a:bodyPr wrap="none" rtlCol="0">
            <a:spAutoFit/>
          </a:bodyPr>
          <a:lstStyle/>
          <a:p>
            <a:pPr>
              <a:lnSpc>
                <a:spcPts val="1800"/>
              </a:lnSpc>
            </a:pPr>
            <a:r>
              <a:rPr lang="en-US" sz="1200" dirty="0">
                <a:solidFill>
                  <a:schemeClr val="tx2"/>
                </a:solidFill>
                <a:latin typeface="Verdana" pitchFamily="34" charset="0"/>
              </a:rPr>
              <a:t>Most Used </a:t>
            </a:r>
          </a:p>
        </p:txBody>
      </p:sp>
      <p:sp>
        <p:nvSpPr>
          <p:cNvPr id="19" name="Title 1"/>
          <p:cNvSpPr>
            <a:spLocks noGrp="1"/>
          </p:cNvSpPr>
          <p:nvPr>
            <p:ph type="title"/>
          </p:nvPr>
        </p:nvSpPr>
        <p:spPr>
          <a:xfrm>
            <a:off x="204978" y="29926"/>
            <a:ext cx="8442796" cy="640030"/>
          </a:xfrm>
        </p:spPr>
        <p:txBody>
          <a:bodyPr/>
          <a:lstStyle/>
          <a:p>
            <a:r>
              <a:rPr lang="en-GB" sz="2400" b="1" dirty="0">
                <a:latin typeface="+mn-lt"/>
                <a:cs typeface="Times New Roman" panose="02020603050405020304" pitchFamily="18" charset="0"/>
              </a:rPr>
              <a:t>Performance evaluation</a:t>
            </a:r>
            <a:br>
              <a:rPr lang="en-GB" sz="2400" dirty="0">
                <a:latin typeface="+mn-lt"/>
                <a:cs typeface="Times New Roman" panose="02020603050405020304" pitchFamily="18" charset="0"/>
              </a:rPr>
            </a:br>
            <a:endParaRPr lang="en-US" sz="2400" dirty="0"/>
          </a:p>
        </p:txBody>
      </p:sp>
    </p:spTree>
    <p:extLst>
      <p:ext uri="{BB962C8B-B14F-4D97-AF65-F5344CB8AC3E}">
        <p14:creationId xmlns:p14="http://schemas.microsoft.com/office/powerpoint/2010/main" val="69359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6"/>
                                        </p:tgtEl>
                                        <p:attrNameLst>
                                          <p:attrName>style.visibility</p:attrName>
                                        </p:attrNameLst>
                                      </p:cBhvr>
                                      <p:to>
                                        <p:strVal val="visible"/>
                                      </p:to>
                                    </p:set>
                                    <p:anim calcmode="lin" valueType="num">
                                      <p:cBhvr additive="base">
                                        <p:cTn id="31" dur="500" fill="hold"/>
                                        <p:tgtEl>
                                          <p:spTgt spid="56"/>
                                        </p:tgtEl>
                                        <p:attrNameLst>
                                          <p:attrName>ppt_x</p:attrName>
                                        </p:attrNameLst>
                                      </p:cBhvr>
                                      <p:tavLst>
                                        <p:tav tm="0">
                                          <p:val>
                                            <p:strVal val="#ppt_x"/>
                                          </p:val>
                                        </p:tav>
                                        <p:tav tm="100000">
                                          <p:val>
                                            <p:strVal val="#ppt_x"/>
                                          </p:val>
                                        </p:tav>
                                      </p:tavLst>
                                    </p:anim>
                                    <p:anim calcmode="lin" valueType="num">
                                      <p:cBhvr additive="base">
                                        <p:cTn id="32"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ppt_x"/>
                                          </p:val>
                                        </p:tav>
                                        <p:tav tm="100000">
                                          <p:val>
                                            <p:strVal val="#ppt_x"/>
                                          </p:val>
                                        </p:tav>
                                      </p:tavLst>
                                    </p:anim>
                                    <p:anim calcmode="lin" valueType="num">
                                      <p:cBhvr additive="base">
                                        <p:cTn id="38"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500" fill="hold"/>
                                        <p:tgtEl>
                                          <p:spTgt spid="37"/>
                                        </p:tgtEl>
                                        <p:attrNameLst>
                                          <p:attrName>ppt_x</p:attrName>
                                        </p:attrNameLst>
                                      </p:cBhvr>
                                      <p:tavLst>
                                        <p:tav tm="0">
                                          <p:val>
                                            <p:strVal val="#ppt_x"/>
                                          </p:val>
                                        </p:tav>
                                        <p:tav tm="100000">
                                          <p:val>
                                            <p:strVal val="#ppt_x"/>
                                          </p:val>
                                        </p:tav>
                                      </p:tavLst>
                                    </p:anim>
                                    <p:anim calcmode="lin" valueType="num">
                                      <p:cBhvr additive="base">
                                        <p:cTn id="44" dur="500" fill="hold"/>
                                        <p:tgtEl>
                                          <p:spTgt spid="3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fill="hold"/>
                                        <p:tgtEl>
                                          <p:spTgt spid="30"/>
                                        </p:tgtEl>
                                        <p:attrNameLst>
                                          <p:attrName>ppt_x</p:attrName>
                                        </p:attrNameLst>
                                      </p:cBhvr>
                                      <p:tavLst>
                                        <p:tav tm="0">
                                          <p:val>
                                            <p:strVal val="#ppt_x"/>
                                          </p:val>
                                        </p:tav>
                                        <p:tav tm="100000">
                                          <p:val>
                                            <p:strVal val="#ppt_x"/>
                                          </p:val>
                                        </p:tav>
                                      </p:tavLst>
                                    </p:anim>
                                    <p:anim calcmode="lin" valueType="num">
                                      <p:cBhvr additive="base">
                                        <p:cTn id="48" dur="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anim calcmode="lin" valueType="num">
                                      <p:cBhvr additive="base">
                                        <p:cTn id="51" dur="500" fill="hold"/>
                                        <p:tgtEl>
                                          <p:spTgt spid="39"/>
                                        </p:tgtEl>
                                        <p:attrNameLst>
                                          <p:attrName>ppt_x</p:attrName>
                                        </p:attrNameLst>
                                      </p:cBhvr>
                                      <p:tavLst>
                                        <p:tav tm="0">
                                          <p:val>
                                            <p:strVal val="#ppt_x"/>
                                          </p:val>
                                        </p:tav>
                                        <p:tav tm="100000">
                                          <p:val>
                                            <p:strVal val="#ppt_x"/>
                                          </p:val>
                                        </p:tav>
                                      </p:tavLst>
                                    </p:anim>
                                    <p:anim calcmode="lin" valueType="num">
                                      <p:cBhvr additive="base">
                                        <p:cTn id="5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additive="base">
                                        <p:cTn id="57" dur="500" fill="hold"/>
                                        <p:tgtEl>
                                          <p:spTgt spid="28"/>
                                        </p:tgtEl>
                                        <p:attrNameLst>
                                          <p:attrName>ppt_x</p:attrName>
                                        </p:attrNameLst>
                                      </p:cBhvr>
                                      <p:tavLst>
                                        <p:tav tm="0">
                                          <p:val>
                                            <p:strVal val="#ppt_x"/>
                                          </p:val>
                                        </p:tav>
                                        <p:tav tm="100000">
                                          <p:val>
                                            <p:strVal val="#ppt_x"/>
                                          </p:val>
                                        </p:tav>
                                      </p:tavLst>
                                    </p:anim>
                                    <p:anim calcmode="lin" valueType="num">
                                      <p:cBhvr additive="base">
                                        <p:cTn id="58" dur="500" fill="hold"/>
                                        <p:tgtEl>
                                          <p:spTgt spid="28"/>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0" grpId="0" animBg="1"/>
      <p:bldGraphic spid="6" grpId="0">
        <p:bldAsOne/>
      </p:bldGraphic>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858" y="6768"/>
            <a:ext cx="9144000" cy="584755"/>
          </a:xfrm>
        </p:spPr>
        <p:txBody>
          <a:bodyPr/>
          <a:lstStyle/>
          <a:p>
            <a:pPr algn="ctr"/>
            <a:r>
              <a:rPr lang="en-GB" sz="1800" dirty="0"/>
              <a:t>Reliability and Usability of indicators for low, medium and high Rain forecast</a:t>
            </a:r>
            <a:endParaRPr lang="en-US" sz="1800" dirty="0"/>
          </a:p>
        </p:txBody>
      </p:sp>
      <p:sp>
        <p:nvSpPr>
          <p:cNvPr id="4" name="Slide Number Placeholder 3"/>
          <p:cNvSpPr>
            <a:spLocks noGrp="1"/>
          </p:cNvSpPr>
          <p:nvPr>
            <p:ph type="sldNum" sz="quarter" idx="12"/>
          </p:nvPr>
        </p:nvSpPr>
        <p:spPr/>
        <p:txBody>
          <a:bodyPr/>
          <a:lstStyle/>
          <a:p>
            <a:fld id="{4360DEE2-6C47-4ED1-B35E-EFF01F73C9C5}" type="slidenum">
              <a:rPr lang="en-GB" smtClean="0"/>
              <a:t>16</a:t>
            </a:fld>
            <a:endParaRPr lang="en-GB"/>
          </a:p>
        </p:txBody>
      </p:sp>
      <p:graphicFrame>
        <p:nvGraphicFramePr>
          <p:cNvPr id="5" name="Chart 4"/>
          <p:cNvGraphicFramePr/>
          <p:nvPr>
            <p:extLst>
              <p:ext uri="{D42A27DB-BD31-4B8C-83A1-F6EECF244321}">
                <p14:modId xmlns:p14="http://schemas.microsoft.com/office/powerpoint/2010/main" val="2917613391"/>
              </p:ext>
            </p:extLst>
          </p:nvPr>
        </p:nvGraphicFramePr>
        <p:xfrm>
          <a:off x="376786" y="1598078"/>
          <a:ext cx="8377646" cy="4551465"/>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697569" y="653942"/>
            <a:ext cx="1985554" cy="553998"/>
          </a:xfrm>
          <a:prstGeom prst="rect">
            <a:avLst/>
          </a:prstGeom>
          <a:solidFill>
            <a:schemeClr val="tx2">
              <a:lumMod val="20000"/>
              <a:lumOff val="80000"/>
            </a:schemeClr>
          </a:solidFill>
        </p:spPr>
        <p:txBody>
          <a:bodyPr wrap="square" rtlCol="0">
            <a:spAutoFit/>
          </a:bodyPr>
          <a:lstStyle/>
          <a:p>
            <a:pPr algn="ctr">
              <a:lnSpc>
                <a:spcPts val="1800"/>
              </a:lnSpc>
            </a:pPr>
            <a:r>
              <a:rPr lang="en-US" sz="1100" b="1" dirty="0">
                <a:solidFill>
                  <a:srgbClr val="292929"/>
                </a:solidFill>
                <a:latin typeface="Verdana" pitchFamily="34" charset="0"/>
              </a:rPr>
              <a:t>Low Rainfall Forecast </a:t>
            </a:r>
          </a:p>
          <a:p>
            <a:pPr algn="ctr">
              <a:lnSpc>
                <a:spcPts val="1800"/>
              </a:lnSpc>
            </a:pPr>
            <a:r>
              <a:rPr lang="en-US" sz="1100" dirty="0">
                <a:solidFill>
                  <a:srgbClr val="FF0000"/>
                </a:solidFill>
                <a:latin typeface="Verdana" pitchFamily="34" charset="0"/>
              </a:rPr>
              <a:t>Most Reliable: </a:t>
            </a:r>
            <a:r>
              <a:rPr lang="en-US" sz="1100" dirty="0">
                <a:solidFill>
                  <a:srgbClr val="292929"/>
                </a:solidFill>
                <a:latin typeface="Verdana" pitchFamily="34" charset="0"/>
              </a:rPr>
              <a:t>Ant </a:t>
            </a:r>
          </a:p>
        </p:txBody>
      </p:sp>
      <p:sp>
        <p:nvSpPr>
          <p:cNvPr id="7" name="TextBox 6"/>
          <p:cNvSpPr txBox="1"/>
          <p:nvPr/>
        </p:nvSpPr>
        <p:spPr>
          <a:xfrm>
            <a:off x="5969316" y="653942"/>
            <a:ext cx="2785116" cy="553998"/>
          </a:xfrm>
          <a:prstGeom prst="rect">
            <a:avLst/>
          </a:prstGeom>
          <a:solidFill>
            <a:schemeClr val="tx2">
              <a:lumMod val="20000"/>
              <a:lumOff val="80000"/>
            </a:schemeClr>
          </a:solidFill>
        </p:spPr>
        <p:txBody>
          <a:bodyPr wrap="square" rtlCol="0">
            <a:spAutoFit/>
          </a:bodyPr>
          <a:lstStyle/>
          <a:p>
            <a:pPr algn="ctr">
              <a:lnSpc>
                <a:spcPts val="1800"/>
              </a:lnSpc>
            </a:pPr>
            <a:r>
              <a:rPr lang="en-US" sz="1100" dirty="0">
                <a:solidFill>
                  <a:srgbClr val="292929"/>
                </a:solidFill>
                <a:latin typeface="Verdana" pitchFamily="34" charset="0"/>
              </a:rPr>
              <a:t> </a:t>
            </a:r>
            <a:r>
              <a:rPr lang="en-US" sz="1100" b="1" dirty="0">
                <a:solidFill>
                  <a:srgbClr val="292929"/>
                </a:solidFill>
                <a:latin typeface="Verdana" pitchFamily="34" charset="0"/>
              </a:rPr>
              <a:t>High Rainfall forecast</a:t>
            </a:r>
          </a:p>
          <a:p>
            <a:pPr algn="ctr">
              <a:lnSpc>
                <a:spcPts val="1800"/>
              </a:lnSpc>
            </a:pPr>
            <a:r>
              <a:rPr lang="en-US" sz="1100" dirty="0">
                <a:solidFill>
                  <a:srgbClr val="FF0000"/>
                </a:solidFill>
                <a:latin typeface="Verdana" pitchFamily="34" charset="0"/>
              </a:rPr>
              <a:t>Most Reliable: Earthworm and Wind </a:t>
            </a:r>
          </a:p>
        </p:txBody>
      </p:sp>
      <p:sp>
        <p:nvSpPr>
          <p:cNvPr id="8" name="TextBox 7"/>
          <p:cNvSpPr txBox="1"/>
          <p:nvPr/>
        </p:nvSpPr>
        <p:spPr>
          <a:xfrm>
            <a:off x="3326919" y="653942"/>
            <a:ext cx="2368242" cy="553998"/>
          </a:xfrm>
          <a:prstGeom prst="rect">
            <a:avLst/>
          </a:prstGeom>
          <a:solidFill>
            <a:schemeClr val="tx2">
              <a:lumMod val="20000"/>
              <a:lumOff val="80000"/>
            </a:schemeClr>
          </a:solidFill>
        </p:spPr>
        <p:txBody>
          <a:bodyPr wrap="square" rtlCol="0">
            <a:spAutoFit/>
          </a:bodyPr>
          <a:lstStyle/>
          <a:p>
            <a:pPr algn="ctr">
              <a:lnSpc>
                <a:spcPts val="1800"/>
              </a:lnSpc>
            </a:pPr>
            <a:r>
              <a:rPr lang="en-US" sz="1100" b="1" dirty="0">
                <a:solidFill>
                  <a:srgbClr val="292929"/>
                </a:solidFill>
                <a:latin typeface="Verdana" pitchFamily="34" charset="0"/>
              </a:rPr>
              <a:t>Medium Rainfall forecast </a:t>
            </a:r>
          </a:p>
          <a:p>
            <a:pPr algn="ctr">
              <a:lnSpc>
                <a:spcPts val="1800"/>
              </a:lnSpc>
            </a:pPr>
            <a:r>
              <a:rPr lang="en-US" sz="1100" dirty="0">
                <a:solidFill>
                  <a:srgbClr val="FF0000"/>
                </a:solidFill>
                <a:latin typeface="Verdana" pitchFamily="34" charset="0"/>
              </a:rPr>
              <a:t>Most Reliable: </a:t>
            </a:r>
            <a:r>
              <a:rPr lang="en-US" sz="1100" dirty="0">
                <a:solidFill>
                  <a:srgbClr val="292929"/>
                </a:solidFill>
                <a:latin typeface="Verdana" pitchFamily="34" charset="0"/>
              </a:rPr>
              <a:t>Cow ,duck, fog</a:t>
            </a:r>
          </a:p>
        </p:txBody>
      </p:sp>
    </p:spTree>
    <p:extLst>
      <p:ext uri="{BB962C8B-B14F-4D97-AF65-F5344CB8AC3E}">
        <p14:creationId xmlns:p14="http://schemas.microsoft.com/office/powerpoint/2010/main" val="209003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86329"/>
          </a:xfrm>
        </p:spPr>
        <p:txBody>
          <a:bodyPr/>
          <a:lstStyle/>
          <a:p>
            <a:r>
              <a:rPr lang="en-US" sz="2400" dirty="0"/>
              <a:t>Integrating indigenous and scientific forecast </a:t>
            </a:r>
          </a:p>
        </p:txBody>
      </p:sp>
      <p:sp>
        <p:nvSpPr>
          <p:cNvPr id="4" name="Slide Number Placeholder 3"/>
          <p:cNvSpPr>
            <a:spLocks noGrp="1"/>
          </p:cNvSpPr>
          <p:nvPr>
            <p:ph type="sldNum" sz="quarter" idx="12"/>
          </p:nvPr>
        </p:nvSpPr>
        <p:spPr/>
        <p:txBody>
          <a:bodyPr/>
          <a:lstStyle/>
          <a:p>
            <a:fld id="{4360DEE2-6C47-4ED1-B35E-EFF01F73C9C5}" type="slidenum">
              <a:rPr lang="en-GB" smtClean="0"/>
              <a:t>17</a:t>
            </a:fld>
            <a:endParaRPr lang="en-GB"/>
          </a:p>
        </p:txBody>
      </p:sp>
      <p:pic>
        <p:nvPicPr>
          <p:cNvPr id="5" name="Picture 4"/>
          <p:cNvPicPr>
            <a:picLocks noChangeAspect="1"/>
          </p:cNvPicPr>
          <p:nvPr/>
        </p:nvPicPr>
        <p:blipFill>
          <a:blip r:embed="rId2"/>
          <a:stretch>
            <a:fillRect/>
          </a:stretch>
        </p:blipFill>
        <p:spPr>
          <a:xfrm>
            <a:off x="425513" y="1094134"/>
            <a:ext cx="8347296" cy="5763865"/>
          </a:xfrm>
          <a:prstGeom prst="rect">
            <a:avLst/>
          </a:prstGeom>
        </p:spPr>
      </p:pic>
    </p:spTree>
    <p:extLst>
      <p:ext uri="{BB962C8B-B14F-4D97-AF65-F5344CB8AC3E}">
        <p14:creationId xmlns:p14="http://schemas.microsoft.com/office/powerpoint/2010/main" val="3037232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07" y="0"/>
            <a:ext cx="8892225" cy="942717"/>
          </a:xfrm>
        </p:spPr>
        <p:txBody>
          <a:bodyPr/>
          <a:lstStyle/>
          <a:p>
            <a:pPr>
              <a:lnSpc>
                <a:spcPct val="100000"/>
              </a:lnSpc>
            </a:pPr>
            <a:r>
              <a:rPr lang="en-GB" sz="2000" dirty="0"/>
              <a:t>Formulae for integrating IF and SF; the example of seasonal climate forecast </a:t>
            </a:r>
            <a:endParaRPr lang="en-US" sz="2000" dirty="0"/>
          </a:p>
        </p:txBody>
      </p:sp>
      <p:sp>
        <p:nvSpPr>
          <p:cNvPr id="4" name="Slide Number Placeholder 3"/>
          <p:cNvSpPr>
            <a:spLocks noGrp="1"/>
          </p:cNvSpPr>
          <p:nvPr>
            <p:ph type="sldNum" sz="quarter" idx="12"/>
          </p:nvPr>
        </p:nvSpPr>
        <p:spPr/>
        <p:txBody>
          <a:bodyPr/>
          <a:lstStyle/>
          <a:p>
            <a:fld id="{4360DEE2-6C47-4ED1-B35E-EFF01F73C9C5}" type="slidenum">
              <a:rPr lang="en-GB" smtClean="0"/>
              <a:t>18</a:t>
            </a:fld>
            <a:endParaRPr lang="en-GB"/>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1443416279"/>
                  </p:ext>
                </p:extLst>
              </p:nvPr>
            </p:nvGraphicFramePr>
            <p:xfrm>
              <a:off x="330207" y="2314576"/>
              <a:ext cx="8658225" cy="4448364"/>
            </p:xfrm>
            <a:graphic>
              <a:graphicData uri="http://schemas.openxmlformats.org/drawingml/2006/table">
                <a:tbl>
                  <a:tblPr firstRow="1" firstCol="1" bandRow="1">
                    <a:tableStyleId>{E8034E78-7F5D-4C2E-B375-FC64B27BC917}</a:tableStyleId>
                  </a:tblPr>
                  <a:tblGrid>
                    <a:gridCol w="1964398">
                      <a:extLst>
                        <a:ext uri="{9D8B030D-6E8A-4147-A177-3AD203B41FA5}">
                          <a16:colId xmlns:a16="http://schemas.microsoft.com/office/drawing/2014/main" val="3664664067"/>
                        </a:ext>
                      </a:extLst>
                    </a:gridCol>
                    <a:gridCol w="2283777">
                      <a:extLst>
                        <a:ext uri="{9D8B030D-6E8A-4147-A177-3AD203B41FA5}">
                          <a16:colId xmlns:a16="http://schemas.microsoft.com/office/drawing/2014/main" val="4129479748"/>
                        </a:ext>
                      </a:extLst>
                    </a:gridCol>
                    <a:gridCol w="2205025">
                      <a:extLst>
                        <a:ext uri="{9D8B030D-6E8A-4147-A177-3AD203B41FA5}">
                          <a16:colId xmlns:a16="http://schemas.microsoft.com/office/drawing/2014/main" val="3237525374"/>
                        </a:ext>
                      </a:extLst>
                    </a:gridCol>
                    <a:gridCol w="2205025">
                      <a:extLst>
                        <a:ext uri="{9D8B030D-6E8A-4147-A177-3AD203B41FA5}">
                          <a16:colId xmlns:a16="http://schemas.microsoft.com/office/drawing/2014/main" val="3039789154"/>
                        </a:ext>
                      </a:extLst>
                    </a:gridCol>
                  </a:tblGrid>
                  <a:tr h="214423">
                    <a:tc>
                      <a:txBody>
                        <a:bodyPr/>
                        <a:lstStyle/>
                        <a:p>
                          <a:pPr marL="0" marR="0" algn="just">
                            <a:lnSpc>
                              <a:spcPct val="115000"/>
                            </a:lnSpc>
                            <a:spcBef>
                              <a:spcPts val="0"/>
                            </a:spcBef>
                            <a:spcAft>
                              <a:spcPts val="0"/>
                            </a:spcAft>
                          </a:pPr>
                          <a:r>
                            <a:rPr lang="en-GB" sz="1100">
                              <a:effectLst/>
                            </a:rPr>
                            <a:t>Type of forecast</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612" marR="63612" marT="0" marB="0"/>
                    </a:tc>
                    <a:tc>
                      <a:txBody>
                        <a:bodyPr/>
                        <a:lstStyle/>
                        <a:p>
                          <a:pPr marL="0" marR="0" algn="just">
                            <a:lnSpc>
                              <a:spcPct val="115000"/>
                            </a:lnSpc>
                            <a:spcBef>
                              <a:spcPts val="0"/>
                            </a:spcBef>
                            <a:spcAft>
                              <a:spcPts val="0"/>
                            </a:spcAft>
                          </a:pPr>
                          <a:r>
                            <a:rPr lang="en-GB" sz="1100">
                              <a:effectLst/>
                            </a:rPr>
                            <a:t>Above normal</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612" marR="63612" marT="0" marB="0"/>
                    </a:tc>
                    <a:tc>
                      <a:txBody>
                        <a:bodyPr/>
                        <a:lstStyle/>
                        <a:p>
                          <a:pPr marL="0" marR="0" algn="just">
                            <a:lnSpc>
                              <a:spcPct val="115000"/>
                            </a:lnSpc>
                            <a:spcBef>
                              <a:spcPts val="0"/>
                            </a:spcBef>
                            <a:spcAft>
                              <a:spcPts val="0"/>
                            </a:spcAft>
                          </a:pPr>
                          <a:r>
                            <a:rPr lang="en-GB" sz="1100">
                              <a:effectLst/>
                            </a:rPr>
                            <a:t>Below normal</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612" marR="63612" marT="0" marB="0"/>
                    </a:tc>
                    <a:tc>
                      <a:txBody>
                        <a:bodyPr/>
                        <a:lstStyle/>
                        <a:p>
                          <a:pPr marL="0" marR="0" algn="just">
                            <a:lnSpc>
                              <a:spcPct val="115000"/>
                            </a:lnSpc>
                            <a:spcBef>
                              <a:spcPts val="0"/>
                            </a:spcBef>
                            <a:spcAft>
                              <a:spcPts val="0"/>
                            </a:spcAft>
                          </a:pPr>
                          <a:r>
                            <a:rPr lang="en-GB" sz="1100" dirty="0">
                              <a:effectLst/>
                            </a:rPr>
                            <a:t>Near-normal</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612" marR="63612" marT="0" marB="0"/>
                    </a:tc>
                    <a:extLst>
                      <a:ext uri="{0D108BD9-81ED-4DB2-BD59-A6C34878D82A}">
                        <a16:rowId xmlns:a16="http://schemas.microsoft.com/office/drawing/2014/main" val="2419679499"/>
                      </a:ext>
                    </a:extLst>
                  </a:tr>
                  <a:tr h="448422">
                    <a:tc>
                      <a:txBody>
                        <a:bodyPr/>
                        <a:lstStyle/>
                        <a:p>
                          <a:pPr marL="0" marR="0" algn="just">
                            <a:lnSpc>
                              <a:spcPct val="115000"/>
                            </a:lnSpc>
                            <a:spcBef>
                              <a:spcPts val="0"/>
                            </a:spcBef>
                            <a:spcAft>
                              <a:spcPts val="0"/>
                            </a:spcAft>
                          </a:pPr>
                          <a:r>
                            <a:rPr lang="en-GB" sz="1100" dirty="0">
                              <a:solidFill>
                                <a:schemeClr val="accent6"/>
                              </a:solidFill>
                              <a:effectLst/>
                            </a:rPr>
                            <a:t>Indigenous Forecast (IF)</a:t>
                          </a:r>
                          <a:endParaRPr lang="en-US" sz="1100" dirty="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612" marR="63612" marT="0" marB="0"/>
                    </a:tc>
                    <a:tc>
                      <a:txBody>
                        <a:bodyPr/>
                        <a:lstStyle/>
                        <a:p>
                          <a:pPr marL="0" marR="0" algn="just">
                            <a:lnSpc>
                              <a:spcPct val="115000"/>
                            </a:lnSpc>
                            <a:spcBef>
                              <a:spcPts val="0"/>
                            </a:spcBef>
                            <a:spcAft>
                              <a:spcPts val="0"/>
                            </a:spcAft>
                          </a:pPr>
                          <a:r>
                            <a:rPr lang="en-GB" sz="1100">
                              <a:solidFill>
                                <a:schemeClr val="accent6"/>
                              </a:solidFill>
                              <a:effectLst/>
                            </a:rPr>
                            <a:t> A</a:t>
                          </a:r>
                          <a:r>
                            <a:rPr lang="en-GB" sz="1100" baseline="-25000">
                              <a:solidFill>
                                <a:schemeClr val="accent6"/>
                              </a:solidFill>
                              <a:effectLst/>
                            </a:rPr>
                            <a:t>i =</a:t>
                          </a:r>
                          <a:r>
                            <a:rPr lang="en-GB" sz="900">
                              <a:solidFill>
                                <a:schemeClr val="accent6"/>
                              </a:solidFill>
                              <a:effectLst/>
                            </a:rPr>
                            <a:t> An/T</a:t>
                          </a:r>
                          <a:r>
                            <a:rPr lang="en-GB" sz="1100">
                              <a:solidFill>
                                <a:schemeClr val="accent6"/>
                              </a:solidFill>
                              <a:effectLst/>
                            </a:rPr>
                            <a:t> (%)</a:t>
                          </a:r>
                          <a:endParaRPr lang="en-US" sz="110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612" marR="63612" marT="0" marB="0"/>
                    </a:tc>
                    <a:tc>
                      <a:txBody>
                        <a:bodyPr/>
                        <a:lstStyle/>
                        <a:p>
                          <a:pPr marL="0" marR="0" algn="just">
                            <a:lnSpc>
                              <a:spcPct val="115000"/>
                            </a:lnSpc>
                            <a:spcBef>
                              <a:spcPts val="0"/>
                            </a:spcBef>
                            <a:spcAft>
                              <a:spcPts val="0"/>
                            </a:spcAft>
                          </a:pPr>
                          <a:r>
                            <a:rPr lang="en-GB" sz="1100">
                              <a:solidFill>
                                <a:schemeClr val="accent6"/>
                              </a:solidFill>
                              <a:effectLst/>
                            </a:rPr>
                            <a:t>B</a:t>
                          </a:r>
                          <a:r>
                            <a:rPr lang="en-GB" sz="1100" baseline="-25000">
                              <a:solidFill>
                                <a:schemeClr val="accent6"/>
                              </a:solidFill>
                              <a:effectLst/>
                            </a:rPr>
                            <a:t>i=</a:t>
                          </a:r>
                          <a:r>
                            <a:rPr lang="en-GB" sz="900">
                              <a:solidFill>
                                <a:schemeClr val="accent6"/>
                              </a:solidFill>
                              <a:effectLst/>
                            </a:rPr>
                            <a:t> </a:t>
                          </a:r>
                          <a:r>
                            <a:rPr lang="en-GB" sz="1100">
                              <a:solidFill>
                                <a:schemeClr val="accent6"/>
                              </a:solidFill>
                              <a:effectLst/>
                            </a:rPr>
                            <a:t>B</a:t>
                          </a:r>
                          <a:r>
                            <a:rPr lang="en-GB" sz="1100" baseline="-25000">
                              <a:solidFill>
                                <a:schemeClr val="accent6"/>
                              </a:solidFill>
                              <a:effectLst/>
                            </a:rPr>
                            <a:t>n</a:t>
                          </a:r>
                          <a:r>
                            <a:rPr lang="en-GB" sz="900">
                              <a:solidFill>
                                <a:schemeClr val="accent6"/>
                              </a:solidFill>
                              <a:effectLst/>
                            </a:rPr>
                            <a:t> /T</a:t>
                          </a:r>
                          <a:r>
                            <a:rPr lang="en-GB" sz="1100" baseline="-25000">
                              <a:solidFill>
                                <a:schemeClr val="accent6"/>
                              </a:solidFill>
                              <a:effectLst/>
                            </a:rPr>
                            <a:t> </a:t>
                          </a:r>
                          <a:r>
                            <a:rPr lang="en-GB" sz="1100">
                              <a:solidFill>
                                <a:schemeClr val="accent6"/>
                              </a:solidFill>
                              <a:effectLst/>
                            </a:rPr>
                            <a:t>(%)</a:t>
                          </a:r>
                          <a:endParaRPr lang="en-US" sz="110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612" marR="63612" marT="0" marB="0"/>
                    </a:tc>
                    <a:tc>
                      <a:txBody>
                        <a:bodyPr/>
                        <a:lstStyle/>
                        <a:p>
                          <a:pPr marL="0" marR="0" algn="just">
                            <a:lnSpc>
                              <a:spcPct val="115000"/>
                            </a:lnSpc>
                            <a:spcBef>
                              <a:spcPts val="0"/>
                            </a:spcBef>
                            <a:spcAft>
                              <a:spcPts val="0"/>
                            </a:spcAft>
                          </a:pPr>
                          <a:r>
                            <a:rPr lang="en-GB" sz="1100">
                              <a:solidFill>
                                <a:schemeClr val="accent6"/>
                              </a:solidFill>
                              <a:effectLst/>
                            </a:rPr>
                            <a:t>N</a:t>
                          </a:r>
                          <a:r>
                            <a:rPr lang="en-GB" sz="1100" baseline="-25000">
                              <a:solidFill>
                                <a:schemeClr val="accent6"/>
                              </a:solidFill>
                              <a:effectLst/>
                            </a:rPr>
                            <a:t>i =</a:t>
                          </a:r>
                          <a:r>
                            <a:rPr lang="en-GB" sz="900">
                              <a:solidFill>
                                <a:schemeClr val="accent6"/>
                              </a:solidFill>
                              <a:effectLst/>
                            </a:rPr>
                            <a:t> </a:t>
                          </a:r>
                          <a:r>
                            <a:rPr lang="en-GB" sz="1100">
                              <a:solidFill>
                                <a:schemeClr val="accent6"/>
                              </a:solidFill>
                              <a:effectLst/>
                            </a:rPr>
                            <a:t>N</a:t>
                          </a:r>
                          <a:r>
                            <a:rPr lang="en-GB" sz="1100" baseline="-25000">
                              <a:solidFill>
                                <a:schemeClr val="accent6"/>
                              </a:solidFill>
                              <a:effectLst/>
                            </a:rPr>
                            <a:t>n</a:t>
                          </a:r>
                          <a:r>
                            <a:rPr lang="en-GB" sz="900">
                              <a:solidFill>
                                <a:schemeClr val="accent6"/>
                              </a:solidFill>
                              <a:effectLst/>
                            </a:rPr>
                            <a:t> /T</a:t>
                          </a:r>
                          <a:r>
                            <a:rPr lang="en-GB" sz="1100">
                              <a:solidFill>
                                <a:schemeClr val="accent6"/>
                              </a:solidFill>
                              <a:effectLst/>
                            </a:rPr>
                            <a:t> (%)</a:t>
                          </a:r>
                          <a:endParaRPr lang="en-US" sz="110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612" marR="63612" marT="0" marB="0"/>
                    </a:tc>
                    <a:extLst>
                      <a:ext uri="{0D108BD9-81ED-4DB2-BD59-A6C34878D82A}">
                        <a16:rowId xmlns:a16="http://schemas.microsoft.com/office/drawing/2014/main" val="3609790805"/>
                      </a:ext>
                    </a:extLst>
                  </a:tr>
                  <a:tr h="420061">
                    <a:tc>
                      <a:txBody>
                        <a:bodyPr/>
                        <a:lstStyle/>
                        <a:p>
                          <a:pPr marL="0" marR="0" algn="just">
                            <a:lnSpc>
                              <a:spcPct val="115000"/>
                            </a:lnSpc>
                            <a:spcBef>
                              <a:spcPts val="0"/>
                            </a:spcBef>
                            <a:spcAft>
                              <a:spcPts val="0"/>
                            </a:spcAft>
                          </a:pPr>
                          <a:r>
                            <a:rPr lang="en-GB" sz="1100" dirty="0">
                              <a:solidFill>
                                <a:schemeClr val="accent6"/>
                              </a:solidFill>
                              <a:effectLst/>
                            </a:rPr>
                            <a:t>Scientific Forecast (SF)</a:t>
                          </a:r>
                          <a:endParaRPr lang="en-US" sz="1100" dirty="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612" marR="63612" marT="0" marB="0"/>
                    </a:tc>
                    <a:tc>
                      <a:txBody>
                        <a:bodyPr/>
                        <a:lstStyle/>
                        <a:p>
                          <a:pPr marL="0" marR="0" algn="just">
                            <a:lnSpc>
                              <a:spcPct val="115000"/>
                            </a:lnSpc>
                            <a:spcBef>
                              <a:spcPts val="0"/>
                            </a:spcBef>
                            <a:spcAft>
                              <a:spcPts val="0"/>
                            </a:spcAft>
                          </a:pPr>
                          <a:r>
                            <a:rPr lang="en-GB" sz="1100" dirty="0">
                              <a:solidFill>
                                <a:schemeClr val="accent6"/>
                              </a:solidFill>
                              <a:effectLst/>
                            </a:rPr>
                            <a:t>A</a:t>
                          </a:r>
                          <a:r>
                            <a:rPr lang="en-GB" sz="1100" baseline="-25000" dirty="0">
                              <a:solidFill>
                                <a:schemeClr val="accent6"/>
                              </a:solidFill>
                              <a:effectLst/>
                            </a:rPr>
                            <a:t>s=</a:t>
                          </a:r>
                          <a:r>
                            <a:rPr lang="en-GB" sz="900" dirty="0">
                              <a:solidFill>
                                <a:schemeClr val="accent6"/>
                              </a:solidFill>
                              <a:effectLst/>
                            </a:rPr>
                            <a:t> An/T</a:t>
                          </a:r>
                          <a:r>
                            <a:rPr lang="en-GB" sz="1100" baseline="-25000" dirty="0">
                              <a:solidFill>
                                <a:schemeClr val="accent6"/>
                              </a:solidFill>
                              <a:effectLst/>
                            </a:rPr>
                            <a:t> </a:t>
                          </a:r>
                          <a:r>
                            <a:rPr lang="en-GB" sz="1100" dirty="0">
                              <a:solidFill>
                                <a:schemeClr val="accent6"/>
                              </a:solidFill>
                              <a:effectLst/>
                            </a:rPr>
                            <a:t>(%)</a:t>
                          </a:r>
                          <a:endParaRPr lang="en-US" sz="1100" dirty="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612" marR="63612" marT="0" marB="0"/>
                    </a:tc>
                    <a:tc>
                      <a:txBody>
                        <a:bodyPr/>
                        <a:lstStyle/>
                        <a:p>
                          <a:pPr marL="0" marR="0" algn="just">
                            <a:lnSpc>
                              <a:spcPct val="115000"/>
                            </a:lnSpc>
                            <a:spcBef>
                              <a:spcPts val="0"/>
                            </a:spcBef>
                            <a:spcAft>
                              <a:spcPts val="0"/>
                            </a:spcAft>
                          </a:pPr>
                          <a:r>
                            <a:rPr lang="en-GB" sz="1100">
                              <a:solidFill>
                                <a:schemeClr val="accent6"/>
                              </a:solidFill>
                              <a:effectLst/>
                            </a:rPr>
                            <a:t>= B</a:t>
                          </a:r>
                          <a:r>
                            <a:rPr lang="en-GB" sz="1100" baseline="-25000">
                              <a:solidFill>
                                <a:schemeClr val="accent6"/>
                              </a:solidFill>
                              <a:effectLst/>
                            </a:rPr>
                            <a:t>s= </a:t>
                          </a:r>
                          <a:r>
                            <a:rPr lang="en-GB" sz="1100">
                              <a:solidFill>
                                <a:schemeClr val="accent6"/>
                              </a:solidFill>
                              <a:effectLst/>
                            </a:rPr>
                            <a:t>B</a:t>
                          </a:r>
                          <a:r>
                            <a:rPr lang="en-GB" sz="1100" baseline="-25000">
                              <a:solidFill>
                                <a:schemeClr val="accent6"/>
                              </a:solidFill>
                              <a:effectLst/>
                            </a:rPr>
                            <a:t>n</a:t>
                          </a:r>
                          <a:r>
                            <a:rPr lang="en-GB" sz="1100">
                              <a:solidFill>
                                <a:schemeClr val="accent6"/>
                              </a:solidFill>
                              <a:effectLst/>
                            </a:rPr>
                            <a:t> </a:t>
                          </a:r>
                          <a:r>
                            <a:rPr lang="en-GB" sz="900">
                              <a:solidFill>
                                <a:schemeClr val="accent6"/>
                              </a:solidFill>
                              <a:effectLst/>
                            </a:rPr>
                            <a:t>/T</a:t>
                          </a:r>
                          <a:r>
                            <a:rPr lang="en-GB" sz="1100" baseline="-25000">
                              <a:solidFill>
                                <a:schemeClr val="accent6"/>
                              </a:solidFill>
                              <a:effectLst/>
                            </a:rPr>
                            <a:t> </a:t>
                          </a:r>
                          <a:r>
                            <a:rPr lang="en-GB" sz="1100">
                              <a:solidFill>
                                <a:schemeClr val="accent6"/>
                              </a:solidFill>
                              <a:effectLst/>
                            </a:rPr>
                            <a:t>(%)</a:t>
                          </a:r>
                          <a:endParaRPr lang="en-US" sz="110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612" marR="63612" marT="0" marB="0"/>
                    </a:tc>
                    <a:tc>
                      <a:txBody>
                        <a:bodyPr/>
                        <a:lstStyle/>
                        <a:p>
                          <a:pPr marL="0" marR="0" algn="just">
                            <a:lnSpc>
                              <a:spcPct val="115000"/>
                            </a:lnSpc>
                            <a:spcBef>
                              <a:spcPts val="0"/>
                            </a:spcBef>
                            <a:spcAft>
                              <a:spcPts val="0"/>
                            </a:spcAft>
                          </a:pPr>
                          <a:r>
                            <a:rPr lang="en-GB" sz="1100">
                              <a:solidFill>
                                <a:schemeClr val="accent6"/>
                              </a:solidFill>
                              <a:effectLst/>
                            </a:rPr>
                            <a:t>N</a:t>
                          </a:r>
                          <a:r>
                            <a:rPr lang="en-GB" sz="1100" baseline="-25000">
                              <a:solidFill>
                                <a:schemeClr val="accent6"/>
                              </a:solidFill>
                              <a:effectLst/>
                            </a:rPr>
                            <a:t>s=</a:t>
                          </a:r>
                          <a:r>
                            <a:rPr lang="en-GB" sz="900">
                              <a:solidFill>
                                <a:schemeClr val="accent6"/>
                              </a:solidFill>
                              <a:effectLst/>
                            </a:rPr>
                            <a:t> </a:t>
                          </a:r>
                          <a:r>
                            <a:rPr lang="en-GB" sz="1100">
                              <a:solidFill>
                                <a:schemeClr val="accent6"/>
                              </a:solidFill>
                              <a:effectLst/>
                            </a:rPr>
                            <a:t>N</a:t>
                          </a:r>
                          <a:r>
                            <a:rPr lang="en-GB" sz="1100" baseline="-25000">
                              <a:solidFill>
                                <a:schemeClr val="accent6"/>
                              </a:solidFill>
                              <a:effectLst/>
                            </a:rPr>
                            <a:t>n</a:t>
                          </a:r>
                          <a:r>
                            <a:rPr lang="en-GB" sz="900">
                              <a:solidFill>
                                <a:schemeClr val="accent6"/>
                              </a:solidFill>
                              <a:effectLst/>
                            </a:rPr>
                            <a:t> /T</a:t>
                          </a:r>
                          <a:r>
                            <a:rPr lang="en-GB" sz="1100" baseline="-25000">
                              <a:solidFill>
                                <a:schemeClr val="accent6"/>
                              </a:solidFill>
                              <a:effectLst/>
                            </a:rPr>
                            <a:t> </a:t>
                          </a:r>
                          <a:r>
                            <a:rPr lang="en-GB" sz="1100">
                              <a:solidFill>
                                <a:schemeClr val="accent6"/>
                              </a:solidFill>
                              <a:effectLst/>
                            </a:rPr>
                            <a:t>(%)</a:t>
                          </a:r>
                          <a:endParaRPr lang="en-US" sz="110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612" marR="63612" marT="0" marB="0"/>
                    </a:tc>
                    <a:extLst>
                      <a:ext uri="{0D108BD9-81ED-4DB2-BD59-A6C34878D82A}">
                        <a16:rowId xmlns:a16="http://schemas.microsoft.com/office/drawing/2014/main" val="1644069462"/>
                      </a:ext>
                    </a:extLst>
                  </a:tr>
                  <a:tr h="640621">
                    <a:tc>
                      <a:txBody>
                        <a:bodyPr/>
                        <a:lstStyle/>
                        <a:p>
                          <a:pPr marL="0" marR="0" algn="just">
                            <a:lnSpc>
                              <a:spcPct val="115000"/>
                            </a:lnSpc>
                            <a:spcBef>
                              <a:spcPts val="0"/>
                            </a:spcBef>
                            <a:spcAft>
                              <a:spcPts val="0"/>
                            </a:spcAft>
                          </a:pPr>
                          <a:r>
                            <a:rPr lang="en-GB" sz="1100">
                              <a:solidFill>
                                <a:schemeClr val="accent6"/>
                              </a:solidFill>
                              <a:effectLst/>
                            </a:rPr>
                            <a:t>Integrated Probability Forecast (IPF)</a:t>
                          </a:r>
                          <a:endParaRPr lang="en-US" sz="110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612" marR="63612" marT="0" marB="0"/>
                    </a:tc>
                    <a:tc>
                      <a:txBody>
                        <a:bodyPr/>
                        <a:lstStyle/>
                        <a:p>
                          <a:pPr marL="0" marR="0" algn="just">
                            <a:lnSpc>
                              <a:spcPct val="115000"/>
                            </a:lnSpc>
                            <a:spcBef>
                              <a:spcPts val="0"/>
                            </a:spcBef>
                            <a:spcAft>
                              <a:spcPts val="0"/>
                            </a:spcAft>
                          </a:pPr>
                          <a:r>
                            <a:rPr lang="en-GB" sz="1100">
                              <a:solidFill>
                                <a:schemeClr val="accent6"/>
                              </a:solidFill>
                              <a:effectLst/>
                            </a:rPr>
                            <a:t> </a:t>
                          </a:r>
                          <a14:m>
                            <m:oMath xmlns:m="http://schemas.openxmlformats.org/officeDocument/2006/math">
                              <m:sSub>
                                <m:sSubPr>
                                  <m:ctrlPr>
                                    <a:rPr lang="en-US" sz="1100" i="1">
                                      <a:solidFill>
                                        <a:schemeClr val="accent6"/>
                                      </a:solidFill>
                                      <a:effectLst/>
                                      <a:latin typeface="Cambria Math" panose="02040503050406030204" pitchFamily="18" charset="0"/>
                                    </a:rPr>
                                  </m:ctrlPr>
                                </m:sSubPr>
                                <m:e>
                                  <m:r>
                                    <a:rPr lang="en-GB" sz="1100">
                                      <a:solidFill>
                                        <a:schemeClr val="accent6"/>
                                      </a:solidFill>
                                      <a:effectLst/>
                                      <a:latin typeface="Cambria Math" panose="02040503050406030204" pitchFamily="18" charset="0"/>
                                    </a:rPr>
                                    <m:t>𝐴</m:t>
                                  </m:r>
                                </m:e>
                                <m:sub>
                                  <m:r>
                                    <a:rPr lang="en-GB" sz="1100">
                                      <a:solidFill>
                                        <a:schemeClr val="accent6"/>
                                      </a:solidFill>
                                      <a:effectLst/>
                                      <a:latin typeface="Cambria Math" panose="02040503050406030204" pitchFamily="18" charset="0"/>
                                    </a:rPr>
                                    <m:t>𝐶</m:t>
                                  </m:r>
                                </m:sub>
                              </m:sSub>
                              <m:r>
                                <a:rPr lang="en-GB" sz="1100">
                                  <a:solidFill>
                                    <a:schemeClr val="accent6"/>
                                  </a:solidFill>
                                  <a:effectLst/>
                                  <a:latin typeface="Cambria Math" panose="02040503050406030204" pitchFamily="18" charset="0"/>
                                </a:rPr>
                                <m:t>(%)=</m:t>
                              </m:r>
                            </m:oMath>
                          </a14:m>
                          <a:r>
                            <a:rPr lang="en-GB" sz="1100">
                              <a:solidFill>
                                <a:schemeClr val="accent6"/>
                              </a:solidFill>
                              <a:effectLst/>
                            </a:rPr>
                            <a:t> </a:t>
                          </a:r>
                          <a14:m>
                            <m:oMath xmlns:m="http://schemas.openxmlformats.org/officeDocument/2006/math">
                              <m:f>
                                <m:fPr>
                                  <m:ctrlPr>
                                    <a:rPr lang="en-US" sz="1100" i="1">
                                      <a:solidFill>
                                        <a:schemeClr val="accent6"/>
                                      </a:solidFill>
                                      <a:effectLst/>
                                      <a:latin typeface="Cambria Math" panose="02040503050406030204" pitchFamily="18" charset="0"/>
                                    </a:rPr>
                                  </m:ctrlPr>
                                </m:fPr>
                                <m:num>
                                  <m:sSub>
                                    <m:sSubPr>
                                      <m:ctrlPr>
                                        <a:rPr lang="en-US" sz="1100" i="1">
                                          <a:solidFill>
                                            <a:schemeClr val="accent6"/>
                                          </a:solidFill>
                                          <a:effectLst/>
                                          <a:latin typeface="Cambria Math" panose="02040503050406030204" pitchFamily="18" charset="0"/>
                                        </a:rPr>
                                      </m:ctrlPr>
                                    </m:sSubPr>
                                    <m:e>
                                      <m:r>
                                        <a:rPr lang="en-GB" sz="1100">
                                          <a:solidFill>
                                            <a:schemeClr val="accent6"/>
                                          </a:solidFill>
                                          <a:effectLst/>
                                          <a:latin typeface="Cambria Math" panose="02040503050406030204" pitchFamily="18" charset="0"/>
                                        </a:rPr>
                                        <m:t>𝛼</m:t>
                                      </m:r>
                                      <m:r>
                                        <a:rPr lang="en-GB" sz="1100">
                                          <a:solidFill>
                                            <a:schemeClr val="accent6"/>
                                          </a:solidFill>
                                          <a:effectLst/>
                                          <a:latin typeface="Cambria Math" panose="02040503050406030204" pitchFamily="18" charset="0"/>
                                        </a:rPr>
                                        <m:t>𝐴</m:t>
                                      </m:r>
                                    </m:e>
                                    <m:sub>
                                      <m:r>
                                        <a:rPr lang="en-GB" sz="1100">
                                          <a:solidFill>
                                            <a:schemeClr val="accent6"/>
                                          </a:solidFill>
                                          <a:effectLst/>
                                          <a:latin typeface="Cambria Math" panose="02040503050406030204" pitchFamily="18" charset="0"/>
                                        </a:rPr>
                                        <m:t>𝑖</m:t>
                                      </m:r>
                                    </m:sub>
                                  </m:sSub>
                                  <m:r>
                                    <a:rPr lang="en-GB" sz="1100">
                                      <a:solidFill>
                                        <a:schemeClr val="accent6"/>
                                      </a:solidFill>
                                      <a:effectLst/>
                                      <a:latin typeface="Cambria Math" panose="02040503050406030204" pitchFamily="18" charset="0"/>
                                    </a:rPr>
                                    <m:t>(%)+</m:t>
                                  </m:r>
                                  <m:r>
                                    <a:rPr lang="en-GB" sz="1100">
                                      <a:solidFill>
                                        <a:schemeClr val="accent6"/>
                                      </a:solidFill>
                                      <a:effectLst/>
                                      <a:latin typeface="Cambria Math" panose="02040503050406030204" pitchFamily="18" charset="0"/>
                                    </a:rPr>
                                    <m:t>𝛽</m:t>
                                  </m:r>
                                  <m:sSub>
                                    <m:sSubPr>
                                      <m:ctrlPr>
                                        <a:rPr lang="en-US" sz="1100" i="1">
                                          <a:solidFill>
                                            <a:schemeClr val="accent6"/>
                                          </a:solidFill>
                                          <a:effectLst/>
                                          <a:latin typeface="Cambria Math" panose="02040503050406030204" pitchFamily="18" charset="0"/>
                                        </a:rPr>
                                      </m:ctrlPr>
                                    </m:sSubPr>
                                    <m:e>
                                      <m:r>
                                        <a:rPr lang="en-GB" sz="1100">
                                          <a:solidFill>
                                            <a:schemeClr val="accent6"/>
                                          </a:solidFill>
                                          <a:effectLst/>
                                          <a:latin typeface="Cambria Math" panose="02040503050406030204" pitchFamily="18" charset="0"/>
                                        </a:rPr>
                                        <m:t>𝐴</m:t>
                                      </m:r>
                                    </m:e>
                                    <m:sub>
                                      <m:r>
                                        <a:rPr lang="en-GB" sz="1100">
                                          <a:solidFill>
                                            <a:schemeClr val="accent6"/>
                                          </a:solidFill>
                                          <a:effectLst/>
                                          <a:latin typeface="Cambria Math" panose="02040503050406030204" pitchFamily="18" charset="0"/>
                                        </a:rPr>
                                        <m:t>𝑠</m:t>
                                      </m:r>
                                    </m:sub>
                                  </m:sSub>
                                  <m:r>
                                    <a:rPr lang="en-GB" sz="1100">
                                      <a:solidFill>
                                        <a:schemeClr val="accent6"/>
                                      </a:solidFill>
                                      <a:effectLst/>
                                      <a:latin typeface="Cambria Math" panose="02040503050406030204" pitchFamily="18" charset="0"/>
                                    </a:rPr>
                                    <m:t>(%)</m:t>
                                  </m:r>
                                </m:num>
                                <m:den>
                                  <m:r>
                                    <a:rPr lang="en-GB" sz="1100">
                                      <a:solidFill>
                                        <a:schemeClr val="accent6"/>
                                      </a:solidFill>
                                      <a:effectLst/>
                                      <a:latin typeface="Cambria Math" panose="02040503050406030204" pitchFamily="18" charset="0"/>
                                    </a:rPr>
                                    <m:t>𝛼</m:t>
                                  </m:r>
                                  <m:r>
                                    <a:rPr lang="en-GB" sz="1100">
                                      <a:solidFill>
                                        <a:schemeClr val="accent6"/>
                                      </a:solidFill>
                                      <a:effectLst/>
                                      <a:latin typeface="Cambria Math" panose="02040503050406030204" pitchFamily="18" charset="0"/>
                                    </a:rPr>
                                    <m:t>+</m:t>
                                  </m:r>
                                  <m:r>
                                    <a:rPr lang="en-GB" sz="1100">
                                      <a:solidFill>
                                        <a:schemeClr val="accent6"/>
                                      </a:solidFill>
                                      <a:effectLst/>
                                      <a:latin typeface="Cambria Math" panose="02040503050406030204" pitchFamily="18" charset="0"/>
                                    </a:rPr>
                                    <m:t>𝛽</m:t>
                                  </m:r>
                                </m:den>
                              </m:f>
                            </m:oMath>
                          </a14:m>
                          <a:endParaRPr lang="en-US" sz="110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612" marR="63612" marT="0" marB="0"/>
                    </a:tc>
                    <a:tc>
                      <a:txBody>
                        <a:bodyPr/>
                        <a:lstStyle/>
                        <a:p>
                          <a:pPr marL="0" marR="0" algn="just">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100" i="1" smtClean="0">
                                        <a:solidFill>
                                          <a:schemeClr val="accent6"/>
                                        </a:solidFill>
                                        <a:effectLst/>
                                        <a:latin typeface="Cambria Math" panose="02040503050406030204" pitchFamily="18" charset="0"/>
                                      </a:rPr>
                                    </m:ctrlPr>
                                  </m:sSubPr>
                                  <m:e>
                                    <m:r>
                                      <a:rPr lang="en-GB" sz="1100">
                                        <a:solidFill>
                                          <a:schemeClr val="accent6"/>
                                        </a:solidFill>
                                        <a:effectLst/>
                                        <a:latin typeface="Cambria Math" panose="02040503050406030204" pitchFamily="18" charset="0"/>
                                      </a:rPr>
                                      <m:t>𝐵</m:t>
                                    </m:r>
                                  </m:e>
                                  <m:sub>
                                    <m:r>
                                      <a:rPr lang="en-GB" sz="1100">
                                        <a:solidFill>
                                          <a:schemeClr val="accent6"/>
                                        </a:solidFill>
                                        <a:effectLst/>
                                        <a:latin typeface="Cambria Math" panose="02040503050406030204" pitchFamily="18" charset="0"/>
                                      </a:rPr>
                                      <m:t>𝐶</m:t>
                                    </m:r>
                                  </m:sub>
                                </m:sSub>
                                <m:d>
                                  <m:dPr>
                                    <m:ctrlPr>
                                      <a:rPr lang="en-US" sz="1100" i="1">
                                        <a:solidFill>
                                          <a:schemeClr val="accent6"/>
                                        </a:solidFill>
                                        <a:effectLst/>
                                        <a:latin typeface="Cambria Math" panose="02040503050406030204" pitchFamily="18" charset="0"/>
                                      </a:rPr>
                                    </m:ctrlPr>
                                  </m:dPr>
                                  <m:e>
                                    <m:r>
                                      <a:rPr lang="en-GB" sz="1100">
                                        <a:solidFill>
                                          <a:schemeClr val="accent6"/>
                                        </a:solidFill>
                                        <a:effectLst/>
                                        <a:latin typeface="Cambria Math" panose="02040503050406030204" pitchFamily="18" charset="0"/>
                                      </a:rPr>
                                      <m:t>%</m:t>
                                    </m:r>
                                  </m:e>
                                </m:d>
                                <m:r>
                                  <a:rPr lang="en-GB" sz="1100">
                                    <a:solidFill>
                                      <a:schemeClr val="accent6"/>
                                    </a:solidFill>
                                    <a:effectLst/>
                                    <a:latin typeface="Cambria Math" panose="02040503050406030204" pitchFamily="18" charset="0"/>
                                  </a:rPr>
                                  <m:t>=  </m:t>
                                </m:r>
                                <m:f>
                                  <m:fPr>
                                    <m:ctrlPr>
                                      <a:rPr lang="en-US" sz="1100" i="1">
                                        <a:solidFill>
                                          <a:schemeClr val="accent6"/>
                                        </a:solidFill>
                                        <a:effectLst/>
                                        <a:latin typeface="Cambria Math" panose="02040503050406030204" pitchFamily="18" charset="0"/>
                                      </a:rPr>
                                    </m:ctrlPr>
                                  </m:fPr>
                                  <m:num>
                                    <m:r>
                                      <a:rPr lang="en-GB" sz="1100">
                                        <a:solidFill>
                                          <a:schemeClr val="accent6"/>
                                        </a:solidFill>
                                        <a:effectLst/>
                                        <a:latin typeface="Cambria Math" panose="02040503050406030204" pitchFamily="18" charset="0"/>
                                      </a:rPr>
                                      <m:t>𝛼</m:t>
                                    </m:r>
                                    <m:sSub>
                                      <m:sSubPr>
                                        <m:ctrlPr>
                                          <a:rPr lang="en-US" sz="1100" i="1">
                                            <a:solidFill>
                                              <a:schemeClr val="accent6"/>
                                            </a:solidFill>
                                            <a:effectLst/>
                                            <a:latin typeface="Cambria Math" panose="02040503050406030204" pitchFamily="18" charset="0"/>
                                          </a:rPr>
                                        </m:ctrlPr>
                                      </m:sSubPr>
                                      <m:e>
                                        <m:r>
                                          <a:rPr lang="en-GB" sz="1100">
                                            <a:solidFill>
                                              <a:schemeClr val="accent6"/>
                                            </a:solidFill>
                                            <a:effectLst/>
                                            <a:latin typeface="Cambria Math" panose="02040503050406030204" pitchFamily="18" charset="0"/>
                                          </a:rPr>
                                          <m:t>𝐵</m:t>
                                        </m:r>
                                      </m:e>
                                      <m:sub>
                                        <m:r>
                                          <a:rPr lang="en-GB" sz="1100">
                                            <a:solidFill>
                                              <a:schemeClr val="accent6"/>
                                            </a:solidFill>
                                            <a:effectLst/>
                                            <a:latin typeface="Cambria Math" panose="02040503050406030204" pitchFamily="18" charset="0"/>
                                          </a:rPr>
                                          <m:t>𝑖</m:t>
                                        </m:r>
                                      </m:sub>
                                    </m:sSub>
                                    <m:r>
                                      <a:rPr lang="en-GB" sz="1100">
                                        <a:solidFill>
                                          <a:schemeClr val="accent6"/>
                                        </a:solidFill>
                                        <a:effectLst/>
                                        <a:latin typeface="Cambria Math" panose="02040503050406030204" pitchFamily="18" charset="0"/>
                                      </a:rPr>
                                      <m:t>(%)+</m:t>
                                    </m:r>
                                    <m:r>
                                      <a:rPr lang="en-GB" sz="1100">
                                        <a:solidFill>
                                          <a:schemeClr val="accent6"/>
                                        </a:solidFill>
                                        <a:effectLst/>
                                        <a:latin typeface="Cambria Math" panose="02040503050406030204" pitchFamily="18" charset="0"/>
                                      </a:rPr>
                                      <m:t>𝛽</m:t>
                                    </m:r>
                                    <m:sSub>
                                      <m:sSubPr>
                                        <m:ctrlPr>
                                          <a:rPr lang="en-US" sz="1100" i="1">
                                            <a:solidFill>
                                              <a:schemeClr val="accent6"/>
                                            </a:solidFill>
                                            <a:effectLst/>
                                            <a:latin typeface="Cambria Math" panose="02040503050406030204" pitchFamily="18" charset="0"/>
                                          </a:rPr>
                                        </m:ctrlPr>
                                      </m:sSubPr>
                                      <m:e>
                                        <m:r>
                                          <a:rPr lang="en-GB" sz="1100">
                                            <a:solidFill>
                                              <a:schemeClr val="accent6"/>
                                            </a:solidFill>
                                            <a:effectLst/>
                                            <a:latin typeface="Cambria Math" panose="02040503050406030204" pitchFamily="18" charset="0"/>
                                          </a:rPr>
                                          <m:t>𝐵</m:t>
                                        </m:r>
                                      </m:e>
                                      <m:sub>
                                        <m:r>
                                          <a:rPr lang="en-GB" sz="1100">
                                            <a:solidFill>
                                              <a:schemeClr val="accent6"/>
                                            </a:solidFill>
                                            <a:effectLst/>
                                            <a:latin typeface="Cambria Math" panose="02040503050406030204" pitchFamily="18" charset="0"/>
                                          </a:rPr>
                                          <m:t>𝑠</m:t>
                                        </m:r>
                                      </m:sub>
                                    </m:sSub>
                                    <m:r>
                                      <a:rPr lang="en-GB" sz="1100">
                                        <a:solidFill>
                                          <a:schemeClr val="accent6"/>
                                        </a:solidFill>
                                        <a:effectLst/>
                                        <a:latin typeface="Cambria Math" panose="02040503050406030204" pitchFamily="18" charset="0"/>
                                      </a:rPr>
                                      <m:t>(%)</m:t>
                                    </m:r>
                                  </m:num>
                                  <m:den>
                                    <m:r>
                                      <a:rPr lang="en-GB" sz="1100">
                                        <a:solidFill>
                                          <a:schemeClr val="accent6"/>
                                        </a:solidFill>
                                        <a:effectLst/>
                                        <a:latin typeface="Cambria Math" panose="02040503050406030204" pitchFamily="18" charset="0"/>
                                      </a:rPr>
                                      <m:t>𝛼</m:t>
                                    </m:r>
                                    <m:r>
                                      <a:rPr lang="en-GB" sz="1100">
                                        <a:solidFill>
                                          <a:schemeClr val="accent6"/>
                                        </a:solidFill>
                                        <a:effectLst/>
                                        <a:latin typeface="Cambria Math" panose="02040503050406030204" pitchFamily="18" charset="0"/>
                                      </a:rPr>
                                      <m:t>+</m:t>
                                    </m:r>
                                    <m:r>
                                      <a:rPr lang="en-GB" sz="1100">
                                        <a:solidFill>
                                          <a:schemeClr val="accent6"/>
                                        </a:solidFill>
                                        <a:effectLst/>
                                        <a:latin typeface="Cambria Math" panose="02040503050406030204" pitchFamily="18" charset="0"/>
                                      </a:rPr>
                                      <m:t>𝛽</m:t>
                                    </m:r>
                                  </m:den>
                                </m:f>
                              </m:oMath>
                            </m:oMathPara>
                          </a14:m>
                          <a:endParaRPr lang="en-US" sz="1100" dirty="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612" marR="63612" marT="0" marB="0"/>
                    </a:tc>
                    <a:tc>
                      <a:txBody>
                        <a:bodyPr/>
                        <a:lstStyle/>
                        <a:p>
                          <a:pPr marL="0" marR="0" algn="just">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100" i="1" smtClean="0">
                                        <a:solidFill>
                                          <a:schemeClr val="accent6"/>
                                        </a:solidFill>
                                        <a:effectLst/>
                                        <a:latin typeface="Cambria Math" panose="02040503050406030204" pitchFamily="18" charset="0"/>
                                      </a:rPr>
                                    </m:ctrlPr>
                                  </m:sSubPr>
                                  <m:e>
                                    <m:r>
                                      <a:rPr lang="en-GB" sz="1100">
                                        <a:solidFill>
                                          <a:schemeClr val="accent6"/>
                                        </a:solidFill>
                                        <a:effectLst/>
                                        <a:latin typeface="Cambria Math" panose="02040503050406030204" pitchFamily="18" charset="0"/>
                                      </a:rPr>
                                      <m:t>𝑁</m:t>
                                    </m:r>
                                  </m:e>
                                  <m:sub>
                                    <m:r>
                                      <a:rPr lang="en-GB" sz="1100">
                                        <a:solidFill>
                                          <a:schemeClr val="accent6"/>
                                        </a:solidFill>
                                        <a:effectLst/>
                                        <a:latin typeface="Cambria Math" panose="02040503050406030204" pitchFamily="18" charset="0"/>
                                      </a:rPr>
                                      <m:t>𝑐</m:t>
                                    </m:r>
                                  </m:sub>
                                </m:sSub>
                                <m:r>
                                  <a:rPr lang="en-GB" sz="1100">
                                    <a:solidFill>
                                      <a:schemeClr val="accent6"/>
                                    </a:solidFill>
                                    <a:effectLst/>
                                    <a:latin typeface="Cambria Math" panose="02040503050406030204" pitchFamily="18" charset="0"/>
                                  </a:rPr>
                                  <m:t>(%)=</m:t>
                                </m:r>
                                <m:f>
                                  <m:fPr>
                                    <m:ctrlPr>
                                      <a:rPr lang="en-US" sz="1100" i="1">
                                        <a:solidFill>
                                          <a:schemeClr val="accent6"/>
                                        </a:solidFill>
                                        <a:effectLst/>
                                        <a:latin typeface="Cambria Math" panose="02040503050406030204" pitchFamily="18" charset="0"/>
                                      </a:rPr>
                                    </m:ctrlPr>
                                  </m:fPr>
                                  <m:num>
                                    <m:sSub>
                                      <m:sSubPr>
                                        <m:ctrlPr>
                                          <a:rPr lang="en-US" sz="1100" i="1">
                                            <a:solidFill>
                                              <a:schemeClr val="accent6"/>
                                            </a:solidFill>
                                            <a:effectLst/>
                                            <a:latin typeface="Cambria Math" panose="02040503050406030204" pitchFamily="18" charset="0"/>
                                          </a:rPr>
                                        </m:ctrlPr>
                                      </m:sSubPr>
                                      <m:e>
                                        <m:r>
                                          <a:rPr lang="en-GB" sz="1100">
                                            <a:solidFill>
                                              <a:schemeClr val="accent6"/>
                                            </a:solidFill>
                                            <a:effectLst/>
                                            <a:latin typeface="Cambria Math" panose="02040503050406030204" pitchFamily="18" charset="0"/>
                                          </a:rPr>
                                          <m:t>𝛼</m:t>
                                        </m:r>
                                        <m:r>
                                          <a:rPr lang="en-GB" sz="1100">
                                            <a:solidFill>
                                              <a:schemeClr val="accent6"/>
                                            </a:solidFill>
                                            <a:effectLst/>
                                            <a:latin typeface="Cambria Math" panose="02040503050406030204" pitchFamily="18" charset="0"/>
                                          </a:rPr>
                                          <m:t>𝑁</m:t>
                                        </m:r>
                                      </m:e>
                                      <m:sub>
                                        <m:r>
                                          <a:rPr lang="en-GB" sz="1100">
                                            <a:solidFill>
                                              <a:schemeClr val="accent6"/>
                                            </a:solidFill>
                                            <a:effectLst/>
                                            <a:latin typeface="Cambria Math" panose="02040503050406030204" pitchFamily="18" charset="0"/>
                                          </a:rPr>
                                          <m:t>𝑖</m:t>
                                        </m:r>
                                      </m:sub>
                                    </m:sSub>
                                    <m:r>
                                      <a:rPr lang="en-GB" sz="1100">
                                        <a:solidFill>
                                          <a:schemeClr val="accent6"/>
                                        </a:solidFill>
                                        <a:effectLst/>
                                        <a:latin typeface="Cambria Math" panose="02040503050406030204" pitchFamily="18" charset="0"/>
                                      </a:rPr>
                                      <m:t>(%)+</m:t>
                                    </m:r>
                                    <m:sSub>
                                      <m:sSubPr>
                                        <m:ctrlPr>
                                          <a:rPr lang="en-US" sz="1100" i="1">
                                            <a:solidFill>
                                              <a:schemeClr val="accent6"/>
                                            </a:solidFill>
                                            <a:effectLst/>
                                            <a:latin typeface="Cambria Math" panose="02040503050406030204" pitchFamily="18" charset="0"/>
                                          </a:rPr>
                                        </m:ctrlPr>
                                      </m:sSubPr>
                                      <m:e>
                                        <m:r>
                                          <a:rPr lang="en-GB" sz="1100">
                                            <a:solidFill>
                                              <a:schemeClr val="accent6"/>
                                            </a:solidFill>
                                            <a:effectLst/>
                                            <a:latin typeface="Cambria Math" panose="02040503050406030204" pitchFamily="18" charset="0"/>
                                          </a:rPr>
                                          <m:t>𝛽</m:t>
                                        </m:r>
                                        <m:r>
                                          <a:rPr lang="en-GB" sz="1100">
                                            <a:solidFill>
                                              <a:schemeClr val="accent6"/>
                                            </a:solidFill>
                                            <a:effectLst/>
                                            <a:latin typeface="Cambria Math" panose="02040503050406030204" pitchFamily="18" charset="0"/>
                                          </a:rPr>
                                          <m:t>𝑁</m:t>
                                        </m:r>
                                      </m:e>
                                      <m:sub>
                                        <m:r>
                                          <a:rPr lang="en-GB" sz="1100">
                                            <a:solidFill>
                                              <a:schemeClr val="accent6"/>
                                            </a:solidFill>
                                            <a:effectLst/>
                                            <a:latin typeface="Cambria Math" panose="02040503050406030204" pitchFamily="18" charset="0"/>
                                          </a:rPr>
                                          <m:t>𝑠</m:t>
                                        </m:r>
                                      </m:sub>
                                    </m:sSub>
                                    <m:r>
                                      <a:rPr lang="en-GB" sz="1100">
                                        <a:solidFill>
                                          <a:schemeClr val="accent6"/>
                                        </a:solidFill>
                                        <a:effectLst/>
                                        <a:latin typeface="Cambria Math" panose="02040503050406030204" pitchFamily="18" charset="0"/>
                                      </a:rPr>
                                      <m:t>(%)</m:t>
                                    </m:r>
                                  </m:num>
                                  <m:den>
                                    <m:r>
                                      <a:rPr lang="en-GB" sz="1100">
                                        <a:solidFill>
                                          <a:schemeClr val="accent6"/>
                                        </a:solidFill>
                                        <a:effectLst/>
                                        <a:latin typeface="Cambria Math" panose="02040503050406030204" pitchFamily="18" charset="0"/>
                                      </a:rPr>
                                      <m:t>𝛼</m:t>
                                    </m:r>
                                    <m:r>
                                      <a:rPr lang="en-GB" sz="1100">
                                        <a:solidFill>
                                          <a:schemeClr val="accent6"/>
                                        </a:solidFill>
                                        <a:effectLst/>
                                        <a:latin typeface="Cambria Math" panose="02040503050406030204" pitchFamily="18" charset="0"/>
                                      </a:rPr>
                                      <m:t>+</m:t>
                                    </m:r>
                                    <m:r>
                                      <a:rPr lang="en-GB" sz="1100">
                                        <a:solidFill>
                                          <a:schemeClr val="accent6"/>
                                        </a:solidFill>
                                        <a:effectLst/>
                                        <a:latin typeface="Cambria Math" panose="02040503050406030204" pitchFamily="18" charset="0"/>
                                      </a:rPr>
                                      <m:t>𝛽</m:t>
                                    </m:r>
                                  </m:den>
                                </m:f>
                              </m:oMath>
                            </m:oMathPara>
                          </a14:m>
                          <a:endParaRPr lang="en-US" sz="1100" dirty="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612" marR="63612" marT="0" marB="0"/>
                    </a:tc>
                    <a:extLst>
                      <a:ext uri="{0D108BD9-81ED-4DB2-BD59-A6C34878D82A}">
                        <a16:rowId xmlns:a16="http://schemas.microsoft.com/office/drawing/2014/main" val="4228924013"/>
                      </a:ext>
                    </a:extLst>
                  </a:tr>
                  <a:tr h="2724837">
                    <a:tc gridSpan="4">
                      <a:txBody>
                        <a:bodyPr/>
                        <a:lstStyle/>
                        <a:p>
                          <a:pPr marL="0" marR="0" algn="just">
                            <a:lnSpc>
                              <a:spcPct val="115000"/>
                            </a:lnSpc>
                            <a:spcBef>
                              <a:spcPts val="0"/>
                            </a:spcBef>
                            <a:spcAft>
                              <a:spcPts val="0"/>
                            </a:spcAft>
                          </a:pPr>
                          <a:r>
                            <a:rPr lang="en-GB" sz="1100" dirty="0">
                              <a:solidFill>
                                <a:schemeClr val="accent6"/>
                              </a:solidFill>
                              <a:effectLst/>
                            </a:rPr>
                            <a:t>Where </a:t>
                          </a:r>
                          <a:endParaRPr lang="en-US" sz="1100" dirty="0">
                            <a:solidFill>
                              <a:schemeClr val="accent6"/>
                            </a:solidFill>
                            <a:effectLst/>
                          </a:endParaRPr>
                        </a:p>
                        <a:p>
                          <a:pPr marL="0" marR="0" algn="just">
                            <a:lnSpc>
                              <a:spcPct val="125000"/>
                            </a:lnSpc>
                            <a:spcBef>
                              <a:spcPts val="0"/>
                            </a:spcBef>
                            <a:spcAft>
                              <a:spcPts val="0"/>
                            </a:spcAft>
                          </a:pPr>
                          <a:r>
                            <a:rPr lang="en-GB" sz="1100" dirty="0">
                              <a:solidFill>
                                <a:schemeClr val="accent6"/>
                              </a:solidFill>
                              <a:effectLst/>
                            </a:rPr>
                            <a:t>A, B and N denotes above-normal, below-normal and near-normal rainfall respectively.</a:t>
                          </a:r>
                          <a:endParaRPr lang="en-US" sz="800" dirty="0">
                            <a:solidFill>
                              <a:schemeClr val="accent6"/>
                            </a:solidFill>
                            <a:effectLst/>
                          </a:endParaRPr>
                        </a:p>
                        <a:p>
                          <a:pPr marL="0" marR="0" algn="just">
                            <a:lnSpc>
                              <a:spcPct val="125000"/>
                            </a:lnSpc>
                            <a:spcBef>
                              <a:spcPts val="0"/>
                            </a:spcBef>
                            <a:spcAft>
                              <a:spcPts val="0"/>
                            </a:spcAft>
                          </a:pPr>
                          <a:r>
                            <a:rPr lang="en-GB" sz="1100" dirty="0">
                              <a:solidFill>
                                <a:schemeClr val="accent6"/>
                              </a:solidFill>
                              <a:effectLst/>
                            </a:rPr>
                            <a:t>T denotes the total number of  people who  forecast</a:t>
                          </a:r>
                          <a:endParaRPr lang="en-US" sz="800" dirty="0">
                            <a:solidFill>
                              <a:schemeClr val="accent6"/>
                            </a:solidFill>
                            <a:effectLst/>
                          </a:endParaRPr>
                        </a:p>
                        <a:p>
                          <a:pPr marL="0" marR="0" algn="just">
                            <a:lnSpc>
                              <a:spcPct val="115000"/>
                            </a:lnSpc>
                            <a:spcBef>
                              <a:spcPts val="0"/>
                            </a:spcBef>
                            <a:spcAft>
                              <a:spcPts val="0"/>
                            </a:spcAft>
                          </a:pPr>
                          <a:r>
                            <a:rPr lang="en-GB" sz="1100" dirty="0">
                              <a:solidFill>
                                <a:schemeClr val="accent6"/>
                              </a:solidFill>
                              <a:effectLst/>
                            </a:rPr>
                            <a:t>A</a:t>
                          </a:r>
                          <a:r>
                            <a:rPr lang="en-GB" sz="1100" baseline="-25000" dirty="0">
                              <a:solidFill>
                                <a:schemeClr val="accent6"/>
                              </a:solidFill>
                              <a:effectLst/>
                            </a:rPr>
                            <a:t>n</a:t>
                          </a:r>
                          <a:r>
                            <a:rPr lang="en-GB" sz="1100" dirty="0">
                              <a:solidFill>
                                <a:schemeClr val="accent6"/>
                              </a:solidFill>
                              <a:effectLst/>
                            </a:rPr>
                            <a:t>, B</a:t>
                          </a:r>
                          <a:r>
                            <a:rPr lang="en-GB" sz="1100" baseline="-25000" dirty="0">
                              <a:solidFill>
                                <a:schemeClr val="accent6"/>
                              </a:solidFill>
                              <a:effectLst/>
                            </a:rPr>
                            <a:t>n</a:t>
                          </a:r>
                          <a:r>
                            <a:rPr lang="en-GB" sz="1100" dirty="0">
                              <a:solidFill>
                                <a:schemeClr val="accent6"/>
                              </a:solidFill>
                              <a:effectLst/>
                            </a:rPr>
                            <a:t> and N</a:t>
                          </a:r>
                          <a:r>
                            <a:rPr lang="en-GB" sz="1100" baseline="-25000" dirty="0">
                              <a:solidFill>
                                <a:schemeClr val="accent6"/>
                              </a:solidFill>
                              <a:effectLst/>
                            </a:rPr>
                            <a:t>n</a:t>
                          </a:r>
                          <a:r>
                            <a:rPr lang="en-GB" sz="1100" dirty="0">
                              <a:solidFill>
                                <a:schemeClr val="accent6"/>
                              </a:solidFill>
                              <a:effectLst/>
                            </a:rPr>
                            <a:t> denote the number of people who forecast category A, B and N respectively. </a:t>
                          </a:r>
                          <a:endParaRPr lang="en-US" sz="1100" dirty="0">
                            <a:solidFill>
                              <a:schemeClr val="accent6"/>
                            </a:solidFill>
                            <a:effectLst/>
                          </a:endParaRPr>
                        </a:p>
                        <a:p>
                          <a:pPr marL="0" marR="0" algn="just">
                            <a:lnSpc>
                              <a:spcPct val="115000"/>
                            </a:lnSpc>
                            <a:spcBef>
                              <a:spcPts val="0"/>
                            </a:spcBef>
                            <a:spcAft>
                              <a:spcPts val="0"/>
                            </a:spcAft>
                          </a:pPr>
                          <a:r>
                            <a:rPr lang="en-GB" sz="1100" dirty="0">
                              <a:solidFill>
                                <a:schemeClr val="accent6"/>
                              </a:solidFill>
                              <a:effectLst/>
                            </a:rPr>
                            <a:t>A</a:t>
                          </a:r>
                          <a:r>
                            <a:rPr lang="en-GB" sz="1100" baseline="-25000" dirty="0">
                              <a:solidFill>
                                <a:schemeClr val="accent6"/>
                              </a:solidFill>
                              <a:effectLst/>
                            </a:rPr>
                            <a:t>i </a:t>
                          </a:r>
                          <a:r>
                            <a:rPr lang="en-GB" sz="1100" dirty="0">
                              <a:solidFill>
                                <a:schemeClr val="accent6"/>
                              </a:solidFill>
                              <a:effectLst/>
                            </a:rPr>
                            <a:t>(%), B</a:t>
                          </a:r>
                          <a:r>
                            <a:rPr lang="en-GB" sz="1100" baseline="-25000" dirty="0">
                              <a:solidFill>
                                <a:schemeClr val="accent6"/>
                              </a:solidFill>
                              <a:effectLst/>
                            </a:rPr>
                            <a:t>i </a:t>
                          </a:r>
                          <a:r>
                            <a:rPr lang="en-GB" sz="1100" dirty="0">
                              <a:solidFill>
                                <a:schemeClr val="accent6"/>
                              </a:solidFill>
                              <a:effectLst/>
                            </a:rPr>
                            <a:t>(%) and N</a:t>
                          </a:r>
                          <a:r>
                            <a:rPr lang="en-GB" sz="1100" baseline="-25000" dirty="0">
                              <a:solidFill>
                                <a:schemeClr val="accent6"/>
                              </a:solidFill>
                              <a:effectLst/>
                            </a:rPr>
                            <a:t>i </a:t>
                          </a:r>
                          <a:r>
                            <a:rPr lang="en-GB" sz="1100" dirty="0">
                              <a:solidFill>
                                <a:schemeClr val="accent6"/>
                              </a:solidFill>
                              <a:effectLst/>
                            </a:rPr>
                            <a:t>(%) denote the probability of occurrence of the indigenous forecast for category A, B and N respectively. </a:t>
                          </a:r>
                          <a:endParaRPr lang="en-US" sz="1100" dirty="0">
                            <a:solidFill>
                              <a:schemeClr val="accent6"/>
                            </a:solidFill>
                            <a:effectLst/>
                          </a:endParaRPr>
                        </a:p>
                        <a:p>
                          <a:pPr marL="0" marR="0" algn="just">
                            <a:lnSpc>
                              <a:spcPct val="115000"/>
                            </a:lnSpc>
                            <a:spcBef>
                              <a:spcPts val="0"/>
                            </a:spcBef>
                            <a:spcAft>
                              <a:spcPts val="0"/>
                            </a:spcAft>
                          </a:pPr>
                          <a:r>
                            <a:rPr lang="en-GB" sz="1100" dirty="0">
                              <a:solidFill>
                                <a:schemeClr val="accent6"/>
                              </a:solidFill>
                              <a:effectLst/>
                            </a:rPr>
                            <a:t>A</a:t>
                          </a:r>
                          <a:r>
                            <a:rPr lang="en-GB" sz="1100" baseline="-25000" dirty="0">
                              <a:solidFill>
                                <a:schemeClr val="accent6"/>
                              </a:solidFill>
                              <a:effectLst/>
                            </a:rPr>
                            <a:t>s </a:t>
                          </a:r>
                          <a:r>
                            <a:rPr lang="en-GB" sz="1100" dirty="0">
                              <a:solidFill>
                                <a:schemeClr val="accent6"/>
                              </a:solidFill>
                              <a:effectLst/>
                            </a:rPr>
                            <a:t>(%), B</a:t>
                          </a:r>
                          <a:r>
                            <a:rPr lang="en-GB" sz="1100" baseline="-25000" dirty="0">
                              <a:solidFill>
                                <a:schemeClr val="accent6"/>
                              </a:solidFill>
                              <a:effectLst/>
                            </a:rPr>
                            <a:t>s </a:t>
                          </a:r>
                          <a:r>
                            <a:rPr lang="en-GB" sz="1100" dirty="0">
                              <a:solidFill>
                                <a:schemeClr val="accent6"/>
                              </a:solidFill>
                              <a:effectLst/>
                            </a:rPr>
                            <a:t>(%) and N</a:t>
                          </a:r>
                          <a:r>
                            <a:rPr lang="en-GB" sz="1100" baseline="-25000" dirty="0">
                              <a:solidFill>
                                <a:schemeClr val="accent6"/>
                              </a:solidFill>
                              <a:effectLst/>
                            </a:rPr>
                            <a:t>s </a:t>
                          </a:r>
                          <a:r>
                            <a:rPr lang="en-GB" sz="1100" dirty="0">
                              <a:solidFill>
                                <a:schemeClr val="accent6"/>
                              </a:solidFill>
                              <a:effectLst/>
                            </a:rPr>
                            <a:t>(%) denotes the probability of occurrence of the scientific forecast for category A, B and N respectively</a:t>
                          </a:r>
                          <a:endParaRPr lang="en-US" sz="1100" dirty="0">
                            <a:solidFill>
                              <a:schemeClr val="accent6"/>
                            </a:solidFill>
                            <a:effectLst/>
                          </a:endParaRPr>
                        </a:p>
                        <a:p>
                          <a:pPr marL="0" marR="0" algn="just">
                            <a:lnSpc>
                              <a:spcPct val="115000"/>
                            </a:lnSpc>
                            <a:spcBef>
                              <a:spcPts val="0"/>
                            </a:spcBef>
                            <a:spcAft>
                              <a:spcPts val="0"/>
                            </a:spcAft>
                          </a:pPr>
                          <a:r>
                            <a:rPr lang="en-GB" sz="1100" dirty="0">
                              <a:solidFill>
                                <a:schemeClr val="accent6"/>
                              </a:solidFill>
                              <a:effectLst/>
                            </a:rPr>
                            <a:t>A</a:t>
                          </a:r>
                          <a:r>
                            <a:rPr lang="en-GB" sz="1100" baseline="-25000" dirty="0">
                              <a:solidFill>
                                <a:schemeClr val="accent6"/>
                              </a:solidFill>
                              <a:effectLst/>
                            </a:rPr>
                            <a:t>c </a:t>
                          </a:r>
                          <a:r>
                            <a:rPr lang="en-GB" sz="1100" dirty="0">
                              <a:solidFill>
                                <a:schemeClr val="accent6"/>
                              </a:solidFill>
                              <a:effectLst/>
                            </a:rPr>
                            <a:t>(%), B</a:t>
                          </a:r>
                          <a:r>
                            <a:rPr lang="en-GB" sz="1100" baseline="-25000" dirty="0">
                              <a:solidFill>
                                <a:schemeClr val="accent6"/>
                              </a:solidFill>
                              <a:effectLst/>
                            </a:rPr>
                            <a:t>c </a:t>
                          </a:r>
                          <a:r>
                            <a:rPr lang="en-GB" sz="1100" dirty="0">
                              <a:solidFill>
                                <a:schemeClr val="accent6"/>
                              </a:solidFill>
                              <a:effectLst/>
                            </a:rPr>
                            <a:t>(%) and N</a:t>
                          </a:r>
                          <a:r>
                            <a:rPr lang="en-GB" sz="1100" baseline="-25000" dirty="0">
                              <a:solidFill>
                                <a:schemeClr val="accent6"/>
                              </a:solidFill>
                              <a:effectLst/>
                            </a:rPr>
                            <a:t>c </a:t>
                          </a:r>
                          <a:r>
                            <a:rPr lang="en-GB" sz="1100" dirty="0">
                              <a:solidFill>
                                <a:schemeClr val="accent6"/>
                              </a:solidFill>
                              <a:effectLst/>
                            </a:rPr>
                            <a:t>(%) denote the probability of occurrence of combine forecast for category A, B and N respectively. These are the mean of each category for the indigenous and scientific forecast.</a:t>
                          </a:r>
                          <a:endParaRPr lang="en-US" sz="1100" dirty="0">
                            <a:solidFill>
                              <a:schemeClr val="accent6"/>
                            </a:solidFill>
                            <a:effectLst/>
                          </a:endParaRPr>
                        </a:p>
                        <a:p>
                          <a:pPr marL="0" marR="0" algn="just">
                            <a:lnSpc>
                              <a:spcPct val="200000"/>
                            </a:lnSpc>
                            <a:spcBef>
                              <a:spcPts val="0"/>
                            </a:spcBef>
                            <a:spcAft>
                              <a:spcPts val="0"/>
                            </a:spcAft>
                          </a:pPr>
                          <a:r>
                            <a:rPr lang="en-GB" sz="1100" dirty="0">
                              <a:solidFill>
                                <a:schemeClr val="accent6"/>
                              </a:solidFill>
                              <a:effectLst/>
                            </a:rPr>
                            <a:t>α is the weighted value for IF and β is the weighted value of SF</a:t>
                          </a:r>
                          <a:endParaRPr lang="en-US" sz="1100" dirty="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612" marR="63612"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97372459"/>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1443416279"/>
                  </p:ext>
                </p:extLst>
              </p:nvPr>
            </p:nvGraphicFramePr>
            <p:xfrm>
              <a:off x="330207" y="2314576"/>
              <a:ext cx="8658225" cy="4448364"/>
            </p:xfrm>
            <a:graphic>
              <a:graphicData uri="http://schemas.openxmlformats.org/drawingml/2006/table">
                <a:tbl>
                  <a:tblPr firstRow="1" firstCol="1" bandRow="1">
                    <a:tableStyleId>{E8034E78-7F5D-4C2E-B375-FC64B27BC917}</a:tableStyleId>
                  </a:tblPr>
                  <a:tblGrid>
                    <a:gridCol w="1964398">
                      <a:extLst>
                        <a:ext uri="{9D8B030D-6E8A-4147-A177-3AD203B41FA5}">
                          <a16:colId xmlns:a16="http://schemas.microsoft.com/office/drawing/2014/main" val="3664664067"/>
                        </a:ext>
                      </a:extLst>
                    </a:gridCol>
                    <a:gridCol w="2283777">
                      <a:extLst>
                        <a:ext uri="{9D8B030D-6E8A-4147-A177-3AD203B41FA5}">
                          <a16:colId xmlns:a16="http://schemas.microsoft.com/office/drawing/2014/main" val="4129479748"/>
                        </a:ext>
                      </a:extLst>
                    </a:gridCol>
                    <a:gridCol w="2205025">
                      <a:extLst>
                        <a:ext uri="{9D8B030D-6E8A-4147-A177-3AD203B41FA5}">
                          <a16:colId xmlns:a16="http://schemas.microsoft.com/office/drawing/2014/main" val="3237525374"/>
                        </a:ext>
                      </a:extLst>
                    </a:gridCol>
                    <a:gridCol w="2205025">
                      <a:extLst>
                        <a:ext uri="{9D8B030D-6E8A-4147-A177-3AD203B41FA5}">
                          <a16:colId xmlns:a16="http://schemas.microsoft.com/office/drawing/2014/main" val="3039789154"/>
                        </a:ext>
                      </a:extLst>
                    </a:gridCol>
                  </a:tblGrid>
                  <a:tr h="214423">
                    <a:tc>
                      <a:txBody>
                        <a:bodyPr/>
                        <a:lstStyle/>
                        <a:p>
                          <a:pPr marL="0" marR="0" algn="just">
                            <a:lnSpc>
                              <a:spcPct val="115000"/>
                            </a:lnSpc>
                            <a:spcBef>
                              <a:spcPts val="0"/>
                            </a:spcBef>
                            <a:spcAft>
                              <a:spcPts val="0"/>
                            </a:spcAft>
                          </a:pPr>
                          <a:r>
                            <a:rPr lang="en-GB" sz="1100">
                              <a:effectLst/>
                            </a:rPr>
                            <a:t>Type of forecast</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612" marR="63612" marT="0" marB="0"/>
                    </a:tc>
                    <a:tc>
                      <a:txBody>
                        <a:bodyPr/>
                        <a:lstStyle/>
                        <a:p>
                          <a:pPr marL="0" marR="0" algn="just">
                            <a:lnSpc>
                              <a:spcPct val="115000"/>
                            </a:lnSpc>
                            <a:spcBef>
                              <a:spcPts val="0"/>
                            </a:spcBef>
                            <a:spcAft>
                              <a:spcPts val="0"/>
                            </a:spcAft>
                          </a:pPr>
                          <a:r>
                            <a:rPr lang="en-GB" sz="1100">
                              <a:effectLst/>
                            </a:rPr>
                            <a:t>Above normal</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612" marR="63612" marT="0" marB="0"/>
                    </a:tc>
                    <a:tc>
                      <a:txBody>
                        <a:bodyPr/>
                        <a:lstStyle/>
                        <a:p>
                          <a:pPr marL="0" marR="0" algn="just">
                            <a:lnSpc>
                              <a:spcPct val="115000"/>
                            </a:lnSpc>
                            <a:spcBef>
                              <a:spcPts val="0"/>
                            </a:spcBef>
                            <a:spcAft>
                              <a:spcPts val="0"/>
                            </a:spcAft>
                          </a:pPr>
                          <a:r>
                            <a:rPr lang="en-GB" sz="1100">
                              <a:effectLst/>
                            </a:rPr>
                            <a:t>Below normal</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612" marR="63612" marT="0" marB="0"/>
                    </a:tc>
                    <a:tc>
                      <a:txBody>
                        <a:bodyPr/>
                        <a:lstStyle/>
                        <a:p>
                          <a:pPr marL="0" marR="0" algn="just">
                            <a:lnSpc>
                              <a:spcPct val="115000"/>
                            </a:lnSpc>
                            <a:spcBef>
                              <a:spcPts val="0"/>
                            </a:spcBef>
                            <a:spcAft>
                              <a:spcPts val="0"/>
                            </a:spcAft>
                          </a:pPr>
                          <a:r>
                            <a:rPr lang="en-GB" sz="1100" dirty="0">
                              <a:effectLst/>
                            </a:rPr>
                            <a:t>Near-normal</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612" marR="63612" marT="0" marB="0"/>
                    </a:tc>
                    <a:extLst>
                      <a:ext uri="{0D108BD9-81ED-4DB2-BD59-A6C34878D82A}">
                        <a16:rowId xmlns:a16="http://schemas.microsoft.com/office/drawing/2014/main" val="2419679499"/>
                      </a:ext>
                    </a:extLst>
                  </a:tr>
                  <a:tr h="448422">
                    <a:tc>
                      <a:txBody>
                        <a:bodyPr/>
                        <a:lstStyle/>
                        <a:p>
                          <a:pPr marL="0" marR="0" algn="just">
                            <a:lnSpc>
                              <a:spcPct val="115000"/>
                            </a:lnSpc>
                            <a:spcBef>
                              <a:spcPts val="0"/>
                            </a:spcBef>
                            <a:spcAft>
                              <a:spcPts val="0"/>
                            </a:spcAft>
                          </a:pPr>
                          <a:r>
                            <a:rPr lang="en-GB" sz="1100" dirty="0">
                              <a:solidFill>
                                <a:schemeClr val="accent6"/>
                              </a:solidFill>
                              <a:effectLst/>
                            </a:rPr>
                            <a:t>Indigenous Forecast (IF)</a:t>
                          </a:r>
                          <a:endParaRPr lang="en-US" sz="1100" dirty="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612" marR="63612" marT="0" marB="0"/>
                    </a:tc>
                    <a:tc>
                      <a:txBody>
                        <a:bodyPr/>
                        <a:lstStyle/>
                        <a:p>
                          <a:pPr marL="0" marR="0" algn="just">
                            <a:lnSpc>
                              <a:spcPct val="115000"/>
                            </a:lnSpc>
                            <a:spcBef>
                              <a:spcPts val="0"/>
                            </a:spcBef>
                            <a:spcAft>
                              <a:spcPts val="0"/>
                            </a:spcAft>
                          </a:pPr>
                          <a:r>
                            <a:rPr lang="en-GB" sz="1100">
                              <a:solidFill>
                                <a:schemeClr val="accent6"/>
                              </a:solidFill>
                              <a:effectLst/>
                            </a:rPr>
                            <a:t> A</a:t>
                          </a:r>
                          <a:r>
                            <a:rPr lang="en-GB" sz="1100" baseline="-25000">
                              <a:solidFill>
                                <a:schemeClr val="accent6"/>
                              </a:solidFill>
                              <a:effectLst/>
                            </a:rPr>
                            <a:t>i =</a:t>
                          </a:r>
                          <a:r>
                            <a:rPr lang="en-GB" sz="900">
                              <a:solidFill>
                                <a:schemeClr val="accent6"/>
                              </a:solidFill>
                              <a:effectLst/>
                            </a:rPr>
                            <a:t> An/T</a:t>
                          </a:r>
                          <a:r>
                            <a:rPr lang="en-GB" sz="1100">
                              <a:solidFill>
                                <a:schemeClr val="accent6"/>
                              </a:solidFill>
                              <a:effectLst/>
                            </a:rPr>
                            <a:t> (%)</a:t>
                          </a:r>
                          <a:endParaRPr lang="en-US" sz="110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612" marR="63612" marT="0" marB="0"/>
                    </a:tc>
                    <a:tc>
                      <a:txBody>
                        <a:bodyPr/>
                        <a:lstStyle/>
                        <a:p>
                          <a:pPr marL="0" marR="0" algn="just">
                            <a:lnSpc>
                              <a:spcPct val="115000"/>
                            </a:lnSpc>
                            <a:spcBef>
                              <a:spcPts val="0"/>
                            </a:spcBef>
                            <a:spcAft>
                              <a:spcPts val="0"/>
                            </a:spcAft>
                          </a:pPr>
                          <a:r>
                            <a:rPr lang="en-GB" sz="1100">
                              <a:solidFill>
                                <a:schemeClr val="accent6"/>
                              </a:solidFill>
                              <a:effectLst/>
                            </a:rPr>
                            <a:t>B</a:t>
                          </a:r>
                          <a:r>
                            <a:rPr lang="en-GB" sz="1100" baseline="-25000">
                              <a:solidFill>
                                <a:schemeClr val="accent6"/>
                              </a:solidFill>
                              <a:effectLst/>
                            </a:rPr>
                            <a:t>i=</a:t>
                          </a:r>
                          <a:r>
                            <a:rPr lang="en-GB" sz="900">
                              <a:solidFill>
                                <a:schemeClr val="accent6"/>
                              </a:solidFill>
                              <a:effectLst/>
                            </a:rPr>
                            <a:t> </a:t>
                          </a:r>
                          <a:r>
                            <a:rPr lang="en-GB" sz="1100">
                              <a:solidFill>
                                <a:schemeClr val="accent6"/>
                              </a:solidFill>
                              <a:effectLst/>
                            </a:rPr>
                            <a:t>B</a:t>
                          </a:r>
                          <a:r>
                            <a:rPr lang="en-GB" sz="1100" baseline="-25000">
                              <a:solidFill>
                                <a:schemeClr val="accent6"/>
                              </a:solidFill>
                              <a:effectLst/>
                            </a:rPr>
                            <a:t>n</a:t>
                          </a:r>
                          <a:r>
                            <a:rPr lang="en-GB" sz="900">
                              <a:solidFill>
                                <a:schemeClr val="accent6"/>
                              </a:solidFill>
                              <a:effectLst/>
                            </a:rPr>
                            <a:t> /T</a:t>
                          </a:r>
                          <a:r>
                            <a:rPr lang="en-GB" sz="1100" baseline="-25000">
                              <a:solidFill>
                                <a:schemeClr val="accent6"/>
                              </a:solidFill>
                              <a:effectLst/>
                            </a:rPr>
                            <a:t> </a:t>
                          </a:r>
                          <a:r>
                            <a:rPr lang="en-GB" sz="1100">
                              <a:solidFill>
                                <a:schemeClr val="accent6"/>
                              </a:solidFill>
                              <a:effectLst/>
                            </a:rPr>
                            <a:t>(%)</a:t>
                          </a:r>
                          <a:endParaRPr lang="en-US" sz="110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612" marR="63612" marT="0" marB="0"/>
                    </a:tc>
                    <a:tc>
                      <a:txBody>
                        <a:bodyPr/>
                        <a:lstStyle/>
                        <a:p>
                          <a:pPr marL="0" marR="0" algn="just">
                            <a:lnSpc>
                              <a:spcPct val="115000"/>
                            </a:lnSpc>
                            <a:spcBef>
                              <a:spcPts val="0"/>
                            </a:spcBef>
                            <a:spcAft>
                              <a:spcPts val="0"/>
                            </a:spcAft>
                          </a:pPr>
                          <a:r>
                            <a:rPr lang="en-GB" sz="1100">
                              <a:solidFill>
                                <a:schemeClr val="accent6"/>
                              </a:solidFill>
                              <a:effectLst/>
                            </a:rPr>
                            <a:t>N</a:t>
                          </a:r>
                          <a:r>
                            <a:rPr lang="en-GB" sz="1100" baseline="-25000">
                              <a:solidFill>
                                <a:schemeClr val="accent6"/>
                              </a:solidFill>
                              <a:effectLst/>
                            </a:rPr>
                            <a:t>i =</a:t>
                          </a:r>
                          <a:r>
                            <a:rPr lang="en-GB" sz="900">
                              <a:solidFill>
                                <a:schemeClr val="accent6"/>
                              </a:solidFill>
                              <a:effectLst/>
                            </a:rPr>
                            <a:t> </a:t>
                          </a:r>
                          <a:r>
                            <a:rPr lang="en-GB" sz="1100">
                              <a:solidFill>
                                <a:schemeClr val="accent6"/>
                              </a:solidFill>
                              <a:effectLst/>
                            </a:rPr>
                            <a:t>N</a:t>
                          </a:r>
                          <a:r>
                            <a:rPr lang="en-GB" sz="1100" baseline="-25000">
                              <a:solidFill>
                                <a:schemeClr val="accent6"/>
                              </a:solidFill>
                              <a:effectLst/>
                            </a:rPr>
                            <a:t>n</a:t>
                          </a:r>
                          <a:r>
                            <a:rPr lang="en-GB" sz="900">
                              <a:solidFill>
                                <a:schemeClr val="accent6"/>
                              </a:solidFill>
                              <a:effectLst/>
                            </a:rPr>
                            <a:t> /T</a:t>
                          </a:r>
                          <a:r>
                            <a:rPr lang="en-GB" sz="1100">
                              <a:solidFill>
                                <a:schemeClr val="accent6"/>
                              </a:solidFill>
                              <a:effectLst/>
                            </a:rPr>
                            <a:t> (%)</a:t>
                          </a:r>
                          <a:endParaRPr lang="en-US" sz="110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612" marR="63612" marT="0" marB="0"/>
                    </a:tc>
                    <a:extLst>
                      <a:ext uri="{0D108BD9-81ED-4DB2-BD59-A6C34878D82A}">
                        <a16:rowId xmlns:a16="http://schemas.microsoft.com/office/drawing/2014/main" val="3609790805"/>
                      </a:ext>
                    </a:extLst>
                  </a:tr>
                  <a:tr h="420061">
                    <a:tc>
                      <a:txBody>
                        <a:bodyPr/>
                        <a:lstStyle/>
                        <a:p>
                          <a:pPr marL="0" marR="0" algn="just">
                            <a:lnSpc>
                              <a:spcPct val="115000"/>
                            </a:lnSpc>
                            <a:spcBef>
                              <a:spcPts val="0"/>
                            </a:spcBef>
                            <a:spcAft>
                              <a:spcPts val="0"/>
                            </a:spcAft>
                          </a:pPr>
                          <a:r>
                            <a:rPr lang="en-GB" sz="1100" dirty="0">
                              <a:solidFill>
                                <a:schemeClr val="accent6"/>
                              </a:solidFill>
                              <a:effectLst/>
                            </a:rPr>
                            <a:t>Scientific Forecast (SF)</a:t>
                          </a:r>
                          <a:endParaRPr lang="en-US" sz="1100" dirty="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612" marR="63612" marT="0" marB="0"/>
                    </a:tc>
                    <a:tc>
                      <a:txBody>
                        <a:bodyPr/>
                        <a:lstStyle/>
                        <a:p>
                          <a:pPr marL="0" marR="0" algn="just">
                            <a:lnSpc>
                              <a:spcPct val="115000"/>
                            </a:lnSpc>
                            <a:spcBef>
                              <a:spcPts val="0"/>
                            </a:spcBef>
                            <a:spcAft>
                              <a:spcPts val="0"/>
                            </a:spcAft>
                          </a:pPr>
                          <a:r>
                            <a:rPr lang="en-GB" sz="1100" dirty="0">
                              <a:solidFill>
                                <a:schemeClr val="accent6"/>
                              </a:solidFill>
                              <a:effectLst/>
                            </a:rPr>
                            <a:t>A</a:t>
                          </a:r>
                          <a:r>
                            <a:rPr lang="en-GB" sz="1100" baseline="-25000" dirty="0">
                              <a:solidFill>
                                <a:schemeClr val="accent6"/>
                              </a:solidFill>
                              <a:effectLst/>
                            </a:rPr>
                            <a:t>s=</a:t>
                          </a:r>
                          <a:r>
                            <a:rPr lang="en-GB" sz="900" dirty="0">
                              <a:solidFill>
                                <a:schemeClr val="accent6"/>
                              </a:solidFill>
                              <a:effectLst/>
                            </a:rPr>
                            <a:t> An/T</a:t>
                          </a:r>
                          <a:r>
                            <a:rPr lang="en-GB" sz="1100" baseline="-25000" dirty="0">
                              <a:solidFill>
                                <a:schemeClr val="accent6"/>
                              </a:solidFill>
                              <a:effectLst/>
                            </a:rPr>
                            <a:t> </a:t>
                          </a:r>
                          <a:r>
                            <a:rPr lang="en-GB" sz="1100" dirty="0">
                              <a:solidFill>
                                <a:schemeClr val="accent6"/>
                              </a:solidFill>
                              <a:effectLst/>
                            </a:rPr>
                            <a:t>(%)</a:t>
                          </a:r>
                          <a:endParaRPr lang="en-US" sz="1100" dirty="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612" marR="63612" marT="0" marB="0"/>
                    </a:tc>
                    <a:tc>
                      <a:txBody>
                        <a:bodyPr/>
                        <a:lstStyle/>
                        <a:p>
                          <a:pPr marL="0" marR="0" algn="just">
                            <a:lnSpc>
                              <a:spcPct val="115000"/>
                            </a:lnSpc>
                            <a:spcBef>
                              <a:spcPts val="0"/>
                            </a:spcBef>
                            <a:spcAft>
                              <a:spcPts val="0"/>
                            </a:spcAft>
                          </a:pPr>
                          <a:r>
                            <a:rPr lang="en-GB" sz="1100">
                              <a:solidFill>
                                <a:schemeClr val="accent6"/>
                              </a:solidFill>
                              <a:effectLst/>
                            </a:rPr>
                            <a:t>= B</a:t>
                          </a:r>
                          <a:r>
                            <a:rPr lang="en-GB" sz="1100" baseline="-25000">
                              <a:solidFill>
                                <a:schemeClr val="accent6"/>
                              </a:solidFill>
                              <a:effectLst/>
                            </a:rPr>
                            <a:t>s= </a:t>
                          </a:r>
                          <a:r>
                            <a:rPr lang="en-GB" sz="1100">
                              <a:solidFill>
                                <a:schemeClr val="accent6"/>
                              </a:solidFill>
                              <a:effectLst/>
                            </a:rPr>
                            <a:t>B</a:t>
                          </a:r>
                          <a:r>
                            <a:rPr lang="en-GB" sz="1100" baseline="-25000">
                              <a:solidFill>
                                <a:schemeClr val="accent6"/>
                              </a:solidFill>
                              <a:effectLst/>
                            </a:rPr>
                            <a:t>n</a:t>
                          </a:r>
                          <a:r>
                            <a:rPr lang="en-GB" sz="1100">
                              <a:solidFill>
                                <a:schemeClr val="accent6"/>
                              </a:solidFill>
                              <a:effectLst/>
                            </a:rPr>
                            <a:t> </a:t>
                          </a:r>
                          <a:r>
                            <a:rPr lang="en-GB" sz="900">
                              <a:solidFill>
                                <a:schemeClr val="accent6"/>
                              </a:solidFill>
                              <a:effectLst/>
                            </a:rPr>
                            <a:t>/T</a:t>
                          </a:r>
                          <a:r>
                            <a:rPr lang="en-GB" sz="1100" baseline="-25000">
                              <a:solidFill>
                                <a:schemeClr val="accent6"/>
                              </a:solidFill>
                              <a:effectLst/>
                            </a:rPr>
                            <a:t> </a:t>
                          </a:r>
                          <a:r>
                            <a:rPr lang="en-GB" sz="1100">
                              <a:solidFill>
                                <a:schemeClr val="accent6"/>
                              </a:solidFill>
                              <a:effectLst/>
                            </a:rPr>
                            <a:t>(%)</a:t>
                          </a:r>
                          <a:endParaRPr lang="en-US" sz="110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612" marR="63612" marT="0" marB="0"/>
                    </a:tc>
                    <a:tc>
                      <a:txBody>
                        <a:bodyPr/>
                        <a:lstStyle/>
                        <a:p>
                          <a:pPr marL="0" marR="0" algn="just">
                            <a:lnSpc>
                              <a:spcPct val="115000"/>
                            </a:lnSpc>
                            <a:spcBef>
                              <a:spcPts val="0"/>
                            </a:spcBef>
                            <a:spcAft>
                              <a:spcPts val="0"/>
                            </a:spcAft>
                          </a:pPr>
                          <a:r>
                            <a:rPr lang="en-GB" sz="1100">
                              <a:solidFill>
                                <a:schemeClr val="accent6"/>
                              </a:solidFill>
                              <a:effectLst/>
                            </a:rPr>
                            <a:t>N</a:t>
                          </a:r>
                          <a:r>
                            <a:rPr lang="en-GB" sz="1100" baseline="-25000">
                              <a:solidFill>
                                <a:schemeClr val="accent6"/>
                              </a:solidFill>
                              <a:effectLst/>
                            </a:rPr>
                            <a:t>s=</a:t>
                          </a:r>
                          <a:r>
                            <a:rPr lang="en-GB" sz="900">
                              <a:solidFill>
                                <a:schemeClr val="accent6"/>
                              </a:solidFill>
                              <a:effectLst/>
                            </a:rPr>
                            <a:t> </a:t>
                          </a:r>
                          <a:r>
                            <a:rPr lang="en-GB" sz="1100">
                              <a:solidFill>
                                <a:schemeClr val="accent6"/>
                              </a:solidFill>
                              <a:effectLst/>
                            </a:rPr>
                            <a:t>N</a:t>
                          </a:r>
                          <a:r>
                            <a:rPr lang="en-GB" sz="1100" baseline="-25000">
                              <a:solidFill>
                                <a:schemeClr val="accent6"/>
                              </a:solidFill>
                              <a:effectLst/>
                            </a:rPr>
                            <a:t>n</a:t>
                          </a:r>
                          <a:r>
                            <a:rPr lang="en-GB" sz="900">
                              <a:solidFill>
                                <a:schemeClr val="accent6"/>
                              </a:solidFill>
                              <a:effectLst/>
                            </a:rPr>
                            <a:t> /T</a:t>
                          </a:r>
                          <a:r>
                            <a:rPr lang="en-GB" sz="1100" baseline="-25000">
                              <a:solidFill>
                                <a:schemeClr val="accent6"/>
                              </a:solidFill>
                              <a:effectLst/>
                            </a:rPr>
                            <a:t> </a:t>
                          </a:r>
                          <a:r>
                            <a:rPr lang="en-GB" sz="1100">
                              <a:solidFill>
                                <a:schemeClr val="accent6"/>
                              </a:solidFill>
                              <a:effectLst/>
                            </a:rPr>
                            <a:t>(%)</a:t>
                          </a:r>
                          <a:endParaRPr lang="en-US" sz="110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612" marR="63612" marT="0" marB="0"/>
                    </a:tc>
                    <a:extLst>
                      <a:ext uri="{0D108BD9-81ED-4DB2-BD59-A6C34878D82A}">
                        <a16:rowId xmlns:a16="http://schemas.microsoft.com/office/drawing/2014/main" val="1644069462"/>
                      </a:ext>
                    </a:extLst>
                  </a:tr>
                  <a:tr h="640621">
                    <a:tc>
                      <a:txBody>
                        <a:bodyPr/>
                        <a:lstStyle/>
                        <a:p>
                          <a:pPr marL="0" marR="0" algn="just">
                            <a:lnSpc>
                              <a:spcPct val="115000"/>
                            </a:lnSpc>
                            <a:spcBef>
                              <a:spcPts val="0"/>
                            </a:spcBef>
                            <a:spcAft>
                              <a:spcPts val="0"/>
                            </a:spcAft>
                          </a:pPr>
                          <a:r>
                            <a:rPr lang="en-GB" sz="1100">
                              <a:solidFill>
                                <a:schemeClr val="accent6"/>
                              </a:solidFill>
                              <a:effectLst/>
                            </a:rPr>
                            <a:t>Integrated Probability Forecast (IPF)</a:t>
                          </a:r>
                          <a:endParaRPr lang="en-US" sz="110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612" marR="63612" marT="0" marB="0"/>
                    </a:tc>
                    <a:tc>
                      <a:txBody>
                        <a:bodyPr/>
                        <a:lstStyle/>
                        <a:p>
                          <a:endParaRPr lang="en-US"/>
                        </a:p>
                      </a:txBody>
                      <a:tcPr marL="63612" marR="63612" marT="0" marB="0">
                        <a:blipFill>
                          <a:blip r:embed="rId2"/>
                          <a:stretch>
                            <a:fillRect l="-85867" t="-175238" r="-194133" b="-428571"/>
                          </a:stretch>
                        </a:blipFill>
                      </a:tcPr>
                    </a:tc>
                    <a:tc>
                      <a:txBody>
                        <a:bodyPr/>
                        <a:lstStyle/>
                        <a:p>
                          <a:endParaRPr lang="en-US"/>
                        </a:p>
                      </a:txBody>
                      <a:tcPr marL="63612" marR="63612" marT="0" marB="0">
                        <a:blipFill>
                          <a:blip r:embed="rId2"/>
                          <a:stretch>
                            <a:fillRect l="-192541" t="-175238" r="-101105" b="-428571"/>
                          </a:stretch>
                        </a:blipFill>
                      </a:tcPr>
                    </a:tc>
                    <a:tc>
                      <a:txBody>
                        <a:bodyPr/>
                        <a:lstStyle/>
                        <a:p>
                          <a:endParaRPr lang="en-US"/>
                        </a:p>
                      </a:txBody>
                      <a:tcPr marL="63612" marR="63612" marT="0" marB="0">
                        <a:blipFill>
                          <a:blip r:embed="rId2"/>
                          <a:stretch>
                            <a:fillRect l="-292541" t="-175238" r="-1105" b="-428571"/>
                          </a:stretch>
                        </a:blipFill>
                      </a:tcPr>
                    </a:tc>
                    <a:extLst>
                      <a:ext uri="{0D108BD9-81ED-4DB2-BD59-A6C34878D82A}">
                        <a16:rowId xmlns:a16="http://schemas.microsoft.com/office/drawing/2014/main" val="4228924013"/>
                      </a:ext>
                    </a:extLst>
                  </a:tr>
                  <a:tr h="2724837">
                    <a:tc gridSpan="4">
                      <a:txBody>
                        <a:bodyPr/>
                        <a:lstStyle/>
                        <a:p>
                          <a:pPr marL="0" marR="0" algn="just">
                            <a:lnSpc>
                              <a:spcPct val="115000"/>
                            </a:lnSpc>
                            <a:spcBef>
                              <a:spcPts val="0"/>
                            </a:spcBef>
                            <a:spcAft>
                              <a:spcPts val="0"/>
                            </a:spcAft>
                          </a:pPr>
                          <a:r>
                            <a:rPr lang="en-GB" sz="1100" dirty="0">
                              <a:solidFill>
                                <a:schemeClr val="accent6"/>
                              </a:solidFill>
                              <a:effectLst/>
                            </a:rPr>
                            <a:t>Where </a:t>
                          </a:r>
                          <a:endParaRPr lang="en-US" sz="1100" dirty="0">
                            <a:solidFill>
                              <a:schemeClr val="accent6"/>
                            </a:solidFill>
                            <a:effectLst/>
                          </a:endParaRPr>
                        </a:p>
                        <a:p>
                          <a:pPr marL="0" marR="0" algn="just">
                            <a:lnSpc>
                              <a:spcPct val="125000"/>
                            </a:lnSpc>
                            <a:spcBef>
                              <a:spcPts val="0"/>
                            </a:spcBef>
                            <a:spcAft>
                              <a:spcPts val="0"/>
                            </a:spcAft>
                          </a:pPr>
                          <a:r>
                            <a:rPr lang="en-GB" sz="1100" dirty="0">
                              <a:solidFill>
                                <a:schemeClr val="accent6"/>
                              </a:solidFill>
                              <a:effectLst/>
                            </a:rPr>
                            <a:t>A, B and N denotes above-normal, below-normal and near-normal rainfall respectively.</a:t>
                          </a:r>
                          <a:endParaRPr lang="en-US" sz="800" dirty="0">
                            <a:solidFill>
                              <a:schemeClr val="accent6"/>
                            </a:solidFill>
                            <a:effectLst/>
                          </a:endParaRPr>
                        </a:p>
                        <a:p>
                          <a:pPr marL="0" marR="0" algn="just">
                            <a:lnSpc>
                              <a:spcPct val="125000"/>
                            </a:lnSpc>
                            <a:spcBef>
                              <a:spcPts val="0"/>
                            </a:spcBef>
                            <a:spcAft>
                              <a:spcPts val="0"/>
                            </a:spcAft>
                          </a:pPr>
                          <a:r>
                            <a:rPr lang="en-GB" sz="1100" dirty="0">
                              <a:solidFill>
                                <a:schemeClr val="accent6"/>
                              </a:solidFill>
                              <a:effectLst/>
                            </a:rPr>
                            <a:t>T denotes the total number of  people who  forecast</a:t>
                          </a:r>
                          <a:endParaRPr lang="en-US" sz="800" dirty="0">
                            <a:solidFill>
                              <a:schemeClr val="accent6"/>
                            </a:solidFill>
                            <a:effectLst/>
                          </a:endParaRPr>
                        </a:p>
                        <a:p>
                          <a:pPr marL="0" marR="0" algn="just">
                            <a:lnSpc>
                              <a:spcPct val="115000"/>
                            </a:lnSpc>
                            <a:spcBef>
                              <a:spcPts val="0"/>
                            </a:spcBef>
                            <a:spcAft>
                              <a:spcPts val="0"/>
                            </a:spcAft>
                          </a:pPr>
                          <a:r>
                            <a:rPr lang="en-GB" sz="1100" dirty="0">
                              <a:solidFill>
                                <a:schemeClr val="accent6"/>
                              </a:solidFill>
                              <a:effectLst/>
                            </a:rPr>
                            <a:t>A</a:t>
                          </a:r>
                          <a:r>
                            <a:rPr lang="en-GB" sz="1100" baseline="-25000" dirty="0">
                              <a:solidFill>
                                <a:schemeClr val="accent6"/>
                              </a:solidFill>
                              <a:effectLst/>
                            </a:rPr>
                            <a:t>n</a:t>
                          </a:r>
                          <a:r>
                            <a:rPr lang="en-GB" sz="1100" dirty="0">
                              <a:solidFill>
                                <a:schemeClr val="accent6"/>
                              </a:solidFill>
                              <a:effectLst/>
                            </a:rPr>
                            <a:t>, B</a:t>
                          </a:r>
                          <a:r>
                            <a:rPr lang="en-GB" sz="1100" baseline="-25000" dirty="0">
                              <a:solidFill>
                                <a:schemeClr val="accent6"/>
                              </a:solidFill>
                              <a:effectLst/>
                            </a:rPr>
                            <a:t>n</a:t>
                          </a:r>
                          <a:r>
                            <a:rPr lang="en-GB" sz="1100" dirty="0">
                              <a:solidFill>
                                <a:schemeClr val="accent6"/>
                              </a:solidFill>
                              <a:effectLst/>
                            </a:rPr>
                            <a:t> and N</a:t>
                          </a:r>
                          <a:r>
                            <a:rPr lang="en-GB" sz="1100" baseline="-25000" dirty="0">
                              <a:solidFill>
                                <a:schemeClr val="accent6"/>
                              </a:solidFill>
                              <a:effectLst/>
                            </a:rPr>
                            <a:t>n</a:t>
                          </a:r>
                          <a:r>
                            <a:rPr lang="en-GB" sz="1100" dirty="0">
                              <a:solidFill>
                                <a:schemeClr val="accent6"/>
                              </a:solidFill>
                              <a:effectLst/>
                            </a:rPr>
                            <a:t> denote the number of people who forecast category A, B and N respectively. </a:t>
                          </a:r>
                          <a:endParaRPr lang="en-US" sz="1100" dirty="0">
                            <a:solidFill>
                              <a:schemeClr val="accent6"/>
                            </a:solidFill>
                            <a:effectLst/>
                          </a:endParaRPr>
                        </a:p>
                        <a:p>
                          <a:pPr marL="0" marR="0" algn="just">
                            <a:lnSpc>
                              <a:spcPct val="115000"/>
                            </a:lnSpc>
                            <a:spcBef>
                              <a:spcPts val="0"/>
                            </a:spcBef>
                            <a:spcAft>
                              <a:spcPts val="0"/>
                            </a:spcAft>
                          </a:pPr>
                          <a:r>
                            <a:rPr lang="en-GB" sz="1100" dirty="0">
                              <a:solidFill>
                                <a:schemeClr val="accent6"/>
                              </a:solidFill>
                              <a:effectLst/>
                            </a:rPr>
                            <a:t>A</a:t>
                          </a:r>
                          <a:r>
                            <a:rPr lang="en-GB" sz="1100" baseline="-25000" dirty="0">
                              <a:solidFill>
                                <a:schemeClr val="accent6"/>
                              </a:solidFill>
                              <a:effectLst/>
                            </a:rPr>
                            <a:t>i </a:t>
                          </a:r>
                          <a:r>
                            <a:rPr lang="en-GB" sz="1100" dirty="0">
                              <a:solidFill>
                                <a:schemeClr val="accent6"/>
                              </a:solidFill>
                              <a:effectLst/>
                            </a:rPr>
                            <a:t>(%), B</a:t>
                          </a:r>
                          <a:r>
                            <a:rPr lang="en-GB" sz="1100" baseline="-25000" dirty="0">
                              <a:solidFill>
                                <a:schemeClr val="accent6"/>
                              </a:solidFill>
                              <a:effectLst/>
                            </a:rPr>
                            <a:t>i </a:t>
                          </a:r>
                          <a:r>
                            <a:rPr lang="en-GB" sz="1100" dirty="0">
                              <a:solidFill>
                                <a:schemeClr val="accent6"/>
                              </a:solidFill>
                              <a:effectLst/>
                            </a:rPr>
                            <a:t>(%) and N</a:t>
                          </a:r>
                          <a:r>
                            <a:rPr lang="en-GB" sz="1100" baseline="-25000" dirty="0">
                              <a:solidFill>
                                <a:schemeClr val="accent6"/>
                              </a:solidFill>
                              <a:effectLst/>
                            </a:rPr>
                            <a:t>i </a:t>
                          </a:r>
                          <a:r>
                            <a:rPr lang="en-GB" sz="1100" dirty="0">
                              <a:solidFill>
                                <a:schemeClr val="accent6"/>
                              </a:solidFill>
                              <a:effectLst/>
                            </a:rPr>
                            <a:t>(%) denote the probability of occurrence of the indigenous forecast for category A, B and N respectively. </a:t>
                          </a:r>
                          <a:endParaRPr lang="en-US" sz="1100" dirty="0">
                            <a:solidFill>
                              <a:schemeClr val="accent6"/>
                            </a:solidFill>
                            <a:effectLst/>
                          </a:endParaRPr>
                        </a:p>
                        <a:p>
                          <a:pPr marL="0" marR="0" algn="just">
                            <a:lnSpc>
                              <a:spcPct val="115000"/>
                            </a:lnSpc>
                            <a:spcBef>
                              <a:spcPts val="0"/>
                            </a:spcBef>
                            <a:spcAft>
                              <a:spcPts val="0"/>
                            </a:spcAft>
                          </a:pPr>
                          <a:r>
                            <a:rPr lang="en-GB" sz="1100" dirty="0">
                              <a:solidFill>
                                <a:schemeClr val="accent6"/>
                              </a:solidFill>
                              <a:effectLst/>
                            </a:rPr>
                            <a:t>A</a:t>
                          </a:r>
                          <a:r>
                            <a:rPr lang="en-GB" sz="1100" baseline="-25000" dirty="0">
                              <a:solidFill>
                                <a:schemeClr val="accent6"/>
                              </a:solidFill>
                              <a:effectLst/>
                            </a:rPr>
                            <a:t>s </a:t>
                          </a:r>
                          <a:r>
                            <a:rPr lang="en-GB" sz="1100" dirty="0">
                              <a:solidFill>
                                <a:schemeClr val="accent6"/>
                              </a:solidFill>
                              <a:effectLst/>
                            </a:rPr>
                            <a:t>(%), B</a:t>
                          </a:r>
                          <a:r>
                            <a:rPr lang="en-GB" sz="1100" baseline="-25000" dirty="0">
                              <a:solidFill>
                                <a:schemeClr val="accent6"/>
                              </a:solidFill>
                              <a:effectLst/>
                            </a:rPr>
                            <a:t>s </a:t>
                          </a:r>
                          <a:r>
                            <a:rPr lang="en-GB" sz="1100" dirty="0">
                              <a:solidFill>
                                <a:schemeClr val="accent6"/>
                              </a:solidFill>
                              <a:effectLst/>
                            </a:rPr>
                            <a:t>(%) and N</a:t>
                          </a:r>
                          <a:r>
                            <a:rPr lang="en-GB" sz="1100" baseline="-25000" dirty="0">
                              <a:solidFill>
                                <a:schemeClr val="accent6"/>
                              </a:solidFill>
                              <a:effectLst/>
                            </a:rPr>
                            <a:t>s </a:t>
                          </a:r>
                          <a:r>
                            <a:rPr lang="en-GB" sz="1100" dirty="0">
                              <a:solidFill>
                                <a:schemeClr val="accent6"/>
                              </a:solidFill>
                              <a:effectLst/>
                            </a:rPr>
                            <a:t>(%) denotes the probability of occurrence of the scientific forecast for category A, B and N respectively</a:t>
                          </a:r>
                          <a:endParaRPr lang="en-US" sz="1100" dirty="0">
                            <a:solidFill>
                              <a:schemeClr val="accent6"/>
                            </a:solidFill>
                            <a:effectLst/>
                          </a:endParaRPr>
                        </a:p>
                        <a:p>
                          <a:pPr marL="0" marR="0" algn="just">
                            <a:lnSpc>
                              <a:spcPct val="115000"/>
                            </a:lnSpc>
                            <a:spcBef>
                              <a:spcPts val="0"/>
                            </a:spcBef>
                            <a:spcAft>
                              <a:spcPts val="0"/>
                            </a:spcAft>
                          </a:pPr>
                          <a:r>
                            <a:rPr lang="en-GB" sz="1100" dirty="0">
                              <a:solidFill>
                                <a:schemeClr val="accent6"/>
                              </a:solidFill>
                              <a:effectLst/>
                            </a:rPr>
                            <a:t>A</a:t>
                          </a:r>
                          <a:r>
                            <a:rPr lang="en-GB" sz="1100" baseline="-25000" dirty="0">
                              <a:solidFill>
                                <a:schemeClr val="accent6"/>
                              </a:solidFill>
                              <a:effectLst/>
                            </a:rPr>
                            <a:t>c </a:t>
                          </a:r>
                          <a:r>
                            <a:rPr lang="en-GB" sz="1100" dirty="0">
                              <a:solidFill>
                                <a:schemeClr val="accent6"/>
                              </a:solidFill>
                              <a:effectLst/>
                            </a:rPr>
                            <a:t>(%), B</a:t>
                          </a:r>
                          <a:r>
                            <a:rPr lang="en-GB" sz="1100" baseline="-25000" dirty="0">
                              <a:solidFill>
                                <a:schemeClr val="accent6"/>
                              </a:solidFill>
                              <a:effectLst/>
                            </a:rPr>
                            <a:t>c </a:t>
                          </a:r>
                          <a:r>
                            <a:rPr lang="en-GB" sz="1100" dirty="0">
                              <a:solidFill>
                                <a:schemeClr val="accent6"/>
                              </a:solidFill>
                              <a:effectLst/>
                            </a:rPr>
                            <a:t>(%) and N</a:t>
                          </a:r>
                          <a:r>
                            <a:rPr lang="en-GB" sz="1100" baseline="-25000" dirty="0">
                              <a:solidFill>
                                <a:schemeClr val="accent6"/>
                              </a:solidFill>
                              <a:effectLst/>
                            </a:rPr>
                            <a:t>c </a:t>
                          </a:r>
                          <a:r>
                            <a:rPr lang="en-GB" sz="1100" dirty="0">
                              <a:solidFill>
                                <a:schemeClr val="accent6"/>
                              </a:solidFill>
                              <a:effectLst/>
                            </a:rPr>
                            <a:t>(%) denote the probability of occurrence of combine forecast for category A, B and N respectively. These are the mean of each category for the indigenous and scientific forecast.</a:t>
                          </a:r>
                          <a:endParaRPr lang="en-US" sz="1100" dirty="0">
                            <a:solidFill>
                              <a:schemeClr val="accent6"/>
                            </a:solidFill>
                            <a:effectLst/>
                          </a:endParaRPr>
                        </a:p>
                        <a:p>
                          <a:pPr marL="0" marR="0" algn="just">
                            <a:lnSpc>
                              <a:spcPct val="200000"/>
                            </a:lnSpc>
                            <a:spcBef>
                              <a:spcPts val="0"/>
                            </a:spcBef>
                            <a:spcAft>
                              <a:spcPts val="0"/>
                            </a:spcAft>
                          </a:pPr>
                          <a:r>
                            <a:rPr lang="en-GB" sz="1100" dirty="0">
                              <a:solidFill>
                                <a:schemeClr val="accent6"/>
                              </a:solidFill>
                              <a:effectLst/>
                            </a:rPr>
                            <a:t>α is the weighted value for IF and β is the weighted value of SF</a:t>
                          </a:r>
                          <a:endParaRPr lang="en-US" sz="1100" dirty="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612" marR="63612"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97372459"/>
                      </a:ext>
                    </a:extLst>
                  </a:tr>
                </a:tbl>
              </a:graphicData>
            </a:graphic>
          </p:graphicFrame>
        </mc:Fallback>
      </mc:AlternateContent>
      <p:sp>
        <p:nvSpPr>
          <p:cNvPr id="6" name="Rectangle 5"/>
          <p:cNvSpPr/>
          <p:nvPr/>
        </p:nvSpPr>
        <p:spPr>
          <a:xfrm>
            <a:off x="4093050" y="6502090"/>
            <a:ext cx="4508025" cy="338554"/>
          </a:xfrm>
          <a:prstGeom prst="rect">
            <a:avLst/>
          </a:prstGeom>
        </p:spPr>
        <p:txBody>
          <a:bodyPr wrap="square">
            <a:spAutoFit/>
          </a:bodyPr>
          <a:lstStyle/>
          <a:p>
            <a:pPr marL="0" indent="0" algn="just">
              <a:spcBef>
                <a:spcPts val="0"/>
              </a:spcBef>
              <a:buNone/>
            </a:pPr>
            <a:r>
              <a:rPr lang="en-GB" sz="1600" dirty="0">
                <a:solidFill>
                  <a:schemeClr val="accent6"/>
                </a:solidFill>
              </a:rPr>
              <a:t>Near normal range of </a:t>
            </a:r>
            <a:r>
              <a:rPr lang="en-US" sz="1600" dirty="0">
                <a:solidFill>
                  <a:schemeClr val="accent6"/>
                </a:solidFill>
              </a:rPr>
              <a:t>740-1230 mm (GMet, 2017). </a:t>
            </a:r>
          </a:p>
        </p:txBody>
      </p:sp>
      <mc:AlternateContent xmlns:mc="http://schemas.openxmlformats.org/markup-compatibility/2006" xmlns:a14="http://schemas.microsoft.com/office/drawing/2010/main">
        <mc:Choice Requires="a14">
          <p:sp>
            <p:nvSpPr>
              <p:cNvPr id="7" name="Rectangle 6"/>
              <p:cNvSpPr/>
              <p:nvPr/>
            </p:nvSpPr>
            <p:spPr>
              <a:xfrm>
                <a:off x="96207" y="917139"/>
                <a:ext cx="8892225" cy="1215333"/>
              </a:xfrm>
              <a:prstGeom prst="rect">
                <a:avLst/>
              </a:prstGeom>
            </p:spPr>
            <p:txBody>
              <a:bodyPr wrap="square">
                <a:spAutoFit/>
              </a:bodyPr>
              <a:lstStyle/>
              <a:p>
                <a:pPr marL="0" marR="0" algn="just">
                  <a:spcBef>
                    <a:spcPts val="0"/>
                  </a:spcBef>
                  <a:spcAft>
                    <a:spcPts val="1000"/>
                  </a:spcAft>
                </a:pPr>
                <a14:m>
                  <m:oMath xmlns:m="http://schemas.openxmlformats.org/officeDocument/2006/math">
                    <m:r>
                      <a:rPr lang="en-GB" i="1">
                        <a:latin typeface="Cambria Math" panose="02040503050406030204" pitchFamily="18" charset="0"/>
                        <a:ea typeface="Calibri" panose="020F0502020204030204" pitchFamily="34" charset="0"/>
                        <a:cs typeface="Times New Roman" panose="02020603050405020304" pitchFamily="18" charset="0"/>
                      </a:rPr>
                      <m:t>𝐶𝐹</m:t>
                    </m:r>
                    <m:r>
                      <a:rPr lang="en-GB" i="1">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a:effectLst/>
                                <a:latin typeface="Cambria Math" panose="02040503050406030204" pitchFamily="18" charset="0"/>
                                <a:ea typeface="Calibri" panose="020F0502020204030204" pitchFamily="34" charset="0"/>
                                <a:cs typeface="Times New Roman" panose="02020603050405020304" pitchFamily="18" charset="0"/>
                              </a:rPr>
                              <m:t>𝛼</m:t>
                            </m:r>
                            <m:r>
                              <a:rPr lang="en-GB" sz="1800" i="1">
                                <a:effectLst/>
                                <a:latin typeface="Cambria Math" panose="02040503050406030204" pitchFamily="18" charset="0"/>
                                <a:ea typeface="Calibri" panose="020F0502020204030204" pitchFamily="34" charset="0"/>
                                <a:cs typeface="Times New Roman" panose="02020603050405020304" pitchFamily="18" charset="0"/>
                              </a:rPr>
                              <m:t>𝑋</m:t>
                            </m:r>
                          </m:e>
                          <m:sub>
                            <m:r>
                              <a:rPr lang="en-GB" sz="18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n-GB" sz="1800" i="1">
                            <a:effectLst/>
                            <a:latin typeface="Cambria Math" panose="02040503050406030204" pitchFamily="18" charset="0"/>
                            <a:ea typeface="Calibri" panose="020F0502020204030204" pitchFamily="34" charset="0"/>
                            <a:cs typeface="Times New Roman" panose="02020603050405020304" pitchFamily="18" charset="0"/>
                          </a:rPr>
                          <m:t>+ </m:t>
                        </m:r>
                        <m:r>
                          <a:rPr lang="en-GB" sz="1800" i="1">
                            <a:effectLst/>
                            <a:latin typeface="Cambria Math" panose="02040503050406030204" pitchFamily="18" charset="0"/>
                            <a:ea typeface="Calibri" panose="020F0502020204030204" pitchFamily="34" charset="0"/>
                            <a:cs typeface="Times New Roman" panose="02020603050405020304" pitchFamily="18" charset="0"/>
                          </a:rPr>
                          <m:t>𝛽</m:t>
                        </m:r>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a:effectLst/>
                                <a:latin typeface="Cambria Math" panose="02040503050406030204" pitchFamily="18" charset="0"/>
                                <a:ea typeface="Calibri" panose="020F0502020204030204" pitchFamily="34" charset="0"/>
                                <a:cs typeface="Times New Roman" panose="02020603050405020304" pitchFamily="18" charset="0"/>
                              </a:rPr>
                              <m:t>𝑋</m:t>
                            </m:r>
                          </m:e>
                          <m:sub>
                            <m:r>
                              <a:rPr lang="en-GB" sz="1800" i="1">
                                <a:effectLst/>
                                <a:latin typeface="Cambria Math" panose="02040503050406030204" pitchFamily="18" charset="0"/>
                                <a:ea typeface="Calibri" panose="020F0502020204030204" pitchFamily="34" charset="0"/>
                                <a:cs typeface="Times New Roman" panose="02020603050405020304" pitchFamily="18" charset="0"/>
                              </a:rPr>
                              <m:t>2</m:t>
                            </m:r>
                          </m:sub>
                        </m:sSub>
                      </m:num>
                      <m:den>
                        <m:r>
                          <a:rPr lang="en-GB" sz="1800" i="1">
                            <a:effectLst/>
                            <a:latin typeface="Cambria Math" panose="02040503050406030204" pitchFamily="18" charset="0"/>
                            <a:ea typeface="Calibri" panose="020F0502020204030204" pitchFamily="34" charset="0"/>
                            <a:cs typeface="Times New Roman" panose="02020603050405020304" pitchFamily="18" charset="0"/>
                          </a:rPr>
                          <m:t>𝛼</m:t>
                        </m:r>
                        <m:r>
                          <a:rPr lang="en-GB" sz="1800" i="1">
                            <a:effectLst/>
                            <a:latin typeface="Cambria Math" panose="02040503050406030204" pitchFamily="18" charset="0"/>
                            <a:ea typeface="Calibri" panose="020F0502020204030204" pitchFamily="34" charset="0"/>
                            <a:cs typeface="Times New Roman" panose="02020603050405020304" pitchFamily="18" charset="0"/>
                          </a:rPr>
                          <m:t>+</m:t>
                        </m:r>
                        <m:r>
                          <a:rPr lang="en-GB" sz="1800" i="1">
                            <a:effectLst/>
                            <a:latin typeface="Cambria Math" panose="02040503050406030204" pitchFamily="18" charset="0"/>
                            <a:ea typeface="Calibri" panose="020F0502020204030204" pitchFamily="34" charset="0"/>
                            <a:cs typeface="Times New Roman" panose="02020603050405020304" pitchFamily="18" charset="0"/>
                          </a:rPr>
                          <m:t>𝛽</m:t>
                        </m:r>
                      </m:den>
                    </m:f>
                  </m:oMath>
                </a14:m>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 Eqn. 1</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0"/>
                  </a:spcBef>
                  <a:spcAft>
                    <a:spcPts val="0"/>
                  </a:spcAft>
                </a:pPr>
                <a:r>
                  <a:rPr lang="en-GB" sz="1800" i="1" dirty="0">
                    <a:effectLst/>
                    <a:latin typeface="Times New Roman" panose="02020603050405020304" pitchFamily="18" charset="0"/>
                    <a:ea typeface="Calibri" panose="020F0502020204030204" pitchFamily="34" charset="0"/>
                    <a:cs typeface="Times New Roman" panose="02020603050405020304" pitchFamily="18" charset="0"/>
                  </a:rPr>
                  <a:t>Where </a:t>
                </a:r>
                <a:r>
                  <a:rPr lang="en-GB" sz="1800" b="1"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1800" b="1" i="1"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GB"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i="1" dirty="0">
                    <a:effectLst/>
                    <a:latin typeface="Times New Roman" panose="02020603050405020304" pitchFamily="18" charset="0"/>
                    <a:ea typeface="Calibri" panose="020F0502020204030204" pitchFamily="34" charset="0"/>
                    <a:cs typeface="Times New Roman" panose="02020603050405020304" pitchFamily="18" charset="0"/>
                  </a:rPr>
                  <a:t>is the probability of indigenous forecast (IF) and </a:t>
                </a:r>
                <a:r>
                  <a:rPr lang="en-GB" sz="1800" b="1"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1800" b="1" i="1" baseline="-25000" dirty="0">
                    <a:effectLst/>
                    <a:latin typeface="Times New Roman" panose="02020603050405020304" pitchFamily="18" charset="0"/>
                    <a:ea typeface="Calibri" panose="020F0502020204030204" pitchFamily="34" charset="0"/>
                    <a:cs typeface="Times New Roman" panose="02020603050405020304" pitchFamily="18" charset="0"/>
                  </a:rPr>
                  <a:t>2 </a:t>
                </a:r>
                <a:r>
                  <a:rPr lang="en-GB" sz="1800" i="1" dirty="0">
                    <a:effectLst/>
                    <a:latin typeface="Times New Roman" panose="02020603050405020304" pitchFamily="18" charset="0"/>
                    <a:ea typeface="Calibri" panose="020F0502020204030204" pitchFamily="34" charset="0"/>
                    <a:cs typeface="Times New Roman" panose="02020603050405020304" pitchFamily="18" charset="0"/>
                  </a:rPr>
                  <a:t>is the probability of scientific forecast (SF). </a:t>
                </a:r>
                <a:r>
                  <a:rPr lang="en-GB" sz="1800" b="1" i="1" dirty="0">
                    <a:effectLst/>
                    <a:latin typeface="Times New Roman" panose="02020603050405020304" pitchFamily="18" charset="0"/>
                    <a:ea typeface="Calibri" panose="020F0502020204030204" pitchFamily="34" charset="0"/>
                    <a:cs typeface="Times New Roman" panose="02020603050405020304" pitchFamily="18" charset="0"/>
                  </a:rPr>
                  <a:t>α</a:t>
                </a:r>
                <a:r>
                  <a:rPr lang="en-GB" sz="1800" i="1" dirty="0">
                    <a:effectLst/>
                    <a:latin typeface="Times New Roman" panose="02020603050405020304" pitchFamily="18" charset="0"/>
                    <a:ea typeface="Calibri" panose="020F0502020204030204" pitchFamily="34" charset="0"/>
                    <a:cs typeface="Times New Roman" panose="02020603050405020304" pitchFamily="18" charset="0"/>
                  </a:rPr>
                  <a:t> is the weighted value for IF and</a:t>
                </a:r>
                <a:r>
                  <a:rPr lang="en-GB" sz="1800" b="1" i="1" dirty="0">
                    <a:effectLst/>
                    <a:latin typeface="Times New Roman" panose="02020603050405020304" pitchFamily="18" charset="0"/>
                    <a:ea typeface="Calibri" panose="020F0502020204030204" pitchFamily="34" charset="0"/>
                    <a:cs typeface="Times New Roman" panose="02020603050405020304" pitchFamily="18" charset="0"/>
                  </a:rPr>
                  <a:t> β</a:t>
                </a:r>
                <a:r>
                  <a:rPr lang="en-GB" sz="1800" i="1" dirty="0">
                    <a:effectLst/>
                    <a:latin typeface="Times New Roman" panose="02020603050405020304" pitchFamily="18" charset="0"/>
                    <a:ea typeface="Calibri" panose="020F0502020204030204" pitchFamily="34" charset="0"/>
                    <a:cs typeface="Times New Roman" panose="02020603050405020304" pitchFamily="18" charset="0"/>
                  </a:rPr>
                  <a:t> is the weighted value of SF</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96207" y="917139"/>
                <a:ext cx="8892225" cy="1215333"/>
              </a:xfrm>
              <a:prstGeom prst="rect">
                <a:avLst/>
              </a:prstGeom>
              <a:blipFill>
                <a:blip r:embed="rId3"/>
                <a:stretch>
                  <a:fillRect l="-617" r="-617" b="-7000"/>
                </a:stretch>
              </a:blipFill>
            </p:spPr>
            <p:txBody>
              <a:bodyPr/>
              <a:lstStyle/>
              <a:p>
                <a:r>
                  <a:rPr lang="en-US">
                    <a:noFill/>
                  </a:rPr>
                  <a:t> </a:t>
                </a:r>
              </a:p>
            </p:txBody>
          </p:sp>
        </mc:Fallback>
      </mc:AlternateContent>
    </p:spTree>
    <p:extLst>
      <p:ext uri="{BB962C8B-B14F-4D97-AF65-F5344CB8AC3E}">
        <p14:creationId xmlns:p14="http://schemas.microsoft.com/office/powerpoint/2010/main" val="2213626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9"/>
            <a:ext cx="8442796" cy="627062"/>
          </a:xfrm>
        </p:spPr>
        <p:txBody>
          <a:bodyPr/>
          <a:lstStyle/>
          <a:p>
            <a:r>
              <a:rPr lang="en-GB" sz="3200" dirty="0"/>
              <a:t>Performance</a:t>
            </a:r>
            <a:r>
              <a:rPr lang="nl-NL" sz="3200" i="1" dirty="0">
                <a:solidFill>
                  <a:srgbClr val="005172"/>
                </a:solidFill>
              </a:rPr>
              <a:t> </a:t>
            </a:r>
            <a:r>
              <a:rPr lang="nl-NL" sz="3200" dirty="0">
                <a:solidFill>
                  <a:srgbClr val="005172"/>
                </a:solidFill>
              </a:rPr>
              <a:t>of</a:t>
            </a:r>
            <a:r>
              <a:rPr lang="nl-NL" sz="3200" i="1" dirty="0">
                <a:solidFill>
                  <a:srgbClr val="005172"/>
                </a:solidFill>
              </a:rPr>
              <a:t> </a:t>
            </a:r>
            <a:r>
              <a:rPr lang="en-GB" sz="3200" dirty="0"/>
              <a:t>Weather Forecast</a:t>
            </a:r>
            <a:endParaRPr lang="en-US" dirty="0"/>
          </a:p>
        </p:txBody>
      </p:sp>
      <p:sp>
        <p:nvSpPr>
          <p:cNvPr id="4" name="Slide Number Placeholder 3"/>
          <p:cNvSpPr>
            <a:spLocks noGrp="1"/>
          </p:cNvSpPr>
          <p:nvPr>
            <p:ph type="sldNum" sz="quarter" idx="12"/>
          </p:nvPr>
        </p:nvSpPr>
        <p:spPr/>
        <p:txBody>
          <a:bodyPr/>
          <a:lstStyle/>
          <a:p>
            <a:fld id="{4360DEE2-6C47-4ED1-B35E-EFF01F73C9C5}" type="slidenum">
              <a:rPr lang="en-GB" smtClean="0"/>
              <a:t>19</a:t>
            </a:fld>
            <a:endParaRPr lang="en-GB"/>
          </a:p>
        </p:txBody>
      </p:sp>
      <p:graphicFrame>
        <p:nvGraphicFramePr>
          <p:cNvPr id="5" name="Chart 4"/>
          <p:cNvGraphicFramePr/>
          <p:nvPr>
            <p:extLst>
              <p:ext uri="{D42A27DB-BD31-4B8C-83A1-F6EECF244321}">
                <p14:modId xmlns:p14="http://schemas.microsoft.com/office/powerpoint/2010/main" val="636180"/>
              </p:ext>
            </p:extLst>
          </p:nvPr>
        </p:nvGraphicFramePr>
        <p:xfrm>
          <a:off x="161924" y="1032612"/>
          <a:ext cx="8772513" cy="3980153"/>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161924" y="5169171"/>
            <a:ext cx="8867763" cy="810478"/>
          </a:xfrm>
          <a:prstGeom prst="rect">
            <a:avLst/>
          </a:prstGeom>
        </p:spPr>
        <p:txBody>
          <a:bodyPr wrap="square">
            <a:spAutoFit/>
          </a:bodyPr>
          <a:lstStyle/>
          <a:p>
            <a:pPr marL="0" indent="0" algn="just">
              <a:lnSpc>
                <a:spcPts val="2800"/>
              </a:lnSpc>
              <a:spcBef>
                <a:spcPts val="0"/>
              </a:spcBef>
              <a:buNone/>
            </a:pPr>
            <a:r>
              <a:rPr lang="en-GB" i="1" dirty="0">
                <a:solidFill>
                  <a:schemeClr val="accent6"/>
                </a:solidFill>
              </a:rPr>
              <a:t>Daily Performance of Indigenous(IF), Scientific(SF) and Integrated Probability(IPF) at a resultant probability of  &gt;0.5  aggregated on monthly timescale</a:t>
            </a:r>
            <a:endParaRPr lang="nl-NL" i="1" dirty="0">
              <a:solidFill>
                <a:schemeClr val="accent6"/>
              </a:solidFill>
            </a:endParaRPr>
          </a:p>
        </p:txBody>
      </p:sp>
    </p:spTree>
    <p:extLst>
      <p:ext uri="{BB962C8B-B14F-4D97-AF65-F5344CB8AC3E}">
        <p14:creationId xmlns:p14="http://schemas.microsoft.com/office/powerpoint/2010/main" val="2916940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n-US" dirty="0"/>
              <a:t>Presentation outline</a:t>
            </a:r>
          </a:p>
        </p:txBody>
      </p:sp>
      <p:sp>
        <p:nvSpPr>
          <p:cNvPr id="3" name="Text Placeholder 2"/>
          <p:cNvSpPr>
            <a:spLocks noGrp="1"/>
          </p:cNvSpPr>
          <p:nvPr>
            <p:ph type="body" sz="quarter" idx="10"/>
          </p:nvPr>
        </p:nvSpPr>
        <p:spPr>
          <a:xfrm>
            <a:off x="63374" y="1273935"/>
            <a:ext cx="9080626" cy="4089600"/>
          </a:xfrm>
        </p:spPr>
        <p:txBody>
          <a:bodyPr/>
          <a:lstStyle/>
          <a:p>
            <a:r>
              <a:rPr lang="en-US" sz="2000" dirty="0">
                <a:latin typeface="+mn-lt"/>
                <a:cs typeface="Times New Roman" panose="02020603050405020304" pitchFamily="18" charset="0"/>
              </a:rPr>
              <a:t>Introduction </a:t>
            </a:r>
          </a:p>
          <a:p>
            <a:r>
              <a:rPr lang="en-US" sz="2000" dirty="0">
                <a:latin typeface="+mn-lt"/>
                <a:cs typeface="Times New Roman" panose="02020603050405020304" pitchFamily="18" charset="0"/>
              </a:rPr>
              <a:t>Objective</a:t>
            </a:r>
          </a:p>
          <a:p>
            <a:r>
              <a:rPr lang="en-US" sz="2000" dirty="0">
                <a:latin typeface="+mn-lt"/>
                <a:cs typeface="Times New Roman" panose="02020603050405020304" pitchFamily="18" charset="0"/>
              </a:rPr>
              <a:t>Study area</a:t>
            </a:r>
          </a:p>
          <a:p>
            <a:r>
              <a:rPr lang="en-US" sz="2000" dirty="0">
                <a:latin typeface="+mn-lt"/>
                <a:cs typeface="Times New Roman" panose="02020603050405020304" pitchFamily="18" charset="0"/>
              </a:rPr>
              <a:t>Evaluating the techniques and skills for indigenous forecasting</a:t>
            </a:r>
          </a:p>
          <a:p>
            <a:r>
              <a:rPr lang="en-US" sz="2000" dirty="0">
                <a:latin typeface="+mn-lt"/>
                <a:cs typeface="Times New Roman" panose="02020603050405020304" pitchFamily="18" charset="0"/>
              </a:rPr>
              <a:t>Integrating indigenous and scientific forecast </a:t>
            </a:r>
          </a:p>
          <a:p>
            <a:r>
              <a:rPr lang="en-US" sz="2000" dirty="0">
                <a:latin typeface="+mn-lt"/>
                <a:cs typeface="Times New Roman" panose="02020603050405020304" pitchFamily="18" charset="0"/>
              </a:rPr>
              <a:t>Major </a:t>
            </a:r>
            <a:r>
              <a:rPr lang="en-US" sz="2000" dirty="0" err="1">
                <a:latin typeface="+mn-lt"/>
                <a:cs typeface="Times New Roman" panose="02020603050405020304" pitchFamily="18" charset="0"/>
              </a:rPr>
              <a:t>insightS</a:t>
            </a:r>
            <a:endParaRPr lang="en-US" sz="2000" dirty="0">
              <a:latin typeface="+mn-lt"/>
              <a:cs typeface="Times New Roman" panose="02020603050405020304" pitchFamily="18" charset="0"/>
            </a:endParaRPr>
          </a:p>
          <a:p>
            <a:r>
              <a:rPr lang="en-US" sz="2000" dirty="0">
                <a:latin typeface="+mn-lt"/>
                <a:cs typeface="Times New Roman" panose="02020603050405020304" pitchFamily="18" charset="0"/>
              </a:rPr>
              <a:t>Conclusion</a:t>
            </a:r>
          </a:p>
          <a:p>
            <a:endParaRPr lang="en-US" sz="2000" dirty="0">
              <a:latin typeface="Times New Roman" panose="02020603050405020304" pitchFamily="18"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2</a:t>
            </a:fld>
            <a:endParaRPr lang="en-GB" dirty="0"/>
          </a:p>
        </p:txBody>
      </p:sp>
    </p:spTree>
    <p:extLst>
      <p:ext uri="{BB962C8B-B14F-4D97-AF65-F5344CB8AC3E}">
        <p14:creationId xmlns:p14="http://schemas.microsoft.com/office/powerpoint/2010/main" val="3573796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979487"/>
          </a:xfrm>
        </p:spPr>
        <p:txBody>
          <a:bodyPr/>
          <a:lstStyle/>
          <a:p>
            <a:r>
              <a:rPr lang="en-GB" sz="3200" dirty="0"/>
              <a:t>Performance of seasonal climate forecast </a:t>
            </a:r>
            <a:br>
              <a:rPr lang="nl-NL" sz="5400" i="1" dirty="0">
                <a:solidFill>
                  <a:srgbClr val="005172"/>
                </a:solidFill>
              </a:rPr>
            </a:br>
            <a:endParaRPr lang="en-US" dirty="0"/>
          </a:p>
        </p:txBody>
      </p:sp>
      <p:sp>
        <p:nvSpPr>
          <p:cNvPr id="4" name="Slide Number Placeholder 3"/>
          <p:cNvSpPr>
            <a:spLocks noGrp="1"/>
          </p:cNvSpPr>
          <p:nvPr>
            <p:ph type="sldNum" sz="quarter" idx="12"/>
          </p:nvPr>
        </p:nvSpPr>
        <p:spPr/>
        <p:txBody>
          <a:bodyPr/>
          <a:lstStyle/>
          <a:p>
            <a:fld id="{4360DEE2-6C47-4ED1-B35E-EFF01F73C9C5}" type="slidenum">
              <a:rPr lang="en-GB" smtClean="0"/>
              <a:t>20</a:t>
            </a:fld>
            <a:endParaRPr lang="en-GB"/>
          </a:p>
        </p:txBody>
      </p:sp>
      <p:graphicFrame>
        <p:nvGraphicFramePr>
          <p:cNvPr id="5" name="Table 4"/>
          <p:cNvGraphicFramePr>
            <a:graphicFrameLocks noGrp="1"/>
          </p:cNvGraphicFramePr>
          <p:nvPr>
            <p:extLst>
              <p:ext uri="{D42A27DB-BD31-4B8C-83A1-F6EECF244321}">
                <p14:modId xmlns:p14="http://schemas.microsoft.com/office/powerpoint/2010/main" val="3807221332"/>
              </p:ext>
            </p:extLst>
          </p:nvPr>
        </p:nvGraphicFramePr>
        <p:xfrm>
          <a:off x="163746" y="1383846"/>
          <a:ext cx="8824686" cy="3456357"/>
        </p:xfrm>
        <a:graphic>
          <a:graphicData uri="http://schemas.openxmlformats.org/drawingml/2006/table">
            <a:tbl>
              <a:tblPr firstRow="1" firstCol="1" bandRow="1">
                <a:tableStyleId>{5940675A-B579-460E-94D1-54222C63F5DA}</a:tableStyleId>
              </a:tblPr>
              <a:tblGrid>
                <a:gridCol w="1919122">
                  <a:extLst>
                    <a:ext uri="{9D8B030D-6E8A-4147-A177-3AD203B41FA5}">
                      <a16:colId xmlns:a16="http://schemas.microsoft.com/office/drawing/2014/main" val="111800932"/>
                    </a:ext>
                  </a:extLst>
                </a:gridCol>
                <a:gridCol w="524888">
                  <a:extLst>
                    <a:ext uri="{9D8B030D-6E8A-4147-A177-3AD203B41FA5}">
                      <a16:colId xmlns:a16="http://schemas.microsoft.com/office/drawing/2014/main" val="2867383649"/>
                    </a:ext>
                  </a:extLst>
                </a:gridCol>
                <a:gridCol w="606901">
                  <a:extLst>
                    <a:ext uri="{9D8B030D-6E8A-4147-A177-3AD203B41FA5}">
                      <a16:colId xmlns:a16="http://schemas.microsoft.com/office/drawing/2014/main" val="173981908"/>
                    </a:ext>
                  </a:extLst>
                </a:gridCol>
                <a:gridCol w="524888">
                  <a:extLst>
                    <a:ext uri="{9D8B030D-6E8A-4147-A177-3AD203B41FA5}">
                      <a16:colId xmlns:a16="http://schemas.microsoft.com/office/drawing/2014/main" val="4050814827"/>
                    </a:ext>
                  </a:extLst>
                </a:gridCol>
                <a:gridCol w="1904814">
                  <a:extLst>
                    <a:ext uri="{9D8B030D-6E8A-4147-A177-3AD203B41FA5}">
                      <a16:colId xmlns:a16="http://schemas.microsoft.com/office/drawing/2014/main" val="3144955081"/>
                    </a:ext>
                  </a:extLst>
                </a:gridCol>
                <a:gridCol w="617765">
                  <a:extLst>
                    <a:ext uri="{9D8B030D-6E8A-4147-A177-3AD203B41FA5}">
                      <a16:colId xmlns:a16="http://schemas.microsoft.com/office/drawing/2014/main" val="1782272187"/>
                    </a:ext>
                  </a:extLst>
                </a:gridCol>
                <a:gridCol w="531965">
                  <a:extLst>
                    <a:ext uri="{9D8B030D-6E8A-4147-A177-3AD203B41FA5}">
                      <a16:colId xmlns:a16="http://schemas.microsoft.com/office/drawing/2014/main" val="673501215"/>
                    </a:ext>
                  </a:extLst>
                </a:gridCol>
                <a:gridCol w="652085">
                  <a:extLst>
                    <a:ext uri="{9D8B030D-6E8A-4147-A177-3AD203B41FA5}">
                      <a16:colId xmlns:a16="http://schemas.microsoft.com/office/drawing/2014/main" val="497826720"/>
                    </a:ext>
                  </a:extLst>
                </a:gridCol>
                <a:gridCol w="1542258">
                  <a:extLst>
                    <a:ext uri="{9D8B030D-6E8A-4147-A177-3AD203B41FA5}">
                      <a16:colId xmlns:a16="http://schemas.microsoft.com/office/drawing/2014/main" val="1913954352"/>
                    </a:ext>
                  </a:extLst>
                </a:gridCol>
              </a:tblGrid>
              <a:tr h="341407">
                <a:tc gridSpan="5">
                  <a:txBody>
                    <a:bodyPr/>
                    <a:lstStyle/>
                    <a:p>
                      <a:pPr marL="0" marR="0" algn="ctr">
                        <a:lnSpc>
                          <a:spcPct val="100000"/>
                        </a:lnSpc>
                        <a:spcBef>
                          <a:spcPts val="0"/>
                        </a:spcBef>
                        <a:spcAft>
                          <a:spcPts val="0"/>
                        </a:spcAft>
                      </a:pPr>
                      <a:r>
                        <a:rPr lang="en-US" sz="2000" dirty="0">
                          <a:solidFill>
                            <a:schemeClr val="accent6"/>
                          </a:solidFill>
                          <a:effectLst/>
                          <a:latin typeface="+mn-lt"/>
                          <a:cs typeface="Times New Roman" panose="02020603050405020304" pitchFamily="18" charset="0"/>
                        </a:rPr>
                        <a:t>2017</a:t>
                      </a:r>
                      <a:endParaRPr lang="en-US" sz="2000" dirty="0">
                        <a:solidFill>
                          <a:schemeClr val="accent6"/>
                        </a:solidFill>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00000"/>
                        </a:lnSpc>
                        <a:spcBef>
                          <a:spcPts val="0"/>
                        </a:spcBef>
                        <a:spcAft>
                          <a:spcPts val="0"/>
                        </a:spcAft>
                      </a:pPr>
                      <a:r>
                        <a:rPr lang="en-US" sz="2000" dirty="0">
                          <a:solidFill>
                            <a:schemeClr val="accent6"/>
                          </a:solidFill>
                          <a:effectLst/>
                          <a:latin typeface="+mn-lt"/>
                          <a:cs typeface="Times New Roman" panose="02020603050405020304" pitchFamily="18" charset="0"/>
                        </a:rPr>
                        <a:t>2018</a:t>
                      </a:r>
                      <a:endParaRPr lang="en-US" sz="2000" dirty="0">
                        <a:solidFill>
                          <a:schemeClr val="accent6"/>
                        </a:solidFill>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13366977"/>
                  </a:ext>
                </a:extLst>
              </a:tr>
              <a:tr h="488808">
                <a:tc>
                  <a:txBody>
                    <a:bodyPr/>
                    <a:lstStyle/>
                    <a:p>
                      <a:pPr marL="0" marR="0">
                        <a:lnSpc>
                          <a:spcPct val="100000"/>
                        </a:lnSpc>
                        <a:spcBef>
                          <a:spcPts val="0"/>
                        </a:spcBef>
                        <a:spcAft>
                          <a:spcPts val="0"/>
                        </a:spcAft>
                      </a:pPr>
                      <a:r>
                        <a:rPr lang="en-US" sz="2000" dirty="0">
                          <a:solidFill>
                            <a:schemeClr val="accent6"/>
                          </a:solidFill>
                          <a:effectLst/>
                          <a:latin typeface="+mn-lt"/>
                          <a:cs typeface="Times New Roman" panose="02020603050405020304" pitchFamily="18" charset="0"/>
                        </a:rPr>
                        <a:t> </a:t>
                      </a:r>
                      <a:endParaRPr lang="en-US" sz="2000" dirty="0">
                        <a:solidFill>
                          <a:schemeClr val="accent6"/>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0000"/>
                        </a:lnSpc>
                        <a:spcBef>
                          <a:spcPts val="0"/>
                        </a:spcBef>
                        <a:spcAft>
                          <a:spcPts val="0"/>
                        </a:spcAft>
                      </a:pPr>
                      <a:r>
                        <a:rPr lang="en-US" sz="2000" dirty="0">
                          <a:solidFill>
                            <a:schemeClr val="accent6"/>
                          </a:solidFill>
                          <a:effectLst/>
                          <a:latin typeface="+mn-lt"/>
                          <a:cs typeface="Times New Roman" panose="02020603050405020304" pitchFamily="18" charset="0"/>
                        </a:rPr>
                        <a:t>A</a:t>
                      </a:r>
                      <a:endParaRPr lang="en-US" sz="2000" dirty="0">
                        <a:solidFill>
                          <a:schemeClr val="accent6"/>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0000"/>
                        </a:lnSpc>
                        <a:spcBef>
                          <a:spcPts val="0"/>
                        </a:spcBef>
                        <a:spcAft>
                          <a:spcPts val="0"/>
                        </a:spcAft>
                      </a:pPr>
                      <a:r>
                        <a:rPr lang="en-US" sz="2000">
                          <a:solidFill>
                            <a:schemeClr val="accent6"/>
                          </a:solidFill>
                          <a:effectLst/>
                          <a:latin typeface="+mn-lt"/>
                          <a:cs typeface="Times New Roman" panose="02020603050405020304" pitchFamily="18" charset="0"/>
                        </a:rPr>
                        <a:t>N</a:t>
                      </a:r>
                      <a:endParaRPr lang="en-US" sz="2000">
                        <a:solidFill>
                          <a:schemeClr val="accent6"/>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0000"/>
                        </a:lnSpc>
                        <a:spcBef>
                          <a:spcPts val="0"/>
                        </a:spcBef>
                        <a:spcAft>
                          <a:spcPts val="0"/>
                        </a:spcAft>
                      </a:pPr>
                      <a:r>
                        <a:rPr lang="en-US" sz="2000">
                          <a:solidFill>
                            <a:schemeClr val="accent6"/>
                          </a:solidFill>
                          <a:effectLst/>
                          <a:latin typeface="+mn-lt"/>
                          <a:cs typeface="Times New Roman" panose="02020603050405020304" pitchFamily="18" charset="0"/>
                        </a:rPr>
                        <a:t>B</a:t>
                      </a:r>
                      <a:endParaRPr lang="en-US" sz="2000">
                        <a:solidFill>
                          <a:schemeClr val="accent6"/>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0000"/>
                        </a:lnSpc>
                        <a:spcBef>
                          <a:spcPts val="0"/>
                        </a:spcBef>
                        <a:spcAft>
                          <a:spcPts val="0"/>
                        </a:spcAft>
                      </a:pPr>
                      <a:r>
                        <a:rPr lang="en-US" sz="2000">
                          <a:solidFill>
                            <a:schemeClr val="accent6"/>
                          </a:solidFill>
                          <a:effectLst/>
                          <a:latin typeface="+mn-lt"/>
                          <a:cs typeface="Times New Roman" panose="02020603050405020304" pitchFamily="18" charset="0"/>
                        </a:rPr>
                        <a:t>Observed</a:t>
                      </a:r>
                      <a:endParaRPr lang="en-US" sz="2000">
                        <a:solidFill>
                          <a:schemeClr val="accent6"/>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0000"/>
                        </a:lnSpc>
                        <a:spcBef>
                          <a:spcPts val="0"/>
                        </a:spcBef>
                        <a:spcAft>
                          <a:spcPts val="0"/>
                        </a:spcAft>
                      </a:pPr>
                      <a:r>
                        <a:rPr lang="en-US" sz="2000" dirty="0">
                          <a:solidFill>
                            <a:schemeClr val="accent6"/>
                          </a:solidFill>
                          <a:effectLst/>
                          <a:latin typeface="+mn-lt"/>
                          <a:cs typeface="Times New Roman" panose="02020603050405020304" pitchFamily="18" charset="0"/>
                        </a:rPr>
                        <a:t>A</a:t>
                      </a:r>
                      <a:endParaRPr lang="en-US" sz="2000" dirty="0">
                        <a:solidFill>
                          <a:schemeClr val="accent6"/>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0000"/>
                        </a:lnSpc>
                        <a:spcBef>
                          <a:spcPts val="0"/>
                        </a:spcBef>
                        <a:spcAft>
                          <a:spcPts val="0"/>
                        </a:spcAft>
                      </a:pPr>
                      <a:r>
                        <a:rPr lang="en-US" sz="2000">
                          <a:solidFill>
                            <a:schemeClr val="accent6"/>
                          </a:solidFill>
                          <a:effectLst/>
                          <a:latin typeface="+mn-lt"/>
                          <a:cs typeface="Times New Roman" panose="02020603050405020304" pitchFamily="18" charset="0"/>
                        </a:rPr>
                        <a:t>N</a:t>
                      </a:r>
                      <a:endParaRPr lang="en-US" sz="2000">
                        <a:solidFill>
                          <a:schemeClr val="accent6"/>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0000"/>
                        </a:lnSpc>
                        <a:spcBef>
                          <a:spcPts val="0"/>
                        </a:spcBef>
                        <a:spcAft>
                          <a:spcPts val="0"/>
                        </a:spcAft>
                      </a:pPr>
                      <a:r>
                        <a:rPr lang="en-US" sz="2000">
                          <a:solidFill>
                            <a:schemeClr val="accent6"/>
                          </a:solidFill>
                          <a:effectLst/>
                          <a:latin typeface="+mn-lt"/>
                          <a:cs typeface="Times New Roman" panose="02020603050405020304" pitchFamily="18" charset="0"/>
                        </a:rPr>
                        <a:t>B</a:t>
                      </a:r>
                      <a:endParaRPr lang="en-US" sz="2000">
                        <a:solidFill>
                          <a:schemeClr val="accent6"/>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0000"/>
                        </a:lnSpc>
                        <a:spcBef>
                          <a:spcPts val="0"/>
                        </a:spcBef>
                        <a:spcAft>
                          <a:spcPts val="0"/>
                        </a:spcAft>
                      </a:pPr>
                      <a:r>
                        <a:rPr lang="en-US" sz="2000" dirty="0">
                          <a:solidFill>
                            <a:schemeClr val="accent6"/>
                          </a:solidFill>
                          <a:effectLst/>
                          <a:latin typeface="+mn-lt"/>
                          <a:cs typeface="Times New Roman" panose="02020603050405020304" pitchFamily="18" charset="0"/>
                        </a:rPr>
                        <a:t>Observed</a:t>
                      </a:r>
                      <a:endParaRPr lang="en-US" sz="2000" dirty="0">
                        <a:solidFill>
                          <a:schemeClr val="accent6"/>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13088732"/>
                  </a:ext>
                </a:extLst>
              </a:tr>
              <a:tr h="682813">
                <a:tc>
                  <a:txBody>
                    <a:bodyPr/>
                    <a:lstStyle/>
                    <a:p>
                      <a:pPr marL="0" marR="0">
                        <a:lnSpc>
                          <a:spcPct val="100000"/>
                        </a:lnSpc>
                        <a:spcBef>
                          <a:spcPts val="0"/>
                        </a:spcBef>
                        <a:spcAft>
                          <a:spcPts val="0"/>
                        </a:spcAft>
                      </a:pPr>
                      <a:r>
                        <a:rPr lang="en-US" sz="2000" dirty="0">
                          <a:solidFill>
                            <a:schemeClr val="accent6"/>
                          </a:solidFill>
                          <a:effectLst/>
                          <a:latin typeface="+mn-lt"/>
                          <a:cs typeface="Times New Roman" panose="02020603050405020304" pitchFamily="18" charset="0"/>
                        </a:rPr>
                        <a:t>Indigenous Forecast(IF)</a:t>
                      </a:r>
                      <a:endParaRPr lang="en-US" sz="2000" dirty="0">
                        <a:solidFill>
                          <a:schemeClr val="accent6"/>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0000"/>
                        </a:lnSpc>
                        <a:spcBef>
                          <a:spcPts val="0"/>
                        </a:spcBef>
                        <a:spcAft>
                          <a:spcPts val="0"/>
                        </a:spcAft>
                      </a:pPr>
                      <a:r>
                        <a:rPr lang="en-GB" sz="2000" dirty="0">
                          <a:solidFill>
                            <a:schemeClr val="accent6"/>
                          </a:solidFill>
                          <a:effectLst/>
                          <a:latin typeface="+mn-lt"/>
                          <a:cs typeface="Times New Roman" panose="02020603050405020304" pitchFamily="18" charset="0"/>
                        </a:rPr>
                        <a:t>33</a:t>
                      </a:r>
                      <a:endParaRPr lang="en-US" sz="2000" dirty="0">
                        <a:solidFill>
                          <a:schemeClr val="accent6"/>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0000"/>
                        </a:lnSpc>
                        <a:spcBef>
                          <a:spcPts val="0"/>
                        </a:spcBef>
                        <a:spcAft>
                          <a:spcPts val="0"/>
                        </a:spcAft>
                      </a:pPr>
                      <a:r>
                        <a:rPr lang="en-GB" sz="2000" b="1" dirty="0">
                          <a:solidFill>
                            <a:srgbClr val="FF0000"/>
                          </a:solidFill>
                          <a:effectLst/>
                          <a:latin typeface="+mn-lt"/>
                          <a:cs typeface="Times New Roman" panose="02020603050405020304" pitchFamily="18" charset="0"/>
                        </a:rPr>
                        <a:t>58</a:t>
                      </a:r>
                      <a:endParaRPr lang="en-US" sz="2000" b="1"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0000"/>
                        </a:lnSpc>
                        <a:spcBef>
                          <a:spcPts val="0"/>
                        </a:spcBef>
                        <a:spcAft>
                          <a:spcPts val="0"/>
                        </a:spcAft>
                      </a:pPr>
                      <a:r>
                        <a:rPr lang="en-GB" sz="2000" dirty="0">
                          <a:solidFill>
                            <a:schemeClr val="accent6"/>
                          </a:solidFill>
                          <a:effectLst/>
                          <a:latin typeface="+mn-lt"/>
                          <a:cs typeface="Times New Roman" panose="02020603050405020304" pitchFamily="18" charset="0"/>
                        </a:rPr>
                        <a:t>9</a:t>
                      </a:r>
                      <a:endParaRPr lang="en-US" sz="2000" dirty="0">
                        <a:solidFill>
                          <a:schemeClr val="accent6"/>
                        </a:solidFill>
                        <a:effectLst/>
                        <a:latin typeface="+mn-lt"/>
                        <a:ea typeface="Calibri" panose="020F0502020204030204" pitchFamily="34" charset="0"/>
                        <a:cs typeface="Times New Roman" panose="02020603050405020304" pitchFamily="18" charset="0"/>
                      </a:endParaRPr>
                    </a:p>
                  </a:txBody>
                  <a:tcPr marL="68580" marR="68580" marT="0" marB="0"/>
                </a:tc>
                <a:tc rowSpan="4">
                  <a:txBody>
                    <a:bodyPr/>
                    <a:lstStyle/>
                    <a:p>
                      <a:pPr marL="0" marR="0" algn="ctr">
                        <a:lnSpc>
                          <a:spcPct val="100000"/>
                        </a:lnSpc>
                        <a:spcBef>
                          <a:spcPts val="0"/>
                        </a:spcBef>
                        <a:spcAft>
                          <a:spcPts val="0"/>
                        </a:spcAft>
                      </a:pPr>
                      <a:r>
                        <a:rPr lang="en-US" sz="2000" dirty="0">
                          <a:solidFill>
                            <a:schemeClr val="accent6"/>
                          </a:solidFill>
                          <a:effectLst/>
                          <a:latin typeface="+mn-lt"/>
                          <a:cs typeface="Times New Roman" panose="02020603050405020304" pitchFamily="18" charset="0"/>
                        </a:rPr>
                        <a:t>Near-Normal</a:t>
                      </a:r>
                    </a:p>
                    <a:p>
                      <a:pPr marL="0" marR="0" algn="ctr">
                        <a:lnSpc>
                          <a:spcPct val="100000"/>
                        </a:lnSpc>
                        <a:spcBef>
                          <a:spcPts val="0"/>
                        </a:spcBef>
                        <a:spcAft>
                          <a:spcPts val="0"/>
                        </a:spcAft>
                      </a:pPr>
                      <a:r>
                        <a:rPr lang="en-US" sz="2000" dirty="0">
                          <a:solidFill>
                            <a:schemeClr val="accent6"/>
                          </a:solidFill>
                          <a:effectLst/>
                          <a:latin typeface="+mn-lt"/>
                          <a:cs typeface="Times New Roman" panose="02020603050405020304" pitchFamily="18" charset="0"/>
                        </a:rPr>
                        <a:t>(741.8 mm)</a:t>
                      </a:r>
                    </a:p>
                    <a:p>
                      <a:pPr marL="0" marR="0">
                        <a:lnSpc>
                          <a:spcPct val="100000"/>
                        </a:lnSpc>
                        <a:spcBef>
                          <a:spcPts val="0"/>
                        </a:spcBef>
                        <a:spcAft>
                          <a:spcPts val="0"/>
                        </a:spcAft>
                      </a:pPr>
                      <a:r>
                        <a:rPr lang="en-US" sz="2000" dirty="0">
                          <a:solidFill>
                            <a:schemeClr val="accent6"/>
                          </a:solidFill>
                          <a:effectLst/>
                          <a:latin typeface="+mn-lt"/>
                          <a:cs typeface="Times New Roman" panose="02020603050405020304" pitchFamily="18" charset="0"/>
                        </a:rPr>
                        <a:t> </a:t>
                      </a:r>
                      <a:endParaRPr lang="en-US" sz="2000" dirty="0">
                        <a:solidFill>
                          <a:schemeClr val="accent6"/>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0000"/>
                        </a:lnSpc>
                        <a:spcBef>
                          <a:spcPts val="0"/>
                        </a:spcBef>
                        <a:spcAft>
                          <a:spcPts val="0"/>
                        </a:spcAft>
                      </a:pPr>
                      <a:r>
                        <a:rPr lang="en-GB" sz="2000" b="1" dirty="0">
                          <a:solidFill>
                            <a:srgbClr val="FF0000"/>
                          </a:solidFill>
                          <a:effectLst/>
                          <a:latin typeface="+mn-lt"/>
                          <a:cs typeface="Times New Roman" panose="02020603050405020304" pitchFamily="18" charset="0"/>
                        </a:rPr>
                        <a:t>50</a:t>
                      </a:r>
                      <a:endParaRPr lang="en-US" sz="2000" b="1"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0000"/>
                        </a:lnSpc>
                        <a:spcBef>
                          <a:spcPts val="0"/>
                        </a:spcBef>
                        <a:spcAft>
                          <a:spcPts val="0"/>
                        </a:spcAft>
                      </a:pPr>
                      <a:r>
                        <a:rPr lang="en-GB" sz="2000">
                          <a:solidFill>
                            <a:schemeClr val="accent6"/>
                          </a:solidFill>
                          <a:effectLst/>
                          <a:latin typeface="+mn-lt"/>
                          <a:cs typeface="Times New Roman" panose="02020603050405020304" pitchFamily="18" charset="0"/>
                        </a:rPr>
                        <a:t>33</a:t>
                      </a:r>
                      <a:endParaRPr lang="en-US" sz="2000">
                        <a:solidFill>
                          <a:schemeClr val="accent6"/>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0000"/>
                        </a:lnSpc>
                        <a:spcBef>
                          <a:spcPts val="0"/>
                        </a:spcBef>
                        <a:spcAft>
                          <a:spcPts val="0"/>
                        </a:spcAft>
                      </a:pPr>
                      <a:r>
                        <a:rPr lang="en-GB" sz="2000">
                          <a:solidFill>
                            <a:schemeClr val="accent6"/>
                          </a:solidFill>
                          <a:effectLst/>
                          <a:latin typeface="+mn-lt"/>
                          <a:cs typeface="Times New Roman" panose="02020603050405020304" pitchFamily="18" charset="0"/>
                        </a:rPr>
                        <a:t>17</a:t>
                      </a:r>
                      <a:endParaRPr lang="en-US" sz="2000">
                        <a:solidFill>
                          <a:schemeClr val="accent6"/>
                        </a:solidFill>
                        <a:effectLst/>
                        <a:latin typeface="+mn-lt"/>
                        <a:ea typeface="Calibri" panose="020F0502020204030204" pitchFamily="34" charset="0"/>
                        <a:cs typeface="Times New Roman" panose="02020603050405020304" pitchFamily="18" charset="0"/>
                      </a:endParaRPr>
                    </a:p>
                  </a:txBody>
                  <a:tcPr marL="68580" marR="68580" marT="0" marB="0"/>
                </a:tc>
                <a:tc rowSpan="4">
                  <a:txBody>
                    <a:bodyPr/>
                    <a:lstStyle/>
                    <a:p>
                      <a:pPr marL="0" marR="0" algn="ctr">
                        <a:lnSpc>
                          <a:spcPct val="100000"/>
                        </a:lnSpc>
                        <a:spcBef>
                          <a:spcPts val="0"/>
                        </a:spcBef>
                        <a:spcAft>
                          <a:spcPts val="0"/>
                        </a:spcAft>
                      </a:pPr>
                      <a:r>
                        <a:rPr lang="en-US" sz="2000" dirty="0">
                          <a:solidFill>
                            <a:schemeClr val="accent6"/>
                          </a:solidFill>
                          <a:effectLst/>
                          <a:latin typeface="+mn-lt"/>
                          <a:cs typeface="Times New Roman" panose="02020603050405020304" pitchFamily="18" charset="0"/>
                        </a:rPr>
                        <a:t>Above Normal</a:t>
                      </a:r>
                    </a:p>
                    <a:p>
                      <a:pPr marL="0" marR="0" algn="ctr">
                        <a:lnSpc>
                          <a:spcPct val="100000"/>
                        </a:lnSpc>
                        <a:spcBef>
                          <a:spcPts val="0"/>
                        </a:spcBef>
                        <a:spcAft>
                          <a:spcPts val="0"/>
                        </a:spcAft>
                      </a:pPr>
                      <a:r>
                        <a:rPr lang="en-US" sz="2000" dirty="0">
                          <a:solidFill>
                            <a:schemeClr val="accent6"/>
                          </a:solidFill>
                          <a:effectLst/>
                          <a:latin typeface="+mn-lt"/>
                          <a:cs typeface="Times New Roman" panose="02020603050405020304" pitchFamily="18" charset="0"/>
                        </a:rPr>
                        <a:t>(1316.3)</a:t>
                      </a:r>
                      <a:endParaRPr lang="en-US" sz="2000" dirty="0">
                        <a:solidFill>
                          <a:schemeClr val="accent6"/>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99787057"/>
                  </a:ext>
                </a:extLst>
              </a:tr>
              <a:tr h="341407">
                <a:tc rowSpan="2">
                  <a:txBody>
                    <a:bodyPr/>
                    <a:lstStyle/>
                    <a:p>
                      <a:pPr marL="0" marR="0">
                        <a:lnSpc>
                          <a:spcPct val="100000"/>
                        </a:lnSpc>
                        <a:spcBef>
                          <a:spcPts val="0"/>
                        </a:spcBef>
                        <a:spcAft>
                          <a:spcPts val="0"/>
                        </a:spcAft>
                      </a:pPr>
                      <a:r>
                        <a:rPr lang="en-US" sz="2000" dirty="0">
                          <a:solidFill>
                            <a:schemeClr val="accent6"/>
                          </a:solidFill>
                          <a:effectLst/>
                          <a:latin typeface="+mn-lt"/>
                          <a:cs typeface="Times New Roman" panose="02020603050405020304" pitchFamily="18" charset="0"/>
                        </a:rPr>
                        <a:t>Scientific Forecast(SF)</a:t>
                      </a:r>
                      <a:endParaRPr lang="en-US" sz="2000" dirty="0">
                        <a:solidFill>
                          <a:schemeClr val="accent6"/>
                        </a:solidFill>
                        <a:effectLst/>
                        <a:latin typeface="+mn-lt"/>
                        <a:ea typeface="Calibri" panose="020F0502020204030204" pitchFamily="34" charset="0"/>
                        <a:cs typeface="Times New Roman" panose="02020603050405020304" pitchFamily="18" charset="0"/>
                      </a:endParaRPr>
                    </a:p>
                  </a:txBody>
                  <a:tcPr marL="68580" marR="68580" marT="0" marB="0"/>
                </a:tc>
                <a:tc rowSpan="2">
                  <a:txBody>
                    <a:bodyPr/>
                    <a:lstStyle/>
                    <a:p>
                      <a:pPr marL="0" marR="0" algn="ctr">
                        <a:lnSpc>
                          <a:spcPct val="100000"/>
                        </a:lnSpc>
                        <a:spcBef>
                          <a:spcPts val="0"/>
                        </a:spcBef>
                        <a:spcAft>
                          <a:spcPts val="0"/>
                        </a:spcAft>
                      </a:pPr>
                      <a:r>
                        <a:rPr lang="en-GB" sz="2000" b="1" dirty="0">
                          <a:solidFill>
                            <a:srgbClr val="FF0000"/>
                          </a:solidFill>
                          <a:effectLst/>
                          <a:latin typeface="+mn-lt"/>
                          <a:cs typeface="Times New Roman" panose="02020603050405020304" pitchFamily="18" charset="0"/>
                        </a:rPr>
                        <a:t>40</a:t>
                      </a:r>
                      <a:endParaRPr lang="en-US" sz="2000" b="1"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tc>
                <a:tc rowSpan="2">
                  <a:txBody>
                    <a:bodyPr/>
                    <a:lstStyle/>
                    <a:p>
                      <a:pPr marL="0" marR="0" algn="ctr">
                        <a:lnSpc>
                          <a:spcPct val="100000"/>
                        </a:lnSpc>
                        <a:spcBef>
                          <a:spcPts val="0"/>
                        </a:spcBef>
                        <a:spcAft>
                          <a:spcPts val="0"/>
                        </a:spcAft>
                      </a:pPr>
                      <a:r>
                        <a:rPr lang="en-GB" sz="2000" dirty="0">
                          <a:solidFill>
                            <a:schemeClr val="accent6"/>
                          </a:solidFill>
                          <a:effectLst/>
                          <a:latin typeface="+mn-lt"/>
                          <a:cs typeface="Times New Roman" panose="02020603050405020304" pitchFamily="18" charset="0"/>
                        </a:rPr>
                        <a:t>35</a:t>
                      </a:r>
                      <a:endParaRPr lang="en-US" sz="2000" dirty="0">
                        <a:solidFill>
                          <a:schemeClr val="accent6"/>
                        </a:solidFill>
                        <a:effectLst/>
                        <a:latin typeface="+mn-lt"/>
                        <a:ea typeface="Calibri" panose="020F0502020204030204" pitchFamily="34" charset="0"/>
                        <a:cs typeface="Times New Roman" panose="02020603050405020304" pitchFamily="18" charset="0"/>
                      </a:endParaRPr>
                    </a:p>
                  </a:txBody>
                  <a:tcPr marL="68580" marR="68580" marT="0" marB="0"/>
                </a:tc>
                <a:tc rowSpan="2">
                  <a:txBody>
                    <a:bodyPr/>
                    <a:lstStyle/>
                    <a:p>
                      <a:pPr marL="0" marR="0" algn="ctr">
                        <a:lnSpc>
                          <a:spcPct val="100000"/>
                        </a:lnSpc>
                        <a:spcBef>
                          <a:spcPts val="0"/>
                        </a:spcBef>
                        <a:spcAft>
                          <a:spcPts val="0"/>
                        </a:spcAft>
                      </a:pPr>
                      <a:r>
                        <a:rPr lang="en-GB" sz="2000" dirty="0">
                          <a:solidFill>
                            <a:schemeClr val="accent6"/>
                          </a:solidFill>
                          <a:effectLst/>
                          <a:latin typeface="+mn-lt"/>
                          <a:cs typeface="Times New Roman" panose="02020603050405020304" pitchFamily="18" charset="0"/>
                        </a:rPr>
                        <a:t>25</a:t>
                      </a:r>
                      <a:endParaRPr lang="en-US" sz="2000" dirty="0">
                        <a:solidFill>
                          <a:schemeClr val="accent6"/>
                        </a:solidFill>
                        <a:effectLst/>
                        <a:latin typeface="+mn-lt"/>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tc>
                  <a:txBody>
                    <a:bodyPr/>
                    <a:lstStyle/>
                    <a:p>
                      <a:pPr marL="0" marR="0" algn="ctr">
                        <a:lnSpc>
                          <a:spcPct val="100000"/>
                        </a:lnSpc>
                        <a:spcBef>
                          <a:spcPts val="0"/>
                        </a:spcBef>
                        <a:spcAft>
                          <a:spcPts val="0"/>
                        </a:spcAft>
                      </a:pPr>
                      <a:r>
                        <a:rPr lang="en-GB" sz="2000" b="1" dirty="0">
                          <a:solidFill>
                            <a:srgbClr val="FF0000"/>
                          </a:solidFill>
                          <a:effectLst/>
                          <a:latin typeface="+mn-lt"/>
                          <a:cs typeface="Times New Roman" panose="02020603050405020304" pitchFamily="18" charset="0"/>
                        </a:rPr>
                        <a:t>35</a:t>
                      </a:r>
                      <a:endParaRPr lang="en-US" sz="2000" b="1"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0000"/>
                        </a:lnSpc>
                        <a:spcBef>
                          <a:spcPts val="0"/>
                        </a:spcBef>
                        <a:spcAft>
                          <a:spcPts val="0"/>
                        </a:spcAft>
                      </a:pPr>
                      <a:r>
                        <a:rPr lang="en-GB" sz="2000" b="1" dirty="0">
                          <a:solidFill>
                            <a:srgbClr val="FF0000"/>
                          </a:solidFill>
                          <a:effectLst/>
                          <a:latin typeface="+mn-lt"/>
                          <a:cs typeface="Times New Roman" panose="02020603050405020304" pitchFamily="18" charset="0"/>
                        </a:rPr>
                        <a:t>35</a:t>
                      </a:r>
                      <a:endParaRPr lang="en-US" sz="2000" b="1"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0000"/>
                        </a:lnSpc>
                        <a:spcBef>
                          <a:spcPts val="0"/>
                        </a:spcBef>
                        <a:spcAft>
                          <a:spcPts val="0"/>
                        </a:spcAft>
                      </a:pPr>
                      <a:r>
                        <a:rPr lang="en-GB" sz="2000" dirty="0">
                          <a:solidFill>
                            <a:schemeClr val="accent6"/>
                          </a:solidFill>
                          <a:effectLst/>
                          <a:latin typeface="+mn-lt"/>
                          <a:cs typeface="Times New Roman" panose="02020603050405020304" pitchFamily="18" charset="0"/>
                        </a:rPr>
                        <a:t>30</a:t>
                      </a:r>
                      <a:endParaRPr lang="en-US" sz="2000" dirty="0">
                        <a:solidFill>
                          <a:schemeClr val="accent6"/>
                        </a:solidFill>
                        <a:effectLst/>
                        <a:latin typeface="+mn-lt"/>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3726006200"/>
                  </a:ext>
                </a:extLst>
              </a:tr>
              <a:tr h="34140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algn="ctr">
                        <a:lnSpc>
                          <a:spcPct val="100000"/>
                        </a:lnSpc>
                        <a:spcBef>
                          <a:spcPts val="0"/>
                        </a:spcBef>
                        <a:spcAft>
                          <a:spcPts val="0"/>
                        </a:spcAft>
                      </a:pPr>
                      <a:r>
                        <a:rPr lang="en-GB" sz="2000" b="1" dirty="0">
                          <a:solidFill>
                            <a:srgbClr val="FF0000"/>
                          </a:solidFill>
                          <a:effectLst/>
                          <a:latin typeface="+mn-lt"/>
                          <a:cs typeface="Times New Roman" panose="02020603050405020304" pitchFamily="18" charset="0"/>
                        </a:rPr>
                        <a:t>43</a:t>
                      </a:r>
                      <a:endParaRPr lang="en-US" sz="2000" b="1"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tc>
                <a:tc rowSpan="2">
                  <a:txBody>
                    <a:bodyPr/>
                    <a:lstStyle/>
                    <a:p>
                      <a:pPr marL="0" marR="0" algn="ctr">
                        <a:lnSpc>
                          <a:spcPct val="100000"/>
                        </a:lnSpc>
                        <a:spcBef>
                          <a:spcPts val="0"/>
                        </a:spcBef>
                        <a:spcAft>
                          <a:spcPts val="0"/>
                        </a:spcAft>
                      </a:pPr>
                      <a:r>
                        <a:rPr lang="en-GB" sz="2000" dirty="0">
                          <a:solidFill>
                            <a:schemeClr val="accent6"/>
                          </a:solidFill>
                          <a:effectLst/>
                          <a:latin typeface="+mn-lt"/>
                          <a:cs typeface="Times New Roman" panose="02020603050405020304" pitchFamily="18" charset="0"/>
                        </a:rPr>
                        <a:t>34</a:t>
                      </a:r>
                      <a:endParaRPr lang="en-US" sz="2000" dirty="0">
                        <a:solidFill>
                          <a:schemeClr val="accent6"/>
                        </a:solidFill>
                        <a:effectLst/>
                        <a:latin typeface="+mn-lt"/>
                        <a:ea typeface="Calibri" panose="020F0502020204030204" pitchFamily="34" charset="0"/>
                        <a:cs typeface="Times New Roman" panose="02020603050405020304" pitchFamily="18" charset="0"/>
                      </a:endParaRPr>
                    </a:p>
                  </a:txBody>
                  <a:tcPr marL="68580" marR="68580" marT="0" marB="0"/>
                </a:tc>
                <a:tc rowSpan="2">
                  <a:txBody>
                    <a:bodyPr/>
                    <a:lstStyle/>
                    <a:p>
                      <a:pPr marL="0" marR="0" algn="ctr">
                        <a:lnSpc>
                          <a:spcPct val="100000"/>
                        </a:lnSpc>
                        <a:spcBef>
                          <a:spcPts val="0"/>
                        </a:spcBef>
                        <a:spcAft>
                          <a:spcPts val="0"/>
                        </a:spcAft>
                      </a:pPr>
                      <a:r>
                        <a:rPr lang="en-GB" sz="2000" dirty="0">
                          <a:solidFill>
                            <a:schemeClr val="accent6"/>
                          </a:solidFill>
                          <a:effectLst/>
                          <a:latin typeface="+mn-lt"/>
                          <a:cs typeface="Times New Roman" panose="02020603050405020304" pitchFamily="18" charset="0"/>
                        </a:rPr>
                        <a:t>24</a:t>
                      </a:r>
                      <a:endParaRPr lang="en-US" sz="2000" dirty="0">
                        <a:solidFill>
                          <a:schemeClr val="accent6"/>
                        </a:solidFill>
                        <a:effectLst/>
                        <a:latin typeface="+mn-lt"/>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586865484"/>
                  </a:ext>
                </a:extLst>
              </a:tr>
              <a:tr h="1260515">
                <a:tc>
                  <a:txBody>
                    <a:bodyPr/>
                    <a:lstStyle/>
                    <a:p>
                      <a:pPr marL="0" marR="0">
                        <a:lnSpc>
                          <a:spcPct val="100000"/>
                        </a:lnSpc>
                        <a:spcBef>
                          <a:spcPts val="0"/>
                        </a:spcBef>
                        <a:spcAft>
                          <a:spcPts val="0"/>
                        </a:spcAft>
                      </a:pPr>
                      <a:r>
                        <a:rPr lang="en-US" sz="2000" dirty="0">
                          <a:solidFill>
                            <a:schemeClr val="accent6"/>
                          </a:solidFill>
                          <a:effectLst/>
                          <a:latin typeface="+mn-lt"/>
                          <a:cs typeface="Times New Roman" panose="02020603050405020304" pitchFamily="18" charset="0"/>
                        </a:rPr>
                        <a:t>Integrated Probability Forecast (IPF)</a:t>
                      </a:r>
                      <a:endParaRPr lang="en-US" sz="2000" dirty="0">
                        <a:solidFill>
                          <a:schemeClr val="accent6"/>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0000"/>
                        </a:lnSpc>
                        <a:spcBef>
                          <a:spcPts val="0"/>
                        </a:spcBef>
                        <a:spcAft>
                          <a:spcPts val="0"/>
                        </a:spcAft>
                      </a:pPr>
                      <a:r>
                        <a:rPr lang="en-GB" sz="2000" dirty="0">
                          <a:solidFill>
                            <a:schemeClr val="accent6"/>
                          </a:solidFill>
                          <a:effectLst/>
                          <a:latin typeface="+mn-lt"/>
                          <a:cs typeface="Times New Roman" panose="02020603050405020304" pitchFamily="18" charset="0"/>
                        </a:rPr>
                        <a:t>37</a:t>
                      </a:r>
                      <a:endParaRPr lang="en-US" sz="2000" dirty="0">
                        <a:solidFill>
                          <a:schemeClr val="accent6"/>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0000"/>
                        </a:lnSpc>
                        <a:spcBef>
                          <a:spcPts val="0"/>
                        </a:spcBef>
                        <a:spcAft>
                          <a:spcPts val="0"/>
                        </a:spcAft>
                      </a:pPr>
                      <a:r>
                        <a:rPr lang="en-GB" sz="2000" b="1" dirty="0">
                          <a:solidFill>
                            <a:srgbClr val="FF0000"/>
                          </a:solidFill>
                          <a:effectLst/>
                          <a:latin typeface="+mn-lt"/>
                          <a:cs typeface="Times New Roman" panose="02020603050405020304" pitchFamily="18" charset="0"/>
                        </a:rPr>
                        <a:t>47</a:t>
                      </a:r>
                      <a:endParaRPr lang="en-US" sz="2000" b="1"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0000"/>
                        </a:lnSpc>
                        <a:spcBef>
                          <a:spcPts val="0"/>
                        </a:spcBef>
                        <a:spcAft>
                          <a:spcPts val="0"/>
                        </a:spcAft>
                      </a:pPr>
                      <a:r>
                        <a:rPr lang="en-GB" sz="2000" dirty="0">
                          <a:solidFill>
                            <a:schemeClr val="accent6"/>
                          </a:solidFill>
                          <a:effectLst/>
                          <a:latin typeface="+mn-lt"/>
                          <a:cs typeface="Times New Roman" panose="02020603050405020304" pitchFamily="18" charset="0"/>
                        </a:rPr>
                        <a:t>17</a:t>
                      </a:r>
                      <a:endParaRPr lang="en-US" sz="2000" dirty="0">
                        <a:solidFill>
                          <a:schemeClr val="accent6"/>
                        </a:solidFill>
                        <a:effectLst/>
                        <a:latin typeface="+mn-lt"/>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tc vMerge="1">
                  <a:txBody>
                    <a:bodyPr/>
                    <a:lstStyle/>
                    <a:p>
                      <a:pPr marL="0" marR="0" algn="ctr">
                        <a:lnSpc>
                          <a:spcPct val="100000"/>
                        </a:lnSpc>
                        <a:spcBef>
                          <a:spcPts val="0"/>
                        </a:spcBef>
                        <a:spcAft>
                          <a:spcPts val="0"/>
                        </a:spcAft>
                      </a:pPr>
                      <a:endParaRPr lang="en-US" sz="1800" b="1" dirty="0">
                        <a:solidFill>
                          <a:schemeClr val="accent6"/>
                        </a:solidFill>
                        <a:effectLst/>
                        <a:latin typeface="+mn-lt"/>
                        <a:ea typeface="Calibri" panose="020F0502020204030204" pitchFamily="34" charset="0"/>
                        <a:cs typeface="Times New Roman" panose="02020603050405020304" pitchFamily="18" charset="0"/>
                      </a:endParaRPr>
                    </a:p>
                  </a:txBody>
                  <a:tcPr marL="68580" marR="68580" marT="0" marB="0"/>
                </a:tc>
                <a:tc vMerge="1">
                  <a:txBody>
                    <a:bodyPr/>
                    <a:lstStyle/>
                    <a:p>
                      <a:pPr marL="0" marR="0" algn="ctr">
                        <a:lnSpc>
                          <a:spcPct val="100000"/>
                        </a:lnSpc>
                        <a:spcBef>
                          <a:spcPts val="0"/>
                        </a:spcBef>
                        <a:spcAft>
                          <a:spcPts val="0"/>
                        </a:spcAft>
                      </a:pPr>
                      <a:endParaRPr lang="en-US" sz="1800" dirty="0">
                        <a:solidFill>
                          <a:schemeClr val="accent6"/>
                        </a:solidFill>
                        <a:effectLst/>
                        <a:latin typeface="+mn-lt"/>
                        <a:ea typeface="Calibri" panose="020F0502020204030204" pitchFamily="34" charset="0"/>
                        <a:cs typeface="Times New Roman" panose="02020603050405020304" pitchFamily="18" charset="0"/>
                      </a:endParaRPr>
                    </a:p>
                  </a:txBody>
                  <a:tcPr marL="68580" marR="68580" marT="0" marB="0"/>
                </a:tc>
                <a:tc vMerge="1">
                  <a:txBody>
                    <a:bodyPr/>
                    <a:lstStyle/>
                    <a:p>
                      <a:pPr marL="0" marR="0" algn="ctr">
                        <a:lnSpc>
                          <a:spcPct val="100000"/>
                        </a:lnSpc>
                        <a:spcBef>
                          <a:spcPts val="0"/>
                        </a:spcBef>
                        <a:spcAft>
                          <a:spcPts val="0"/>
                        </a:spcAft>
                      </a:pPr>
                      <a:endParaRPr lang="en-US" sz="1800" dirty="0">
                        <a:solidFill>
                          <a:schemeClr val="accent6"/>
                        </a:solidFill>
                        <a:effectLst/>
                        <a:latin typeface="+mn-lt"/>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323521716"/>
                  </a:ext>
                </a:extLst>
              </a:tr>
            </a:tbl>
          </a:graphicData>
        </a:graphic>
      </p:graphicFrame>
      <p:sp>
        <p:nvSpPr>
          <p:cNvPr id="6" name="Rectangle 5"/>
          <p:cNvSpPr/>
          <p:nvPr/>
        </p:nvSpPr>
        <p:spPr>
          <a:xfrm>
            <a:off x="338573" y="4995965"/>
            <a:ext cx="8748933" cy="1200329"/>
          </a:xfrm>
          <a:prstGeom prst="rect">
            <a:avLst/>
          </a:prstGeom>
        </p:spPr>
        <p:txBody>
          <a:bodyPr wrap="square">
            <a:spAutoFit/>
          </a:bodyPr>
          <a:lstStyle/>
          <a:p>
            <a:pPr marL="0" indent="0" algn="just">
              <a:spcBef>
                <a:spcPts val="0"/>
              </a:spcBef>
              <a:buNone/>
            </a:pPr>
            <a:r>
              <a:rPr lang="en-GB" dirty="0">
                <a:solidFill>
                  <a:schemeClr val="accent6"/>
                </a:solidFill>
                <a:cs typeface="Times New Roman" panose="02020603050405020304" pitchFamily="18" charset="0"/>
              </a:rPr>
              <a:t>Performance of IF, SF and IPF </a:t>
            </a:r>
            <a:r>
              <a:rPr lang="en-GB" dirty="0">
                <a:solidFill>
                  <a:schemeClr val="accent6"/>
                </a:solidFill>
              </a:rPr>
              <a:t>and observation for the 2017 and 2018 seasons. A: above-normal; N: near-normal; B: below-normal. Near normal range of </a:t>
            </a:r>
            <a:r>
              <a:rPr lang="en-US" dirty="0">
                <a:solidFill>
                  <a:schemeClr val="accent6"/>
                </a:solidFill>
              </a:rPr>
              <a:t>740-1230 mm (GMet, 2017). </a:t>
            </a:r>
            <a:r>
              <a:rPr lang="en-US" dirty="0">
                <a:solidFill>
                  <a:schemeClr val="accent6"/>
                </a:solidFill>
                <a:cs typeface="Times New Roman" panose="02020603050405020304" pitchFamily="18" charset="0"/>
              </a:rPr>
              <a:t>values in </a:t>
            </a:r>
            <a:r>
              <a:rPr lang="en-US" dirty="0">
                <a:solidFill>
                  <a:srgbClr val="FF0000"/>
                </a:solidFill>
                <a:cs typeface="Times New Roman" panose="02020603050405020304" pitchFamily="18" charset="0"/>
              </a:rPr>
              <a:t>red</a:t>
            </a:r>
            <a:r>
              <a:rPr lang="en-US" dirty="0">
                <a:solidFill>
                  <a:schemeClr val="accent6"/>
                </a:solidFill>
                <a:cs typeface="Times New Roman" panose="02020603050405020304" pitchFamily="18" charset="0"/>
              </a:rPr>
              <a:t> show the highest probability and direction of the forecast by each forecast system </a:t>
            </a:r>
            <a:endParaRPr lang="en-US" dirty="0">
              <a:solidFill>
                <a:schemeClr val="accent6"/>
              </a:solidFill>
            </a:endParaRPr>
          </a:p>
        </p:txBody>
      </p:sp>
    </p:spTree>
    <p:extLst>
      <p:ext uri="{BB962C8B-B14F-4D97-AF65-F5344CB8AC3E}">
        <p14:creationId xmlns:p14="http://schemas.microsoft.com/office/powerpoint/2010/main" val="1410918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465551"/>
          </a:xfrm>
        </p:spPr>
        <p:txBody>
          <a:bodyPr/>
          <a:lstStyle/>
          <a:p>
            <a:r>
              <a:rPr lang="en-US" dirty="0">
                <a:ea typeface="Calibri" panose="020F0502020204030204" pitchFamily="34" charset="0"/>
                <a:cs typeface="Times New Roman" panose="02020603050405020304" pitchFamily="18" charset="0"/>
              </a:rPr>
              <a:t>Acceptability of integrated forecast</a:t>
            </a:r>
            <a:br>
              <a:rPr lang="nl-NL" dirty="0"/>
            </a:br>
            <a:endParaRPr lang="en-US" dirty="0"/>
          </a:p>
        </p:txBody>
      </p:sp>
      <p:sp>
        <p:nvSpPr>
          <p:cNvPr id="4" name="Slide Number Placeholder 3"/>
          <p:cNvSpPr>
            <a:spLocks noGrp="1"/>
          </p:cNvSpPr>
          <p:nvPr>
            <p:ph type="sldNum" sz="quarter" idx="12"/>
          </p:nvPr>
        </p:nvSpPr>
        <p:spPr/>
        <p:txBody>
          <a:bodyPr/>
          <a:lstStyle/>
          <a:p>
            <a:fld id="{4360DEE2-6C47-4ED1-B35E-EFF01F73C9C5}" type="slidenum">
              <a:rPr lang="en-GB" smtClean="0"/>
              <a:t>21</a:t>
            </a:fld>
            <a:endParaRPr lang="en-GB"/>
          </a:p>
        </p:txBody>
      </p:sp>
      <p:pic>
        <p:nvPicPr>
          <p:cNvPr id="6" name="Picture 5"/>
          <p:cNvPicPr/>
          <p:nvPr/>
        </p:nvPicPr>
        <p:blipFill rotWithShape="1">
          <a:blip r:embed="rId2" cstate="print">
            <a:extLst>
              <a:ext uri="{28A0092B-C50C-407E-A947-70E740481C1C}">
                <a14:useLocalDpi xmlns:a14="http://schemas.microsoft.com/office/drawing/2010/main" val="0"/>
              </a:ext>
            </a:extLst>
          </a:blip>
          <a:srcRect r="34924" b="3880"/>
          <a:stretch/>
        </p:blipFill>
        <p:spPr bwMode="auto">
          <a:xfrm>
            <a:off x="0" y="1058518"/>
            <a:ext cx="8138552" cy="4298673"/>
          </a:xfrm>
          <a:prstGeom prst="rect">
            <a:avLst/>
          </a:prstGeom>
          <a:ln>
            <a:noFill/>
          </a:ln>
          <a:extLst>
            <a:ext uri="{53640926-AAD7-44D8-BBD7-CCE9431645EC}">
              <a14:shadowObscured xmlns:a14="http://schemas.microsoft.com/office/drawing/2010/main"/>
            </a:ext>
          </a:extLst>
        </p:spPr>
      </p:pic>
      <p:sp>
        <p:nvSpPr>
          <p:cNvPr id="7" name="Tijdelijke aanduiding voor tekst 9"/>
          <p:cNvSpPr txBox="1">
            <a:spLocks/>
          </p:cNvSpPr>
          <p:nvPr/>
        </p:nvSpPr>
        <p:spPr>
          <a:xfrm>
            <a:off x="2589022" y="5357191"/>
            <a:ext cx="6165410" cy="958724"/>
          </a:xfrm>
          <a:prstGeom prst="rect">
            <a:avLst/>
          </a:prstGeom>
        </p:spPr>
        <p:txBody>
          <a:bodyPr wrap="square" lIns="0" tIns="0" rIns="0" bIns="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indent="0" algn="just">
              <a:lnSpc>
                <a:spcPct val="115000"/>
              </a:lnSpc>
              <a:spcBef>
                <a:spcPts val="0"/>
              </a:spcBef>
              <a:spcAft>
                <a:spcPts val="0"/>
              </a:spcAft>
              <a:buNone/>
            </a:pPr>
            <a:r>
              <a:rPr lang="en-US" sz="1400" b="1" dirty="0">
                <a:solidFill>
                  <a:schemeClr val="accent6"/>
                </a:solidFill>
              </a:rPr>
              <a:t>Figure 4.</a:t>
            </a:r>
            <a:r>
              <a:rPr lang="en-GB" sz="1400" dirty="0">
                <a:solidFill>
                  <a:schemeClr val="accent6"/>
                </a:solidFill>
              </a:rPr>
              <a:t>  </a:t>
            </a:r>
            <a:r>
              <a:rPr lang="en-US" sz="1400" i="1" dirty="0">
                <a:solidFill>
                  <a:schemeClr val="accent6"/>
                </a:solidFill>
                <a:ea typeface="Calibri" panose="020F0502020204030204" pitchFamily="34" charset="0"/>
                <a:cs typeface="Times New Roman" panose="02020603050405020304" pitchFamily="18" charset="0"/>
              </a:rPr>
              <a:t>Measure of acceptability of integrated forecast (Strongly disagree: 1-1.9, Disagree: 2-2.9, Neutral: 3-3.9, Agree: 4-4.9, strongly agree: 5-5.9, I don't know: &gt;6-6.9)</a:t>
            </a:r>
          </a:p>
          <a:p>
            <a:pPr marL="0" indent="0">
              <a:spcBef>
                <a:spcPts val="0"/>
              </a:spcBef>
              <a:buNone/>
            </a:pPr>
            <a:r>
              <a:rPr lang="en-GB" sz="1400" dirty="0">
                <a:solidFill>
                  <a:schemeClr val="accent6"/>
                </a:solidFill>
              </a:rPr>
              <a:t> </a:t>
            </a:r>
            <a:endParaRPr lang="en-US" sz="1400" dirty="0">
              <a:solidFill>
                <a:schemeClr val="accent6"/>
              </a:solidFill>
            </a:endParaRPr>
          </a:p>
        </p:txBody>
      </p:sp>
    </p:spTree>
    <p:extLst>
      <p:ext uri="{BB962C8B-B14F-4D97-AF65-F5344CB8AC3E}">
        <p14:creationId xmlns:p14="http://schemas.microsoft.com/office/powerpoint/2010/main" val="28769715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99592" y="121546"/>
            <a:ext cx="8442796" cy="566517"/>
          </a:xfrm>
        </p:spPr>
        <p:txBody>
          <a:bodyPr/>
          <a:lstStyle/>
          <a:p>
            <a:r>
              <a:rPr lang="en-US" dirty="0"/>
              <a:t>Major Insights</a:t>
            </a:r>
          </a:p>
        </p:txBody>
      </p:sp>
      <p:sp>
        <p:nvSpPr>
          <p:cNvPr id="3" name="Content Placeholder 2"/>
          <p:cNvSpPr>
            <a:spLocks noGrp="1"/>
          </p:cNvSpPr>
          <p:nvPr>
            <p:ph type="body" sz="quarter" idx="10"/>
          </p:nvPr>
        </p:nvSpPr>
        <p:spPr>
          <a:xfrm>
            <a:off x="0" y="688063"/>
            <a:ext cx="8942388" cy="5585988"/>
          </a:xfrm>
        </p:spPr>
        <p:txBody>
          <a:bodyPr/>
          <a:lstStyle/>
          <a:p>
            <a:pPr algn="just"/>
            <a:r>
              <a:rPr lang="en-US" sz="1600" b="1" dirty="0"/>
              <a:t>Origin: </a:t>
            </a:r>
            <a:r>
              <a:rPr lang="en-US" sz="1600" dirty="0"/>
              <a:t>IF are not intuitive but a skill which is rationally developed  and improves with age and experience.</a:t>
            </a:r>
            <a:endParaRPr lang="en-US" sz="1600" b="1" dirty="0"/>
          </a:p>
          <a:p>
            <a:pPr algn="just"/>
            <a:r>
              <a:rPr lang="en-GB" sz="1600" b="1" dirty="0"/>
              <a:t>Techniques for IF: </a:t>
            </a:r>
            <a:r>
              <a:rPr lang="en-GB" sz="1600" dirty="0">
                <a:solidFill>
                  <a:srgbClr val="FF0000"/>
                </a:solidFill>
              </a:rPr>
              <a:t>observational changes in </a:t>
            </a:r>
            <a:r>
              <a:rPr lang="en-US" sz="1600" dirty="0">
                <a:solidFill>
                  <a:srgbClr val="FF0000"/>
                </a:solidFill>
              </a:rPr>
              <a:t>IEI</a:t>
            </a:r>
            <a:r>
              <a:rPr lang="en-GB" sz="1600" dirty="0">
                <a:solidFill>
                  <a:srgbClr val="FF0000"/>
                </a:solidFill>
              </a:rPr>
              <a:t>s </a:t>
            </a:r>
            <a:r>
              <a:rPr lang="en-GB" sz="1600" dirty="0"/>
              <a:t>such as sound, phenology, shape and movements in the behaviour of animals, plants, insects and heavenly bodies (sun and moon); these have </a:t>
            </a:r>
            <a:r>
              <a:rPr lang="en-GB" sz="1600" dirty="0">
                <a:solidFill>
                  <a:srgbClr val="FF0000"/>
                </a:solidFill>
              </a:rPr>
              <a:t>generally held interpretations </a:t>
            </a:r>
            <a:r>
              <a:rPr lang="en-GB" sz="1600" dirty="0"/>
              <a:t>depending on which event is to be forecast and for short or longer time scale.</a:t>
            </a:r>
          </a:p>
          <a:p>
            <a:pPr algn="just"/>
            <a:r>
              <a:rPr lang="en-US" sz="1600" b="1" dirty="0"/>
              <a:t>Confidence in data quality</a:t>
            </a:r>
            <a:r>
              <a:rPr lang="en-US" sz="1600" dirty="0"/>
              <a:t>: Farmers’ observational data show </a:t>
            </a:r>
            <a:r>
              <a:rPr lang="en-US" sz="1600" dirty="0">
                <a:solidFill>
                  <a:srgbClr val="FF0000"/>
                </a:solidFill>
              </a:rPr>
              <a:t>rainfall</a:t>
            </a:r>
            <a:r>
              <a:rPr lang="en-GB" sz="1600" dirty="0">
                <a:solidFill>
                  <a:srgbClr val="FF0000"/>
                </a:solidFill>
              </a:rPr>
              <a:t> patterns</a:t>
            </a:r>
            <a:r>
              <a:rPr lang="en-GB" sz="1600" dirty="0"/>
              <a:t> that are similar to those </a:t>
            </a:r>
            <a:r>
              <a:rPr lang="en-US" sz="1600" dirty="0"/>
              <a:t>measured </a:t>
            </a:r>
            <a:r>
              <a:rPr lang="en-GB" sz="1600" dirty="0"/>
              <a:t>by </a:t>
            </a:r>
            <a:r>
              <a:rPr lang="en-US" sz="1600" dirty="0"/>
              <a:t>GMet and shown in </a:t>
            </a:r>
            <a:r>
              <a:rPr lang="en-US" sz="1600" dirty="0" err="1"/>
              <a:t>Manzanas</a:t>
            </a:r>
            <a:r>
              <a:rPr lang="en-US" sz="1600" dirty="0"/>
              <a:t> et al., (2014) and Lacombe et al., (2012).</a:t>
            </a:r>
          </a:p>
          <a:p>
            <a:pPr algn="just"/>
            <a:r>
              <a:rPr lang="en-GB" sz="1600" b="1" dirty="0"/>
              <a:t>Limitations: </a:t>
            </a:r>
            <a:r>
              <a:rPr lang="en-GB" sz="1600" dirty="0"/>
              <a:t>The period of data collection and number of farmers per community does not allow </a:t>
            </a:r>
            <a:r>
              <a:rPr lang="en-GB" sz="1600" dirty="0">
                <a:solidFill>
                  <a:srgbClr val="FF0000"/>
                </a:solidFill>
              </a:rPr>
              <a:t>inter-annual variability</a:t>
            </a:r>
            <a:r>
              <a:rPr lang="en-GB" sz="1600" dirty="0"/>
              <a:t> and </a:t>
            </a:r>
            <a:r>
              <a:rPr lang="en-GB" sz="1600" dirty="0">
                <a:solidFill>
                  <a:srgbClr val="FF0000"/>
                </a:solidFill>
              </a:rPr>
              <a:t>variability within community </a:t>
            </a:r>
            <a:r>
              <a:rPr lang="en-GB" sz="1600" dirty="0"/>
              <a:t>respectively.</a:t>
            </a:r>
          </a:p>
          <a:p>
            <a:pPr marL="171450" indent="-171450" algn="just">
              <a:lnSpc>
                <a:spcPct val="100000"/>
              </a:lnSpc>
              <a:spcBef>
                <a:spcPts val="0"/>
              </a:spcBef>
              <a:spcAft>
                <a:spcPts val="0"/>
              </a:spcAft>
            </a:pPr>
            <a:r>
              <a:rPr lang="en-GB" sz="1600" b="1" dirty="0">
                <a:latin typeface="+mj-lt"/>
                <a:ea typeface="Calibri" panose="020F0502020204030204" pitchFamily="34" charset="0"/>
                <a:cs typeface="Times New Roman" panose="02020603050405020304" pitchFamily="18" charset="0"/>
              </a:rPr>
              <a:t>The value of integration: </a:t>
            </a:r>
            <a:r>
              <a:rPr lang="en-GB" sz="1600" dirty="0">
                <a:latin typeface="+mj-lt"/>
                <a:ea typeface="Calibri" panose="020F0502020204030204" pitchFamily="34" charset="0"/>
                <a:cs typeface="Times New Roman" panose="02020603050405020304" pitchFamily="18" charset="0"/>
              </a:rPr>
              <a:t>It eliminate </a:t>
            </a:r>
            <a:r>
              <a:rPr lang="en-GB" sz="1600" dirty="0">
                <a:solidFill>
                  <a:srgbClr val="FF0000"/>
                </a:solidFill>
                <a:latin typeface="+mj-lt"/>
                <a:ea typeface="Calibri" panose="020F0502020204030204" pitchFamily="34" charset="0"/>
                <a:cs typeface="Times New Roman" panose="02020603050405020304" pitchFamily="18" charset="0"/>
              </a:rPr>
              <a:t>contradicting forecasts information </a:t>
            </a:r>
            <a:r>
              <a:rPr lang="en-GB" sz="1600" dirty="0">
                <a:latin typeface="+mj-lt"/>
                <a:ea typeface="Calibri" panose="020F0502020204030204" pitchFamily="34" charset="0"/>
                <a:cs typeface="Times New Roman" panose="02020603050405020304" pitchFamily="18" charset="0"/>
              </a:rPr>
              <a:t>from different sources; It allow the production of forecast at a </a:t>
            </a:r>
            <a:r>
              <a:rPr lang="en-GB" sz="1600" dirty="0">
                <a:solidFill>
                  <a:srgbClr val="FF0000"/>
                </a:solidFill>
                <a:latin typeface="+mj-lt"/>
                <a:ea typeface="Calibri" panose="020F0502020204030204" pitchFamily="34" charset="0"/>
                <a:cs typeface="Times New Roman" panose="02020603050405020304" pitchFamily="18" charset="0"/>
              </a:rPr>
              <a:t>finer resolution and location specific; </a:t>
            </a:r>
            <a:r>
              <a:rPr lang="en-GB" sz="1600" dirty="0">
                <a:latin typeface="+mj-lt"/>
                <a:ea typeface="Calibri" panose="020F0502020204030204" pitchFamily="34" charset="0"/>
                <a:cs typeface="Times New Roman" panose="02020603050405020304" pitchFamily="18" charset="0"/>
              </a:rPr>
              <a:t>Improve the </a:t>
            </a:r>
            <a:r>
              <a:rPr lang="en-GB" sz="1600" dirty="0">
                <a:solidFill>
                  <a:srgbClr val="FF0000"/>
                </a:solidFill>
                <a:latin typeface="+mj-lt"/>
                <a:ea typeface="Calibri" panose="020F0502020204030204" pitchFamily="34" charset="0"/>
                <a:cs typeface="Times New Roman" panose="02020603050405020304" pitchFamily="18" charset="0"/>
              </a:rPr>
              <a:t>reputation of IF </a:t>
            </a:r>
            <a:r>
              <a:rPr lang="en-GB" sz="1600" dirty="0">
                <a:latin typeface="+mj-lt"/>
                <a:ea typeface="Calibri" panose="020F0502020204030204" pitchFamily="34" charset="0"/>
                <a:cs typeface="Times New Roman" panose="02020603050405020304" pitchFamily="18" charset="0"/>
              </a:rPr>
              <a:t>among  policymakers and scientists  and SF among  farmers due; </a:t>
            </a:r>
            <a:r>
              <a:rPr lang="en-GB" sz="1600" dirty="0">
                <a:latin typeface="+mj-lt"/>
                <a:cs typeface="Times New Roman" panose="02020603050405020304" pitchFamily="18" charset="0"/>
              </a:rPr>
              <a:t>Improve </a:t>
            </a:r>
            <a:r>
              <a:rPr lang="en-GB" sz="1600" dirty="0">
                <a:solidFill>
                  <a:srgbClr val="FF0000"/>
                </a:solidFill>
                <a:latin typeface="+mj-lt"/>
                <a:cs typeface="Times New Roman" panose="02020603050405020304" pitchFamily="18" charset="0"/>
              </a:rPr>
              <a:t>accuracy of forecast </a:t>
            </a:r>
            <a:r>
              <a:rPr lang="en-GB" sz="1600" dirty="0">
                <a:latin typeface="+mj-lt"/>
                <a:cs typeface="Times New Roman" panose="02020603050405020304" pitchFamily="18" charset="0"/>
              </a:rPr>
              <a:t>information </a:t>
            </a:r>
            <a:endParaRPr lang="en-US" sz="1600" dirty="0">
              <a:latin typeface="+mj-lt"/>
            </a:endParaRPr>
          </a:p>
          <a:p>
            <a:pPr algn="just"/>
            <a:endParaRPr lang="en-US" sz="1600" dirty="0"/>
          </a:p>
          <a:p>
            <a:pPr algn="just"/>
            <a:endParaRPr lang="en-US" sz="2000" dirty="0"/>
          </a:p>
          <a:p>
            <a:pPr algn="just"/>
            <a:endParaRPr lang="en-US" sz="1800" dirty="0"/>
          </a:p>
          <a:p>
            <a:pPr marL="0" indent="0" algn="just">
              <a:buNone/>
            </a:pPr>
            <a:endParaRPr lang="en-US" sz="1800" dirty="0"/>
          </a:p>
        </p:txBody>
      </p:sp>
      <p:sp>
        <p:nvSpPr>
          <p:cNvPr id="4" name="Slide Number Placeholder 3"/>
          <p:cNvSpPr>
            <a:spLocks noGrp="1"/>
          </p:cNvSpPr>
          <p:nvPr>
            <p:ph type="sldNum" sz="quarter" idx="11"/>
          </p:nvPr>
        </p:nvSpPr>
        <p:spPr/>
        <p:txBody>
          <a:bodyPr/>
          <a:lstStyle/>
          <a:p>
            <a:fld id="{4360DEE2-6C47-4ED1-B35E-EFF01F73C9C5}" type="slidenum">
              <a:rPr lang="en-GB" smtClean="0"/>
              <a:t>22</a:t>
            </a:fld>
            <a:endParaRPr lang="en-GB"/>
          </a:p>
        </p:txBody>
      </p:sp>
    </p:spTree>
    <p:extLst>
      <p:ext uri="{BB962C8B-B14F-4D97-AF65-F5344CB8AC3E}">
        <p14:creationId xmlns:p14="http://schemas.microsoft.com/office/powerpoint/2010/main" val="2822957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528268"/>
          </a:xfrm>
        </p:spPr>
        <p:txBody>
          <a:bodyPr/>
          <a:lstStyle/>
          <a:p>
            <a:r>
              <a:rPr lang="en-US" dirty="0"/>
              <a:t>CONCLUSION </a:t>
            </a:r>
          </a:p>
        </p:txBody>
      </p:sp>
      <p:sp>
        <p:nvSpPr>
          <p:cNvPr id="3" name="Content Placeholder 2"/>
          <p:cNvSpPr>
            <a:spLocks noGrp="1"/>
          </p:cNvSpPr>
          <p:nvPr>
            <p:ph idx="1"/>
          </p:nvPr>
        </p:nvSpPr>
        <p:spPr>
          <a:xfrm>
            <a:off x="156854" y="869434"/>
            <a:ext cx="8882950" cy="3376501"/>
          </a:xfrm>
          <a:ln w="22225">
            <a:solidFill>
              <a:schemeClr val="accent1"/>
            </a:solidFill>
          </a:ln>
        </p:spPr>
        <p:txBody>
          <a:bodyPr/>
          <a:lstStyle/>
          <a:p>
            <a:pPr algn="just"/>
            <a:r>
              <a:rPr lang="en-US" dirty="0"/>
              <a:t>Local people can contribute to climate science by offering observations and interpretation at a much </a:t>
            </a:r>
            <a:r>
              <a:rPr lang="en-US" dirty="0">
                <a:solidFill>
                  <a:srgbClr val="FF0000"/>
                </a:solidFill>
              </a:rPr>
              <a:t>finer spatial scale </a:t>
            </a:r>
            <a:r>
              <a:rPr lang="en-US" dirty="0"/>
              <a:t>with </a:t>
            </a:r>
            <a:r>
              <a:rPr lang="en-US" dirty="0">
                <a:solidFill>
                  <a:srgbClr val="FF0000"/>
                </a:solidFill>
              </a:rPr>
              <a:t>considerable temporal depth</a:t>
            </a:r>
            <a:r>
              <a:rPr lang="en-US" dirty="0"/>
              <a:t>, and by highlighting </a:t>
            </a:r>
            <a:r>
              <a:rPr lang="en-US" dirty="0">
                <a:solidFill>
                  <a:srgbClr val="FF0000"/>
                </a:solidFill>
              </a:rPr>
              <a:t>aspects that may not be considered </a:t>
            </a:r>
            <a:r>
              <a:rPr lang="en-US" dirty="0"/>
              <a:t>by climate scientists.</a:t>
            </a:r>
          </a:p>
          <a:p>
            <a:pPr algn="just"/>
            <a:endParaRPr lang="en-US" dirty="0"/>
          </a:p>
          <a:p>
            <a:pPr algn="just"/>
            <a:r>
              <a:rPr lang="en-US" dirty="0"/>
              <a:t>A simple combination of SF and IF produces an </a:t>
            </a:r>
            <a:r>
              <a:rPr lang="en-US" dirty="0">
                <a:solidFill>
                  <a:srgbClr val="FF0000"/>
                </a:solidFill>
              </a:rPr>
              <a:t>objective forecast </a:t>
            </a:r>
            <a:r>
              <a:rPr lang="en-US" dirty="0"/>
              <a:t>that is generally reliable.</a:t>
            </a:r>
            <a:r>
              <a:rPr lang="en-GB" dirty="0"/>
              <a:t> In addition, </a:t>
            </a:r>
            <a:r>
              <a:rPr lang="en-GB" dirty="0">
                <a:solidFill>
                  <a:srgbClr val="FF0000"/>
                </a:solidFill>
              </a:rPr>
              <a:t>farmers prefer integrated forecast</a:t>
            </a:r>
            <a:r>
              <a:rPr lang="en-GB" dirty="0"/>
              <a:t> information above indigenous or scientific forecast only</a:t>
            </a:r>
            <a:r>
              <a:rPr lang="en-GB" sz="2000" dirty="0"/>
              <a:t>.</a:t>
            </a:r>
            <a:endParaRPr lang="en-US" sz="2000" dirty="0"/>
          </a:p>
          <a:p>
            <a:pPr algn="just"/>
            <a:endParaRPr lang="en-US" dirty="0"/>
          </a:p>
        </p:txBody>
      </p:sp>
      <p:sp>
        <p:nvSpPr>
          <p:cNvPr id="4" name="Slide Number Placeholder 3"/>
          <p:cNvSpPr>
            <a:spLocks noGrp="1"/>
          </p:cNvSpPr>
          <p:nvPr>
            <p:ph type="sldNum" sz="quarter" idx="12"/>
          </p:nvPr>
        </p:nvSpPr>
        <p:spPr/>
        <p:txBody>
          <a:bodyPr/>
          <a:lstStyle/>
          <a:p>
            <a:fld id="{4360DEE2-6C47-4ED1-B35E-EFF01F73C9C5}" type="slidenum">
              <a:rPr lang="en-GB" smtClean="0"/>
              <a:t>23</a:t>
            </a:fld>
            <a:endParaRPr lang="en-GB"/>
          </a:p>
        </p:txBody>
      </p:sp>
      <p:sp>
        <p:nvSpPr>
          <p:cNvPr id="5" name="Rectangle 4">
            <a:extLst>
              <a:ext uri="{FF2B5EF4-FFF2-40B4-BE49-F238E27FC236}">
                <a16:creationId xmlns:a16="http://schemas.microsoft.com/office/drawing/2014/main" id="{CA6508CE-A631-4D53-AB06-33E216B602A1}"/>
              </a:ext>
            </a:extLst>
          </p:cNvPr>
          <p:cNvSpPr/>
          <p:nvPr/>
        </p:nvSpPr>
        <p:spPr>
          <a:xfrm>
            <a:off x="2394774" y="5126577"/>
            <a:ext cx="4231545" cy="954107"/>
          </a:xfrm>
          <a:prstGeom prst="rect">
            <a:avLst/>
          </a:prstGeom>
        </p:spPr>
        <p:txBody>
          <a:bodyPr wrap="square">
            <a:spAutoFit/>
          </a:bodyPr>
          <a:lstStyle/>
          <a:p>
            <a:pPr algn="ctr"/>
            <a:r>
              <a:rPr lang="en-GB" sz="1400" b="1" dirty="0">
                <a:solidFill>
                  <a:schemeClr val="bg2"/>
                </a:solidFill>
                <a:latin typeface="arial" panose="020B0604020202020204" pitchFamily="34" charset="0"/>
              </a:rPr>
              <a:t>Contact:</a:t>
            </a:r>
          </a:p>
          <a:p>
            <a:pPr algn="ctr"/>
            <a:r>
              <a:rPr lang="en-GB" sz="1400" dirty="0">
                <a:solidFill>
                  <a:schemeClr val="bg2"/>
                </a:solidFill>
                <a:latin typeface="arial" panose="020B0604020202020204" pitchFamily="34" charset="0"/>
              </a:rPr>
              <a:t>Emmanuel Nyadzi</a:t>
            </a:r>
          </a:p>
          <a:p>
            <a:pPr algn="ctr"/>
            <a:r>
              <a:rPr lang="en-GB" sz="1400" dirty="0">
                <a:solidFill>
                  <a:schemeClr val="bg2"/>
                </a:solidFill>
                <a:latin typeface="arial" panose="020B0604020202020204" pitchFamily="34" charset="0"/>
              </a:rPr>
              <a:t>Wageningen University</a:t>
            </a:r>
          </a:p>
          <a:p>
            <a:pPr algn="ctr"/>
            <a:r>
              <a:rPr lang="en-GB" sz="1400" dirty="0">
                <a:solidFill>
                  <a:schemeClr val="bg2"/>
                </a:solidFill>
                <a:latin typeface="arial" panose="020B0604020202020204" pitchFamily="34" charset="0"/>
              </a:rPr>
              <a:t>(emmanuel.nyadzi@wur.nl  / enyadzi@yahoo.com)</a:t>
            </a:r>
            <a:endParaRPr lang="en-US" sz="1400" dirty="0">
              <a:solidFill>
                <a:schemeClr val="bg2"/>
              </a:solidFill>
              <a:latin typeface="arial" panose="020B0604020202020204" pitchFamily="34" charset="0"/>
            </a:endParaRPr>
          </a:p>
        </p:txBody>
      </p:sp>
      <p:sp>
        <p:nvSpPr>
          <p:cNvPr id="6" name="Rectangle 5">
            <a:extLst>
              <a:ext uri="{FF2B5EF4-FFF2-40B4-BE49-F238E27FC236}">
                <a16:creationId xmlns:a16="http://schemas.microsoft.com/office/drawing/2014/main" id="{85F9C821-CF21-468F-BBE9-8A4EC14DF66C}"/>
              </a:ext>
            </a:extLst>
          </p:cNvPr>
          <p:cNvSpPr/>
          <p:nvPr/>
        </p:nvSpPr>
        <p:spPr>
          <a:xfrm>
            <a:off x="2236216" y="4465635"/>
            <a:ext cx="4390103" cy="461665"/>
          </a:xfrm>
          <a:prstGeom prst="rect">
            <a:avLst/>
          </a:prstGeom>
          <a:ln w="28575">
            <a:solidFill>
              <a:schemeClr val="accent1"/>
            </a:solidFill>
          </a:ln>
        </p:spPr>
        <p:txBody>
          <a:bodyPr wrap="square">
            <a:spAutoFit/>
          </a:bodyPr>
          <a:lstStyle/>
          <a:p>
            <a:r>
              <a:rPr lang="en-GB" sz="2400" b="1" dirty="0">
                <a:solidFill>
                  <a:schemeClr val="bg2"/>
                </a:solidFill>
                <a:latin typeface="arial" panose="020B0604020202020204" pitchFamily="34" charset="0"/>
              </a:rPr>
              <a:t>Thank you for your attention</a:t>
            </a:r>
            <a:endParaRPr lang="en-US" sz="2400" dirty="0">
              <a:solidFill>
                <a:schemeClr val="bg2"/>
              </a:solidFill>
              <a:latin typeface="arial" panose="020B0604020202020204" pitchFamily="34" charset="0"/>
            </a:endParaRPr>
          </a:p>
        </p:txBody>
      </p:sp>
    </p:spTree>
    <p:extLst>
      <p:ext uri="{BB962C8B-B14F-4D97-AF65-F5344CB8AC3E}">
        <p14:creationId xmlns:p14="http://schemas.microsoft.com/office/powerpoint/2010/main" val="3776493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428" y="13334"/>
            <a:ext cx="8442796" cy="464791"/>
          </a:xfrm>
        </p:spPr>
        <p:txBody>
          <a:bodyPr/>
          <a:lstStyle/>
          <a:p>
            <a:r>
              <a:rPr lang="en-US" sz="2400" dirty="0"/>
              <a:t>Introduction</a:t>
            </a:r>
          </a:p>
        </p:txBody>
      </p:sp>
      <p:sp>
        <p:nvSpPr>
          <p:cNvPr id="4" name="Slide Number Placeholder 3"/>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3</a:t>
            </a:fld>
            <a:endParaRPr lang="en-GB" dirty="0"/>
          </a:p>
        </p:txBody>
      </p:sp>
      <p:sp>
        <p:nvSpPr>
          <p:cNvPr id="5" name="Rectangle 4"/>
          <p:cNvSpPr/>
          <p:nvPr/>
        </p:nvSpPr>
        <p:spPr>
          <a:xfrm>
            <a:off x="0" y="536857"/>
            <a:ext cx="5425348" cy="6063198"/>
          </a:xfrm>
          <a:prstGeom prst="rect">
            <a:avLst/>
          </a:prstGeom>
          <a:ln>
            <a:solidFill>
              <a:schemeClr val="accent1"/>
            </a:solidFill>
          </a:ln>
        </p:spPr>
        <p:txBody>
          <a:bodyPr wrap="square">
            <a:spAutoFit/>
          </a:bodyPr>
          <a:lstStyle/>
          <a:p>
            <a:pPr marL="342900" indent="-342900">
              <a:buFont typeface="Arial" panose="020B0604020202020204" pitchFamily="34" charset="0"/>
              <a:buChar char="•"/>
            </a:pPr>
            <a:r>
              <a:rPr lang="en-US" sz="1600" dirty="0">
                <a:latin typeface="+mn-lt"/>
                <a:cs typeface="Times New Roman" panose="02020603050405020304" pitchFamily="18" charset="0"/>
              </a:rPr>
              <a:t>Ghana’s  agricultural sector depends heavily on (erratic) rainfall making it vulnerable to climate variability and change. </a:t>
            </a:r>
          </a:p>
          <a:p>
            <a:pPr marL="285750" indent="-285750">
              <a:buFont typeface="Arial" panose="020B0604020202020204" pitchFamily="34" charset="0"/>
              <a:buChar char="•"/>
            </a:pPr>
            <a:endParaRPr lang="en-US" sz="1600" dirty="0">
              <a:latin typeface="+mn-lt"/>
              <a:cs typeface="Times New Roman" panose="02020603050405020304" pitchFamily="18" charset="0"/>
            </a:endParaRPr>
          </a:p>
          <a:p>
            <a:pPr marL="285750" indent="-285750">
              <a:buFont typeface="Arial" panose="020B0604020202020204" pitchFamily="34" charset="0"/>
              <a:buChar char="•"/>
            </a:pPr>
            <a:r>
              <a:rPr lang="en-US" sz="1600" dirty="0">
                <a:latin typeface="+mn-lt"/>
                <a:cs typeface="Times New Roman" panose="02020603050405020304" pitchFamily="18" charset="0"/>
              </a:rPr>
              <a:t>The farmers’ saga: How much rain will there be this year? Will there be another dry spell shortly after the first rain, which could destroy the seedlings? Would it be better to wait and start seeding later?</a:t>
            </a:r>
          </a:p>
          <a:p>
            <a:pPr marL="342900" indent="-342900">
              <a:buFont typeface="Arial" panose="020B0604020202020204" pitchFamily="34" charset="0"/>
              <a:buChar char="•"/>
            </a:pPr>
            <a:endParaRPr lang="en-US" sz="1600" dirty="0">
              <a:latin typeface="+mn-lt"/>
              <a:cs typeface="Times New Roman" panose="02020603050405020304" pitchFamily="18" charset="0"/>
            </a:endParaRPr>
          </a:p>
          <a:p>
            <a:pPr marL="342900" indent="-342900">
              <a:buFont typeface="Arial" panose="020B0604020202020204" pitchFamily="34" charset="0"/>
              <a:buChar char="•"/>
            </a:pPr>
            <a:r>
              <a:rPr lang="en-GB" sz="1600" dirty="0">
                <a:solidFill>
                  <a:schemeClr val="bg2"/>
                </a:solidFill>
                <a:latin typeface="+mn-lt"/>
                <a:cs typeface="Times New Roman" panose="02020603050405020304" pitchFamily="18" charset="0"/>
              </a:rPr>
              <a:t>Farmers use both scientific forecast (SF) from and indigenous forecast (IF) to adjust their farm activities against weather and climate variability and change.</a:t>
            </a:r>
          </a:p>
          <a:p>
            <a:pPr marL="342900" indent="-342900">
              <a:buFont typeface="Arial" panose="020B0604020202020204" pitchFamily="34" charset="0"/>
              <a:buChar char="•"/>
            </a:pPr>
            <a:endParaRPr lang="en-GB" sz="1600" dirty="0">
              <a:solidFill>
                <a:schemeClr val="bg2"/>
              </a:solidFill>
              <a:latin typeface="+mn-lt"/>
              <a:cs typeface="Times New Roman" panose="02020603050405020304" pitchFamily="18" charset="0"/>
            </a:endParaRPr>
          </a:p>
          <a:p>
            <a:pPr marL="342900" indent="-342900">
              <a:buFont typeface="Arial" panose="020B0604020202020204" pitchFamily="34" charset="0"/>
              <a:buChar char="•"/>
            </a:pPr>
            <a:r>
              <a:rPr lang="en-GB" sz="1600" dirty="0">
                <a:solidFill>
                  <a:schemeClr val="bg2"/>
                </a:solidFill>
                <a:latin typeface="+mn-lt"/>
                <a:cs typeface="Times New Roman" panose="02020603050405020304" pitchFamily="18" charset="0"/>
              </a:rPr>
              <a:t>However both IF and SF have distinct weakness which poses challenges for their use. Therefore, increasing number of studies have suggested the integration of both IF and SF.</a:t>
            </a:r>
          </a:p>
          <a:p>
            <a:pPr marL="342900" indent="-342900">
              <a:buFont typeface="Arial" panose="020B0604020202020204" pitchFamily="34" charset="0"/>
              <a:buChar char="•"/>
            </a:pPr>
            <a:endParaRPr lang="en-GB" sz="1200" dirty="0">
              <a:solidFill>
                <a:schemeClr val="bg2"/>
              </a:solidFill>
              <a:latin typeface="+mn-lt"/>
              <a:cs typeface="Times New Roman" panose="02020603050405020304" pitchFamily="18" charset="0"/>
            </a:endParaRPr>
          </a:p>
          <a:p>
            <a:pPr marL="342900" indent="-342900">
              <a:buFont typeface="Arial" panose="020B0604020202020204" pitchFamily="34" charset="0"/>
              <a:buChar char="•"/>
            </a:pPr>
            <a:r>
              <a:rPr lang="en-GB" sz="1600" dirty="0">
                <a:latin typeface="+mn-lt"/>
                <a:cs typeface="Times New Roman" panose="02020603050405020304" pitchFamily="18" charset="0"/>
              </a:rPr>
              <a:t>However, the question that remains is how IF and SF can be integrated whilst respecting the different norms and values</a:t>
            </a:r>
            <a:r>
              <a:rPr lang="en-GB" sz="1600" dirty="0">
                <a:solidFill>
                  <a:schemeClr val="bg2"/>
                </a:solidFill>
                <a:latin typeface="+mn-lt"/>
                <a:cs typeface="Times New Roman" panose="02020603050405020304" pitchFamily="18" charset="0"/>
              </a:rPr>
              <a:t>?</a:t>
            </a:r>
          </a:p>
          <a:p>
            <a:pPr marL="285750" indent="-285750">
              <a:buFont typeface="Wingdings" panose="05000000000000000000" pitchFamily="2" charset="2"/>
              <a:buChar char="§"/>
            </a:pPr>
            <a:endParaRPr lang="en-US" sz="1600" dirty="0">
              <a:latin typeface="CharisSIL"/>
            </a:endParaRPr>
          </a:p>
        </p:txBody>
      </p:sp>
      <p:grpSp>
        <p:nvGrpSpPr>
          <p:cNvPr id="17" name="Group 16"/>
          <p:cNvGrpSpPr/>
          <p:nvPr/>
        </p:nvGrpSpPr>
        <p:grpSpPr>
          <a:xfrm>
            <a:off x="5954698" y="737742"/>
            <a:ext cx="3415639" cy="1543405"/>
            <a:chOff x="5791735" y="738764"/>
            <a:chExt cx="3415639" cy="1543405"/>
          </a:xfrm>
        </p:grpSpPr>
        <p:sp>
          <p:nvSpPr>
            <p:cNvPr id="13" name="Content Placeholder 6"/>
            <p:cNvSpPr txBox="1">
              <a:spLocks/>
            </p:cNvSpPr>
            <p:nvPr/>
          </p:nvSpPr>
          <p:spPr>
            <a:xfrm>
              <a:off x="5791735" y="2009880"/>
              <a:ext cx="3415639" cy="272289"/>
            </a:xfrm>
            <a:prstGeom prst="rect">
              <a:avLst/>
            </a:prstGeom>
            <a:noFill/>
            <a:ln w="25400" cap="flat" cmpd="sng" algn="ctr">
              <a:noFill/>
              <a:prstDash val="solid"/>
            </a:ln>
          </p:spPr>
          <p:style>
            <a:lnRef idx="2">
              <a:schemeClr val="dk1"/>
            </a:lnRef>
            <a:fillRef idx="1">
              <a:schemeClr val="lt1"/>
            </a:fillRef>
            <a:effectRef idx="0">
              <a:schemeClr val="dk1"/>
            </a:effectRef>
            <a:fontRef idx="minor">
              <a:schemeClr val="dk1"/>
            </a:fontRef>
          </p:style>
          <p:txBody>
            <a:bodyPr wrap="square" lIns="86777" tIns="43388" rIns="86777" bIns="43388">
              <a:spAutoFit/>
            </a:bodyPr>
            <a:lstStyle>
              <a:lvl1pPr marL="252413" indent="-252413" algn="l" rtl="0" fontAlgn="base">
                <a:lnSpc>
                  <a:spcPts val="2500"/>
                </a:lnSpc>
                <a:spcBef>
                  <a:spcPts val="1200"/>
                </a:spcBef>
                <a:spcAft>
                  <a:spcPct val="0"/>
                </a:spcAft>
                <a:buClr>
                  <a:schemeClr val="bg2"/>
                </a:buClr>
                <a:buSzPct val="140000"/>
                <a:buFont typeface="Wingdings" pitchFamily="2" charset="2"/>
                <a:buChar char="§"/>
                <a:defRPr sz="2200" kern="1200">
                  <a:solidFill>
                    <a:schemeClr val="dk1"/>
                  </a:solidFill>
                  <a:latin typeface="+mn-lt"/>
                  <a:ea typeface="+mn-ea"/>
                  <a:cs typeface="+mn-cs"/>
                </a:defRPr>
              </a:lvl1pPr>
              <a:lvl2pPr marL="982663" indent="-285750" algn="l" rtl="0" fontAlgn="base">
                <a:lnSpc>
                  <a:spcPts val="2500"/>
                </a:lnSpc>
                <a:spcBef>
                  <a:spcPts val="1000"/>
                </a:spcBef>
                <a:spcAft>
                  <a:spcPct val="0"/>
                </a:spcAft>
                <a:buClr>
                  <a:schemeClr val="bg2"/>
                </a:buClr>
                <a:buSzPct val="115000"/>
                <a:buFont typeface="Verdana" pitchFamily="34" charset="0"/>
                <a:buChar char="●"/>
                <a:defRPr sz="2200" kern="1200">
                  <a:solidFill>
                    <a:schemeClr val="dk1"/>
                  </a:solidFill>
                  <a:latin typeface="+mn-lt"/>
                  <a:ea typeface="+mn-ea"/>
                  <a:cs typeface="+mn-cs"/>
                </a:defRPr>
              </a:lvl2pPr>
              <a:lvl3pPr marL="1879600" indent="-319088" algn="l" rtl="0" fontAlgn="base">
                <a:lnSpc>
                  <a:spcPts val="2500"/>
                </a:lnSpc>
                <a:spcBef>
                  <a:spcPts val="1000"/>
                </a:spcBef>
                <a:spcAft>
                  <a:spcPct val="0"/>
                </a:spcAft>
                <a:buSzPct val="115000"/>
                <a:buFont typeface="Verdana" pitchFamily="34" charset="0"/>
                <a:buChar char="●"/>
                <a:defRPr sz="2200" kern="1200">
                  <a:solidFill>
                    <a:schemeClr val="dk1"/>
                  </a:solidFill>
                  <a:latin typeface="+mn-lt"/>
                  <a:ea typeface="+mn-ea"/>
                  <a:cs typeface="+mn-cs"/>
                </a:defRPr>
              </a:lvl3pPr>
              <a:lvl4pPr marL="2692400" indent="-360363" algn="l" rtl="0" fontAlgn="base">
                <a:lnSpc>
                  <a:spcPts val="2500"/>
                </a:lnSpc>
                <a:spcBef>
                  <a:spcPct val="20000"/>
                </a:spcBef>
                <a:spcAft>
                  <a:spcPct val="0"/>
                </a:spcAft>
                <a:buSzPct val="115000"/>
                <a:buFont typeface="Verdana" pitchFamily="34" charset="0"/>
                <a:buChar char="●"/>
                <a:defRPr sz="2200" kern="1200" baseline="0">
                  <a:solidFill>
                    <a:schemeClr val="dk1"/>
                  </a:solidFill>
                  <a:latin typeface="+mn-lt"/>
                  <a:ea typeface="+mn-ea"/>
                  <a:cs typeface="+mn-cs"/>
                </a:defRPr>
              </a:lvl4pPr>
              <a:lvl5pPr marL="3405188" indent="-352425" algn="l" rtl="0" fontAlgn="base">
                <a:lnSpc>
                  <a:spcPts val="2500"/>
                </a:lnSpc>
                <a:spcBef>
                  <a:spcPct val="20000"/>
                </a:spcBef>
                <a:spcAft>
                  <a:spcPct val="0"/>
                </a:spcAft>
                <a:buSzPct val="115000"/>
                <a:buFont typeface="Verdana" pitchFamily="34" charset="0"/>
                <a:buChar char="●"/>
                <a:defRPr sz="22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lnSpc>
                  <a:spcPct val="100000"/>
                </a:lnSpc>
                <a:spcBef>
                  <a:spcPts val="0"/>
                </a:spcBef>
                <a:buFont typeface="Wingdings" pitchFamily="2" charset="2"/>
                <a:buNone/>
              </a:pPr>
              <a:r>
                <a:rPr lang="en-GB" sz="1100" b="1" dirty="0">
                  <a:latin typeface="Times New Roman" panose="02020603050405020304" pitchFamily="18" charset="0"/>
                  <a:cs typeface="Times New Roman" panose="02020603050405020304" pitchFamily="18" charset="0"/>
                </a:rPr>
                <a:t> </a:t>
              </a:r>
              <a:r>
                <a:rPr lang="en-GB" sz="1200" b="1" dirty="0">
                  <a:latin typeface="Times New Roman" panose="02020603050405020304" pitchFamily="18" charset="0"/>
                  <a:cs typeface="Times New Roman" panose="02020603050405020304" pitchFamily="18" charset="0"/>
                </a:rPr>
                <a:t>Farmers troubled with dry spells and flood</a:t>
              </a:r>
              <a:endParaRPr lang="en-GB" sz="1400" b="1" dirty="0">
                <a:latin typeface="Times New Roman" panose="02020603050405020304" pitchFamily="18" charset="0"/>
                <a:cs typeface="Times New Roman" panose="02020603050405020304" pitchFamily="18" charset="0"/>
              </a:endParaRPr>
            </a:p>
          </p:txBody>
        </p:sp>
        <p:pic>
          <p:nvPicPr>
            <p:cNvPr id="15"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735" y="738765"/>
              <a:ext cx="1485602" cy="115341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1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27697" y="738764"/>
              <a:ext cx="1560527" cy="115341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grpSp>
      <p:grpSp>
        <p:nvGrpSpPr>
          <p:cNvPr id="18" name="Group 17"/>
          <p:cNvGrpSpPr/>
          <p:nvPr/>
        </p:nvGrpSpPr>
        <p:grpSpPr>
          <a:xfrm>
            <a:off x="5425349" y="2694880"/>
            <a:ext cx="3462876" cy="1641730"/>
            <a:chOff x="-491623" y="3428998"/>
            <a:chExt cx="9491236" cy="3713889"/>
          </a:xfrm>
        </p:grpSpPr>
        <p:pic>
          <p:nvPicPr>
            <p:cNvPr id="1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386" y="3428998"/>
              <a:ext cx="8855227" cy="295149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20" name="Rectangle 19"/>
            <p:cNvSpPr/>
            <p:nvPr/>
          </p:nvSpPr>
          <p:spPr>
            <a:xfrm>
              <a:off x="-491623" y="6589800"/>
              <a:ext cx="8799041" cy="553087"/>
            </a:xfrm>
            <a:prstGeom prst="rect">
              <a:avLst/>
            </a:prstGeom>
          </p:spPr>
          <p:txBody>
            <a:bodyPr wrap="square">
              <a:spAutoFit/>
            </a:bodyPr>
            <a:lstStyle/>
            <a:p>
              <a:pPr algn="ctr"/>
              <a:r>
                <a:rPr lang="en-US" sz="1400" b="1" dirty="0">
                  <a:latin typeface="Times New Roman" pitchFamily="18" charset="0"/>
                  <a:cs typeface="Times New Roman" pitchFamily="18" charset="0"/>
                </a:rPr>
                <a:t>Irrigation water managers in limbo</a:t>
              </a:r>
            </a:p>
          </p:txBody>
        </p:sp>
      </p:grpSp>
      <p:grpSp>
        <p:nvGrpSpPr>
          <p:cNvPr id="21" name="Group 20"/>
          <p:cNvGrpSpPr/>
          <p:nvPr/>
        </p:nvGrpSpPr>
        <p:grpSpPr>
          <a:xfrm>
            <a:off x="6310265" y="4496059"/>
            <a:ext cx="2678167" cy="2272165"/>
            <a:chOff x="5733003" y="1890642"/>
            <a:chExt cx="3258596" cy="4248933"/>
          </a:xfrm>
        </p:grpSpPr>
        <p:pic>
          <p:nvPicPr>
            <p:cNvPr id="23" name="Picture 8" descr="Image result for worried Ghana farm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93315" y="1890642"/>
              <a:ext cx="2643782" cy="3442009"/>
            </a:xfrm>
            <a:prstGeom prst="rect">
              <a:avLst/>
            </a:prstGeom>
            <a:noFill/>
            <a:extLst>
              <a:ext uri="{909E8E84-426E-40DD-AFC4-6F175D3DCCD1}">
                <a14:hiddenFill xmlns:a14="http://schemas.microsoft.com/office/drawing/2010/main">
                  <a:solidFill>
                    <a:srgbClr val="FFFFFF"/>
                  </a:solidFill>
                </a14:hiddenFill>
              </a:ext>
            </a:extLst>
          </p:spPr>
        </p:pic>
        <p:sp>
          <p:nvSpPr>
            <p:cNvPr id="24" name="Title 1"/>
            <p:cNvSpPr txBox="1">
              <a:spLocks/>
            </p:cNvSpPr>
            <p:nvPr/>
          </p:nvSpPr>
          <p:spPr>
            <a:xfrm>
              <a:off x="5733003" y="5033246"/>
              <a:ext cx="3258596" cy="110632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1400" dirty="0">
                <a:latin typeface="Times New Roman" panose="02020603050405020304" pitchFamily="18" charset="0"/>
                <a:cs typeface="Times New Roman" panose="02020603050405020304" pitchFamily="18" charset="0"/>
              </a:endParaRPr>
            </a:p>
            <a:p>
              <a:r>
                <a:rPr lang="en-GB" sz="1400" dirty="0">
                  <a:latin typeface="Times New Roman" panose="02020603050405020304" pitchFamily="18" charset="0"/>
                  <a:cs typeface="Times New Roman" panose="02020603050405020304" pitchFamily="18" charset="0"/>
                </a:rPr>
                <a:t>Farmer unable to use existing forecast for their decision making </a:t>
              </a:r>
            </a:p>
          </p:txBody>
        </p:sp>
      </p:grpSp>
    </p:spTree>
    <p:extLst>
      <p:ext uri="{BB962C8B-B14F-4D97-AF65-F5344CB8AC3E}">
        <p14:creationId xmlns:p14="http://schemas.microsoft.com/office/powerpoint/2010/main" val="1985543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78" y="122126"/>
            <a:ext cx="8442796" cy="791650"/>
          </a:xfrm>
        </p:spPr>
        <p:txBody>
          <a:bodyPr/>
          <a:lstStyle/>
          <a:p>
            <a:r>
              <a:rPr lang="en-GB" dirty="0"/>
              <a:t>Objectives</a:t>
            </a:r>
            <a:endParaRPr lang="en-US" dirty="0"/>
          </a:p>
        </p:txBody>
      </p:sp>
      <p:sp>
        <p:nvSpPr>
          <p:cNvPr id="4" name="Slide Number Placeholder 3"/>
          <p:cNvSpPr>
            <a:spLocks noGrp="1"/>
          </p:cNvSpPr>
          <p:nvPr>
            <p:ph type="sldNum" sz="quarter" idx="11"/>
          </p:nvPr>
        </p:nvSpPr>
        <p:spPr>
          <a:xfrm>
            <a:off x="8521063" y="6343571"/>
            <a:ext cx="468000" cy="164250"/>
          </a:xfrm>
        </p:spPr>
        <p:txBody>
          <a:bodyPr/>
          <a:lstStyle/>
          <a:p>
            <a:pPr algn="r">
              <a:lnSpc>
                <a:spcPts val="1200"/>
              </a:lnSpc>
            </a:pPr>
            <a:fld id="{F25965E0-7062-474C-8671-DB3A3CE669B0}" type="slidenum">
              <a:rPr lang="en-GB" smtClean="0"/>
              <a:pPr algn="r">
                <a:lnSpc>
                  <a:spcPts val="1200"/>
                </a:lnSpc>
              </a:pPr>
              <a:t>4</a:t>
            </a:fld>
            <a:endParaRPr lang="en-GB" dirty="0"/>
          </a:p>
        </p:txBody>
      </p:sp>
      <p:sp>
        <p:nvSpPr>
          <p:cNvPr id="3" name="Rectangle 2"/>
          <p:cNvSpPr/>
          <p:nvPr/>
        </p:nvSpPr>
        <p:spPr>
          <a:xfrm>
            <a:off x="382386" y="1450715"/>
            <a:ext cx="7622770" cy="3416320"/>
          </a:xfrm>
          <a:prstGeom prst="rect">
            <a:avLst/>
          </a:prstGeom>
        </p:spPr>
        <p:txBody>
          <a:bodyPr wrap="square">
            <a:spAutoFit/>
          </a:bodyPr>
          <a:lstStyle/>
          <a:p>
            <a:pPr marL="342900" indent="-342900" algn="just">
              <a:lnSpc>
                <a:spcPct val="100000"/>
              </a:lnSpc>
              <a:buFont typeface="Arial" panose="020B0604020202020204" pitchFamily="34" charset="0"/>
              <a:buChar char="•"/>
            </a:pPr>
            <a:r>
              <a:rPr lang="en-GB" sz="2400" dirty="0">
                <a:latin typeface="+mn-lt"/>
                <a:cs typeface="Times New Roman" panose="02020603050405020304" pitchFamily="18" charset="0"/>
              </a:rPr>
              <a:t>To determine the </a:t>
            </a:r>
            <a:r>
              <a:rPr lang="en-GB" sz="2400" dirty="0">
                <a:solidFill>
                  <a:srgbClr val="FF0000"/>
                </a:solidFill>
                <a:latin typeface="+mn-lt"/>
                <a:cs typeface="Times New Roman" panose="02020603050405020304" pitchFamily="18" charset="0"/>
              </a:rPr>
              <a:t>technique</a:t>
            </a:r>
            <a:r>
              <a:rPr lang="en-GB" sz="2400" dirty="0">
                <a:solidFill>
                  <a:schemeClr val="bg2"/>
                </a:solidFill>
                <a:latin typeface="+mn-lt"/>
                <a:cs typeface="Times New Roman" panose="02020603050405020304" pitchFamily="18" charset="0"/>
              </a:rPr>
              <a:t> and </a:t>
            </a:r>
            <a:r>
              <a:rPr lang="en-GB" sz="2400" dirty="0">
                <a:solidFill>
                  <a:srgbClr val="FF0000"/>
                </a:solidFill>
                <a:latin typeface="+mn-lt"/>
                <a:cs typeface="Times New Roman" panose="02020603050405020304" pitchFamily="18" charset="0"/>
              </a:rPr>
              <a:t>skills</a:t>
            </a:r>
            <a:r>
              <a:rPr lang="en-GB" sz="2400" dirty="0">
                <a:solidFill>
                  <a:schemeClr val="bg2"/>
                </a:solidFill>
                <a:latin typeface="+mn-lt"/>
                <a:cs typeface="Times New Roman" panose="02020603050405020304" pitchFamily="18" charset="0"/>
              </a:rPr>
              <a:t> </a:t>
            </a:r>
            <a:r>
              <a:rPr lang="en-GB" sz="2400" dirty="0">
                <a:latin typeface="+mn-lt"/>
                <a:cs typeface="Times New Roman" panose="02020603050405020304" pitchFamily="18" charset="0"/>
              </a:rPr>
              <a:t>in indigenous weather and seasonal climate forecast</a:t>
            </a:r>
          </a:p>
          <a:p>
            <a:pPr marL="342900" indent="-342900" algn="just">
              <a:lnSpc>
                <a:spcPct val="100000"/>
              </a:lnSpc>
              <a:buFont typeface="Arial" panose="020B0604020202020204" pitchFamily="34" charset="0"/>
              <a:buChar char="•"/>
            </a:pPr>
            <a:endParaRPr lang="en-GB" sz="2400" dirty="0">
              <a:latin typeface="+mn-lt"/>
              <a:cs typeface="Times New Roman" panose="02020603050405020304" pitchFamily="18" charset="0"/>
            </a:endParaRPr>
          </a:p>
          <a:p>
            <a:pPr marL="342900" indent="-342900" algn="just">
              <a:lnSpc>
                <a:spcPct val="100000"/>
              </a:lnSpc>
              <a:buFont typeface="Arial" panose="020B0604020202020204" pitchFamily="34" charset="0"/>
              <a:buChar char="•"/>
            </a:pPr>
            <a:endParaRPr lang="en-GB" sz="2400" dirty="0">
              <a:latin typeface="+mn-lt"/>
              <a:cs typeface="Times New Roman" panose="02020603050405020304" pitchFamily="18" charset="0"/>
            </a:endParaRPr>
          </a:p>
          <a:p>
            <a:pPr marL="342900" indent="-342900" algn="just">
              <a:lnSpc>
                <a:spcPct val="100000"/>
              </a:lnSpc>
              <a:buFont typeface="Arial" panose="020B0604020202020204" pitchFamily="34" charset="0"/>
              <a:buChar char="•"/>
            </a:pPr>
            <a:r>
              <a:rPr lang="en-GB" sz="2400" dirty="0">
                <a:latin typeface="+mn-lt"/>
                <a:cs typeface="Times New Roman" panose="02020603050405020304" pitchFamily="18" charset="0"/>
              </a:rPr>
              <a:t>To </a:t>
            </a:r>
            <a:r>
              <a:rPr lang="en-GB" sz="2400" dirty="0">
                <a:solidFill>
                  <a:srgbClr val="FF0000"/>
                </a:solidFill>
                <a:latin typeface="+mn-lt"/>
                <a:cs typeface="Times New Roman" panose="02020603050405020304" pitchFamily="18" charset="0"/>
              </a:rPr>
              <a:t>develop and test a method </a:t>
            </a:r>
            <a:r>
              <a:rPr lang="en-GB" sz="2400" dirty="0">
                <a:latin typeface="+mn-lt"/>
                <a:cs typeface="Times New Roman" panose="02020603050405020304" pitchFamily="18" charset="0"/>
              </a:rPr>
              <a:t>that objectively integrate Scientific forecast (SF) and Indigenous forecast (IF) into a single improved forecast information.</a:t>
            </a:r>
          </a:p>
        </p:txBody>
      </p:sp>
    </p:spTree>
    <p:extLst>
      <p:ext uri="{BB962C8B-B14F-4D97-AF65-F5344CB8AC3E}">
        <p14:creationId xmlns:p14="http://schemas.microsoft.com/office/powerpoint/2010/main" val="661860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990600"/>
            <a:ext cx="8839199" cy="5715000"/>
          </a:xfrm>
          <a:prstGeom prst="rect">
            <a:avLst/>
          </a:prstGeom>
        </p:spPr>
      </p:pic>
      <p:sp>
        <p:nvSpPr>
          <p:cNvPr id="6" name="Donut 5"/>
          <p:cNvSpPr/>
          <p:nvPr/>
        </p:nvSpPr>
        <p:spPr>
          <a:xfrm>
            <a:off x="4018155" y="3901065"/>
            <a:ext cx="609599" cy="518535"/>
          </a:xfrm>
          <a:prstGeom prst="donut">
            <a:avLst>
              <a:gd name="adj" fmla="val 5226"/>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Oval 6"/>
          <p:cNvSpPr/>
          <p:nvPr/>
        </p:nvSpPr>
        <p:spPr>
          <a:xfrm>
            <a:off x="4260729" y="4129665"/>
            <a:ext cx="93821"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Slide Number Placeholder 9"/>
          <p:cNvSpPr>
            <a:spLocks noGrp="1"/>
          </p:cNvSpPr>
          <p:nvPr>
            <p:ph type="sldNum" sz="quarter" idx="12"/>
          </p:nvPr>
        </p:nvSpPr>
        <p:spPr/>
        <p:txBody>
          <a:bodyPr/>
          <a:lstStyle/>
          <a:p>
            <a:fld id="{F8A1D0BB-ED85-440F-A1ED-8C2DA14D82C6}" type="slidenum">
              <a:rPr lang="en-GB" smtClean="0"/>
              <a:t>5</a:t>
            </a:fld>
            <a:endParaRPr lang="en-GB" dirty="0"/>
          </a:p>
        </p:txBody>
      </p:sp>
      <p:sp>
        <p:nvSpPr>
          <p:cNvPr id="8" name="Rectangle 7"/>
          <p:cNvSpPr/>
          <p:nvPr/>
        </p:nvSpPr>
        <p:spPr>
          <a:xfrm>
            <a:off x="661" y="3759087"/>
            <a:ext cx="9427031" cy="2462213"/>
          </a:xfrm>
          <a:prstGeom prst="rect">
            <a:avLst/>
          </a:prstGeom>
          <a:noFill/>
        </p:spPr>
        <p:txBody>
          <a:bodyPr wrap="square">
            <a:spAutoFit/>
          </a:bodyPr>
          <a:lstStyle/>
          <a:p>
            <a:r>
              <a:rPr lang="en-GB" b="1" dirty="0">
                <a:latin typeface="Times New Roman" panose="02020603050405020304" pitchFamily="18" charset="0"/>
                <a:cs typeface="Times New Roman" pitchFamily="18" charset="0"/>
              </a:rPr>
              <a:t>Location</a:t>
            </a:r>
          </a:p>
          <a:p>
            <a:r>
              <a:rPr lang="en-GB" dirty="0">
                <a:latin typeface="Times New Roman" panose="02020603050405020304" pitchFamily="18" charset="0"/>
                <a:cs typeface="Times New Roman" panose="02020603050405020304" pitchFamily="18" charset="0"/>
              </a:rPr>
              <a:t>Northern Ghana (</a:t>
            </a:r>
            <a:r>
              <a:rPr lang="en-GB" dirty="0" err="1">
                <a:latin typeface="Times New Roman" panose="02020603050405020304" pitchFamily="18" charset="0"/>
                <a:cs typeface="Times New Roman" panose="02020603050405020304" pitchFamily="18" charset="0"/>
              </a:rPr>
              <a:t>Bontanga</a:t>
            </a:r>
            <a:r>
              <a:rPr lang="en-GB" dirty="0">
                <a:latin typeface="Times New Roman" panose="02020603050405020304" pitchFamily="18" charset="0"/>
                <a:cs typeface="Times New Roman" panose="02020603050405020304" pitchFamily="18" charset="0"/>
              </a:rPr>
              <a:t>)</a:t>
            </a:r>
          </a:p>
          <a:p>
            <a:r>
              <a:rPr lang="en-GB" dirty="0">
                <a:latin typeface="Times New Roman" panose="02020603050405020304" pitchFamily="18" charset="0"/>
                <a:cs typeface="Times New Roman" panose="02020603050405020304" pitchFamily="18" charset="0"/>
              </a:rPr>
              <a:t> </a:t>
            </a:r>
            <a:r>
              <a:rPr lang="en-GB" b="1" dirty="0">
                <a:latin typeface="Times New Roman" pitchFamily="18" charset="0"/>
                <a:cs typeface="Times New Roman" pitchFamily="18" charset="0"/>
              </a:rPr>
              <a:t>Climate</a:t>
            </a:r>
          </a:p>
          <a:p>
            <a:pPr marL="457200" indent="-457200">
              <a:buFont typeface="Wingdings" pitchFamily="2" charset="2"/>
              <a:buChar char="v"/>
            </a:pPr>
            <a:r>
              <a:rPr lang="en-GB" sz="1600" dirty="0">
                <a:latin typeface="Times New Roman" pitchFamily="18" charset="0"/>
                <a:cs typeface="Times New Roman" pitchFamily="18" charset="0"/>
              </a:rPr>
              <a:t>Tropical Savanna, Temperature :30-40°C</a:t>
            </a:r>
          </a:p>
          <a:p>
            <a:pPr marL="457200" indent="-457200">
              <a:buFont typeface="Wingdings" pitchFamily="2" charset="2"/>
              <a:buChar char="v"/>
            </a:pPr>
            <a:r>
              <a:rPr lang="en-GB" sz="1600" dirty="0">
                <a:latin typeface="Times New Roman" pitchFamily="18" charset="0"/>
                <a:cs typeface="Times New Roman" pitchFamily="18" charset="0"/>
              </a:rPr>
              <a:t>Season: Dry: Nov- April, Rainy: May–Oct</a:t>
            </a:r>
          </a:p>
          <a:p>
            <a:pPr marL="457200" indent="-457200">
              <a:buFont typeface="Wingdings" pitchFamily="2" charset="2"/>
              <a:buChar char="v"/>
            </a:pPr>
            <a:r>
              <a:rPr lang="en-GB" sz="1600" dirty="0">
                <a:latin typeface="Times New Roman" pitchFamily="18" charset="0"/>
                <a:cs typeface="Times New Roman" pitchFamily="18" charset="0"/>
              </a:rPr>
              <a:t>Av. annual Rainfall: 750 mm and 1050 mm</a:t>
            </a:r>
          </a:p>
          <a:p>
            <a:r>
              <a:rPr lang="en-GB" sz="1600" b="1" dirty="0">
                <a:latin typeface="Times New Roman" panose="02020603050405020304" pitchFamily="18" charset="0"/>
                <a:cs typeface="Times New Roman" panose="02020603050405020304" pitchFamily="18" charset="0"/>
              </a:rPr>
              <a:t>Irrigation</a:t>
            </a:r>
          </a:p>
          <a:p>
            <a:pPr marL="457200" indent="-457200">
              <a:buFont typeface="Wingdings" pitchFamily="2" charset="2"/>
              <a:buChar char="v"/>
            </a:pPr>
            <a:r>
              <a:rPr lang="en-GB" dirty="0">
                <a:latin typeface="Times New Roman" panose="02020603050405020304" pitchFamily="18" charset="0"/>
                <a:cs typeface="Times New Roman" panose="02020603050405020304" pitchFamily="18" charset="0"/>
              </a:rPr>
              <a:t>Largest public irrigation schemes in Northern region</a:t>
            </a:r>
          </a:p>
          <a:p>
            <a:pPr marL="457200" indent="-457200">
              <a:buFont typeface="Wingdings" pitchFamily="2" charset="2"/>
              <a:buChar char="v"/>
            </a:pPr>
            <a:r>
              <a:rPr lang="en-GB" dirty="0">
                <a:latin typeface="Times New Roman" panose="02020603050405020304" pitchFamily="18" charset="0"/>
                <a:cs typeface="Times New Roman" panose="02020603050405020304" pitchFamily="18" charset="0"/>
              </a:rPr>
              <a:t>570ha irrigable area / 525 farmers / 0.6 ha per farmer</a:t>
            </a:r>
          </a:p>
        </p:txBody>
      </p:sp>
      <p:sp>
        <p:nvSpPr>
          <p:cNvPr id="12" name="Title 1"/>
          <p:cNvSpPr>
            <a:spLocks noGrp="1"/>
          </p:cNvSpPr>
          <p:nvPr>
            <p:ph type="title"/>
          </p:nvPr>
        </p:nvSpPr>
        <p:spPr>
          <a:xfrm>
            <a:off x="406356" y="27982"/>
            <a:ext cx="8442796" cy="446645"/>
          </a:xfrm>
        </p:spPr>
        <p:txBody>
          <a:bodyPr/>
          <a:lstStyle/>
          <a:p>
            <a:r>
              <a:rPr lang="en-GB" sz="2800" dirty="0">
                <a:solidFill>
                  <a:schemeClr val="accent1"/>
                </a:solidFill>
              </a:rPr>
              <a:t>The Study Area</a:t>
            </a:r>
          </a:p>
        </p:txBody>
      </p:sp>
      <p:pic>
        <p:nvPicPr>
          <p:cNvPr id="13" name="Picture 12" descr="C:\Users\Emmanuel\Desktop\map paper 3-4sinal11111.jpg"/>
          <p:cNvPicPr/>
          <p:nvPr/>
        </p:nvPicPr>
        <p:blipFill>
          <a:blip r:embed="rId4" cstate="print">
            <a:extLst>
              <a:ext uri="{28A0092B-C50C-407E-A947-70E740481C1C}">
                <a14:useLocalDpi xmlns:a14="http://schemas.microsoft.com/office/drawing/2010/main"/>
              </a:ext>
            </a:extLst>
          </a:blip>
          <a:srcRect/>
          <a:stretch>
            <a:fillRect/>
          </a:stretch>
        </p:blipFill>
        <p:spPr bwMode="auto">
          <a:xfrm>
            <a:off x="2743200" y="669312"/>
            <a:ext cx="4943475" cy="3906000"/>
          </a:xfrm>
          <a:prstGeom prst="rect">
            <a:avLst/>
          </a:prstGeom>
          <a:noFill/>
          <a:ln>
            <a:solidFill>
              <a:schemeClr val="tx1"/>
            </a:solidFill>
          </a:ln>
        </p:spPr>
      </p:pic>
    </p:spTree>
    <p:extLst>
      <p:ext uri="{BB962C8B-B14F-4D97-AF65-F5344CB8AC3E}">
        <p14:creationId xmlns:p14="http://schemas.microsoft.com/office/powerpoint/2010/main" val="4032407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xit" presetSubtype="32" repeatCount="3000" fill="hold" grpId="0" nodeType="withEffect">
                                  <p:stCondLst>
                                    <p:cond delay="0"/>
                                  </p:stCondLst>
                                  <p:childTnLst>
                                    <p:anim calcmode="lin" valueType="num">
                                      <p:cBhvr>
                                        <p:cTn id="6" dur="750"/>
                                        <p:tgtEl>
                                          <p:spTgt spid="6"/>
                                        </p:tgtEl>
                                        <p:attrNameLst>
                                          <p:attrName>ppt_w</p:attrName>
                                        </p:attrNameLst>
                                      </p:cBhvr>
                                      <p:tavLst>
                                        <p:tav tm="0">
                                          <p:val>
                                            <p:strVal val="ppt_w"/>
                                          </p:val>
                                        </p:tav>
                                        <p:tav tm="100000">
                                          <p:val>
                                            <p:fltVal val="0"/>
                                          </p:val>
                                        </p:tav>
                                      </p:tavLst>
                                    </p:anim>
                                    <p:anim calcmode="lin" valueType="num">
                                      <p:cBhvr>
                                        <p:cTn id="7" dur="750"/>
                                        <p:tgtEl>
                                          <p:spTgt spid="6"/>
                                        </p:tgtEl>
                                        <p:attrNameLst>
                                          <p:attrName>ppt_h</p:attrName>
                                        </p:attrNameLst>
                                      </p:cBhvr>
                                      <p:tavLst>
                                        <p:tav tm="0">
                                          <p:val>
                                            <p:strVal val="ppt_h"/>
                                          </p:val>
                                        </p:tav>
                                        <p:tav tm="100000">
                                          <p:val>
                                            <p:fltVal val="0"/>
                                          </p:val>
                                        </p:tav>
                                      </p:tavLst>
                                    </p:anim>
                                    <p:animEffect transition="out" filter="fade">
                                      <p:cBhvr>
                                        <p:cTn id="8" dur="750"/>
                                        <p:tgtEl>
                                          <p:spTgt spid="6"/>
                                        </p:tgtEl>
                                      </p:cBhvr>
                                    </p:animEffect>
                                    <p:set>
                                      <p:cBhvr>
                                        <p:cTn id="9" dur="1" fill="hold">
                                          <p:stCondLst>
                                            <p:cond delay="749"/>
                                          </p:stCondLst>
                                        </p:cTn>
                                        <p:tgtEl>
                                          <p:spTgt spid="6"/>
                                        </p:tgtEl>
                                        <p:attrNameLst>
                                          <p:attrName>style.visibility</p:attrName>
                                        </p:attrNameLst>
                                      </p:cBhvr>
                                      <p:to>
                                        <p:strVal val="hidden"/>
                                      </p:to>
                                    </p:set>
                                  </p:childTnLst>
                                </p:cTn>
                              </p:par>
                              <p:par>
                                <p:cTn id="10" presetID="53" presetClass="exit" presetSubtype="32" fill="hold" nodeType="withEffect">
                                  <p:stCondLst>
                                    <p:cond delay="1000"/>
                                  </p:stCondLst>
                                  <p:childTnLst>
                                    <p:anim calcmode="lin" valueType="num">
                                      <p:cBhvr>
                                        <p:cTn id="11" dur="1000"/>
                                        <p:tgtEl>
                                          <p:spTgt spid="4"/>
                                        </p:tgtEl>
                                        <p:attrNameLst>
                                          <p:attrName>ppt_w</p:attrName>
                                        </p:attrNameLst>
                                      </p:cBhvr>
                                      <p:tavLst>
                                        <p:tav tm="0">
                                          <p:val>
                                            <p:strVal val="ppt_w"/>
                                          </p:val>
                                        </p:tav>
                                        <p:tav tm="100000">
                                          <p:val>
                                            <p:fltVal val="0"/>
                                          </p:val>
                                        </p:tav>
                                      </p:tavLst>
                                    </p:anim>
                                    <p:anim calcmode="lin" valueType="num">
                                      <p:cBhvr>
                                        <p:cTn id="12" dur="1000"/>
                                        <p:tgtEl>
                                          <p:spTgt spid="4"/>
                                        </p:tgtEl>
                                        <p:attrNameLst>
                                          <p:attrName>ppt_h</p:attrName>
                                        </p:attrNameLst>
                                      </p:cBhvr>
                                      <p:tavLst>
                                        <p:tav tm="0">
                                          <p:val>
                                            <p:strVal val="ppt_h"/>
                                          </p:val>
                                        </p:tav>
                                        <p:tav tm="100000">
                                          <p:val>
                                            <p:fltVal val="0"/>
                                          </p:val>
                                        </p:tav>
                                      </p:tavLst>
                                    </p:anim>
                                    <p:animEffect transition="out" filter="fade">
                                      <p:cBhvr>
                                        <p:cTn id="13" dur="1000"/>
                                        <p:tgtEl>
                                          <p:spTgt spid="4"/>
                                        </p:tgtEl>
                                      </p:cBhvr>
                                    </p:animEffect>
                                    <p:set>
                                      <p:cBhvr>
                                        <p:cTn id="14" dur="1" fill="hold">
                                          <p:stCondLst>
                                            <p:cond delay="999"/>
                                          </p:stCondLst>
                                        </p:cTn>
                                        <p:tgtEl>
                                          <p:spTgt spid="4"/>
                                        </p:tgtEl>
                                        <p:attrNameLst>
                                          <p:attrName>style.visibility</p:attrName>
                                        </p:attrNameLst>
                                      </p:cBhvr>
                                      <p:to>
                                        <p:strVal val="hidden"/>
                                      </p:to>
                                    </p:set>
                                  </p:childTnLst>
                                </p:cTn>
                              </p:par>
                              <p:par>
                                <p:cTn id="15" presetID="53" presetClass="exit" presetSubtype="32" fill="hold" grpId="0" nodeType="withEffect">
                                  <p:stCondLst>
                                    <p:cond delay="0"/>
                                  </p:stCondLst>
                                  <p:childTnLst>
                                    <p:anim calcmode="lin" valueType="num">
                                      <p:cBhvr>
                                        <p:cTn id="16" dur="1000"/>
                                        <p:tgtEl>
                                          <p:spTgt spid="7"/>
                                        </p:tgtEl>
                                        <p:attrNameLst>
                                          <p:attrName>ppt_w</p:attrName>
                                        </p:attrNameLst>
                                      </p:cBhvr>
                                      <p:tavLst>
                                        <p:tav tm="0">
                                          <p:val>
                                            <p:strVal val="ppt_w"/>
                                          </p:val>
                                        </p:tav>
                                        <p:tav tm="100000">
                                          <p:val>
                                            <p:fltVal val="0"/>
                                          </p:val>
                                        </p:tav>
                                      </p:tavLst>
                                    </p:anim>
                                    <p:anim calcmode="lin" valueType="num">
                                      <p:cBhvr>
                                        <p:cTn id="17" dur="1000"/>
                                        <p:tgtEl>
                                          <p:spTgt spid="7"/>
                                        </p:tgtEl>
                                        <p:attrNameLst>
                                          <p:attrName>ppt_h</p:attrName>
                                        </p:attrNameLst>
                                      </p:cBhvr>
                                      <p:tavLst>
                                        <p:tav tm="0">
                                          <p:val>
                                            <p:strVal val="ppt_h"/>
                                          </p:val>
                                        </p:tav>
                                        <p:tav tm="100000">
                                          <p:val>
                                            <p:fltVal val="0"/>
                                          </p:val>
                                        </p:tav>
                                      </p:tavLst>
                                    </p:anim>
                                    <p:animEffect transition="out" filter="fade">
                                      <p:cBhvr>
                                        <p:cTn id="18" dur="1000"/>
                                        <p:tgtEl>
                                          <p:spTgt spid="7"/>
                                        </p:tgtEl>
                                      </p:cBhvr>
                                    </p:animEffect>
                                    <p:set>
                                      <p:cBhvr>
                                        <p:cTn id="19" dur="1" fill="hold">
                                          <p:stCondLst>
                                            <p:cond delay="999"/>
                                          </p:stCondLst>
                                        </p:cTn>
                                        <p:tgtEl>
                                          <p:spTgt spid="7"/>
                                        </p:tgtEl>
                                        <p:attrNameLst>
                                          <p:attrName>style.visibility</p:attrName>
                                        </p:attrNameLst>
                                      </p:cBhvr>
                                      <p:to>
                                        <p:strVal val="hidden"/>
                                      </p:to>
                                    </p:set>
                                  </p:childTnLst>
                                </p:cTn>
                              </p:par>
                            </p:childTnLst>
                          </p:cTn>
                        </p:par>
                        <p:par>
                          <p:cTn id="20" fill="hold">
                            <p:stCondLst>
                              <p:cond delay="2250"/>
                            </p:stCondLst>
                            <p:childTnLst>
                              <p:par>
                                <p:cTn id="21" presetID="31"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1000" fill="hold"/>
                                        <p:tgtEl>
                                          <p:spTgt spid="13"/>
                                        </p:tgtEl>
                                        <p:attrNameLst>
                                          <p:attrName>ppt_w</p:attrName>
                                        </p:attrNameLst>
                                      </p:cBhvr>
                                      <p:tavLst>
                                        <p:tav tm="0">
                                          <p:val>
                                            <p:fltVal val="0"/>
                                          </p:val>
                                        </p:tav>
                                        <p:tav tm="100000">
                                          <p:val>
                                            <p:strVal val="#ppt_w"/>
                                          </p:val>
                                        </p:tav>
                                      </p:tavLst>
                                    </p:anim>
                                    <p:anim calcmode="lin" valueType="num">
                                      <p:cBhvr>
                                        <p:cTn id="24" dur="1000" fill="hold"/>
                                        <p:tgtEl>
                                          <p:spTgt spid="13"/>
                                        </p:tgtEl>
                                        <p:attrNameLst>
                                          <p:attrName>ppt_h</p:attrName>
                                        </p:attrNameLst>
                                      </p:cBhvr>
                                      <p:tavLst>
                                        <p:tav tm="0">
                                          <p:val>
                                            <p:fltVal val="0"/>
                                          </p:val>
                                        </p:tav>
                                        <p:tav tm="100000">
                                          <p:val>
                                            <p:strVal val="#ppt_h"/>
                                          </p:val>
                                        </p:tav>
                                      </p:tavLst>
                                    </p:anim>
                                    <p:anim calcmode="lin" valueType="num">
                                      <p:cBhvr>
                                        <p:cTn id="25" dur="1000" fill="hold"/>
                                        <p:tgtEl>
                                          <p:spTgt spid="13"/>
                                        </p:tgtEl>
                                        <p:attrNameLst>
                                          <p:attrName>style.rotation</p:attrName>
                                        </p:attrNameLst>
                                      </p:cBhvr>
                                      <p:tavLst>
                                        <p:tav tm="0">
                                          <p:val>
                                            <p:fltVal val="90"/>
                                          </p:val>
                                        </p:tav>
                                        <p:tav tm="100000">
                                          <p:val>
                                            <p:fltVal val="0"/>
                                          </p:val>
                                        </p:tav>
                                      </p:tavLst>
                                    </p:anim>
                                    <p:animEffect transition="in" filter="fade">
                                      <p:cBhvr>
                                        <p:cTn id="26" dur="10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 calcmode="lin" valueType="num">
                                      <p:cBhvr additive="base">
                                        <p:cTn id="3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anim calcmode="lin" valueType="num">
                                      <p:cBhvr additive="base">
                                        <p:cTn id="3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8">
                                            <p:txEl>
                                              <p:pRg st="2" end="2"/>
                                            </p:txEl>
                                          </p:spTgt>
                                        </p:tgtEl>
                                        <p:attrNameLst>
                                          <p:attrName>style.visibility</p:attrName>
                                        </p:attrNameLst>
                                      </p:cBhvr>
                                      <p:to>
                                        <p:strVal val="visible"/>
                                      </p:to>
                                    </p:set>
                                    <p:anim calcmode="lin" valueType="num">
                                      <p:cBhvr additive="base">
                                        <p:cTn id="4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
                                            <p:txEl>
                                              <p:pRg st="2" end="2"/>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8">
                                            <p:txEl>
                                              <p:pRg st="3" end="3"/>
                                            </p:txEl>
                                          </p:spTgt>
                                        </p:tgtEl>
                                        <p:attrNameLst>
                                          <p:attrName>style.visibility</p:attrName>
                                        </p:attrNameLst>
                                      </p:cBhvr>
                                      <p:to>
                                        <p:strVal val="visible"/>
                                      </p:to>
                                    </p:set>
                                    <p:anim calcmode="lin" valueType="num">
                                      <p:cBhvr additive="base">
                                        <p:cTn id="4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8">
                                            <p:txEl>
                                              <p:pRg st="3" end="3"/>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8">
                                            <p:txEl>
                                              <p:pRg st="4" end="4"/>
                                            </p:txEl>
                                          </p:spTgt>
                                        </p:tgtEl>
                                        <p:attrNameLst>
                                          <p:attrName>style.visibility</p:attrName>
                                        </p:attrNameLst>
                                      </p:cBhvr>
                                      <p:to>
                                        <p:strVal val="visible"/>
                                      </p:to>
                                    </p:set>
                                    <p:anim calcmode="lin" valueType="num">
                                      <p:cBhvr additive="base">
                                        <p:cTn id="49"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4" end="4"/>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8">
                                            <p:txEl>
                                              <p:pRg st="5" end="5"/>
                                            </p:txEl>
                                          </p:spTgt>
                                        </p:tgtEl>
                                        <p:attrNameLst>
                                          <p:attrName>style.visibility</p:attrName>
                                        </p:attrNameLst>
                                      </p:cBhvr>
                                      <p:to>
                                        <p:strVal val="visible"/>
                                      </p:to>
                                    </p:set>
                                    <p:anim calcmode="lin" valueType="num">
                                      <p:cBhvr additive="base">
                                        <p:cTn id="53"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8">
                                            <p:txEl>
                                              <p:pRg st="6" end="6"/>
                                            </p:txEl>
                                          </p:spTgt>
                                        </p:tgtEl>
                                        <p:attrNameLst>
                                          <p:attrName>style.visibility</p:attrName>
                                        </p:attrNameLst>
                                      </p:cBhvr>
                                      <p:to>
                                        <p:strVal val="visible"/>
                                      </p:to>
                                    </p:set>
                                    <p:animEffect transition="in" filter="fade">
                                      <p:cBhvr>
                                        <p:cTn id="59" dur="1000"/>
                                        <p:tgtEl>
                                          <p:spTgt spid="8">
                                            <p:txEl>
                                              <p:pRg st="6" end="6"/>
                                            </p:txEl>
                                          </p:spTgt>
                                        </p:tgtEl>
                                      </p:cBhvr>
                                    </p:animEffect>
                                    <p:anim calcmode="lin" valueType="num">
                                      <p:cBhvr>
                                        <p:cTn id="60"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61" dur="1000" fill="hold"/>
                                        <p:tgtEl>
                                          <p:spTgt spid="8">
                                            <p:txEl>
                                              <p:pRg st="6" end="6"/>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8">
                                            <p:txEl>
                                              <p:pRg st="7" end="7"/>
                                            </p:txEl>
                                          </p:spTgt>
                                        </p:tgtEl>
                                        <p:attrNameLst>
                                          <p:attrName>style.visibility</p:attrName>
                                        </p:attrNameLst>
                                      </p:cBhvr>
                                      <p:to>
                                        <p:strVal val="visible"/>
                                      </p:to>
                                    </p:set>
                                    <p:animEffect transition="in" filter="fade">
                                      <p:cBhvr>
                                        <p:cTn id="64" dur="1000"/>
                                        <p:tgtEl>
                                          <p:spTgt spid="8">
                                            <p:txEl>
                                              <p:pRg st="7" end="7"/>
                                            </p:txEl>
                                          </p:spTgt>
                                        </p:tgtEl>
                                      </p:cBhvr>
                                    </p:animEffect>
                                    <p:anim calcmode="lin" valueType="num">
                                      <p:cBhvr>
                                        <p:cTn id="6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66" dur="1000" fill="hold"/>
                                        <p:tgtEl>
                                          <p:spTgt spid="8">
                                            <p:txEl>
                                              <p:pRg st="7" end="7"/>
                                            </p:txEl>
                                          </p:spTgt>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8">
                                            <p:txEl>
                                              <p:pRg st="8" end="8"/>
                                            </p:txEl>
                                          </p:spTgt>
                                        </p:tgtEl>
                                        <p:attrNameLst>
                                          <p:attrName>style.visibility</p:attrName>
                                        </p:attrNameLst>
                                      </p:cBhvr>
                                      <p:to>
                                        <p:strVal val="visible"/>
                                      </p:to>
                                    </p:set>
                                    <p:animEffect transition="in" filter="fade">
                                      <p:cBhvr>
                                        <p:cTn id="69" dur="1000"/>
                                        <p:tgtEl>
                                          <p:spTgt spid="8">
                                            <p:txEl>
                                              <p:pRg st="8" end="8"/>
                                            </p:txEl>
                                          </p:spTgt>
                                        </p:tgtEl>
                                      </p:cBhvr>
                                    </p:animEffect>
                                    <p:anim calcmode="lin" valueType="num">
                                      <p:cBhvr>
                                        <p:cTn id="70"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71" dur="1000" fill="hold"/>
                                        <p:tgtEl>
                                          <p:spTgt spid="8">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840" y="65416"/>
            <a:ext cx="8957160" cy="696496"/>
          </a:xfrm>
        </p:spPr>
        <p:txBody>
          <a:bodyPr/>
          <a:lstStyle/>
          <a:p>
            <a:pPr>
              <a:lnSpc>
                <a:spcPct val="100000"/>
              </a:lnSpc>
            </a:pPr>
            <a:r>
              <a:rPr lang="en-US" sz="2400" dirty="0"/>
              <a:t>Understanding techniques for Indigenous forecasting </a:t>
            </a:r>
          </a:p>
        </p:txBody>
      </p:sp>
      <p:sp>
        <p:nvSpPr>
          <p:cNvPr id="4" name="Slide Number Placeholder 3"/>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6</a:t>
            </a:fld>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655" y="3030767"/>
            <a:ext cx="4041039" cy="2782818"/>
          </a:xfrm>
          <a:prstGeom prst="rect">
            <a:avLst/>
          </a:prstGeom>
        </p:spPr>
      </p:pic>
      <p:pic>
        <p:nvPicPr>
          <p:cNvPr id="6" name="Picture 5"/>
          <p:cNvPicPr/>
          <p:nvPr/>
        </p:nvPicPr>
        <p:blipFill rotWithShape="1">
          <a:blip r:embed="rId3">
            <a:extLst>
              <a:ext uri="{28A0092B-C50C-407E-A947-70E740481C1C}">
                <a14:useLocalDpi xmlns:a14="http://schemas.microsoft.com/office/drawing/2010/main" val="0"/>
              </a:ext>
            </a:extLst>
          </a:blip>
          <a:srcRect b="69832"/>
          <a:stretch/>
        </p:blipFill>
        <p:spPr bwMode="auto">
          <a:xfrm>
            <a:off x="-80682" y="1258084"/>
            <a:ext cx="9069114" cy="1446928"/>
          </a:xfrm>
          <a:prstGeom prst="rect">
            <a:avLst/>
          </a:prstGeom>
          <a:noFill/>
          <a:ln w="12700" cap="flat" cmpd="dbl">
            <a:noFill/>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647406" y="3056124"/>
            <a:ext cx="2782819" cy="29632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04715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545636" y="15516"/>
            <a:ext cx="8442796" cy="634941"/>
          </a:xfrm>
        </p:spPr>
        <p:txBody>
          <a:bodyPr/>
          <a:lstStyle/>
          <a:p>
            <a:pPr>
              <a:lnSpc>
                <a:spcPct val="100000"/>
              </a:lnSpc>
            </a:pPr>
            <a:r>
              <a:rPr lang="en-GB" sz="2000" b="1" dirty="0"/>
              <a:t>Community mental model for </a:t>
            </a:r>
            <a:r>
              <a:rPr lang="en-GB" sz="2000" b="1" dirty="0">
                <a:solidFill>
                  <a:srgbClr val="FF0000"/>
                </a:solidFill>
              </a:rPr>
              <a:t>daily weather forecast</a:t>
            </a:r>
            <a:endParaRPr lang="en-GB" sz="1800" b="1" dirty="0">
              <a:solidFill>
                <a:srgbClr val="FF0000"/>
              </a:solidFill>
            </a:endParaRPr>
          </a:p>
        </p:txBody>
      </p:sp>
      <p:sp>
        <p:nvSpPr>
          <p:cNvPr id="2" name="Tijdelijke aanduiding voor dianummer 1"/>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7</a:t>
            </a:fld>
            <a:endParaRPr lang="en-GB" dirty="0"/>
          </a:p>
        </p:txBody>
      </p:sp>
      <p:pic>
        <p:nvPicPr>
          <p:cNvPr id="6" name="Picture 5"/>
          <p:cNvPicPr>
            <a:picLocks noChangeAspect="1"/>
          </p:cNvPicPr>
          <p:nvPr/>
        </p:nvPicPr>
        <p:blipFill rotWithShape="1">
          <a:blip r:embed="rId2"/>
          <a:srcRect b="5544"/>
          <a:stretch/>
        </p:blipFill>
        <p:spPr>
          <a:xfrm>
            <a:off x="116541" y="929515"/>
            <a:ext cx="8964706" cy="5928486"/>
          </a:xfrm>
          <a:prstGeom prst="rect">
            <a:avLst/>
          </a:prstGeom>
        </p:spPr>
      </p:pic>
      <p:pic>
        <p:nvPicPr>
          <p:cNvPr id="5" name="Picture 4"/>
          <p:cNvPicPr>
            <a:picLocks noChangeAspect="1"/>
          </p:cNvPicPr>
          <p:nvPr/>
        </p:nvPicPr>
        <p:blipFill rotWithShape="1">
          <a:blip r:embed="rId3"/>
          <a:srcRect b="5733"/>
          <a:stretch/>
        </p:blipFill>
        <p:spPr>
          <a:xfrm>
            <a:off x="259976" y="1408461"/>
            <a:ext cx="8753395" cy="5277394"/>
          </a:xfrm>
          <a:prstGeom prst="rect">
            <a:avLst/>
          </a:prstGeom>
        </p:spPr>
      </p:pic>
    </p:spTree>
    <p:extLst>
      <p:ext uri="{BB962C8B-B14F-4D97-AF65-F5344CB8AC3E}">
        <p14:creationId xmlns:p14="http://schemas.microsoft.com/office/powerpoint/2010/main" val="276119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200" y="204275"/>
            <a:ext cx="8442796" cy="634941"/>
          </a:xfrm>
        </p:spPr>
        <p:txBody>
          <a:bodyPr/>
          <a:lstStyle/>
          <a:p>
            <a:pPr>
              <a:lnSpc>
                <a:spcPct val="100000"/>
              </a:lnSpc>
            </a:pPr>
            <a:r>
              <a:rPr lang="en-GB" sz="2000" b="1" dirty="0"/>
              <a:t>Community mental model for </a:t>
            </a:r>
            <a:r>
              <a:rPr lang="en-GB" sz="2000" b="1" dirty="0">
                <a:solidFill>
                  <a:srgbClr val="FF0000"/>
                </a:solidFill>
              </a:rPr>
              <a:t>Seasonal Climate </a:t>
            </a:r>
            <a:r>
              <a:rPr lang="en-GB" sz="2000" b="1" dirty="0"/>
              <a:t>forecast</a:t>
            </a:r>
            <a:endParaRPr lang="en-GB" sz="2000" dirty="0"/>
          </a:p>
        </p:txBody>
      </p:sp>
      <p:sp>
        <p:nvSpPr>
          <p:cNvPr id="3" name="Text Placeholder 2"/>
          <p:cNvSpPr>
            <a:spLocks noGrp="1"/>
          </p:cNvSpPr>
          <p:nvPr>
            <p:ph type="body" sz="quarter" idx="10"/>
          </p:nvPr>
        </p:nvSpPr>
        <p:spPr/>
        <p:txBody>
          <a:bodyPr/>
          <a:lstStyle/>
          <a:p>
            <a:endParaRPr lang="en-GB" dirty="0"/>
          </a:p>
        </p:txBody>
      </p:sp>
      <p:sp>
        <p:nvSpPr>
          <p:cNvPr id="4" name="Slide Number Placeholder 3"/>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8</a:t>
            </a:fld>
            <a:endParaRPr lang="en-GB" dirty="0"/>
          </a:p>
        </p:txBody>
      </p:sp>
      <p:pic>
        <p:nvPicPr>
          <p:cNvPr id="5" name="Picture 4"/>
          <p:cNvPicPr>
            <a:picLocks noChangeAspect="1"/>
          </p:cNvPicPr>
          <p:nvPr/>
        </p:nvPicPr>
        <p:blipFill rotWithShape="1">
          <a:blip r:embed="rId2"/>
          <a:srcRect b="5190"/>
          <a:stretch/>
        </p:blipFill>
        <p:spPr>
          <a:xfrm>
            <a:off x="105079" y="1080655"/>
            <a:ext cx="8837309" cy="5709439"/>
          </a:xfrm>
          <a:prstGeom prst="rect">
            <a:avLst/>
          </a:prstGeom>
        </p:spPr>
      </p:pic>
      <p:pic>
        <p:nvPicPr>
          <p:cNvPr id="6" name="Picture 5"/>
          <p:cNvPicPr>
            <a:picLocks noChangeAspect="1"/>
          </p:cNvPicPr>
          <p:nvPr/>
        </p:nvPicPr>
        <p:blipFill rotWithShape="1">
          <a:blip r:embed="rId3"/>
          <a:srcRect b="5687"/>
          <a:stretch/>
        </p:blipFill>
        <p:spPr>
          <a:xfrm>
            <a:off x="105078" y="1473030"/>
            <a:ext cx="8883353" cy="5384970"/>
          </a:xfrm>
          <a:prstGeom prst="rect">
            <a:avLst/>
          </a:prstGeom>
        </p:spPr>
      </p:pic>
    </p:spTree>
    <p:extLst>
      <p:ext uri="{BB962C8B-B14F-4D97-AF65-F5344CB8AC3E}">
        <p14:creationId xmlns:p14="http://schemas.microsoft.com/office/powerpoint/2010/main" val="2603350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889" y="119090"/>
            <a:ext cx="8949111" cy="498259"/>
          </a:xfrm>
        </p:spPr>
        <p:txBody>
          <a:bodyPr/>
          <a:lstStyle/>
          <a:p>
            <a:r>
              <a:rPr lang="en-US" dirty="0"/>
              <a:t>Training; using mobile app and rain gauges</a:t>
            </a:r>
          </a:p>
        </p:txBody>
      </p:sp>
      <p:sp>
        <p:nvSpPr>
          <p:cNvPr id="4" name="Slide Number Placeholder 3"/>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9</a:t>
            </a:fld>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8545" y="791235"/>
            <a:ext cx="4165887" cy="2420472"/>
          </a:xfrm>
          <a:prstGeom prst="rect">
            <a:avLst/>
          </a:prstGeom>
        </p:spPr>
      </p:pic>
      <p:pic>
        <p:nvPicPr>
          <p:cNvPr id="8" name="Picture Placeholder 5"/>
          <p:cNvPicPr>
            <a:picLocks noChangeAspect="1"/>
          </p:cNvPicPr>
          <p:nvPr/>
        </p:nvPicPr>
        <p:blipFill>
          <a:blip r:embed="rId3">
            <a:extLst>
              <a:ext uri="{28A0092B-C50C-407E-A947-70E740481C1C}">
                <a14:useLocalDpi xmlns:a14="http://schemas.microsoft.com/office/drawing/2010/main" val="0"/>
              </a:ext>
            </a:extLst>
          </a:blip>
          <a:srcRect l="12463" r="12463"/>
          <a:stretch>
            <a:fillRect/>
          </a:stretch>
        </p:blipFill>
        <p:spPr>
          <a:xfrm>
            <a:off x="545636" y="745643"/>
            <a:ext cx="3337469" cy="24685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889" y="4518212"/>
            <a:ext cx="3783107" cy="2124657"/>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49154" y="4318862"/>
            <a:ext cx="2393575" cy="2324007"/>
          </a:xfrm>
          <a:prstGeom prst="rect">
            <a:avLst/>
          </a:prstGeom>
        </p:spPr>
      </p:pic>
      <p:pic>
        <p:nvPicPr>
          <p:cNvPr id="11" name="Picture 10"/>
          <p:cNvPicPr>
            <a:picLocks noChangeAspect="1"/>
          </p:cNvPicPr>
          <p:nvPr/>
        </p:nvPicPr>
        <p:blipFill>
          <a:blip r:embed="rId6"/>
          <a:stretch>
            <a:fillRect/>
          </a:stretch>
        </p:blipFill>
        <p:spPr>
          <a:xfrm>
            <a:off x="181932" y="3299471"/>
            <a:ext cx="8572500" cy="1133475"/>
          </a:xfrm>
          <a:prstGeom prst="rect">
            <a:avLst/>
          </a:prstGeom>
        </p:spPr>
      </p:pic>
    </p:spTree>
    <p:extLst>
      <p:ext uri="{BB962C8B-B14F-4D97-AF65-F5344CB8AC3E}">
        <p14:creationId xmlns:p14="http://schemas.microsoft.com/office/powerpoint/2010/main" val="3178587860"/>
      </p:ext>
    </p:extLst>
  </p:cSld>
  <p:clrMapOvr>
    <a:masterClrMapping/>
  </p:clrMapOvr>
</p:sld>
</file>

<file path=ppt/theme/theme1.xml><?xml version="1.0" encoding="utf-8"?>
<a:theme xmlns:a="http://schemas.openxmlformats.org/drawingml/2006/main" name="WUR">
  <a:themeElements>
    <a:clrScheme name="Wageningen UR witte achtergrond">
      <a:dk1>
        <a:srgbClr val="005172"/>
      </a:dk1>
      <a:lt1>
        <a:srgbClr val="FFFFFF"/>
      </a:lt1>
      <a:dk2>
        <a:srgbClr val="34B233"/>
      </a:dk2>
      <a:lt2>
        <a:srgbClr val="005172"/>
      </a:lt2>
      <a:accent1>
        <a:srgbClr val="519FD7"/>
      </a:accent1>
      <a:accent2>
        <a:srgbClr val="A59D95"/>
      </a:accent2>
      <a:accent3>
        <a:srgbClr val="D5D2CA"/>
      </a:accent3>
      <a:accent4>
        <a:srgbClr val="FF7900"/>
      </a:accent4>
      <a:accent5>
        <a:srgbClr val="00549F"/>
      </a:accent5>
      <a:accent6>
        <a:srgbClr val="000000"/>
      </a:accent6>
      <a:hlink>
        <a:srgbClr val="00549F"/>
      </a:hlink>
      <a:folHlink>
        <a:srgbClr val="000000"/>
      </a:folHlink>
    </a:clrScheme>
    <a:fontScheme name="Wageningen UR">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defPPr algn="ctr">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ts val="1800"/>
          </a:lnSpc>
          <a:defRPr sz="1400" dirty="0" err="1" smtClean="0">
            <a:latin typeface="Verdana" pitchFamily="34" charset="0"/>
          </a:defRPr>
        </a:defPPr>
      </a:lstStyle>
    </a:tx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4643</TotalTime>
  <Words>1349</Words>
  <Application>Microsoft Office PowerPoint</Application>
  <PresentationFormat>On-screen Show (4:3)</PresentationFormat>
  <Paragraphs>199</Paragraphs>
  <Slides>23</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Arial</vt:lpstr>
      <vt:lpstr>Calibri</vt:lpstr>
      <vt:lpstr>Cambria Math</vt:lpstr>
      <vt:lpstr>CharisSIL</vt:lpstr>
      <vt:lpstr>Times New Roman</vt:lpstr>
      <vt:lpstr>Verdana</vt:lpstr>
      <vt:lpstr>Wingdings</vt:lpstr>
      <vt:lpstr>WUR</vt:lpstr>
      <vt:lpstr>Two heads are better than one: A climate services that Integrate Indigenous and Scientific Forecast in Ghana </vt:lpstr>
      <vt:lpstr>Presentation outline</vt:lpstr>
      <vt:lpstr>Introduction</vt:lpstr>
      <vt:lpstr>Objectives</vt:lpstr>
      <vt:lpstr>The Study Area</vt:lpstr>
      <vt:lpstr>Understanding techniques for Indigenous forecasting </vt:lpstr>
      <vt:lpstr>Community mental model for daily weather forecast</vt:lpstr>
      <vt:lpstr>Community mental model for Seasonal Climate forecast</vt:lpstr>
      <vt:lpstr>Training; using mobile app and rain gauges</vt:lpstr>
      <vt:lpstr>Interface and stages of using the Sapelli app</vt:lpstr>
      <vt:lpstr>Data Handling</vt:lpstr>
      <vt:lpstr>Farmers’ observed rainfall data using Rain Gauge</vt:lpstr>
      <vt:lpstr>Feedback and Validation </vt:lpstr>
      <vt:lpstr>Skills Analysis</vt:lpstr>
      <vt:lpstr>Performance evaluation </vt:lpstr>
      <vt:lpstr>Reliability and Usability of indicators for low, medium and high Rain forecast</vt:lpstr>
      <vt:lpstr>Integrating indigenous and scientific forecast </vt:lpstr>
      <vt:lpstr>Formulae for integrating IF and SF; the example of seasonal climate forecast </vt:lpstr>
      <vt:lpstr>Performance of Weather Forecast</vt:lpstr>
      <vt:lpstr>Performance of seasonal climate forecast  </vt:lpstr>
      <vt:lpstr>Acceptability of integrated forecast </vt:lpstr>
      <vt:lpstr>Major Insights</vt:lpstr>
      <vt:lpstr>CONCLUSION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Martin Brinkman</dc:creator>
  <cp:lastModifiedBy>Nyadzi, Emmanuel</cp:lastModifiedBy>
  <cp:revision>412</cp:revision>
  <dcterms:created xsi:type="dcterms:W3CDTF">2011-09-29T08:30:03Z</dcterms:created>
  <dcterms:modified xsi:type="dcterms:W3CDTF">2020-05-07T09:02:28Z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_Template">
    <vt:lpwstr>WHUK.pptx</vt:lpwstr>
  </property>
</Properties>
</file>