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1" r:id="rId2"/>
    <p:sldId id="258" r:id="rId3"/>
    <p:sldId id="264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71A1"/>
    <a:srgbClr val="5A99B5"/>
    <a:srgbClr val="A4433F"/>
    <a:srgbClr val="B6AA0E"/>
    <a:srgbClr val="7F7F7F"/>
    <a:srgbClr val="AECDDB"/>
    <a:srgbClr val="C9C37E"/>
    <a:srgbClr val="E3DE97"/>
    <a:srgbClr val="EFE7D1"/>
    <a:srgbClr val="6F65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400" autoAdjust="0"/>
  </p:normalViewPr>
  <p:slideViewPr>
    <p:cSldViewPr snapToGrid="0">
      <p:cViewPr>
        <p:scale>
          <a:sx n="72" d="100"/>
          <a:sy n="72" d="100"/>
        </p:scale>
        <p:origin x="144" y="3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1EAC0-A368-40FF-BF71-EDEAAECB5D94}" type="datetimeFigureOut">
              <a:rPr lang="fr-FR" smtClean="0"/>
              <a:t>30/04/2020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FBE8B-CDFE-45D6-B9F1-5CEC566115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424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1FBE8B-CDFE-45D6-B9F1-5CEC5661155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748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FBE8B-CDFE-45D6-B9F1-5CEC5661155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6784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FBE8B-CDFE-45D6-B9F1-5CEC5661155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3085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5F1C-D7A7-4DE4-B59B-1BBD9B9051A5}" type="datetimeFigureOut">
              <a:rPr lang="fr-FR" smtClean="0"/>
              <a:t>30/04/2020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9C5D-BCD2-4D29-8DAF-FCA0BFBE23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8188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5F1C-D7A7-4DE4-B59B-1BBD9B9051A5}" type="datetimeFigureOut">
              <a:rPr lang="fr-FR" smtClean="0"/>
              <a:t>30/04/2020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9C5D-BCD2-4D29-8DAF-FCA0BFBE23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7193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5F1C-D7A7-4DE4-B59B-1BBD9B9051A5}" type="datetimeFigureOut">
              <a:rPr lang="fr-FR" smtClean="0"/>
              <a:t>30/04/2020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9C5D-BCD2-4D29-8DAF-FCA0BFBE23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961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5F1C-D7A7-4DE4-B59B-1BBD9B9051A5}" type="datetimeFigureOut">
              <a:rPr lang="fr-FR" smtClean="0"/>
              <a:t>30/04/2020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9C5D-BCD2-4D29-8DAF-FCA0BFBE23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647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5F1C-D7A7-4DE4-B59B-1BBD9B9051A5}" type="datetimeFigureOut">
              <a:rPr lang="fr-FR" smtClean="0"/>
              <a:t>30/04/2020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9C5D-BCD2-4D29-8DAF-FCA0BFBE23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1274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5F1C-D7A7-4DE4-B59B-1BBD9B9051A5}" type="datetimeFigureOut">
              <a:rPr lang="fr-FR" smtClean="0"/>
              <a:t>30/04/2020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9C5D-BCD2-4D29-8DAF-FCA0BFBE23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9696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5F1C-D7A7-4DE4-B59B-1BBD9B9051A5}" type="datetimeFigureOut">
              <a:rPr lang="fr-FR" smtClean="0"/>
              <a:t>30/04/2020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9C5D-BCD2-4D29-8DAF-FCA0BFBE23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4473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5F1C-D7A7-4DE4-B59B-1BBD9B9051A5}" type="datetimeFigureOut">
              <a:rPr lang="fr-FR" smtClean="0"/>
              <a:t>30/04/2020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9C5D-BCD2-4D29-8DAF-FCA0BFBE23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5388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5F1C-D7A7-4DE4-B59B-1BBD9B9051A5}" type="datetimeFigureOut">
              <a:rPr lang="fr-FR" smtClean="0"/>
              <a:t>30/04/2020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9C5D-BCD2-4D29-8DAF-FCA0BFBE23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7311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5F1C-D7A7-4DE4-B59B-1BBD9B9051A5}" type="datetimeFigureOut">
              <a:rPr lang="fr-FR" smtClean="0"/>
              <a:t>30/04/2020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9C5D-BCD2-4D29-8DAF-FCA0BFBE23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677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5F1C-D7A7-4DE4-B59B-1BBD9B9051A5}" type="datetimeFigureOut">
              <a:rPr lang="fr-FR" smtClean="0"/>
              <a:t>30/04/2020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9C5D-BCD2-4D29-8DAF-FCA0BFBE23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4937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55F1C-D7A7-4DE4-B59B-1BBD9B9051A5}" type="datetimeFigureOut">
              <a:rPr lang="fr-FR" smtClean="0"/>
              <a:t>30/04/2020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79C5D-BCD2-4D29-8DAF-FCA0BFBE23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687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7.emf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emf"/><Relationship Id="rId5" Type="http://schemas.openxmlformats.org/officeDocument/2006/relationships/image" Target="../media/image15.png"/><Relationship Id="rId4" Type="http://schemas.openxmlformats.org/officeDocument/2006/relationships/image" Target="../media/image14.emf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09416"/>
            <a:ext cx="7792720" cy="209797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Classification of ligneous vegetation into Plant Functional Types for a dynamic reconstitution of Neolithic vegetation cover in Occitania Mediterranean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seashores </a:t>
            </a:r>
            <a:endParaRPr lang="fr-FR" sz="28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116" y="3776307"/>
            <a:ext cx="6529701" cy="1206467"/>
          </a:xfrm>
        </p:spPr>
        <p:txBody>
          <a:bodyPr numCol="1">
            <a:normAutofit/>
          </a:bodyPr>
          <a:lstStyle/>
          <a:p>
            <a:pPr algn="l"/>
            <a:r>
              <a:rPr lang="fr-FR" sz="1200" b="1" u="sng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Mehdi SAQALLI</a:t>
            </a:r>
            <a:r>
              <a:rPr lang="fr-FR" sz="12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	</a:t>
            </a:r>
            <a:r>
              <a:rPr lang="fr-FR" sz="12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Marianne </a:t>
            </a:r>
            <a:r>
              <a:rPr lang="fr-FR" sz="12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CAHIERRE		Odile PEYRON</a:t>
            </a:r>
          </a:p>
          <a:p>
            <a:pPr algn="l"/>
            <a:r>
              <a:rPr lang="fr-FR" sz="12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Julien AZUARA</a:t>
            </a:r>
            <a:r>
              <a:rPr lang="fr-FR" sz="12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fr-FR" sz="12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               Nathalie COMBOURIEU-NEBOUT                     Marie </a:t>
            </a:r>
            <a:r>
              <a:rPr lang="fr-FR" sz="12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Alexandrine SICRE</a:t>
            </a:r>
          </a:p>
          <a:p>
            <a:pPr algn="l"/>
            <a:r>
              <a:rPr lang="fr-FR" sz="1200" b="1" dirty="0" smtClean="0">
                <a:solidFill>
                  <a:schemeClr val="accent1">
                    <a:lumMod val="50000"/>
                  </a:schemeClr>
                </a:solidFill>
              </a:rPr>
              <a:t>		    Laurent LESPEZ</a:t>
            </a:r>
            <a:endParaRPr lang="fr-FR" sz="12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fr-FR" sz="1200" b="1" dirty="0" smtClean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026" name="Picture 2" descr="Media at EGU2020 - Sharing Geoscience Online Press Cent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073" y="4807325"/>
            <a:ext cx="1588249" cy="63215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Institut des Sciences de l'Evolution de Montpellier | Observatoire ...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2" b="26800"/>
          <a:stretch/>
        </p:blipFill>
        <p:spPr bwMode="auto">
          <a:xfrm>
            <a:off x="279072" y="5654835"/>
            <a:ext cx="1789028" cy="60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218" y="4868935"/>
            <a:ext cx="794064" cy="66701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263" y="5558828"/>
            <a:ext cx="803303" cy="5993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265" y="4714628"/>
            <a:ext cx="903786" cy="6581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" name="Groupe 4"/>
          <p:cNvGrpSpPr/>
          <p:nvPr/>
        </p:nvGrpSpPr>
        <p:grpSpPr>
          <a:xfrm>
            <a:off x="7239001" y="2752556"/>
            <a:ext cx="4637654" cy="2960506"/>
            <a:chOff x="7445829" y="2166257"/>
            <a:chExt cx="4637654" cy="296050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Rectangle 3"/>
            <p:cNvSpPr/>
            <p:nvPr/>
          </p:nvSpPr>
          <p:spPr>
            <a:xfrm>
              <a:off x="7445829" y="2166257"/>
              <a:ext cx="4637654" cy="29605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489372" y="2216074"/>
              <a:ext cx="4550568" cy="1510416"/>
            </a:xfrm>
            <a:prstGeom prst="rect">
              <a:avLst/>
            </a:prstGeom>
          </p:spPr>
        </p:pic>
        <p:grpSp>
          <p:nvGrpSpPr>
            <p:cNvPr id="19" name="Group 4"/>
            <p:cNvGrpSpPr>
              <a:grpSpLocks noChangeAspect="1"/>
            </p:cNvGrpSpPr>
            <p:nvPr/>
          </p:nvGrpSpPr>
          <p:grpSpPr bwMode="auto">
            <a:xfrm>
              <a:off x="7501118" y="3640699"/>
              <a:ext cx="4506896" cy="1486064"/>
              <a:chOff x="168" y="889"/>
              <a:chExt cx="7403" cy="2441"/>
            </a:xfrm>
          </p:grpSpPr>
          <p:sp>
            <p:nvSpPr>
              <p:cNvPr id="20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68" y="889"/>
                <a:ext cx="7403" cy="2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pic>
            <p:nvPicPr>
              <p:cNvPr id="22" name="Picture 5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" y="889"/>
                <a:ext cx="7408" cy="2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3" name="Imag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8558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21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90" y="461855"/>
            <a:ext cx="5364735" cy="180003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198" y="105720"/>
            <a:ext cx="4634540" cy="21345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9" name="Groupe 38"/>
          <p:cNvGrpSpPr/>
          <p:nvPr/>
        </p:nvGrpSpPr>
        <p:grpSpPr>
          <a:xfrm>
            <a:off x="7482198" y="2265158"/>
            <a:ext cx="4634539" cy="2391902"/>
            <a:chOff x="7445829" y="2166257"/>
            <a:chExt cx="4637654" cy="296050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0" name="Rectangle 39"/>
            <p:cNvSpPr/>
            <p:nvPr/>
          </p:nvSpPr>
          <p:spPr>
            <a:xfrm>
              <a:off x="7445829" y="2166257"/>
              <a:ext cx="4637654" cy="29605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6" name="Image 5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89372" y="2216074"/>
              <a:ext cx="4550568" cy="1510416"/>
            </a:xfrm>
            <a:prstGeom prst="rect">
              <a:avLst/>
            </a:prstGeom>
          </p:spPr>
        </p:pic>
        <p:grpSp>
          <p:nvGrpSpPr>
            <p:cNvPr id="57" name="Group 4"/>
            <p:cNvGrpSpPr>
              <a:grpSpLocks noChangeAspect="1"/>
            </p:cNvGrpSpPr>
            <p:nvPr/>
          </p:nvGrpSpPr>
          <p:grpSpPr bwMode="auto">
            <a:xfrm>
              <a:off x="7501118" y="3640699"/>
              <a:ext cx="4506896" cy="1486064"/>
              <a:chOff x="168" y="889"/>
              <a:chExt cx="7403" cy="2441"/>
            </a:xfrm>
          </p:grpSpPr>
          <p:sp>
            <p:nvSpPr>
              <p:cNvPr id="58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68" y="889"/>
                <a:ext cx="7403" cy="2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pic>
            <p:nvPicPr>
              <p:cNvPr id="59" name="Picture 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" y="889"/>
                <a:ext cx="7408" cy="2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60" name="Rectangle 59"/>
          <p:cNvSpPr/>
          <p:nvPr/>
        </p:nvSpPr>
        <p:spPr>
          <a:xfrm>
            <a:off x="5484125" y="417709"/>
            <a:ext cx="21341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6225" indent="-276225">
              <a:tabLst>
                <a:tab pos="265113" algn="l"/>
              </a:tabLst>
            </a:pPr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❶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b="1" dirty="0" err="1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Define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all the </a:t>
            </a:r>
            <a:r>
              <a:rPr lang="fr-FR" b="1" dirty="0" err="1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lineous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plants in Languedoc-Roussillon </a:t>
            </a:r>
            <a:r>
              <a:rPr lang="fr-FR" b="1" dirty="0" err="1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during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b="1" dirty="0" err="1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Neolithic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b="1" dirty="0" err="1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era</a:t>
            </a:r>
            <a:endParaRPr lang="fr-FR" b="1" dirty="0" smtClean="0">
              <a:solidFill>
                <a:schemeClr val="accent1">
                  <a:lumMod val="50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484125" y="2279825"/>
            <a:ext cx="21341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tabLst>
                <a:tab pos="265113" algn="l"/>
              </a:tabLst>
            </a:pPr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❷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	</a:t>
            </a:r>
            <a:r>
              <a:rPr lang="fr-FR" b="1" dirty="0" err="1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Determine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b="1" dirty="0" err="1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their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conditions of </a:t>
            </a:r>
            <a:r>
              <a:rPr lang="fr-FR" b="1" dirty="0" err="1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growth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and </a:t>
            </a:r>
            <a:r>
              <a:rPr lang="fr-FR" b="1" dirty="0" err="1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prosperity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b="1" dirty="0" err="1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from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b="1" dirty="0" err="1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different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b="1" dirty="0" err="1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flora</a:t>
            </a:r>
            <a:endParaRPr lang="fr-FR" b="1" dirty="0" smtClean="0">
              <a:solidFill>
                <a:schemeClr val="accent1">
                  <a:lumMod val="50000"/>
                </a:schemeClr>
              </a:solidFill>
              <a:sym typeface="Wingdings" panose="05000000000000000000" pitchFamily="2" charset="2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7482198" y="4734899"/>
            <a:ext cx="4634539" cy="2082538"/>
            <a:chOff x="7482198" y="4734899"/>
            <a:chExt cx="4634539" cy="2082538"/>
          </a:xfrm>
        </p:grpSpPr>
        <p:grpSp>
          <p:nvGrpSpPr>
            <p:cNvPr id="11" name="Groupe 10"/>
            <p:cNvGrpSpPr/>
            <p:nvPr/>
          </p:nvGrpSpPr>
          <p:grpSpPr>
            <a:xfrm>
              <a:off x="7482198" y="4734899"/>
              <a:ext cx="4634539" cy="2082538"/>
              <a:chOff x="7482198" y="4734899"/>
              <a:chExt cx="4634539" cy="2082538"/>
            </a:xfrm>
          </p:grpSpPr>
          <p:grpSp>
            <p:nvGrpSpPr>
              <p:cNvPr id="9" name="Groupe 8"/>
              <p:cNvGrpSpPr/>
              <p:nvPr/>
            </p:nvGrpSpPr>
            <p:grpSpPr>
              <a:xfrm>
                <a:off x="7482198" y="4734899"/>
                <a:ext cx="4634539" cy="2082538"/>
                <a:chOff x="7482198" y="4734899"/>
                <a:chExt cx="4634539" cy="2082538"/>
              </a:xfrm>
            </p:grpSpPr>
            <p:pic>
              <p:nvPicPr>
                <p:cNvPr id="62" name="Image 61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482198" y="4734899"/>
                  <a:ext cx="4634539" cy="208253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7" name="Rectangle 6"/>
                <p:cNvSpPr/>
                <p:nvPr/>
              </p:nvSpPr>
              <p:spPr>
                <a:xfrm>
                  <a:off x="7618323" y="4808057"/>
                  <a:ext cx="4422996" cy="23379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ZA" sz="1200" dirty="0" smtClean="0">
                      <a:solidFill>
                        <a:schemeClr val="tx1"/>
                      </a:solidFill>
                    </a:rPr>
                    <a:t>Percentage of the E</a:t>
                  </a:r>
                  <a:r>
                    <a:rPr lang="en-ZA" sz="1200" baseline="30000" dirty="0" smtClean="0">
                      <a:solidFill>
                        <a:schemeClr val="tx1"/>
                      </a:solidFill>
                    </a:rPr>
                    <a:t>3</a:t>
                  </a:r>
                  <a:r>
                    <a:rPr lang="en-ZA" sz="1200" dirty="0" smtClean="0">
                      <a:solidFill>
                        <a:schemeClr val="tx1"/>
                      </a:solidFill>
                    </a:rPr>
                    <a:t> space occupied by each species</a:t>
                  </a:r>
                  <a:endParaRPr lang="en-ZA" sz="12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3" name="Rectangle 62"/>
              <p:cNvSpPr/>
              <p:nvPr/>
            </p:nvSpPr>
            <p:spPr>
              <a:xfrm rot="16200000">
                <a:off x="6983192" y="5700637"/>
                <a:ext cx="1256319" cy="2583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ZA" sz="1200" dirty="0" smtClean="0">
                    <a:solidFill>
                      <a:schemeClr val="tx1"/>
                    </a:solidFill>
                  </a:rPr>
                  <a:t>Frequency</a:t>
                </a:r>
                <a:endParaRPr lang="en-ZA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8696615" y="6613451"/>
                <a:ext cx="2571212" cy="2039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ZA" sz="1200" dirty="0" smtClean="0">
                    <a:solidFill>
                      <a:schemeClr val="tx1"/>
                    </a:solidFill>
                  </a:rPr>
                  <a:t>% E</a:t>
                </a:r>
                <a:r>
                  <a:rPr lang="en-ZA" sz="1200" baseline="30000" dirty="0" smtClean="0">
                    <a:solidFill>
                      <a:schemeClr val="tx1"/>
                    </a:solidFill>
                  </a:rPr>
                  <a:t>3</a:t>
                </a:r>
                <a:endParaRPr lang="en-ZA" sz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5" name="Zone de texte 10"/>
            <p:cNvSpPr txBox="1"/>
            <p:nvPr/>
          </p:nvSpPr>
          <p:spPr>
            <a:xfrm>
              <a:off x="10058400" y="5149044"/>
              <a:ext cx="2058337" cy="104806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lnSpc>
                  <a:spcPct val="107000"/>
                </a:lnSpc>
                <a:spcAft>
                  <a:spcPts val="0"/>
                </a:spcAft>
              </a:pPr>
              <a:r>
                <a:rPr lang="fr-FR" sz="1100" dirty="0" smtClean="0">
                  <a:effectLst/>
                  <a:latin typeface="ArialMT"/>
                  <a:ea typeface="Calibri" panose="020F0502020204030204" pitchFamily="34" charset="0"/>
                  <a:cs typeface="ArialMT"/>
                </a:rPr>
                <a:t>E³</a:t>
              </a:r>
              <a:r>
                <a:rPr lang="fr-FR" sz="1100" dirty="0">
                  <a:latin typeface="ArialMT"/>
                  <a:ea typeface="Calibri" panose="020F0502020204030204" pitchFamily="34" charset="0"/>
                  <a:cs typeface="ArialMT"/>
                </a:rPr>
                <a:t> </a:t>
              </a:r>
              <a:r>
                <a:rPr lang="fr-FR" sz="1100" dirty="0" err="1" smtClean="0">
                  <a:latin typeface="ArialMT"/>
                  <a:ea typeface="Calibri" panose="020F0502020204030204" pitchFamily="34" charset="0"/>
                  <a:cs typeface="ArialMT"/>
                </a:rPr>
                <a:t>space</a:t>
              </a:r>
              <a:r>
                <a:rPr lang="fr-FR" sz="1100" dirty="0" smtClean="0">
                  <a:latin typeface="ArialMT"/>
                  <a:ea typeface="Calibri" panose="020F0502020204030204" pitchFamily="34" charset="0"/>
                  <a:cs typeface="ArialMT"/>
                </a:rPr>
                <a:t>: </a:t>
              </a:r>
            </a:p>
            <a:p>
              <a:pPr algn="r">
                <a:lnSpc>
                  <a:spcPct val="107000"/>
                </a:lnSpc>
                <a:spcAft>
                  <a:spcPts val="0"/>
                </a:spcAft>
              </a:pPr>
              <a:r>
                <a:rPr lang="fr-FR" sz="1100" dirty="0" err="1" smtClean="0">
                  <a:latin typeface="ArialMT"/>
                  <a:ea typeface="Calibri" panose="020F0502020204030204" pitchFamily="34" charset="0"/>
                  <a:cs typeface="ArialMT"/>
                </a:rPr>
                <a:t>Mean</a:t>
              </a:r>
              <a:r>
                <a:rPr lang="fr-FR" sz="1100" dirty="0" smtClean="0">
                  <a:latin typeface="ArialMT"/>
                  <a:ea typeface="Calibri" panose="020F0502020204030204" pitchFamily="34" charset="0"/>
                  <a:cs typeface="ArialMT"/>
                </a:rPr>
                <a:t> </a:t>
              </a:r>
              <a:r>
                <a:rPr lang="fr-FR" sz="1100" dirty="0" err="1" smtClean="0">
                  <a:latin typeface="ArialMT"/>
                  <a:ea typeface="Calibri" panose="020F0502020204030204" pitchFamily="34" charset="0"/>
                  <a:cs typeface="ArialMT"/>
                </a:rPr>
                <a:t>annual</a:t>
              </a:r>
              <a:r>
                <a:rPr lang="fr-FR" sz="1100" dirty="0" smtClean="0">
                  <a:latin typeface="ArialMT"/>
                  <a:ea typeface="Calibri" panose="020F0502020204030204" pitchFamily="34" charset="0"/>
                  <a:cs typeface="ArialMT"/>
                </a:rPr>
                <a:t> </a:t>
              </a:r>
              <a:r>
                <a:rPr lang="fr-FR" sz="1100" dirty="0" err="1" smtClean="0">
                  <a:latin typeface="ArialMT"/>
                  <a:ea typeface="Calibri" panose="020F0502020204030204" pitchFamily="34" charset="0"/>
                  <a:cs typeface="ArialMT"/>
                </a:rPr>
                <a:t>temperature</a:t>
              </a:r>
              <a:r>
                <a:rPr lang="fr-FR" sz="1100" dirty="0" smtClean="0">
                  <a:latin typeface="ArialMT"/>
                  <a:ea typeface="Calibri" panose="020F0502020204030204" pitchFamily="34" charset="0"/>
                  <a:cs typeface="ArialMT"/>
                </a:rPr>
                <a:t>, </a:t>
              </a:r>
              <a:r>
                <a:rPr lang="fr-FR" sz="1100" dirty="0" err="1" smtClean="0">
                  <a:latin typeface="ArialMT"/>
                  <a:ea typeface="Calibri" panose="020F0502020204030204" pitchFamily="34" charset="0"/>
                  <a:cs typeface="ArialMT"/>
                </a:rPr>
                <a:t>Soil</a:t>
              </a:r>
              <a:r>
                <a:rPr lang="fr-FR" sz="1100" dirty="0" smtClean="0">
                  <a:latin typeface="ArialMT"/>
                  <a:ea typeface="Calibri" panose="020F0502020204030204" pitchFamily="34" charset="0"/>
                  <a:cs typeface="ArialMT"/>
                </a:rPr>
                <a:t> water balance, </a:t>
              </a:r>
            </a:p>
            <a:p>
              <a:pPr algn="r">
                <a:lnSpc>
                  <a:spcPct val="107000"/>
                </a:lnSpc>
                <a:spcAft>
                  <a:spcPts val="0"/>
                </a:spcAft>
              </a:pPr>
              <a:r>
                <a:rPr lang="fr-FR" sz="1100" dirty="0" err="1" smtClean="0">
                  <a:latin typeface="ArialMT"/>
                  <a:ea typeface="Calibri" panose="020F0502020204030204" pitchFamily="34" charset="0"/>
                  <a:cs typeface="ArialMT"/>
                </a:rPr>
                <a:t>Soil</a:t>
              </a:r>
              <a:r>
                <a:rPr lang="fr-FR" sz="1100" dirty="0" smtClean="0">
                  <a:latin typeface="ArialMT"/>
                  <a:ea typeface="Calibri" panose="020F0502020204030204" pitchFamily="34" charset="0"/>
                  <a:cs typeface="ArialMT"/>
                </a:rPr>
                <a:t> pH</a:t>
              </a:r>
              <a:endParaRPr lang="fr-F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337874" y="2837500"/>
            <a:ext cx="46275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err="1" smtClean="0">
                <a:solidFill>
                  <a:srgbClr val="A34441"/>
                </a:solidFill>
              </a:rPr>
              <a:t>Neolithics</a:t>
            </a:r>
            <a:r>
              <a:rPr lang="fr-FR" b="1" dirty="0" smtClean="0">
                <a:solidFill>
                  <a:srgbClr val="A34441"/>
                </a:solidFill>
              </a:rPr>
              <a:t>: </a:t>
            </a:r>
          </a:p>
          <a:p>
            <a:pPr algn="ctr"/>
            <a:r>
              <a:rPr lang="fr-FR" b="1" dirty="0" smtClean="0">
                <a:solidFill>
                  <a:srgbClr val="A34441"/>
                </a:solidFill>
              </a:rPr>
              <a:t>WHAT WAS THE VEGETATION COVER?</a:t>
            </a:r>
            <a:endParaRPr lang="fr-FR" sz="2400" b="1" dirty="0">
              <a:solidFill>
                <a:srgbClr val="A34441"/>
              </a:solidFill>
            </a:endParaRPr>
          </a:p>
          <a:p>
            <a:pPr algn="ctr"/>
            <a:endParaRPr lang="fr-F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è"/>
              <a:tabLst>
                <a:tab pos="1339850" algn="l"/>
              </a:tabLst>
            </a:pPr>
            <a:r>
              <a:rPr lang="fr-FR" b="1" dirty="0" err="1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Paleo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    :	</a:t>
            </a:r>
            <a:r>
              <a:rPr lang="fr-FR" b="1" dirty="0" err="1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Build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a </a:t>
            </a:r>
            <a:r>
              <a:rPr lang="fr-FR" b="1" dirty="0" err="1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database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of </a:t>
            </a:r>
            <a:r>
              <a:rPr lang="fr-FR" b="1" dirty="0" err="1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species</a:t>
            </a:r>
            <a:endParaRPr lang="fr-FR" b="1" dirty="0" smtClean="0">
              <a:solidFill>
                <a:schemeClr val="accent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  <a:tabLst>
                <a:tab pos="1339850" algn="l"/>
              </a:tabLst>
            </a:pPr>
            <a:r>
              <a:rPr lang="fr-FR" b="1" dirty="0" err="1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Botanics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: 	</a:t>
            </a:r>
            <a:r>
              <a:rPr lang="fr-FR" b="1" dirty="0" err="1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Detemine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b="1" dirty="0" err="1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which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variables are 	crucial</a:t>
            </a:r>
          </a:p>
          <a:p>
            <a:pPr marL="285750" indent="-285750">
              <a:buFont typeface="Wingdings" panose="05000000000000000000" pitchFamily="2" charset="2"/>
              <a:buChar char="è"/>
              <a:tabLst>
                <a:tab pos="1339850" algn="l"/>
              </a:tabLst>
            </a:pP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Ecology :	Position </a:t>
            </a:r>
            <a:r>
              <a:rPr lang="fr-FR" b="1" dirty="0" err="1" smtClean="0">
                <a:solidFill>
                  <a:schemeClr val="accent1">
                    <a:lumMod val="50000"/>
                  </a:schemeClr>
                </a:solidFill>
              </a:rPr>
              <a:t>trees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 &amp; </a:t>
            </a:r>
            <a:r>
              <a:rPr lang="fr-FR" b="1" dirty="0" err="1" smtClean="0">
                <a:solidFill>
                  <a:schemeClr val="accent1">
                    <a:lumMod val="50000"/>
                  </a:schemeClr>
                </a:solidFill>
              </a:rPr>
              <a:t>shrubs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accent1">
                    <a:lumMod val="50000"/>
                  </a:schemeClr>
                </a:solidFill>
              </a:rPr>
              <a:t>within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 	</a:t>
            </a:r>
            <a:r>
              <a:rPr lang="fr-FR" b="1" dirty="0" err="1" smtClean="0">
                <a:solidFill>
                  <a:schemeClr val="accent1">
                    <a:lumMod val="50000"/>
                  </a:schemeClr>
                </a:solidFill>
              </a:rPr>
              <a:t>these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 variables</a:t>
            </a:r>
            <a:endParaRPr lang="fr-FR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477153" y="4732440"/>
            <a:ext cx="21341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tabLst>
                <a:tab pos="265113" algn="l"/>
              </a:tabLst>
            </a:pPr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❸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	</a:t>
            </a:r>
            <a:r>
              <a:rPr lang="fr-FR" b="1" dirty="0" err="1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Define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the </a:t>
            </a:r>
            <a:r>
              <a:rPr lang="fr-FR" b="1" dirty="0" err="1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tree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distribution for the 3 crucial </a:t>
            </a:r>
            <a:r>
              <a:rPr lang="fr-FR" b="1" dirty="0" err="1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factors</a:t>
            </a:r>
            <a:endParaRPr lang="fr-FR" b="1" dirty="0" smtClean="0">
              <a:solidFill>
                <a:schemeClr val="accent1">
                  <a:lumMod val="50000"/>
                </a:schemeClr>
              </a:solidFill>
              <a:sym typeface="Wingdings" panose="05000000000000000000" pitchFamily="2" charset="2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8558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96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90" y="461855"/>
            <a:ext cx="5364735" cy="1800036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7512551" y="48568"/>
            <a:ext cx="4634539" cy="23919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Rectangle 59"/>
          <p:cNvSpPr/>
          <p:nvPr/>
        </p:nvSpPr>
        <p:spPr>
          <a:xfrm>
            <a:off x="5430960" y="417709"/>
            <a:ext cx="22489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6225" indent="-276225">
              <a:tabLst>
                <a:tab pos="265113" algn="l"/>
              </a:tabLst>
            </a:pPr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❹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group </a:t>
            </a:r>
            <a:r>
              <a:rPr lang="fr-FR" b="1" dirty="0" err="1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shrubs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&amp;  </a:t>
            </a:r>
            <a:r>
              <a:rPr lang="fr-FR" b="1" dirty="0" err="1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trees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in PFTs: 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65113" algn="l"/>
              </a:tabLst>
            </a:pP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HAC (Ward)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65113" algn="l"/>
              </a:tabLst>
            </a:pPr>
            <a:r>
              <a:rPr lang="fr-FR" b="1" dirty="0" err="1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Repeated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b="1" dirty="0" err="1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Kmean</a:t>
            </a:r>
            <a:endParaRPr lang="fr-FR" b="1" dirty="0" smtClean="0">
              <a:solidFill>
                <a:schemeClr val="accent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65113" algn="l"/>
              </a:tabLst>
            </a:pP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HAC max </a:t>
            </a:r>
            <a:r>
              <a:rPr lang="fr-FR" b="1" dirty="0" err="1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deviation</a:t>
            </a:r>
            <a:endParaRPr lang="fr-FR" b="1" dirty="0" smtClean="0">
              <a:solidFill>
                <a:schemeClr val="accent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65113" algn="l"/>
              </a:tabLst>
            </a:pPr>
            <a:endParaRPr lang="fr-FR" b="1" dirty="0" smtClean="0">
              <a:solidFill>
                <a:schemeClr val="accent1">
                  <a:lumMod val="50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597345" y="2448843"/>
            <a:ext cx="2134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tabLst>
                <a:tab pos="265113" algn="l"/>
              </a:tabLst>
            </a:pPr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❺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	8 PFTs</a:t>
            </a:r>
          </a:p>
        </p:txBody>
      </p:sp>
      <p:sp>
        <p:nvSpPr>
          <p:cNvPr id="66" name="Rectangle 65"/>
          <p:cNvSpPr/>
          <p:nvPr/>
        </p:nvSpPr>
        <p:spPr>
          <a:xfrm>
            <a:off x="391036" y="2262019"/>
            <a:ext cx="714287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rgbClr val="A34441"/>
                </a:solidFill>
              </a:rPr>
              <a:t>PFT: Plant Functional Types</a:t>
            </a:r>
            <a:endParaRPr lang="fr-FR" sz="2400" b="1" dirty="0">
              <a:solidFill>
                <a:srgbClr val="A34441"/>
              </a:solidFill>
            </a:endParaRPr>
          </a:p>
          <a:p>
            <a:pPr algn="ctr"/>
            <a:endParaRPr lang="fr-F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è"/>
              <a:tabLst>
                <a:tab pos="1339850" algn="l"/>
              </a:tabLst>
            </a:pPr>
            <a:r>
              <a:rPr lang="fr-FR" b="1" dirty="0" err="1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Botanics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:	</a:t>
            </a:r>
            <a:r>
              <a:rPr lang="fr-FR" b="1" dirty="0" err="1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based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on </a:t>
            </a:r>
            <a:r>
              <a:rPr lang="fr-FR" b="1" dirty="0" err="1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their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b="1" dirty="0" err="1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ecological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b="1" dirty="0" err="1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response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to climate and </a:t>
            </a:r>
            <a:r>
              <a:rPr lang="fr-FR" b="1" dirty="0" err="1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soils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and 	not taphonomy</a:t>
            </a:r>
          </a:p>
          <a:p>
            <a:pPr marL="285750" indent="-285750">
              <a:buFont typeface="Wingdings" panose="05000000000000000000" pitchFamily="2" charset="2"/>
              <a:buChar char="è"/>
              <a:tabLst>
                <a:tab pos="1339850" algn="l"/>
              </a:tabLst>
            </a:pPr>
            <a:endParaRPr lang="fr-FR" b="1" dirty="0">
              <a:solidFill>
                <a:schemeClr val="accent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  <a:tabLst>
                <a:tab pos="1339850" algn="l"/>
              </a:tabLst>
            </a:pP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8 </a:t>
            </a:r>
            <a:r>
              <a:rPr lang="fr-FR" b="1" dirty="0" err="1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lineous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groups =&gt; 80% of </a:t>
            </a:r>
            <a:r>
              <a:rPr lang="fr-FR" b="1" dirty="0" err="1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uncertainty</a:t>
            </a:r>
            <a:endParaRPr lang="fr-FR" b="1" dirty="0" smtClean="0">
              <a:solidFill>
                <a:schemeClr val="accent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742950" lvl="1" indent="-285750">
              <a:buFont typeface="Wingdings" panose="05000000000000000000" pitchFamily="2" charset="2"/>
              <a:buChar char="è"/>
              <a:tabLst>
                <a:tab pos="1339850" algn="l"/>
              </a:tabLst>
            </a:pP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1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: cold,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mountain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(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fir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,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birch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,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yew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,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beech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,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beech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tree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,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linden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tree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)</a:t>
            </a:r>
          </a:p>
          <a:p>
            <a:pPr marL="742950" lvl="1" indent="-285750">
              <a:buFont typeface="Wingdings" panose="05000000000000000000" pitchFamily="2" charset="2"/>
              <a:buChar char="è"/>
              <a:tabLst>
                <a:tab pos="1339850" algn="l"/>
              </a:tabLst>
            </a:pP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2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: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broad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spectrum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: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temperate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forest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and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pioneer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trees</a:t>
            </a:r>
            <a:endParaRPr lang="fr-FR" dirty="0" smtClean="0">
              <a:solidFill>
                <a:schemeClr val="accent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742950" lvl="1" indent="-285750">
              <a:buFont typeface="Wingdings" panose="05000000000000000000" pitchFamily="2" charset="2"/>
              <a:buChar char="è"/>
              <a:tabLst>
                <a:tab pos="1339850" algn="l"/>
              </a:tabLst>
            </a:pP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3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: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restricted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, warm: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Mediterranean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trees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(pines,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pistachios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, etc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.).</a:t>
            </a:r>
          </a:p>
          <a:p>
            <a:pPr marL="742950" lvl="1" indent="-285750">
              <a:buFont typeface="Wingdings" panose="05000000000000000000" pitchFamily="2" charset="2"/>
              <a:buChar char="è"/>
              <a:tabLst>
                <a:tab pos="1339850" algn="l"/>
              </a:tabLst>
            </a:pP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4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: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restricted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: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hygrophilous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trees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(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oak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,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alder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,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burdock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,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willow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).</a:t>
            </a:r>
          </a:p>
          <a:p>
            <a:pPr marL="742950" lvl="1" indent="-285750">
              <a:buFont typeface="Wingdings" panose="05000000000000000000" pitchFamily="2" charset="2"/>
              <a:buChar char="è"/>
              <a:tabLst>
                <a:tab pos="1339850" algn="l"/>
              </a:tabLst>
            </a:pP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5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: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restricted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, warm: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thermophilic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bushes</a:t>
            </a:r>
          </a:p>
          <a:p>
            <a:pPr marL="742950" lvl="1" indent="-285750">
              <a:buFont typeface="Wingdings" panose="05000000000000000000" pitchFamily="2" charset="2"/>
              <a:buChar char="è"/>
              <a:tabLst>
                <a:tab pos="1339850" algn="l"/>
              </a:tabLst>
            </a:pP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6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: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Acidic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, hot,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humid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(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heather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...)</a:t>
            </a:r>
          </a:p>
          <a:p>
            <a:pPr marL="742950" lvl="1" indent="-285750">
              <a:buFont typeface="Wingdings" panose="05000000000000000000" pitchFamily="2" charset="2"/>
              <a:buChar char="è"/>
              <a:tabLst>
                <a:tab pos="1339850" algn="l"/>
              </a:tabLst>
            </a:pP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7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: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pioneer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bushes (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willows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,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junipers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)</a:t>
            </a:r>
          </a:p>
          <a:p>
            <a:pPr marL="742950" lvl="1" indent="-285750">
              <a:buFont typeface="Wingdings" panose="05000000000000000000" pitchFamily="2" charset="2"/>
              <a:buChar char="è"/>
              <a:tabLst>
                <a:tab pos="1339850" algn="l"/>
              </a:tabLst>
            </a:pP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8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: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humid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,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very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restricted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on the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temperature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side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(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muddy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,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buckthorn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...)</a:t>
            </a:r>
            <a:endParaRPr lang="fr-FR" dirty="0" smtClean="0">
              <a:solidFill>
                <a:schemeClr val="accent1">
                  <a:lumMod val="50000"/>
                </a:schemeClr>
              </a:solidFill>
              <a:sym typeface="Wingdings" panose="05000000000000000000" pitchFamily="2" charset="2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7536518" y="148173"/>
            <a:ext cx="4610572" cy="2192691"/>
            <a:chOff x="609601" y="1982337"/>
            <a:chExt cx="7938974" cy="3793832"/>
          </a:xfrm>
        </p:grpSpPr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1" y="1985011"/>
              <a:ext cx="4099560" cy="3783519"/>
            </a:xfrm>
            <a:prstGeom prst="rect">
              <a:avLst/>
            </a:prstGeom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40866" y="1982337"/>
              <a:ext cx="4107709" cy="3793832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8476100" y="1618038"/>
            <a:ext cx="21457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0" i="0" u="none" strike="noStrike" baseline="0" dirty="0" smtClean="0">
                <a:latin typeface="ArialMT"/>
              </a:rPr>
              <a:t>For the 43 </a:t>
            </a:r>
            <a:r>
              <a:rPr lang="fr-FR" sz="1200" b="0" i="0" u="none" strike="noStrike" baseline="0" dirty="0" err="1" smtClean="0">
                <a:latin typeface="ArialMT"/>
              </a:rPr>
              <a:t>trees</a:t>
            </a:r>
            <a:endParaRPr lang="fr-FR" sz="1200" dirty="0"/>
          </a:p>
        </p:txBody>
      </p:sp>
      <p:sp>
        <p:nvSpPr>
          <p:cNvPr id="25" name="Rectangle 24"/>
          <p:cNvSpPr/>
          <p:nvPr/>
        </p:nvSpPr>
        <p:spPr>
          <a:xfrm>
            <a:off x="10644478" y="1618037"/>
            <a:ext cx="1521846" cy="277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0" i="0" u="none" strike="noStrike" baseline="0" dirty="0" smtClean="0">
                <a:latin typeface="ArialMT"/>
              </a:rPr>
              <a:t>For the 53 </a:t>
            </a:r>
            <a:r>
              <a:rPr lang="fr-FR" sz="1200" b="0" i="0" u="none" strike="noStrike" baseline="0" dirty="0" err="1" smtClean="0">
                <a:latin typeface="ArialMT"/>
              </a:rPr>
              <a:t>shrubs</a:t>
            </a:r>
            <a:endParaRPr lang="fr-FR" sz="1200" dirty="0"/>
          </a:p>
        </p:txBody>
      </p:sp>
      <p:sp>
        <p:nvSpPr>
          <p:cNvPr id="38" name="Rectangle 37"/>
          <p:cNvSpPr/>
          <p:nvPr/>
        </p:nvSpPr>
        <p:spPr>
          <a:xfrm>
            <a:off x="7515164" y="2516995"/>
            <a:ext cx="4634539" cy="43004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0" name="Groupe 29"/>
          <p:cNvGrpSpPr/>
          <p:nvPr/>
        </p:nvGrpSpPr>
        <p:grpSpPr>
          <a:xfrm>
            <a:off x="7536519" y="2518810"/>
            <a:ext cx="4610572" cy="4105274"/>
            <a:chOff x="5218444" y="852939"/>
            <a:chExt cx="7173609" cy="5990295"/>
          </a:xfrm>
        </p:grpSpPr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70918" y="852939"/>
              <a:ext cx="3821135" cy="4059396"/>
            </a:xfrm>
            <a:prstGeom prst="rect">
              <a:avLst/>
            </a:prstGeom>
          </p:spPr>
        </p:pic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48519" y="861869"/>
              <a:ext cx="3812729" cy="4050466"/>
            </a:xfrm>
            <a:prstGeom prst="rect">
              <a:avLst/>
            </a:prstGeom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218444" y="4888639"/>
              <a:ext cx="6973556" cy="1954595"/>
            </a:xfrm>
            <a:prstGeom prst="rect">
              <a:avLst/>
            </a:prstGeom>
          </p:spPr>
        </p:pic>
      </p:grpSp>
      <p:pic>
        <p:nvPicPr>
          <p:cNvPr id="5" name="Imag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8558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44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</TotalTime>
  <Words>86</Words>
  <Application>Microsoft Office PowerPoint</Application>
  <PresentationFormat>Grand écran</PresentationFormat>
  <Paragraphs>42</Paragraphs>
  <Slides>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1" baseType="lpstr">
      <vt:lpstr>Arial</vt:lpstr>
      <vt:lpstr>Arial Black</vt:lpstr>
      <vt:lpstr>ArialMT</vt:lpstr>
      <vt:lpstr>Calibri</vt:lpstr>
      <vt:lpstr>Calibri Light</vt:lpstr>
      <vt:lpstr>Times New Roman</vt:lpstr>
      <vt:lpstr>Wingdings</vt:lpstr>
      <vt:lpstr>Office Theme</vt:lpstr>
      <vt:lpstr> Classification of ligneous vegetation into Plant Functional Types for a dynamic reconstitution of Neolithic vegetation cover in Occitania Mediterranean seashores 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Coussin</dc:creator>
  <cp:lastModifiedBy>MehdiSaqalli</cp:lastModifiedBy>
  <cp:revision>123</cp:revision>
  <dcterms:created xsi:type="dcterms:W3CDTF">2020-04-17T09:23:11Z</dcterms:created>
  <dcterms:modified xsi:type="dcterms:W3CDTF">2020-04-30T21:55:00Z</dcterms:modified>
</cp:coreProperties>
</file>