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79" r:id="rId2"/>
    <p:sldId id="380" r:id="rId3"/>
    <p:sldId id="360" r:id="rId4"/>
    <p:sldId id="345" r:id="rId5"/>
    <p:sldId id="376" r:id="rId6"/>
    <p:sldId id="377" r:id="rId7"/>
    <p:sldId id="375" r:id="rId8"/>
    <p:sldId id="348" r:id="rId9"/>
    <p:sldId id="378" r:id="rId10"/>
    <p:sldId id="368" r:id="rId11"/>
    <p:sldId id="369" r:id="rId12"/>
    <p:sldId id="370" r:id="rId13"/>
    <p:sldId id="373"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3">
          <p15:clr>
            <a:srgbClr val="A4A3A4"/>
          </p15:clr>
        </p15:guide>
        <p15:guide id="2" pos="37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93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5824" autoAdjust="0"/>
  </p:normalViewPr>
  <p:slideViewPr>
    <p:cSldViewPr snapToGrid="0" snapToObjects="1">
      <p:cViewPr varScale="1">
        <p:scale>
          <a:sx n="69" d="100"/>
          <a:sy n="69" d="100"/>
        </p:scale>
        <p:origin x="474" y="66"/>
      </p:cViewPr>
      <p:guideLst>
        <p:guide orient="horz" pos="3773"/>
        <p:guide pos="379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8" d="100"/>
          <a:sy n="88" d="100"/>
        </p:scale>
        <p:origin x="26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9DE467-252D-C340-B6D3-74553E62F086}" type="datetimeFigureOut">
              <a:rPr lang="nl-NL" smtClean="0"/>
              <a:t>4-5-2020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D94EF4-DA67-D04B-9845-EB080743160F}" type="slidenum">
              <a:rPr lang="nl-NL" smtClean="0"/>
              <a:t>‹#›</a:t>
            </a:fld>
            <a:endParaRPr lang="nl-NL"/>
          </a:p>
        </p:txBody>
      </p:sp>
    </p:spTree>
    <p:extLst>
      <p:ext uri="{BB962C8B-B14F-4D97-AF65-F5344CB8AC3E}">
        <p14:creationId xmlns:p14="http://schemas.microsoft.com/office/powerpoint/2010/main" val="12159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Standaard" charset="0"/>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Standaard" charset="0"/>
              </a:defRPr>
            </a:lvl1pPr>
          </a:lstStyle>
          <a:p>
            <a:fld id="{F0136DB9-5D27-1549-BD29-2B9C3D92BA6B}" type="datetimeFigureOut">
              <a:rPr lang="nl-NL" smtClean="0"/>
              <a:pPr/>
              <a:t>4-5-2020</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Standaard" charset="0"/>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Standaard" charset="0"/>
              </a:defRPr>
            </a:lvl1pPr>
          </a:lstStyle>
          <a:p>
            <a:fld id="{B724C359-F21C-5144-9CEB-BDBE24445460}" type="slidenum">
              <a:rPr lang="nl-NL" smtClean="0"/>
              <a:pPr/>
              <a:t>‹#›</a:t>
            </a:fld>
            <a:endParaRPr lang="nl-NL" dirty="0"/>
          </a:p>
        </p:txBody>
      </p:sp>
    </p:spTree>
    <p:extLst>
      <p:ext uri="{BB962C8B-B14F-4D97-AF65-F5344CB8AC3E}">
        <p14:creationId xmlns:p14="http://schemas.microsoft.com/office/powerpoint/2010/main" val="189806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Standaard" charset="0"/>
        <a:ea typeface="+mn-ea"/>
        <a:cs typeface="+mn-cs"/>
      </a:defRPr>
    </a:lvl1pPr>
    <a:lvl2pPr marL="457200" algn="l" defTabSz="914400" rtl="0" eaLnBrk="1" latinLnBrk="0" hangingPunct="1">
      <a:defRPr sz="1200" b="0" i="0" kern="1200">
        <a:solidFill>
          <a:schemeClr val="tx1"/>
        </a:solidFill>
        <a:latin typeface="Verdana Standaard" charset="0"/>
        <a:ea typeface="+mn-ea"/>
        <a:cs typeface="+mn-cs"/>
      </a:defRPr>
    </a:lvl2pPr>
    <a:lvl3pPr marL="914400" algn="l" defTabSz="914400" rtl="0" eaLnBrk="1" latinLnBrk="0" hangingPunct="1">
      <a:defRPr sz="1200" b="0" i="0" kern="1200">
        <a:solidFill>
          <a:schemeClr val="tx1"/>
        </a:solidFill>
        <a:latin typeface="Verdana Standaard" charset="0"/>
        <a:ea typeface="+mn-ea"/>
        <a:cs typeface="+mn-cs"/>
      </a:defRPr>
    </a:lvl3pPr>
    <a:lvl4pPr marL="1371600" algn="l" defTabSz="914400" rtl="0" eaLnBrk="1" latinLnBrk="0" hangingPunct="1">
      <a:defRPr sz="1200" b="0" i="0" kern="1200">
        <a:solidFill>
          <a:schemeClr val="tx1"/>
        </a:solidFill>
        <a:latin typeface="Verdana Standaard" charset="0"/>
        <a:ea typeface="+mn-ea"/>
        <a:cs typeface="+mn-cs"/>
      </a:defRPr>
    </a:lvl4pPr>
    <a:lvl5pPr marL="1828800" algn="l" defTabSz="914400" rtl="0" eaLnBrk="1" latinLnBrk="0" hangingPunct="1">
      <a:defRPr sz="1200" b="0" i="0" kern="1200">
        <a:solidFill>
          <a:schemeClr val="tx1"/>
        </a:solidFill>
        <a:latin typeface="Verdana Standaard"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nl-NL" sz="1800" dirty="0" err="1"/>
              <a:t>Some</a:t>
            </a:r>
            <a:r>
              <a:rPr lang="nl-NL" sz="1800" dirty="0"/>
              <a:t> of </a:t>
            </a:r>
            <a:r>
              <a:rPr lang="nl-NL" sz="1800" dirty="0" err="1"/>
              <a:t>my</a:t>
            </a:r>
            <a:r>
              <a:rPr lang="nl-NL" sz="1800" dirty="0"/>
              <a:t> background</a:t>
            </a:r>
          </a:p>
          <a:p>
            <a:pPr marL="285750" indent="-285750">
              <a:buFont typeface="Arial" panose="020B0604020202020204" pitchFamily="34" charset="0"/>
              <a:buChar char="•"/>
            </a:pPr>
            <a:endParaRPr lang="en-GB" sz="1800"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1</a:t>
            </a:fld>
            <a:endParaRPr lang="nl-NL" dirty="0"/>
          </a:p>
        </p:txBody>
      </p:sp>
    </p:spTree>
    <p:extLst>
      <p:ext uri="{BB962C8B-B14F-4D97-AF65-F5344CB8AC3E}">
        <p14:creationId xmlns:p14="http://schemas.microsoft.com/office/powerpoint/2010/main" val="247893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dirty="0" err="1" smtClean="0">
                <a:latin typeface="Verdana" panose="020B0604030504040204" pitchFamily="34" charset="0"/>
                <a:ea typeface="Verdana" panose="020B0604030504040204" pitchFamily="34" charset="0"/>
              </a:rPr>
              <a:t>Crisis</a:t>
            </a:r>
            <a:r>
              <a:rPr lang="it-IT" sz="1200" i="1" dirty="0" smtClean="0">
                <a:latin typeface="Verdana" panose="020B0604030504040204" pitchFamily="34" charset="0"/>
                <a:ea typeface="Verdana" panose="020B0604030504040204" pitchFamily="34" charset="0"/>
              </a:rPr>
              <a:t> of </a:t>
            </a:r>
            <a:r>
              <a:rPr lang="it-IT" sz="1200" i="1" dirty="0" err="1" smtClean="0">
                <a:latin typeface="Verdana" panose="020B0604030504040204" pitchFamily="34" charset="0"/>
                <a:ea typeface="Verdana" panose="020B0604030504040204" pitchFamily="34" charset="0"/>
              </a:rPr>
              <a:t>representation</a:t>
            </a:r>
            <a:r>
              <a:rPr lang="it-IT" sz="1200" i="1" dirty="0" smtClean="0">
                <a:latin typeface="Verdana" panose="020B0604030504040204" pitchFamily="34" charset="0"/>
                <a:ea typeface="Verdana" panose="020B0604030504040204" pitchFamily="34" charset="0"/>
              </a:rPr>
              <a:t> </a:t>
            </a:r>
            <a:r>
              <a:rPr lang="it-IT" sz="1200" dirty="0" err="1" smtClean="0">
                <a:latin typeface="Verdana" panose="020B0604030504040204" pitchFamily="34" charset="0"/>
                <a:ea typeface="Verdana" panose="020B0604030504040204" pitchFamily="34" charset="0"/>
              </a:rPr>
              <a:t>implies</a:t>
            </a:r>
            <a:r>
              <a:rPr lang="it-IT" sz="1200" dirty="0" smtClean="0">
                <a:latin typeface="Verdana" panose="020B0604030504040204" pitchFamily="34" charset="0"/>
                <a:ea typeface="Verdana" panose="020B0604030504040204" pitchFamily="34" charset="0"/>
              </a:rPr>
              <a:t> </a:t>
            </a:r>
            <a:r>
              <a:rPr lang="it-IT" sz="1200" dirty="0" err="1" smtClean="0">
                <a:latin typeface="Verdana" panose="020B0604030504040204" pitchFamily="34" charset="0"/>
                <a:ea typeface="Verdana" panose="020B0604030504040204" pitchFamily="34" charset="0"/>
              </a:rPr>
              <a:t>understanding</a:t>
            </a:r>
            <a:r>
              <a:rPr lang="it-IT" sz="1200" dirty="0" smtClean="0">
                <a:latin typeface="Verdana" panose="020B0604030504040204" pitchFamily="34" charset="0"/>
                <a:ea typeface="Verdana" panose="020B0604030504040204" pitchFamily="34" charset="0"/>
              </a:rPr>
              <a:t> </a:t>
            </a:r>
            <a:r>
              <a:rPr lang="it-IT" sz="1200" dirty="0" err="1" smtClean="0">
                <a:latin typeface="Verdana" panose="020B0604030504040204" pitchFamily="34" charset="0"/>
                <a:ea typeface="Verdana" panose="020B0604030504040204" pitchFamily="34" charset="0"/>
              </a:rPr>
              <a:t>difference</a:t>
            </a:r>
            <a:r>
              <a:rPr lang="it-IT" sz="1200" dirty="0" smtClean="0">
                <a:latin typeface="Verdana" panose="020B0604030504040204" pitchFamily="34" charset="0"/>
                <a:ea typeface="Verdana" panose="020B0604030504040204" pitchFamily="34" charset="0"/>
              </a:rPr>
              <a:t> </a:t>
            </a:r>
            <a:r>
              <a:rPr lang="it-IT" sz="1200" dirty="0" err="1" smtClean="0">
                <a:latin typeface="Verdana" panose="020B0604030504040204" pitchFamily="34" charset="0"/>
                <a:ea typeface="Verdana" panose="020B0604030504040204" pitchFamily="34" charset="0"/>
              </a:rPr>
              <a:t>between</a:t>
            </a:r>
            <a:r>
              <a:rPr lang="it-IT" sz="1200" dirty="0" smtClean="0">
                <a:latin typeface="Verdana" panose="020B0604030504040204" pitchFamily="34" charset="0"/>
                <a:ea typeface="Verdana" panose="020B0604030504040204" pitchFamily="34" charset="0"/>
              </a:rPr>
              <a:t> </a:t>
            </a:r>
            <a:r>
              <a:rPr lang="it-IT" sz="1200" u="sng" dirty="0" err="1" smtClean="0">
                <a:latin typeface="Verdana" panose="020B0604030504040204" pitchFamily="34" charset="0"/>
                <a:ea typeface="Verdana" panose="020B0604030504040204" pitchFamily="34" charset="0"/>
              </a:rPr>
              <a:t>matters</a:t>
            </a:r>
            <a:r>
              <a:rPr lang="it-IT" sz="1200" u="sng" dirty="0" smtClean="0">
                <a:latin typeface="Verdana" panose="020B0604030504040204" pitchFamily="34" charset="0"/>
                <a:ea typeface="Verdana" panose="020B0604030504040204" pitchFamily="34" charset="0"/>
              </a:rPr>
              <a:t> of </a:t>
            </a:r>
            <a:r>
              <a:rPr lang="it-IT" sz="1200" u="sng" dirty="0" err="1" smtClean="0">
                <a:latin typeface="Verdana" panose="020B0604030504040204" pitchFamily="34" charset="0"/>
                <a:ea typeface="Verdana" panose="020B0604030504040204" pitchFamily="34" charset="0"/>
              </a:rPr>
              <a:t>fact</a:t>
            </a:r>
            <a:r>
              <a:rPr lang="it-IT" sz="1200" u="sng" dirty="0" smtClean="0">
                <a:latin typeface="Verdana" panose="020B0604030504040204" pitchFamily="34" charset="0"/>
                <a:ea typeface="Verdana" panose="020B0604030504040204" pitchFamily="34" charset="0"/>
              </a:rPr>
              <a:t> </a:t>
            </a:r>
            <a:r>
              <a:rPr lang="it-IT" sz="1200" dirty="0" smtClean="0">
                <a:latin typeface="Verdana" panose="020B0604030504040204" pitchFamily="34" charset="0"/>
                <a:ea typeface="Verdana" panose="020B0604030504040204" pitchFamily="34" charset="0"/>
              </a:rPr>
              <a:t>versus </a:t>
            </a:r>
            <a:r>
              <a:rPr lang="it-IT" sz="1200" u="sng" dirty="0" err="1" smtClean="0">
                <a:latin typeface="Verdana" panose="020B0604030504040204" pitchFamily="34" charset="0"/>
                <a:ea typeface="Verdana" panose="020B0604030504040204" pitchFamily="34" charset="0"/>
              </a:rPr>
              <a:t>matters</a:t>
            </a:r>
            <a:r>
              <a:rPr lang="it-IT" sz="1200" u="sng" dirty="0" smtClean="0">
                <a:latin typeface="Verdana" panose="020B0604030504040204" pitchFamily="34" charset="0"/>
                <a:ea typeface="Verdana" panose="020B0604030504040204" pitchFamily="34" charset="0"/>
              </a:rPr>
              <a:t> of </a:t>
            </a:r>
            <a:r>
              <a:rPr lang="it-IT" sz="1200" u="sng" dirty="0" err="1" smtClean="0">
                <a:latin typeface="Verdana" panose="020B0604030504040204" pitchFamily="34" charset="0"/>
                <a:ea typeface="Verdana" panose="020B0604030504040204" pitchFamily="34" charset="0"/>
              </a:rPr>
              <a:t>concern</a:t>
            </a:r>
            <a:r>
              <a:rPr lang="it-IT" sz="1200" dirty="0" smtClean="0">
                <a:latin typeface="Verdana" panose="020B0604030504040204" pitchFamily="34" charset="0"/>
                <a:ea typeface="Verdana" panose="020B0604030504040204" pitchFamily="34" charset="0"/>
              </a:rPr>
              <a:t>: </a:t>
            </a:r>
            <a:r>
              <a:rPr lang="en-GB" sz="1200" i="1" dirty="0" smtClean="0">
                <a:latin typeface="Verdana" panose="020B0604030504040204" pitchFamily="34" charset="0"/>
                <a:ea typeface="Verdana" panose="020B0604030504040204" pitchFamily="34" charset="0"/>
                <a:cs typeface="Verdana" panose="020B0604030504040204" pitchFamily="34" charset="0"/>
              </a:rPr>
              <a:t>Scientists should explicitly state their interests and values</a:t>
            </a:r>
          </a:p>
          <a:p>
            <a:endParaRPr lang="en-GB"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4</a:t>
            </a:fld>
            <a:endParaRPr lang="nl-NL" dirty="0"/>
          </a:p>
        </p:txBody>
      </p:sp>
    </p:spTree>
    <p:extLst>
      <p:ext uri="{BB962C8B-B14F-4D97-AF65-F5344CB8AC3E}">
        <p14:creationId xmlns:p14="http://schemas.microsoft.com/office/powerpoint/2010/main" val="226964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baseline="0" dirty="0" smtClean="0"/>
              <a:t>Society: </a:t>
            </a:r>
          </a:p>
          <a:p>
            <a:endParaRPr lang="it-IT" sz="1800" baseline="0" dirty="0" smtClean="0"/>
          </a:p>
          <a:p>
            <a:pPr marL="285750" indent="-285750">
              <a:buFontTx/>
              <a:buChar char="-"/>
            </a:pPr>
            <a:r>
              <a:rPr lang="it-IT" sz="1800" baseline="0" dirty="0" smtClean="0"/>
              <a:t>A </a:t>
            </a:r>
            <a:r>
              <a:rPr lang="it-IT" sz="1800" baseline="0" dirty="0" err="1" smtClean="0"/>
              <a:t>huge</a:t>
            </a:r>
            <a:r>
              <a:rPr lang="it-IT" sz="1800" baseline="0" dirty="0" smtClean="0"/>
              <a:t> </a:t>
            </a:r>
            <a:r>
              <a:rPr lang="it-IT" sz="1800" baseline="0" dirty="0" err="1" smtClean="0"/>
              <a:t>reservoir</a:t>
            </a:r>
            <a:r>
              <a:rPr lang="it-IT" sz="1800" baseline="0" dirty="0" smtClean="0"/>
              <a:t> of </a:t>
            </a:r>
            <a:r>
              <a:rPr lang="it-IT" sz="1800" baseline="0" dirty="0" err="1" smtClean="0"/>
              <a:t>both</a:t>
            </a:r>
            <a:r>
              <a:rPr lang="it-IT" sz="1800" baseline="0" dirty="0" smtClean="0"/>
              <a:t> </a:t>
            </a:r>
            <a:r>
              <a:rPr lang="it-IT" sz="1800" baseline="0" dirty="0" err="1" smtClean="0"/>
              <a:t>tacit</a:t>
            </a:r>
            <a:r>
              <a:rPr lang="it-IT" sz="1800" baseline="0" dirty="0" smtClean="0"/>
              <a:t> and </a:t>
            </a:r>
            <a:r>
              <a:rPr lang="it-IT" sz="1800" baseline="0" dirty="0" err="1" smtClean="0"/>
              <a:t>formal</a:t>
            </a:r>
            <a:r>
              <a:rPr lang="it-IT" sz="1800" baseline="0" dirty="0" smtClean="0"/>
              <a:t> </a:t>
            </a:r>
            <a:r>
              <a:rPr lang="it-IT" sz="1800" baseline="0" dirty="0" err="1" smtClean="0"/>
              <a:t>knowledge</a:t>
            </a:r>
            <a:endParaRPr lang="it-IT" sz="1800" baseline="0" dirty="0" smtClean="0"/>
          </a:p>
          <a:p>
            <a:pPr marL="285750" indent="-285750">
              <a:buFontTx/>
              <a:buChar char="-"/>
            </a:pPr>
            <a:r>
              <a:rPr lang="it-IT" sz="1800" baseline="0" dirty="0" err="1" smtClean="0"/>
              <a:t>directly</a:t>
            </a:r>
            <a:r>
              <a:rPr lang="it-IT" sz="1800" baseline="0" dirty="0" smtClean="0"/>
              <a:t> </a:t>
            </a:r>
            <a:r>
              <a:rPr lang="it-IT" sz="1800" baseline="0" dirty="0" err="1" smtClean="0"/>
              <a:t>linked</a:t>
            </a:r>
            <a:r>
              <a:rPr lang="it-IT" sz="1800" baseline="0" dirty="0" smtClean="0"/>
              <a:t> to </a:t>
            </a:r>
            <a:r>
              <a:rPr lang="it-IT" sz="1800" baseline="0" dirty="0" err="1" smtClean="0"/>
              <a:t>all</a:t>
            </a:r>
            <a:r>
              <a:rPr lang="it-IT" sz="1800" baseline="0" dirty="0" smtClean="0"/>
              <a:t> </a:t>
            </a:r>
            <a:r>
              <a:rPr lang="it-IT" sz="1800" baseline="0" dirty="0" err="1" smtClean="0"/>
              <a:t>sectors</a:t>
            </a:r>
            <a:r>
              <a:rPr lang="it-IT" sz="1800" baseline="0" dirty="0" smtClean="0"/>
              <a:t>,  </a:t>
            </a:r>
            <a:r>
              <a:rPr lang="it-IT" sz="1800" baseline="0" dirty="0" err="1" smtClean="0"/>
              <a:t>whether</a:t>
            </a:r>
            <a:r>
              <a:rPr lang="it-IT" sz="1800" baseline="0" dirty="0" smtClean="0"/>
              <a:t> economy, </a:t>
            </a:r>
            <a:r>
              <a:rPr lang="it-IT" sz="1800" baseline="0" dirty="0" err="1" smtClean="0"/>
              <a:t>enviroment</a:t>
            </a:r>
            <a:r>
              <a:rPr lang="it-IT" sz="1800" baseline="0" dirty="0" smtClean="0"/>
              <a:t>, </a:t>
            </a:r>
            <a:r>
              <a:rPr lang="it-IT" sz="1800" baseline="0" dirty="0" err="1" smtClean="0"/>
              <a:t>health</a:t>
            </a:r>
            <a:r>
              <a:rPr lang="it-IT" sz="1800" baseline="0" dirty="0" smtClean="0"/>
              <a:t>, …</a:t>
            </a:r>
          </a:p>
          <a:p>
            <a:pPr marL="285750" indent="-285750">
              <a:buFontTx/>
              <a:buChar char="-"/>
            </a:pPr>
            <a:r>
              <a:rPr lang="it-IT" sz="1800" baseline="0" dirty="0" err="1" smtClean="0"/>
              <a:t>Adapting</a:t>
            </a:r>
            <a:r>
              <a:rPr lang="it-IT" sz="1800" baseline="0" dirty="0" smtClean="0"/>
              <a:t> to </a:t>
            </a:r>
            <a:r>
              <a:rPr lang="it-IT" sz="1800" baseline="0" dirty="0" err="1" smtClean="0"/>
              <a:t>pressures</a:t>
            </a:r>
            <a:r>
              <a:rPr lang="it-IT" sz="1800" baseline="0" dirty="0" smtClean="0"/>
              <a:t> and drivers or </a:t>
            </a:r>
            <a:r>
              <a:rPr lang="it-IT" sz="1800" baseline="0" dirty="0" err="1" smtClean="0"/>
              <a:t>reacting</a:t>
            </a:r>
            <a:r>
              <a:rPr lang="it-IT" sz="1800" baseline="0" dirty="0" smtClean="0"/>
              <a:t> with a </a:t>
            </a:r>
            <a:r>
              <a:rPr lang="it-IT" sz="1800" baseline="0" dirty="0" err="1" smtClean="0"/>
              <a:t>certain</a:t>
            </a:r>
            <a:r>
              <a:rPr lang="it-IT" sz="1800" baseline="0" dirty="0" smtClean="0"/>
              <a:t> </a:t>
            </a:r>
            <a:r>
              <a:rPr lang="it-IT" sz="1800" baseline="0" dirty="0" err="1" smtClean="0"/>
              <a:t>resilience</a:t>
            </a:r>
            <a:endParaRPr lang="it-IT" sz="1800" baseline="0" dirty="0" smtClean="0"/>
          </a:p>
          <a:p>
            <a:pPr marL="285750" indent="-285750">
              <a:buFontTx/>
              <a:buChar char="-"/>
            </a:pPr>
            <a:r>
              <a:rPr lang="it-IT" sz="1800" baseline="0" dirty="0" err="1" smtClean="0"/>
              <a:t>Not</a:t>
            </a:r>
            <a:r>
              <a:rPr lang="it-IT" sz="1800" baseline="0" dirty="0" smtClean="0"/>
              <a:t> passive </a:t>
            </a:r>
            <a:r>
              <a:rPr lang="it-IT" sz="1800" baseline="0" dirty="0" err="1" smtClean="0"/>
              <a:t>but</a:t>
            </a:r>
            <a:r>
              <a:rPr lang="it-IT" sz="1800" baseline="0" dirty="0" smtClean="0"/>
              <a:t> </a:t>
            </a:r>
            <a:r>
              <a:rPr lang="it-IT" sz="1800" baseline="0" dirty="0" err="1" smtClean="0"/>
              <a:t>active</a:t>
            </a:r>
            <a:r>
              <a:rPr lang="it-IT" sz="1800" baseline="0" dirty="0" smtClean="0"/>
              <a:t> </a:t>
            </a:r>
            <a:r>
              <a:rPr lang="it-IT" sz="1800" baseline="0" dirty="0" err="1" smtClean="0"/>
              <a:t>shaping</a:t>
            </a:r>
            <a:r>
              <a:rPr lang="it-IT" sz="1800" baseline="0" dirty="0" smtClean="0"/>
              <a:t> </a:t>
            </a:r>
            <a:r>
              <a:rPr lang="it-IT" sz="1800" baseline="0" dirty="0" err="1" smtClean="0"/>
              <a:t>its</a:t>
            </a:r>
            <a:r>
              <a:rPr lang="it-IT" sz="1800" baseline="0" dirty="0" smtClean="0"/>
              <a:t> </a:t>
            </a:r>
            <a:r>
              <a:rPr lang="it-IT" sz="1800" baseline="0" dirty="0" err="1" smtClean="0"/>
              <a:t>environments</a:t>
            </a:r>
            <a:r>
              <a:rPr lang="it-IT" sz="1800" baseline="0" dirty="0" smtClean="0"/>
              <a:t> and living </a:t>
            </a:r>
            <a:r>
              <a:rPr lang="it-IT" sz="1800" baseline="0" dirty="0" err="1" smtClean="0"/>
              <a:t>conditions</a:t>
            </a:r>
            <a:endParaRPr lang="it-IT" sz="1800" baseline="0" dirty="0" smtClean="0"/>
          </a:p>
          <a:p>
            <a:pPr marL="285750" indent="-285750">
              <a:buFontTx/>
              <a:buChar char="-"/>
            </a:pPr>
            <a:endParaRPr lang="it-IT" sz="1800" baseline="0" dirty="0" smtClean="0"/>
          </a:p>
          <a:p>
            <a:pPr marL="0" indent="0">
              <a:buFontTx/>
              <a:buNone/>
            </a:pPr>
            <a:r>
              <a:rPr lang="it-IT" sz="1800" baseline="0" dirty="0" smtClean="0"/>
              <a:t>Policy:</a:t>
            </a:r>
          </a:p>
          <a:p>
            <a:pPr marL="285750" indent="-285750">
              <a:buFontTx/>
              <a:buChar char="-"/>
            </a:pPr>
            <a:r>
              <a:rPr lang="it-IT" sz="1800" baseline="0" dirty="0" smtClean="0"/>
              <a:t>Policy </a:t>
            </a:r>
            <a:r>
              <a:rPr lang="it-IT" sz="1800" baseline="0" dirty="0" err="1" smtClean="0"/>
              <a:t>makers</a:t>
            </a:r>
            <a:r>
              <a:rPr lang="it-IT" sz="1800" baseline="0" dirty="0" smtClean="0"/>
              <a:t> </a:t>
            </a:r>
            <a:r>
              <a:rPr lang="it-IT" sz="1800" baseline="0" dirty="0" err="1" smtClean="0"/>
              <a:t>analyse</a:t>
            </a:r>
            <a:r>
              <a:rPr lang="it-IT" sz="1800" baseline="0" dirty="0" smtClean="0"/>
              <a:t> </a:t>
            </a:r>
            <a:r>
              <a:rPr lang="it-IT" sz="1800" baseline="0" dirty="0" err="1" smtClean="0"/>
              <a:t>societal</a:t>
            </a:r>
            <a:r>
              <a:rPr lang="it-IT" sz="1800" baseline="0" dirty="0" smtClean="0"/>
              <a:t> </a:t>
            </a:r>
            <a:r>
              <a:rPr lang="it-IT" sz="1800" baseline="0" dirty="0" err="1" smtClean="0"/>
              <a:t>issues</a:t>
            </a:r>
            <a:r>
              <a:rPr lang="it-IT" sz="1800" baseline="0" dirty="0" smtClean="0"/>
              <a:t>, </a:t>
            </a:r>
            <a:r>
              <a:rPr lang="it-IT" sz="1800" baseline="0" dirty="0" err="1" smtClean="0"/>
              <a:t>pressures</a:t>
            </a:r>
            <a:r>
              <a:rPr lang="it-IT" sz="1800" baseline="0" dirty="0" smtClean="0"/>
              <a:t> </a:t>
            </a:r>
            <a:r>
              <a:rPr lang="it-IT" sz="1800" baseline="0" dirty="0" err="1" smtClean="0"/>
              <a:t>but</a:t>
            </a:r>
            <a:r>
              <a:rPr lang="it-IT" sz="1800" baseline="0" dirty="0" smtClean="0"/>
              <a:t> </a:t>
            </a:r>
            <a:r>
              <a:rPr lang="it-IT" sz="1800" baseline="0" dirty="0" err="1" smtClean="0"/>
              <a:t>also</a:t>
            </a:r>
            <a:r>
              <a:rPr lang="it-IT" sz="1800" baseline="0" dirty="0" smtClean="0"/>
              <a:t> </a:t>
            </a:r>
            <a:r>
              <a:rPr lang="it-IT" sz="1800" baseline="0" dirty="0" err="1" smtClean="0"/>
              <a:t>get</a:t>
            </a:r>
            <a:r>
              <a:rPr lang="it-IT" sz="1800" baseline="0" dirty="0" smtClean="0"/>
              <a:t> input from </a:t>
            </a:r>
            <a:r>
              <a:rPr lang="it-IT" sz="1800" baseline="0" dirty="0" err="1" smtClean="0"/>
              <a:t>scientists</a:t>
            </a:r>
            <a:r>
              <a:rPr lang="it-IT" sz="1800" baseline="0" dirty="0" smtClean="0"/>
              <a:t>, </a:t>
            </a:r>
            <a:r>
              <a:rPr lang="it-IT" sz="1800" baseline="0" dirty="0" err="1" smtClean="0"/>
              <a:t>lobbyist</a:t>
            </a:r>
            <a:r>
              <a:rPr lang="it-IT" sz="1800" baseline="0" dirty="0" smtClean="0"/>
              <a:t>, </a:t>
            </a:r>
            <a:r>
              <a:rPr lang="it-IT" sz="1800" baseline="0" dirty="0" err="1" smtClean="0"/>
              <a:t>stakeholders</a:t>
            </a:r>
            <a:endParaRPr lang="it-IT" sz="1800" baseline="0" dirty="0" smtClean="0"/>
          </a:p>
          <a:p>
            <a:pPr marL="285750" indent="-285750">
              <a:buFontTx/>
              <a:buChar char="-"/>
            </a:pPr>
            <a:r>
              <a:rPr lang="it-IT" sz="1800" baseline="0" dirty="0" err="1" smtClean="0"/>
              <a:t>Role</a:t>
            </a:r>
            <a:r>
              <a:rPr lang="it-IT" sz="1800" baseline="0" dirty="0" smtClean="0"/>
              <a:t> of policy </a:t>
            </a:r>
            <a:r>
              <a:rPr lang="it-IT" sz="1800" baseline="0" dirty="0" err="1" smtClean="0"/>
              <a:t>is</a:t>
            </a:r>
            <a:r>
              <a:rPr lang="it-IT" sz="1800" baseline="0" dirty="0" smtClean="0"/>
              <a:t> to </a:t>
            </a:r>
            <a:r>
              <a:rPr lang="it-IT" sz="1800" baseline="0" dirty="0" err="1" smtClean="0"/>
              <a:t>shape</a:t>
            </a:r>
            <a:r>
              <a:rPr lang="it-IT" sz="1800" baseline="0" dirty="0" smtClean="0"/>
              <a:t> the future of </a:t>
            </a:r>
            <a:r>
              <a:rPr lang="it-IT" sz="1800" baseline="0" dirty="0" err="1" smtClean="0"/>
              <a:t>our</a:t>
            </a:r>
            <a:r>
              <a:rPr lang="it-IT" sz="1800" baseline="0" dirty="0" smtClean="0"/>
              <a:t> societies, </a:t>
            </a:r>
            <a:r>
              <a:rPr lang="it-IT" sz="1800" baseline="0" dirty="0" err="1" smtClean="0"/>
              <a:t>give</a:t>
            </a:r>
            <a:r>
              <a:rPr lang="it-IT" sz="1800" baseline="0" dirty="0" smtClean="0"/>
              <a:t> </a:t>
            </a:r>
            <a:r>
              <a:rPr lang="it-IT" sz="1800" baseline="0" dirty="0" err="1" smtClean="0"/>
              <a:t>boundaries</a:t>
            </a:r>
            <a:endParaRPr lang="it-IT" sz="1800" baseline="0" dirty="0" smtClean="0"/>
          </a:p>
          <a:p>
            <a:pPr marL="0" indent="0">
              <a:buFontTx/>
              <a:buNone/>
            </a:pPr>
            <a:endParaRPr lang="it-IT" sz="1800" baseline="0" dirty="0" smtClean="0"/>
          </a:p>
          <a:p>
            <a:pPr marL="0" indent="0">
              <a:buFontTx/>
              <a:buNone/>
            </a:pPr>
            <a:r>
              <a:rPr lang="it-IT" sz="1800" baseline="0" dirty="0" smtClean="0"/>
              <a:t>Science </a:t>
            </a:r>
          </a:p>
          <a:p>
            <a:pPr marL="285750" indent="-285750">
              <a:buFontTx/>
              <a:buChar char="-"/>
            </a:pPr>
            <a:r>
              <a:rPr lang="it-IT" sz="1800" baseline="0" dirty="0" err="1" smtClean="0"/>
              <a:t>provides</a:t>
            </a:r>
            <a:r>
              <a:rPr lang="it-IT" sz="1800" baseline="0" dirty="0" smtClean="0"/>
              <a:t> </a:t>
            </a:r>
            <a:r>
              <a:rPr lang="it-IT" sz="1800" baseline="0" dirty="0" err="1" smtClean="0"/>
              <a:t>both</a:t>
            </a:r>
            <a:r>
              <a:rPr lang="it-IT" sz="1800" baseline="0" dirty="0" smtClean="0"/>
              <a:t> </a:t>
            </a:r>
            <a:r>
              <a:rPr lang="it-IT" sz="1800" baseline="0" dirty="0" err="1" smtClean="0"/>
              <a:t>foresight</a:t>
            </a:r>
            <a:r>
              <a:rPr lang="it-IT" sz="1800" baseline="0" dirty="0" smtClean="0"/>
              <a:t> and </a:t>
            </a:r>
            <a:r>
              <a:rPr lang="it-IT" sz="1800" baseline="0" dirty="0" err="1" smtClean="0"/>
              <a:t>solutions</a:t>
            </a:r>
            <a:r>
              <a:rPr lang="it-IT" sz="1800" baseline="0" dirty="0" smtClean="0"/>
              <a:t>, </a:t>
            </a:r>
            <a:r>
              <a:rPr lang="it-IT" sz="1800" baseline="0" dirty="0" err="1" smtClean="0"/>
              <a:t>thus</a:t>
            </a:r>
            <a:r>
              <a:rPr lang="it-IT" sz="1800" baseline="0" dirty="0" smtClean="0"/>
              <a:t> </a:t>
            </a:r>
            <a:r>
              <a:rPr lang="it-IT" sz="1800" baseline="0" dirty="0" err="1" smtClean="0"/>
              <a:t>shapes</a:t>
            </a:r>
            <a:r>
              <a:rPr lang="it-IT" sz="1800" baseline="0" dirty="0" smtClean="0"/>
              <a:t> policy </a:t>
            </a:r>
            <a:r>
              <a:rPr lang="it-IT" sz="1800" baseline="0" dirty="0" err="1" smtClean="0"/>
              <a:t>at</a:t>
            </a:r>
            <a:r>
              <a:rPr lang="it-IT" sz="1800" baseline="0" dirty="0" smtClean="0"/>
              <a:t> </a:t>
            </a:r>
            <a:r>
              <a:rPr lang="it-IT" sz="1800" baseline="0" dirty="0" err="1" smtClean="0"/>
              <a:t>its</a:t>
            </a:r>
            <a:r>
              <a:rPr lang="it-IT" sz="1800" baseline="0" dirty="0" smtClean="0"/>
              <a:t> </a:t>
            </a:r>
            <a:r>
              <a:rPr lang="it-IT" sz="1800" baseline="0" dirty="0" err="1" smtClean="0"/>
              <a:t>beginning</a:t>
            </a:r>
            <a:r>
              <a:rPr lang="it-IT" sz="1800" baseline="0" dirty="0" smtClean="0"/>
              <a:t>, </a:t>
            </a:r>
            <a:r>
              <a:rPr lang="it-IT" sz="1800" baseline="0" dirty="0" err="1" smtClean="0"/>
              <a:t>during</a:t>
            </a:r>
            <a:r>
              <a:rPr lang="it-IT" sz="1800" baseline="0" dirty="0" smtClean="0"/>
              <a:t> </a:t>
            </a:r>
            <a:r>
              <a:rPr lang="it-IT" sz="1800" baseline="0" dirty="0" err="1" smtClean="0"/>
              <a:t>implementation</a:t>
            </a:r>
            <a:r>
              <a:rPr lang="it-IT" sz="1800" baseline="0" dirty="0" smtClean="0"/>
              <a:t> and in  the </a:t>
            </a:r>
            <a:r>
              <a:rPr lang="it-IT" sz="1800" baseline="0" dirty="0" err="1" smtClean="0"/>
              <a:t>evaluation</a:t>
            </a:r>
            <a:r>
              <a:rPr lang="it-IT" sz="1800" baseline="0" dirty="0" smtClean="0"/>
              <a:t>.</a:t>
            </a:r>
          </a:p>
          <a:p>
            <a:pPr marL="285750" indent="-285750">
              <a:buFontTx/>
              <a:buChar char="-"/>
            </a:pPr>
            <a:r>
              <a:rPr lang="it-IT" sz="1800" baseline="0" dirty="0" smtClean="0"/>
              <a:t>Science </a:t>
            </a:r>
            <a:r>
              <a:rPr lang="it-IT" sz="1800" baseline="0" dirty="0" err="1" smtClean="0"/>
              <a:t>plays</a:t>
            </a:r>
            <a:r>
              <a:rPr lang="it-IT" sz="1800" baseline="0" dirty="0" smtClean="0"/>
              <a:t> a </a:t>
            </a:r>
            <a:r>
              <a:rPr lang="it-IT" sz="1800" baseline="0" dirty="0" err="1" smtClean="0"/>
              <a:t>pivotal</a:t>
            </a:r>
            <a:r>
              <a:rPr lang="it-IT" sz="1800" baseline="0" dirty="0" smtClean="0"/>
              <a:t> </a:t>
            </a:r>
            <a:r>
              <a:rPr lang="it-IT" sz="1800" baseline="0" dirty="0" err="1" smtClean="0"/>
              <a:t>role</a:t>
            </a:r>
            <a:r>
              <a:rPr lang="it-IT" sz="1800" baseline="0" dirty="0" smtClean="0"/>
              <a:t> for </a:t>
            </a:r>
            <a:r>
              <a:rPr lang="it-IT" sz="1800" baseline="0" dirty="0" err="1" smtClean="0"/>
              <a:t>our</a:t>
            </a:r>
            <a:r>
              <a:rPr lang="it-IT" sz="1800" baseline="0" dirty="0" smtClean="0"/>
              <a:t> society</a:t>
            </a:r>
          </a:p>
          <a:p>
            <a:pPr marL="0" indent="0">
              <a:buFontTx/>
              <a:buNone/>
            </a:pPr>
            <a:r>
              <a:rPr lang="it-IT" sz="1800" baseline="0" dirty="0" err="1" smtClean="0"/>
              <a:t>Scin</a:t>
            </a:r>
            <a:endParaRPr lang="it-IT" sz="1800" baseline="0" dirty="0" smtClean="0"/>
          </a:p>
          <a:p>
            <a:pPr marL="285750" indent="-285750">
              <a:buFont typeface="Arial" panose="020B0604020202020204" pitchFamily="34" charset="0"/>
              <a:buChar char="•"/>
            </a:pPr>
            <a:endParaRPr lang="it-IT" sz="1800" baseline="0" dirty="0" smtClean="0"/>
          </a:p>
          <a:p>
            <a:pPr marL="285750" indent="-285750">
              <a:buFont typeface="Arial" panose="020B0604020202020204" pitchFamily="34" charset="0"/>
              <a:buChar char="•"/>
            </a:pPr>
            <a:endParaRPr lang="en-GB" sz="1800"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5</a:t>
            </a:fld>
            <a:endParaRPr lang="nl-NL" dirty="0"/>
          </a:p>
        </p:txBody>
      </p:sp>
    </p:spTree>
    <p:extLst>
      <p:ext uri="{BB962C8B-B14F-4D97-AF65-F5344CB8AC3E}">
        <p14:creationId xmlns:p14="http://schemas.microsoft.com/office/powerpoint/2010/main" val="328580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Verdana Standaard" charset="0"/>
                <a:ea typeface="+mn-ea"/>
                <a:cs typeface="+mn-cs"/>
              </a:rPr>
              <a:t>Applications such as Google maps or smartphones and other smart-wearable-devices provide individuals with added-value data, saving them time in traffic or helping them monitor their health status. Nowadays, if you fall asleep in the morning, your smartphone will calculate your fastest route to work, locate for you the closest electric bike or scooter, recommend for you a coffee place with the shortest customer queue and ultimately ensure your arrival to the office on time. </a:t>
            </a:r>
          </a:p>
          <a:p>
            <a:endParaRPr lang="en-GB"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7</a:t>
            </a:fld>
            <a:endParaRPr lang="nl-NL" dirty="0"/>
          </a:p>
        </p:txBody>
      </p:sp>
    </p:spTree>
    <p:extLst>
      <p:ext uri="{BB962C8B-B14F-4D97-AF65-F5344CB8AC3E}">
        <p14:creationId xmlns:p14="http://schemas.microsoft.com/office/powerpoint/2010/main" val="168879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WHY: also refer</a:t>
            </a:r>
            <a:r>
              <a:rPr lang="en-US" baseline="0" dirty="0" smtClean="0"/>
              <a:t> to </a:t>
            </a:r>
            <a:r>
              <a:rPr lang="en-US" baseline="0" dirty="0" err="1" smtClean="0"/>
              <a:t>UvdL</a:t>
            </a:r>
            <a:r>
              <a:rPr lang="en-US" baseline="0" dirty="0" smtClean="0"/>
              <a:t> communication priorities</a:t>
            </a:r>
          </a:p>
          <a:p>
            <a:endParaRPr lang="en-US" baseline="0" dirty="0" smtClean="0"/>
          </a:p>
          <a:p>
            <a:pPr marL="285750" indent="-285750">
              <a:buFont typeface="Arial" panose="020B0604020202020204" pitchFamily="34" charset="0"/>
              <a:buChar char="•"/>
            </a:pPr>
            <a:r>
              <a:rPr lang="en-GB" sz="2400" i="1" dirty="0" smtClean="0">
                <a:latin typeface="Verdana" panose="020B0604030504040204" pitchFamily="34" charset="0"/>
                <a:ea typeface="Verdana" panose="020B0604030504040204" pitchFamily="34" charset="0"/>
                <a:cs typeface="Verdana" panose="020B0604030504040204" pitchFamily="34" charset="0"/>
              </a:rPr>
              <a:t>Tailored</a:t>
            </a:r>
            <a:r>
              <a:rPr lang="en-GB" sz="2400" dirty="0" smtClean="0">
                <a:latin typeface="Verdana" panose="020B0604030504040204" pitchFamily="34" charset="0"/>
                <a:ea typeface="Verdana" panose="020B0604030504040204" pitchFamily="34" charset="0"/>
                <a:cs typeface="Verdana" panose="020B0604030504040204" pitchFamily="34" charset="0"/>
              </a:rPr>
              <a:t> </a:t>
            </a:r>
            <a:r>
              <a:rPr lang="en-IE" sz="2400" dirty="0" smtClean="0">
                <a:latin typeface="Verdana" panose="020B0604030504040204" pitchFamily="34" charset="0"/>
                <a:ea typeface="Verdana" panose="020B0604030504040204" pitchFamily="34" charset="0"/>
                <a:cs typeface="Verdana" panose="020B0604030504040204" pitchFamily="34" charset="0"/>
              </a:rPr>
              <a:t>training, e.g. </a:t>
            </a:r>
          </a:p>
          <a:p>
            <a:pPr marL="742950" lvl="1"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Journalistic skills to write about science</a:t>
            </a:r>
          </a:p>
          <a:p>
            <a:pPr marL="742950" lvl="1"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How to write an executive summary</a:t>
            </a:r>
          </a:p>
          <a:p>
            <a:pPr marL="742950" lvl="1"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Translating science for policymakers </a:t>
            </a:r>
          </a:p>
          <a:p>
            <a:pPr marL="285750"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step-by-step tools, e.g.</a:t>
            </a:r>
          </a:p>
          <a:p>
            <a:pPr marL="742950" lvl="1"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Outline differences between abstracts, introductions, prefaces, executive summaries etc. </a:t>
            </a:r>
          </a:p>
          <a:p>
            <a:pPr marL="285750"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editing, and </a:t>
            </a:r>
          </a:p>
          <a:p>
            <a:pPr marL="285750"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dialogue via meetings and an interactive ‘one-stop-shop’ on our intranet</a:t>
            </a:r>
          </a:p>
          <a:p>
            <a:pPr marL="285750" indent="-285750">
              <a:buFont typeface="Arial" panose="020B0604020202020204" pitchFamily="34" charset="0"/>
              <a:buChar char="•"/>
            </a:pPr>
            <a:r>
              <a:rPr lang="en-IE" sz="2400" dirty="0" smtClean="0">
                <a:latin typeface="Verdana" panose="020B0604030504040204" pitchFamily="34" charset="0"/>
                <a:ea typeface="Verdana" panose="020B0604030504040204" pitchFamily="34" charset="0"/>
                <a:cs typeface="Verdana" panose="020B0604030504040204" pitchFamily="34" charset="0"/>
              </a:rPr>
              <a:t>complementarity with Commission clear writing initiatives</a:t>
            </a:r>
          </a:p>
          <a:p>
            <a:endParaRPr lang="en-IE" sz="2400" dirty="0" smtClean="0">
              <a:latin typeface="Verdana" panose="020B0604030504040204" pitchFamily="34" charset="0"/>
              <a:ea typeface="Verdana" panose="020B0604030504040204" pitchFamily="34" charset="0"/>
              <a:cs typeface="Verdana" panose="020B0604030504040204" pitchFamily="34" charset="0"/>
            </a:endParaRPr>
          </a:p>
          <a:p>
            <a:r>
              <a:rPr lang="en-IE" sz="2400" dirty="0" smtClean="0">
                <a:latin typeface="Verdana" panose="020B0604030504040204" pitchFamily="34" charset="0"/>
                <a:ea typeface="Verdana" panose="020B0604030504040204" pitchFamily="34" charset="0"/>
                <a:cs typeface="Verdana" panose="020B0604030504040204" pitchFamily="34" charset="0"/>
              </a:rPr>
              <a:t>WHO: Network of scientists from all JRC Directorates</a:t>
            </a:r>
          </a:p>
          <a:p>
            <a:endParaRPr lang="en-IE" sz="2400" dirty="0" smtClean="0">
              <a:latin typeface="Verdana" panose="020B0604030504040204" pitchFamily="34" charset="0"/>
              <a:ea typeface="Verdana" panose="020B0604030504040204" pitchFamily="34" charset="0"/>
              <a:cs typeface="Verdana" panose="020B0604030504040204" pitchFamily="34" charset="0"/>
            </a:endParaRPr>
          </a:p>
          <a:p>
            <a:endParaRPr lang="en-US" baseline="0" dirty="0" smtClean="0"/>
          </a:p>
          <a:p>
            <a:endParaRPr lang="en-US" baseline="0" dirty="0" smtClean="0"/>
          </a:p>
          <a:p>
            <a:r>
              <a:rPr lang="en-US" dirty="0" smtClean="0"/>
              <a:t>[insert image of 'rings-in-the-water' which appears</a:t>
            </a:r>
            <a:r>
              <a:rPr lang="en-US" baseline="0" dirty="0" smtClean="0"/>
              <a:t> upon animation after the last word (Directorates)</a:t>
            </a:r>
            <a:endParaRPr lang="en-GB"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8</a:t>
            </a:fld>
            <a:endParaRPr lang="nl-NL" dirty="0"/>
          </a:p>
        </p:txBody>
      </p:sp>
    </p:spTree>
    <p:extLst>
      <p:ext uri="{BB962C8B-B14F-4D97-AF65-F5344CB8AC3E}">
        <p14:creationId xmlns:p14="http://schemas.microsoft.com/office/powerpoint/2010/main" val="2188335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smtClean="0"/>
              <a:t>Power</a:t>
            </a:r>
            <a:r>
              <a:rPr lang="it-IT" dirty="0" smtClean="0"/>
              <a:t> to </a:t>
            </a:r>
            <a:r>
              <a:rPr lang="it-IT" dirty="0" err="1" smtClean="0"/>
              <a:t>keep</a:t>
            </a:r>
            <a:r>
              <a:rPr lang="it-IT" baseline="0" dirty="0" smtClean="0"/>
              <a:t> </a:t>
            </a:r>
            <a:r>
              <a:rPr lang="it-IT" baseline="0" dirty="0" err="1" smtClean="0"/>
              <a:t>silent</a:t>
            </a:r>
            <a:endParaRPr lang="en-GB"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12</a:t>
            </a:fld>
            <a:endParaRPr lang="nl-NL" dirty="0"/>
          </a:p>
        </p:txBody>
      </p:sp>
    </p:spTree>
    <p:extLst>
      <p:ext uri="{BB962C8B-B14F-4D97-AF65-F5344CB8AC3E}">
        <p14:creationId xmlns:p14="http://schemas.microsoft.com/office/powerpoint/2010/main" val="3151545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RC introduction">
    <p:spTree>
      <p:nvGrpSpPr>
        <p:cNvPr id="1" name=""/>
        <p:cNvGrpSpPr/>
        <p:nvPr/>
      </p:nvGrpSpPr>
      <p:grpSpPr>
        <a:xfrm>
          <a:off x="0" y="0"/>
          <a:ext cx="0" cy="0"/>
          <a:chOff x="0" y="0"/>
          <a:chExt cx="0" cy="0"/>
        </a:xfrm>
      </p:grpSpPr>
      <p:pic>
        <p:nvPicPr>
          <p:cNvPr id="8" name="Picture 4" descr="JRC-city-presentation.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5994400"/>
          </a:xfrm>
          <a:prstGeom prst="rect">
            <a:avLst/>
          </a:prstGeom>
        </p:spPr>
      </p:pic>
      <p:sp>
        <p:nvSpPr>
          <p:cNvPr id="14" name="Rechthoek 13"/>
          <p:cNvSpPr/>
          <p:nvPr userDrawn="1"/>
        </p:nvSpPr>
        <p:spPr>
          <a:xfrm>
            <a:off x="8901" y="922706"/>
            <a:ext cx="12183100" cy="1200329"/>
          </a:xfrm>
          <a:prstGeom prst="rect">
            <a:avLst/>
          </a:prstGeom>
        </p:spPr>
        <p:txBody>
          <a:bodyPr wrap="square">
            <a:spAutoFit/>
          </a:bodyPr>
          <a:lstStyle/>
          <a:p>
            <a:pPr algn="ctr"/>
            <a:r>
              <a:rPr lang="nl-NL" sz="3600" b="1" dirty="0">
                <a:solidFill>
                  <a:srgbClr val="093B37"/>
                </a:solidFill>
                <a:latin typeface="Verdana"/>
                <a:ea typeface="Arial" charset="0"/>
                <a:cs typeface="Verdana"/>
              </a:rPr>
              <a:t>The European </a:t>
            </a:r>
            <a:r>
              <a:rPr lang="nl-NL" sz="3600" b="1" dirty="0" err="1">
                <a:solidFill>
                  <a:srgbClr val="093B37"/>
                </a:solidFill>
                <a:latin typeface="Verdana"/>
                <a:ea typeface="Arial" charset="0"/>
                <a:cs typeface="Verdana"/>
              </a:rPr>
              <a:t>Commission’s</a:t>
            </a:r>
            <a:r>
              <a:rPr lang="nl-NL" sz="3600" b="1" dirty="0">
                <a:solidFill>
                  <a:srgbClr val="093B37"/>
                </a:solidFill>
                <a:latin typeface="Verdana"/>
                <a:ea typeface="Arial" charset="0"/>
                <a:cs typeface="Verdana"/>
              </a:rPr>
              <a:t> </a:t>
            </a:r>
            <a:r>
              <a:rPr lang="nl-NL" sz="3600" b="1" dirty="0" err="1">
                <a:solidFill>
                  <a:srgbClr val="093B37"/>
                </a:solidFill>
                <a:latin typeface="Verdana"/>
                <a:ea typeface="Arial" charset="0"/>
                <a:cs typeface="Verdana"/>
              </a:rPr>
              <a:t>science</a:t>
            </a:r>
            <a:r>
              <a:rPr lang="nl-NL" sz="3600" b="1" dirty="0">
                <a:solidFill>
                  <a:srgbClr val="093B37"/>
                </a:solidFill>
                <a:latin typeface="Verdana"/>
                <a:ea typeface="Arial" charset="0"/>
                <a:cs typeface="Verdana"/>
              </a:rPr>
              <a:t> </a:t>
            </a:r>
          </a:p>
          <a:p>
            <a:pPr algn="ctr"/>
            <a:r>
              <a:rPr lang="nl-NL" sz="3600" b="1" dirty="0" err="1">
                <a:solidFill>
                  <a:srgbClr val="093B37"/>
                </a:solidFill>
                <a:latin typeface="Verdana"/>
                <a:ea typeface="Arial" charset="0"/>
                <a:cs typeface="Verdana"/>
              </a:rPr>
              <a:t>and</a:t>
            </a:r>
            <a:r>
              <a:rPr lang="nl-NL" sz="3600" b="1" dirty="0">
                <a:solidFill>
                  <a:srgbClr val="093B37"/>
                </a:solidFill>
                <a:latin typeface="Verdana"/>
                <a:ea typeface="Arial" charset="0"/>
                <a:cs typeface="Verdana"/>
              </a:rPr>
              <a:t> </a:t>
            </a:r>
            <a:r>
              <a:rPr lang="nl-NL" sz="3600" b="1" dirty="0" err="1">
                <a:solidFill>
                  <a:srgbClr val="093B37"/>
                </a:solidFill>
                <a:latin typeface="Verdana"/>
                <a:ea typeface="Arial" charset="0"/>
                <a:cs typeface="Verdana"/>
              </a:rPr>
              <a:t>knowledge</a:t>
            </a:r>
            <a:r>
              <a:rPr lang="nl-NL" sz="3600" b="1" dirty="0">
                <a:solidFill>
                  <a:srgbClr val="093B37"/>
                </a:solidFill>
                <a:latin typeface="Verdana"/>
                <a:ea typeface="Arial" charset="0"/>
                <a:cs typeface="Verdana"/>
              </a:rPr>
              <a:t> service</a:t>
            </a:r>
          </a:p>
        </p:txBody>
      </p:sp>
      <p:sp>
        <p:nvSpPr>
          <p:cNvPr id="15" name="Rechthoek 14"/>
          <p:cNvSpPr/>
          <p:nvPr userDrawn="1"/>
        </p:nvSpPr>
        <p:spPr>
          <a:xfrm>
            <a:off x="3756500" y="2581248"/>
            <a:ext cx="4687902" cy="584776"/>
          </a:xfrm>
          <a:prstGeom prst="rect">
            <a:avLst/>
          </a:prstGeom>
        </p:spPr>
        <p:txBody>
          <a:bodyPr wrap="none">
            <a:spAutoFit/>
          </a:bodyPr>
          <a:lstStyle/>
          <a:p>
            <a:r>
              <a:rPr lang="nl-NL" sz="3200" b="0" dirty="0">
                <a:solidFill>
                  <a:srgbClr val="093B37"/>
                </a:solidFill>
                <a:latin typeface="Verdana"/>
                <a:ea typeface="Arial" charset="0"/>
                <a:cs typeface="Verdana"/>
              </a:rPr>
              <a:t>Joint Research Centre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250"/>
                                        <p:tgtEl>
                                          <p:spTgt spid="1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p:tgtEl>
                                          <p:spTgt spid="15"/>
                                        </p:tgtEl>
                                        <p:attrNameLst>
                                          <p:attrName>ppt_y</p:attrName>
                                        </p:attrNameLst>
                                      </p:cBhvr>
                                      <p:tavLst>
                                        <p:tav tm="0">
                                          <p:val>
                                            <p:strVal val="#ppt_y+#ppt_h*1.125000"/>
                                          </p:val>
                                        </p:tav>
                                        <p:tav tm="100000">
                                          <p:val>
                                            <p:strVal val="#ppt_y"/>
                                          </p:val>
                                        </p:tav>
                                      </p:tavLst>
                                    </p:anim>
                                    <p:animEffect transition="in" filter="wipe(up)">
                                      <p:cBhvr>
                                        <p:cTn id="1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esting fact slide">
    <p:spTree>
      <p:nvGrpSpPr>
        <p:cNvPr id="1" name=""/>
        <p:cNvGrpSpPr/>
        <p:nvPr/>
      </p:nvGrpSpPr>
      <p:grpSpPr>
        <a:xfrm>
          <a:off x="0" y="0"/>
          <a:ext cx="0" cy="0"/>
          <a:chOff x="0" y="0"/>
          <a:chExt cx="0" cy="0"/>
        </a:xfrm>
      </p:grpSpPr>
      <p:sp>
        <p:nvSpPr>
          <p:cNvPr id="6" name="Rechthoek 2"/>
          <p:cNvSpPr/>
          <p:nvPr userDrawn="1"/>
        </p:nvSpPr>
        <p:spPr>
          <a:xfrm>
            <a:off x="17" y="0"/>
            <a:ext cx="12191983" cy="3114675"/>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7" rIns="91356" bIns="45677" rtlCol="0" anchor="ctr"/>
          <a:lstStyle/>
          <a:p>
            <a:pPr fontAlgn="base">
              <a:lnSpc>
                <a:spcPct val="95000"/>
              </a:lnSpc>
              <a:spcBef>
                <a:spcPct val="20000"/>
              </a:spcBef>
              <a:spcAft>
                <a:spcPct val="20000"/>
              </a:spcAft>
              <a:buClr>
                <a:srgbClr val="0F3277"/>
              </a:buClr>
              <a:buSzPct val="115000"/>
            </a:pPr>
            <a:endParaRPr lang="en-US" b="1" dirty="0">
              <a:solidFill>
                <a:srgbClr val="093B37"/>
              </a:solidFill>
            </a:endParaRPr>
          </a:p>
        </p:txBody>
      </p:sp>
      <p:sp>
        <p:nvSpPr>
          <p:cNvPr id="3" name="Tijdelijke aanduiding voor tekst 2"/>
          <p:cNvSpPr>
            <a:spLocks noGrp="1"/>
          </p:cNvSpPr>
          <p:nvPr>
            <p:ph type="body" sz="quarter" idx="10" hasCustomPrompt="1"/>
          </p:nvPr>
        </p:nvSpPr>
        <p:spPr>
          <a:xfrm>
            <a:off x="0" y="1993900"/>
            <a:ext cx="12192000" cy="1146175"/>
          </a:xfrm>
          <a:prstGeom prst="rect">
            <a:avLst/>
          </a:prstGeom>
        </p:spPr>
        <p:txBody>
          <a:bodyPr/>
          <a:lstStyle>
            <a:lvl1pPr marL="0" indent="0" algn="ctr">
              <a:buNone/>
              <a:defRPr sz="9600" b="1">
                <a:solidFill>
                  <a:schemeClr val="bg1"/>
                </a:solidFill>
                <a:latin typeface="Verdana"/>
                <a:cs typeface="Verdana"/>
              </a:defRPr>
            </a:lvl1pPr>
          </a:lstStyle>
          <a:p>
            <a:pPr lvl="0"/>
            <a:r>
              <a:rPr lang="nl-NL" dirty="0"/>
              <a:t>TEXT</a:t>
            </a:r>
          </a:p>
        </p:txBody>
      </p:sp>
      <p:sp>
        <p:nvSpPr>
          <p:cNvPr id="7" name="Tijdelijke aanduiding voor tekst 6"/>
          <p:cNvSpPr>
            <a:spLocks noGrp="1"/>
          </p:cNvSpPr>
          <p:nvPr>
            <p:ph type="body" sz="quarter" idx="11" hasCustomPrompt="1"/>
          </p:nvPr>
        </p:nvSpPr>
        <p:spPr>
          <a:xfrm>
            <a:off x="0" y="3140075"/>
            <a:ext cx="12192000" cy="990600"/>
          </a:xfrm>
          <a:prstGeom prst="rect">
            <a:avLst/>
          </a:prstGeom>
        </p:spPr>
        <p:txBody>
          <a:bodyPr/>
          <a:lstStyle>
            <a:lvl1pPr marL="0" indent="0" algn="ctr">
              <a:buNone/>
              <a:defRPr sz="3600" b="1">
                <a:solidFill>
                  <a:srgbClr val="093B37"/>
                </a:solidFill>
                <a:latin typeface="Verdana"/>
                <a:cs typeface="Verdana"/>
              </a:defRPr>
            </a:lvl1pPr>
          </a:lstStyle>
          <a:p>
            <a:pPr lvl="0"/>
            <a:r>
              <a:rPr lang="nl-NL" dirty="0" err="1"/>
              <a:t>Heading</a:t>
            </a:r>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esting numbers slide">
    <p:spTree>
      <p:nvGrpSpPr>
        <p:cNvPr id="1" name=""/>
        <p:cNvGrpSpPr/>
        <p:nvPr/>
      </p:nvGrpSpPr>
      <p:grpSpPr>
        <a:xfrm>
          <a:off x="0" y="0"/>
          <a:ext cx="0" cy="0"/>
          <a:chOff x="0" y="0"/>
          <a:chExt cx="0" cy="0"/>
        </a:xfrm>
      </p:grpSpPr>
      <p:sp>
        <p:nvSpPr>
          <p:cNvPr id="17" name="Rechthoek 16"/>
          <p:cNvSpPr/>
          <p:nvPr userDrawn="1"/>
        </p:nvSpPr>
        <p:spPr>
          <a:xfrm>
            <a:off x="0" y="0"/>
            <a:ext cx="12192000" cy="5989638"/>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rgbClr val="053081"/>
              </a:solidFill>
              <a:latin typeface="Verdana Standaard" charset="0"/>
            </a:endParaRPr>
          </a:p>
        </p:txBody>
      </p:sp>
      <p:sp>
        <p:nvSpPr>
          <p:cNvPr id="11" name="Tijdelijke aanduiding voor tekst 10"/>
          <p:cNvSpPr>
            <a:spLocks noGrp="1"/>
          </p:cNvSpPr>
          <p:nvPr>
            <p:ph type="body" sz="quarter" idx="11" hasCustomPrompt="1"/>
          </p:nvPr>
        </p:nvSpPr>
        <p:spPr>
          <a:xfrm>
            <a:off x="647700" y="97459"/>
            <a:ext cx="7747000" cy="1373187"/>
          </a:xfrm>
          <a:prstGeom prst="rect">
            <a:avLst/>
          </a:prstGeom>
        </p:spPr>
        <p:txBody>
          <a:bodyPr/>
          <a:lstStyle>
            <a:lvl1pPr marL="0" indent="0">
              <a:lnSpc>
                <a:spcPct val="100000"/>
              </a:lnSpc>
              <a:buFontTx/>
              <a:buNone/>
              <a:defRPr sz="9600" b="1" baseline="0">
                <a:solidFill>
                  <a:schemeClr val="bg1"/>
                </a:solidFill>
                <a:latin typeface="Verdana"/>
                <a:cs typeface="Verdana"/>
              </a:defRPr>
            </a:lvl1pPr>
            <a:lvl2pPr marL="457200" indent="0">
              <a:lnSpc>
                <a:spcPct val="100000"/>
              </a:lnSpc>
              <a:buFontTx/>
              <a:buNone/>
              <a:defRPr>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nl-NL" dirty="0"/>
              <a:t>00%</a:t>
            </a:r>
          </a:p>
        </p:txBody>
      </p:sp>
      <p:sp>
        <p:nvSpPr>
          <p:cNvPr id="13" name="Tijdelijke aanduiding voor tekst 12"/>
          <p:cNvSpPr>
            <a:spLocks noGrp="1"/>
          </p:cNvSpPr>
          <p:nvPr>
            <p:ph type="body" sz="quarter" idx="12" hasCustomPrompt="1"/>
          </p:nvPr>
        </p:nvSpPr>
        <p:spPr>
          <a:xfrm>
            <a:off x="647700" y="1524622"/>
            <a:ext cx="7747000" cy="488950"/>
          </a:xfrm>
          <a:prstGeom prst="rect">
            <a:avLst/>
          </a:prstGeom>
        </p:spPr>
        <p:txBody>
          <a:bodyPr/>
          <a:lstStyle>
            <a:lvl1pPr marL="0" indent="0">
              <a:buFontTx/>
              <a:buNone/>
              <a:defRPr sz="1800">
                <a:solidFill>
                  <a:schemeClr val="bg1"/>
                </a:solidFill>
                <a:latin typeface="Verdana"/>
                <a:cs typeface="Verdan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err="1"/>
              <a:t>Text</a:t>
            </a:r>
            <a:r>
              <a:rPr lang="mr-IN" dirty="0"/>
              <a:t>…</a:t>
            </a:r>
            <a:endParaRPr lang="nl-NL" dirty="0"/>
          </a:p>
        </p:txBody>
      </p:sp>
      <p:sp>
        <p:nvSpPr>
          <p:cNvPr id="25" name="Tijdelijke aanduiding voor tekst 10"/>
          <p:cNvSpPr>
            <a:spLocks noGrp="1"/>
          </p:cNvSpPr>
          <p:nvPr>
            <p:ph type="body" sz="quarter" idx="13" hasCustomPrompt="1"/>
          </p:nvPr>
        </p:nvSpPr>
        <p:spPr>
          <a:xfrm>
            <a:off x="647700" y="2027859"/>
            <a:ext cx="7747000" cy="1373187"/>
          </a:xfrm>
          <a:prstGeom prst="rect">
            <a:avLst/>
          </a:prstGeom>
        </p:spPr>
        <p:txBody>
          <a:bodyPr/>
          <a:lstStyle>
            <a:lvl1pPr marL="0" indent="0">
              <a:lnSpc>
                <a:spcPct val="100000"/>
              </a:lnSpc>
              <a:buFontTx/>
              <a:buNone/>
              <a:defRPr sz="9600" b="1" baseline="0">
                <a:solidFill>
                  <a:schemeClr val="bg1"/>
                </a:solidFill>
                <a:latin typeface="Verdana"/>
                <a:cs typeface="Verdana"/>
              </a:defRPr>
            </a:lvl1pPr>
            <a:lvl2pPr marL="457200" indent="0">
              <a:lnSpc>
                <a:spcPct val="100000"/>
              </a:lnSpc>
              <a:buFontTx/>
              <a:buNone/>
              <a:defRPr>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nl-NL" dirty="0"/>
              <a:t>00%</a:t>
            </a:r>
          </a:p>
        </p:txBody>
      </p:sp>
      <p:sp>
        <p:nvSpPr>
          <p:cNvPr id="26" name="Tijdelijke aanduiding voor tekst 12"/>
          <p:cNvSpPr>
            <a:spLocks noGrp="1"/>
          </p:cNvSpPr>
          <p:nvPr>
            <p:ph type="body" sz="quarter" idx="14" hasCustomPrompt="1"/>
          </p:nvPr>
        </p:nvSpPr>
        <p:spPr>
          <a:xfrm>
            <a:off x="647700" y="3455022"/>
            <a:ext cx="7747000" cy="488950"/>
          </a:xfrm>
          <a:prstGeom prst="rect">
            <a:avLst/>
          </a:prstGeom>
        </p:spPr>
        <p:txBody>
          <a:bodyPr/>
          <a:lstStyle>
            <a:lvl1pPr marL="0" indent="0">
              <a:buFontTx/>
              <a:buNone/>
              <a:defRPr sz="1800">
                <a:solidFill>
                  <a:schemeClr val="bg1"/>
                </a:solidFill>
                <a:latin typeface="Verdana"/>
                <a:cs typeface="Verdan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err="1"/>
              <a:t>Text</a:t>
            </a:r>
            <a:r>
              <a:rPr lang="mr-IN" dirty="0"/>
              <a:t>…</a:t>
            </a:r>
            <a:endParaRPr lang="nl-NL" dirty="0"/>
          </a:p>
        </p:txBody>
      </p:sp>
      <p:sp>
        <p:nvSpPr>
          <p:cNvPr id="27" name="Tijdelijke aanduiding voor tekst 10"/>
          <p:cNvSpPr>
            <a:spLocks noGrp="1"/>
          </p:cNvSpPr>
          <p:nvPr>
            <p:ph type="body" sz="quarter" idx="15" hasCustomPrompt="1"/>
          </p:nvPr>
        </p:nvSpPr>
        <p:spPr>
          <a:xfrm>
            <a:off x="647700" y="3975820"/>
            <a:ext cx="7747000" cy="1134865"/>
          </a:xfrm>
          <a:prstGeom prst="rect">
            <a:avLst/>
          </a:prstGeom>
        </p:spPr>
        <p:txBody>
          <a:bodyPr anchor="t"/>
          <a:lstStyle>
            <a:lvl1pPr marL="0" indent="0">
              <a:lnSpc>
                <a:spcPct val="100000"/>
              </a:lnSpc>
              <a:buFontTx/>
              <a:buNone/>
              <a:defRPr sz="9600" b="1" baseline="0">
                <a:solidFill>
                  <a:schemeClr val="bg1"/>
                </a:solidFill>
                <a:latin typeface="Verdana"/>
                <a:cs typeface="Verdana"/>
              </a:defRPr>
            </a:lvl1pPr>
            <a:lvl2pPr marL="457200" indent="0">
              <a:lnSpc>
                <a:spcPct val="100000"/>
              </a:lnSpc>
              <a:buFontTx/>
              <a:buNone/>
              <a:defRPr>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nl-NL" dirty="0"/>
              <a:t>00%</a:t>
            </a:r>
          </a:p>
        </p:txBody>
      </p:sp>
      <p:sp>
        <p:nvSpPr>
          <p:cNvPr id="28" name="Tijdelijke aanduiding voor tekst 12"/>
          <p:cNvSpPr>
            <a:spLocks noGrp="1"/>
          </p:cNvSpPr>
          <p:nvPr>
            <p:ph type="body" sz="quarter" idx="16" hasCustomPrompt="1"/>
          </p:nvPr>
        </p:nvSpPr>
        <p:spPr>
          <a:xfrm>
            <a:off x="647700" y="5326252"/>
            <a:ext cx="7747000" cy="404091"/>
          </a:xfrm>
          <a:prstGeom prst="rect">
            <a:avLst/>
          </a:prstGeom>
        </p:spPr>
        <p:txBody>
          <a:bodyPr/>
          <a:lstStyle>
            <a:lvl1pPr marL="0" indent="0">
              <a:buFontTx/>
              <a:buNone/>
              <a:defRPr sz="1800">
                <a:solidFill>
                  <a:schemeClr val="bg1"/>
                </a:solidFill>
                <a:latin typeface="Verdana "/>
                <a:cs typeface="Verdana "/>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err="1"/>
              <a:t>Text</a:t>
            </a:r>
            <a:r>
              <a:rPr lang="mr-IN" dirty="0"/>
              <a:t>…</a:t>
            </a:r>
            <a:endParaRPr lang="nl-NL" dirty="0"/>
          </a:p>
        </p:txBody>
      </p:sp>
    </p:spTree>
    <p:extLst>
      <p:ext uri="{BB962C8B-B14F-4D97-AF65-F5344CB8AC3E}">
        <p14:creationId xmlns:p14="http://schemas.microsoft.com/office/powerpoint/2010/main" val="1602680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and questions slide">
    <p:spTree>
      <p:nvGrpSpPr>
        <p:cNvPr id="1" name=""/>
        <p:cNvGrpSpPr/>
        <p:nvPr/>
      </p:nvGrpSpPr>
      <p:grpSpPr>
        <a:xfrm>
          <a:off x="0" y="0"/>
          <a:ext cx="0" cy="0"/>
          <a:chOff x="0" y="0"/>
          <a:chExt cx="0" cy="0"/>
        </a:xfrm>
      </p:grpSpPr>
      <p:sp>
        <p:nvSpPr>
          <p:cNvPr id="5" name="Rechthoek 2"/>
          <p:cNvSpPr/>
          <p:nvPr userDrawn="1"/>
        </p:nvSpPr>
        <p:spPr>
          <a:xfrm>
            <a:off x="1" y="0"/>
            <a:ext cx="12192000" cy="3114675"/>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7" rIns="91356" bIns="45677" rtlCol="0" anchor="ctr"/>
          <a:lstStyle/>
          <a:p>
            <a:pPr fontAlgn="base">
              <a:lnSpc>
                <a:spcPct val="95000"/>
              </a:lnSpc>
              <a:spcBef>
                <a:spcPct val="20000"/>
              </a:spcBef>
              <a:spcAft>
                <a:spcPct val="20000"/>
              </a:spcAft>
              <a:buClr>
                <a:srgbClr val="0F3277"/>
              </a:buClr>
              <a:buSzPct val="115000"/>
            </a:pPr>
            <a:endParaRPr lang="en-US" b="0" i="0" dirty="0">
              <a:solidFill>
                <a:srgbClr val="093B37"/>
              </a:solidFill>
              <a:latin typeface="Verdana Standaard" charset="0"/>
            </a:endParaRPr>
          </a:p>
        </p:txBody>
      </p:sp>
      <p:pic>
        <p:nvPicPr>
          <p:cNvPr id="8" name="Shape 296" descr="photo-1434030216411-0b793f4b4173.jpg"/>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700017" y="2406354"/>
            <a:ext cx="1393799" cy="1393799"/>
          </a:xfrm>
          <a:prstGeom prst="ellipse">
            <a:avLst/>
          </a:prstGeom>
          <a:noFill/>
          <a:ln>
            <a:noFill/>
          </a:ln>
        </p:spPr>
      </p:pic>
      <p:sp>
        <p:nvSpPr>
          <p:cNvPr id="3" name="Tijdelijke aanduiding voor tekst 2"/>
          <p:cNvSpPr>
            <a:spLocks noGrp="1"/>
          </p:cNvSpPr>
          <p:nvPr>
            <p:ph type="body" sz="quarter" idx="10" hasCustomPrompt="1"/>
          </p:nvPr>
        </p:nvSpPr>
        <p:spPr>
          <a:xfrm>
            <a:off x="2419349" y="1987138"/>
            <a:ext cx="9029700" cy="1378362"/>
          </a:xfrm>
          <a:prstGeom prst="rect">
            <a:avLst/>
          </a:prstGeom>
        </p:spPr>
        <p:txBody>
          <a:bodyPr/>
          <a:lstStyle>
            <a:lvl1pPr marL="0" indent="0">
              <a:buNone/>
              <a:defRPr sz="9600" b="1">
                <a:solidFill>
                  <a:schemeClr val="bg1"/>
                </a:solidFill>
              </a:defRPr>
            </a:lvl1pPr>
          </a:lstStyle>
          <a:p>
            <a:pPr lvl="0"/>
            <a:r>
              <a:rPr lang="nl-NL" dirty="0" err="1"/>
              <a:t>Thanks</a:t>
            </a:r>
            <a:endParaRPr lang="nl-NL" dirty="0"/>
          </a:p>
        </p:txBody>
      </p:sp>
    </p:spTree>
    <p:extLst>
      <p:ext uri="{BB962C8B-B14F-4D97-AF65-F5344CB8AC3E}">
        <p14:creationId xmlns:p14="http://schemas.microsoft.com/office/powerpoint/2010/main" val="36875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2" y="0"/>
            <a:ext cx="12192000" cy="5989638"/>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rgbClr val="053081"/>
              </a:solidFill>
              <a:latin typeface="Verdana Standaard" charset="0"/>
            </a:endParaRPr>
          </a:p>
        </p:txBody>
      </p:sp>
      <p:sp>
        <p:nvSpPr>
          <p:cNvPr id="21" name="Titel 20"/>
          <p:cNvSpPr>
            <a:spLocks noGrp="1"/>
          </p:cNvSpPr>
          <p:nvPr>
            <p:ph type="title" hasCustomPrompt="1"/>
          </p:nvPr>
        </p:nvSpPr>
        <p:spPr>
          <a:xfrm>
            <a:off x="0" y="1694215"/>
            <a:ext cx="12192000" cy="1518885"/>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400" b="1">
                <a:solidFill>
                  <a:schemeClr val="bg1"/>
                </a:solidFill>
              </a:defRPr>
            </a:lvl1pPr>
          </a:lstStyle>
          <a:p>
            <a:pPr algn="ctr"/>
            <a:r>
              <a:rPr lang="nl-NL" sz="3600" b="1" dirty="0">
                <a:solidFill>
                  <a:schemeClr val="bg1"/>
                </a:solidFill>
                <a:latin typeface="Verdana"/>
                <a:ea typeface="Arial" charset="0"/>
                <a:cs typeface="Verdana"/>
              </a:rPr>
              <a:t>A modern JRC </a:t>
            </a:r>
            <a:br>
              <a:rPr lang="nl-NL" sz="3600" b="1" dirty="0">
                <a:solidFill>
                  <a:schemeClr val="bg1"/>
                </a:solidFill>
                <a:latin typeface="Verdana"/>
                <a:ea typeface="Arial" charset="0"/>
                <a:cs typeface="Verdana"/>
              </a:rPr>
            </a:br>
            <a:r>
              <a:rPr lang="nl-NL" sz="3600" b="1" dirty="0">
                <a:solidFill>
                  <a:schemeClr val="bg1"/>
                </a:solidFill>
                <a:latin typeface="Verdana"/>
                <a:ea typeface="Arial" charset="0"/>
                <a:cs typeface="Verdana"/>
              </a:rPr>
              <a:t>in a modern </a:t>
            </a:r>
            <a:r>
              <a:rPr lang="nl-NL" sz="3600" b="1" dirty="0" err="1">
                <a:solidFill>
                  <a:schemeClr val="bg1"/>
                </a:solidFill>
                <a:latin typeface="Verdana"/>
                <a:ea typeface="Arial" charset="0"/>
                <a:cs typeface="Verdana"/>
              </a:rPr>
              <a:t>Commission</a:t>
            </a:r>
            <a:endParaRPr lang="nl-NL" dirty="0"/>
          </a:p>
        </p:txBody>
      </p:sp>
      <p:sp>
        <p:nvSpPr>
          <p:cNvPr id="39" name="Tijdelijke aanduiding voor tekst 38"/>
          <p:cNvSpPr>
            <a:spLocks noGrp="1"/>
          </p:cNvSpPr>
          <p:nvPr>
            <p:ph type="body" sz="quarter" idx="10" hasCustomPrompt="1"/>
          </p:nvPr>
        </p:nvSpPr>
        <p:spPr>
          <a:xfrm>
            <a:off x="0" y="4266571"/>
            <a:ext cx="12192000" cy="356859"/>
          </a:xfrm>
          <a:prstGeom prst="rect">
            <a:avLst/>
          </a:prstGeom>
        </p:spPr>
        <p:txBody>
          <a:bodyPr wrap="none">
            <a:noAutofit/>
          </a:bodyPr>
          <a:lstStyle>
            <a:lvl1pPr marL="0" indent="0" algn="ctr">
              <a:buNone/>
              <a:defRPr lang="nl-NL" sz="1800" b="1" dirty="0" smtClean="0">
                <a:solidFill>
                  <a:schemeClr val="bg1"/>
                </a:solidFill>
                <a:latin typeface="Verdana"/>
                <a:cs typeface="Verdana"/>
              </a:defRPr>
            </a:lvl1pPr>
            <a:lvl2pPr marL="457200" indent="0" algn="ctr">
              <a:buNone/>
              <a:defRPr sz="1100">
                <a:solidFill>
                  <a:schemeClr val="bg1"/>
                </a:solidFill>
              </a:defRPr>
            </a:lvl2pPr>
            <a:lvl3pPr marL="914400" indent="0" algn="ctr">
              <a:buNone/>
              <a:defRPr lang="nl-NL" dirty="0" smtClean="0"/>
            </a:lvl3pPr>
            <a:lvl4pPr marL="1371600" indent="0" algn="ctr">
              <a:buNone/>
              <a:defRPr lang="nl-NL" dirty="0" smtClean="0"/>
            </a:lvl4pPr>
            <a:lvl5pPr marL="1828800" indent="0" algn="ctr">
              <a:buNone/>
              <a:defRPr lang="nl-NL" dirty="0"/>
            </a:lvl5pPr>
          </a:lstStyle>
          <a:p>
            <a:pPr lvl="0"/>
            <a:r>
              <a:rPr lang="nl-NL" dirty="0"/>
              <a:t>Name</a:t>
            </a:r>
          </a:p>
        </p:txBody>
      </p:sp>
      <p:sp>
        <p:nvSpPr>
          <p:cNvPr id="42" name="Tijdelijke aanduiding voor tekst 41"/>
          <p:cNvSpPr>
            <a:spLocks noGrp="1"/>
          </p:cNvSpPr>
          <p:nvPr>
            <p:ph type="body" sz="quarter" idx="11" hasCustomPrompt="1"/>
          </p:nvPr>
        </p:nvSpPr>
        <p:spPr>
          <a:xfrm>
            <a:off x="0" y="4708289"/>
            <a:ext cx="12192000" cy="451323"/>
          </a:xfrm>
          <a:prstGeom prst="rect">
            <a:avLst/>
          </a:prstGeom>
        </p:spPr>
        <p:txBody>
          <a:bodyPr/>
          <a:lstStyle>
            <a:lvl1pPr marL="0" indent="0" algn="ctr">
              <a:buNone/>
              <a:defRPr lang="nl-NL" sz="1600" b="0" i="0" kern="1200" baseline="0" dirty="0" smtClean="0">
                <a:solidFill>
                  <a:schemeClr val="bg1"/>
                </a:solidFill>
                <a:latin typeface="Verdana"/>
                <a:ea typeface="+mn-ea"/>
                <a:cs typeface="Verdana"/>
              </a:defRPr>
            </a:lvl1pPr>
          </a:lstStyle>
          <a:p>
            <a:pPr lvl="0"/>
            <a:r>
              <a:rPr lang="nl-NL" dirty="0" err="1"/>
              <a:t>Title</a:t>
            </a:r>
            <a:r>
              <a:rPr lang="nl-NL" dirty="0"/>
              <a:t>, </a:t>
            </a:r>
            <a:r>
              <a:rPr lang="nl-NL" dirty="0" err="1"/>
              <a:t>Location</a:t>
            </a:r>
            <a:r>
              <a:rPr lang="nl-NL" dirty="0"/>
              <a:t>,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hthoek 6"/>
          <p:cNvSpPr/>
          <p:nvPr userDrawn="1"/>
        </p:nvSpPr>
        <p:spPr>
          <a:xfrm>
            <a:off x="0" y="1566647"/>
            <a:ext cx="12192001" cy="443011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50336" rtl="0" eaLnBrk="1" latinLnBrk="0" hangingPunct="1">
              <a:defRPr sz="1871" kern="1200">
                <a:solidFill>
                  <a:schemeClr val="lt1"/>
                </a:solidFill>
                <a:latin typeface="+mn-lt"/>
                <a:ea typeface="+mn-ea"/>
                <a:cs typeface="+mn-cs"/>
              </a:defRPr>
            </a:lvl1pPr>
            <a:lvl2pPr marL="475168" algn="l" defTabSz="950336" rtl="0" eaLnBrk="1" latinLnBrk="0" hangingPunct="1">
              <a:defRPr sz="1871" kern="1200">
                <a:solidFill>
                  <a:schemeClr val="lt1"/>
                </a:solidFill>
                <a:latin typeface="+mn-lt"/>
                <a:ea typeface="+mn-ea"/>
                <a:cs typeface="+mn-cs"/>
              </a:defRPr>
            </a:lvl2pPr>
            <a:lvl3pPr marL="950336" algn="l" defTabSz="950336" rtl="0" eaLnBrk="1" latinLnBrk="0" hangingPunct="1">
              <a:defRPr sz="1871" kern="1200">
                <a:solidFill>
                  <a:schemeClr val="lt1"/>
                </a:solidFill>
                <a:latin typeface="+mn-lt"/>
                <a:ea typeface="+mn-ea"/>
                <a:cs typeface="+mn-cs"/>
              </a:defRPr>
            </a:lvl3pPr>
            <a:lvl4pPr marL="1425504" algn="l" defTabSz="950336" rtl="0" eaLnBrk="1" latinLnBrk="0" hangingPunct="1">
              <a:defRPr sz="1871" kern="1200">
                <a:solidFill>
                  <a:schemeClr val="lt1"/>
                </a:solidFill>
                <a:latin typeface="+mn-lt"/>
                <a:ea typeface="+mn-ea"/>
                <a:cs typeface="+mn-cs"/>
              </a:defRPr>
            </a:lvl4pPr>
            <a:lvl5pPr marL="1900672" algn="l" defTabSz="950336" rtl="0" eaLnBrk="1" latinLnBrk="0" hangingPunct="1">
              <a:defRPr sz="1871" kern="1200">
                <a:solidFill>
                  <a:schemeClr val="lt1"/>
                </a:solidFill>
                <a:latin typeface="+mn-lt"/>
                <a:ea typeface="+mn-ea"/>
                <a:cs typeface="+mn-cs"/>
              </a:defRPr>
            </a:lvl5pPr>
            <a:lvl6pPr marL="2375840" algn="l" defTabSz="950336" rtl="0" eaLnBrk="1" latinLnBrk="0" hangingPunct="1">
              <a:defRPr sz="1871" kern="1200">
                <a:solidFill>
                  <a:schemeClr val="lt1"/>
                </a:solidFill>
                <a:latin typeface="+mn-lt"/>
                <a:ea typeface="+mn-ea"/>
                <a:cs typeface="+mn-cs"/>
              </a:defRPr>
            </a:lvl6pPr>
            <a:lvl7pPr marL="2851008" algn="l" defTabSz="950336" rtl="0" eaLnBrk="1" latinLnBrk="0" hangingPunct="1">
              <a:defRPr sz="1871" kern="1200">
                <a:solidFill>
                  <a:schemeClr val="lt1"/>
                </a:solidFill>
                <a:latin typeface="+mn-lt"/>
                <a:ea typeface="+mn-ea"/>
                <a:cs typeface="+mn-cs"/>
              </a:defRPr>
            </a:lvl7pPr>
            <a:lvl8pPr marL="3326176" algn="l" defTabSz="950336" rtl="0" eaLnBrk="1" latinLnBrk="0" hangingPunct="1">
              <a:defRPr sz="1871" kern="1200">
                <a:solidFill>
                  <a:schemeClr val="lt1"/>
                </a:solidFill>
                <a:latin typeface="+mn-lt"/>
                <a:ea typeface="+mn-ea"/>
                <a:cs typeface="+mn-cs"/>
              </a:defRPr>
            </a:lvl8pPr>
            <a:lvl9pPr marL="3801344" algn="l" defTabSz="950336" rtl="0" eaLnBrk="1" latinLnBrk="0" hangingPunct="1">
              <a:defRPr sz="1871" kern="1200">
                <a:solidFill>
                  <a:schemeClr val="lt1"/>
                </a:solidFill>
                <a:latin typeface="+mn-lt"/>
                <a:ea typeface="+mn-ea"/>
                <a:cs typeface="+mn-cs"/>
              </a:defRPr>
            </a:lvl9pPr>
          </a:lstStyle>
          <a:p>
            <a:pPr algn="ctr"/>
            <a:endParaRPr lang="nl-NL"/>
          </a:p>
        </p:txBody>
      </p:sp>
      <p:sp>
        <p:nvSpPr>
          <p:cNvPr id="3" name="Rechthoek 7"/>
          <p:cNvSpPr/>
          <p:nvPr userDrawn="1"/>
        </p:nvSpPr>
        <p:spPr>
          <a:xfrm>
            <a:off x="0" y="0"/>
            <a:ext cx="12192000"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chemeClr val="accent1">
                  <a:lumMod val="50000"/>
                </a:schemeClr>
              </a:solidFill>
              <a:latin typeface="Verdana Standaard" charset="0"/>
            </a:endParaRPr>
          </a:p>
        </p:txBody>
      </p:sp>
      <p:sp>
        <p:nvSpPr>
          <p:cNvPr id="5" name="Tijdelijke aanduiding voor tekst 17"/>
          <p:cNvSpPr>
            <a:spLocks noGrp="1"/>
          </p:cNvSpPr>
          <p:nvPr>
            <p:ph type="body" sz="quarter" idx="11" hasCustomPrompt="1"/>
          </p:nvPr>
        </p:nvSpPr>
        <p:spPr>
          <a:xfrm>
            <a:off x="939800" y="445746"/>
            <a:ext cx="10896600" cy="993310"/>
          </a:xfrm>
          <a:prstGeom prst="rect">
            <a:avLst/>
          </a:prstGeom>
        </p:spPr>
        <p:txBody>
          <a:bodyPr/>
          <a:lstStyle>
            <a:lvl1pPr marL="0" indent="0">
              <a:buNone/>
              <a:defRPr sz="3600" b="0">
                <a:solidFill>
                  <a:schemeClr val="bg1"/>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
        <p:nvSpPr>
          <p:cNvPr id="7" name="Text Placeholder 6"/>
          <p:cNvSpPr>
            <a:spLocks noGrp="1"/>
          </p:cNvSpPr>
          <p:nvPr>
            <p:ph type="body" sz="quarter" idx="12"/>
          </p:nvPr>
        </p:nvSpPr>
        <p:spPr>
          <a:xfrm>
            <a:off x="939800" y="1765300"/>
            <a:ext cx="10896600" cy="3614738"/>
          </a:xfrm>
          <a:prstGeom prst="rect">
            <a:avLst/>
          </a:prstGeom>
        </p:spPr>
        <p:txBody>
          <a:bodyPr/>
          <a:lstStyle>
            <a:lvl1pPr>
              <a:defRPr lang="en-US" sz="2800" b="0" i="0" kern="1200" dirty="0" smtClean="0">
                <a:solidFill>
                  <a:srgbClr val="093B37"/>
                </a:solidFill>
                <a:latin typeface="Verdana"/>
                <a:ea typeface="+mn-ea"/>
                <a:cs typeface="Verdana"/>
              </a:defRPr>
            </a:lvl1pPr>
            <a:lvl2pPr>
              <a:defRPr lang="en-US" sz="2800" b="0" i="0" kern="1200" dirty="0" smtClean="0">
                <a:solidFill>
                  <a:srgbClr val="093B37"/>
                </a:solidFill>
                <a:latin typeface="Verdana"/>
                <a:ea typeface="+mn-ea"/>
                <a:cs typeface="Verdana"/>
              </a:defRPr>
            </a:lvl2pPr>
            <a:lvl3pPr>
              <a:defRPr lang="en-US" sz="2800" b="0" i="0" kern="1200" dirty="0" smtClean="0">
                <a:solidFill>
                  <a:srgbClr val="093B37"/>
                </a:solidFill>
                <a:latin typeface="Verdana"/>
                <a:ea typeface="+mn-ea"/>
                <a:cs typeface="Verdana"/>
              </a:defRPr>
            </a:lvl3pPr>
            <a:lvl4pPr>
              <a:defRPr lang="en-US" sz="2800" b="0" i="0" kern="1200" dirty="0" smtClean="0">
                <a:solidFill>
                  <a:srgbClr val="093B37"/>
                </a:solidFill>
                <a:latin typeface="Verdana"/>
                <a:ea typeface="+mn-ea"/>
                <a:cs typeface="Verdana"/>
              </a:defRPr>
            </a:lvl4pPr>
            <a:lvl5pPr>
              <a:defRPr lang="en-GB" sz="2800" b="0" i="0" kern="1200" dirty="0">
                <a:solidFill>
                  <a:srgbClr val="093B37"/>
                </a:solidFill>
                <a:latin typeface="Verdana"/>
                <a:ea typeface="+mn-e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371337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heading with object slide">
    <p:spTree>
      <p:nvGrpSpPr>
        <p:cNvPr id="1" name=""/>
        <p:cNvGrpSpPr/>
        <p:nvPr/>
      </p:nvGrpSpPr>
      <p:grpSpPr>
        <a:xfrm>
          <a:off x="0" y="0"/>
          <a:ext cx="0" cy="0"/>
          <a:chOff x="0" y="0"/>
          <a:chExt cx="0" cy="0"/>
        </a:xfrm>
      </p:grpSpPr>
      <p:sp>
        <p:nvSpPr>
          <p:cNvPr id="8" name="Rechthoek 6"/>
          <p:cNvSpPr/>
          <p:nvPr userDrawn="1"/>
        </p:nvSpPr>
        <p:spPr>
          <a:xfrm>
            <a:off x="0" y="1566647"/>
            <a:ext cx="12192001" cy="443011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50336" rtl="0" eaLnBrk="1" latinLnBrk="0" hangingPunct="1">
              <a:defRPr sz="1871" kern="1200">
                <a:solidFill>
                  <a:schemeClr val="lt1"/>
                </a:solidFill>
                <a:latin typeface="+mn-lt"/>
                <a:ea typeface="+mn-ea"/>
                <a:cs typeface="+mn-cs"/>
              </a:defRPr>
            </a:lvl1pPr>
            <a:lvl2pPr marL="475168" algn="l" defTabSz="950336" rtl="0" eaLnBrk="1" latinLnBrk="0" hangingPunct="1">
              <a:defRPr sz="1871" kern="1200">
                <a:solidFill>
                  <a:schemeClr val="lt1"/>
                </a:solidFill>
                <a:latin typeface="+mn-lt"/>
                <a:ea typeface="+mn-ea"/>
                <a:cs typeface="+mn-cs"/>
              </a:defRPr>
            </a:lvl2pPr>
            <a:lvl3pPr marL="950336" algn="l" defTabSz="950336" rtl="0" eaLnBrk="1" latinLnBrk="0" hangingPunct="1">
              <a:defRPr sz="1871" kern="1200">
                <a:solidFill>
                  <a:schemeClr val="lt1"/>
                </a:solidFill>
                <a:latin typeface="+mn-lt"/>
                <a:ea typeface="+mn-ea"/>
                <a:cs typeface="+mn-cs"/>
              </a:defRPr>
            </a:lvl3pPr>
            <a:lvl4pPr marL="1425504" algn="l" defTabSz="950336" rtl="0" eaLnBrk="1" latinLnBrk="0" hangingPunct="1">
              <a:defRPr sz="1871" kern="1200">
                <a:solidFill>
                  <a:schemeClr val="lt1"/>
                </a:solidFill>
                <a:latin typeface="+mn-lt"/>
                <a:ea typeface="+mn-ea"/>
                <a:cs typeface="+mn-cs"/>
              </a:defRPr>
            </a:lvl4pPr>
            <a:lvl5pPr marL="1900672" algn="l" defTabSz="950336" rtl="0" eaLnBrk="1" latinLnBrk="0" hangingPunct="1">
              <a:defRPr sz="1871" kern="1200">
                <a:solidFill>
                  <a:schemeClr val="lt1"/>
                </a:solidFill>
                <a:latin typeface="+mn-lt"/>
                <a:ea typeface="+mn-ea"/>
                <a:cs typeface="+mn-cs"/>
              </a:defRPr>
            </a:lvl5pPr>
            <a:lvl6pPr marL="2375840" algn="l" defTabSz="950336" rtl="0" eaLnBrk="1" latinLnBrk="0" hangingPunct="1">
              <a:defRPr sz="1871" kern="1200">
                <a:solidFill>
                  <a:schemeClr val="lt1"/>
                </a:solidFill>
                <a:latin typeface="+mn-lt"/>
                <a:ea typeface="+mn-ea"/>
                <a:cs typeface="+mn-cs"/>
              </a:defRPr>
            </a:lvl6pPr>
            <a:lvl7pPr marL="2851008" algn="l" defTabSz="950336" rtl="0" eaLnBrk="1" latinLnBrk="0" hangingPunct="1">
              <a:defRPr sz="1871" kern="1200">
                <a:solidFill>
                  <a:schemeClr val="lt1"/>
                </a:solidFill>
                <a:latin typeface="+mn-lt"/>
                <a:ea typeface="+mn-ea"/>
                <a:cs typeface="+mn-cs"/>
              </a:defRPr>
            </a:lvl7pPr>
            <a:lvl8pPr marL="3326176" algn="l" defTabSz="950336" rtl="0" eaLnBrk="1" latinLnBrk="0" hangingPunct="1">
              <a:defRPr sz="1871" kern="1200">
                <a:solidFill>
                  <a:schemeClr val="lt1"/>
                </a:solidFill>
                <a:latin typeface="+mn-lt"/>
                <a:ea typeface="+mn-ea"/>
                <a:cs typeface="+mn-cs"/>
              </a:defRPr>
            </a:lvl8pPr>
            <a:lvl9pPr marL="3801344" algn="l" defTabSz="950336" rtl="0" eaLnBrk="1" latinLnBrk="0" hangingPunct="1">
              <a:defRPr sz="1871" kern="1200">
                <a:solidFill>
                  <a:schemeClr val="lt1"/>
                </a:solidFill>
                <a:latin typeface="+mn-lt"/>
                <a:ea typeface="+mn-ea"/>
                <a:cs typeface="+mn-cs"/>
              </a:defRPr>
            </a:lvl9pPr>
          </a:lstStyle>
          <a:p>
            <a:pPr algn="ctr"/>
            <a:endParaRPr lang="nl-NL"/>
          </a:p>
        </p:txBody>
      </p:sp>
      <p:sp>
        <p:nvSpPr>
          <p:cNvPr id="7" name="Rechthoek 6"/>
          <p:cNvSpPr/>
          <p:nvPr userDrawn="1"/>
        </p:nvSpPr>
        <p:spPr>
          <a:xfrm>
            <a:off x="-3" y="0"/>
            <a:ext cx="12192003"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chemeClr val="accent1">
                  <a:lumMod val="50000"/>
                </a:schemeClr>
              </a:solidFill>
              <a:latin typeface="Verdana Standaard" charset="0"/>
            </a:endParaRPr>
          </a:p>
        </p:txBody>
      </p:sp>
      <p:sp>
        <p:nvSpPr>
          <p:cNvPr id="3" name="Tijdelijke aanduiding voor afbeelding 2"/>
          <p:cNvSpPr>
            <a:spLocks noGrp="1"/>
          </p:cNvSpPr>
          <p:nvPr>
            <p:ph type="pic" sz="quarter" idx="10" hasCustomPrompt="1"/>
          </p:nvPr>
        </p:nvSpPr>
        <p:spPr>
          <a:xfrm>
            <a:off x="0" y="2514600"/>
            <a:ext cx="12192000" cy="3475038"/>
          </a:xfrm>
          <a:prstGeom prst="rect">
            <a:avLst/>
          </a:prstGeom>
        </p:spPr>
        <p:txBody>
          <a:bodyPr anchor="ctr"/>
          <a:lstStyle>
            <a:lvl1pPr marL="0" indent="0" algn="ctr">
              <a:buNone/>
              <a:defRPr sz="1800" i="0"/>
            </a:lvl1pPr>
          </a:lstStyle>
          <a:p>
            <a:r>
              <a:rPr lang="nl-NL" dirty="0"/>
              <a:t>Image</a:t>
            </a:r>
          </a:p>
        </p:txBody>
      </p:sp>
      <p:sp>
        <p:nvSpPr>
          <p:cNvPr id="23" name="Tijdelijke aanduiding voor tekst 22"/>
          <p:cNvSpPr>
            <a:spLocks noGrp="1"/>
          </p:cNvSpPr>
          <p:nvPr>
            <p:ph type="body" sz="quarter" idx="16" hasCustomPrompt="1"/>
          </p:nvPr>
        </p:nvSpPr>
        <p:spPr>
          <a:xfrm>
            <a:off x="939800" y="1562100"/>
            <a:ext cx="11252200" cy="952500"/>
          </a:xfrm>
          <a:prstGeom prst="rect">
            <a:avLst/>
          </a:prstGeom>
        </p:spPr>
        <p:txBody>
          <a:bodyPr anchor="ctr"/>
          <a:lstStyle>
            <a:lvl1pPr marL="0" indent="0">
              <a:buNone/>
              <a:defRPr sz="2400">
                <a:solidFill>
                  <a:srgbClr val="093B37"/>
                </a:solidFill>
                <a:latin typeface="Verdana"/>
                <a:cs typeface="Verdana"/>
              </a:defRPr>
            </a:lvl1pPr>
            <a:lvl3pPr marL="914400" indent="0" algn="l">
              <a:buNone/>
              <a:defRPr sz="2400">
                <a:solidFill>
                  <a:srgbClr val="093B37"/>
                </a:solidFill>
              </a:defRPr>
            </a:lvl3pPr>
          </a:lstStyle>
          <a:p>
            <a:pPr lvl="0"/>
            <a:r>
              <a:rPr lang="nl-NL" dirty="0"/>
              <a:t>Heading2</a:t>
            </a:r>
          </a:p>
        </p:txBody>
      </p:sp>
      <p:sp>
        <p:nvSpPr>
          <p:cNvPr id="24" name="Tijdelijke aanduiding voor tekst 17"/>
          <p:cNvSpPr>
            <a:spLocks noGrp="1"/>
          </p:cNvSpPr>
          <p:nvPr>
            <p:ph type="body" sz="quarter" idx="11" hasCustomPrompt="1"/>
          </p:nvPr>
        </p:nvSpPr>
        <p:spPr>
          <a:xfrm>
            <a:off x="939800" y="445746"/>
            <a:ext cx="10896600" cy="993310"/>
          </a:xfrm>
          <a:prstGeom prst="rect">
            <a:avLst/>
          </a:prstGeom>
        </p:spPr>
        <p:txBody>
          <a:bodyPr/>
          <a:lstStyle>
            <a:lvl1pPr marL="0" indent="0">
              <a:buNone/>
              <a:defRPr sz="3600" b="0">
                <a:solidFill>
                  <a:schemeClr val="bg1"/>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Tree>
    <p:extLst>
      <p:ext uri="{BB962C8B-B14F-4D97-AF65-F5344CB8AC3E}">
        <p14:creationId xmlns:p14="http://schemas.microsoft.com/office/powerpoint/2010/main" val="2139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slide">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hasCustomPrompt="1"/>
          </p:nvPr>
        </p:nvSpPr>
        <p:spPr>
          <a:xfrm>
            <a:off x="0" y="0"/>
            <a:ext cx="12192000" cy="5989638"/>
          </a:xfrm>
          <a:prstGeom prst="rect">
            <a:avLst/>
          </a:prstGeom>
        </p:spPr>
        <p:txBody>
          <a:bodyPr anchor="ctr"/>
          <a:lstStyle>
            <a:lvl1pPr marL="0" indent="0" algn="ctr">
              <a:buNone/>
              <a:defRPr sz="1800">
                <a:latin typeface="Verdana"/>
                <a:cs typeface="Verdana"/>
              </a:defRPr>
            </a:lvl1pPr>
          </a:lstStyle>
          <a:p>
            <a:r>
              <a:rPr lang="nl-NL" dirty="0"/>
              <a:t>Image</a:t>
            </a:r>
          </a:p>
        </p:txBody>
      </p:sp>
    </p:spTree>
    <p:extLst>
      <p:ext uri="{BB962C8B-B14F-4D97-AF65-F5344CB8AC3E}">
        <p14:creationId xmlns:p14="http://schemas.microsoft.com/office/powerpoint/2010/main" val="99989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Rechthoek 7"/>
          <p:cNvSpPr/>
          <p:nvPr userDrawn="1"/>
        </p:nvSpPr>
        <p:spPr>
          <a:xfrm>
            <a:off x="0" y="0"/>
            <a:ext cx="12192000"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chemeClr val="accent1">
                  <a:lumMod val="50000"/>
                </a:schemeClr>
              </a:solidFill>
              <a:latin typeface="Verdana Standaard" charset="0"/>
            </a:endParaRPr>
          </a:p>
        </p:txBody>
      </p:sp>
      <p:sp>
        <p:nvSpPr>
          <p:cNvPr id="3" name="Tijdelijke aanduiding voor afbeelding 2"/>
          <p:cNvSpPr>
            <a:spLocks noGrp="1"/>
          </p:cNvSpPr>
          <p:nvPr>
            <p:ph type="pic" sz="quarter" idx="10" hasCustomPrompt="1"/>
          </p:nvPr>
        </p:nvSpPr>
        <p:spPr>
          <a:xfrm>
            <a:off x="0" y="1552352"/>
            <a:ext cx="12192000" cy="4437286"/>
          </a:xfrm>
          <a:prstGeom prst="rect">
            <a:avLst/>
          </a:prstGeom>
        </p:spPr>
        <p:txBody>
          <a:bodyPr anchor="ctr"/>
          <a:lstStyle>
            <a:lvl1pPr marL="0" indent="0" algn="ctr">
              <a:buNone/>
              <a:defRPr sz="1800"/>
            </a:lvl1pPr>
          </a:lstStyle>
          <a:p>
            <a:r>
              <a:rPr lang="nl-NL" dirty="0"/>
              <a:t>Image</a:t>
            </a:r>
          </a:p>
        </p:txBody>
      </p:sp>
      <p:sp>
        <p:nvSpPr>
          <p:cNvPr id="14" name="Tijdelijke aanduiding voor tekst 17"/>
          <p:cNvSpPr>
            <a:spLocks noGrp="1"/>
          </p:cNvSpPr>
          <p:nvPr>
            <p:ph type="body" sz="quarter" idx="11" hasCustomPrompt="1"/>
          </p:nvPr>
        </p:nvSpPr>
        <p:spPr>
          <a:xfrm>
            <a:off x="939800" y="445746"/>
            <a:ext cx="10896600" cy="993310"/>
          </a:xfrm>
          <a:prstGeom prst="rect">
            <a:avLst/>
          </a:prstGeom>
        </p:spPr>
        <p:txBody>
          <a:bodyPr/>
          <a:lstStyle>
            <a:lvl1pPr marL="0" indent="0">
              <a:buNone/>
              <a:defRPr sz="3600" b="0">
                <a:solidFill>
                  <a:schemeClr val="bg1"/>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Tree>
    <p:extLst>
      <p:ext uri="{BB962C8B-B14F-4D97-AF65-F5344CB8AC3E}">
        <p14:creationId xmlns:p14="http://schemas.microsoft.com/office/powerpoint/2010/main" val="110784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with image slide">
    <p:spTree>
      <p:nvGrpSpPr>
        <p:cNvPr id="1" name=""/>
        <p:cNvGrpSpPr/>
        <p:nvPr/>
      </p:nvGrpSpPr>
      <p:grpSpPr>
        <a:xfrm>
          <a:off x="0" y="0"/>
          <a:ext cx="0" cy="0"/>
          <a:chOff x="0" y="0"/>
          <a:chExt cx="0" cy="0"/>
        </a:xfrm>
      </p:grpSpPr>
      <p:sp>
        <p:nvSpPr>
          <p:cNvPr id="8" name="Rechthoek 2"/>
          <p:cNvSpPr/>
          <p:nvPr userDrawn="1"/>
        </p:nvSpPr>
        <p:spPr>
          <a:xfrm>
            <a:off x="0" y="0"/>
            <a:ext cx="6297612" cy="2025214"/>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chemeClr val="accent1">
                  <a:lumMod val="50000"/>
                </a:schemeClr>
              </a:solidFill>
              <a:latin typeface="Verdana Standaard" charset="0"/>
            </a:endParaRPr>
          </a:p>
        </p:txBody>
      </p:sp>
      <p:sp>
        <p:nvSpPr>
          <p:cNvPr id="9" name="Rechthoek 8"/>
          <p:cNvSpPr/>
          <p:nvPr userDrawn="1"/>
        </p:nvSpPr>
        <p:spPr>
          <a:xfrm>
            <a:off x="0" y="2115454"/>
            <a:ext cx="6297612" cy="3874184"/>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Verdana Standaard" charset="0"/>
            </a:endParaRPr>
          </a:p>
        </p:txBody>
      </p:sp>
      <p:sp>
        <p:nvSpPr>
          <p:cNvPr id="16" name="Tijdelijke aanduiding voor afbeelding 15"/>
          <p:cNvSpPr>
            <a:spLocks noGrp="1"/>
          </p:cNvSpPr>
          <p:nvPr>
            <p:ph type="pic" sz="quarter" idx="10" hasCustomPrompt="1"/>
          </p:nvPr>
        </p:nvSpPr>
        <p:spPr>
          <a:xfrm>
            <a:off x="6415397" y="0"/>
            <a:ext cx="5776603" cy="5989638"/>
          </a:xfrm>
          <a:prstGeom prst="rect">
            <a:avLst/>
          </a:prstGeom>
        </p:spPr>
        <p:txBody>
          <a:bodyPr anchor="ctr"/>
          <a:lstStyle>
            <a:lvl1pPr marL="0" indent="0" algn="ctr">
              <a:buNone/>
              <a:defRPr sz="1800">
                <a:latin typeface="Verdana"/>
                <a:cs typeface="Verdana"/>
              </a:defRPr>
            </a:lvl1pPr>
          </a:lstStyle>
          <a:p>
            <a:r>
              <a:rPr lang="nl-NL" dirty="0"/>
              <a:t>Image</a:t>
            </a:r>
          </a:p>
        </p:txBody>
      </p:sp>
      <p:sp>
        <p:nvSpPr>
          <p:cNvPr id="26" name="Tijdelijke aanduiding voor tekst 25"/>
          <p:cNvSpPr>
            <a:spLocks noGrp="1"/>
          </p:cNvSpPr>
          <p:nvPr>
            <p:ph type="body" sz="quarter" idx="13" hasCustomPrompt="1"/>
          </p:nvPr>
        </p:nvSpPr>
        <p:spPr>
          <a:xfrm>
            <a:off x="729507" y="2433638"/>
            <a:ext cx="5296644" cy="3522662"/>
          </a:xfrm>
          <a:prstGeom prst="rect">
            <a:avLst/>
          </a:prstGeom>
        </p:spPr>
        <p:txBody>
          <a:bodyPr/>
          <a:lstStyle>
            <a:lvl1pPr marL="457200" indent="-457200">
              <a:buFont typeface="Arial" charset="0"/>
              <a:buChar char="•"/>
              <a:defRPr>
                <a:solidFill>
                  <a:srgbClr val="093B37"/>
                </a:solidFill>
                <a:latin typeface="Verdana"/>
                <a:cs typeface="Verdana"/>
              </a:defRPr>
            </a:lvl1pPr>
          </a:lstStyle>
          <a:p>
            <a:pPr lvl="0"/>
            <a:r>
              <a:rPr lang="nl-NL" dirty="0" err="1"/>
              <a:t>Text</a:t>
            </a:r>
            <a:endParaRPr lang="nl-NL" dirty="0"/>
          </a:p>
          <a:p>
            <a:pPr lvl="0"/>
            <a:r>
              <a:rPr lang="nl-NL" dirty="0" err="1"/>
              <a:t>Text</a:t>
            </a:r>
            <a:endParaRPr lang="nl-NL" dirty="0"/>
          </a:p>
        </p:txBody>
      </p:sp>
      <p:sp>
        <p:nvSpPr>
          <p:cNvPr id="27" name="Tijdelijke aanduiding voor tekst 17"/>
          <p:cNvSpPr>
            <a:spLocks noGrp="1"/>
          </p:cNvSpPr>
          <p:nvPr>
            <p:ph type="body" sz="quarter" idx="14" hasCustomPrompt="1"/>
          </p:nvPr>
        </p:nvSpPr>
        <p:spPr>
          <a:xfrm>
            <a:off x="939800" y="445746"/>
            <a:ext cx="5357809" cy="1579468"/>
          </a:xfrm>
          <a:prstGeom prst="rect">
            <a:avLst/>
          </a:prstGeom>
        </p:spPr>
        <p:txBody>
          <a:bodyPr/>
          <a:lstStyle>
            <a:lvl1pPr marL="0" indent="0">
              <a:buNone/>
              <a:defRPr sz="3600" b="0">
                <a:solidFill>
                  <a:schemeClr val="bg1"/>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Tree>
    <p:extLst>
      <p:ext uri="{BB962C8B-B14F-4D97-AF65-F5344CB8AC3E}">
        <p14:creationId xmlns:p14="http://schemas.microsoft.com/office/powerpoint/2010/main" val="1152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ith heading left slide">
    <p:spTree>
      <p:nvGrpSpPr>
        <p:cNvPr id="1" name=""/>
        <p:cNvGrpSpPr/>
        <p:nvPr/>
      </p:nvGrpSpPr>
      <p:grpSpPr>
        <a:xfrm>
          <a:off x="0" y="0"/>
          <a:ext cx="0" cy="0"/>
          <a:chOff x="0" y="0"/>
          <a:chExt cx="0" cy="0"/>
        </a:xfrm>
      </p:grpSpPr>
      <p:sp>
        <p:nvSpPr>
          <p:cNvPr id="8" name="Rechthoek 2"/>
          <p:cNvSpPr/>
          <p:nvPr userDrawn="1"/>
        </p:nvSpPr>
        <p:spPr>
          <a:xfrm>
            <a:off x="-9524" y="0"/>
            <a:ext cx="4176000" cy="5989638"/>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7" rIns="91356" bIns="45677" rtlCol="0" anchor="ctr"/>
          <a:lstStyle/>
          <a:p>
            <a:pPr fontAlgn="base">
              <a:lnSpc>
                <a:spcPct val="95000"/>
              </a:lnSpc>
              <a:spcBef>
                <a:spcPct val="20000"/>
              </a:spcBef>
              <a:spcAft>
                <a:spcPct val="20000"/>
              </a:spcAft>
              <a:buClr>
                <a:srgbClr val="0F3277"/>
              </a:buClr>
              <a:buSzPct val="115000"/>
            </a:pPr>
            <a:endParaRPr lang="en-US" b="0" i="0" dirty="0">
              <a:solidFill>
                <a:srgbClr val="FFFFFF"/>
              </a:solidFill>
              <a:latin typeface="Verdana Standaard" charset="0"/>
            </a:endParaRPr>
          </a:p>
        </p:txBody>
      </p:sp>
      <p:sp>
        <p:nvSpPr>
          <p:cNvPr id="6" name="Tijdelijke aanduiding voor tekst 20"/>
          <p:cNvSpPr>
            <a:spLocks noGrp="1"/>
          </p:cNvSpPr>
          <p:nvPr>
            <p:ph type="body" sz="quarter" idx="15" hasCustomPrompt="1"/>
          </p:nvPr>
        </p:nvSpPr>
        <p:spPr>
          <a:xfrm>
            <a:off x="939800" y="558799"/>
            <a:ext cx="3226676" cy="1993901"/>
          </a:xfrm>
          <a:prstGeom prst="rect">
            <a:avLst/>
          </a:prstGeom>
        </p:spPr>
        <p:txBody>
          <a:bodyPr anchor="t"/>
          <a:lstStyle>
            <a:lvl1pPr marL="0" indent="0">
              <a:buFont typeface="Arial" charset="0"/>
              <a:buNone/>
              <a:defRPr sz="3600">
                <a:solidFill>
                  <a:schemeClr val="bg1"/>
                </a:solidFill>
                <a:latin typeface="Verdana"/>
                <a:cs typeface="Verdana"/>
              </a:defRPr>
            </a:lvl1pPr>
            <a:lvl3pPr marL="914400" indent="0" algn="l">
              <a:buNone/>
              <a:defRPr sz="3600">
                <a:solidFill>
                  <a:schemeClr val="bg1"/>
                </a:solidFill>
              </a:defRPr>
            </a:lvl3pPr>
          </a:lstStyle>
          <a:p>
            <a:pPr lvl="0"/>
            <a:r>
              <a:rPr lang="nl-NL" dirty="0" err="1"/>
              <a:t>Heading</a:t>
            </a:r>
            <a:endParaRPr lang="nl-NL" dirty="0"/>
          </a:p>
        </p:txBody>
      </p:sp>
      <p:sp>
        <p:nvSpPr>
          <p:cNvPr id="7" name="Tijdelijke aanduiding voor afbeelding 15"/>
          <p:cNvSpPr>
            <a:spLocks noGrp="1"/>
          </p:cNvSpPr>
          <p:nvPr>
            <p:ph type="pic" sz="quarter" idx="10" hasCustomPrompt="1"/>
          </p:nvPr>
        </p:nvSpPr>
        <p:spPr>
          <a:xfrm>
            <a:off x="4249736" y="0"/>
            <a:ext cx="7942263" cy="5989638"/>
          </a:xfrm>
          <a:prstGeom prst="rect">
            <a:avLst/>
          </a:prstGeom>
        </p:spPr>
        <p:txBody>
          <a:bodyPr anchor="ctr"/>
          <a:lstStyle>
            <a:lvl1pPr marL="0" indent="0" algn="ctr">
              <a:buNone/>
              <a:defRPr sz="1800">
                <a:latin typeface="Verdana"/>
                <a:cs typeface="Verdana"/>
              </a:defRPr>
            </a:lvl1pPr>
          </a:lstStyle>
          <a:p>
            <a:r>
              <a:rPr lang="nl-NL" dirty="0"/>
              <a:t>Image</a:t>
            </a:r>
          </a:p>
        </p:txBody>
      </p:sp>
    </p:spTree>
    <p:extLst>
      <p:ext uri="{BB962C8B-B14F-4D97-AF65-F5344CB8AC3E}">
        <p14:creationId xmlns:p14="http://schemas.microsoft.com/office/powerpoint/2010/main" val="50975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title slide">
    <p:spTree>
      <p:nvGrpSpPr>
        <p:cNvPr id="1" name=""/>
        <p:cNvGrpSpPr/>
        <p:nvPr/>
      </p:nvGrpSpPr>
      <p:grpSpPr>
        <a:xfrm>
          <a:off x="0" y="0"/>
          <a:ext cx="0" cy="0"/>
          <a:chOff x="0" y="0"/>
          <a:chExt cx="0" cy="0"/>
        </a:xfrm>
      </p:grpSpPr>
      <p:sp>
        <p:nvSpPr>
          <p:cNvPr id="10" name="Rechthoek 2"/>
          <p:cNvSpPr/>
          <p:nvPr userDrawn="1"/>
        </p:nvSpPr>
        <p:spPr>
          <a:xfrm>
            <a:off x="17" y="0"/>
            <a:ext cx="12191983" cy="3149600"/>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7" rIns="91356" bIns="45677" rtlCol="0" anchor="ctr"/>
          <a:lstStyle/>
          <a:p>
            <a:pPr fontAlgn="base">
              <a:lnSpc>
                <a:spcPct val="95000"/>
              </a:lnSpc>
              <a:spcBef>
                <a:spcPct val="20000"/>
              </a:spcBef>
              <a:spcAft>
                <a:spcPct val="20000"/>
              </a:spcAft>
              <a:buClr>
                <a:srgbClr val="0F3277"/>
              </a:buClr>
              <a:buSzPct val="115000"/>
            </a:pPr>
            <a:endParaRPr lang="en-US" b="0" i="0" dirty="0">
              <a:solidFill>
                <a:srgbClr val="FFFFFF"/>
              </a:solidFill>
              <a:latin typeface="Verdana Standaard" charset="0"/>
            </a:endParaRPr>
          </a:p>
        </p:txBody>
      </p:sp>
      <p:sp>
        <p:nvSpPr>
          <p:cNvPr id="15" name="Tijdelijke aanduiding voor afbeelding 2"/>
          <p:cNvSpPr>
            <a:spLocks noGrp="1"/>
          </p:cNvSpPr>
          <p:nvPr>
            <p:ph type="pic" idx="13" hasCustomPrompt="1"/>
          </p:nvPr>
        </p:nvSpPr>
        <p:spPr>
          <a:xfrm>
            <a:off x="0" y="3149600"/>
            <a:ext cx="12192000" cy="2840038"/>
          </a:xfrm>
          <a:prstGeom prst="rect">
            <a:avLst/>
          </a:prstGeom>
        </p:spPr>
        <p:txBody>
          <a:bodyPr anchor="ctr"/>
          <a:lstStyle>
            <a:lvl1pPr marL="0" indent="0" algn="ctr">
              <a:buNone/>
              <a:defRPr sz="1800">
                <a:latin typeface="Verdana"/>
                <a:cs typeface="Verdan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Image</a:t>
            </a:r>
          </a:p>
        </p:txBody>
      </p:sp>
      <p:sp>
        <p:nvSpPr>
          <p:cNvPr id="6" name="Tijdelijke aanduiding voor tekst 20"/>
          <p:cNvSpPr>
            <a:spLocks noGrp="1"/>
          </p:cNvSpPr>
          <p:nvPr>
            <p:ph type="body" sz="quarter" idx="15" hasCustomPrompt="1"/>
          </p:nvPr>
        </p:nvSpPr>
        <p:spPr>
          <a:xfrm>
            <a:off x="965200" y="1990725"/>
            <a:ext cx="11226800" cy="1438275"/>
          </a:xfrm>
          <a:prstGeom prst="rect">
            <a:avLst/>
          </a:prstGeom>
        </p:spPr>
        <p:txBody>
          <a:bodyPr anchor="ctr"/>
          <a:lstStyle>
            <a:lvl1pPr marL="0" indent="0" algn="l">
              <a:buFont typeface="Arial" charset="0"/>
              <a:buNone/>
              <a:defRPr sz="9600" b="1">
                <a:solidFill>
                  <a:schemeClr val="bg1"/>
                </a:solidFill>
                <a:latin typeface="Verdana"/>
                <a:cs typeface="Verdana"/>
              </a:defRPr>
            </a:lvl1pPr>
            <a:lvl3pPr marL="914400" indent="0" algn="l">
              <a:buNone/>
              <a:defRPr sz="3600">
                <a:solidFill>
                  <a:schemeClr val="bg1"/>
                </a:solidFill>
              </a:defRPr>
            </a:lvl3pPr>
          </a:lstStyle>
          <a:p>
            <a:pPr lvl="0"/>
            <a:r>
              <a:rPr lang="nl-NL" dirty="0" err="1"/>
              <a:t>Heading</a:t>
            </a:r>
            <a:endParaRPr lang="nl-NL" dirty="0"/>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EC-JRC-logo_horizontal_EN_pos_transparent-background.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586451" y="6059233"/>
            <a:ext cx="2463229" cy="72008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7" r:id="rId3"/>
    <p:sldLayoutId id="2147483650" r:id="rId4"/>
    <p:sldLayoutId id="2147483651" r:id="rId5"/>
    <p:sldLayoutId id="2147483652" r:id="rId6"/>
    <p:sldLayoutId id="2147483656" r:id="rId7"/>
    <p:sldLayoutId id="2147483657" r:id="rId8"/>
    <p:sldLayoutId id="2147483653" r:id="rId9"/>
    <p:sldLayoutId id="2147483666" r:id="rId10"/>
    <p:sldLayoutId id="2147483654" r:id="rId11"/>
    <p:sldLayoutId id="2147483655" r:id="rId12"/>
  </p:sldLayoutIdLst>
  <p:txStyles>
    <p:titleStyle>
      <a:lvl1pPr algn="ctr" defTabSz="914400" rtl="0" eaLnBrk="1" latinLnBrk="0" hangingPunct="1">
        <a:lnSpc>
          <a:spcPct val="90000"/>
        </a:lnSpc>
        <a:spcBef>
          <a:spcPct val="0"/>
        </a:spcBef>
        <a:buNone/>
        <a:defRPr sz="3600" b="1" kern="1200">
          <a:solidFill>
            <a:schemeClr val="bg1"/>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Standaard"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Standaard"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Standaard"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Standaard"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Standaar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6.xml"/><Relationship Id="rId7" Type="http://schemas.openxmlformats.org/officeDocument/2006/relationships/image" Target="../media/image2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5.pn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ciencemag.org/news/2017/10/bruno-latour-veteran-science-wars-has-new-mission"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11"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0" dirty="0" err="1" smtClean="0"/>
              <a:t>Talking</a:t>
            </a:r>
            <a:r>
              <a:rPr lang="fr-FR" b="0" dirty="0" smtClean="0"/>
              <a:t> WITH not AT</a:t>
            </a:r>
            <a:endParaRPr lang="en-US" b="0" dirty="0"/>
          </a:p>
        </p:txBody>
      </p:sp>
      <p:sp>
        <p:nvSpPr>
          <p:cNvPr id="4" name="Text Placeholder 3"/>
          <p:cNvSpPr>
            <a:spLocks noGrp="1"/>
          </p:cNvSpPr>
          <p:nvPr>
            <p:ph type="body" sz="quarter" idx="11"/>
          </p:nvPr>
        </p:nvSpPr>
        <p:spPr/>
        <p:txBody>
          <a:bodyPr/>
          <a:lstStyle/>
          <a:p>
            <a:r>
              <a:rPr lang="en-US" dirty="0" smtClean="0"/>
              <a:t>EGU, Session US4, Online, 4-8 May 2020 </a:t>
            </a:r>
            <a:endParaRPr lang="en-US" dirty="0"/>
          </a:p>
        </p:txBody>
      </p:sp>
      <p:sp>
        <p:nvSpPr>
          <p:cNvPr id="9" name="Rectangle 3"/>
          <p:cNvSpPr>
            <a:spLocks noGrp="1" noChangeArrowheads="1"/>
          </p:cNvSpPr>
          <p:nvPr>
            <p:ph type="body" sz="quarter" idx="10"/>
          </p:nvPr>
        </p:nvSpPr>
        <p:spPr bwMode="auto">
          <a:xfrm>
            <a:off x="1696783" y="3492614"/>
            <a:ext cx="8798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effectLst/>
                <a:latin typeface="Arial" panose="020B0604020202020204" pitchFamily="34" charset="0"/>
              </a:rPr>
              <a:t>J. Thielen-del Pozo</a:t>
            </a:r>
            <a:r>
              <a:rPr kumimoji="0" lang="en-US" altLang="en-US" sz="1800" b="0" i="0" u="none" strike="noStrike" cap="none" normalizeH="0" baseline="0" dirty="0" smtClean="0">
                <a:ln>
                  <a:noFill/>
                </a:ln>
                <a:effectLst/>
                <a:latin typeface="Arial" panose="020B0604020202020204" pitchFamily="34" charset="0"/>
              </a:rPr>
              <a:t>, A. Eeckels, P. Hearn, A.-M. </a:t>
            </a:r>
            <a:r>
              <a:rPr kumimoji="0" lang="en-US" altLang="en-US" sz="1800" b="0" i="0" u="none" strike="noStrike" cap="none" normalizeH="0" baseline="0" dirty="0" err="1" smtClean="0">
                <a:ln>
                  <a:noFill/>
                </a:ln>
                <a:effectLst/>
                <a:latin typeface="Arial" panose="020B0604020202020204" pitchFamily="34" charset="0"/>
              </a:rPr>
              <a:t>Jensen-Foreman</a:t>
            </a:r>
            <a:r>
              <a:rPr kumimoji="0" lang="en-US" altLang="en-US" sz="1800" b="0" i="0" u="none" strike="noStrike" cap="none" normalizeH="0" baseline="0" dirty="0" smtClean="0">
                <a:ln>
                  <a:noFill/>
                </a:ln>
                <a:effectLst/>
                <a:latin typeface="Arial" panose="020B0604020202020204" pitchFamily="34" charset="0"/>
              </a:rPr>
              <a:t>, and J. Glovicko </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8711774"/>
      </p:ext>
    </p:extLst>
  </p:cSld>
  <p:clrMapOvr>
    <a:masterClrMapping/>
  </p:clrMapOvr>
  <mc:AlternateContent xmlns:mc="http://schemas.openxmlformats.org/markup-compatibility/2006" xmlns:p14="http://schemas.microsoft.com/office/powerpoint/2010/main">
    <mc:Choice Requires="p14">
      <p:transition spd="slow" p14:dur="2000" advTm="33654"/>
    </mc:Choice>
    <mc:Fallback xmlns="">
      <p:transition spd="slow" advTm="3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err="1"/>
              <a:t>Engaging</a:t>
            </a:r>
            <a:r>
              <a:rPr lang="it-IT" dirty="0"/>
              <a:t> with the public – Science and </a:t>
            </a:r>
            <a:r>
              <a:rPr lang="it-IT" dirty="0" smtClean="0"/>
              <a:t>Art</a:t>
            </a:r>
          </a:p>
          <a:p>
            <a:r>
              <a:rPr lang="it-IT" sz="2000" dirty="0" smtClean="0"/>
              <a:t>(adriaan.eeckels@ec.europa.eu)  </a:t>
            </a:r>
            <a:endParaRPr lang="en-GB" sz="2000" dirty="0"/>
          </a:p>
        </p:txBody>
      </p:sp>
      <p:pic>
        <p:nvPicPr>
          <p:cNvPr id="9" name="Picture 8">
            <a:extLst>
              <a:ext uri="{FF2B5EF4-FFF2-40B4-BE49-F238E27FC236}">
                <a16:creationId xmlns:a16="http://schemas.microsoft.com/office/drawing/2014/main" id="{B14804F9-1ECE-4B60-BA95-A04E2F6E22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996" y="1509584"/>
            <a:ext cx="4046835" cy="2697890"/>
          </a:xfrm>
          <a:prstGeom prst="rect">
            <a:avLst/>
          </a:prstGeom>
        </p:spPr>
      </p:pic>
      <p:pic>
        <p:nvPicPr>
          <p:cNvPr id="13" name="Picture 12">
            <a:extLst>
              <a:ext uri="{FF2B5EF4-FFF2-40B4-BE49-F238E27FC236}">
                <a16:creationId xmlns:a16="http://schemas.microsoft.com/office/drawing/2014/main" id="{7227357D-36A6-43DB-BC54-AE3C4AED05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3615" y="1476724"/>
            <a:ext cx="3838598" cy="2559065"/>
          </a:xfrm>
          <a:prstGeom prst="rect">
            <a:avLst/>
          </a:prstGeom>
        </p:spPr>
      </p:pic>
      <p:pic>
        <p:nvPicPr>
          <p:cNvPr id="15" name="Picture 14">
            <a:extLst>
              <a:ext uri="{FF2B5EF4-FFF2-40B4-BE49-F238E27FC236}">
                <a16:creationId xmlns:a16="http://schemas.microsoft.com/office/drawing/2014/main" id="{4DEB84D9-A486-4F8A-8AC6-D5578728D6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9505" y="4045840"/>
            <a:ext cx="4122495" cy="2748070"/>
          </a:xfrm>
          <a:prstGeom prst="rect">
            <a:avLst/>
          </a:prstGeom>
        </p:spPr>
      </p:pic>
      <p:pic>
        <p:nvPicPr>
          <p:cNvPr id="17" name="Picture 16">
            <a:extLst>
              <a:ext uri="{FF2B5EF4-FFF2-40B4-BE49-F238E27FC236}">
                <a16:creationId xmlns:a16="http://schemas.microsoft.com/office/drawing/2014/main" id="{B511A777-63D6-493C-942F-365108241F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5504" y="1438125"/>
            <a:ext cx="3896496" cy="2597664"/>
          </a:xfrm>
          <a:prstGeom prst="rect">
            <a:avLst/>
          </a:prstGeom>
        </p:spPr>
      </p:pic>
      <p:pic>
        <p:nvPicPr>
          <p:cNvPr id="19" name="Picture 18">
            <a:extLst>
              <a:ext uri="{FF2B5EF4-FFF2-40B4-BE49-F238E27FC236}">
                <a16:creationId xmlns:a16="http://schemas.microsoft.com/office/drawing/2014/main" id="{616F7EB3-405D-4446-880C-FC82F6C200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996" y="4278002"/>
            <a:ext cx="3879654" cy="2586436"/>
          </a:xfrm>
          <a:prstGeom prst="rect">
            <a:avLst/>
          </a:prstGeom>
        </p:spPr>
      </p:pic>
      <p:pic>
        <p:nvPicPr>
          <p:cNvPr id="11" name="Picture 10">
            <a:extLst>
              <a:ext uri="{FF2B5EF4-FFF2-40B4-BE49-F238E27FC236}">
                <a16:creationId xmlns:a16="http://schemas.microsoft.com/office/drawing/2014/main" id="{FC4D2933-7BA1-4F94-80C4-5D8B0EA0E5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50377" y="4109668"/>
            <a:ext cx="4122496" cy="274833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9895401"/>
      </p:ext>
    </p:extLst>
  </p:cSld>
  <p:clrMapOvr>
    <a:masterClrMapping/>
  </p:clrMapOvr>
  <mc:AlternateContent xmlns:mc="http://schemas.openxmlformats.org/markup-compatibility/2006" xmlns:p14="http://schemas.microsoft.com/office/powerpoint/2010/main">
    <mc:Choice Requires="p14">
      <p:transition spd="slow" p14:dur="2000" advTm="11159"/>
    </mc:Choice>
    <mc:Fallback xmlns="">
      <p:transition spd="slow" advTm="1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81891" y="486770"/>
            <a:ext cx="12192000" cy="993310"/>
          </a:xfrm>
        </p:spPr>
        <p:txBody>
          <a:bodyPr/>
          <a:lstStyle/>
          <a:p>
            <a:r>
              <a:rPr lang="nl-NL" dirty="0" err="1" smtClean="0">
                <a:latin typeface="Verdana" panose="020B0604030504040204" pitchFamily="34" charset="0"/>
                <a:ea typeface="Verdana" panose="020B0604030504040204" pitchFamily="34" charset="0"/>
                <a:cs typeface="Verdana" panose="020B0604030504040204" pitchFamily="34" charset="0"/>
              </a:rPr>
              <a:t>Dialogue</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between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artists</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scientists</a:t>
            </a:r>
            <a:endParaRPr lang="en-GB" dirty="0"/>
          </a:p>
        </p:txBody>
      </p:sp>
      <p:sp>
        <p:nvSpPr>
          <p:cNvPr id="4" name="TextBox 3">
            <a:extLst>
              <a:ext uri="{FF2B5EF4-FFF2-40B4-BE49-F238E27FC236}">
                <a16:creationId xmlns:a16="http://schemas.microsoft.com/office/drawing/2014/main" id="{E1EB5B2B-77AF-40F2-8F88-D83BD8B5F60D}"/>
              </a:ext>
            </a:extLst>
          </p:cNvPr>
          <p:cNvSpPr txBox="1"/>
          <p:nvPr/>
        </p:nvSpPr>
        <p:spPr>
          <a:xfrm>
            <a:off x="757984" y="1524910"/>
            <a:ext cx="10896600" cy="3724096"/>
          </a:xfrm>
          <a:prstGeom prst="rect">
            <a:avLst/>
          </a:prstGeom>
          <a:noFill/>
        </p:spPr>
        <p:txBody>
          <a:bodyPr wrap="square" rtlCol="0">
            <a:spAutoFit/>
          </a:bodyPr>
          <a:lstStyle/>
          <a:p>
            <a:pPr marL="285750" indent="-285750">
              <a:buFont typeface="Arial" panose="020B0604020202020204" pitchFamily="34" charset="0"/>
              <a:buChar char="•"/>
            </a:pPr>
            <a:r>
              <a:rPr lang="nl-NL" sz="2400" dirty="0" smtClean="0">
                <a:latin typeface="Verdana" panose="020B0604030504040204" pitchFamily="34" charset="0"/>
                <a:ea typeface="Verdana" panose="020B0604030504040204" pitchFamily="34" charset="0"/>
                <a:cs typeface="Verdana" panose="020B0604030504040204" pitchFamily="34" charset="0"/>
              </a:rPr>
              <a:t>Power of </a:t>
            </a:r>
            <a:r>
              <a:rPr lang="nl-NL" sz="2400" dirty="0" err="1" smtClean="0">
                <a:latin typeface="Verdana" panose="020B0604030504040204" pitchFamily="34" charset="0"/>
                <a:ea typeface="Verdana" panose="020B0604030504040204" pitchFamily="34" charset="0"/>
                <a:cs typeface="Verdana" panose="020B0604030504040204" pitchFamily="34" charset="0"/>
              </a:rPr>
              <a:t>scientific</a:t>
            </a:r>
            <a:r>
              <a:rPr lang="nl-NL" sz="2400" dirty="0" smtClean="0">
                <a:latin typeface="Verdana" panose="020B0604030504040204" pitchFamily="34" charset="0"/>
                <a:ea typeface="Verdana" panose="020B0604030504040204" pitchFamily="34" charset="0"/>
                <a:cs typeface="Verdana" panose="020B0604030504040204" pitchFamily="34" charset="0"/>
              </a:rPr>
              <a:t> concept </a:t>
            </a:r>
            <a:r>
              <a:rPr lang="nl-NL" sz="2400" dirty="0" err="1" smtClean="0">
                <a:latin typeface="Verdana" panose="020B0604030504040204" pitchFamily="34" charset="0"/>
                <a:ea typeface="Verdana" panose="020B0604030504040204" pitchFamily="34" charset="0"/>
                <a:cs typeface="Verdana" panose="020B0604030504040204" pitchFamily="34" charset="0"/>
              </a:rPr>
              <a:t>and</a:t>
            </a:r>
            <a:r>
              <a:rPr lang="nl-NL" sz="2400" dirty="0" smtClean="0">
                <a:latin typeface="Verdana" panose="020B0604030504040204" pitchFamily="34" charset="0"/>
                <a:ea typeface="Verdana" panose="020B0604030504040204" pitchFamily="34" charset="0"/>
                <a:cs typeface="Verdana" panose="020B0604030504040204" pitchFamily="34" charset="0"/>
              </a:rPr>
              <a:t> </a:t>
            </a:r>
            <a:r>
              <a:rPr lang="nl-NL" sz="2400" dirty="0" err="1" smtClean="0">
                <a:latin typeface="Verdana" panose="020B0604030504040204" pitchFamily="34" charset="0"/>
                <a:ea typeface="Verdana" panose="020B0604030504040204" pitchFamily="34" charset="0"/>
                <a:cs typeface="Verdana" panose="020B0604030504040204" pitchFamily="34" charset="0"/>
              </a:rPr>
              <a:t>artistic</a:t>
            </a:r>
            <a:r>
              <a:rPr lang="nl-NL" sz="2400" dirty="0" smtClean="0">
                <a:latin typeface="Verdana" panose="020B0604030504040204" pitchFamily="34" charset="0"/>
                <a:ea typeface="Verdana" panose="020B0604030504040204" pitchFamily="34" charset="0"/>
                <a:cs typeface="Verdana" panose="020B0604030504040204" pitchFamily="34" charset="0"/>
              </a:rPr>
              <a:t> beauty of </a:t>
            </a:r>
            <a:r>
              <a:rPr lang="nl-NL" sz="2400" dirty="0" err="1" smtClean="0">
                <a:latin typeface="Verdana" panose="020B0604030504040204" pitchFamily="34" charset="0"/>
                <a:ea typeface="Verdana" panose="020B0604030504040204" pitchFamily="34" charset="0"/>
                <a:cs typeface="Verdana" panose="020B0604030504040204" pitchFamily="34" charset="0"/>
              </a:rPr>
              <a:t>visualisation</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2000" i="1"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24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6073" y="2441864"/>
            <a:ext cx="8636000" cy="3238500"/>
          </a:xfrm>
          <a:prstGeom prst="rect">
            <a:avLst/>
          </a:prstGeom>
        </p:spPr>
      </p:pic>
      <p:sp>
        <p:nvSpPr>
          <p:cNvPr id="6" name="TextBox 5"/>
          <p:cNvSpPr txBox="1"/>
          <p:nvPr/>
        </p:nvSpPr>
        <p:spPr>
          <a:xfrm>
            <a:off x="1136073" y="5987670"/>
            <a:ext cx="8853054" cy="646331"/>
          </a:xfrm>
          <a:prstGeom prst="rect">
            <a:avLst/>
          </a:prstGeom>
          <a:noFill/>
        </p:spPr>
        <p:txBody>
          <a:bodyPr wrap="square" rtlCol="0">
            <a:spAutoFit/>
          </a:bodyPr>
          <a:lstStyle/>
          <a:p>
            <a:r>
              <a:rPr lang="it-IT" sz="1600" i="1" dirty="0" smtClean="0">
                <a:latin typeface="Verdana" panose="020B0604030504040204" pitchFamily="34" charset="0"/>
                <a:ea typeface="Verdana" panose="020B0604030504040204" pitchFamily="34" charset="0"/>
              </a:rPr>
              <a:t>A. Peterhaensel : </a:t>
            </a:r>
            <a:r>
              <a:rPr lang="it-IT" sz="1600" i="1" dirty="0" err="1" smtClean="0">
                <a:latin typeface="Verdana" panose="020B0604030504040204" pitchFamily="34" charset="0"/>
                <a:ea typeface="Verdana" panose="020B0604030504040204" pitchFamily="34" charset="0"/>
              </a:rPr>
              <a:t>Resonances</a:t>
            </a:r>
            <a:r>
              <a:rPr lang="it-IT" sz="1600" i="1" dirty="0" smtClean="0">
                <a:latin typeface="Verdana" panose="020B0604030504040204" pitchFamily="34" charset="0"/>
                <a:ea typeface="Verdana" panose="020B0604030504040204" pitchFamily="34" charset="0"/>
              </a:rPr>
              <a:t> in VR - I</a:t>
            </a:r>
            <a:r>
              <a:rPr lang="en-US" sz="1600" i="1" dirty="0" err="1" smtClean="0">
                <a:latin typeface="Verdana" panose="020B0604030504040204" pitchFamily="34" charset="0"/>
                <a:ea typeface="Verdana" panose="020B0604030504040204" pitchFamily="34" charset="0"/>
              </a:rPr>
              <a:t>nteractive</a:t>
            </a:r>
            <a:r>
              <a:rPr lang="en-US" sz="1600" i="1" dirty="0" smtClean="0">
                <a:latin typeface="Verdana" panose="020B0604030504040204" pitchFamily="34" charset="0"/>
                <a:ea typeface="Verdana" panose="020B0604030504040204" pitchFamily="34" charset="0"/>
              </a:rPr>
              <a:t> </a:t>
            </a:r>
            <a:r>
              <a:rPr lang="en-US" sz="1600" i="1" dirty="0">
                <a:latin typeface="Verdana" panose="020B0604030504040204" pitchFamily="34" charset="0"/>
                <a:ea typeface="Verdana" panose="020B0604030504040204" pitchFamily="34" charset="0"/>
              </a:rPr>
              <a:t>Big Data sculpture </a:t>
            </a:r>
            <a:r>
              <a:rPr lang="en-US" i="1" dirty="0">
                <a:latin typeface="Verdana" panose="020B0604030504040204" pitchFamily="34" charset="0"/>
                <a:ea typeface="Verdana" panose="020B0604030504040204" pitchFamily="34" charset="0"/>
              </a:rPr>
              <a:t>dealing with human-induced climate change</a:t>
            </a:r>
            <a:r>
              <a:rPr lang="it-IT" i="1" dirty="0" smtClean="0">
                <a:latin typeface="Verdana" panose="020B0604030504040204" pitchFamily="34" charset="0"/>
                <a:ea typeface="Verdana" panose="020B0604030504040204" pitchFamily="34" charset="0"/>
              </a:rPr>
              <a:t> (</a:t>
            </a:r>
            <a:r>
              <a:rPr lang="it-IT" i="1" dirty="0" err="1" smtClean="0">
                <a:latin typeface="Verdana" panose="020B0604030504040204" pitchFamily="34" charset="0"/>
                <a:ea typeface="Verdana" panose="020B0604030504040204" pitchFamily="34" charset="0"/>
              </a:rPr>
              <a:t>Resonances</a:t>
            </a:r>
            <a:r>
              <a:rPr lang="it-IT" i="1" dirty="0" smtClean="0">
                <a:latin typeface="Verdana" panose="020B0604030504040204" pitchFamily="34" charset="0"/>
                <a:ea typeface="Verdana" panose="020B0604030504040204" pitchFamily="34" charset="0"/>
              </a:rPr>
              <a:t> III datami 2019/2020)</a:t>
            </a:r>
            <a:endParaRPr lang="en-GB" i="1" dirty="0">
              <a:latin typeface="Verdana" panose="020B0604030504040204" pitchFamily="34" charset="0"/>
              <a:ea typeface="Verdana" panose="020B060403050404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438901304"/>
      </p:ext>
    </p:extLst>
  </p:cSld>
  <p:clrMapOvr>
    <a:masterClrMapping/>
  </p:clrMapOvr>
  <mc:AlternateContent xmlns:mc="http://schemas.openxmlformats.org/markup-compatibility/2006" xmlns:p14="http://schemas.microsoft.com/office/powerpoint/2010/main">
    <mc:Choice Requires="p14">
      <p:transition spd="slow" p14:dur="2000" advTm="72260"/>
    </mc:Choice>
    <mc:Fallback xmlns="">
      <p:transition spd="slow" advTm="7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a:off x="1163781" y="2593707"/>
            <a:ext cx="8645237" cy="3146439"/>
          </a:xfrm>
        </p:spPr>
      </p:pic>
      <p:sp>
        <p:nvSpPr>
          <p:cNvPr id="3" name="Text Placeholder 2"/>
          <p:cNvSpPr>
            <a:spLocks noGrp="1"/>
          </p:cNvSpPr>
          <p:nvPr>
            <p:ph type="body" sz="quarter" idx="11"/>
          </p:nvPr>
        </p:nvSpPr>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Accept the power of diversity</a:t>
            </a:r>
            <a:endParaRPr lang="en-GB" dirty="0"/>
          </a:p>
        </p:txBody>
      </p:sp>
      <p:sp>
        <p:nvSpPr>
          <p:cNvPr id="4" name="Rectangle 3"/>
          <p:cNvSpPr/>
          <p:nvPr/>
        </p:nvSpPr>
        <p:spPr>
          <a:xfrm>
            <a:off x="304799" y="1552352"/>
            <a:ext cx="11887201" cy="1138773"/>
          </a:xfrm>
          <a:prstGeom prst="rect">
            <a:avLst/>
          </a:prstGeom>
        </p:spPr>
        <p:txBody>
          <a:bodyPr wrap="square">
            <a:spAutoFit/>
          </a:bodyPr>
          <a:lstStyle/>
          <a:p>
            <a:pPr marL="742950" lvl="1" indent="-285750">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Let </a:t>
            </a:r>
            <a:r>
              <a:rPr lang="en-GB" sz="2400" dirty="0">
                <a:latin typeface="Verdana" panose="020B0604030504040204" pitchFamily="34" charset="0"/>
                <a:ea typeface="Verdana" panose="020B0604030504040204" pitchFamily="34" charset="0"/>
                <a:cs typeface="Verdana" panose="020B0604030504040204" pitchFamily="34" charset="0"/>
              </a:rPr>
              <a:t>the arts do the talking! </a:t>
            </a:r>
            <a:r>
              <a:rPr lang="en-GB" sz="2400" dirty="0" smtClean="0">
                <a:latin typeface="Verdana" panose="020B0604030504040204" pitchFamily="34" charset="0"/>
                <a:ea typeface="Verdana" panose="020B0604030504040204" pitchFamily="34" charset="0"/>
                <a:cs typeface="Verdana" panose="020B0604030504040204" pitchFamily="34" charset="0"/>
              </a:rPr>
              <a:t>Scientific curiosity follows</a:t>
            </a:r>
            <a:endParaRPr lang="en-GB" sz="2400" i="1"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Create </a:t>
            </a:r>
            <a:r>
              <a:rPr lang="en-GB" sz="2400" i="1" dirty="0" smtClean="0">
                <a:latin typeface="Verdana" panose="020B0604030504040204" pitchFamily="34" charset="0"/>
                <a:ea typeface="Verdana" panose="020B0604030504040204" pitchFamily="34" charset="0"/>
                <a:cs typeface="Verdana" panose="020B0604030504040204" pitchFamily="34" charset="0"/>
              </a:rPr>
              <a:t>safe spaces </a:t>
            </a:r>
            <a:r>
              <a:rPr lang="en-GB" sz="2400" dirty="0" smtClean="0">
                <a:latin typeface="Verdana" panose="020B0604030504040204" pitchFamily="34" charset="0"/>
                <a:ea typeface="Verdana" panose="020B0604030504040204" pitchFamily="34" charset="0"/>
                <a:cs typeface="Verdana" panose="020B0604030504040204" pitchFamily="34" charset="0"/>
              </a:rPr>
              <a:t>for </a:t>
            </a:r>
            <a:r>
              <a:rPr lang="en-GB" sz="2400" dirty="0">
                <a:latin typeface="Verdana" panose="020B0604030504040204" pitchFamily="34" charset="0"/>
                <a:ea typeface="Verdana" panose="020B0604030504040204" pitchFamily="34" charset="0"/>
                <a:cs typeface="Verdana" panose="020B0604030504040204" pitchFamily="34" charset="0"/>
              </a:rPr>
              <a:t>scientists </a:t>
            </a:r>
            <a:r>
              <a:rPr lang="en-GB" sz="2400" dirty="0" smtClean="0">
                <a:latin typeface="Verdana" panose="020B0604030504040204" pitchFamily="34" charset="0"/>
                <a:ea typeface="Verdana" panose="020B0604030504040204" pitchFamily="34" charset="0"/>
                <a:cs typeface="Verdana" panose="020B0604030504040204" pitchFamily="34" charset="0"/>
              </a:rPr>
              <a:t>and artists to think free</a:t>
            </a:r>
            <a:endParaRPr lang="en-GB" sz="2400" dirty="0">
              <a:latin typeface="Verdana" panose="020B0604030504040204" pitchFamily="34" charset="0"/>
              <a:ea typeface="Verdana" panose="020B0604030504040204" pitchFamily="34" charset="0"/>
              <a:cs typeface="Verdana" panose="020B0604030504040204" pitchFamily="34" charset="0"/>
            </a:endParaRPr>
          </a:p>
          <a:p>
            <a:pPr lvl="1"/>
            <a:endParaRPr lang="en-GB" sz="20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059872" y="5995769"/>
            <a:ext cx="8853054" cy="646331"/>
          </a:xfrm>
          <a:prstGeom prst="rect">
            <a:avLst/>
          </a:prstGeom>
          <a:noFill/>
        </p:spPr>
        <p:txBody>
          <a:bodyPr wrap="square" rtlCol="0">
            <a:spAutoFit/>
          </a:bodyPr>
          <a:lstStyle/>
          <a:p>
            <a:r>
              <a:rPr lang="it-IT" sz="1600" i="1" dirty="0" smtClean="0">
                <a:latin typeface="Verdana" panose="020B0604030504040204" pitchFamily="34" charset="0"/>
                <a:ea typeface="Verdana" panose="020B0604030504040204" pitchFamily="34" charset="0"/>
              </a:rPr>
              <a:t>R. </a:t>
            </a:r>
            <a:r>
              <a:rPr lang="it-IT" sz="1600" i="1" dirty="0" err="1" smtClean="0">
                <a:latin typeface="Verdana" panose="020B0604030504040204" pitchFamily="34" charset="0"/>
                <a:ea typeface="Verdana" panose="020B0604030504040204" pitchFamily="34" charset="0"/>
              </a:rPr>
              <a:t>Quehenberger</a:t>
            </a:r>
            <a:r>
              <a:rPr lang="it-IT" sz="1600" i="1" dirty="0" smtClean="0">
                <a:latin typeface="Verdana" panose="020B0604030504040204" pitchFamily="34" charset="0"/>
                <a:ea typeface="Verdana" panose="020B0604030504040204" pitchFamily="34" charset="0"/>
              </a:rPr>
              <a:t> : Gaia </a:t>
            </a:r>
            <a:r>
              <a:rPr lang="it-IT" sz="1600" i="1" dirty="0">
                <a:latin typeface="Verdana" panose="020B0604030504040204" pitchFamily="34" charset="0"/>
                <a:ea typeface="Verdana" panose="020B0604030504040204" pitchFamily="34" charset="0"/>
              </a:rPr>
              <a:t>5.0 </a:t>
            </a:r>
            <a:r>
              <a:rPr lang="en-GB" sz="1600" i="1" dirty="0">
                <a:latin typeface="Verdana" panose="020B0604030504040204" pitchFamily="34" charset="0"/>
                <a:ea typeface="Verdana" panose="020B0604030504040204" pitchFamily="34" charset="0"/>
              </a:rPr>
              <a:t>A Holographic Image </a:t>
            </a:r>
            <a:r>
              <a:rPr lang="en-GB" sz="1600" i="1" dirty="0" smtClean="0">
                <a:latin typeface="Verdana" panose="020B0604030504040204" pitchFamily="34" charset="0"/>
                <a:ea typeface="Verdana" panose="020B0604030504040204" pitchFamily="34" charset="0"/>
              </a:rPr>
              <a:t>– Ambience </a:t>
            </a:r>
            <a:r>
              <a:rPr lang="it-IT" i="1" dirty="0" smtClean="0">
                <a:latin typeface="Verdana" panose="020B0604030504040204" pitchFamily="34" charset="0"/>
                <a:ea typeface="Verdana" panose="020B0604030504040204" pitchFamily="34" charset="0"/>
              </a:rPr>
              <a:t> (</a:t>
            </a:r>
            <a:r>
              <a:rPr lang="it-IT" i="1" dirty="0" err="1" smtClean="0">
                <a:latin typeface="Verdana" panose="020B0604030504040204" pitchFamily="34" charset="0"/>
                <a:ea typeface="Verdana" panose="020B0604030504040204" pitchFamily="34" charset="0"/>
              </a:rPr>
              <a:t>Resonances</a:t>
            </a:r>
            <a:r>
              <a:rPr lang="it-IT" i="1" dirty="0" smtClean="0">
                <a:latin typeface="Verdana" panose="020B0604030504040204" pitchFamily="34" charset="0"/>
                <a:ea typeface="Verdana" panose="020B0604030504040204" pitchFamily="34" charset="0"/>
              </a:rPr>
              <a:t> III datami 2019/2020)</a:t>
            </a:r>
            <a:endParaRPr lang="en-GB" i="1" dirty="0">
              <a:latin typeface="Verdana" panose="020B0604030504040204" pitchFamily="34" charset="0"/>
              <a:ea typeface="Verdana" panose="020B060403050404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732905344"/>
      </p:ext>
    </p:extLst>
  </p:cSld>
  <p:clrMapOvr>
    <a:masterClrMapping/>
  </p:clrMapOvr>
  <mc:AlternateContent xmlns:mc="http://schemas.openxmlformats.org/markup-compatibility/2006" xmlns:p14="http://schemas.microsoft.com/office/powerpoint/2010/main">
    <mc:Choice Requires="p14">
      <p:transition spd="slow" p14:dur="2000" advTm="52457"/>
    </mc:Choice>
    <mc:Fallback xmlns="">
      <p:transition spd="slow" advTm="5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smtClean="0"/>
              <a:t> </a:t>
            </a:r>
            <a:endParaRPr lang="en-GB" dirty="0"/>
          </a:p>
        </p:txBody>
      </p:sp>
      <p:sp>
        <p:nvSpPr>
          <p:cNvPr id="5" name="Text Placeholder 2"/>
          <p:cNvSpPr txBox="1">
            <a:spLocks/>
          </p:cNvSpPr>
          <p:nvPr/>
        </p:nvSpPr>
        <p:spPr>
          <a:xfrm>
            <a:off x="264687" y="395473"/>
            <a:ext cx="11796683" cy="993310"/>
          </a:xfrm>
          <a:prstGeom prst="rect">
            <a:avLst/>
          </a:prstGeom>
        </p:spPr>
        <p:txBody>
          <a:bodyPr/>
          <a:lstStyle>
            <a:lvl1pPr marL="0" indent="0" algn="l" defTabSz="914400" rtl="0" eaLnBrk="1" latinLnBrk="0" hangingPunct="1">
              <a:lnSpc>
                <a:spcPct val="90000"/>
              </a:lnSpc>
              <a:spcBef>
                <a:spcPts val="1000"/>
              </a:spcBef>
              <a:buFont typeface="Arial"/>
              <a:buNone/>
              <a:defRPr sz="3600" b="0" i="0" kern="1200">
                <a:solidFill>
                  <a:schemeClr val="bg1"/>
                </a:solidFill>
                <a:latin typeface="Verdana"/>
                <a:ea typeface="+mn-ea"/>
                <a:cs typeface="Verdana"/>
              </a:defRPr>
            </a:lvl1pPr>
            <a:lvl2pPr marL="685800" indent="-228600" algn="l" defTabSz="914400" rtl="0" eaLnBrk="1" latinLnBrk="0" hangingPunct="1">
              <a:lnSpc>
                <a:spcPct val="90000"/>
              </a:lnSpc>
              <a:spcBef>
                <a:spcPts val="500"/>
              </a:spcBef>
              <a:buFont typeface="Arial"/>
              <a:buChar char="•"/>
              <a:defRPr sz="3600" b="1" i="0" kern="1200">
                <a:solidFill>
                  <a:schemeClr val="bg1"/>
                </a:solidFill>
                <a:latin typeface="Verdana Standaard" charset="0"/>
                <a:ea typeface="+mn-ea"/>
                <a:cs typeface="+mn-cs"/>
              </a:defRPr>
            </a:lvl2pPr>
            <a:lvl3pPr marL="1143000" indent="-228600" algn="l" defTabSz="914400" rtl="0" eaLnBrk="1" latinLnBrk="0" hangingPunct="1">
              <a:lnSpc>
                <a:spcPct val="90000"/>
              </a:lnSpc>
              <a:spcBef>
                <a:spcPts val="500"/>
              </a:spcBef>
              <a:buFont typeface="Arial"/>
              <a:buChar char="•"/>
              <a:defRPr sz="3600" b="1" i="0" kern="1200">
                <a:solidFill>
                  <a:schemeClr val="bg1"/>
                </a:solidFill>
                <a:latin typeface="Verdana Standaard" charset="0"/>
                <a:ea typeface="+mn-ea"/>
                <a:cs typeface="+mn-cs"/>
              </a:defRPr>
            </a:lvl3pPr>
            <a:lvl4pPr marL="1600200" indent="-228600" algn="l" defTabSz="914400" rtl="0" eaLnBrk="1" latinLnBrk="0" hangingPunct="1">
              <a:lnSpc>
                <a:spcPct val="90000"/>
              </a:lnSpc>
              <a:spcBef>
                <a:spcPts val="500"/>
              </a:spcBef>
              <a:buFont typeface="Arial"/>
              <a:buChar char="•"/>
              <a:defRPr sz="3600" b="1" i="0" kern="1200">
                <a:solidFill>
                  <a:schemeClr val="bg1"/>
                </a:solidFill>
                <a:latin typeface="Verdana Standaard" charset="0"/>
                <a:ea typeface="+mn-ea"/>
                <a:cs typeface="+mn-cs"/>
              </a:defRPr>
            </a:lvl4pPr>
            <a:lvl5pPr marL="2057400" indent="-228600" algn="l" defTabSz="914400" rtl="0" eaLnBrk="1" latinLnBrk="0" hangingPunct="1">
              <a:lnSpc>
                <a:spcPct val="90000"/>
              </a:lnSpc>
              <a:spcBef>
                <a:spcPts val="500"/>
              </a:spcBef>
              <a:buFont typeface="Arial"/>
              <a:buChar char="•"/>
              <a:defRPr sz="3600" b="1" i="0" kern="1200">
                <a:solidFill>
                  <a:schemeClr val="bg1"/>
                </a:solidFill>
                <a:latin typeface="Verdana Standaar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dirty="0" err="1" smtClean="0"/>
              <a:t>Concluding</a:t>
            </a:r>
            <a:r>
              <a:rPr lang="it-IT" dirty="0" smtClean="0"/>
              <a:t>, </a:t>
            </a:r>
            <a:r>
              <a:rPr lang="it-IT" dirty="0" err="1" smtClean="0"/>
              <a:t>it</a:t>
            </a:r>
            <a:r>
              <a:rPr lang="it-IT" dirty="0" smtClean="0"/>
              <a:t> </a:t>
            </a:r>
            <a:r>
              <a:rPr lang="it-IT" dirty="0" err="1" smtClean="0"/>
              <a:t>means</a:t>
            </a:r>
            <a:r>
              <a:rPr lang="it-IT" dirty="0" smtClean="0"/>
              <a:t> </a:t>
            </a:r>
            <a:r>
              <a:rPr lang="it-IT" dirty="0" err="1" smtClean="0"/>
              <a:t>that</a:t>
            </a:r>
            <a:r>
              <a:rPr lang="it-IT" dirty="0" smtClean="0"/>
              <a:t> </a:t>
            </a:r>
            <a:r>
              <a:rPr lang="it-IT" dirty="0" err="1" smtClean="0"/>
              <a:t>scientists</a:t>
            </a:r>
            <a:r>
              <a:rPr lang="it-IT" dirty="0" smtClean="0"/>
              <a:t> must …</a:t>
            </a:r>
            <a:endParaRPr lang="en-GB" dirty="0"/>
          </a:p>
        </p:txBody>
      </p:sp>
      <p:pic>
        <p:nvPicPr>
          <p:cNvPr id="9" name="Picture 8"/>
          <p:cNvPicPr>
            <a:picLocks noChangeAspect="1"/>
          </p:cNvPicPr>
          <p:nvPr/>
        </p:nvPicPr>
        <p:blipFill>
          <a:blip r:embed="rId4"/>
          <a:stretch>
            <a:fillRect/>
          </a:stretch>
        </p:blipFill>
        <p:spPr>
          <a:xfrm>
            <a:off x="605971" y="2095165"/>
            <a:ext cx="3810000" cy="3810000"/>
          </a:xfrm>
          <a:prstGeom prst="rect">
            <a:avLst/>
          </a:prstGeom>
        </p:spPr>
      </p:pic>
      <p:sp>
        <p:nvSpPr>
          <p:cNvPr id="10" name="Rectangle 9"/>
          <p:cNvSpPr/>
          <p:nvPr/>
        </p:nvSpPr>
        <p:spPr>
          <a:xfrm>
            <a:off x="382379" y="6089831"/>
            <a:ext cx="5186100" cy="369332"/>
          </a:xfrm>
          <a:prstGeom prst="rect">
            <a:avLst/>
          </a:prstGeom>
        </p:spPr>
        <p:txBody>
          <a:bodyPr wrap="none">
            <a:spAutoFit/>
          </a:bodyPr>
          <a:lstStyle/>
          <a:p>
            <a:r>
              <a:rPr lang="en-GB" dirty="0"/>
              <a:t>https://www.tedgoff.com/catalog/browseall/1991.html</a:t>
            </a:r>
          </a:p>
        </p:txBody>
      </p:sp>
      <p:sp>
        <p:nvSpPr>
          <p:cNvPr id="11" name="TextBox 10"/>
          <p:cNvSpPr txBox="1"/>
          <p:nvPr/>
        </p:nvSpPr>
        <p:spPr>
          <a:xfrm>
            <a:off x="4978400" y="1546046"/>
            <a:ext cx="7082971" cy="4524315"/>
          </a:xfrm>
          <a:prstGeom prst="rect">
            <a:avLst/>
          </a:prstGeom>
          <a:noFill/>
        </p:spPr>
        <p:txBody>
          <a:bodyPr wrap="square" rtlCol="0">
            <a:spAutoFit/>
          </a:bodyPr>
          <a:lstStyle/>
          <a:p>
            <a:pPr marL="342900" indent="-342900">
              <a:buFont typeface="Arial" panose="020B0604020202020204" pitchFamily="34" charset="0"/>
              <a:buChar char="•"/>
            </a:pPr>
            <a:r>
              <a:rPr lang="it-IT" sz="2400" dirty="0" err="1">
                <a:latin typeface="Verdana" panose="020B0604030504040204" pitchFamily="34" charset="0"/>
                <a:ea typeface="Verdana" panose="020B0604030504040204" pitchFamily="34" charset="0"/>
              </a:rPr>
              <a:t>k</a:t>
            </a:r>
            <a:r>
              <a:rPr lang="it-IT" sz="2400" dirty="0" err="1" smtClean="0">
                <a:latin typeface="Verdana" panose="020B0604030504040204" pitchFamily="34" charset="0"/>
                <a:ea typeface="Verdana" panose="020B0604030504040204" pitchFamily="34" charset="0"/>
              </a:rPr>
              <a:t>eep</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doing</a:t>
            </a:r>
            <a:r>
              <a:rPr lang="it-IT" sz="2400" dirty="0" smtClean="0">
                <a:latin typeface="Verdana" panose="020B0604030504040204" pitchFamily="34" charset="0"/>
                <a:ea typeface="Verdana" panose="020B0604030504040204" pitchFamily="34" charset="0"/>
              </a:rPr>
              <a:t> </a:t>
            </a:r>
            <a:r>
              <a:rPr lang="it-IT" sz="2400" b="1" dirty="0" err="1" smtClean="0">
                <a:latin typeface="Verdana" panose="020B0604030504040204" pitchFamily="34" charset="0"/>
                <a:ea typeface="Verdana" panose="020B0604030504040204" pitchFamily="34" charset="0"/>
              </a:rPr>
              <a:t>excellent</a:t>
            </a:r>
            <a:r>
              <a:rPr lang="it-IT" sz="2400" b="1" dirty="0" smtClean="0">
                <a:latin typeface="Verdana" panose="020B0604030504040204" pitchFamily="34" charset="0"/>
                <a:ea typeface="Verdana" panose="020B0604030504040204" pitchFamily="34" charset="0"/>
              </a:rPr>
              <a:t> science </a:t>
            </a:r>
            <a:r>
              <a:rPr lang="it-IT" sz="2400" dirty="0" smtClean="0">
                <a:latin typeface="Verdana" panose="020B0604030504040204" pitchFamily="34" charset="0"/>
                <a:ea typeface="Verdana" panose="020B0604030504040204" pitchFamily="34" charset="0"/>
              </a:rPr>
              <a:t>with </a:t>
            </a:r>
            <a:r>
              <a:rPr lang="it-IT" sz="2400" dirty="0" err="1" smtClean="0">
                <a:latin typeface="Verdana" panose="020B0604030504040204" pitchFamily="34" charset="0"/>
                <a:ea typeface="Verdana" panose="020B0604030504040204" pitchFamily="34" charset="0"/>
              </a:rPr>
              <a:t>vigorous</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peer</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review</a:t>
            </a:r>
            <a:r>
              <a:rPr lang="it-IT" sz="2400" dirty="0" smtClean="0">
                <a:latin typeface="Verdana" panose="020B0604030504040204" pitchFamily="34" charset="0"/>
                <a:ea typeface="Verdana" panose="020B0604030504040204" pitchFamily="34" charset="0"/>
              </a:rPr>
              <a:t> by the </a:t>
            </a:r>
            <a:r>
              <a:rPr lang="it-IT" sz="2400" dirty="0" err="1" smtClean="0">
                <a:latin typeface="Verdana" panose="020B0604030504040204" pitchFamily="34" charset="0"/>
                <a:ea typeface="Verdana" panose="020B0604030504040204" pitchFamily="34" charset="0"/>
              </a:rPr>
              <a:t>scientific</a:t>
            </a:r>
            <a:r>
              <a:rPr lang="it-IT" sz="2400" dirty="0" smtClean="0">
                <a:latin typeface="Verdana" panose="020B0604030504040204" pitchFamily="34" charset="0"/>
                <a:ea typeface="Verdana" panose="020B0604030504040204" pitchFamily="34" charset="0"/>
              </a:rPr>
              <a:t> community,</a:t>
            </a:r>
          </a:p>
          <a:p>
            <a:pPr marL="342900" indent="-342900">
              <a:buFont typeface="Arial" panose="020B0604020202020204" pitchFamily="34" charset="0"/>
              <a:buChar char="•"/>
            </a:pPr>
            <a:endParaRPr lang="it-IT" sz="2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it-IT" sz="2400" dirty="0" err="1">
                <a:latin typeface="Verdana" panose="020B0604030504040204" pitchFamily="34" charset="0"/>
                <a:ea typeface="Verdana" panose="020B0604030504040204" pitchFamily="34" charset="0"/>
              </a:rPr>
              <a:t>d</a:t>
            </a:r>
            <a:r>
              <a:rPr lang="it-IT" sz="2400" dirty="0" err="1" smtClean="0">
                <a:latin typeface="Verdana" panose="020B0604030504040204" pitchFamily="34" charset="0"/>
                <a:ea typeface="Verdana" panose="020B0604030504040204" pitchFamily="34" charset="0"/>
              </a:rPr>
              <a:t>eliver</a:t>
            </a:r>
            <a:r>
              <a:rPr lang="it-IT" sz="2400" dirty="0" smtClean="0">
                <a:latin typeface="Verdana" panose="020B0604030504040204" pitchFamily="34" charset="0"/>
                <a:ea typeface="Verdana" panose="020B0604030504040204" pitchFamily="34" charset="0"/>
              </a:rPr>
              <a:t> top </a:t>
            </a:r>
            <a:r>
              <a:rPr lang="it-IT" sz="2400" dirty="0" err="1" smtClean="0">
                <a:latin typeface="Verdana" panose="020B0604030504040204" pitchFamily="34" charset="0"/>
                <a:ea typeface="Verdana" panose="020B0604030504040204" pitchFamily="34" charset="0"/>
              </a:rPr>
              <a:t>notch</a:t>
            </a:r>
            <a:r>
              <a:rPr lang="it-IT" sz="2400" dirty="0" smtClean="0">
                <a:latin typeface="Verdana" panose="020B0604030504040204" pitchFamily="34" charset="0"/>
                <a:ea typeface="Verdana" panose="020B0604030504040204" pitchFamily="34" charset="0"/>
              </a:rPr>
              <a:t> science to policy </a:t>
            </a:r>
            <a:r>
              <a:rPr lang="it-IT" sz="2400" dirty="0" err="1" smtClean="0">
                <a:latin typeface="Verdana" panose="020B0604030504040204" pitchFamily="34" charset="0"/>
                <a:ea typeface="Verdana" panose="020B0604030504040204" pitchFamily="34" charset="0"/>
              </a:rPr>
              <a:t>makers</a:t>
            </a:r>
            <a:r>
              <a:rPr lang="it-IT" sz="2400" dirty="0" smtClean="0">
                <a:latin typeface="Verdana" panose="020B0604030504040204" pitchFamily="34" charset="0"/>
                <a:ea typeface="Verdana" panose="020B0604030504040204" pitchFamily="34" charset="0"/>
              </a:rPr>
              <a:t> </a:t>
            </a:r>
            <a:r>
              <a:rPr lang="it-IT" sz="2400" b="1" dirty="0" err="1" smtClean="0">
                <a:latin typeface="Verdana" panose="020B0604030504040204" pitchFamily="34" charset="0"/>
                <a:ea typeface="Verdana" panose="020B0604030504040204" pitchFamily="34" charset="0"/>
              </a:rPr>
              <a:t>when</a:t>
            </a:r>
            <a:r>
              <a:rPr lang="it-IT" sz="2400" b="1" dirty="0" smtClean="0">
                <a:latin typeface="Verdana" panose="020B0604030504040204" pitchFamily="34" charset="0"/>
                <a:ea typeface="Verdana" panose="020B0604030504040204" pitchFamily="34" charset="0"/>
              </a:rPr>
              <a:t> </a:t>
            </a:r>
            <a:r>
              <a:rPr lang="it-IT" sz="2400" b="1" dirty="0" err="1" smtClean="0">
                <a:latin typeface="Verdana" panose="020B0604030504040204" pitchFamily="34" charset="0"/>
                <a:ea typeface="Verdana" panose="020B0604030504040204" pitchFamily="34" charset="0"/>
              </a:rPr>
              <a:t>needed</a:t>
            </a:r>
            <a:r>
              <a:rPr lang="it-IT" sz="2400" b="1" dirty="0" smtClean="0">
                <a:latin typeface="Verdana" panose="020B0604030504040204" pitchFamily="34" charset="0"/>
                <a:ea typeface="Verdana" panose="020B0604030504040204" pitchFamily="34" charset="0"/>
              </a:rPr>
              <a:t> </a:t>
            </a:r>
            <a:r>
              <a:rPr lang="it-IT" sz="2400" dirty="0" smtClean="0">
                <a:latin typeface="Verdana" panose="020B0604030504040204" pitchFamily="34" charset="0"/>
                <a:ea typeface="Verdana" panose="020B0604030504040204" pitchFamily="34" charset="0"/>
              </a:rPr>
              <a:t>and in a </a:t>
            </a:r>
            <a:r>
              <a:rPr lang="it-IT" sz="2400" b="1" dirty="0" err="1" smtClean="0">
                <a:latin typeface="Verdana" panose="020B0604030504040204" pitchFamily="34" charset="0"/>
                <a:ea typeface="Verdana" panose="020B0604030504040204" pitchFamily="34" charset="0"/>
              </a:rPr>
              <a:t>clear</a:t>
            </a:r>
            <a:r>
              <a:rPr lang="it-IT" sz="2400" b="1" dirty="0" smtClean="0">
                <a:latin typeface="Verdana" panose="020B0604030504040204" pitchFamily="34" charset="0"/>
                <a:ea typeface="Verdana" panose="020B0604030504040204" pitchFamily="34" charset="0"/>
              </a:rPr>
              <a:t> and easy to </a:t>
            </a:r>
            <a:r>
              <a:rPr lang="it-IT" sz="2400" b="1" dirty="0" err="1" smtClean="0">
                <a:latin typeface="Verdana" panose="020B0604030504040204" pitchFamily="34" charset="0"/>
                <a:ea typeface="Verdana" panose="020B0604030504040204" pitchFamily="34" charset="0"/>
              </a:rPr>
              <a:t>understand</a:t>
            </a:r>
            <a:r>
              <a:rPr lang="it-IT" sz="2400" b="1" dirty="0" smtClean="0">
                <a:latin typeface="Verdana" panose="020B0604030504040204" pitchFamily="34" charset="0"/>
                <a:ea typeface="Verdana" panose="020B0604030504040204" pitchFamily="34" charset="0"/>
              </a:rPr>
              <a:t> format </a:t>
            </a:r>
          </a:p>
          <a:p>
            <a:endParaRPr lang="it-IT" sz="2400" dirty="0" smtClean="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it-IT" sz="2400" dirty="0" err="1" smtClean="0">
                <a:latin typeface="Verdana" panose="020B0604030504040204" pitchFamily="34" charset="0"/>
                <a:ea typeface="Verdana" panose="020B0604030504040204" pitchFamily="34" charset="0"/>
              </a:rPr>
              <a:t>as</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well</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as</a:t>
            </a:r>
            <a:r>
              <a:rPr lang="it-IT" sz="2400" dirty="0" smtClean="0">
                <a:latin typeface="Verdana" panose="020B0604030504040204" pitchFamily="34" charset="0"/>
                <a:ea typeface="Verdana" panose="020B0604030504040204" pitchFamily="34" charset="0"/>
              </a:rPr>
              <a:t> </a:t>
            </a:r>
            <a:r>
              <a:rPr lang="it-IT" sz="2400" b="1" dirty="0" err="1" smtClean="0">
                <a:latin typeface="Verdana" panose="020B0604030504040204" pitchFamily="34" charset="0"/>
                <a:ea typeface="Verdana" panose="020B0604030504040204" pitchFamily="34" charset="0"/>
              </a:rPr>
              <a:t>engaging</a:t>
            </a:r>
            <a:r>
              <a:rPr lang="it-IT" sz="2400" b="1" dirty="0" smtClean="0">
                <a:latin typeface="Verdana" panose="020B0604030504040204" pitchFamily="34" charset="0"/>
                <a:ea typeface="Verdana" panose="020B0604030504040204" pitchFamily="34" charset="0"/>
              </a:rPr>
              <a:t> with society</a:t>
            </a:r>
            <a:r>
              <a:rPr lang="it-IT" sz="2400" dirty="0" smtClean="0">
                <a:latin typeface="Verdana" panose="020B0604030504040204" pitchFamily="34" charset="0"/>
                <a:ea typeface="Verdana" panose="020B0604030504040204" pitchFamily="34" charset="0"/>
              </a:rPr>
              <a:t>, </a:t>
            </a:r>
            <a:r>
              <a:rPr lang="it-IT" sz="2400" b="1" dirty="0" err="1" smtClean="0">
                <a:latin typeface="Verdana" panose="020B0604030504040204" pitchFamily="34" charset="0"/>
                <a:ea typeface="Verdana" panose="020B0604030504040204" pitchFamily="34" charset="0"/>
              </a:rPr>
              <a:t>understanding</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concerns</a:t>
            </a:r>
            <a:r>
              <a:rPr lang="it-IT" sz="2400" dirty="0" smtClean="0">
                <a:latin typeface="Verdana" panose="020B0604030504040204" pitchFamily="34" charset="0"/>
                <a:ea typeface="Verdana" panose="020B0604030504040204" pitchFamily="34" charset="0"/>
              </a:rPr>
              <a:t> and </a:t>
            </a:r>
            <a:r>
              <a:rPr lang="it-IT" sz="2400" dirty="0" err="1" smtClean="0">
                <a:latin typeface="Verdana" panose="020B0604030504040204" pitchFamily="34" charset="0"/>
                <a:ea typeface="Verdana" panose="020B0604030504040204" pitchFamily="34" charset="0"/>
              </a:rPr>
              <a:t>psychology</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behind</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issues</a:t>
            </a:r>
            <a:r>
              <a:rPr lang="it-IT" sz="2400" dirty="0" smtClean="0">
                <a:latin typeface="Verdana" panose="020B0604030504040204" pitchFamily="34" charset="0"/>
                <a:ea typeface="Verdana" panose="020B0604030504040204" pitchFamily="34" charset="0"/>
              </a:rPr>
              <a:t>, </a:t>
            </a:r>
            <a:r>
              <a:rPr lang="it-IT" sz="2400" b="1" dirty="0" err="1" smtClean="0">
                <a:latin typeface="Verdana" panose="020B0604030504040204" pitchFamily="34" charset="0"/>
                <a:ea typeface="Verdana" panose="020B0604030504040204" pitchFamily="34" charset="0"/>
              </a:rPr>
              <a:t>explaining</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uncertainties</a:t>
            </a:r>
            <a:r>
              <a:rPr lang="it-IT" sz="2400" dirty="0" smtClean="0">
                <a:latin typeface="Verdana" panose="020B0604030504040204" pitchFamily="34" charset="0"/>
                <a:ea typeface="Verdana" panose="020B0604030504040204" pitchFamily="34" charset="0"/>
              </a:rPr>
              <a:t>, (re)</a:t>
            </a:r>
            <a:r>
              <a:rPr lang="it-IT" sz="2400" dirty="0" err="1" smtClean="0">
                <a:latin typeface="Verdana" panose="020B0604030504040204" pitchFamily="34" charset="0"/>
                <a:ea typeface="Verdana" panose="020B0604030504040204" pitchFamily="34" charset="0"/>
              </a:rPr>
              <a:t>gaining</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credibility</a:t>
            </a:r>
            <a:r>
              <a:rPr lang="it-IT" sz="2400" dirty="0" smtClean="0">
                <a:latin typeface="Verdana" panose="020B0604030504040204" pitchFamily="34" charset="0"/>
                <a:ea typeface="Verdana" panose="020B0604030504040204" pitchFamily="34" charset="0"/>
              </a:rPr>
              <a:t> </a:t>
            </a:r>
            <a:endParaRPr lang="en-GB" sz="2400" dirty="0">
              <a:latin typeface="Verdana" panose="020B0604030504040204" pitchFamily="34" charset="0"/>
              <a:ea typeface="Verdana" panose="020B060403050404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3420887429"/>
      </p:ext>
    </p:extLst>
  </p:cSld>
  <p:clrMapOvr>
    <a:masterClrMapping/>
  </p:clrMapOvr>
  <mc:AlternateContent xmlns:mc="http://schemas.openxmlformats.org/markup-compatibility/2006" xmlns:p14="http://schemas.microsoft.com/office/powerpoint/2010/main">
    <mc:Choice Requires="p14">
      <p:transition spd="slow" p14:dur="2000" advTm="68006"/>
    </mc:Choice>
    <mc:Fallback xmlns="">
      <p:transition spd="slow" advTm="68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7143" y="1777093"/>
            <a:ext cx="4579258" cy="4113437"/>
          </a:xfrm>
          <a:prstGeom prst="rect">
            <a:avLst/>
          </a:prstGeom>
        </p:spPr>
      </p:pic>
      <p:sp>
        <p:nvSpPr>
          <p:cNvPr id="3" name="Text Placeholder 2"/>
          <p:cNvSpPr>
            <a:spLocks noGrp="1"/>
          </p:cNvSpPr>
          <p:nvPr>
            <p:ph type="body" sz="quarter" idx="11"/>
          </p:nvPr>
        </p:nvSpPr>
        <p:spPr/>
        <p:txBody>
          <a:bodyPr/>
          <a:lstStyle/>
          <a:p>
            <a:r>
              <a:rPr lang="it-IT" dirty="0" smtClean="0"/>
              <a:t>Science </a:t>
            </a:r>
            <a:r>
              <a:rPr lang="it-IT" dirty="0" err="1" smtClean="0"/>
              <a:t>communication</a:t>
            </a:r>
            <a:r>
              <a:rPr lang="it-IT" dirty="0" smtClean="0"/>
              <a:t> and </a:t>
            </a:r>
            <a:r>
              <a:rPr lang="it-IT" dirty="0" err="1" smtClean="0"/>
              <a:t>climate</a:t>
            </a:r>
            <a:r>
              <a:rPr lang="it-IT" dirty="0" smtClean="0"/>
              <a:t> </a:t>
            </a:r>
            <a:r>
              <a:rPr lang="it-IT" dirty="0" err="1" smtClean="0"/>
              <a:t>change</a:t>
            </a:r>
            <a:endParaRPr lang="en-GB" dirty="0"/>
          </a:p>
        </p:txBody>
      </p:sp>
      <p:pic>
        <p:nvPicPr>
          <p:cNvPr id="4" name="Picture 3"/>
          <p:cNvPicPr>
            <a:picLocks noChangeAspect="1"/>
          </p:cNvPicPr>
          <p:nvPr/>
        </p:nvPicPr>
        <p:blipFill>
          <a:blip r:embed="rId5"/>
          <a:stretch>
            <a:fillRect/>
          </a:stretch>
        </p:blipFill>
        <p:spPr>
          <a:xfrm>
            <a:off x="274459" y="5228450"/>
            <a:ext cx="8345065" cy="1324160"/>
          </a:xfrm>
          <a:prstGeom prst="rect">
            <a:avLst/>
          </a:prstGeom>
        </p:spPr>
      </p:pic>
      <p:pic>
        <p:nvPicPr>
          <p:cNvPr id="7" name="Picture 6"/>
          <p:cNvPicPr>
            <a:picLocks noChangeAspect="1"/>
          </p:cNvPicPr>
          <p:nvPr/>
        </p:nvPicPr>
        <p:blipFill>
          <a:blip r:embed="rId6"/>
          <a:stretch>
            <a:fillRect/>
          </a:stretch>
        </p:blipFill>
        <p:spPr>
          <a:xfrm>
            <a:off x="274459" y="3452049"/>
            <a:ext cx="7821116" cy="1409897"/>
          </a:xfrm>
          <a:prstGeom prst="rect">
            <a:avLst/>
          </a:prstGeom>
        </p:spPr>
      </p:pic>
      <p:pic>
        <p:nvPicPr>
          <p:cNvPr id="8" name="Picture 7"/>
          <p:cNvPicPr>
            <a:picLocks noChangeAspect="1"/>
          </p:cNvPicPr>
          <p:nvPr/>
        </p:nvPicPr>
        <p:blipFill>
          <a:blip r:embed="rId7"/>
          <a:stretch>
            <a:fillRect/>
          </a:stretch>
        </p:blipFill>
        <p:spPr>
          <a:xfrm>
            <a:off x="402543" y="1735058"/>
            <a:ext cx="8316486" cy="1533739"/>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7584566"/>
      </p:ext>
    </p:extLst>
  </p:cSld>
  <p:clrMapOvr>
    <a:masterClrMapping/>
  </p:clrMapOvr>
  <mc:AlternateContent xmlns:mc="http://schemas.openxmlformats.org/markup-compatibility/2006" xmlns:p14="http://schemas.microsoft.com/office/powerpoint/2010/main">
    <mc:Choice Requires="p14">
      <p:transition spd="slow" p14:dur="2000" advTm="34814"/>
    </mc:Choice>
    <mc:Fallback xmlns="">
      <p:transition spd="slow" advTm="3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68349" y="515935"/>
            <a:ext cx="10896600" cy="993310"/>
          </a:xfrm>
        </p:spPr>
        <p:txBody>
          <a:bodyPr/>
          <a:lstStyle/>
          <a:p>
            <a:r>
              <a:rPr lang="it-IT" dirty="0" smtClean="0"/>
              <a:t>The </a:t>
            </a:r>
            <a:r>
              <a:rPr lang="it-IT" dirty="0" err="1" smtClean="0"/>
              <a:t>outline</a:t>
            </a:r>
            <a:r>
              <a:rPr lang="it-IT" dirty="0" smtClean="0"/>
              <a:t> of </a:t>
            </a:r>
            <a:r>
              <a:rPr lang="it-IT" dirty="0" err="1" smtClean="0"/>
              <a:t>this</a:t>
            </a:r>
            <a:r>
              <a:rPr lang="it-IT" dirty="0" smtClean="0"/>
              <a:t> talk</a:t>
            </a:r>
            <a:endParaRPr lang="en-GB" dirty="0"/>
          </a:p>
        </p:txBody>
      </p:sp>
      <p:sp>
        <p:nvSpPr>
          <p:cNvPr id="4" name="Rectangle 3"/>
          <p:cNvSpPr/>
          <p:nvPr/>
        </p:nvSpPr>
        <p:spPr>
          <a:xfrm>
            <a:off x="768349" y="1264583"/>
            <a:ext cx="11037208" cy="5386090"/>
          </a:xfrm>
          <a:prstGeom prst="rect">
            <a:avLst/>
          </a:prstGeom>
        </p:spPr>
        <p:txBody>
          <a:bodyPr wrap="square">
            <a:spAutoFit/>
          </a:bodyPr>
          <a:lstStyle/>
          <a:p>
            <a:endParaRPr lang="it-IT" sz="2400" dirty="0">
              <a:latin typeface="Verdana" panose="020B0604030504040204" pitchFamily="34" charset="0"/>
              <a:ea typeface="Verdana" panose="020B0604030504040204" pitchFamily="34" charset="0"/>
            </a:endParaRPr>
          </a:p>
          <a:p>
            <a:r>
              <a:rPr lang="it-IT" sz="2400" dirty="0" smtClean="0">
                <a:latin typeface="Verdana" panose="020B0604030504040204" pitchFamily="34" charset="0"/>
                <a:ea typeface="Verdana" panose="020B0604030504040204" pitchFamily="34" charset="0"/>
              </a:rPr>
              <a:t>At the end of </a:t>
            </a:r>
            <a:r>
              <a:rPr lang="it-IT" sz="2400" dirty="0" err="1" smtClean="0">
                <a:latin typeface="Verdana" panose="020B0604030504040204" pitchFamily="34" charset="0"/>
                <a:ea typeface="Verdana" panose="020B0604030504040204" pitchFamily="34" charset="0"/>
              </a:rPr>
              <a:t>this</a:t>
            </a:r>
            <a:r>
              <a:rPr lang="it-IT" sz="2400" dirty="0" smtClean="0">
                <a:latin typeface="Verdana" panose="020B0604030504040204" pitchFamily="34" charset="0"/>
                <a:ea typeface="Verdana" panose="020B0604030504040204" pitchFamily="34" charset="0"/>
              </a:rPr>
              <a:t> talk </a:t>
            </a:r>
            <a:r>
              <a:rPr lang="it-IT" sz="2400" dirty="0" err="1" smtClean="0">
                <a:latin typeface="Verdana" panose="020B0604030504040204" pitchFamily="34" charset="0"/>
                <a:ea typeface="Verdana" panose="020B0604030504040204" pitchFamily="34" charset="0"/>
              </a:rPr>
              <a:t>we</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will</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have</a:t>
            </a:r>
            <a:r>
              <a:rPr lang="it-IT" sz="2400" dirty="0" smtClean="0">
                <a:latin typeface="Verdana" panose="020B0604030504040204" pitchFamily="34" charset="0"/>
                <a:ea typeface="Verdana" panose="020B0604030504040204" pitchFamily="34" charset="0"/>
              </a:rPr>
              <a:t> made </a:t>
            </a:r>
            <a:r>
              <a:rPr lang="it-IT" sz="2400" dirty="0" err="1" smtClean="0">
                <a:latin typeface="Verdana" panose="020B0604030504040204" pitchFamily="34" charset="0"/>
                <a:ea typeface="Verdana" panose="020B0604030504040204" pitchFamily="34" charset="0"/>
              </a:rPr>
              <a:t>two</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points</a:t>
            </a:r>
            <a:r>
              <a:rPr lang="it-IT" sz="2400" dirty="0" smtClean="0">
                <a:latin typeface="Verdana" panose="020B0604030504040204" pitchFamily="34" charset="0"/>
                <a:ea typeface="Verdana" panose="020B0604030504040204" pitchFamily="34" charset="0"/>
              </a:rPr>
              <a:t>:</a:t>
            </a:r>
          </a:p>
          <a:p>
            <a:endParaRPr lang="it-IT" sz="2400"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endParaRPr lang="it-IT" sz="2400"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r>
              <a:rPr lang="it-IT" sz="2400" dirty="0" err="1" smtClean="0">
                <a:latin typeface="Verdana" panose="020B0604030504040204" pitchFamily="34" charset="0"/>
                <a:ea typeface="Verdana" panose="020B0604030504040204" pitchFamily="34" charset="0"/>
              </a:rPr>
              <a:t>Scientists</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have</a:t>
            </a:r>
            <a:r>
              <a:rPr lang="it-IT" sz="2400" dirty="0" smtClean="0">
                <a:latin typeface="Verdana" panose="020B0604030504040204" pitchFamily="34" charset="0"/>
                <a:ea typeface="Verdana" panose="020B0604030504040204" pitchFamily="34" charset="0"/>
              </a:rPr>
              <a:t> a </a:t>
            </a:r>
            <a:r>
              <a:rPr lang="it-IT" sz="2800" b="1" dirty="0" err="1" smtClean="0">
                <a:latin typeface="Verdana" panose="020B0604030504040204" pitchFamily="34" charset="0"/>
                <a:ea typeface="Verdana" panose="020B0604030504040204" pitchFamily="34" charset="0"/>
              </a:rPr>
              <a:t>responsibility</a:t>
            </a:r>
            <a:r>
              <a:rPr lang="it-IT" sz="2400" b="1" dirty="0" smtClean="0">
                <a:latin typeface="Verdana" panose="020B0604030504040204" pitchFamily="34" charset="0"/>
                <a:ea typeface="Verdana" panose="020B0604030504040204" pitchFamily="34" charset="0"/>
              </a:rPr>
              <a:t> </a:t>
            </a:r>
            <a:r>
              <a:rPr lang="it-IT" sz="2400" dirty="0" smtClean="0">
                <a:latin typeface="Verdana" panose="020B0604030504040204" pitchFamily="34" charset="0"/>
                <a:ea typeface="Verdana" panose="020B0604030504040204" pitchFamily="34" charset="0"/>
              </a:rPr>
              <a:t>in </a:t>
            </a:r>
            <a:r>
              <a:rPr lang="it-IT" sz="2400" dirty="0" err="1" smtClean="0">
                <a:latin typeface="Verdana" panose="020B0604030504040204" pitchFamily="34" charset="0"/>
                <a:ea typeface="Verdana" panose="020B0604030504040204" pitchFamily="34" charset="0"/>
              </a:rPr>
              <a:t>providing</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support</a:t>
            </a:r>
            <a:r>
              <a:rPr lang="it-IT" sz="2400" dirty="0" smtClean="0">
                <a:latin typeface="Verdana" panose="020B0604030504040204" pitchFamily="34" charset="0"/>
                <a:ea typeface="Verdana" panose="020B0604030504040204" pitchFamily="34" charset="0"/>
              </a:rPr>
              <a:t> to policy </a:t>
            </a:r>
            <a:r>
              <a:rPr lang="it-IT" sz="2400" dirty="0" err="1" smtClean="0">
                <a:latin typeface="Verdana" panose="020B0604030504040204" pitchFamily="34" charset="0"/>
                <a:ea typeface="Verdana" panose="020B0604030504040204" pitchFamily="34" charset="0"/>
              </a:rPr>
              <a:t>makers</a:t>
            </a:r>
            <a:r>
              <a:rPr lang="it-IT" sz="2400" dirty="0" smtClean="0">
                <a:latin typeface="Verdana" panose="020B0604030504040204" pitchFamily="34" charset="0"/>
                <a:ea typeface="Verdana" panose="020B0604030504040204" pitchFamily="34" charset="0"/>
              </a:rPr>
              <a:t> and society in </a:t>
            </a:r>
            <a:r>
              <a:rPr lang="it-IT" sz="2400" dirty="0" err="1" smtClean="0">
                <a:latin typeface="Verdana" panose="020B0604030504040204" pitchFamily="34" charset="0"/>
                <a:ea typeface="Verdana" panose="020B0604030504040204" pitchFamily="34" charset="0"/>
              </a:rPr>
              <a:t>shaping</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our</a:t>
            </a:r>
            <a:r>
              <a:rPr lang="it-IT" sz="2400" dirty="0" smtClean="0">
                <a:latin typeface="Verdana" panose="020B0604030504040204" pitchFamily="34" charset="0"/>
                <a:ea typeface="Verdana" panose="020B0604030504040204" pitchFamily="34" charset="0"/>
              </a:rPr>
              <a:t> future. </a:t>
            </a:r>
          </a:p>
          <a:p>
            <a:pPr marL="800100" lvl="1" indent="-342900">
              <a:buFont typeface="Arial" panose="020B0604020202020204" pitchFamily="34" charset="0"/>
              <a:buChar char="•"/>
            </a:pPr>
            <a:endParaRPr lang="it-IT" sz="2400"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r>
              <a:rPr lang="it-IT" sz="2400" dirty="0" err="1" smtClean="0">
                <a:latin typeface="Verdana" panose="020B0604030504040204" pitchFamily="34" charset="0"/>
                <a:ea typeface="Verdana" panose="020B0604030504040204" pitchFamily="34" charset="0"/>
              </a:rPr>
              <a:t>Scientists</a:t>
            </a:r>
            <a:r>
              <a:rPr lang="it-IT" sz="2400" dirty="0" smtClean="0">
                <a:latin typeface="Verdana" panose="020B0604030504040204" pitchFamily="34" charset="0"/>
                <a:ea typeface="Verdana" panose="020B0604030504040204" pitchFamily="34" charset="0"/>
              </a:rPr>
              <a:t> must continue to do </a:t>
            </a:r>
            <a:r>
              <a:rPr lang="it-IT" sz="2400" dirty="0" err="1" smtClean="0">
                <a:latin typeface="Verdana" panose="020B0604030504040204" pitchFamily="34" charset="0"/>
                <a:ea typeface="Verdana" panose="020B0604030504040204" pitchFamily="34" charset="0"/>
              </a:rPr>
              <a:t>excellent</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research</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as</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well</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as</a:t>
            </a:r>
            <a:r>
              <a:rPr lang="it-IT" sz="2400" dirty="0" smtClean="0">
                <a:latin typeface="Verdana" panose="020B0604030504040204" pitchFamily="34" charset="0"/>
                <a:ea typeface="Verdana" panose="020B0604030504040204" pitchFamily="34" charset="0"/>
              </a:rPr>
              <a:t> </a:t>
            </a:r>
            <a:r>
              <a:rPr lang="it-IT" sz="2800" b="1" dirty="0" err="1" smtClean="0">
                <a:latin typeface="Verdana" panose="020B0604030504040204" pitchFamily="34" charset="0"/>
                <a:ea typeface="Verdana" panose="020B0604030504040204" pitchFamily="34" charset="0"/>
              </a:rPr>
              <a:t>communicating</a:t>
            </a:r>
            <a:r>
              <a:rPr lang="it-IT" sz="2800" b="1" dirty="0" smtClean="0">
                <a:latin typeface="Verdana" panose="020B0604030504040204" pitchFamily="34" charset="0"/>
                <a:ea typeface="Verdana" panose="020B0604030504040204" pitchFamily="34" charset="0"/>
              </a:rPr>
              <a:t> with policy </a:t>
            </a:r>
            <a:r>
              <a:rPr lang="it-IT" sz="2800" b="1" dirty="0" err="1" smtClean="0">
                <a:latin typeface="Verdana" panose="020B0604030504040204" pitchFamily="34" charset="0"/>
                <a:ea typeface="Verdana" panose="020B0604030504040204" pitchFamily="34" charset="0"/>
              </a:rPr>
              <a:t>makers</a:t>
            </a:r>
            <a:r>
              <a:rPr lang="it-IT" sz="2800" b="1" dirty="0" smtClean="0">
                <a:latin typeface="Verdana" panose="020B0604030504040204" pitchFamily="34" charset="0"/>
                <a:ea typeface="Verdana" panose="020B0604030504040204" pitchFamily="34" charset="0"/>
              </a:rPr>
              <a:t> and society</a:t>
            </a:r>
            <a:r>
              <a:rPr lang="it-IT" sz="2400" dirty="0" smtClean="0">
                <a:latin typeface="Verdana" panose="020B0604030504040204" pitchFamily="34" charset="0"/>
                <a:ea typeface="Verdana" panose="020B0604030504040204" pitchFamily="34" charset="0"/>
              </a:rPr>
              <a:t>. </a:t>
            </a:r>
          </a:p>
          <a:p>
            <a:pPr marL="800100" lvl="1" indent="-342900">
              <a:buFont typeface="Arial" panose="020B0604020202020204" pitchFamily="34" charset="0"/>
              <a:buChar char="•"/>
            </a:pPr>
            <a:endParaRPr lang="it-IT" sz="2400" dirty="0">
              <a:latin typeface="Verdana" panose="020B0604030504040204" pitchFamily="34" charset="0"/>
              <a:ea typeface="Verdana" panose="020B0604030504040204" pitchFamily="34" charset="0"/>
            </a:endParaRPr>
          </a:p>
          <a:p>
            <a:r>
              <a:rPr lang="it-IT" sz="2400" dirty="0" err="1" smtClean="0">
                <a:latin typeface="Verdana" panose="020B0604030504040204" pitchFamily="34" charset="0"/>
                <a:ea typeface="Verdana" panose="020B0604030504040204" pitchFamily="34" charset="0"/>
              </a:rPr>
              <a:t>We</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will</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also</a:t>
            </a:r>
            <a:r>
              <a:rPr lang="it-IT" sz="2400" dirty="0" smtClean="0">
                <a:latin typeface="Verdana" panose="020B0604030504040204" pitchFamily="34" charset="0"/>
                <a:ea typeface="Verdana" panose="020B0604030504040204" pitchFamily="34" charset="0"/>
              </a:rPr>
              <a:t> show some </a:t>
            </a:r>
            <a:r>
              <a:rPr lang="it-IT" sz="2400" dirty="0" err="1" smtClean="0">
                <a:latin typeface="Verdana" panose="020B0604030504040204" pitchFamily="34" charset="0"/>
                <a:ea typeface="Verdana" panose="020B0604030504040204" pitchFamily="34" charset="0"/>
              </a:rPr>
              <a:t>examples</a:t>
            </a:r>
            <a:r>
              <a:rPr lang="it-IT" sz="2400" dirty="0" smtClean="0">
                <a:latin typeface="Verdana" panose="020B0604030504040204" pitchFamily="34" charset="0"/>
                <a:ea typeface="Verdana" panose="020B0604030504040204" pitchFamily="34" charset="0"/>
              </a:rPr>
              <a:t> of </a:t>
            </a:r>
            <a:r>
              <a:rPr lang="it-IT" sz="2400" dirty="0" err="1" smtClean="0">
                <a:latin typeface="Verdana" panose="020B0604030504040204" pitchFamily="34" charset="0"/>
                <a:ea typeface="Verdana" panose="020B0604030504040204" pitchFamily="34" charset="0"/>
              </a:rPr>
              <a:t>how</a:t>
            </a:r>
            <a:r>
              <a:rPr lang="it-IT" sz="2400" dirty="0" smtClean="0">
                <a:latin typeface="Verdana" panose="020B0604030504040204" pitchFamily="34" charset="0"/>
                <a:ea typeface="Verdana" panose="020B0604030504040204" pitchFamily="34" charset="0"/>
              </a:rPr>
              <a:t> the JRC </a:t>
            </a:r>
            <a:r>
              <a:rPr lang="it-IT" sz="2400" dirty="0" err="1" smtClean="0">
                <a:latin typeface="Verdana" panose="020B0604030504040204" pitchFamily="34" charset="0"/>
                <a:ea typeface="Verdana" panose="020B0604030504040204" pitchFamily="34" charset="0"/>
              </a:rPr>
              <a:t>is</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addressing</a:t>
            </a:r>
            <a:r>
              <a:rPr lang="it-IT" sz="2400" dirty="0" smtClean="0">
                <a:latin typeface="Verdana" panose="020B0604030504040204" pitchFamily="34" charset="0"/>
                <a:ea typeface="Verdana" panose="020B0604030504040204" pitchFamily="34" charset="0"/>
              </a:rPr>
              <a:t> </a:t>
            </a:r>
            <a:r>
              <a:rPr lang="it-IT" sz="2400" dirty="0" err="1" smtClean="0">
                <a:latin typeface="Verdana" panose="020B0604030504040204" pitchFamily="34" charset="0"/>
                <a:ea typeface="Verdana" panose="020B0604030504040204" pitchFamily="34" charset="0"/>
              </a:rPr>
              <a:t>this</a:t>
            </a:r>
            <a:r>
              <a:rPr lang="it-IT" sz="2400" dirty="0" smtClean="0">
                <a:latin typeface="Verdana" panose="020B0604030504040204" pitchFamily="34" charset="0"/>
                <a:ea typeface="Verdana" panose="020B0604030504040204" pitchFamily="34" charset="0"/>
              </a:rPr>
              <a:t>.</a:t>
            </a:r>
            <a:endParaRPr lang="it-IT" sz="2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endParaRPr lang="it-IT" sz="2400" dirty="0" smtClean="0">
              <a:latin typeface="Verdana" panose="020B0604030504040204" pitchFamily="34" charset="0"/>
              <a:ea typeface="Verdana" panose="020B0604030504040204" pitchFamily="34" charset="0"/>
            </a:endParaRPr>
          </a:p>
          <a:p>
            <a:endParaRPr lang="it-IT" sz="2400" dirty="0">
              <a:latin typeface="Verdana" panose="020B0604030504040204" pitchFamily="34" charset="0"/>
              <a:ea typeface="Verdana" panose="020B0604030504040204" pitchFamily="34" charset="0"/>
            </a:endParaRPr>
          </a:p>
          <a:p>
            <a:endParaRPr lang="it-IT" sz="2400" dirty="0">
              <a:latin typeface="Verdana" panose="020B0604030504040204" pitchFamily="34" charset="0"/>
              <a:ea typeface="Verdana" panose="020B060403050404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443" y="6474990"/>
            <a:ext cx="811181" cy="283813"/>
          </a:xfrm>
          <a:prstGeom prst="rect">
            <a:avLst/>
          </a:prstGeom>
        </p:spPr>
      </p:pic>
    </p:spTree>
    <p:extLst>
      <p:ext uri="{BB962C8B-B14F-4D97-AF65-F5344CB8AC3E}">
        <p14:creationId xmlns:p14="http://schemas.microsoft.com/office/powerpoint/2010/main" val="944391194"/>
      </p:ext>
    </p:extLst>
  </p:cSld>
  <p:clrMapOvr>
    <a:masterClrMapping/>
  </p:clrMapOvr>
  <mc:AlternateContent xmlns:mc="http://schemas.openxmlformats.org/markup-compatibility/2006" xmlns:p14="http://schemas.microsoft.com/office/powerpoint/2010/main">
    <mc:Choice Requires="p14">
      <p:transition spd="slow" p14:dur="2000" advTm="43612"/>
    </mc:Choice>
    <mc:Fallback xmlns="">
      <p:transition spd="slow" advTm="4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9657" y="445746"/>
            <a:ext cx="11676743" cy="993310"/>
          </a:xfrm>
        </p:spPr>
        <p:txBody>
          <a:bodyPr/>
          <a:lstStyle/>
          <a:p>
            <a:r>
              <a:rPr lang="it-IT" dirty="0" smtClean="0">
                <a:latin typeface="Verdana" panose="020B0604030504040204" pitchFamily="34" charset="0"/>
                <a:ea typeface="Verdana" panose="020B0604030504040204" pitchFamily="34" charset="0"/>
                <a:cs typeface="Verdana" panose="020B0604030504040204" pitchFamily="34" charset="0"/>
              </a:rPr>
              <a:t>Science-policy-society </a:t>
            </a:r>
            <a:r>
              <a:rPr lang="it-IT" dirty="0" err="1">
                <a:latin typeface="Verdana" panose="020B0604030504040204" pitchFamily="34" charset="0"/>
                <a:ea typeface="Verdana" panose="020B0604030504040204" pitchFamily="34" charset="0"/>
                <a:cs typeface="Verdana" panose="020B0604030504040204" pitchFamily="34" charset="0"/>
              </a:rPr>
              <a:t>interface</a:t>
            </a:r>
            <a:r>
              <a:rPr lang="it-IT" dirty="0">
                <a:latin typeface="Verdana" panose="020B0604030504040204" pitchFamily="34" charset="0"/>
                <a:ea typeface="Verdana" panose="020B0604030504040204" pitchFamily="34" charset="0"/>
                <a:cs typeface="Verdana" panose="020B0604030504040204" pitchFamily="34" charset="0"/>
              </a:rPr>
              <a:t> </a:t>
            </a:r>
            <a:r>
              <a:rPr lang="it-IT" dirty="0" err="1">
                <a:latin typeface="Verdana" panose="020B0604030504040204" pitchFamily="34" charset="0"/>
                <a:ea typeface="Verdana" panose="020B0604030504040204" pitchFamily="34" charset="0"/>
                <a:cs typeface="Verdana" panose="020B0604030504040204" pitchFamily="34" charset="0"/>
              </a:rPr>
              <a:t>is</a:t>
            </a:r>
            <a:r>
              <a:rPr lang="it-IT" dirty="0">
                <a:latin typeface="Verdana" panose="020B0604030504040204" pitchFamily="34" charset="0"/>
                <a:ea typeface="Verdana" panose="020B0604030504040204" pitchFamily="34" charset="0"/>
                <a:cs typeface="Verdana" panose="020B0604030504040204" pitchFamily="34" charset="0"/>
              </a:rPr>
              <a:t> </a:t>
            </a:r>
            <a:r>
              <a:rPr lang="it-IT" dirty="0" err="1" smtClean="0">
                <a:latin typeface="Verdana" panose="020B0604030504040204" pitchFamily="34" charset="0"/>
                <a:ea typeface="Verdana" panose="020B0604030504040204" pitchFamily="34" charset="0"/>
                <a:cs typeface="Verdana" panose="020B0604030504040204" pitchFamily="34" charset="0"/>
              </a:rPr>
              <a:t>crucial</a:t>
            </a:r>
            <a:endParaRPr lang="it-IT" dirty="0" smtClean="0">
              <a:latin typeface="Verdana" panose="020B0604030504040204" pitchFamily="34" charset="0"/>
              <a:ea typeface="Verdana" panose="020B0604030504040204" pitchFamily="34" charset="0"/>
              <a:cs typeface="Verdana" panose="020B0604030504040204" pitchFamily="34" charset="0"/>
            </a:endParaRPr>
          </a:p>
          <a:p>
            <a:r>
              <a:rPr lang="it-IT" sz="2000" dirty="0" smtClean="0">
                <a:latin typeface="Verdana" panose="020B0604030504040204" pitchFamily="34" charset="0"/>
                <a:ea typeface="Verdana" panose="020B0604030504040204" pitchFamily="34" charset="0"/>
                <a:cs typeface="Verdana" panose="020B0604030504040204" pitchFamily="34" charset="0"/>
              </a:rPr>
              <a:t>(B. </a:t>
            </a:r>
            <a:r>
              <a:rPr lang="it-IT" sz="2000" dirty="0" err="1" smtClean="0">
                <a:latin typeface="Verdana" panose="020B0604030504040204" pitchFamily="34" charset="0"/>
                <a:ea typeface="Verdana" panose="020B0604030504040204" pitchFamily="34" charset="0"/>
                <a:cs typeface="Verdana" panose="020B0604030504040204" pitchFamily="34" charset="0"/>
              </a:rPr>
              <a:t>Latour</a:t>
            </a:r>
            <a:r>
              <a:rPr lang="it-IT" sz="2000" dirty="0" smtClean="0">
                <a:latin typeface="Verdana" panose="020B0604030504040204" pitchFamily="34" charset="0"/>
                <a:ea typeface="Verdana" panose="020B0604030504040204" pitchFamily="34" charset="0"/>
                <a:cs typeface="Verdana" panose="020B0604030504040204" pitchFamily="34" charset="0"/>
              </a:rPr>
              <a:t>)</a:t>
            </a:r>
            <a:endParaRPr lang="it-IT"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00988" y="1674560"/>
            <a:ext cx="3356656" cy="28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800989" y="4631453"/>
            <a:ext cx="3356656" cy="830997"/>
          </a:xfrm>
          <a:prstGeom prst="rect">
            <a:avLst/>
          </a:prstGeom>
          <a:noFill/>
        </p:spPr>
        <p:txBody>
          <a:bodyPr wrap="square" rtlCol="0">
            <a:spAutoFit/>
          </a:bodyPr>
          <a:lstStyle/>
          <a:p>
            <a:pPr algn="ctr"/>
            <a:r>
              <a:rPr lang="it-IT" sz="2400" dirty="0" smtClean="0"/>
              <a:t>Bruno </a:t>
            </a:r>
            <a:r>
              <a:rPr lang="it-IT" sz="2400" dirty="0" err="1" smtClean="0"/>
              <a:t>Latour</a:t>
            </a:r>
            <a:endParaRPr lang="it-IT" sz="2400" dirty="0" smtClean="0"/>
          </a:p>
          <a:p>
            <a:pPr algn="ctr"/>
            <a:r>
              <a:rPr lang="it-IT" sz="2400" dirty="0" smtClean="0"/>
              <a:t>(1947-     )</a:t>
            </a:r>
            <a:endParaRPr lang="en-GB" sz="2400" dirty="0"/>
          </a:p>
        </p:txBody>
      </p:sp>
      <p:sp>
        <p:nvSpPr>
          <p:cNvPr id="7" name="TextBox 6"/>
          <p:cNvSpPr txBox="1"/>
          <p:nvPr/>
        </p:nvSpPr>
        <p:spPr>
          <a:xfrm>
            <a:off x="267901" y="1652390"/>
            <a:ext cx="8533087" cy="4431983"/>
          </a:xfrm>
          <a:prstGeom prst="rect">
            <a:avLst/>
          </a:prstGeom>
          <a:noFill/>
        </p:spPr>
        <p:txBody>
          <a:bodyPr wrap="square" rtlCol="0">
            <a:spAutoFit/>
          </a:bodyPr>
          <a:lstStyle/>
          <a:p>
            <a:r>
              <a:rPr lang="en-GB" sz="2400" dirty="0" smtClean="0"/>
              <a:t>Bruno </a:t>
            </a:r>
            <a:r>
              <a:rPr lang="en-GB" sz="2400" dirty="0" err="1" smtClean="0"/>
              <a:t>Latour</a:t>
            </a:r>
            <a:r>
              <a:rPr lang="en-GB" sz="2400" dirty="0" smtClean="0"/>
              <a:t>:</a:t>
            </a:r>
          </a:p>
          <a:p>
            <a:endParaRPr lang="en-GB" dirty="0"/>
          </a:p>
          <a:p>
            <a:pPr marL="285750" indent="-285750">
              <a:buFont typeface="Arial" panose="020B0604020202020204" pitchFamily="34" charset="0"/>
              <a:buChar char="•"/>
            </a:pPr>
            <a:r>
              <a:rPr lang="en-GB" sz="2000" i="1" dirty="0" smtClean="0">
                <a:latin typeface="Verdana" panose="020B0604030504040204" pitchFamily="34" charset="0"/>
                <a:ea typeface="Verdana" panose="020B0604030504040204" pitchFamily="34" charset="0"/>
                <a:cs typeface="Verdana" panose="020B0604030504040204" pitchFamily="34" charset="0"/>
              </a:rPr>
              <a:t>"To </a:t>
            </a:r>
            <a:r>
              <a:rPr lang="en-GB" sz="2000" i="1" dirty="0">
                <a:latin typeface="Verdana" panose="020B0604030504040204" pitchFamily="34" charset="0"/>
                <a:ea typeface="Verdana" panose="020B0604030504040204" pitchFamily="34" charset="0"/>
                <a:cs typeface="Verdana" panose="020B0604030504040204" pitchFamily="34" charset="0"/>
              </a:rPr>
              <a:t>have common facts, you need a common </a:t>
            </a:r>
            <a:r>
              <a:rPr lang="en-GB" sz="2000" i="1" dirty="0" smtClean="0">
                <a:latin typeface="Verdana" panose="020B0604030504040204" pitchFamily="34" charset="0"/>
                <a:ea typeface="Verdana" panose="020B0604030504040204" pitchFamily="34" charset="0"/>
                <a:cs typeface="Verdana" panose="020B0604030504040204" pitchFamily="34" charset="0"/>
              </a:rPr>
              <a:t>reality - Large </a:t>
            </a:r>
            <a:r>
              <a:rPr lang="en-GB" sz="2000" i="1" dirty="0">
                <a:latin typeface="Verdana" panose="020B0604030504040204" pitchFamily="34" charset="0"/>
                <a:ea typeface="Verdana" panose="020B0604030504040204" pitchFamily="34" charset="0"/>
                <a:cs typeface="Verdana" panose="020B0604030504040204" pitchFamily="34" charset="0"/>
              </a:rPr>
              <a:t>groups of people are living in a different world with different </a:t>
            </a:r>
            <a:r>
              <a:rPr lang="en-GB" sz="2000" i="1" dirty="0" smtClean="0">
                <a:latin typeface="Verdana" panose="020B0604030504040204" pitchFamily="34" charset="0"/>
                <a:ea typeface="Verdana" panose="020B0604030504040204" pitchFamily="34" charset="0"/>
                <a:cs typeface="Verdana" panose="020B0604030504040204" pitchFamily="34" charset="0"/>
              </a:rPr>
              <a:t>realities [where </a:t>
            </a:r>
            <a:r>
              <a:rPr lang="en-GB" sz="2000" i="1" dirty="0">
                <a:latin typeface="Verdana" panose="020B0604030504040204" pitchFamily="34" charset="0"/>
                <a:ea typeface="Verdana" panose="020B0604030504040204" pitchFamily="34" charset="0"/>
                <a:cs typeface="Verdana" panose="020B0604030504040204" pitchFamily="34" charset="0"/>
              </a:rPr>
              <a:t>the climate is not changing</a:t>
            </a:r>
            <a:r>
              <a:rPr lang="en-GB" sz="2000" i="1" dirty="0" smtClean="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endParaRPr lang="en-GB" sz="2000" i="1"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it-IT" sz="2000" i="1" dirty="0" smtClean="0">
                <a:latin typeface="Verdana" panose="020B0604030504040204" pitchFamily="34" charset="0"/>
                <a:ea typeface="Verdana" panose="020B0604030504040204" pitchFamily="34" charset="0"/>
                <a:cs typeface="Verdana" panose="020B0604030504040204" pitchFamily="34" charset="0"/>
              </a:rPr>
              <a:t>Science and </a:t>
            </a:r>
            <a:r>
              <a:rPr lang="it-IT" sz="2000" i="1" dirty="0" err="1" smtClean="0">
                <a:latin typeface="Verdana" panose="020B0604030504040204" pitchFamily="34" charset="0"/>
                <a:ea typeface="Verdana" panose="020B0604030504040204" pitchFamily="34" charset="0"/>
                <a:cs typeface="Verdana" panose="020B0604030504040204" pitchFamily="34" charset="0"/>
              </a:rPr>
              <a:t>technology</a:t>
            </a:r>
            <a:r>
              <a:rPr lang="it-IT" sz="2000" i="1" dirty="0" smtClean="0">
                <a:latin typeface="Verdana" panose="020B0604030504040204" pitchFamily="34" charset="0"/>
                <a:ea typeface="Verdana" panose="020B0604030504040204" pitchFamily="34" charset="0"/>
                <a:cs typeface="Verdana" panose="020B0604030504040204" pitchFamily="34" charset="0"/>
              </a:rPr>
              <a:t> </a:t>
            </a:r>
            <a:r>
              <a:rPr lang="it-IT" sz="2000" i="1" dirty="0" err="1" smtClean="0">
                <a:latin typeface="Verdana" panose="020B0604030504040204" pitchFamily="34" charset="0"/>
                <a:ea typeface="Verdana" panose="020B0604030504040204" pitchFamily="34" charset="0"/>
                <a:cs typeface="Verdana" panose="020B0604030504040204" pitchFamily="34" charset="0"/>
              </a:rPr>
              <a:t>cannot</a:t>
            </a:r>
            <a:r>
              <a:rPr lang="it-IT" sz="2000" i="1" dirty="0" smtClean="0">
                <a:latin typeface="Verdana" panose="020B0604030504040204" pitchFamily="34" charset="0"/>
                <a:ea typeface="Verdana" panose="020B0604030504040204" pitchFamily="34" charset="0"/>
                <a:cs typeface="Verdana" panose="020B0604030504040204" pitchFamily="34" charset="0"/>
              </a:rPr>
              <a:t> be </a:t>
            </a:r>
            <a:r>
              <a:rPr lang="it-IT" sz="2000" i="1" dirty="0" err="1" smtClean="0">
                <a:latin typeface="Verdana" panose="020B0604030504040204" pitchFamily="34" charset="0"/>
                <a:ea typeface="Verdana" panose="020B0604030504040204" pitchFamily="34" charset="0"/>
                <a:cs typeface="Verdana" panose="020B0604030504040204" pitchFamily="34" charset="0"/>
              </a:rPr>
              <a:t>separated</a:t>
            </a:r>
            <a:r>
              <a:rPr lang="it-IT" sz="2000" i="1" dirty="0" smtClean="0">
                <a:latin typeface="Verdana" panose="020B0604030504040204" pitchFamily="34" charset="0"/>
                <a:ea typeface="Verdana" panose="020B0604030504040204" pitchFamily="34" charset="0"/>
                <a:cs typeface="Verdana" panose="020B0604030504040204" pitchFamily="34" charset="0"/>
              </a:rPr>
              <a:t> from </a:t>
            </a:r>
            <a:r>
              <a:rPr lang="it-IT" sz="2000" i="1" dirty="0" err="1" smtClean="0">
                <a:latin typeface="Verdana" panose="020B0604030504040204" pitchFamily="34" charset="0"/>
                <a:ea typeface="Verdana" panose="020B0604030504040204" pitchFamily="34" charset="0"/>
                <a:cs typeface="Verdana" panose="020B0604030504040204" pitchFamily="34" charset="0"/>
              </a:rPr>
              <a:t>politics</a:t>
            </a:r>
            <a:r>
              <a:rPr lang="it-IT" sz="2000" i="1" dirty="0" smtClean="0">
                <a:latin typeface="Verdana" panose="020B0604030504040204" pitchFamily="34" charset="0"/>
                <a:ea typeface="Verdana" panose="020B0604030504040204" pitchFamily="34" charset="0"/>
                <a:cs typeface="Verdana" panose="020B0604030504040204" pitchFamily="34" charset="0"/>
              </a:rPr>
              <a:t>! (The </a:t>
            </a:r>
            <a:r>
              <a:rPr lang="it-IT" sz="2000" i="1" dirty="0" err="1" smtClean="0">
                <a:latin typeface="Verdana" panose="020B0604030504040204" pitchFamily="34" charset="0"/>
                <a:ea typeface="Verdana" panose="020B0604030504040204" pitchFamily="34" charset="0"/>
                <a:cs typeface="Verdana" panose="020B0604030504040204" pitchFamily="34" charset="0"/>
              </a:rPr>
              <a:t>same</a:t>
            </a:r>
            <a:r>
              <a:rPr lang="it-IT" sz="2000" i="1" dirty="0" smtClean="0">
                <a:latin typeface="Verdana" panose="020B0604030504040204" pitchFamily="34" charset="0"/>
                <a:ea typeface="Verdana" panose="020B0604030504040204" pitchFamily="34" charset="0"/>
                <a:cs typeface="Verdana" panose="020B0604030504040204" pitchFamily="34" charset="0"/>
              </a:rPr>
              <a:t> </a:t>
            </a:r>
            <a:r>
              <a:rPr lang="it-IT" sz="2000" i="1" dirty="0" err="1" smtClean="0">
                <a:latin typeface="Verdana" panose="020B0604030504040204" pitchFamily="34" charset="0"/>
                <a:ea typeface="Verdana" panose="020B0604030504040204" pitchFamily="34" charset="0"/>
                <a:cs typeface="Verdana" panose="020B0604030504040204" pitchFamily="34" charset="0"/>
              </a:rPr>
              <a:t>applies</a:t>
            </a:r>
            <a:r>
              <a:rPr lang="it-IT" sz="2000" i="1" dirty="0" smtClean="0">
                <a:latin typeface="Verdana" panose="020B0604030504040204" pitchFamily="34" charset="0"/>
                <a:ea typeface="Verdana" panose="020B0604030504040204" pitchFamily="34" charset="0"/>
                <a:cs typeface="Verdana" panose="020B0604030504040204" pitchFamily="34" charset="0"/>
              </a:rPr>
              <a:t> to science and </a:t>
            </a:r>
            <a:r>
              <a:rPr lang="it-IT" sz="2000" i="1" dirty="0" err="1" smtClean="0">
                <a:latin typeface="Verdana" panose="020B0604030504040204" pitchFamily="34" charset="0"/>
                <a:ea typeface="Verdana" panose="020B0604030504040204" pitchFamily="34" charset="0"/>
                <a:cs typeface="Verdana" panose="020B0604030504040204" pitchFamily="34" charset="0"/>
              </a:rPr>
              <a:t>climate</a:t>
            </a:r>
            <a:r>
              <a:rPr lang="it-IT" sz="2000" i="1" dirty="0" smtClean="0">
                <a:latin typeface="Verdana" panose="020B0604030504040204" pitchFamily="34" charset="0"/>
                <a:ea typeface="Verdana" panose="020B0604030504040204" pitchFamily="34" charset="0"/>
                <a:cs typeface="Verdana" panose="020B0604030504040204" pitchFamily="34" charset="0"/>
              </a:rPr>
              <a:t> </a:t>
            </a:r>
            <a:r>
              <a:rPr lang="it-IT" sz="2000" i="1" dirty="0" err="1" smtClean="0">
                <a:latin typeface="Verdana" panose="020B0604030504040204" pitchFamily="34" charset="0"/>
                <a:ea typeface="Verdana" panose="020B0604030504040204" pitchFamily="34" charset="0"/>
                <a:cs typeface="Verdana" panose="020B0604030504040204" pitchFamily="34" charset="0"/>
              </a:rPr>
              <a:t>change</a:t>
            </a:r>
            <a:r>
              <a:rPr lang="it-IT" sz="2000" i="1" dirty="0" smtClean="0">
                <a:latin typeface="Verdana" panose="020B0604030504040204" pitchFamily="34" charset="0"/>
                <a:ea typeface="Verdana" panose="020B0604030504040204" pitchFamily="34" charset="0"/>
                <a:cs typeface="Verdana" panose="020B0604030504040204" pitchFamily="34" charset="0"/>
              </a:rPr>
              <a:t>/ </a:t>
            </a:r>
            <a:r>
              <a:rPr lang="it-IT" sz="2000" i="1" dirty="0" err="1" smtClean="0">
                <a:latin typeface="Verdana" panose="020B0604030504040204" pitchFamily="34" charset="0"/>
                <a:ea typeface="Verdana" panose="020B0604030504040204" pitchFamily="34" charset="0"/>
                <a:cs typeface="Verdana" panose="020B0604030504040204" pitchFamily="34" charset="0"/>
              </a:rPr>
              <a:t>activism</a:t>
            </a:r>
            <a:r>
              <a:rPr lang="it-IT" sz="2000" i="1" dirty="0" smtClean="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endParaRPr lang="it-IT" sz="2000" i="1" dirty="0" smtClean="0">
              <a:latin typeface="Verdana" panose="020B0604030504040204" pitchFamily="34" charset="0"/>
              <a:ea typeface="Verdana" panose="020B0604030504040204" pitchFamily="34" charset="0"/>
              <a:cs typeface="Verdana" panose="020B0604030504040204" pitchFamily="34" charset="0"/>
            </a:endParaRPr>
          </a:p>
          <a:p>
            <a:endParaRPr lang="en-GB" sz="2000" i="1"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2000" i="1" dirty="0">
                <a:latin typeface="Verdana" panose="020B0604030504040204" pitchFamily="34" charset="0"/>
                <a:ea typeface="Verdana" panose="020B0604030504040204" pitchFamily="34" charset="0"/>
                <a:cs typeface="Verdana" panose="020B0604030504040204" pitchFamily="34" charset="0"/>
              </a:rPr>
              <a:t>Now, scientists have to win back respect. But the solution is the same: You need to present science as science in action. I agree that’s risky, because we make the uncertainties and controversies explicit</a:t>
            </a:r>
            <a:r>
              <a:rPr lang="en-GB" sz="2000" i="1" dirty="0" smtClean="0">
                <a:latin typeface="Verdana" panose="020B0604030504040204" pitchFamily="34" charset="0"/>
                <a:ea typeface="Verdana" panose="020B0604030504040204" pitchFamily="34" charset="0"/>
                <a:cs typeface="Verdana" panose="020B0604030504040204" pitchFamily="34" charset="0"/>
              </a:rPr>
              <a:t>."</a:t>
            </a:r>
            <a:endParaRPr lang="en-GB" sz="2000" i="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420914" y="6212114"/>
            <a:ext cx="11321143" cy="369332"/>
          </a:xfrm>
          <a:prstGeom prst="rect">
            <a:avLst/>
          </a:prstGeom>
          <a:noFill/>
        </p:spPr>
        <p:txBody>
          <a:bodyPr wrap="square" rtlCol="0">
            <a:spAutoFit/>
          </a:bodyPr>
          <a:lstStyle/>
          <a:p>
            <a:r>
              <a:rPr lang="en-GB" dirty="0">
                <a:hlinkClick r:id="rId6"/>
              </a:rPr>
              <a:t>https://www.sciencemag.org/news/2017/10/bruno-latour-veteran-science-wars-has-new-mission</a:t>
            </a:r>
            <a:endParaRPr lang="en-GB"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6529943"/>
      </p:ext>
    </p:extLst>
  </p:cSld>
  <p:clrMapOvr>
    <a:masterClrMapping/>
  </p:clrMapOvr>
  <mc:AlternateContent xmlns:mc="http://schemas.openxmlformats.org/markup-compatibility/2006" xmlns:p14="http://schemas.microsoft.com/office/powerpoint/2010/main">
    <mc:Choice Requires="p14">
      <p:transition spd="slow" p14:dur="2000" advTm="112343"/>
    </mc:Choice>
    <mc:Fallback xmlns="">
      <p:transition spd="slow" advTm="11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39800" y="401453"/>
            <a:ext cx="11252200" cy="1293913"/>
          </a:xfrm>
        </p:spPr>
        <p:txBody>
          <a:bodyPr/>
          <a:lstStyle/>
          <a:p>
            <a:r>
              <a:rPr lang="nl-NL" sz="4400" dirty="0" err="1" smtClean="0"/>
              <a:t>Science</a:t>
            </a:r>
            <a:r>
              <a:rPr lang="nl-NL" sz="4400" dirty="0" smtClean="0"/>
              <a:t>-Policy-Society – </a:t>
            </a:r>
            <a:r>
              <a:rPr lang="nl-NL" sz="4400" dirty="0" err="1" smtClean="0"/>
              <a:t>an</a:t>
            </a:r>
            <a:r>
              <a:rPr lang="nl-NL" sz="4400" dirty="0" smtClean="0"/>
              <a:t> </a:t>
            </a:r>
            <a:r>
              <a:rPr lang="nl-NL" sz="4400" dirty="0" err="1" smtClean="0"/>
              <a:t>algorithm</a:t>
            </a:r>
            <a:r>
              <a:rPr lang="nl-NL" sz="4400" dirty="0" smtClean="0"/>
              <a:t>?</a:t>
            </a:r>
            <a:endParaRPr lang="en-GB" sz="4400" dirty="0"/>
          </a:p>
        </p:txBody>
      </p:sp>
      <p:sp>
        <p:nvSpPr>
          <p:cNvPr id="8" name="TextBox 7"/>
          <p:cNvSpPr txBox="1"/>
          <p:nvPr/>
        </p:nvSpPr>
        <p:spPr>
          <a:xfrm>
            <a:off x="291147" y="1693321"/>
            <a:ext cx="4571798" cy="3293209"/>
          </a:xfrm>
          <a:prstGeom prst="rect">
            <a:avLst/>
          </a:prstGeom>
          <a:noFill/>
        </p:spPr>
        <p:txBody>
          <a:bodyPr wrap="square" rtlCol="0">
            <a:spAutoFit/>
          </a:bodyPr>
          <a:lstStyle/>
          <a:p>
            <a:r>
              <a:rPr lang="it-IT" sz="4000" u="sng" dirty="0" smtClean="0">
                <a:latin typeface="Verdana" panose="020B0604030504040204" pitchFamily="34" charset="0"/>
                <a:ea typeface="Verdana" panose="020B0604030504040204" pitchFamily="34" charset="0"/>
              </a:rPr>
              <a:t>Science</a:t>
            </a:r>
            <a:endParaRPr lang="it-IT" sz="4000" dirty="0" smtClean="0">
              <a:latin typeface="Verdana" panose="020B0604030504040204" pitchFamily="34" charset="0"/>
              <a:ea typeface="Verdana" panose="020B0604030504040204" pitchFamily="34" charset="0"/>
            </a:endParaRPr>
          </a:p>
          <a:p>
            <a:r>
              <a:rPr lang="it-IT" sz="2800" dirty="0" err="1" smtClean="0">
                <a:solidFill>
                  <a:srgbClr val="FF0000"/>
                </a:solidFill>
                <a:latin typeface="Verdana" panose="020B0604030504040204" pitchFamily="34" charset="0"/>
                <a:ea typeface="Verdana" panose="020B0604030504040204" pitchFamily="34" charset="0"/>
              </a:rPr>
              <a:t>Theories</a:t>
            </a:r>
            <a:endParaRPr lang="it-IT" sz="2800" dirty="0" smtClean="0">
              <a:solidFill>
                <a:srgbClr val="FF0000"/>
              </a:solidFill>
              <a:latin typeface="Verdana" panose="020B0604030504040204" pitchFamily="34" charset="0"/>
              <a:ea typeface="Verdana" panose="020B0604030504040204" pitchFamily="34" charset="0"/>
            </a:endParaRPr>
          </a:p>
          <a:p>
            <a:r>
              <a:rPr lang="it-IT" sz="2800" dirty="0" smtClean="0">
                <a:solidFill>
                  <a:srgbClr val="00B050"/>
                </a:solidFill>
                <a:latin typeface="Verdana" panose="020B0604030504040204" pitchFamily="34" charset="0"/>
                <a:ea typeface="Verdana" panose="020B0604030504040204" pitchFamily="34" charset="0"/>
              </a:rPr>
              <a:t>Data</a:t>
            </a:r>
          </a:p>
          <a:p>
            <a:r>
              <a:rPr lang="it-IT" sz="2800" dirty="0" err="1" smtClean="0">
                <a:solidFill>
                  <a:srgbClr val="0070C0"/>
                </a:solidFill>
                <a:latin typeface="Verdana" panose="020B0604030504040204" pitchFamily="34" charset="0"/>
                <a:ea typeface="Verdana" panose="020B0604030504040204" pitchFamily="34" charset="0"/>
              </a:rPr>
              <a:t>Modelling</a:t>
            </a:r>
            <a:endParaRPr lang="it-IT" sz="2800" dirty="0" smtClean="0">
              <a:solidFill>
                <a:srgbClr val="0070C0"/>
              </a:solidFill>
              <a:latin typeface="Verdana" panose="020B0604030504040204" pitchFamily="34" charset="0"/>
              <a:ea typeface="Verdana" panose="020B0604030504040204" pitchFamily="34" charset="0"/>
            </a:endParaRPr>
          </a:p>
          <a:p>
            <a:r>
              <a:rPr lang="it-IT" sz="2800" dirty="0" err="1" smtClean="0">
                <a:latin typeface="Verdana" panose="020B0604030504040204" pitchFamily="34" charset="0"/>
                <a:ea typeface="Verdana" panose="020B0604030504040204" pitchFamily="34" charset="0"/>
              </a:rPr>
              <a:t>Evidences</a:t>
            </a:r>
            <a:endParaRPr lang="it-IT" sz="2800" dirty="0">
              <a:latin typeface="Verdana" panose="020B0604030504040204" pitchFamily="34" charset="0"/>
              <a:ea typeface="Verdana" panose="020B0604030504040204" pitchFamily="34" charset="0"/>
            </a:endParaRPr>
          </a:p>
          <a:p>
            <a:r>
              <a:rPr lang="it-IT" sz="2800" dirty="0" err="1" smtClean="0">
                <a:latin typeface="Verdana" panose="020B0604030504040204" pitchFamily="34" charset="0"/>
                <a:ea typeface="Verdana" panose="020B0604030504040204" pitchFamily="34" charset="0"/>
              </a:rPr>
              <a:t>Uncertainties</a:t>
            </a:r>
            <a:endParaRPr lang="it-IT" sz="2800" dirty="0">
              <a:latin typeface="Verdana" panose="020B0604030504040204" pitchFamily="34" charset="0"/>
              <a:ea typeface="Verdana" panose="020B0604030504040204" pitchFamily="34" charset="0"/>
            </a:endParaRPr>
          </a:p>
          <a:p>
            <a:r>
              <a:rPr lang="it-IT" sz="2800" dirty="0" err="1" smtClean="0">
                <a:latin typeface="Verdana" panose="020B0604030504040204" pitchFamily="34" charset="0"/>
                <a:ea typeface="Verdana" panose="020B0604030504040204" pitchFamily="34" charset="0"/>
              </a:rPr>
              <a:t>Recommendations</a:t>
            </a:r>
            <a:endParaRPr lang="it-IT" sz="2800" dirty="0" smtClean="0">
              <a:latin typeface="Verdana" panose="020B0604030504040204" pitchFamily="34" charset="0"/>
              <a:ea typeface="Verdana" panose="020B0604030504040204" pitchFamily="34" charset="0"/>
            </a:endParaRPr>
          </a:p>
        </p:txBody>
      </p:sp>
      <p:sp>
        <p:nvSpPr>
          <p:cNvPr id="10" name="TextBox 9"/>
          <p:cNvSpPr txBox="1"/>
          <p:nvPr/>
        </p:nvSpPr>
        <p:spPr>
          <a:xfrm>
            <a:off x="7913254" y="1738684"/>
            <a:ext cx="4278746" cy="5386090"/>
          </a:xfrm>
          <a:prstGeom prst="rect">
            <a:avLst/>
          </a:prstGeom>
          <a:noFill/>
        </p:spPr>
        <p:txBody>
          <a:bodyPr wrap="square" rtlCol="0">
            <a:spAutoFit/>
          </a:bodyPr>
          <a:lstStyle/>
          <a:p>
            <a:pPr algn="r"/>
            <a:r>
              <a:rPr lang="it-IT" sz="4000" u="sng" dirty="0" smtClean="0">
                <a:latin typeface="Verdana" panose="020B0604030504040204" pitchFamily="34" charset="0"/>
                <a:ea typeface="Verdana" panose="020B0604030504040204" pitchFamily="34" charset="0"/>
              </a:rPr>
              <a:t>Policy</a:t>
            </a:r>
          </a:p>
          <a:p>
            <a:pPr algn="r"/>
            <a:r>
              <a:rPr lang="it-IT" sz="2800" dirty="0" smtClean="0">
                <a:solidFill>
                  <a:srgbClr val="FF0000"/>
                </a:solidFill>
                <a:latin typeface="Verdana" panose="020B0604030504040204" pitchFamily="34" charset="0"/>
                <a:ea typeface="Verdana" panose="020B0604030504040204" pitchFamily="34" charset="0"/>
              </a:rPr>
              <a:t>Set Agenda</a:t>
            </a:r>
          </a:p>
          <a:p>
            <a:pPr algn="r"/>
            <a:r>
              <a:rPr lang="it-IT" sz="2800" dirty="0" smtClean="0">
                <a:solidFill>
                  <a:srgbClr val="0070C0"/>
                </a:solidFill>
                <a:latin typeface="Verdana" panose="020B0604030504040204" pitchFamily="34" charset="0"/>
                <a:ea typeface="Verdana" panose="020B0604030504040204" pitchFamily="34" charset="0"/>
              </a:rPr>
              <a:t>Formulate Policy </a:t>
            </a:r>
          </a:p>
          <a:p>
            <a:pPr algn="r"/>
            <a:r>
              <a:rPr lang="it-IT" sz="2800" dirty="0" err="1" smtClean="0">
                <a:solidFill>
                  <a:srgbClr val="00B050"/>
                </a:solidFill>
                <a:latin typeface="Verdana" panose="020B0604030504040204" pitchFamily="34" charset="0"/>
                <a:ea typeface="Verdana" panose="020B0604030504040204" pitchFamily="34" charset="0"/>
              </a:rPr>
              <a:t>Cost</a:t>
            </a:r>
            <a:r>
              <a:rPr lang="it-IT" sz="2800" dirty="0" smtClean="0">
                <a:solidFill>
                  <a:srgbClr val="00B050"/>
                </a:solidFill>
                <a:latin typeface="Verdana" panose="020B0604030504040204" pitchFamily="34" charset="0"/>
                <a:ea typeface="Verdana" panose="020B0604030504040204" pitchFamily="34" charset="0"/>
              </a:rPr>
              <a:t>-benefit </a:t>
            </a:r>
            <a:r>
              <a:rPr lang="it-IT" sz="2800" dirty="0" err="1" smtClean="0">
                <a:solidFill>
                  <a:srgbClr val="00B050"/>
                </a:solidFill>
                <a:latin typeface="Verdana" panose="020B0604030504040204" pitchFamily="34" charset="0"/>
                <a:ea typeface="Verdana" panose="020B0604030504040204" pitchFamily="34" charset="0"/>
              </a:rPr>
              <a:t>analysis</a:t>
            </a:r>
            <a:endParaRPr lang="it-IT" sz="2800" dirty="0" smtClean="0">
              <a:solidFill>
                <a:srgbClr val="00B050"/>
              </a:solidFill>
              <a:latin typeface="Verdana" panose="020B0604030504040204" pitchFamily="34" charset="0"/>
              <a:ea typeface="Verdana" panose="020B0604030504040204" pitchFamily="34" charset="0"/>
            </a:endParaRPr>
          </a:p>
          <a:p>
            <a:pPr algn="r"/>
            <a:r>
              <a:rPr lang="it-IT" sz="2800" dirty="0" err="1" smtClean="0">
                <a:latin typeface="Verdana" panose="020B0604030504040204" pitchFamily="34" charset="0"/>
                <a:ea typeface="Verdana" panose="020B0604030504040204" pitchFamily="34" charset="0"/>
              </a:rPr>
              <a:t>Implement</a:t>
            </a:r>
            <a:endParaRPr lang="it-IT" sz="2800" dirty="0" smtClean="0">
              <a:latin typeface="Verdana" panose="020B0604030504040204" pitchFamily="34" charset="0"/>
              <a:ea typeface="Verdana" panose="020B0604030504040204" pitchFamily="34" charset="0"/>
            </a:endParaRPr>
          </a:p>
          <a:p>
            <a:pPr algn="r"/>
            <a:r>
              <a:rPr lang="it-IT" sz="2800" dirty="0" smtClean="0">
                <a:solidFill>
                  <a:srgbClr val="00B050"/>
                </a:solidFill>
                <a:latin typeface="Verdana" panose="020B0604030504040204" pitchFamily="34" charset="0"/>
                <a:ea typeface="Verdana" panose="020B0604030504040204" pitchFamily="34" charset="0"/>
              </a:rPr>
              <a:t>Monitor</a:t>
            </a:r>
          </a:p>
          <a:p>
            <a:pPr algn="r"/>
            <a:r>
              <a:rPr lang="it-IT" sz="2800" dirty="0" err="1" smtClean="0">
                <a:latin typeface="Verdana" panose="020B0604030504040204" pitchFamily="34" charset="0"/>
                <a:ea typeface="Verdana" panose="020B0604030504040204" pitchFamily="34" charset="0"/>
              </a:rPr>
              <a:t>Evaluate</a:t>
            </a:r>
            <a:endParaRPr lang="it-IT" sz="2800" dirty="0" smtClean="0">
              <a:latin typeface="Verdana" panose="020B0604030504040204" pitchFamily="34" charset="0"/>
              <a:ea typeface="Verdana" panose="020B0604030504040204" pitchFamily="34" charset="0"/>
            </a:endParaRPr>
          </a:p>
          <a:p>
            <a:pPr algn="r"/>
            <a:endParaRPr lang="it-IT" sz="2800" dirty="0" smtClean="0">
              <a:latin typeface="Verdana" panose="020B0604030504040204" pitchFamily="34" charset="0"/>
              <a:ea typeface="Verdana" panose="020B0604030504040204" pitchFamily="34" charset="0"/>
            </a:endParaRPr>
          </a:p>
          <a:p>
            <a:pPr algn="r"/>
            <a:endParaRPr lang="it-IT" sz="2800" dirty="0" smtClean="0">
              <a:latin typeface="Verdana" panose="020B0604030504040204" pitchFamily="34" charset="0"/>
              <a:ea typeface="Verdana" panose="020B0604030504040204" pitchFamily="34" charset="0"/>
            </a:endParaRPr>
          </a:p>
          <a:p>
            <a:pPr algn="r"/>
            <a:endParaRPr lang="it-IT" sz="4000" u="sng" dirty="0" smtClean="0">
              <a:latin typeface="Verdana" panose="020B0604030504040204" pitchFamily="34" charset="0"/>
              <a:ea typeface="Verdana" panose="020B0604030504040204" pitchFamily="34" charset="0"/>
            </a:endParaRPr>
          </a:p>
          <a:p>
            <a:pPr algn="r"/>
            <a:endParaRPr lang="en-GB" sz="4000" dirty="0">
              <a:latin typeface="Verdana" panose="020B0604030504040204" pitchFamily="34" charset="0"/>
              <a:ea typeface="Verdana" panose="020B0604030504040204" pitchFamily="34" charset="0"/>
            </a:endParaRPr>
          </a:p>
        </p:txBody>
      </p:sp>
      <p:sp>
        <p:nvSpPr>
          <p:cNvPr id="11" name="TextBox 10"/>
          <p:cNvSpPr txBox="1"/>
          <p:nvPr/>
        </p:nvSpPr>
        <p:spPr>
          <a:xfrm>
            <a:off x="1587203" y="5072440"/>
            <a:ext cx="9144000" cy="1569660"/>
          </a:xfrm>
          <a:prstGeom prst="rect">
            <a:avLst/>
          </a:prstGeom>
          <a:noFill/>
        </p:spPr>
        <p:txBody>
          <a:bodyPr wrap="square" rtlCol="0">
            <a:spAutoFit/>
          </a:bodyPr>
          <a:lstStyle/>
          <a:p>
            <a:pPr algn="ctr"/>
            <a:r>
              <a:rPr lang="it-IT" sz="4000" u="sng" dirty="0" smtClean="0">
                <a:latin typeface="Verdana" panose="020B0604030504040204" pitchFamily="34" charset="0"/>
                <a:ea typeface="Verdana" panose="020B0604030504040204" pitchFamily="34" charset="0"/>
              </a:rPr>
              <a:t>Society</a:t>
            </a:r>
          </a:p>
          <a:p>
            <a:pPr algn="ctr"/>
            <a:r>
              <a:rPr lang="it-IT" sz="2800" dirty="0" err="1" smtClean="0">
                <a:latin typeface="Verdana" panose="020B0604030504040204" pitchFamily="34" charset="0"/>
                <a:ea typeface="Verdana" panose="020B0604030504040204" pitchFamily="34" charset="0"/>
              </a:rPr>
              <a:t>Huge</a:t>
            </a:r>
            <a:r>
              <a:rPr lang="it-IT" sz="2800" dirty="0" smtClean="0">
                <a:latin typeface="Verdana" panose="020B0604030504040204" pitchFamily="34" charset="0"/>
                <a:ea typeface="Verdana" panose="020B0604030504040204" pitchFamily="34" charset="0"/>
              </a:rPr>
              <a:t> </a:t>
            </a:r>
            <a:r>
              <a:rPr lang="it-IT" sz="2800" dirty="0" err="1" smtClean="0">
                <a:latin typeface="Verdana" panose="020B0604030504040204" pitchFamily="34" charset="0"/>
                <a:ea typeface="Verdana" panose="020B0604030504040204" pitchFamily="34" charset="0"/>
              </a:rPr>
              <a:t>reservoir</a:t>
            </a:r>
            <a:r>
              <a:rPr lang="it-IT" sz="2800" dirty="0" smtClean="0">
                <a:latin typeface="Verdana" panose="020B0604030504040204" pitchFamily="34" charset="0"/>
                <a:ea typeface="Verdana" panose="020B0604030504040204" pitchFamily="34" charset="0"/>
              </a:rPr>
              <a:t> of </a:t>
            </a:r>
            <a:r>
              <a:rPr lang="it-IT" sz="2800" dirty="0" err="1" smtClean="0">
                <a:latin typeface="Verdana" panose="020B0604030504040204" pitchFamily="34" charset="0"/>
                <a:ea typeface="Verdana" panose="020B0604030504040204" pitchFamily="34" charset="0"/>
              </a:rPr>
              <a:t>tacit</a:t>
            </a:r>
            <a:r>
              <a:rPr lang="it-IT" sz="2800" dirty="0" smtClean="0">
                <a:latin typeface="Verdana" panose="020B0604030504040204" pitchFamily="34" charset="0"/>
                <a:ea typeface="Verdana" panose="020B0604030504040204" pitchFamily="34" charset="0"/>
              </a:rPr>
              <a:t> and </a:t>
            </a:r>
            <a:r>
              <a:rPr lang="it-IT" sz="2800" dirty="0" err="1" smtClean="0">
                <a:latin typeface="Verdana" panose="020B0604030504040204" pitchFamily="34" charset="0"/>
                <a:ea typeface="Verdana" panose="020B0604030504040204" pitchFamily="34" charset="0"/>
              </a:rPr>
              <a:t>formal</a:t>
            </a:r>
            <a:r>
              <a:rPr lang="it-IT" sz="2800" dirty="0" smtClean="0">
                <a:latin typeface="Verdana" panose="020B0604030504040204" pitchFamily="34" charset="0"/>
                <a:ea typeface="Verdana" panose="020B0604030504040204" pitchFamily="34" charset="0"/>
              </a:rPr>
              <a:t> </a:t>
            </a:r>
            <a:r>
              <a:rPr lang="it-IT" sz="2800" dirty="0" err="1" smtClean="0">
                <a:solidFill>
                  <a:srgbClr val="FF0000"/>
                </a:solidFill>
                <a:latin typeface="Verdana" panose="020B0604030504040204" pitchFamily="34" charset="0"/>
                <a:ea typeface="Verdana" panose="020B0604030504040204" pitchFamily="34" charset="0"/>
              </a:rPr>
              <a:t>knowledge</a:t>
            </a:r>
            <a:r>
              <a:rPr lang="it-IT" sz="2800" dirty="0" smtClean="0">
                <a:latin typeface="Verdana" panose="020B0604030504040204" pitchFamily="34" charset="0"/>
                <a:ea typeface="Verdana" panose="020B0604030504040204" pitchFamily="34" charset="0"/>
              </a:rPr>
              <a:t>, </a:t>
            </a:r>
            <a:endParaRPr lang="it-IT" sz="2800" dirty="0">
              <a:latin typeface="Verdana" panose="020B0604030504040204" pitchFamily="34" charset="0"/>
              <a:ea typeface="Verdana" panose="020B0604030504040204" pitchFamily="34" charset="0"/>
            </a:endParaRPr>
          </a:p>
          <a:p>
            <a:pPr algn="ctr"/>
            <a:r>
              <a:rPr lang="it-IT" sz="2800" dirty="0" smtClean="0">
                <a:solidFill>
                  <a:srgbClr val="92D050"/>
                </a:solidFill>
                <a:latin typeface="Verdana" panose="020B0604030504040204" pitchFamily="34" charset="0"/>
                <a:ea typeface="Verdana" panose="020B0604030504040204" pitchFamily="34" charset="0"/>
              </a:rPr>
              <a:t>Big data</a:t>
            </a:r>
            <a:r>
              <a:rPr lang="it-IT" sz="2800" dirty="0" smtClean="0">
                <a:latin typeface="Verdana" panose="020B0604030504040204" pitchFamily="34" charset="0"/>
                <a:ea typeface="Verdana" panose="020B0604030504040204" pitchFamily="34" charset="0"/>
              </a:rPr>
              <a:t>, driver by </a:t>
            </a:r>
            <a:r>
              <a:rPr lang="it-IT" sz="2800" dirty="0" err="1" smtClean="0">
                <a:latin typeface="Verdana" panose="020B0604030504040204" pitchFamily="34" charset="0"/>
                <a:ea typeface="Verdana" panose="020B0604030504040204" pitchFamily="34" charset="0"/>
              </a:rPr>
              <a:t>voicing</a:t>
            </a:r>
            <a:r>
              <a:rPr lang="it-IT" sz="2800" dirty="0" smtClean="0">
                <a:latin typeface="Verdana" panose="020B0604030504040204" pitchFamily="34" charset="0"/>
                <a:ea typeface="Verdana" panose="020B0604030504040204" pitchFamily="34" charset="0"/>
              </a:rPr>
              <a:t> </a:t>
            </a:r>
            <a:r>
              <a:rPr lang="it-IT" sz="2800" dirty="0" err="1" smtClean="0">
                <a:solidFill>
                  <a:srgbClr val="FF0000"/>
                </a:solidFill>
                <a:latin typeface="Verdana" panose="020B0604030504040204" pitchFamily="34" charset="0"/>
                <a:ea typeface="Verdana" panose="020B0604030504040204" pitchFamily="34" charset="0"/>
              </a:rPr>
              <a:t>concerns</a:t>
            </a:r>
            <a:endParaRPr lang="en-GB" sz="2800" dirty="0">
              <a:solidFill>
                <a:srgbClr val="FF0000"/>
              </a:solidFill>
              <a:latin typeface="Verdana" panose="020B0604030504040204" pitchFamily="34" charset="0"/>
              <a:ea typeface="Verdana" panose="020B0604030504040204" pitchFamily="34" charset="0"/>
            </a:endParaRPr>
          </a:p>
        </p:txBody>
      </p:sp>
      <p:sp>
        <p:nvSpPr>
          <p:cNvPr id="14" name="Left-Up Arrow 13"/>
          <p:cNvSpPr/>
          <p:nvPr/>
        </p:nvSpPr>
        <p:spPr>
          <a:xfrm rot="5400000">
            <a:off x="3036489" y="5073311"/>
            <a:ext cx="634835" cy="520979"/>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Up Arrow 15"/>
          <p:cNvSpPr/>
          <p:nvPr/>
        </p:nvSpPr>
        <p:spPr>
          <a:xfrm rot="16200000" flipH="1">
            <a:off x="8456154" y="4858832"/>
            <a:ext cx="699933" cy="55976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3453485" y="1581340"/>
            <a:ext cx="5323113" cy="3514055"/>
            <a:chOff x="2873829" y="1472475"/>
            <a:chExt cx="5916835" cy="4061111"/>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9714" y="2596423"/>
              <a:ext cx="2863238" cy="2888673"/>
            </a:xfrm>
            <a:prstGeom prst="rect">
              <a:avLst/>
            </a:prstGeom>
          </p:spPr>
        </p:pic>
        <p:sp>
          <p:nvSpPr>
            <p:cNvPr id="6" name="Isosceles Triangle 5"/>
            <p:cNvSpPr/>
            <p:nvPr/>
          </p:nvSpPr>
          <p:spPr>
            <a:xfrm>
              <a:off x="2873829" y="1472475"/>
              <a:ext cx="5916835" cy="4061111"/>
            </a:xfrm>
            <a:prstGeom prst="triangle">
              <a:avLst>
                <a:gd name="adj" fmla="val 48921"/>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8147" y="4528278"/>
              <a:ext cx="973405" cy="815052"/>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4069" y="2088736"/>
              <a:ext cx="894074" cy="712047"/>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90389" y="3051006"/>
              <a:ext cx="514944" cy="577838"/>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0189" y="3358894"/>
              <a:ext cx="514944" cy="577838"/>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17932" y="4068780"/>
              <a:ext cx="514944" cy="577838"/>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46604" y="4646618"/>
              <a:ext cx="1030063" cy="639190"/>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05118" y="3024721"/>
              <a:ext cx="514944" cy="577838"/>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62901" y="3932261"/>
              <a:ext cx="514944" cy="577838"/>
            </a:xfrm>
            <a:prstGeom prst="rect">
              <a:avLst/>
            </a:prstGeom>
          </p:spPr>
        </p:pic>
        <p:sp>
          <p:nvSpPr>
            <p:cNvPr id="24" name="Arc 23"/>
            <p:cNvSpPr/>
            <p:nvPr/>
          </p:nvSpPr>
          <p:spPr>
            <a:xfrm>
              <a:off x="4361635" y="3358894"/>
              <a:ext cx="1649025" cy="1121221"/>
            </a:xfrm>
            <a:prstGeom prst="arc">
              <a:avLst>
                <a:gd name="adj1" fmla="val 16200000"/>
                <a:gd name="adj2" fmla="val 215170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flipV="1">
              <a:off x="3514381" y="3352642"/>
              <a:ext cx="3423280" cy="1050970"/>
            </a:xfrm>
            <a:prstGeom prst="arc">
              <a:avLst>
                <a:gd name="adj1" fmla="val 16200000"/>
                <a:gd name="adj2" fmla="val 215170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p:cNvSpPr/>
            <p:nvPr/>
          </p:nvSpPr>
          <p:spPr>
            <a:xfrm rot="3624985" flipV="1">
              <a:off x="5475779" y="2777768"/>
              <a:ext cx="1764530" cy="923422"/>
            </a:xfrm>
            <a:prstGeom prst="arc">
              <a:avLst>
                <a:gd name="adj1" fmla="val 16200000"/>
                <a:gd name="adj2" fmla="val 215170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12599337">
              <a:off x="4913764" y="3383895"/>
              <a:ext cx="1283417" cy="1355686"/>
            </a:xfrm>
            <a:prstGeom prst="arc">
              <a:avLst>
                <a:gd name="adj1" fmla="val 10650182"/>
                <a:gd name="adj2" fmla="val 215170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Up Arrow 30"/>
            <p:cNvSpPr/>
            <p:nvPr/>
          </p:nvSpPr>
          <p:spPr>
            <a:xfrm rot="16200000" flipV="1">
              <a:off x="4254053" y="1556118"/>
              <a:ext cx="850392" cy="73152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eft-Up Arrow 31"/>
            <p:cNvSpPr/>
            <p:nvPr/>
          </p:nvSpPr>
          <p:spPr>
            <a:xfrm rot="5400000" flipH="1" flipV="1">
              <a:off x="6702792" y="1546873"/>
              <a:ext cx="850392" cy="73152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3356805184"/>
      </p:ext>
    </p:extLst>
  </p:cSld>
  <p:clrMapOvr>
    <a:masterClrMapping/>
  </p:clrMapOvr>
  <mc:AlternateContent xmlns:mc="http://schemas.openxmlformats.org/markup-compatibility/2006" xmlns:p14="http://schemas.microsoft.com/office/powerpoint/2010/main">
    <mc:Choice Requires="p14">
      <p:transition spd="slow" p14:dur="2000" advTm="177282"/>
    </mc:Choice>
    <mc:Fallback xmlns="">
      <p:transition spd="slow" advTm="177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err="1" smtClean="0"/>
              <a:t>Communication</a:t>
            </a:r>
            <a:r>
              <a:rPr lang="it-IT" dirty="0" smtClean="0"/>
              <a:t> </a:t>
            </a:r>
            <a:r>
              <a:rPr lang="it-IT" dirty="0" err="1" smtClean="0"/>
              <a:t>is</a:t>
            </a:r>
            <a:r>
              <a:rPr lang="it-IT" dirty="0" smtClean="0"/>
              <a:t> </a:t>
            </a:r>
            <a:r>
              <a:rPr lang="it-IT" dirty="0" err="1" smtClean="0"/>
              <a:t>key</a:t>
            </a:r>
            <a:r>
              <a:rPr lang="it-IT" dirty="0" smtClean="0"/>
              <a:t> </a:t>
            </a:r>
            <a:endParaRPr lang="en-GB" dirty="0"/>
          </a:p>
        </p:txBody>
      </p:sp>
      <p:sp>
        <p:nvSpPr>
          <p:cNvPr id="5" name="TextBox 4"/>
          <p:cNvSpPr txBox="1"/>
          <p:nvPr/>
        </p:nvSpPr>
        <p:spPr>
          <a:xfrm>
            <a:off x="3344473" y="5599819"/>
            <a:ext cx="4809346" cy="923330"/>
          </a:xfrm>
          <a:prstGeom prst="rect">
            <a:avLst/>
          </a:prstGeom>
          <a:noFill/>
        </p:spPr>
        <p:txBody>
          <a:bodyPr wrap="square" rtlCol="0">
            <a:spAutoFit/>
          </a:bodyPr>
          <a:lstStyle/>
          <a:p>
            <a:r>
              <a:rPr lang="en-GB" dirty="0"/>
              <a:t>https://www.nationalgeographic.com/magazine/2018/08/explore-through-the-lens-starving-polar-bear-photo/</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44473" y="1671636"/>
            <a:ext cx="4809346" cy="3695603"/>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3680480767"/>
      </p:ext>
    </p:extLst>
  </p:cSld>
  <p:clrMapOvr>
    <a:masterClrMapping/>
  </p:clrMapOvr>
  <mc:AlternateContent xmlns:mc="http://schemas.openxmlformats.org/markup-compatibility/2006" xmlns:p14="http://schemas.microsoft.com/office/powerpoint/2010/main">
    <mc:Choice Requires="p14">
      <p:transition spd="slow" p14:dur="2000" advTm="71379"/>
    </mc:Choice>
    <mc:Fallback xmlns="">
      <p:transition spd="slow" advTm="7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err="1" smtClean="0"/>
              <a:t>Paradigm</a:t>
            </a:r>
            <a:r>
              <a:rPr lang="it-IT" dirty="0" smtClean="0"/>
              <a:t> </a:t>
            </a:r>
            <a:r>
              <a:rPr lang="it-IT" dirty="0" err="1" smtClean="0"/>
              <a:t>shift</a:t>
            </a:r>
            <a:r>
              <a:rPr lang="it-IT" dirty="0" smtClean="0"/>
              <a:t> in </a:t>
            </a:r>
            <a:r>
              <a:rPr lang="it-IT" dirty="0" err="1" smtClean="0"/>
              <a:t>communication</a:t>
            </a:r>
            <a:endParaRPr lang="it-IT" dirty="0" smtClean="0"/>
          </a:p>
          <a:p>
            <a:r>
              <a:rPr lang="it-IT" sz="2000" i="1" dirty="0" smtClean="0"/>
              <a:t>(Jan.glovicko@ec.europa.eu)</a:t>
            </a:r>
            <a:endParaRPr lang="en-GB" sz="2000" i="1" dirty="0"/>
          </a:p>
        </p:txBody>
      </p:sp>
      <p:sp>
        <p:nvSpPr>
          <p:cNvPr id="4" name="TextBox 3"/>
          <p:cNvSpPr txBox="1"/>
          <p:nvPr/>
        </p:nvSpPr>
        <p:spPr>
          <a:xfrm>
            <a:off x="3325089" y="4842597"/>
            <a:ext cx="8511311" cy="1200329"/>
          </a:xfrm>
          <a:prstGeom prst="rect">
            <a:avLst/>
          </a:prstGeom>
          <a:noFill/>
        </p:spPr>
        <p:txBody>
          <a:bodyPr wrap="square" rtlCol="0">
            <a:spAutoFit/>
          </a:bodyPr>
          <a:lstStyle/>
          <a:p>
            <a:r>
              <a:rPr lang="en-GB" sz="2400" b="1" dirty="0" smtClean="0">
                <a:latin typeface="Verdana" panose="020B0604030504040204" pitchFamily="34" charset="0"/>
                <a:ea typeface="Verdana" panose="020B0604030504040204" pitchFamily="34" charset="0"/>
              </a:rPr>
              <a:t>Neuroscience</a:t>
            </a:r>
            <a:r>
              <a:rPr lang="en-GB" sz="2400" dirty="0" smtClean="0">
                <a:latin typeface="Verdana" panose="020B0604030504040204" pitchFamily="34" charset="0"/>
                <a:ea typeface="Verdana" panose="020B0604030504040204" pitchFamily="34" charset="0"/>
              </a:rPr>
              <a:t>: </a:t>
            </a:r>
          </a:p>
          <a:p>
            <a:pPr marL="800100" lvl="1" indent="-342900">
              <a:buFont typeface="Arial" panose="020B0604020202020204" pitchFamily="34" charset="0"/>
              <a:buChar char="•"/>
            </a:pPr>
            <a:r>
              <a:rPr lang="en-GB" sz="2400" dirty="0" smtClean="0">
                <a:latin typeface="Verdana" panose="020B0604030504040204" pitchFamily="34" charset="0"/>
                <a:ea typeface="Verdana" panose="020B0604030504040204" pitchFamily="34" charset="0"/>
              </a:rPr>
              <a:t>Bio-tech solutions to non-verbal communication is not </a:t>
            </a:r>
            <a:r>
              <a:rPr lang="en-GB" sz="2400" dirty="0" err="1" smtClean="0">
                <a:latin typeface="Verdana" panose="020B0604030504040204" pitchFamily="34" charset="0"/>
                <a:ea typeface="Verdana" panose="020B0604030504040204" pitchFamily="34" charset="0"/>
              </a:rPr>
              <a:t>SciFi</a:t>
            </a:r>
            <a:r>
              <a:rPr lang="en-GB" sz="2400" dirty="0" smtClean="0">
                <a:latin typeface="Verdana" panose="020B0604030504040204" pitchFamily="34" charset="0"/>
                <a:ea typeface="Verdana" panose="020B0604030504040204" pitchFamily="34" charset="0"/>
              </a:rPr>
              <a:t> anymore (A. </a:t>
            </a:r>
            <a:r>
              <a:rPr lang="en-GB" sz="2400" dirty="0" err="1" smtClean="0">
                <a:latin typeface="Verdana" panose="020B0604030504040204" pitchFamily="34" charset="0"/>
                <a:ea typeface="Verdana" panose="020B0604030504040204" pitchFamily="34" charset="0"/>
              </a:rPr>
              <a:t>Valjamae’s</a:t>
            </a:r>
            <a:r>
              <a:rPr lang="en-GB" sz="2400" dirty="0" smtClean="0">
                <a:latin typeface="Verdana" panose="020B0604030504040204" pitchFamily="34" charset="0"/>
                <a:ea typeface="Verdana" panose="020B0604030504040204" pitchFamily="34" charset="0"/>
              </a:rPr>
              <a:t> </a:t>
            </a:r>
            <a:r>
              <a:rPr lang="en-GB" sz="2400" dirty="0" err="1" smtClean="0">
                <a:latin typeface="Verdana" panose="020B0604030504040204" pitchFamily="34" charset="0"/>
                <a:ea typeface="Verdana" panose="020B0604030504040204" pitchFamily="34" charset="0"/>
              </a:rPr>
              <a:t>neurocinema</a:t>
            </a:r>
            <a:endParaRPr lang="en-GB" sz="2400" dirty="0">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5"/>
          <a:stretch>
            <a:fillRect/>
          </a:stretch>
        </p:blipFill>
        <p:spPr>
          <a:xfrm>
            <a:off x="133350" y="1602876"/>
            <a:ext cx="2476500" cy="1847850"/>
          </a:xfrm>
          <a:prstGeom prst="rect">
            <a:avLst/>
          </a:prstGeom>
        </p:spPr>
      </p:pic>
      <p:sp>
        <p:nvSpPr>
          <p:cNvPr id="8" name="TextBox 7"/>
          <p:cNvSpPr txBox="1"/>
          <p:nvPr/>
        </p:nvSpPr>
        <p:spPr>
          <a:xfrm>
            <a:off x="252268" y="3389764"/>
            <a:ext cx="2382982" cy="276999"/>
          </a:xfrm>
          <a:prstGeom prst="rect">
            <a:avLst/>
          </a:prstGeom>
          <a:noFill/>
        </p:spPr>
        <p:txBody>
          <a:bodyPr wrap="square" rtlCol="0">
            <a:spAutoFit/>
          </a:bodyPr>
          <a:lstStyle/>
          <a:p>
            <a:r>
              <a:rPr lang="it-IT" sz="1200" i="1" dirty="0" smtClean="0"/>
              <a:t>Image from: Smartappspro.com</a:t>
            </a:r>
            <a:endParaRPr lang="en-GB" sz="1200" i="1" dirty="0"/>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26544" y="5298987"/>
            <a:ext cx="1428750" cy="1428750"/>
          </a:xfrm>
          <a:prstGeom prst="rect">
            <a:avLst/>
          </a:prstGeom>
        </p:spPr>
      </p:pic>
      <p:sp>
        <p:nvSpPr>
          <p:cNvPr id="10" name="TextBox 9"/>
          <p:cNvSpPr txBox="1"/>
          <p:nvPr/>
        </p:nvSpPr>
        <p:spPr>
          <a:xfrm>
            <a:off x="3325089" y="1856740"/>
            <a:ext cx="8866911" cy="3416320"/>
          </a:xfrm>
          <a:prstGeom prst="rect">
            <a:avLst/>
          </a:prstGeom>
          <a:noFill/>
        </p:spPr>
        <p:txBody>
          <a:bodyPr wrap="square" rtlCol="0">
            <a:spAutoFit/>
          </a:bodyPr>
          <a:lstStyle/>
          <a:p>
            <a:r>
              <a:rPr lang="en-GB" sz="2400" b="1" dirty="0" smtClean="0">
                <a:latin typeface="Verdana" panose="020B0604030504040204" pitchFamily="34" charset="0"/>
                <a:ea typeface="Verdana" panose="020B0604030504040204" pitchFamily="34" charset="0"/>
              </a:rPr>
              <a:t>Big Data/AI </a:t>
            </a:r>
          </a:p>
          <a:p>
            <a:pPr marL="342900" indent="-342900">
              <a:buFont typeface="Arial" panose="020B0604020202020204" pitchFamily="34" charset="0"/>
              <a:buChar char="•"/>
            </a:pPr>
            <a:r>
              <a:rPr lang="en-GB" sz="2400" dirty="0" smtClean="0">
                <a:latin typeface="Verdana" panose="020B0604030504040204" pitchFamily="34" charset="0"/>
                <a:ea typeface="Verdana" panose="020B0604030504040204" pitchFamily="34" charset="0"/>
              </a:rPr>
              <a:t>society as data provider </a:t>
            </a:r>
          </a:p>
          <a:p>
            <a:pPr marL="342900" indent="-342900">
              <a:buFont typeface="Arial" panose="020B0604020202020204" pitchFamily="34" charset="0"/>
              <a:buChar char="•"/>
            </a:pPr>
            <a:r>
              <a:rPr lang="en-GB" sz="2400" dirty="0" smtClean="0">
                <a:latin typeface="Verdana" panose="020B0604030504040204" pitchFamily="34" charset="0"/>
                <a:ea typeface="Verdana" panose="020B0604030504040204" pitchFamily="34" charset="0"/>
              </a:rPr>
              <a:t>multidirectional data and information sharing</a:t>
            </a:r>
          </a:p>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rPr>
              <a:t>a</a:t>
            </a:r>
            <a:r>
              <a:rPr lang="en-GB" sz="2400" dirty="0" smtClean="0">
                <a:latin typeface="Verdana" panose="020B0604030504040204" pitchFamily="34" charset="0"/>
                <a:ea typeface="Verdana" panose="020B0604030504040204" pitchFamily="34" charset="0"/>
              </a:rPr>
              <a:t>llows citizen empowerment</a:t>
            </a:r>
          </a:p>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rPr>
              <a:t>a</a:t>
            </a:r>
            <a:r>
              <a:rPr lang="en-GB" sz="2400" dirty="0" smtClean="0">
                <a:latin typeface="Verdana" panose="020B0604030504040204" pitchFamily="34" charset="0"/>
                <a:ea typeface="Verdana" panose="020B0604030504040204" pitchFamily="34" charset="0"/>
              </a:rPr>
              <a:t>llows construction of common knowledge base</a:t>
            </a:r>
          </a:p>
          <a:p>
            <a:pPr marL="342900" indent="-342900">
              <a:buFont typeface="Arial" panose="020B0604020202020204" pitchFamily="34" charset="0"/>
              <a:buChar char="•"/>
            </a:pPr>
            <a:r>
              <a:rPr lang="it-IT" sz="2400" dirty="0" smtClean="0">
                <a:latin typeface="Verdana" panose="020B0604030504040204" pitchFamily="34" charset="0"/>
                <a:ea typeface="Verdana" panose="020B0604030504040204" pitchFamily="34" charset="0"/>
              </a:rPr>
              <a:t>From face-to-face to </a:t>
            </a:r>
            <a:r>
              <a:rPr lang="it-IT" sz="2400" dirty="0" err="1" smtClean="0">
                <a:latin typeface="Verdana" panose="020B0604030504040204" pitchFamily="34" charset="0"/>
                <a:ea typeface="Verdana" panose="020B0604030504040204" pitchFamily="34" charset="0"/>
              </a:rPr>
              <a:t>smartphone</a:t>
            </a:r>
            <a:r>
              <a:rPr lang="it-IT" sz="2400" dirty="0" smtClean="0">
                <a:latin typeface="Verdana" panose="020B0604030504040204" pitchFamily="34" charset="0"/>
                <a:ea typeface="Verdana" panose="020B0604030504040204" pitchFamily="34" charset="0"/>
              </a:rPr>
              <a:t> to </a:t>
            </a:r>
            <a:r>
              <a:rPr lang="it-IT" sz="2400" dirty="0" err="1" smtClean="0">
                <a:latin typeface="Verdana" panose="020B0604030504040204" pitchFamily="34" charset="0"/>
                <a:ea typeface="Verdana" panose="020B0604030504040204" pitchFamily="34" charset="0"/>
              </a:rPr>
              <a:t>smartphone</a:t>
            </a:r>
            <a:endParaRPr lang="it-IT" sz="2400" dirty="0" smtClean="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endParaRPr lang="en-GB" sz="2400" dirty="0" smtClean="0">
              <a:latin typeface="Verdana" panose="020B0604030504040204" pitchFamily="34" charset="0"/>
              <a:ea typeface="Verdana" panose="020B0604030504040204" pitchFamily="34" charset="0"/>
            </a:endParaRPr>
          </a:p>
          <a:p>
            <a:endParaRPr lang="en-GB" sz="2400" dirty="0" smtClean="0">
              <a:latin typeface="Verdana" panose="020B0604030504040204" pitchFamily="34" charset="0"/>
              <a:ea typeface="Verdana" panose="020B0604030504040204" pitchFamily="34" charset="0"/>
            </a:endParaRPr>
          </a:p>
          <a:p>
            <a:pPr lvl="1"/>
            <a:endParaRPr lang="en-GB" sz="2400" dirty="0">
              <a:latin typeface="Verdana" panose="020B0604030504040204" pitchFamily="34" charset="0"/>
              <a:ea typeface="Verdana" panose="020B0604030504040204" pitchFamily="34" charset="0"/>
            </a:endParaRP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2268" y="3836594"/>
            <a:ext cx="1271234" cy="190592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3044901161"/>
      </p:ext>
    </p:extLst>
  </p:cSld>
  <p:clrMapOvr>
    <a:masterClrMapping/>
  </p:clrMapOvr>
  <mc:AlternateContent xmlns:mc="http://schemas.openxmlformats.org/markup-compatibility/2006" xmlns:p14="http://schemas.microsoft.com/office/powerpoint/2010/main">
    <mc:Choice Requires="p14">
      <p:transition spd="slow" p14:dur="2000" advTm="102993"/>
    </mc:Choice>
    <mc:Fallback xmlns="">
      <p:transition spd="slow" advTm="10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err="1" smtClean="0"/>
              <a:t>Communicating</a:t>
            </a:r>
            <a:r>
              <a:rPr lang="it-IT" dirty="0" smtClean="0"/>
              <a:t> </a:t>
            </a:r>
            <a:r>
              <a:rPr lang="it-IT" dirty="0" err="1" smtClean="0"/>
              <a:t>clearly</a:t>
            </a:r>
            <a:r>
              <a:rPr lang="it-IT" dirty="0" smtClean="0"/>
              <a:t> – </a:t>
            </a:r>
            <a:r>
              <a:rPr lang="it-IT" dirty="0" err="1" smtClean="0"/>
              <a:t>not</a:t>
            </a:r>
            <a:r>
              <a:rPr lang="it-IT" dirty="0" smtClean="0"/>
              <a:t> </a:t>
            </a:r>
            <a:r>
              <a:rPr lang="it-IT" dirty="0" err="1" smtClean="0"/>
              <a:t>infantilising</a:t>
            </a:r>
            <a:endParaRPr lang="it-IT" dirty="0" smtClean="0"/>
          </a:p>
          <a:p>
            <a:r>
              <a:rPr lang="it-IT" sz="1800" i="1" dirty="0"/>
              <a:t>(Jan.glovicko@ec.europa.eu)</a:t>
            </a:r>
            <a:endParaRPr lang="en-GB" sz="1800" i="1" dirty="0"/>
          </a:p>
          <a:p>
            <a:endParaRPr lang="en-GB" dirty="0"/>
          </a:p>
        </p:txBody>
      </p:sp>
      <p:sp>
        <p:nvSpPr>
          <p:cNvPr id="4" name="Rectangle 3"/>
          <p:cNvSpPr/>
          <p:nvPr/>
        </p:nvSpPr>
        <p:spPr>
          <a:xfrm>
            <a:off x="309479" y="1733215"/>
            <a:ext cx="11214100" cy="6370975"/>
          </a:xfrm>
          <a:prstGeom prst="rect">
            <a:avLst/>
          </a:prstGeom>
        </p:spPr>
        <p:txBody>
          <a:bodyPr wrap="square">
            <a:spAutoFit/>
          </a:bodyPr>
          <a:lstStyle/>
          <a:p>
            <a:r>
              <a:rPr lang="en-IE" sz="2400" b="1" dirty="0" smtClean="0">
                <a:latin typeface="Verdana" panose="020B0604030504040204" pitchFamily="34" charset="0"/>
                <a:ea typeface="Verdana" panose="020B0604030504040204" pitchFamily="34" charset="0"/>
                <a:cs typeface="Verdana" panose="020B0604030504040204" pitchFamily="34" charset="0"/>
              </a:rPr>
              <a:t>JRC Clear Writers' Network </a:t>
            </a:r>
          </a:p>
          <a:p>
            <a:endParaRPr lang="en-IE" sz="2400" dirty="0" smtClean="0">
              <a:latin typeface="Verdana" panose="020B0604030504040204" pitchFamily="34" charset="0"/>
              <a:ea typeface="Verdana" panose="020B0604030504040204" pitchFamily="34" charset="0"/>
              <a:cs typeface="Verdana" panose="020B0604030504040204" pitchFamily="34" charset="0"/>
            </a:endParaRPr>
          </a:p>
          <a:p>
            <a:r>
              <a:rPr lang="en-IE" sz="2400" dirty="0" smtClean="0">
                <a:latin typeface="Verdana" panose="020B0604030504040204" pitchFamily="34" charset="0"/>
                <a:ea typeface="Verdana" panose="020B0604030504040204" pitchFamily="34" charset="0"/>
                <a:cs typeface="Verdana" panose="020B0604030504040204" pitchFamily="34" charset="0"/>
              </a:rPr>
              <a:t>Scientific developments can go to waste if policymakers do not understand them, and we risk alienating citizens.</a:t>
            </a:r>
          </a:p>
          <a:p>
            <a:endParaRPr lang="en-IE" sz="2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Tailored </a:t>
            </a:r>
            <a:r>
              <a:rPr lang="en-IE" sz="2400" dirty="0" smtClean="0">
                <a:latin typeface="Verdana" panose="020B0604030504040204" pitchFamily="34" charset="0"/>
                <a:ea typeface="Verdana" panose="020B0604030504040204" pitchFamily="34" charset="0"/>
                <a:cs typeface="Verdana" panose="020B0604030504040204" pitchFamily="34" charset="0"/>
              </a:rPr>
              <a:t>training &amp; step-by-step tools</a:t>
            </a:r>
          </a:p>
          <a:p>
            <a:pPr marL="285750" indent="-285750">
              <a:buFont typeface="Arial" panose="020B0604020202020204" pitchFamily="34" charset="0"/>
              <a:buChar char="•"/>
            </a:pPr>
            <a:endParaRPr lang="en-IE" sz="24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Wingdings" panose="05000000000000000000" pitchFamily="2" charset="2"/>
              <a:buChar char="Ø"/>
            </a:pPr>
            <a:r>
              <a:rPr lang="en-IE" sz="2400" dirty="0" smtClean="0">
                <a:latin typeface="Verdana" panose="020B0604030504040204" pitchFamily="34" charset="0"/>
                <a:ea typeface="Verdana" panose="020B0604030504040204" pitchFamily="34" charset="0"/>
                <a:cs typeface="Verdana" panose="020B0604030504040204" pitchFamily="34" charset="0"/>
              </a:rPr>
              <a:t>better </a:t>
            </a:r>
            <a:r>
              <a:rPr lang="en-IE" sz="2400" dirty="0">
                <a:latin typeface="Verdana" panose="020B0604030504040204" pitchFamily="34" charset="0"/>
                <a:ea typeface="Verdana" panose="020B0604030504040204" pitchFamily="34" charset="0"/>
                <a:cs typeface="Verdana" panose="020B0604030504040204" pitchFamily="34" charset="0"/>
              </a:rPr>
              <a:t>quality documents, </a:t>
            </a:r>
            <a:r>
              <a:rPr lang="en-IE" sz="2400" i="1" dirty="0">
                <a:latin typeface="Verdana" panose="020B0604030504040204" pitchFamily="34" charset="0"/>
                <a:ea typeface="Verdana" panose="020B0604030504040204" pitchFamily="34" charset="0"/>
                <a:cs typeface="Verdana" panose="020B0604030504040204" pitchFamily="34" charset="0"/>
              </a:rPr>
              <a:t>e.g. </a:t>
            </a:r>
            <a:r>
              <a:rPr lang="en-IE" sz="2400" i="1" dirty="0" smtClean="0">
                <a:latin typeface="Verdana" panose="020B0604030504040204" pitchFamily="34" charset="0"/>
                <a:ea typeface="Verdana" panose="020B0604030504040204" pitchFamily="34" charset="0"/>
                <a:cs typeface="Verdana" panose="020B0604030504040204" pitchFamily="34" charset="0"/>
              </a:rPr>
              <a:t>executive summaries </a:t>
            </a:r>
          </a:p>
          <a:p>
            <a:pPr marL="800100" lvl="1" indent="-342900">
              <a:buFont typeface="Wingdings" panose="05000000000000000000" pitchFamily="2" charset="2"/>
              <a:buChar char="Ø"/>
            </a:pPr>
            <a:r>
              <a:rPr lang="en-IE" sz="2400" i="1" dirty="0" smtClean="0">
                <a:latin typeface="Verdana" panose="020B0604030504040204" pitchFamily="34" charset="0"/>
                <a:ea typeface="Verdana" panose="020B0604030504040204" pitchFamily="34" charset="0"/>
                <a:cs typeface="Verdana" panose="020B0604030504040204" pitchFamily="34" charset="0"/>
              </a:rPr>
              <a:t>Positive feedback back and improved visibility</a:t>
            </a:r>
          </a:p>
          <a:p>
            <a:pPr marL="342900" indent="-342900">
              <a:buFont typeface="Wingdings" panose="05000000000000000000" pitchFamily="2" charset="2"/>
              <a:buChar char="Ø"/>
            </a:pPr>
            <a:endParaRPr lang="en-IE" sz="2400" i="1" dirty="0">
              <a:latin typeface="Verdana" panose="020B0604030504040204" pitchFamily="34" charset="0"/>
              <a:ea typeface="Verdana" panose="020B0604030504040204" pitchFamily="34" charset="0"/>
              <a:cs typeface="Verdana" panose="020B0604030504040204" pitchFamily="34" charset="0"/>
            </a:endParaRPr>
          </a:p>
          <a:p>
            <a:r>
              <a:rPr lang="en-IE" sz="2400" i="1" dirty="0" smtClean="0">
                <a:latin typeface="Verdana" panose="020B0604030504040204" pitchFamily="34" charset="0"/>
                <a:ea typeface="Verdana" panose="020B0604030504040204" pitchFamily="34" charset="0"/>
                <a:cs typeface="Verdana" panose="020B0604030504040204" pitchFamily="34" charset="0"/>
              </a:rPr>
              <a:t>Lesson learned: </a:t>
            </a:r>
          </a:p>
          <a:p>
            <a:pPr marL="800100" lvl="1" indent="-342900">
              <a:buFont typeface="Arial" panose="020B0604020202020204" pitchFamily="34" charset="0"/>
              <a:buChar char="•"/>
            </a:pPr>
            <a:r>
              <a:rPr lang="en-IE" sz="2400" i="1" dirty="0" smtClean="0">
                <a:latin typeface="Verdana" panose="020B0604030504040204" pitchFamily="34" charset="0"/>
                <a:ea typeface="Verdana" panose="020B0604030504040204" pitchFamily="34" charset="0"/>
                <a:cs typeface="Verdana" panose="020B0604030504040204" pitchFamily="34" charset="0"/>
              </a:rPr>
              <a:t>clarity but no dumbing down;</a:t>
            </a:r>
          </a:p>
          <a:p>
            <a:pPr marL="800100" lvl="1" indent="-342900">
              <a:buFont typeface="Arial" panose="020B0604020202020204" pitchFamily="34" charset="0"/>
              <a:buChar char="•"/>
            </a:pPr>
            <a:r>
              <a:rPr lang="en-IE" sz="2400" i="1" dirty="0" smtClean="0">
                <a:latin typeface="Verdana" panose="020B0604030504040204" pitchFamily="34" charset="0"/>
                <a:ea typeface="Verdana" panose="020B0604030504040204" pitchFamily="34" charset="0"/>
                <a:cs typeface="Verdana" panose="020B0604030504040204" pitchFamily="34" charset="0"/>
              </a:rPr>
              <a:t>Quick take up  </a:t>
            </a:r>
          </a:p>
          <a:p>
            <a:endParaRPr lang="en-IE"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IE" sz="2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IE" sz="2400" dirty="0" smtClean="0">
              <a:latin typeface="Verdana" panose="020B0604030504040204" pitchFamily="34" charset="0"/>
              <a:ea typeface="Verdana" panose="020B0604030504040204" pitchFamily="34" charset="0"/>
              <a:cs typeface="Verdana" panose="020B0604030504040204" pitchFamily="34" charset="0"/>
            </a:endParaRPr>
          </a:p>
          <a:p>
            <a:endParaRPr lang="en-IE" sz="24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90004" y="3076686"/>
            <a:ext cx="1933575" cy="16573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843" y="6447280"/>
            <a:ext cx="811181" cy="283813"/>
          </a:xfrm>
          <a:prstGeom prst="rect">
            <a:avLst/>
          </a:prstGeom>
        </p:spPr>
      </p:pic>
    </p:spTree>
    <p:extLst>
      <p:ext uri="{BB962C8B-B14F-4D97-AF65-F5344CB8AC3E}">
        <p14:creationId xmlns:p14="http://schemas.microsoft.com/office/powerpoint/2010/main" val="2641681076"/>
      </p:ext>
    </p:extLst>
  </p:cSld>
  <p:clrMapOvr>
    <a:masterClrMapping/>
  </p:clrMapOvr>
  <mc:AlternateContent xmlns:mc="http://schemas.openxmlformats.org/markup-compatibility/2006" xmlns:p14="http://schemas.microsoft.com/office/powerpoint/2010/main">
    <mc:Choice Requires="p14">
      <p:transition spd="slow" p14:dur="2000" advTm="45956"/>
    </mc:Choice>
    <mc:Fallback xmlns="">
      <p:transition spd="slow" advTm="4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14948" y="337461"/>
            <a:ext cx="11252200" cy="993310"/>
          </a:xfrm>
        </p:spPr>
        <p:txBody>
          <a:bodyPr/>
          <a:lstStyle/>
          <a:p>
            <a:r>
              <a:rPr lang="it-IT" dirty="0" err="1" smtClean="0"/>
              <a:t>Putting</a:t>
            </a:r>
            <a:r>
              <a:rPr lang="it-IT" dirty="0" smtClean="0"/>
              <a:t> </a:t>
            </a:r>
            <a:r>
              <a:rPr lang="it-IT" dirty="0" err="1" smtClean="0"/>
              <a:t>people</a:t>
            </a:r>
            <a:r>
              <a:rPr lang="it-IT" dirty="0" smtClean="0"/>
              <a:t> </a:t>
            </a:r>
            <a:r>
              <a:rPr lang="it-IT" dirty="0" err="1" smtClean="0"/>
              <a:t>into</a:t>
            </a:r>
            <a:r>
              <a:rPr lang="it-IT" dirty="0" smtClean="0"/>
              <a:t> focus – Interactive </a:t>
            </a:r>
            <a:r>
              <a:rPr lang="it-IT" dirty="0" err="1" smtClean="0"/>
              <a:t>learning</a:t>
            </a:r>
            <a:endParaRPr lang="it-IT" dirty="0" smtClean="0"/>
          </a:p>
          <a:p>
            <a:r>
              <a:rPr lang="it-IT" sz="2000" i="1" dirty="0" smtClean="0"/>
              <a:t>(paul.hearn@ec.europa.eu)</a:t>
            </a:r>
            <a:endParaRPr lang="en-GB" sz="2000" i="1" dirty="0"/>
          </a:p>
          <a:p>
            <a:endParaRPr lang="en-GB"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052" y="1717197"/>
            <a:ext cx="10515600" cy="4755881"/>
          </a:xfrm>
          <a:prstGeom prst="rect">
            <a:avLst/>
          </a:prstGeom>
        </p:spPr>
      </p:pic>
      <p:sp>
        <p:nvSpPr>
          <p:cNvPr id="5" name="TextBox 4"/>
          <p:cNvSpPr txBox="1"/>
          <p:nvPr/>
        </p:nvSpPr>
        <p:spPr>
          <a:xfrm>
            <a:off x="3204697" y="1532531"/>
            <a:ext cx="5298310" cy="369332"/>
          </a:xfrm>
          <a:prstGeom prst="rect">
            <a:avLst/>
          </a:prstGeom>
          <a:solidFill>
            <a:srgbClr val="FFC000"/>
          </a:solidFill>
        </p:spPr>
        <p:txBody>
          <a:bodyPr wrap="none" rtlCol="0">
            <a:spAutoFit/>
          </a:bodyPr>
          <a:lstStyle/>
          <a:p>
            <a:r>
              <a:rPr lang="en-GB" dirty="0"/>
              <a:t>e</a:t>
            </a:r>
            <a:r>
              <a:rPr lang="en-GB" dirty="0" smtClean="0"/>
              <a:t>(u) academy: Visit us from July at academy.europa.eu!</a:t>
            </a:r>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43" y="6447280"/>
            <a:ext cx="811181" cy="283813"/>
          </a:xfrm>
          <a:prstGeom prst="rect">
            <a:avLst/>
          </a:prstGeom>
        </p:spPr>
      </p:pic>
    </p:spTree>
    <p:extLst>
      <p:ext uri="{BB962C8B-B14F-4D97-AF65-F5344CB8AC3E}">
        <p14:creationId xmlns:p14="http://schemas.microsoft.com/office/powerpoint/2010/main" val="3430161919"/>
      </p:ext>
    </p:extLst>
  </p:cSld>
  <p:clrMapOvr>
    <a:masterClrMapping/>
  </p:clrMapOvr>
  <mc:AlternateContent xmlns:mc="http://schemas.openxmlformats.org/markup-compatibility/2006" xmlns:p14="http://schemas.microsoft.com/office/powerpoint/2010/main">
    <mc:Choice Requires="p14">
      <p:transition spd="slow" p14:dur="2000" advTm="42837"/>
    </mc:Choice>
    <mc:Fallback xmlns="">
      <p:transition spd="slow" advTm="4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New EC_201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RC-presentation_new-style-Template" id="{A3811EC4-3CF2-294F-BA10-98A1FEBF725B}" vid="{04E8B2B6-6122-9247-9072-895CAD7B6100}"/>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EC_201708</Template>
  <TotalTime>8254</TotalTime>
  <Words>880</Words>
  <Application>Microsoft Office PowerPoint</Application>
  <PresentationFormat>Widescreen</PresentationFormat>
  <Paragraphs>147</Paragraphs>
  <Slides>13</Slides>
  <Notes>6</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Times New Roman</vt:lpstr>
      <vt:lpstr>Verdana</vt:lpstr>
      <vt:lpstr>Verdana </vt:lpstr>
      <vt:lpstr>Verdana Standaard</vt:lpstr>
      <vt:lpstr>Wingdings</vt:lpstr>
      <vt:lpstr>New EC_201708</vt:lpstr>
      <vt:lpstr>Talking WITH not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EECKELS Adriaan (JRC-ISPRA)</dc:creator>
  <cp:lastModifiedBy>THIELEN - DEL POZO Jutta (JRC-ISPRA)</cp:lastModifiedBy>
  <cp:revision>189</cp:revision>
  <dcterms:created xsi:type="dcterms:W3CDTF">2017-11-21T14:04:45Z</dcterms:created>
  <dcterms:modified xsi:type="dcterms:W3CDTF">2020-05-03T22:29:34Z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VersionGuid">
    <vt:lpwstr>c938b709-0789-4977-9d88-0f7d67271484</vt:lpwstr>
  </property>
  <property fmtid="{D5CDD505-2E9C-101B-9397-08002B2CF9AE}" pid="3" name="Offisync_UpdateToken">
    <vt:lpwstr>2</vt:lpwstr>
  </property>
  <property fmtid="{D5CDD505-2E9C-101B-9397-08002B2CF9AE}" pid="4" name="Offisync_UniqueId">
    <vt:lpwstr>127154</vt:lpwstr>
  </property>
  <property fmtid="{D5CDD505-2E9C-101B-9397-08002B2CF9AE}" pid="5" name="Offisync_ProviderInitializationData">
    <vt:lpwstr>https://connected.cnect.cec.eu.int</vt:lpwstr>
  </property>
  <property fmtid="{D5CDD505-2E9C-101B-9397-08002B2CF9AE}" pid="6" name="Offisync_ServerID">
    <vt:lpwstr>0d3b22a6-6203-4efc-8e8e-b5279256493b</vt:lpwstr>
  </property>
  <property fmtid="{D5CDD505-2E9C-101B-9397-08002B2CF9AE}" pid="7" name="Jive_LatestUserAccountName">
    <vt:lpwstr>dewanni</vt:lpwstr>
  </property>
  <property fmtid="{D5CDD505-2E9C-101B-9397-08002B2CF9AE}" pid="8" name="Jive_ModifiedButNotPublished">
    <vt:lpwstr>True</vt:lpwstr>
  </property>
</Properties>
</file>