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2" r:id="rId1"/>
  </p:sldMasterIdLst>
  <p:notesMasterIdLst>
    <p:notesMasterId r:id="rId18"/>
  </p:notesMasterIdLst>
  <p:handoutMasterIdLst>
    <p:handoutMasterId r:id="rId19"/>
  </p:handoutMasterIdLst>
  <p:sldIdLst>
    <p:sldId id="649" r:id="rId2"/>
    <p:sldId id="655" r:id="rId3"/>
    <p:sldId id="656" r:id="rId4"/>
    <p:sldId id="652" r:id="rId5"/>
    <p:sldId id="544" r:id="rId6"/>
    <p:sldId id="504" r:id="rId7"/>
    <p:sldId id="545" r:id="rId8"/>
    <p:sldId id="658" r:id="rId9"/>
    <p:sldId id="660" r:id="rId10"/>
    <p:sldId id="657" r:id="rId11"/>
    <p:sldId id="659" r:id="rId12"/>
    <p:sldId id="662" r:id="rId13"/>
    <p:sldId id="530" r:id="rId14"/>
    <p:sldId id="664" r:id="rId15"/>
    <p:sldId id="663" r:id="rId16"/>
    <p:sldId id="666" r:id="rId17"/>
  </p:sldIdLst>
  <p:sldSz cx="12192000" cy="6858000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no Di Baldassarre" initials="GDB" lastIdx="0" clrIdx="0">
    <p:extLst>
      <p:ext uri="{19B8F6BF-5375-455C-9EA6-DF929625EA0E}">
        <p15:presenceInfo xmlns:p15="http://schemas.microsoft.com/office/powerpoint/2012/main" userId="S-1-5-21-1774431583-4023024350-2099909138-2490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A61502"/>
    <a:srgbClr val="002D6D"/>
    <a:srgbClr val="D5FC79"/>
    <a:srgbClr val="7F7F7F"/>
    <a:srgbClr val="FFD579"/>
    <a:srgbClr val="5F5F5F"/>
    <a:srgbClr val="0092D1"/>
    <a:srgbClr val="00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2" autoAdjust="0"/>
    <p:restoredTop sz="50000" autoAdjust="0"/>
  </p:normalViewPr>
  <p:slideViewPr>
    <p:cSldViewPr>
      <p:cViewPr varScale="1">
        <p:scale>
          <a:sx n="62" d="100"/>
          <a:sy n="62" d="100"/>
        </p:scale>
        <p:origin x="897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DD1A91C-B44E-48CB-97D0-8CAE75FB970E}" type="datetime1">
              <a:rPr lang="en-US"/>
              <a:pPr>
                <a:defRPr/>
              </a:pPr>
              <a:t>5/2/2020</a:t>
            </a:fld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MS PGothic" charset="-128"/>
                <a:cs typeface="MS PGothic" charset="-128"/>
              </a:defRPr>
            </a:lvl1pPr>
          </a:lstStyle>
          <a:p>
            <a:pPr>
              <a:defRPr/>
            </a:pPr>
            <a:fld id="{92FA2356-18A2-428A-BBA9-73F14F847A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3788" y="549275"/>
            <a:ext cx="4873625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66" tIns="50134" rIns="100266" bIns="501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MS PGothic" charset="-128"/>
                <a:cs typeface="MS PGothic" charset="-128"/>
              </a:defRPr>
            </a:lvl1pPr>
          </a:lstStyle>
          <a:p>
            <a:pPr>
              <a:defRPr/>
            </a:pPr>
            <a:fld id="{79ECD385-3A92-4948-88DE-A55C0D186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F64B8D-F419-4F9F-BDDE-C890E0B86AC5}" type="slidenum">
              <a:rPr lang="en-GB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GB" altLang="en-US" sz="130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9275"/>
            <a:ext cx="4873625" cy="2741613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baseline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07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ED03E8-CF73-46B7-81D5-84F3DAF4FF66}" type="slidenum">
              <a:rPr lang="en-GB" altLang="en-US" sz="1300" smtClean="0"/>
              <a:pPr>
                <a:spcBef>
                  <a:spcPct val="0"/>
                </a:spcBef>
              </a:pPr>
              <a:t>4</a:t>
            </a:fld>
            <a:endParaRPr lang="en-GB" altLang="en-US" sz="13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9275"/>
            <a:ext cx="4873625" cy="2741613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s-IS" altLang="en-US" baseline="0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baseline="0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baseline="0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1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ED03E8-CF73-46B7-81D5-84F3DAF4FF66}" type="slidenum">
              <a:rPr lang="en-GB" altLang="en-US" sz="1300" smtClean="0"/>
              <a:pPr>
                <a:spcBef>
                  <a:spcPct val="0"/>
                </a:spcBef>
              </a:pPr>
              <a:t>5</a:t>
            </a:fld>
            <a:endParaRPr lang="en-GB" altLang="en-US" sz="13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9275"/>
            <a:ext cx="4873625" cy="2741613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v-SE" altLang="en-US" dirty="0" err="1">
                <a:latin typeface="Arial" panose="020B0604020202020204" pitchFamily="34" charset="0"/>
              </a:rPr>
              <a:t>We</a:t>
            </a:r>
            <a:r>
              <a:rPr lang="sv-SE" altLang="en-US" dirty="0">
                <a:latin typeface="Arial" panose="020B0604020202020204" pitchFamily="34" charset="0"/>
              </a:rPr>
              <a:t> l</a:t>
            </a:r>
            <a:r>
              <a:rPr lang="sv-SE" altLang="en-US" baseline="0" dirty="0">
                <a:latin typeface="Arial" panose="020B0604020202020204" pitchFamily="34" charset="0"/>
              </a:rPr>
              <a:t>ack fundamental </a:t>
            </a:r>
            <a:r>
              <a:rPr lang="sv-SE" altLang="en-US" baseline="0" dirty="0" err="1">
                <a:latin typeface="Arial" panose="020B0604020202020204" pitchFamily="34" charset="0"/>
              </a:rPr>
              <a:t>understanding</a:t>
            </a:r>
            <a:r>
              <a:rPr lang="sv-SE" altLang="en-US" baseline="0" dirty="0">
                <a:latin typeface="Arial" panose="020B0604020202020204" pitchFamily="34" charset="0"/>
              </a:rPr>
              <a:t> </a:t>
            </a:r>
            <a:r>
              <a:rPr lang="sv-SE" altLang="en-US" baseline="0" dirty="0" err="1">
                <a:latin typeface="Arial" panose="020B0604020202020204" pitchFamily="34" charset="0"/>
              </a:rPr>
              <a:t>because</a:t>
            </a:r>
            <a:r>
              <a:rPr lang="sv-SE" altLang="en-US" baseline="0" dirty="0">
                <a:latin typeface="Arial" panose="020B0604020202020204" pitchFamily="34" charset="0"/>
              </a:rPr>
              <a:t> </a:t>
            </a:r>
            <a:r>
              <a:rPr lang="sv-SE" altLang="en-US" baseline="0" dirty="0" err="1">
                <a:latin typeface="Arial" panose="020B0604020202020204" pitchFamily="34" charset="0"/>
              </a:rPr>
              <a:t>current</a:t>
            </a:r>
            <a:r>
              <a:rPr lang="sv-SE" altLang="en-US" baseline="0" dirty="0">
                <a:latin typeface="Arial" panose="020B0604020202020204" pitchFamily="34" charset="0"/>
              </a:rPr>
              <a:t> </a:t>
            </a:r>
            <a:r>
              <a:rPr lang="sv-SE" altLang="en-US" baseline="0" dirty="0" err="1">
                <a:latin typeface="Arial" panose="020B0604020202020204" pitchFamily="34" charset="0"/>
              </a:rPr>
              <a:t>apporaches</a:t>
            </a:r>
            <a:r>
              <a:rPr lang="sv-SE" altLang="en-US" baseline="0" dirty="0">
                <a:latin typeface="Arial" panose="020B0604020202020204" pitchFamily="34" charset="0"/>
              </a:rPr>
              <a:t> focus on </a:t>
            </a:r>
            <a:r>
              <a:rPr lang="sv-SE" altLang="en-US" baseline="0" dirty="0" err="1">
                <a:latin typeface="Arial" panose="020B0604020202020204" pitchFamily="34" charset="0"/>
              </a:rPr>
              <a:t>one-way</a:t>
            </a:r>
            <a:r>
              <a:rPr lang="sv-SE" altLang="en-US" baseline="0" dirty="0">
                <a:latin typeface="Arial" panose="020B0604020202020204" pitchFamily="34" charset="0"/>
              </a:rPr>
              <a:t> relationships</a:t>
            </a:r>
            <a:r>
              <a:rPr lang="is-IS" altLang="en-US" baseline="0" dirty="0">
                <a:latin typeface="Arial" panose="020B0604020202020204" pitchFamily="34" charset="0"/>
              </a:rPr>
              <a:t>…</a:t>
            </a:r>
          </a:p>
          <a:p>
            <a:pPr eaLnBrk="1" hangingPunct="1"/>
            <a:endParaRPr lang="is-IS" altLang="en-US" baseline="0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baseline="0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baseline="0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39EDEE-D67B-4466-AA0C-9D36C51CC11F}" type="slidenum">
              <a:rPr lang="en-GB" altLang="en-US" sz="1300" smtClean="0"/>
              <a:pPr>
                <a:spcBef>
                  <a:spcPct val="0"/>
                </a:spcBef>
              </a:pPr>
              <a:t>6</a:t>
            </a:fld>
            <a:endParaRPr lang="en-GB" altLang="en-US" sz="13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9275"/>
            <a:ext cx="4873625" cy="27416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85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4F2D71-D1D5-4706-8042-C05FC3C46CBD}" type="slidenum">
              <a:rPr lang="en-GB" altLang="en-US" sz="1300" smtClean="0"/>
              <a:pPr>
                <a:spcBef>
                  <a:spcPct val="0"/>
                </a:spcBef>
              </a:pPr>
              <a:t>7</a:t>
            </a:fld>
            <a:endParaRPr lang="en-GB" altLang="en-US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9275"/>
            <a:ext cx="4873625" cy="2741613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</a:rPr>
              <a:t>Why can</a:t>
            </a:r>
            <a:r>
              <a:rPr lang="is-IS" altLang="en-US" dirty="0">
                <a:latin typeface="Arial" panose="020B0604020202020204" pitchFamily="34" charset="0"/>
              </a:rPr>
              <a:t>… eventually/often</a:t>
            </a:r>
            <a:r>
              <a:rPr lang="is-IS" altLang="en-US" baseline="0" dirty="0">
                <a:latin typeface="Arial" panose="020B0604020202020204" pitchFamily="34" charset="0"/>
              </a:rPr>
              <a:t> lead to ... ?</a:t>
            </a:r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3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D54FFB-A878-429C-8230-295D16326B72}" type="slidenum">
              <a:rPr lang="en-GB" altLang="en-US" sz="1300" smtClean="0"/>
              <a:pPr>
                <a:spcBef>
                  <a:spcPct val="0"/>
                </a:spcBef>
              </a:pPr>
              <a:t>13</a:t>
            </a:fld>
            <a:endParaRPr lang="en-GB" alt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9275"/>
            <a:ext cx="4873625" cy="274161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399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D54FFB-A878-429C-8230-295D16326B72}" type="slidenum">
              <a:rPr lang="en-GB" altLang="en-US" sz="1300" smtClean="0"/>
              <a:pPr>
                <a:spcBef>
                  <a:spcPct val="0"/>
                </a:spcBef>
              </a:pPr>
              <a:t>14</a:t>
            </a:fld>
            <a:endParaRPr lang="en-GB" alt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9275"/>
            <a:ext cx="4873625" cy="274161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68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F64B8D-F419-4F9F-BDDE-C890E0B86AC5}" type="slidenum">
              <a:rPr lang="en-GB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GB" altLang="en-US" sz="130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9275"/>
            <a:ext cx="4873625" cy="2741613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baseline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148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6673B-65DB-42D8-BDFC-ACD47FA2B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60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BF68E-8943-4D81-85F0-97E5F9A161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75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40831-4107-482E-A72F-807A5B9D8B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47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C05C0-3870-41FE-8660-1E2A8FC44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70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9AE89-0D01-4F1E-95AE-87B4FBD647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89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CC65D-2D0C-4C61-BFDD-65C1228B2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14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6414C-BFD1-4770-97B5-6875C0B4C8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585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ACFD9-E647-482F-9B43-842D8DF48F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27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46536-B6E4-402E-850E-6F90EB996A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68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FB293-2347-42CC-8E19-3E07AC56D5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9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5B02A-5C60-47C8-A00A-3DE7897779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51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Fare clic per modificare gli stili del testo dello schema</a:t>
            </a:r>
          </a:p>
          <a:p>
            <a:pPr lvl="1"/>
            <a:r>
              <a:rPr lang="en-US" altLang="en-US"/>
              <a:t>Secondo livello</a:t>
            </a:r>
          </a:p>
          <a:p>
            <a:pPr lvl="2"/>
            <a:r>
              <a:rPr lang="en-US" altLang="en-US"/>
              <a:t>Terzo livello</a:t>
            </a:r>
          </a:p>
          <a:p>
            <a:pPr lvl="3"/>
            <a:r>
              <a:rPr lang="en-US" altLang="en-US"/>
              <a:t>Quarto livello</a:t>
            </a:r>
          </a:p>
          <a:p>
            <a:pPr lvl="4"/>
            <a:r>
              <a:rPr lang="en-US" alt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</a:lstStyle>
          <a:p>
            <a:pPr>
              <a:defRPr/>
            </a:pPr>
            <a:fld id="{0A52569F-5C97-472F-BF6B-CE2EBE027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35360" y="5345921"/>
            <a:ext cx="1178463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222222"/>
                </a:solidFill>
                <a:latin typeface="Arial" panose="020B0604020202020204" pitchFamily="34" charset="0"/>
              </a:rPr>
              <a:t>Giuliano Di Baldassarre*</a:t>
            </a:r>
            <a:r>
              <a:rPr lang="it-IT" sz="1800" dirty="0">
                <a:solidFill>
                  <a:srgbClr val="222222"/>
                </a:solidFill>
                <a:latin typeface="Arial" panose="020B0604020202020204" pitchFamily="34" charset="0"/>
              </a:rPr>
              <a:t>, Murugesu Sivapalan, Maria Rusca, Christophe Cudennec, Margaret Garcia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222222"/>
                </a:solidFill>
                <a:latin typeface="Arial" panose="020B0604020202020204" pitchFamily="34" charset="0"/>
              </a:rPr>
              <a:t>Heidi Kreibich, Megan Konar, Elena Mondino, Johanna Mård, Saket Pande, Matthew R. Sanderson, Fuqiang Tian Alberto Viglione, Jing Wei, Yongping Wei, David J. Yu, Veena Srinivasan &amp; Guenter Bloeschl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None/>
            </a:pPr>
            <a:endParaRPr lang="it-IT" altLang="en-US" sz="18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it-IT" altLang="en-US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*Uppsala University, Department of Earth Sciences, Centre of Natural Hazards &amp; Disaster Science, CNDS, Sweden</a:t>
            </a:r>
            <a:endParaRPr lang="en-GB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-24680" y="1631702"/>
            <a:ext cx="12169352" cy="1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b="1" dirty="0">
                <a:latin typeface="Arial" charset="0"/>
                <a:ea typeface="Arial" charset="0"/>
                <a:cs typeface="Arial" charset="0"/>
              </a:rPr>
              <a:t>Sociohydrology can help address the Global Water Crisis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b="1" dirty="0">
                <a:latin typeface="Arial" charset="0"/>
                <a:ea typeface="Arial" charset="0"/>
                <a:cs typeface="Arial" charset="0"/>
              </a:rPr>
              <a:t>and meet the Sustainable Development Goals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1DEEA6-7625-4B86-8F93-8B8052EC2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0"/>
          <a:stretch/>
        </p:blipFill>
        <p:spPr>
          <a:xfrm>
            <a:off x="8327982" y="2739729"/>
            <a:ext cx="3744682" cy="2548016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98F9B-3C17-4413-9CEA-CA86B2114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14" y="2753192"/>
            <a:ext cx="3959621" cy="254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2E0A8D-2D8C-4EEB-802E-2F76898B1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5" r="11413"/>
          <a:stretch/>
        </p:blipFill>
        <p:spPr>
          <a:xfrm>
            <a:off x="191344" y="2753192"/>
            <a:ext cx="3537549" cy="2548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CC341A-762F-4075-A082-3D87315BC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1344" y="76255"/>
            <a:ext cx="1371320" cy="1408529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F1E3FD-5F31-41B3-8E71-172BEB43FB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188640"/>
            <a:ext cx="5944233" cy="1196305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512484-CCC3-4418-A387-4B9064D15F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3" b="-5957"/>
          <a:stretch/>
        </p:blipFill>
        <p:spPr>
          <a:xfrm>
            <a:off x="1847528" y="260648"/>
            <a:ext cx="2463992" cy="1012629"/>
          </a:xfrm>
          <a:prstGeom prst="rect">
            <a:avLst/>
          </a:prstGeom>
        </p:spPr>
      </p:pic>
      <p:pic>
        <p:nvPicPr>
          <p:cNvPr id="17" name="Picture 2" descr="Bildresultat för uppsala universitet logo">
            <a:extLst>
              <a:ext uri="{FF2B5EF4-FFF2-40B4-BE49-F238E27FC236}">
                <a16:creationId xmlns:a16="http://schemas.microsoft.com/office/drawing/2014/main" id="{32355623-E109-4387-8EFB-94CABA34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4" y="5965"/>
            <a:ext cx="1445376" cy="137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0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:a16="http://schemas.microsoft.com/office/drawing/2014/main" id="{2F0EDA6B-331F-414E-A4E7-78A35FFC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Addressing the SDGs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E45DEB-4223-44C8-AAAC-C68DDA0FD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10" y="1988840"/>
            <a:ext cx="6246180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C829D6-6FA6-4043-87D6-33E2B881F9D2}"/>
              </a:ext>
            </a:extLst>
          </p:cNvPr>
          <p:cNvSpPr txBox="1"/>
          <p:nvPr/>
        </p:nvSpPr>
        <p:spPr>
          <a:xfrm>
            <a:off x="695400" y="1196752"/>
            <a:ext cx="11089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cs typeface="Arial" panose="020B0604020202020204" pitchFamily="34" charset="0"/>
              </a:rPr>
              <a:t>System dynamic models can help </a:t>
            </a:r>
            <a:r>
              <a:rPr lang="en-GB" sz="2000" b="1" dirty="0">
                <a:cs typeface="Arial" panose="020B0604020202020204" pitchFamily="34" charset="0"/>
              </a:rPr>
              <a:t>unravel trade-offs </a:t>
            </a:r>
            <a:r>
              <a:rPr lang="en-GB" sz="2000" dirty="0">
                <a:cs typeface="Arial" panose="020B0604020202020204" pitchFamily="34" charset="0"/>
              </a:rPr>
              <a:t>to meet </a:t>
            </a:r>
            <a:r>
              <a:rPr lang="en-US" sz="2000" b="1" dirty="0">
                <a:cs typeface="Arial" panose="020B0604020202020204" pitchFamily="34" charset="0"/>
              </a:rPr>
              <a:t>water-related SDG targets</a:t>
            </a:r>
          </a:p>
          <a:p>
            <a:endParaRPr lang="en-GB" sz="2000" b="1" dirty="0">
              <a:cs typeface="Arial" panose="020B0604020202020204" pitchFamily="34" charset="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D35A705-739E-4FB8-976D-643890749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3059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anose="020B0604020202020204" pitchFamily="34" charset="0"/>
              </a:rPr>
              <a:t>(United Nations, 2015)</a:t>
            </a:r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5C3345-A810-43D8-8B92-8F6322C89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1448"/>
            <a:ext cx="8655433" cy="68465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7F6F80-B1FF-41DE-8449-E8AABCE21C49}"/>
              </a:ext>
            </a:extLst>
          </p:cNvPr>
          <p:cNvSpPr/>
          <p:nvPr/>
        </p:nvSpPr>
        <p:spPr bwMode="auto">
          <a:xfrm>
            <a:off x="3375064" y="2564390"/>
            <a:ext cx="1435272" cy="665003"/>
          </a:xfrm>
          <a:prstGeom prst="rect">
            <a:avLst/>
          </a:prstGeom>
          <a:noFill/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EAEAEA"/>
                </a:solidFill>
                <a:effectLst/>
                <a:latin typeface="Verdana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30FDA-E7CB-4577-961D-E8FF6A949C4A}"/>
              </a:ext>
            </a:extLst>
          </p:cNvPr>
          <p:cNvSpPr/>
          <p:nvPr/>
        </p:nvSpPr>
        <p:spPr bwMode="auto">
          <a:xfrm>
            <a:off x="8544272" y="132000"/>
            <a:ext cx="2592288" cy="3096344"/>
          </a:xfrm>
          <a:prstGeom prst="rect">
            <a:avLst/>
          </a:prstGeom>
          <a:noFill/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EAEAEA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A259A-463E-4A61-9D3F-96C1655A8180}"/>
              </a:ext>
            </a:extLst>
          </p:cNvPr>
          <p:cNvSpPr txBox="1"/>
          <p:nvPr/>
        </p:nvSpPr>
        <p:spPr>
          <a:xfrm>
            <a:off x="-19792" y="44624"/>
            <a:ext cx="3672408" cy="302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Phenomena 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vs.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SDG targets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(water related)</a:t>
            </a:r>
          </a:p>
          <a:p>
            <a:pPr algn="ctr"/>
            <a:endParaRPr lang="en-GB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5C3345-A810-43D8-8B92-8F6322C89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18" r="10409" b="53239"/>
          <a:stretch/>
        </p:blipFill>
        <p:spPr>
          <a:xfrm>
            <a:off x="6095999" y="-243408"/>
            <a:ext cx="5394873" cy="68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18F4E7-FC74-4B56-A930-1FC65ADFA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04" r="83803" b="53240"/>
          <a:stretch/>
        </p:blipFill>
        <p:spPr>
          <a:xfrm>
            <a:off x="1156747" y="5301208"/>
            <a:ext cx="2995037" cy="1295384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890F6BDD-CB4E-427D-9926-7B7CBDC46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3059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itchFamily="34" charset="0"/>
              </a:rPr>
              <a:t>(Di Baldassarre et al., </a:t>
            </a:r>
            <a:r>
              <a:rPr lang="en-US" sz="1200" i="1" dirty="0">
                <a:cs typeface="Arial" pitchFamily="34" charset="0"/>
              </a:rPr>
              <a:t>HESS,</a:t>
            </a:r>
            <a:r>
              <a:rPr lang="en-US" sz="1200" dirty="0">
                <a:cs typeface="Arial" pitchFamily="34" charset="0"/>
              </a:rPr>
              <a:t> 2013)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7D7CE9-0F20-42A0-B772-48BEA5523E9B}"/>
              </a:ext>
            </a:extLst>
          </p:cNvPr>
          <p:cNvGrpSpPr/>
          <p:nvPr/>
        </p:nvGrpSpPr>
        <p:grpSpPr>
          <a:xfrm>
            <a:off x="191345" y="804368"/>
            <a:ext cx="5976663" cy="3704964"/>
            <a:chOff x="191345" y="804368"/>
            <a:chExt cx="5976663" cy="370496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015DC10-52E5-4350-960B-8D5B5814A36C}"/>
                </a:ext>
              </a:extLst>
            </p:cNvPr>
            <p:cNvGrpSpPr/>
            <p:nvPr/>
          </p:nvGrpSpPr>
          <p:grpSpPr>
            <a:xfrm>
              <a:off x="191345" y="1052736"/>
              <a:ext cx="5976663" cy="3456596"/>
              <a:chOff x="191345" y="1052736"/>
              <a:chExt cx="5976663" cy="345659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C4A3DFC-D96B-4B49-9A40-3E796E86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890" y="1052736"/>
                <a:ext cx="5247583" cy="3168352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61F419-D41E-49AA-B6D0-B3825E333128}"/>
                  </a:ext>
                </a:extLst>
              </p:cNvPr>
              <p:cNvSpPr txBox="1"/>
              <p:nvPr/>
            </p:nvSpPr>
            <p:spPr>
              <a:xfrm>
                <a:off x="335360" y="414000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1900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BC9E67-8C5F-4202-808D-846F30822173}"/>
                  </a:ext>
                </a:extLst>
              </p:cNvPr>
              <p:cNvSpPr txBox="1"/>
              <p:nvPr/>
            </p:nvSpPr>
            <p:spPr>
              <a:xfrm>
                <a:off x="1631504" y="4140000"/>
                <a:ext cx="8305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1950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30A177-61EB-4FA5-BAB6-F2F9CEABE378}"/>
                  </a:ext>
                </a:extLst>
              </p:cNvPr>
              <p:cNvSpPr txBox="1"/>
              <p:nvPr/>
            </p:nvSpPr>
            <p:spPr>
              <a:xfrm>
                <a:off x="2889177" y="4140000"/>
                <a:ext cx="8305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2000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5C93D2-E1D3-4BA9-8E2B-CC758E9E4CC7}"/>
                  </a:ext>
                </a:extLst>
              </p:cNvPr>
              <p:cNvSpPr txBox="1"/>
              <p:nvPr/>
            </p:nvSpPr>
            <p:spPr>
              <a:xfrm>
                <a:off x="4079776" y="4140000"/>
                <a:ext cx="8305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2050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35C5A6-81C3-447C-BE69-2086964B0C40}"/>
                  </a:ext>
                </a:extLst>
              </p:cNvPr>
              <p:cNvSpPr txBox="1"/>
              <p:nvPr/>
            </p:nvSpPr>
            <p:spPr>
              <a:xfrm>
                <a:off x="5337449" y="4140000"/>
                <a:ext cx="8305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2100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A8846F-F4F6-455E-B2B3-EAA4A9DB3F3B}"/>
                  </a:ext>
                </a:extLst>
              </p:cNvPr>
              <p:cNvSpPr txBox="1"/>
              <p:nvPr/>
            </p:nvSpPr>
            <p:spPr>
              <a:xfrm rot="16200000">
                <a:off x="-616812" y="2292941"/>
                <a:ext cx="201642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wealth</a:t>
                </a:r>
                <a:endParaRPr lang="en-SE" sz="2000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531973-6901-47EB-ACDD-D32A6D75D6ED}"/>
                  </a:ext>
                </a:extLst>
              </p:cNvPr>
              <p:cNvSpPr txBox="1"/>
              <p:nvPr/>
            </p:nvSpPr>
            <p:spPr>
              <a:xfrm>
                <a:off x="726478" y="1211373"/>
                <a:ext cx="24685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00B050"/>
                    </a:solidFill>
                  </a:rPr>
                  <a:t>Green system</a:t>
                </a:r>
              </a:p>
              <a:p>
                <a:r>
                  <a:rPr lang="en-GB" b="1" dirty="0">
                    <a:solidFill>
                      <a:srgbClr val="FF0000"/>
                    </a:solidFill>
                  </a:rPr>
                  <a:t>Technical system</a:t>
                </a:r>
              </a:p>
              <a:p>
                <a:r>
                  <a:rPr lang="en-GB" b="1" dirty="0">
                    <a:solidFill>
                      <a:srgbClr val="0070C0"/>
                    </a:solidFill>
                  </a:rPr>
                  <a:t>Trade-off? 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57D4B6-A1B3-4191-95FD-EF588CF13E43}"/>
                </a:ext>
              </a:extLst>
            </p:cNvPr>
            <p:cNvSpPr txBox="1"/>
            <p:nvPr/>
          </p:nvSpPr>
          <p:spPr>
            <a:xfrm>
              <a:off x="701128" y="804368"/>
              <a:ext cx="5106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/>
                <a:t>Modelling human-flood interactions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buNone/>
              <a:defRPr/>
            </a:pPr>
            <a:r>
              <a:rPr lang="en-US" b="1" dirty="0">
                <a:solidFill>
                  <a:srgbClr val="A615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the SDGs (2030)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2FB12-2491-469C-B21C-B3087D027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87" y="3030905"/>
            <a:ext cx="6859260" cy="3278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13EF25-8B7C-4518-A3F2-1B196DE31593}"/>
              </a:ext>
            </a:extLst>
          </p:cNvPr>
          <p:cNvSpPr txBox="1"/>
          <p:nvPr/>
        </p:nvSpPr>
        <p:spPr>
          <a:xfrm>
            <a:off x="8238120" y="3247196"/>
            <a:ext cx="3311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9999"/>
                </a:solidFill>
                <a:cs typeface="Arial" panose="020B0604020202020204" pitchFamily="34" charset="0"/>
              </a:rPr>
              <a:t>Long-term policy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75135-8EC4-40B0-AFAC-1FCA9F089F30}"/>
              </a:ext>
            </a:extLst>
          </p:cNvPr>
          <p:cNvSpPr txBox="1"/>
          <p:nvPr/>
        </p:nvSpPr>
        <p:spPr>
          <a:xfrm>
            <a:off x="8238120" y="5053378"/>
            <a:ext cx="3311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93300"/>
                </a:solidFill>
                <a:cs typeface="Arial" panose="020B0604020202020204" pitchFamily="34" charset="0"/>
              </a:rPr>
              <a:t>Short-term policy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61A7E01-519E-4660-92A3-A46CC17EF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3059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anose="020B0604020202020204" pitchFamily="34" charset="0"/>
              </a:rPr>
              <a:t>(Di Baldassarre et al., </a:t>
            </a:r>
            <a:r>
              <a:rPr lang="en-US" sz="1200" i="1" dirty="0">
                <a:cs typeface="Arial" panose="020B0604020202020204" pitchFamily="34" charset="0"/>
              </a:rPr>
              <a:t>Water Resources Research,</a:t>
            </a:r>
            <a:r>
              <a:rPr lang="en-US" sz="1200" dirty="0">
                <a:cs typeface="Arial" panose="020B0604020202020204" pitchFamily="34" charset="0"/>
              </a:rPr>
              <a:t> 2019)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9D2F1-8838-400A-B245-F33427457E13}"/>
              </a:ext>
            </a:extLst>
          </p:cNvPr>
          <p:cNvSpPr txBox="1"/>
          <p:nvPr/>
        </p:nvSpPr>
        <p:spPr>
          <a:xfrm>
            <a:off x="1271464" y="1208946"/>
            <a:ext cx="96168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Arial" panose="020B0604020202020204" pitchFamily="34" charset="0"/>
              </a:rPr>
              <a:t>Phenomena (e.g. supply-demand cycle) as </a:t>
            </a:r>
            <a:r>
              <a:rPr lang="en-GB" sz="2000" b="1" dirty="0">
                <a:cs typeface="Arial" panose="020B0604020202020204" pitchFamily="34" charset="0"/>
              </a:rPr>
              <a:t>legacy</a:t>
            </a:r>
            <a:r>
              <a:rPr lang="en-GB" sz="2000" dirty="0"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i="1" dirty="0">
                <a:cs typeface="Arial" panose="020B0604020202020204" pitchFamily="34" charset="0"/>
              </a:rPr>
              <a:t>“As the past was a legacy to the present, the present is a legacy for the future”</a:t>
            </a:r>
          </a:p>
        </p:txBody>
      </p:sp>
    </p:spTree>
    <p:extLst>
      <p:ext uri="{BB962C8B-B14F-4D97-AF65-F5344CB8AC3E}">
        <p14:creationId xmlns:p14="http://schemas.microsoft.com/office/powerpoint/2010/main" val="1150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buNone/>
              <a:defRPr/>
            </a:pPr>
            <a:r>
              <a:rPr lang="en-US" b="1" dirty="0">
                <a:solidFill>
                  <a:srgbClr val="A615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the SDGs (2030)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61A7E01-519E-4660-92A3-A46CC17EF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3059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anose="020B0604020202020204" pitchFamily="34" charset="0"/>
              </a:rPr>
              <a:t>(Di Baldassarre et al., </a:t>
            </a:r>
            <a:r>
              <a:rPr lang="en-US" sz="1200" i="1" dirty="0">
                <a:cs typeface="Arial" panose="020B0604020202020204" pitchFamily="34" charset="0"/>
              </a:rPr>
              <a:t>Water Resources Research,</a:t>
            </a:r>
            <a:r>
              <a:rPr lang="en-US" sz="1200" dirty="0">
                <a:cs typeface="Arial" panose="020B0604020202020204" pitchFamily="34" charset="0"/>
              </a:rPr>
              <a:t> 2019)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DB5E7D-A1B5-4A0A-B07A-D1B162D57320}"/>
              </a:ext>
            </a:extLst>
          </p:cNvPr>
          <p:cNvSpPr txBox="1"/>
          <p:nvPr/>
        </p:nvSpPr>
        <p:spPr>
          <a:xfrm>
            <a:off x="695400" y="3096000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993300"/>
                </a:solidFill>
                <a:cs typeface="Arial" panose="020B0604020202020204" pitchFamily="34" charset="0"/>
              </a:rPr>
              <a:t>Short-term policy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7D4978-C009-473B-807B-3A7E920A13FA}"/>
              </a:ext>
            </a:extLst>
          </p:cNvPr>
          <p:cNvSpPr txBox="1"/>
          <p:nvPr/>
        </p:nvSpPr>
        <p:spPr>
          <a:xfrm>
            <a:off x="6888088" y="3096000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9999"/>
                </a:solidFill>
                <a:cs typeface="Arial" panose="020B0604020202020204" pitchFamily="34" charset="0"/>
              </a:rPr>
              <a:t>Long-term policy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67A40-822C-4361-B321-7499061CD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48" y="3429000"/>
            <a:ext cx="5643144" cy="27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A23BD-5B15-4FCD-BC31-415E673A2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536" y="3429000"/>
            <a:ext cx="5643144" cy="27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BF0681-F099-49A9-9A5A-3D55A880ADD2}"/>
              </a:ext>
            </a:extLst>
          </p:cNvPr>
          <p:cNvSpPr txBox="1"/>
          <p:nvPr/>
        </p:nvSpPr>
        <p:spPr>
          <a:xfrm>
            <a:off x="1271464" y="1208946"/>
            <a:ext cx="961681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Arial" panose="020B0604020202020204" pitchFamily="34" charset="0"/>
              </a:rPr>
              <a:t>Phenomena (e.g. supply-demand cycle) as </a:t>
            </a:r>
            <a:r>
              <a:rPr lang="en-GB" sz="2000" b="1" dirty="0">
                <a:cs typeface="Arial" panose="020B0604020202020204" pitchFamily="34" charset="0"/>
              </a:rPr>
              <a:t>legacy</a:t>
            </a:r>
            <a:r>
              <a:rPr lang="en-GB" sz="2000" dirty="0"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i="1" dirty="0">
                <a:cs typeface="Arial" panose="020B0604020202020204" pitchFamily="34" charset="0"/>
              </a:rPr>
              <a:t>“As the past was a legacy to the present, the present is a legacy for the future”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cs typeface="Arial" panose="020B0604020202020204" pitchFamily="34" charset="0"/>
              </a:rPr>
              <a:t>Models can help </a:t>
            </a:r>
            <a:r>
              <a:rPr lang="en-GB" sz="2000" b="1" dirty="0">
                <a:cs typeface="Arial" panose="020B0604020202020204" pitchFamily="34" charset="0"/>
              </a:rPr>
              <a:t>reduce legacy risks 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b="1" dirty="0">
                <a:cs typeface="Arial" panose="020B0604020202020204" pitchFamily="34" charset="0"/>
              </a:rPr>
              <a:t>Avoid fixes that backfire </a:t>
            </a:r>
            <a:r>
              <a:rPr lang="en-GB" sz="2000" dirty="0">
                <a:cs typeface="Arial" panose="020B0604020202020204" pitchFamily="34" charset="0"/>
              </a:rPr>
              <a:t>in the long run</a:t>
            </a:r>
          </a:p>
        </p:txBody>
      </p:sp>
    </p:spTree>
    <p:extLst>
      <p:ext uri="{BB962C8B-B14F-4D97-AF65-F5344CB8AC3E}">
        <p14:creationId xmlns:p14="http://schemas.microsoft.com/office/powerpoint/2010/main" val="808397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DC970-CABB-44C3-B5B8-2FD672F0EA2A}"/>
              </a:ext>
            </a:extLst>
          </p:cNvPr>
          <p:cNvSpPr/>
          <p:nvPr/>
        </p:nvSpPr>
        <p:spPr>
          <a:xfrm>
            <a:off x="839416" y="1628800"/>
            <a:ext cx="10297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Understanding and modelling</a:t>
            </a:r>
            <a:r>
              <a:rPr lang="en-GB" sz="20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 trade-offs</a:t>
            </a:r>
            <a:endParaRPr lang="en-GB" sz="2000" dirty="0">
              <a:solidFill>
                <a:prstClr val="black"/>
              </a:solidFill>
              <a:ea typeface="ＭＳ Ｐゴシック"/>
              <a:cs typeface="Arial" panose="020B0604020202020204" pitchFamily="34" charset="0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Short and long term </a:t>
            </a:r>
            <a:r>
              <a:rPr lang="en-GB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effects (path dependency)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Economic, social and environmental </a:t>
            </a:r>
            <a:r>
              <a:rPr lang="en-GB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(intended and unintended) consequences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Uneven distribution of costs and benefits </a:t>
            </a:r>
            <a:r>
              <a:rPr lang="en-GB" sz="20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across social groups </a:t>
            </a:r>
            <a:r>
              <a:rPr lang="en-GB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(water justice)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1" dirty="0">
              <a:solidFill>
                <a:prstClr val="black"/>
              </a:solidFill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5D6F06E-5D19-475C-B057-C35B6AC1C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44463"/>
            <a:ext cx="110892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rgbClr val="A615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sociohydrology can help address </a:t>
            </a:r>
          </a:p>
          <a:p>
            <a:pPr algn="ctr" eaLnBrk="1" hangingPunct="1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rgbClr val="A615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water crisis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4717C-BC44-404E-810A-2A72CC44A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0"/>
          <a:stretch/>
        </p:blipFill>
        <p:spPr>
          <a:xfrm>
            <a:off x="8327982" y="3459809"/>
            <a:ext cx="3744682" cy="2548016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9A94D-0907-4BC7-92AC-3F3859D89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14" y="3473272"/>
            <a:ext cx="3959621" cy="2548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C79DD-9A43-45D4-9445-B248653A6D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5" r="11413"/>
          <a:stretch/>
        </p:blipFill>
        <p:spPr>
          <a:xfrm>
            <a:off x="191344" y="3473272"/>
            <a:ext cx="3537549" cy="254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1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973E9C8-A3AA-40D3-BC87-B2F1E09A6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344" y="5404847"/>
            <a:ext cx="1371320" cy="1408529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C2DC06-EE21-4ABF-8AC3-8D99E9CD8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4" t="1459" r="3806" b="28608"/>
          <a:stretch/>
        </p:blipFill>
        <p:spPr>
          <a:xfrm>
            <a:off x="32665" y="44624"/>
            <a:ext cx="12039999" cy="5012729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4FD113-D896-4A23-B2CD-C05F1BA0E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517232"/>
            <a:ext cx="5944233" cy="1196305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DF6EA9-4A0F-48DB-BEF2-05D4C7DE6F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3" b="-5957"/>
          <a:stretch/>
        </p:blipFill>
        <p:spPr>
          <a:xfrm>
            <a:off x="1847528" y="5589240"/>
            <a:ext cx="2463992" cy="1012629"/>
          </a:xfrm>
          <a:prstGeom prst="rect">
            <a:avLst/>
          </a:prstGeom>
        </p:spPr>
      </p:pic>
      <p:pic>
        <p:nvPicPr>
          <p:cNvPr id="21" name="Picture 2" descr="Bildresultat för uppsala universitet logo">
            <a:extLst>
              <a:ext uri="{FF2B5EF4-FFF2-40B4-BE49-F238E27FC236}">
                <a16:creationId xmlns:a16="http://schemas.microsoft.com/office/drawing/2014/main" id="{B0ECE9C8-E01E-45EF-85B5-01F9C394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4" y="5334557"/>
            <a:ext cx="1445376" cy="137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0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EFFEAE1-B193-49EA-8A43-710D160A1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Global water crisis</a:t>
            </a:r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7F76F314-FC41-429F-B81C-374A5FE8DD75}"/>
              </a:ext>
            </a:extLst>
          </p:cNvPr>
          <p:cNvSpPr/>
          <p:nvPr/>
        </p:nvSpPr>
        <p:spPr>
          <a:xfrm>
            <a:off x="576928" y="2439162"/>
            <a:ext cx="1630640" cy="540000"/>
          </a:xfrm>
          <a:prstGeom prst="roundRect">
            <a:avLst/>
          </a:prstGeom>
          <a:solidFill>
            <a:srgbClr val="38A800">
              <a:alpha val="5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Ecological degradation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2F8635F3-631D-4EAB-9103-D992579A940C}"/>
              </a:ext>
            </a:extLst>
          </p:cNvPr>
          <p:cNvSpPr/>
          <p:nvPr/>
        </p:nvSpPr>
        <p:spPr>
          <a:xfrm>
            <a:off x="576928" y="5839848"/>
            <a:ext cx="1624094" cy="540000"/>
          </a:xfrm>
          <a:prstGeom prst="roundRect">
            <a:avLst/>
          </a:prstGeom>
          <a:solidFill>
            <a:srgbClr val="FF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Increasing drought risk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0DCA574E-8395-45F1-8879-FEFF3CB8AEC3}"/>
              </a:ext>
            </a:extLst>
          </p:cNvPr>
          <p:cNvSpPr/>
          <p:nvPr/>
        </p:nvSpPr>
        <p:spPr>
          <a:xfrm>
            <a:off x="576928" y="3801450"/>
            <a:ext cx="1624094" cy="540000"/>
          </a:xfrm>
          <a:prstGeom prst="roundRect">
            <a:avLst/>
          </a:prstGeom>
          <a:solidFill>
            <a:srgbClr val="FF0000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Water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conflict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6AF43F50-3AFA-42C3-A182-3A03905D365A}"/>
              </a:ext>
            </a:extLst>
          </p:cNvPr>
          <p:cNvSpPr/>
          <p:nvPr/>
        </p:nvSpPr>
        <p:spPr>
          <a:xfrm>
            <a:off x="576928" y="5161221"/>
            <a:ext cx="1624094" cy="540000"/>
          </a:xfrm>
          <a:prstGeom prst="roundRect">
            <a:avLst/>
          </a:prstGeom>
          <a:solidFill>
            <a:srgbClr val="663300">
              <a:alpha val="3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Groundwater depletion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7C7B596E-955C-4D2C-B3A2-24FEE00F1E1C}"/>
              </a:ext>
            </a:extLst>
          </p:cNvPr>
          <p:cNvSpPr/>
          <p:nvPr/>
        </p:nvSpPr>
        <p:spPr>
          <a:xfrm>
            <a:off x="576928" y="3120306"/>
            <a:ext cx="1624094" cy="540000"/>
          </a:xfrm>
          <a:prstGeom prst="roundRect">
            <a:avLst/>
          </a:prstGeom>
          <a:solidFill>
            <a:srgbClr val="005CE6">
              <a:alpha val="4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Increasing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flood risk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45C2D60C-867E-412E-AAF2-00DAEEC4B744}"/>
              </a:ext>
            </a:extLst>
          </p:cNvPr>
          <p:cNvSpPr/>
          <p:nvPr/>
        </p:nvSpPr>
        <p:spPr>
          <a:xfrm>
            <a:off x="581888" y="4482594"/>
            <a:ext cx="1624094" cy="540000"/>
          </a:xfrm>
          <a:prstGeom prst="roundRect">
            <a:avLst/>
          </a:prstGeom>
          <a:solidFill>
            <a:srgbClr val="6633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Water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pollution</a:t>
            </a: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1AA84988-2163-4AC3-AE92-9B789B57301D}"/>
              </a:ext>
            </a:extLst>
          </p:cNvPr>
          <p:cNvSpPr/>
          <p:nvPr/>
        </p:nvSpPr>
        <p:spPr>
          <a:xfrm>
            <a:off x="9912426" y="2439328"/>
            <a:ext cx="2088230" cy="540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Growing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population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70E50D64-C9B6-4656-BB48-1BD126759947}"/>
              </a:ext>
            </a:extLst>
          </p:cNvPr>
          <p:cNvSpPr/>
          <p:nvPr/>
        </p:nvSpPr>
        <p:spPr>
          <a:xfrm>
            <a:off x="9912428" y="3118511"/>
            <a:ext cx="2088227" cy="540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Increasing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water demand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13E66A4F-EB35-4F60-B275-B904E49B3C28}"/>
              </a:ext>
            </a:extLst>
          </p:cNvPr>
          <p:cNvSpPr/>
          <p:nvPr/>
        </p:nvSpPr>
        <p:spPr>
          <a:xfrm>
            <a:off x="9912425" y="4484128"/>
            <a:ext cx="2088230" cy="540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Weakening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water governance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61B4DBE1-4B4C-447B-A88F-70EE17C27ECB}"/>
              </a:ext>
            </a:extLst>
          </p:cNvPr>
          <p:cNvSpPr/>
          <p:nvPr/>
        </p:nvSpPr>
        <p:spPr>
          <a:xfrm>
            <a:off x="9912423" y="5841328"/>
            <a:ext cx="2088227" cy="540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Changing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DD75BE2-A93C-4803-874B-7A4459945C3C}"/>
              </a:ext>
            </a:extLst>
          </p:cNvPr>
          <p:cNvSpPr/>
          <p:nvPr/>
        </p:nvSpPr>
        <p:spPr>
          <a:xfrm>
            <a:off x="9912425" y="5160928"/>
            <a:ext cx="2088230" cy="540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Building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large dams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C3A62F1F-F675-4E2F-97A1-EE5CB781B9EC}"/>
              </a:ext>
            </a:extLst>
          </p:cNvPr>
          <p:cNvSpPr/>
          <p:nvPr/>
        </p:nvSpPr>
        <p:spPr>
          <a:xfrm>
            <a:off x="9912425" y="3800128"/>
            <a:ext cx="2088231" cy="540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Broadening groundwater access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BA3D77-06B9-45A7-83E9-F04093757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2753" r="6002" b="15734"/>
          <a:stretch/>
        </p:blipFill>
        <p:spPr>
          <a:xfrm>
            <a:off x="2457776" y="2707440"/>
            <a:ext cx="7270734" cy="30812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F3D9AB-5EFC-48D6-BB70-3FF650594205}"/>
              </a:ext>
            </a:extLst>
          </p:cNvPr>
          <p:cNvSpPr/>
          <p:nvPr/>
        </p:nvSpPr>
        <p:spPr>
          <a:xfrm>
            <a:off x="263352" y="1080000"/>
            <a:ext cx="11351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Complex web of interactions between social, technical and hydrological factors</a:t>
            </a:r>
            <a:endParaRPr lang="en-US" sz="2000" b="1" dirty="0">
              <a:solidFill>
                <a:prstClr val="black"/>
              </a:solidFill>
              <a:ea typeface="ＭＳ Ｐゴシック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Survey of water scientists/experts (AGU &amp; IAHS)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solidFill>
                <a:prstClr val="black"/>
              </a:solidFill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C2F22F4F-8802-4BE4-8A2E-E13CD7FF3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3059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anose="020B0604020202020204" pitchFamily="34" charset="0"/>
              </a:rPr>
              <a:t>(Srinivasan et al., </a:t>
            </a:r>
            <a:r>
              <a:rPr lang="en-US" sz="1200" i="1" dirty="0">
                <a:cs typeface="Arial" panose="020B0604020202020204" pitchFamily="34" charset="0"/>
              </a:rPr>
              <a:t>Water Resources Research</a:t>
            </a:r>
            <a:r>
              <a:rPr lang="en-US" sz="1200" dirty="0">
                <a:cs typeface="Arial" panose="020B0604020202020204" pitchFamily="34" charset="0"/>
              </a:rPr>
              <a:t>, 2012; Di Baldassarre et al., </a:t>
            </a:r>
            <a:r>
              <a:rPr lang="en-US" sz="1200" i="1" dirty="0">
                <a:cs typeface="Arial" panose="020B0604020202020204" pitchFamily="34" charset="0"/>
              </a:rPr>
              <a:t>Water Resources Research</a:t>
            </a:r>
            <a:r>
              <a:rPr lang="en-US" sz="1200" dirty="0">
                <a:cs typeface="Arial" panose="020B0604020202020204" pitchFamily="34" charset="0"/>
              </a:rPr>
              <a:t>, 2019)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5B02B-E6E3-4723-BFC8-73D94F894208}"/>
              </a:ext>
            </a:extLst>
          </p:cNvPr>
          <p:cNvSpPr txBox="1"/>
          <p:nvPr/>
        </p:nvSpPr>
        <p:spPr>
          <a:xfrm>
            <a:off x="407368" y="198884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u="sng" dirty="0">
                <a:cs typeface="Arial" panose="020B0604020202020204" pitchFamily="34" charset="0"/>
              </a:rPr>
              <a:t>types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1433AC-706E-42A1-81E9-2CC599EFD736}"/>
              </a:ext>
            </a:extLst>
          </p:cNvPr>
          <p:cNvSpPr txBox="1"/>
          <p:nvPr/>
        </p:nvSpPr>
        <p:spPr>
          <a:xfrm>
            <a:off x="9870760" y="2039052"/>
            <a:ext cx="212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u="sng" dirty="0">
                <a:cs typeface="Arial" panose="020B0604020202020204" pitchFamily="34" charset="0"/>
              </a:rPr>
              <a:t>factors</a:t>
            </a:r>
          </a:p>
        </p:txBody>
      </p:sp>
    </p:spTree>
    <p:extLst>
      <p:ext uri="{BB962C8B-B14F-4D97-AF65-F5344CB8AC3E}">
        <p14:creationId xmlns:p14="http://schemas.microsoft.com/office/powerpoint/2010/main" val="4266393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34F3C5F-8A25-4BBD-AA8C-10401815C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 err="1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Panta</a:t>
            </a: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Rhei</a:t>
            </a: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 –Everything Flows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F0FFE-AD92-4180-B86A-19382326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080" y="3212976"/>
            <a:ext cx="2736304" cy="2810573"/>
          </a:xfrm>
          <a:prstGeom prst="rect">
            <a:avLst/>
          </a:prstGeom>
          <a:effectLst/>
        </p:spPr>
      </p:pic>
      <p:pic>
        <p:nvPicPr>
          <p:cNvPr id="4" name="Immagine 6" descr="heraclitus1.jpg">
            <a:extLst>
              <a:ext uri="{FF2B5EF4-FFF2-40B4-BE49-F238E27FC236}">
                <a16:creationId xmlns:a16="http://schemas.microsoft.com/office/drawing/2014/main" id="{A0AB077C-8B6E-4648-B18D-CFE9679C0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77" y="1220155"/>
            <a:ext cx="4182811" cy="5301713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D31C29-C1E1-4E78-B42D-F982661FC917}"/>
              </a:ext>
            </a:extLst>
          </p:cNvPr>
          <p:cNvSpPr/>
          <p:nvPr/>
        </p:nvSpPr>
        <p:spPr>
          <a:xfrm>
            <a:off x="5304928" y="1416551"/>
            <a:ext cx="67677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b="1" u="sng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IAHS research decade (2013-2022)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Change in </a:t>
            </a:r>
            <a:r>
              <a:rPr lang="en-US" sz="24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hydrology and society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Over 300 water scientists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endParaRPr lang="en-US" sz="2400" b="1" dirty="0">
              <a:solidFill>
                <a:prstClr val="black"/>
              </a:solidFill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151AD1AC-56B2-4349-9739-6810AB715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3059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anose="020B0604020202020204" pitchFamily="34" charset="0"/>
              </a:rPr>
              <a:t>(Montanari et al., 2013; McMillan at al., 2016; Di Baldassarre et al., 2019)</a:t>
            </a:r>
          </a:p>
        </p:txBody>
      </p:sp>
    </p:spTree>
    <p:extLst>
      <p:ext uri="{BB962C8B-B14F-4D97-AF65-F5344CB8AC3E}">
        <p14:creationId xmlns:p14="http://schemas.microsoft.com/office/powerpoint/2010/main" val="218729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A615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 shapes hydrology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000" y="1114711"/>
            <a:ext cx="10188624" cy="3651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2" eaLnBrk="1" hangingPunct="1">
              <a:lnSpc>
                <a:spcPct val="130000"/>
              </a:lnSpc>
            </a:pPr>
            <a:r>
              <a:rPr lang="en-GB" altLang="en-US" sz="2000" b="1" dirty="0">
                <a:cs typeface="Arial" panose="020B0604020202020204" pitchFamily="34" charset="0"/>
              </a:rPr>
              <a:t>Humans alter the hydrological regime</a:t>
            </a:r>
          </a:p>
          <a:p>
            <a:pPr marL="114300" lvl="2" eaLnBrk="1" hangingPunct="1">
              <a:lnSpc>
                <a:spcPct val="130000"/>
              </a:lnSpc>
            </a:pPr>
            <a:endParaRPr lang="en-GB" altLang="en-US" sz="2000" b="1" dirty="0">
              <a:cs typeface="Arial" panose="020B0604020202020204" pitchFamily="34" charset="0"/>
            </a:endParaRPr>
          </a:p>
          <a:p>
            <a:pPr marL="114300" lvl="2" eaLnBrk="1" hangingPunct="1">
              <a:lnSpc>
                <a:spcPct val="130000"/>
              </a:lnSpc>
            </a:pPr>
            <a:r>
              <a:rPr lang="en-GB" altLang="en-US" sz="2000" b="1" dirty="0">
                <a:cs typeface="Arial" panose="020B0604020202020204" pitchFamily="34" charset="0"/>
              </a:rPr>
              <a:t> </a:t>
            </a:r>
          </a:p>
          <a:p>
            <a:pPr marL="457200" lvl="2" indent="-34290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altLang="en-US" sz="2000" b="1" dirty="0">
                <a:cs typeface="Arial" panose="020B0604020202020204" pitchFamily="34" charset="0"/>
              </a:rPr>
              <a:t>Deliberately</a:t>
            </a:r>
          </a:p>
          <a:p>
            <a:pPr marL="914400" lvl="3" indent="-342900" eaLnBrk="1" hangingPunct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GB" altLang="en-US" sz="2000" dirty="0">
                <a:cs typeface="Arial" panose="020B0604020202020204" pitchFamily="34" charset="0"/>
              </a:rPr>
              <a:t>Water infrastructure</a:t>
            </a:r>
          </a:p>
          <a:p>
            <a:pPr marL="914400" lvl="3" indent="-342900" eaLnBrk="1" hangingPunct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GB" altLang="en-US" sz="2000" dirty="0">
                <a:cs typeface="Arial" panose="020B0604020202020204" pitchFamily="34" charset="0"/>
              </a:rPr>
              <a:t>Risk reduction measures</a:t>
            </a:r>
          </a:p>
          <a:p>
            <a:pPr marL="457200" lvl="2" indent="-342900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GB" altLang="en-US" sz="2000" b="1" dirty="0">
                <a:cs typeface="Arial" panose="020B0604020202020204" pitchFamily="34" charset="0"/>
              </a:rPr>
              <a:t>Accidentally</a:t>
            </a:r>
          </a:p>
          <a:p>
            <a:pPr marL="914400" lvl="3" indent="-342900" eaLnBrk="1" hangingPunct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GB" altLang="en-US" sz="2000" dirty="0">
                <a:cs typeface="Arial" panose="020B0604020202020204" pitchFamily="34" charset="0"/>
              </a:rPr>
              <a:t>Land-use change</a:t>
            </a:r>
          </a:p>
          <a:p>
            <a:pPr marL="914400" lvl="3" indent="-342900" eaLnBrk="1" hangingPunct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GB" altLang="en-US" sz="2000" dirty="0">
                <a:cs typeface="Arial" panose="020B0604020202020204" pitchFamily="34" charset="0"/>
              </a:rPr>
              <a:t>Unintended effects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D042671-7788-45F7-9015-173B66C09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3059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anose="020B0604020202020204" pitchFamily="34" charset="0"/>
              </a:rPr>
              <a:t>(Di Baldassarre et al., </a:t>
            </a:r>
            <a:r>
              <a:rPr lang="en-US" sz="1200" i="1" dirty="0">
                <a:cs typeface="Arial" panose="020B0604020202020204" pitchFamily="34" charset="0"/>
              </a:rPr>
              <a:t>Nature Sustainability,</a:t>
            </a:r>
            <a:r>
              <a:rPr lang="en-US" sz="1200" dirty="0">
                <a:cs typeface="Arial" panose="020B0604020202020204" pitchFamily="34" charset="0"/>
              </a:rPr>
              <a:t>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799FF-95D2-4347-AFE2-3F2A4EF18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234" y="1950667"/>
            <a:ext cx="7144406" cy="42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4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A615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Hydrology shapes society</a:t>
            </a:r>
          </a:p>
        </p:txBody>
      </p:sp>
      <p:sp>
        <p:nvSpPr>
          <p:cNvPr id="2" name="Rectangle 1"/>
          <p:cNvSpPr/>
          <p:nvPr/>
        </p:nvSpPr>
        <p:spPr>
          <a:xfrm>
            <a:off x="612000" y="1116000"/>
            <a:ext cx="10729192" cy="485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2" eaLnBrk="1" hangingPunct="1">
              <a:lnSpc>
                <a:spcPct val="130000"/>
              </a:lnSpc>
            </a:pPr>
            <a:r>
              <a:rPr lang="en-GB" altLang="en-US" sz="2000" b="1" dirty="0">
                <a:cs typeface="Arial" panose="020B0604020202020204" pitchFamily="34" charset="0"/>
              </a:rPr>
              <a:t>Humans respond to hydrological change</a:t>
            </a:r>
          </a:p>
          <a:p>
            <a:pPr marL="114300" lvl="2" eaLnBrk="1" hangingPunct="1">
              <a:lnSpc>
                <a:spcPct val="130000"/>
              </a:lnSpc>
            </a:pPr>
            <a:endParaRPr lang="en-GB" altLang="en-US" sz="2000" b="1" dirty="0">
              <a:cs typeface="Arial" panose="020B0604020202020204" pitchFamily="34" charset="0"/>
            </a:endParaRPr>
          </a:p>
          <a:p>
            <a:pPr marL="114300" lvl="2" eaLnBrk="1" hangingPunct="1">
              <a:lnSpc>
                <a:spcPct val="130000"/>
              </a:lnSpc>
            </a:pPr>
            <a:endParaRPr lang="en-GB" altLang="en-US" sz="2000" b="1" dirty="0">
              <a:cs typeface="Arial" panose="020B0604020202020204" pitchFamily="34" charset="0"/>
            </a:endParaRPr>
          </a:p>
          <a:p>
            <a:pPr marL="457200" lvl="2" indent="-342900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GB" altLang="en-US" sz="2000" b="1" dirty="0">
                <a:cs typeface="Arial" panose="020B0604020202020204" pitchFamily="34" charset="0"/>
              </a:rPr>
              <a:t>Formally</a:t>
            </a:r>
          </a:p>
          <a:p>
            <a:pPr marL="914400" lvl="3" indent="-342900" eaLnBrk="1" hangingPunct="1">
              <a:lnSpc>
                <a:spcPct val="130000"/>
              </a:lnSpc>
              <a:buFont typeface="Courier New" charset="0"/>
              <a:buChar char="o"/>
            </a:pPr>
            <a:r>
              <a:rPr lang="en-GB" altLang="en-US" sz="2000" dirty="0">
                <a:cs typeface="Arial" panose="020B0604020202020204" pitchFamily="34" charset="0"/>
              </a:rPr>
              <a:t>Conservation measures</a:t>
            </a:r>
          </a:p>
          <a:p>
            <a:pPr marL="914400" lvl="3" indent="-342900" eaLnBrk="1" hangingPunct="1">
              <a:lnSpc>
                <a:spcPct val="130000"/>
              </a:lnSpc>
              <a:buFont typeface="Courier New" charset="0"/>
              <a:buChar char="o"/>
            </a:pPr>
            <a:r>
              <a:rPr lang="en-GB" altLang="en-US" sz="2000" dirty="0">
                <a:cs typeface="Arial" panose="020B0604020202020204" pitchFamily="34" charset="0"/>
              </a:rPr>
              <a:t>Water infrastructure</a:t>
            </a:r>
          </a:p>
          <a:p>
            <a:pPr marL="457200" lvl="2" indent="-342900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GB" altLang="en-US" sz="2000" b="1" dirty="0">
                <a:cs typeface="Arial" panose="020B0604020202020204" pitchFamily="34" charset="0"/>
              </a:rPr>
              <a:t>Informally </a:t>
            </a:r>
          </a:p>
          <a:p>
            <a:pPr marL="914400" lvl="3" indent="-342900" eaLnBrk="1" hangingPunct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GB" altLang="en-US" sz="2000" dirty="0">
                <a:cs typeface="Arial" panose="020B0604020202020204" pitchFamily="34" charset="0"/>
              </a:rPr>
              <a:t>Migration</a:t>
            </a:r>
          </a:p>
          <a:p>
            <a:pPr marL="914400" lvl="3" indent="-342900" eaLnBrk="1" hangingPunct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GB" altLang="en-US" sz="2000" dirty="0">
                <a:cs typeface="Arial" panose="020B0604020202020204" pitchFamily="34" charset="0"/>
              </a:rPr>
              <a:t>Conflict and cooperation</a:t>
            </a:r>
          </a:p>
          <a:p>
            <a:pPr marL="914400" lvl="3" indent="-342900" eaLnBrk="1" hangingPunct="1">
              <a:lnSpc>
                <a:spcPct val="130000"/>
              </a:lnSpc>
              <a:buFont typeface="Arial" charset="0"/>
              <a:buChar char="•"/>
            </a:pPr>
            <a:endParaRPr lang="en-GB" altLang="en-US" sz="2000" dirty="0">
              <a:cs typeface="Arial" panose="020B0604020202020204" pitchFamily="34" charset="0"/>
            </a:endParaRPr>
          </a:p>
          <a:p>
            <a:pPr marL="914400" lvl="3" indent="-342900" eaLnBrk="1" hangingPunct="1">
              <a:lnSpc>
                <a:spcPct val="130000"/>
              </a:lnSpc>
              <a:buFont typeface="Arial" charset="0"/>
              <a:buChar char="•"/>
            </a:pPr>
            <a:endParaRPr lang="en-GB" altLang="en-US" sz="2000" dirty="0">
              <a:cs typeface="Arial" panose="020B0604020202020204" pitchFamily="34" charset="0"/>
            </a:endParaRPr>
          </a:p>
          <a:p>
            <a:pPr marL="914400" lvl="3" indent="-342900" eaLnBrk="1" hangingPunct="1">
              <a:lnSpc>
                <a:spcPct val="130000"/>
              </a:lnSpc>
              <a:buFont typeface="Courier New" charset="0"/>
              <a:buChar char="o"/>
            </a:pPr>
            <a:endParaRPr lang="en-GB" altLang="en-US" sz="2000" dirty="0"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0" y="6597352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anose="020B0604020202020204" pitchFamily="34" charset="0"/>
              </a:rPr>
              <a:t>(Savelli et al</a:t>
            </a:r>
            <a:r>
              <a:rPr lang="en-US" sz="1200" i="1" dirty="0">
                <a:cs typeface="Arial" panose="020B0604020202020204" pitchFamily="34" charset="0"/>
              </a:rPr>
              <a:t>., under review</a:t>
            </a:r>
            <a:r>
              <a:rPr lang="en-US" sz="1200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D78D6-B663-4825-8088-8765AE29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896106"/>
            <a:ext cx="7353199" cy="44132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C6D3C8-32C0-43E7-8180-8C8AB71454A0}"/>
              </a:ext>
            </a:extLst>
          </p:cNvPr>
          <p:cNvSpPr txBox="1"/>
          <p:nvPr/>
        </p:nvSpPr>
        <p:spPr>
          <a:xfrm>
            <a:off x="6240016" y="1988840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Water consumptions in Cape Town, South Africa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7FEB08-75AD-4206-9A51-A9BECEDAAA21}"/>
              </a:ext>
            </a:extLst>
          </p:cNvPr>
          <p:cNvSpPr txBox="1"/>
          <p:nvPr/>
        </p:nvSpPr>
        <p:spPr>
          <a:xfrm>
            <a:off x="5231904" y="249289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drought </a:t>
            </a:r>
          </a:p>
          <a:p>
            <a:pPr algn="ctr"/>
            <a:r>
              <a:rPr lang="en-GB" sz="1600" b="1" dirty="0">
                <a:solidFill>
                  <a:srgbClr val="C00000"/>
                </a:solidFill>
              </a:rPr>
              <a:t>onset</a:t>
            </a:r>
          </a:p>
          <a:p>
            <a:pPr algn="ctr"/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094A1-712C-4DBD-90F1-4BDC982AC51C}"/>
              </a:ext>
            </a:extLst>
          </p:cNvPr>
          <p:cNvSpPr txBox="1"/>
          <p:nvPr/>
        </p:nvSpPr>
        <p:spPr>
          <a:xfrm>
            <a:off x="6672064" y="5982379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start of </a:t>
            </a:r>
          </a:p>
          <a:p>
            <a:pPr algn="ctr"/>
            <a:r>
              <a:rPr lang="en-GB" sz="1600" b="1" dirty="0">
                <a:solidFill>
                  <a:srgbClr val="C00000"/>
                </a:solidFill>
              </a:rPr>
              <a:t>restrictions</a:t>
            </a:r>
          </a:p>
          <a:p>
            <a:pPr algn="ctr"/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9A8376-37AC-447D-A840-38A903C72751}"/>
              </a:ext>
            </a:extLst>
          </p:cNvPr>
          <p:cNvSpPr txBox="1"/>
          <p:nvPr/>
        </p:nvSpPr>
        <p:spPr>
          <a:xfrm>
            <a:off x="8511167" y="5982379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end of </a:t>
            </a:r>
          </a:p>
          <a:p>
            <a:pPr algn="ctr"/>
            <a:r>
              <a:rPr lang="en-GB" sz="1600" b="1" dirty="0">
                <a:solidFill>
                  <a:srgbClr val="C00000"/>
                </a:solidFill>
              </a:rPr>
              <a:t>restrictions</a:t>
            </a:r>
          </a:p>
          <a:p>
            <a:pPr algn="ctr"/>
            <a:endParaRPr lang="en-GB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88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Sociohydrology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5440" y="4683040"/>
            <a:ext cx="107291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Long history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Water resources systems (Harvard water program)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Integrated water resources management (IWRM)</a:t>
            </a:r>
            <a:endParaRPr lang="en-GB" sz="2000" dirty="0">
              <a:solidFill>
                <a:prstClr val="black"/>
              </a:solidFill>
              <a:ea typeface="ＭＳ Ｐゴシック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Social-ecological systems (SES) and coupled human-nature systems (CHNS)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B81A9-8A5A-46A2-A74D-3B215DD88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60"/>
          <a:stretch/>
        </p:blipFill>
        <p:spPr>
          <a:xfrm>
            <a:off x="3136261" y="1844824"/>
            <a:ext cx="5840059" cy="2726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E377D1-2D83-4316-81DA-CC5F0E4652AE}"/>
              </a:ext>
            </a:extLst>
          </p:cNvPr>
          <p:cNvSpPr/>
          <p:nvPr/>
        </p:nvSpPr>
        <p:spPr>
          <a:xfrm>
            <a:off x="1055440" y="1243792"/>
            <a:ext cx="10441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Understanding (and modelling) </a:t>
            </a:r>
            <a:r>
              <a:rPr lang="en-GB" sz="20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phenomena </a:t>
            </a:r>
            <a:r>
              <a:rPr lang="en-GB" sz="20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generated by this </a:t>
            </a:r>
            <a:r>
              <a:rPr lang="en-GB" sz="2000" b="1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mutual shaping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B3213AA-890E-40B5-97B9-BC60AEC17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36377"/>
            <a:ext cx="1219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itchFamily="34" charset="0"/>
              </a:rPr>
              <a:t>(Sivapalan et al., 2012; Srinivasan et al., 2012; Di Baldassarre et al., 2013; Gober and </a:t>
            </a:r>
            <a:r>
              <a:rPr lang="en-US" sz="1200" dirty="0" err="1">
                <a:cs typeface="Arial" pitchFamily="34" charset="0"/>
              </a:rPr>
              <a:t>Wheater</a:t>
            </a:r>
            <a:r>
              <a:rPr lang="en-US" sz="1200" dirty="0">
                <a:cs typeface="Arial" pitchFamily="34" charset="0"/>
              </a:rPr>
              <a:t>, 2015; Troy at al., 2015; Sivapalan and </a:t>
            </a:r>
            <a:r>
              <a:rPr lang="en-US" sz="1200" dirty="0" err="1">
                <a:cs typeface="Arial" pitchFamily="34" charset="0"/>
              </a:rPr>
              <a:t>Blöschl</a:t>
            </a:r>
            <a:r>
              <a:rPr lang="en-US" sz="1200" dirty="0">
                <a:cs typeface="Arial" pitchFamily="34" charset="0"/>
              </a:rPr>
              <a:t>, 2015; Pande and </a:t>
            </a:r>
            <a:r>
              <a:rPr lang="en-US" sz="1200" dirty="0" err="1">
                <a:cs typeface="Arial" pitchFamily="34" charset="0"/>
              </a:rPr>
              <a:t>Savenije</a:t>
            </a:r>
            <a:r>
              <a:rPr lang="en-US" sz="1200" dirty="0">
                <a:cs typeface="Arial" pitchFamily="34" charset="0"/>
              </a:rPr>
              <a:t>, 2016)</a:t>
            </a:r>
          </a:p>
        </p:txBody>
      </p:sp>
    </p:spTree>
    <p:extLst>
      <p:ext uri="{BB962C8B-B14F-4D97-AF65-F5344CB8AC3E}">
        <p14:creationId xmlns:p14="http://schemas.microsoft.com/office/powerpoint/2010/main" val="2080381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055" y="1263265"/>
            <a:ext cx="3779998" cy="2520000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-1" b="7881"/>
          <a:stretch/>
        </p:blipFill>
        <p:spPr>
          <a:xfrm>
            <a:off x="6873983" y="1263265"/>
            <a:ext cx="4088544" cy="25200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1344" y="144463"/>
            <a:ext cx="11809312" cy="665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3200" b="1" dirty="0">
                <a:solidFill>
                  <a:srgbClr val="A61502"/>
                </a:solidFill>
                <a:cs typeface="Arial" panose="020B0604020202020204" pitchFamily="34" charset="0"/>
              </a:rPr>
              <a:t>Mutual shaping: Phenomena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873982" y="934903"/>
            <a:ext cx="4077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rebound effect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3983" y="3419708"/>
            <a:ext cx="4088544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</a:pPr>
            <a:r>
              <a:rPr lang="en-GB" altLang="en-US" b="1" dirty="0">
                <a:cs typeface="Arial" panose="020B0604020202020204" pitchFamily="34" charset="0"/>
              </a:rPr>
              <a:t>efficient irrigation → more use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055" y="911962"/>
            <a:ext cx="3779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cs typeface="Arial" panose="020B0604020202020204" pitchFamily="34" charset="0"/>
              </a:rPr>
              <a:t>supply-demand cycle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77055" y="3419708"/>
            <a:ext cx="3779999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reservoirs → worsen shortage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9709" b="15576"/>
          <a:stretch/>
        </p:blipFill>
        <p:spPr>
          <a:xfrm>
            <a:off x="6600055" y="4238988"/>
            <a:ext cx="2868296" cy="25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1883" r="10882" b="15576"/>
          <a:stretch/>
        </p:blipFill>
        <p:spPr>
          <a:xfrm>
            <a:off x="8976321" y="4238988"/>
            <a:ext cx="2123727" cy="252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28048" y="3899189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cs typeface="Arial" panose="020B0604020202020204" pitchFamily="34" charset="0"/>
              </a:rPr>
              <a:t>(mal)adaptation effect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600056" y="6396891"/>
            <a:ext cx="4519874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response to drought → worsen floods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63960" y="3899189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cs typeface="Arial" panose="020B0604020202020204" pitchFamily="34" charset="0"/>
              </a:rPr>
              <a:t>safe-development paradox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1569" t="1550" b="13917"/>
          <a:stretch/>
        </p:blipFill>
        <p:spPr>
          <a:xfrm>
            <a:off x="1163161" y="4232824"/>
            <a:ext cx="4506966" cy="252028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47114" y="6383772"/>
            <a:ext cx="4571999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</a:pPr>
            <a:r>
              <a:rPr lang="en-GB" altLang="en-US" b="1" dirty="0">
                <a:cs typeface="Arial" panose="020B0604020202020204" pitchFamily="34" charset="0"/>
              </a:rPr>
              <a:t>higher levees → increasing damage</a:t>
            </a:r>
          </a:p>
        </p:txBody>
      </p:sp>
    </p:spTree>
    <p:extLst>
      <p:ext uri="{BB962C8B-B14F-4D97-AF65-F5344CB8AC3E}">
        <p14:creationId xmlns:p14="http://schemas.microsoft.com/office/powerpoint/2010/main" val="18041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5" grpId="0"/>
      <p:bldP spid="7" grpId="0" animBg="1"/>
      <p:bldP spid="17" grpId="0"/>
      <p:bldP spid="19" grpId="0" animBg="1"/>
      <p:bldP spid="20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C1420B3-0D5B-4710-8811-4C06390A5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463"/>
            <a:ext cx="9144000" cy="665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GB" sz="3200" b="1" dirty="0">
                <a:solidFill>
                  <a:srgbClr val="A61502"/>
                </a:solidFill>
                <a:ea typeface="+mn-ea"/>
                <a:cs typeface="Arial" panose="020B0604020202020204" pitchFamily="34" charset="0"/>
              </a:rPr>
              <a:t>Sociohydrological modelling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A2A00-0620-41A1-8F5A-E8F8BA4A6AE4}"/>
              </a:ext>
            </a:extLst>
          </p:cNvPr>
          <p:cNvSpPr/>
          <p:nvPr/>
        </p:nvSpPr>
        <p:spPr>
          <a:xfrm>
            <a:off x="1055440" y="1268760"/>
            <a:ext cx="10153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System dynamic models to explain </a:t>
            </a:r>
            <a:r>
              <a:rPr lang="en-GB" sz="2000" b="1" dirty="0">
                <a:cs typeface="Arial" panose="020B0604020202020204" pitchFamily="34" charset="0"/>
              </a:rPr>
              <a:t>past changes </a:t>
            </a:r>
            <a:r>
              <a:rPr lang="en-GB" sz="2000" dirty="0">
                <a:cs typeface="Arial" panose="020B0604020202020204" pitchFamily="34" charset="0"/>
              </a:rPr>
              <a:t>and explore </a:t>
            </a:r>
            <a:r>
              <a:rPr lang="en-GB" sz="2000" b="1" dirty="0">
                <a:cs typeface="Arial" panose="020B0604020202020204" pitchFamily="34" charset="0"/>
              </a:rPr>
              <a:t>future trade-offs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7B404-D47C-4327-8AD6-696ADC0BD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" r="6227"/>
          <a:stretch/>
        </p:blipFill>
        <p:spPr bwMode="auto">
          <a:xfrm>
            <a:off x="6449965" y="2234836"/>
            <a:ext cx="5550691" cy="32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B35EB766-3642-4FF6-AE13-B2C0A35F4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3059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Arial" panose="020B0604020202020204" pitchFamily="34" charset="0"/>
              </a:rPr>
              <a:t>(Di Baldassarre et al., </a:t>
            </a:r>
            <a:r>
              <a:rPr lang="en-US" sz="1200" i="1" dirty="0">
                <a:cs typeface="Arial" panose="020B0604020202020204" pitchFamily="34" charset="0"/>
              </a:rPr>
              <a:t>HESS,</a:t>
            </a:r>
            <a:r>
              <a:rPr lang="en-US" sz="1200" dirty="0">
                <a:cs typeface="Arial" panose="020B0604020202020204" pitchFamily="34" charset="0"/>
              </a:rPr>
              <a:t> 2013)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E679-E203-4C86-B127-8158F0B57E7B}"/>
              </a:ext>
            </a:extLst>
          </p:cNvPr>
          <p:cNvSpPr/>
          <p:nvPr/>
        </p:nvSpPr>
        <p:spPr>
          <a:xfrm>
            <a:off x="767408" y="299695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cs typeface="Arial" panose="020B0604020202020204" pitchFamily="34" charset="0"/>
              </a:rPr>
              <a:t>Human-flood interactions </a:t>
            </a:r>
            <a:r>
              <a:rPr lang="en-GB" sz="2000" dirty="0">
                <a:cs typeface="Arial" panose="020B0604020202020204" pitchFamily="34" charset="0"/>
              </a:rPr>
              <a:t>(example)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Flood </a:t>
            </a:r>
            <a:r>
              <a:rPr lang="en-GB" sz="2000" b="1" dirty="0">
                <a:cs typeface="Arial" panose="020B0604020202020204" pitchFamily="34" charset="0"/>
              </a:rPr>
              <a:t>memory</a:t>
            </a:r>
            <a:r>
              <a:rPr lang="en-GB" sz="2000" dirty="0">
                <a:cs typeface="Arial" panose="020B0604020202020204" pitchFamily="34" charset="0"/>
              </a:rPr>
              <a:t> as a primary mechanism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Explain </a:t>
            </a:r>
            <a:r>
              <a:rPr lang="en-GB" sz="2000" b="1" dirty="0">
                <a:cs typeface="Arial" panose="020B0604020202020204" pitchFamily="34" charset="0"/>
              </a:rPr>
              <a:t>phenomena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cs typeface="Arial" panose="020B0604020202020204" pitchFamily="34" charset="0"/>
              </a:rPr>
              <a:t>Adaptation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cs typeface="Arial" panose="020B0604020202020204" pitchFamily="34" charset="0"/>
              </a:rPr>
              <a:t>Levee effect </a:t>
            </a:r>
            <a:r>
              <a:rPr lang="en-GB" sz="2000" dirty="0">
                <a:cs typeface="Arial" panose="020B0604020202020204" pitchFamily="34" charset="0"/>
              </a:rPr>
              <a:t>(safe-development paradox)</a:t>
            </a:r>
          </a:p>
        </p:txBody>
      </p:sp>
    </p:spTree>
    <p:extLst>
      <p:ext uri="{BB962C8B-B14F-4D97-AF65-F5344CB8AC3E}">
        <p14:creationId xmlns:p14="http://schemas.microsoft.com/office/powerpoint/2010/main" val="1127781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D4EE99-46DF-45F4-AC4F-43F53C253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4" t="50150" r="49015"/>
          <a:stretch/>
        </p:blipFill>
        <p:spPr>
          <a:xfrm>
            <a:off x="983432" y="2569157"/>
            <a:ext cx="3600000" cy="4285491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495DD-C5F5-47DC-AEC6-1301972E160C}"/>
              </a:ext>
            </a:extLst>
          </p:cNvPr>
          <p:cNvSpPr txBox="1"/>
          <p:nvPr/>
        </p:nvSpPr>
        <p:spPr>
          <a:xfrm>
            <a:off x="1321150" y="4914115"/>
            <a:ext cx="20164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damage</a:t>
            </a:r>
            <a:endParaRPr lang="en-SE" sz="2000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164F27-C27F-4CB0-8E9C-EED25C507E90}"/>
              </a:ext>
            </a:extLst>
          </p:cNvPr>
          <p:cNvSpPr txBox="1"/>
          <p:nvPr/>
        </p:nvSpPr>
        <p:spPr>
          <a:xfrm>
            <a:off x="1343472" y="2750192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memory</a:t>
            </a:r>
            <a:endParaRPr lang="en-SE" sz="2000" dirty="0"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F5EA9C-59BA-4F53-88DD-EDE14F717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4"/>
          <a:stretch/>
        </p:blipFill>
        <p:spPr>
          <a:xfrm>
            <a:off x="7058008" y="116632"/>
            <a:ext cx="4176464" cy="2305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4AEA4-854A-4FB5-A764-008C539F7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85" t="50150"/>
          <a:stretch/>
        </p:blipFill>
        <p:spPr>
          <a:xfrm>
            <a:off x="7536560" y="2617564"/>
            <a:ext cx="3600000" cy="4229146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F4104B-516E-4DDD-ACC4-092E40ADFA4D}"/>
              </a:ext>
            </a:extLst>
          </p:cNvPr>
          <p:cNvSpPr txBox="1"/>
          <p:nvPr/>
        </p:nvSpPr>
        <p:spPr>
          <a:xfrm>
            <a:off x="8005078" y="2802740"/>
            <a:ext cx="22673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memory</a:t>
            </a:r>
            <a:endParaRPr lang="en-SE" sz="2000" dirty="0"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504D55-A028-4B17-8C2D-1AA9AED3B7BA}"/>
              </a:ext>
            </a:extLst>
          </p:cNvPr>
          <p:cNvSpPr txBox="1"/>
          <p:nvPr/>
        </p:nvSpPr>
        <p:spPr>
          <a:xfrm>
            <a:off x="8005078" y="4933484"/>
            <a:ext cx="20164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damage</a:t>
            </a:r>
            <a:endParaRPr lang="en-SE" sz="2000" dirty="0"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5595B-3631-4120-B83F-937340EB6A4C}"/>
              </a:ext>
            </a:extLst>
          </p:cNvPr>
          <p:cNvSpPr txBox="1"/>
          <p:nvPr/>
        </p:nvSpPr>
        <p:spPr>
          <a:xfrm>
            <a:off x="4997645" y="4529395"/>
            <a:ext cx="23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cs typeface="Arial" panose="020B0604020202020204" pitchFamily="34" charset="0"/>
              </a:rPr>
              <a:t>Trade-off?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B18A76-F753-4807-BEE3-34206772A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7"/>
          <a:stretch/>
        </p:blipFill>
        <p:spPr>
          <a:xfrm>
            <a:off x="744356" y="115056"/>
            <a:ext cx="4104456" cy="2305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C2229BC-5A9F-4497-9A25-305A8826D96A}"/>
              </a:ext>
            </a:extLst>
          </p:cNvPr>
          <p:cNvSpPr/>
          <p:nvPr/>
        </p:nvSpPr>
        <p:spPr bwMode="auto">
          <a:xfrm>
            <a:off x="623392" y="98729"/>
            <a:ext cx="4320480" cy="2377840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2400" b="0" i="0" u="none" strike="noStrike" cap="none" normalizeH="0" baseline="0">
              <a:ln>
                <a:noFill/>
              </a:ln>
              <a:solidFill>
                <a:srgbClr val="EAEAEA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A29FE6-6420-4695-B2CB-68802DB5C41C}"/>
              </a:ext>
            </a:extLst>
          </p:cNvPr>
          <p:cNvSpPr/>
          <p:nvPr/>
        </p:nvSpPr>
        <p:spPr bwMode="auto">
          <a:xfrm>
            <a:off x="7176120" y="98729"/>
            <a:ext cx="4176464" cy="23778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2400" b="0" i="0" u="none" strike="noStrike" cap="none" normalizeH="0" baseline="0">
              <a:ln>
                <a:noFill/>
              </a:ln>
              <a:solidFill>
                <a:srgbClr val="EAEAEA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4D62B-719F-4EBC-A716-50744C98551F}"/>
              </a:ext>
            </a:extLst>
          </p:cNvPr>
          <p:cNvSpPr txBox="1"/>
          <p:nvPr/>
        </p:nvSpPr>
        <p:spPr>
          <a:xfrm>
            <a:off x="1847528" y="1166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cs typeface="Arial" panose="020B0604020202020204" pitchFamily="34" charset="0"/>
              </a:rPr>
              <a:t>Green 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58FAB6-7DEE-40B4-AC65-018C9B43EAE0}"/>
              </a:ext>
            </a:extLst>
          </p:cNvPr>
          <p:cNvSpPr txBox="1"/>
          <p:nvPr/>
        </p:nvSpPr>
        <p:spPr>
          <a:xfrm>
            <a:off x="8328248" y="1166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cs typeface="Arial" panose="020B0604020202020204" pitchFamily="34" charset="0"/>
              </a:rPr>
              <a:t>Technical system</a:t>
            </a:r>
          </a:p>
        </p:txBody>
      </p:sp>
    </p:spTree>
    <p:extLst>
      <p:ext uri="{BB962C8B-B14F-4D97-AF65-F5344CB8AC3E}">
        <p14:creationId xmlns:p14="http://schemas.microsoft.com/office/powerpoint/2010/main" val="2224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3" grpId="0" animBg="1"/>
      <p:bldP spid="16" grpId="0"/>
    </p:bldLst>
  </p:timing>
</p:sld>
</file>

<file path=ppt/theme/theme1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EAEAEA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EAEAEA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6641</TotalTime>
  <Words>707</Words>
  <Application>Microsoft Office PowerPoint</Application>
  <PresentationFormat>Widescreen</PresentationFormat>
  <Paragraphs>150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ＭＳ Ｐゴシック</vt:lpstr>
      <vt:lpstr>Arial</vt:lpstr>
      <vt:lpstr>Courier New</vt:lpstr>
      <vt:lpstr>Times New Roman</vt:lpstr>
      <vt:lpstr>Verdana</vt:lpstr>
      <vt:lpstr>7_Struttura predefinita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Giuliano Di Baldassarre</cp:lastModifiedBy>
  <cp:revision>1024</cp:revision>
  <dcterms:created xsi:type="dcterms:W3CDTF">2016-10-11T04:57:03Z</dcterms:created>
  <dcterms:modified xsi:type="dcterms:W3CDTF">2020-05-02T07:41:49Z</dcterms:modified>
</cp:coreProperties>
</file>