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7" r:id="rId2"/>
    <p:sldId id="278" r:id="rId3"/>
    <p:sldId id="291" r:id="rId4"/>
    <p:sldId id="268" r:id="rId5"/>
    <p:sldId id="309" r:id="rId6"/>
    <p:sldId id="258" r:id="rId7"/>
    <p:sldId id="30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289" r:id="rId17"/>
    <p:sldId id="271" r:id="rId18"/>
    <p:sldId id="290" r:id="rId19"/>
    <p:sldId id="317" r:id="rId20"/>
    <p:sldId id="318" r:id="rId21"/>
    <p:sldId id="319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27"/>
    <p:restoredTop sz="94647"/>
  </p:normalViewPr>
  <p:slideViewPr>
    <p:cSldViewPr snapToGrid="0" snapToObjects="1">
      <p:cViewPr varScale="1">
        <p:scale>
          <a:sx n="135" d="100"/>
          <a:sy n="135" d="100"/>
        </p:scale>
        <p:origin x="2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3T22:51:37.299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E7AF0-5F61-4F4B-A70F-3400E0837A6E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390C9-96BF-3A43-B5A0-791D78CB0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0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DCC8D4-E09A-A840-B42D-E26646F70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3A97-ABBA-1D42-AD89-E8ADFCDD9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6BE5C-AD3D-0341-9201-6D6F051B5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BBDFE-FAB2-F249-AB10-EE5F03115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FBB66-30B8-9047-89C5-5E116234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3BFB-2A24-9E41-A0BD-490EAFAA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4790-DAA6-FB4C-8D05-38656D42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E47F2E-22B0-C74B-B882-031D65194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A691A-5C63-224F-8603-E0477698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FE0E1-D42E-C146-9B29-2CB6428A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AF180-1C00-5445-8FA6-F25018E9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9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0F97D2-9397-1D41-B595-8FAA62A6B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BE957-39AD-5242-9575-A13B233C6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40244-1098-ED44-A862-1231C71A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5A96-22DF-1A4B-9FF8-02E1B6A4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84FFB-594F-9F4A-BE26-FCA1129D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2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583714" y="677334"/>
            <a:ext cx="4463143" cy="1101855"/>
          </a:xfrm>
        </p:spPr>
        <p:txBody>
          <a:bodyPr anchor="b">
            <a:noAutofit/>
          </a:bodyPr>
          <a:lstStyle>
            <a:lvl1pPr marL="0" indent="0" algn="ctr">
              <a:buNone/>
              <a:defRPr sz="1867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 sz="1867">
                <a:solidFill>
                  <a:schemeClr val="accent1"/>
                </a:solidFill>
              </a:defRPr>
            </a:lvl2pPr>
            <a:lvl3pPr marL="1219170" indent="0" algn="ctr">
              <a:buNone/>
              <a:defRPr sz="1867">
                <a:solidFill>
                  <a:schemeClr val="accent1"/>
                </a:solidFill>
              </a:defRPr>
            </a:lvl3pPr>
            <a:lvl4pPr marL="1828754" indent="0" algn="ctr">
              <a:buNone/>
              <a:defRPr sz="1867">
                <a:solidFill>
                  <a:schemeClr val="accent1"/>
                </a:solidFill>
              </a:defRPr>
            </a:lvl4pPr>
            <a:lvl5pPr marL="2438339" indent="0" algn="ctr">
              <a:buNone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583714" y="1806282"/>
            <a:ext cx="4463143" cy="970785"/>
          </a:xfrm>
        </p:spPr>
        <p:txBody>
          <a:bodyPr anchor="t">
            <a:noAutofit/>
          </a:bodyPr>
          <a:lstStyle>
            <a:lvl1pPr marL="0" indent="0" algn="ctr">
              <a:buNone/>
              <a:defRPr sz="2933" b="1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1867">
                <a:solidFill>
                  <a:schemeClr val="accent1"/>
                </a:solidFill>
              </a:defRPr>
            </a:lvl2pPr>
            <a:lvl3pPr marL="1219170" indent="0" algn="ctr">
              <a:buNone/>
              <a:defRPr sz="1867">
                <a:solidFill>
                  <a:schemeClr val="accent1"/>
                </a:solidFill>
              </a:defRPr>
            </a:lvl3pPr>
            <a:lvl4pPr marL="1828754" indent="0" algn="ctr">
              <a:buNone/>
              <a:defRPr sz="1867">
                <a:solidFill>
                  <a:schemeClr val="accent1"/>
                </a:solidFill>
              </a:defRPr>
            </a:lvl4pPr>
            <a:lvl5pPr marL="2438339" indent="0" algn="ctr">
              <a:buNone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7395633" cy="6858000"/>
          </a:xfr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867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583714" y="2885440"/>
            <a:ext cx="4463143" cy="1110827"/>
          </a:xfrm>
        </p:spPr>
        <p:txBody>
          <a:bodyPr anchor="t">
            <a:noAutofit/>
          </a:bodyPr>
          <a:lstStyle>
            <a:lvl1pPr marL="0" indent="0" algn="ctr">
              <a:buNone/>
              <a:defRPr sz="1333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1867">
                <a:solidFill>
                  <a:schemeClr val="accent1"/>
                </a:solidFill>
              </a:defRPr>
            </a:lvl2pPr>
            <a:lvl3pPr marL="1219170" indent="0" algn="ctr">
              <a:buNone/>
              <a:defRPr sz="1867">
                <a:solidFill>
                  <a:schemeClr val="accent1"/>
                </a:solidFill>
              </a:defRPr>
            </a:lvl3pPr>
            <a:lvl4pPr marL="1828754" indent="0" algn="ctr">
              <a:buNone/>
              <a:defRPr sz="1867">
                <a:solidFill>
                  <a:schemeClr val="accent1"/>
                </a:solidFill>
              </a:defRPr>
            </a:lvl4pPr>
            <a:lvl5pPr marL="2438339" indent="0" algn="ctr">
              <a:buNone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7583714" y="6123093"/>
            <a:ext cx="4463143" cy="734907"/>
          </a:xfrm>
        </p:spPr>
        <p:txBody>
          <a:bodyPr anchor="b">
            <a:noAutofit/>
          </a:bodyPr>
          <a:lstStyle>
            <a:lvl1pPr marL="0" indent="0" algn="ctr">
              <a:buNone/>
              <a:defRPr sz="10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 algn="ctr">
              <a:buNone/>
              <a:defRPr sz="1867">
                <a:solidFill>
                  <a:schemeClr val="accent1"/>
                </a:solidFill>
              </a:defRPr>
            </a:lvl2pPr>
            <a:lvl3pPr marL="1219170" indent="0" algn="ctr">
              <a:buNone/>
              <a:defRPr sz="1867">
                <a:solidFill>
                  <a:schemeClr val="accent1"/>
                </a:solidFill>
              </a:defRPr>
            </a:lvl3pPr>
            <a:lvl4pPr marL="1828754" indent="0" algn="ctr">
              <a:buNone/>
              <a:defRPr sz="1867">
                <a:solidFill>
                  <a:schemeClr val="accent1"/>
                </a:solidFill>
              </a:defRPr>
            </a:lvl4pPr>
            <a:lvl5pPr marL="2438339" indent="0" algn="ctr">
              <a:buNone/>
              <a:defRPr sz="1867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Proprietary information or required markings can go here.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9" y="5224300"/>
            <a:ext cx="3900644" cy="10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3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06F9-46F2-9749-922D-7FA0AD92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BD27A-F0D6-A44C-9B27-FF51CC13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FA2C0-5C44-7B47-BC39-DFFBB743F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6352-3E4C-AD43-A536-F3185E0E8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27783-BE1C-EC4F-811C-8BF10A70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7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331D0-C38C-6B4F-A3C6-BDCA0E45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BA80-9C46-3442-9A82-A7E9F890C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B9E0E-1C26-784D-A041-2E8A523C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48C12-8021-ED4C-A648-878B8521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C85C9-4B63-4B4A-987A-1128ABCE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4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F98FC-8697-CF46-A0B1-D041FAD6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8EB7D-297B-EC4F-9885-FA06B33A0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13E81-F098-D74E-87F6-6254C53A8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EBCA-C253-894E-9980-0EC9EA9B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DDDAB-C3FF-E648-9B82-0A529CE8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FE62A-0CA0-BA4E-944A-226F7F545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641D-9852-A047-93D2-2B17E8472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70DFD-7646-3442-AF37-7DE77392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C7644F-47CB-9F4C-B6C6-E1C309632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61920-03F2-9442-A8B4-F153F1A6E1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89FAE9-00ED-CF46-BE30-D17EF7314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BF8E2-EBD0-AD48-9C49-8F3477A3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F86B6-FE5E-E145-BD93-A1EC1487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C428C-DA89-4041-AF93-DED988D9A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7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F259C-FA8D-5A45-A185-A8F07B6E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33BE9-1135-D144-899B-E66BCFAF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DF4ED-B096-244D-BCB5-99D607B6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EFFC0-C07C-4F40-BA48-0DCB33AE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F328E-2F74-0C4F-BBD9-4AB92677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6E8D-13BB-DD4E-86E8-73311DAC0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F6CD7-C4F2-614F-B37E-B857A84A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9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734E2-9976-4C46-BC14-C67E9AF5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02C79-B3F6-8B4B-96B9-970E1138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8DFE7-189C-F548-A67D-2B3ADD271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4B7AC-8DA6-FA48-B545-0CC009B2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C8C25E-53FF-304D-A4BC-A2694A4C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C0EFF-99CE-D549-B55C-4B6D4075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1A3-80A8-2C45-9A82-EC5A2CB6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A087-5654-8649-96B9-274CF8CD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67899-B2AA-1441-A2D9-2B7EED376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911BF-D849-894F-84AA-1D3FC1444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D825E-104C-A641-8AA5-692BF5FD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58193-BDC1-5D46-81BA-4A57167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8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25D56-7D46-4A4D-A5FF-8841E076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2AA4A-24C8-6B4F-AF88-76CE09189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98672-053E-6D45-AC75-A5BD6537E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92466-5124-ED46-ACF9-7ABB655796BA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E82D8-7AC7-534B-9015-5E7B2E88F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E60DB-7C46-6341-A1D1-855509AAF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060E-D06A-5948-B640-8383E8999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5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oudsat.cira.colostate.edu/data-products/level-aux/oco2cld-lidar-aux?term=10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17102" y="196291"/>
            <a:ext cx="4796366" cy="1894115"/>
          </a:xfrm>
        </p:spPr>
        <p:txBody>
          <a:bodyPr/>
          <a:lstStyle/>
          <a:p>
            <a:r>
              <a:rPr lang="en-GB" sz="4400" dirty="0"/>
              <a:t>Hyperspectral A-band retrievals of cloud droplet number concentration from OCO-2 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7583714" y="3943081"/>
            <a:ext cx="4463143" cy="1748906"/>
          </a:xfrm>
        </p:spPr>
        <p:txBody>
          <a:bodyPr/>
          <a:lstStyle/>
          <a:p>
            <a:r>
              <a:rPr lang="en-US" sz="2000" dirty="0"/>
              <a:t>Mark Richardson</a:t>
            </a:r>
            <a:r>
              <a:rPr lang="en-US" sz="2000" baseline="30000" dirty="0"/>
              <a:t>1,2</a:t>
            </a:r>
            <a:r>
              <a:rPr lang="en-US" sz="2000" dirty="0"/>
              <a:t>, Matthew D. Lebsock</a:t>
            </a:r>
            <a:r>
              <a:rPr lang="en-US" sz="2000" baseline="30000" dirty="0"/>
              <a:t>1</a:t>
            </a:r>
            <a:r>
              <a:rPr lang="en-US" sz="2000" dirty="0"/>
              <a:t>, Graeme L. Stephens</a:t>
            </a:r>
            <a:r>
              <a:rPr lang="en-US" sz="2000" baseline="30000" dirty="0"/>
              <a:t>1,3,4</a:t>
            </a:r>
          </a:p>
          <a:p>
            <a:pPr>
              <a:spcBef>
                <a:spcPts val="0"/>
              </a:spcBef>
            </a:pPr>
            <a:r>
              <a:rPr lang="en-US" sz="13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Jet Propulsion Laboratory, California Institute of Technology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UCLA JIFRESSE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CIRA, Colorado State University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en-US" sz="13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4=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Department of Meteorology, University of Reading</a:t>
            </a:r>
            <a:endParaRPr lang="en-US" sz="130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©2020</a:t>
            </a:r>
            <a:r>
              <a:rPr lang="en-GB" dirty="0"/>
              <a:t>. California Institute of Technology. Government sponsorship acknowledged.</a:t>
            </a:r>
            <a:endParaRPr lang="en-US" dirty="0"/>
          </a:p>
        </p:txBody>
      </p:sp>
      <p:pic>
        <p:nvPicPr>
          <p:cNvPr id="7" name="Picture Placeholder 21" descr="Photo-2015-03-12-085758 - D2015_0302_D370_CMSalt2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1" t="27414" r="11723"/>
          <a:stretch/>
        </p:blipFill>
        <p:spPr>
          <a:xfrm>
            <a:off x="1" y="0"/>
            <a:ext cx="7395633" cy="6858000"/>
          </a:xfrm>
        </p:spPr>
      </p:pic>
    </p:spTree>
    <p:extLst>
      <p:ext uri="{BB962C8B-B14F-4D97-AF65-F5344CB8AC3E}">
        <p14:creationId xmlns:p14="http://schemas.microsoft.com/office/powerpoint/2010/main" val="413840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0347-C64E-B946-AE3C-C31322D2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find retrievable cloudy footprints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D3510-8F00-5B45-B9B8-67CB4327A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for single layer liquid clouds of 𝝉 &gt; 1</a:t>
            </a:r>
          </a:p>
          <a:p>
            <a:r>
              <a:rPr lang="en-US" dirty="0"/>
              <a:t>Use collocated CALIPSO phase/layering and MODIS 𝝉 as “truth”</a:t>
            </a:r>
          </a:p>
          <a:p>
            <a:r>
              <a:rPr lang="en-US" dirty="0"/>
              <a:t>Train neural using different band radiances and includes A-band ratios:</a:t>
            </a:r>
          </a:p>
          <a:p>
            <a:pPr marL="0" indent="0">
              <a:buNone/>
            </a:pPr>
            <a:r>
              <a:rPr lang="en-US" b="1" dirty="0"/>
              <a:t>	AGREEMENT: ~90 %, </a:t>
            </a:r>
          </a:p>
          <a:p>
            <a:pPr marL="0" indent="0">
              <a:buNone/>
            </a:pPr>
            <a:r>
              <a:rPr lang="en-US" b="1" dirty="0"/>
              <a:t>	FALSE POSITIVES: ~7 %, </a:t>
            </a:r>
          </a:p>
          <a:p>
            <a:pPr marL="0" indent="0">
              <a:buNone/>
            </a:pPr>
            <a:r>
              <a:rPr lang="en-US" b="1" dirty="0"/>
              <a:t>	FALSE NEGATIVES: ~3 %</a:t>
            </a:r>
          </a:p>
        </p:txBody>
      </p:sp>
    </p:spTree>
    <p:extLst>
      <p:ext uri="{BB962C8B-B14F-4D97-AF65-F5344CB8AC3E}">
        <p14:creationId xmlns:p14="http://schemas.microsoft.com/office/powerpoint/2010/main" val="123581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3E8C-08A1-E04F-9FE3-2C768E1F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Get cloud prior (which is also our first guess)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982AE-4499-C745-A774-8D7E9720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3245"/>
            <a:ext cx="10515600" cy="3943717"/>
          </a:xfrm>
        </p:spPr>
        <p:txBody>
          <a:bodyPr/>
          <a:lstStyle/>
          <a:p>
            <a:r>
              <a:rPr lang="en-US" dirty="0"/>
              <a:t>Nakajima-King using A-band and 2.1 micron CO2 band (2 dimensions that mostly tell you about 𝝉-</a:t>
            </a:r>
            <a:r>
              <a:rPr lang="en-US" i="1" dirty="0"/>
              <a:t>r</a:t>
            </a:r>
            <a:r>
              <a:rPr lang="en-US" i="1" baseline="-25000" dirty="0"/>
              <a:t>e</a:t>
            </a:r>
            <a:r>
              <a:rPr lang="en-US" dirty="0"/>
              <a:t>)</a:t>
            </a:r>
          </a:p>
          <a:p>
            <a:r>
              <a:rPr lang="en-US" dirty="0"/>
              <a:t>Add a third dimension using a single A-band ratio, mostly tells you about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.</a:t>
            </a:r>
          </a:p>
          <a:p>
            <a:r>
              <a:rPr lang="en-US" dirty="0"/>
              <a:t>This is only our first guess: expect improvements from optimal estimation that also fits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9863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B842E-7018-7A4C-A4EC-B2B30A77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(Left) example of the O2 and strong CO2 bands at different 𝝉 &amp; </a:t>
            </a:r>
            <a:r>
              <a:rPr lang="en-US" i="1" dirty="0"/>
              <a:t>r</a:t>
            </a:r>
            <a:r>
              <a:rPr lang="en-US" i="1" baseline="-25000" dirty="0"/>
              <a:t>e</a:t>
            </a:r>
            <a:r>
              <a:rPr lang="en-US" dirty="0"/>
              <a:t>, (right) typical range of A-band ratios with changing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0770D6-54A5-0E4E-B79E-B7778B8F4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084" y="2080601"/>
            <a:ext cx="9527077" cy="4763539"/>
          </a:xfrm>
        </p:spPr>
      </p:pic>
    </p:spTree>
    <p:extLst>
      <p:ext uri="{BB962C8B-B14F-4D97-AF65-F5344CB8AC3E}">
        <p14:creationId xmlns:p14="http://schemas.microsoft.com/office/powerpoint/2010/main" val="972544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183614-E200-A041-AD2E-A687B293D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8231" y="10801"/>
            <a:ext cx="6489761" cy="64897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54867A-4193-EE43-9E65-AEFCE9D8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1714989"/>
            <a:ext cx="4067908" cy="383295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OCO-2 vs MODIS 𝝉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(b) OCO-2 vs MODIS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Discrepancies are well within MODIS-reported uncertainties.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Conclusion: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𝝉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&amp; </a:t>
            </a:r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prior estimates are fine.</a:t>
            </a:r>
            <a:endParaRPr lang="en-US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486D1D-B96A-654B-B652-929ABD6180BD}"/>
              </a:ext>
            </a:extLst>
          </p:cNvPr>
          <p:cNvSpPr/>
          <p:nvPr/>
        </p:nvSpPr>
        <p:spPr>
          <a:xfrm>
            <a:off x="4308231" y="3293389"/>
            <a:ext cx="5908431" cy="335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15DFAE-C150-D84D-B55A-51245918EF3F}"/>
              </a:ext>
            </a:extLst>
          </p:cNvPr>
          <p:cNvSpPr txBox="1"/>
          <p:nvPr/>
        </p:nvSpPr>
        <p:spPr>
          <a:xfrm>
            <a:off x="5476974" y="3089869"/>
            <a:ext cx="1046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OCO-2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𝝉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1ECAA0-1FF3-C948-9594-E177D456C86F}"/>
              </a:ext>
            </a:extLst>
          </p:cNvPr>
          <p:cNvSpPr txBox="1"/>
          <p:nvPr/>
        </p:nvSpPr>
        <p:spPr>
          <a:xfrm rot="16200000">
            <a:off x="3969710" y="1425525"/>
            <a:ext cx="1046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MODIS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𝝉</a:t>
            </a:r>
            <a:r>
              <a:rPr lang="en-GB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45D5C-BF1E-2F49-8569-800C09CDE78F}"/>
              </a:ext>
            </a:extLst>
          </p:cNvPr>
          <p:cNvSpPr txBox="1"/>
          <p:nvPr/>
        </p:nvSpPr>
        <p:spPr>
          <a:xfrm rot="16200000">
            <a:off x="6923925" y="1425523"/>
            <a:ext cx="1046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MODIS </a:t>
            </a:r>
            <a:r>
              <a:rPr lang="en-GB" i="1" dirty="0"/>
              <a:t>r</a:t>
            </a:r>
            <a:r>
              <a:rPr lang="en-GB" i="1" baseline="-25000" dirty="0"/>
              <a:t>e</a:t>
            </a:r>
            <a:r>
              <a:rPr lang="en-GB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43D2FA-F2D9-004E-87DA-106E513FEC9A}"/>
              </a:ext>
            </a:extLst>
          </p:cNvPr>
          <p:cNvSpPr txBox="1"/>
          <p:nvPr/>
        </p:nvSpPr>
        <p:spPr>
          <a:xfrm>
            <a:off x="8376139" y="3089869"/>
            <a:ext cx="10463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OCO-2 </a:t>
            </a:r>
            <a:r>
              <a:rPr lang="en-GB" i="1" dirty="0"/>
              <a:t>r</a:t>
            </a:r>
            <a:r>
              <a:rPr lang="en-GB" i="1" baseline="-25000" dirty="0"/>
              <a:t>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8130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4867A-4193-EE43-9E65-AEFCE9D80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23" y="510366"/>
            <a:ext cx="4067908" cy="5696927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(c) OCO-2 vs CALIPSO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(d) OCO-2 or MODIS minus CALIPSO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br>
              <a:rPr lang="en-US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CALIPSO </a:t>
            </a:r>
            <a:r>
              <a:rPr lang="en-US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22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is generally most precise &amp; accurate.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These clouds are tricky for MODIS, they’re often under a temperature inversion.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We approximately ~halve the discrepancy vs CALIPSO.</a:t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Conclusion: Our first guess beats MODIS </a:t>
            </a:r>
            <a:r>
              <a:rPr lang="en-US" sz="22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200" b="1" i="1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top</a:t>
            </a: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 for these clouds.</a:t>
            </a:r>
            <a:endParaRPr lang="en-US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261358-B48B-3E48-8D3B-A7686E29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D109DC3-675E-FB46-8784-BC5707D69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1" y="10801"/>
            <a:ext cx="6489761" cy="6489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1B11F8-1227-5644-AA08-9FA323002E3F}"/>
              </a:ext>
            </a:extLst>
          </p:cNvPr>
          <p:cNvSpPr/>
          <p:nvPr/>
        </p:nvSpPr>
        <p:spPr>
          <a:xfrm>
            <a:off x="4308231" y="-97821"/>
            <a:ext cx="5908431" cy="3353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8E508-439F-7D4C-A3E4-120C03E833E4}"/>
              </a:ext>
            </a:extLst>
          </p:cNvPr>
          <p:cNvSpPr txBox="1"/>
          <p:nvPr/>
        </p:nvSpPr>
        <p:spPr>
          <a:xfrm>
            <a:off x="5043341" y="6293030"/>
            <a:ext cx="182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OCO-2 </a:t>
            </a:r>
            <a:r>
              <a:rPr lang="en-GB" i="1" dirty="0" err="1"/>
              <a:t>P</a:t>
            </a:r>
            <a:r>
              <a:rPr lang="en-GB" i="1" baseline="-25000" dirty="0" err="1"/>
              <a:t>top</a:t>
            </a:r>
            <a:r>
              <a:rPr lang="en-GB" dirty="0"/>
              <a:t> [</a:t>
            </a:r>
            <a:r>
              <a:rPr lang="en-GB" dirty="0" err="1"/>
              <a:t>hPa</a:t>
            </a:r>
            <a:r>
              <a:rPr lang="en-GB" dirty="0"/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70CBD2-7D1D-534F-8559-3584F8F22B0C}"/>
              </a:ext>
            </a:extLst>
          </p:cNvPr>
          <p:cNvSpPr txBox="1"/>
          <p:nvPr/>
        </p:nvSpPr>
        <p:spPr>
          <a:xfrm rot="16200000">
            <a:off x="3431293" y="4456445"/>
            <a:ext cx="19403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CALIPSO </a:t>
            </a:r>
            <a:r>
              <a:rPr lang="en-GB" i="1" dirty="0" err="1"/>
              <a:t>P</a:t>
            </a:r>
            <a:r>
              <a:rPr lang="en-GB" i="1" baseline="-25000" dirty="0" err="1"/>
              <a:t>top</a:t>
            </a:r>
            <a:r>
              <a:rPr lang="en-GB" dirty="0"/>
              <a:t> [</a:t>
            </a:r>
            <a:r>
              <a:rPr lang="en-GB" dirty="0" err="1"/>
              <a:t>hPa</a:t>
            </a:r>
            <a:r>
              <a:rPr lang="en-GB" dirty="0"/>
              <a:t>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0B6F9E-3A75-CF4A-B149-045366D87D30}"/>
              </a:ext>
            </a:extLst>
          </p:cNvPr>
          <p:cNvSpPr txBox="1"/>
          <p:nvPr/>
        </p:nvSpPr>
        <p:spPr>
          <a:xfrm>
            <a:off x="7296346" y="6293030"/>
            <a:ext cx="43363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OCO-2 or MODIS minus CALIPSO </a:t>
            </a:r>
            <a:r>
              <a:rPr lang="en-GB" i="1" dirty="0" err="1"/>
              <a:t>P</a:t>
            </a:r>
            <a:r>
              <a:rPr lang="en-GB" i="1" baseline="-25000" dirty="0" err="1"/>
              <a:t>top</a:t>
            </a:r>
            <a:r>
              <a:rPr lang="en-GB" dirty="0"/>
              <a:t> [</a:t>
            </a:r>
            <a:r>
              <a:rPr lang="en-GB" dirty="0" err="1"/>
              <a:t>hPa</a:t>
            </a:r>
            <a:r>
              <a:rPr lang="en-GB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26752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26DE8-512E-A548-86F6-5653DA72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C3FCE-BBDB-2E45-AEFC-D156280C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4559"/>
            <a:ext cx="10515600" cy="3982403"/>
          </a:xfrm>
        </p:spPr>
        <p:txBody>
          <a:bodyPr/>
          <a:lstStyle/>
          <a:p>
            <a:r>
              <a:rPr lang="en-US" dirty="0"/>
              <a:t>Our next version will attempt an OCO-2 only retrieval that gives 𝜏,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, </a:t>
            </a:r>
            <a:r>
              <a:rPr lang="en-US" i="1" dirty="0"/>
              <a:t>r</a:t>
            </a:r>
            <a:r>
              <a:rPr lang="en-US" i="1" baseline="-25000" dirty="0"/>
              <a:t>e</a:t>
            </a:r>
            <a:r>
              <a:rPr lang="en-US" dirty="0"/>
              <a:t> </a:t>
            </a:r>
            <a:r>
              <a:rPr lang="en-US" b="1" dirty="0"/>
              <a:t>and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. It uses photon path lengths so is independent of MODIS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 estimates.</a:t>
            </a:r>
          </a:p>
          <a:p>
            <a:r>
              <a:rPr lang="en-US" dirty="0"/>
              <a:t>But we have identified a potential issue: </a:t>
            </a:r>
            <a:r>
              <a:rPr lang="en-US" b="1" dirty="0"/>
              <a:t>cloud vertical structure affects retrievals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34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4C623-F0E7-8A4D-9834-D1AD1727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44" y="0"/>
            <a:ext cx="10515600" cy="1325563"/>
          </a:xfrm>
        </p:spPr>
        <p:txBody>
          <a:bodyPr/>
          <a:lstStyle/>
          <a:p>
            <a:r>
              <a:rPr lang="en-US" dirty="0"/>
              <a:t>OCO2CLD-LIDAR-AUX: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 biased a bit low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E070C9C-ECCF-2D4A-BA04-FCC223645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371" y="1004803"/>
            <a:ext cx="8048147" cy="5853197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CB928D-048F-294A-A65F-07D5268F636B}"/>
              </a:ext>
            </a:extLst>
          </p:cNvPr>
          <p:cNvCxnSpPr>
            <a:cxnSpLocks/>
          </p:cNvCxnSpPr>
          <p:nvPr/>
        </p:nvCxnSpPr>
        <p:spPr>
          <a:xfrm flipV="1">
            <a:off x="6071016" y="988452"/>
            <a:ext cx="0" cy="493266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41689-3493-B84B-B5BC-9E3C82B95094}"/>
              </a:ext>
            </a:extLst>
          </p:cNvPr>
          <p:cNvCxnSpPr/>
          <p:nvPr/>
        </p:nvCxnSpPr>
        <p:spPr>
          <a:xfrm flipH="1">
            <a:off x="6100997" y="1543987"/>
            <a:ext cx="2998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33ABA41-FD46-6A45-B961-F5FF3DFA0216}"/>
              </a:ext>
            </a:extLst>
          </p:cNvPr>
          <p:cNvSpPr txBox="1"/>
          <p:nvPr/>
        </p:nvSpPr>
        <p:spPr>
          <a:xfrm>
            <a:off x="7000407" y="1138352"/>
            <a:ext cx="43471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Median </a:t>
            </a:r>
            <a:r>
              <a:rPr lang="en-US" sz="4000" i="1" dirty="0" err="1"/>
              <a:t>P</a:t>
            </a:r>
            <a:r>
              <a:rPr lang="en-US" sz="4000" i="1" baseline="-25000" dirty="0" err="1"/>
              <a:t>top</a:t>
            </a:r>
            <a:r>
              <a:rPr lang="en-US" sz="4000" dirty="0"/>
              <a:t> bias: 4.5 </a:t>
            </a:r>
            <a:r>
              <a:rPr lang="en-US" sz="4000" dirty="0" err="1"/>
              <a:t>hPa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1749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488ECD-C2F1-FB46-861E-A5ED9A7426BC}"/>
              </a:ext>
            </a:extLst>
          </p:cNvPr>
          <p:cNvSpPr/>
          <p:nvPr/>
        </p:nvSpPr>
        <p:spPr>
          <a:xfrm>
            <a:off x="7045327" y="3357588"/>
            <a:ext cx="1546223" cy="2233247"/>
          </a:xfrm>
          <a:prstGeom prst="rect">
            <a:avLst/>
          </a:prstGeom>
          <a:noFill/>
          <a:ln w="76200">
            <a:solidFill>
              <a:srgbClr val="0070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B53A7B-4AD1-F240-9F00-0F51F8C1236B}"/>
              </a:ext>
            </a:extLst>
          </p:cNvPr>
          <p:cNvCxnSpPr>
            <a:cxnSpLocks/>
          </p:cNvCxnSpPr>
          <p:nvPr/>
        </p:nvCxnSpPr>
        <p:spPr>
          <a:xfrm flipV="1">
            <a:off x="2790827" y="2860822"/>
            <a:ext cx="0" cy="2747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9704F7-35B5-6141-BBB5-303A79D17451}"/>
              </a:ext>
            </a:extLst>
          </p:cNvPr>
          <p:cNvCxnSpPr>
            <a:cxnSpLocks/>
          </p:cNvCxnSpPr>
          <p:nvPr/>
        </p:nvCxnSpPr>
        <p:spPr>
          <a:xfrm>
            <a:off x="2782034" y="5608420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7DABB1-9EF5-1E41-A741-AD4BD8B10577}"/>
              </a:ext>
            </a:extLst>
          </p:cNvPr>
          <p:cNvSpPr txBox="1"/>
          <p:nvPr/>
        </p:nvSpPr>
        <p:spPr>
          <a:xfrm>
            <a:off x="3070715" y="5608419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8F5A3C-2959-1741-9142-34EDFB26B4F8}"/>
              </a:ext>
            </a:extLst>
          </p:cNvPr>
          <p:cNvSpPr/>
          <p:nvPr/>
        </p:nvSpPr>
        <p:spPr>
          <a:xfrm>
            <a:off x="2779108" y="3357588"/>
            <a:ext cx="2444262" cy="2233247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369D7-8B28-B34F-AB7D-10EEB8D63781}"/>
              </a:ext>
            </a:extLst>
          </p:cNvPr>
          <p:cNvCxnSpPr>
            <a:cxnSpLocks/>
          </p:cNvCxnSpPr>
          <p:nvPr/>
        </p:nvCxnSpPr>
        <p:spPr>
          <a:xfrm flipV="1">
            <a:off x="7045327" y="2860822"/>
            <a:ext cx="0" cy="2747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C0567C-3357-FF4F-B521-FE7AE9FDA9EC}"/>
              </a:ext>
            </a:extLst>
          </p:cNvPr>
          <p:cNvCxnSpPr>
            <a:cxnSpLocks/>
          </p:cNvCxnSpPr>
          <p:nvPr/>
        </p:nvCxnSpPr>
        <p:spPr>
          <a:xfrm>
            <a:off x="7036534" y="5608420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F6CDB2-9B9F-1144-B041-86F5016D2C56}"/>
              </a:ext>
            </a:extLst>
          </p:cNvPr>
          <p:cNvSpPr txBox="1"/>
          <p:nvPr/>
        </p:nvSpPr>
        <p:spPr>
          <a:xfrm>
            <a:off x="7325215" y="5608419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ADD094-0B27-8743-8791-84E92F4FC10D}"/>
              </a:ext>
            </a:extLst>
          </p:cNvPr>
          <p:cNvCxnSpPr>
            <a:stCxn id="7" idx="0"/>
          </p:cNvCxnSpPr>
          <p:nvPr/>
        </p:nvCxnSpPr>
        <p:spPr>
          <a:xfrm flipH="1">
            <a:off x="2790827" y="3357588"/>
            <a:ext cx="2432543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A9A2D90A-772C-EE45-B832-72AA4B4C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88" y="125511"/>
            <a:ext cx="10515600" cy="1947740"/>
          </a:xfrm>
        </p:spPr>
        <p:txBody>
          <a:bodyPr>
            <a:normAutofit fontScale="90000"/>
          </a:bodyPr>
          <a:lstStyle/>
          <a:p>
            <a:r>
              <a:rPr lang="en-US" sz="3500" dirty="0"/>
              <a:t>Hypothesis: vertical extinction structure of cloud matters.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(explored in </a:t>
            </a:r>
            <a:r>
              <a:rPr lang="en-US" sz="3500" dirty="0" err="1"/>
              <a:t>Rozanov</a:t>
            </a:r>
            <a:r>
              <a:rPr lang="en-US" sz="3500" dirty="0"/>
              <a:t> &amp; </a:t>
            </a:r>
            <a:r>
              <a:rPr lang="en-US" sz="3500" dirty="0" err="1"/>
              <a:t>Kokhanovsky</a:t>
            </a:r>
            <a:r>
              <a:rPr lang="en-US" sz="3500" dirty="0"/>
              <a:t> 2004, but only for very thick clouds)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C51B7-C009-8D47-AC57-054DD1F53A50}"/>
              </a:ext>
            </a:extLst>
          </p:cNvPr>
          <p:cNvSpPr txBox="1"/>
          <p:nvPr/>
        </p:nvSpPr>
        <p:spPr>
          <a:xfrm>
            <a:off x="2790828" y="3775828"/>
            <a:ext cx="2043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Closer to “real world” cloud 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37F2D-502E-8746-861C-6DEFF2B60371}"/>
              </a:ext>
            </a:extLst>
          </p:cNvPr>
          <p:cNvSpPr txBox="1"/>
          <p:nvPr/>
        </p:nvSpPr>
        <p:spPr>
          <a:xfrm>
            <a:off x="7054121" y="3775828"/>
            <a:ext cx="15572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Old retrieval assumption</a:t>
            </a:r>
          </a:p>
        </p:txBody>
      </p:sp>
    </p:spTree>
    <p:extLst>
      <p:ext uri="{BB962C8B-B14F-4D97-AF65-F5344CB8AC3E}">
        <p14:creationId xmlns:p14="http://schemas.microsoft.com/office/powerpoint/2010/main" val="2221223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9488ECD-C2F1-FB46-861E-A5ED9A7426BC}"/>
              </a:ext>
            </a:extLst>
          </p:cNvPr>
          <p:cNvSpPr/>
          <p:nvPr/>
        </p:nvSpPr>
        <p:spPr>
          <a:xfrm>
            <a:off x="7045327" y="3357588"/>
            <a:ext cx="1546223" cy="2233247"/>
          </a:xfrm>
          <a:prstGeom prst="rect">
            <a:avLst/>
          </a:prstGeom>
          <a:noFill/>
          <a:ln w="76200">
            <a:solidFill>
              <a:srgbClr val="0070B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BE2D-91B7-034D-BC1D-19527E6C0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188" y="125511"/>
            <a:ext cx="10515600" cy="1947740"/>
          </a:xfrm>
        </p:spPr>
        <p:txBody>
          <a:bodyPr>
            <a:normAutofit/>
          </a:bodyPr>
          <a:lstStyle/>
          <a:p>
            <a:r>
              <a:rPr lang="en-US" sz="3500" dirty="0"/>
              <a:t>Real clouds have shorter within-cloud path.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Retrieval biases both </a:t>
            </a:r>
            <a:r>
              <a:rPr lang="en-US" sz="3500" i="1" dirty="0" err="1"/>
              <a:t>P</a:t>
            </a:r>
            <a:r>
              <a:rPr lang="en-US" sz="3500" i="1" baseline="-25000" dirty="0" err="1"/>
              <a:t>top</a:t>
            </a:r>
            <a:r>
              <a:rPr lang="en-US" sz="3500" dirty="0"/>
              <a:t> and thickness to compensate.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DB53A7B-4AD1-F240-9F00-0F51F8C1236B}"/>
              </a:ext>
            </a:extLst>
          </p:cNvPr>
          <p:cNvCxnSpPr>
            <a:cxnSpLocks/>
          </p:cNvCxnSpPr>
          <p:nvPr/>
        </p:nvCxnSpPr>
        <p:spPr>
          <a:xfrm flipV="1">
            <a:off x="2790827" y="2860822"/>
            <a:ext cx="0" cy="2747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B9704F7-35B5-6141-BBB5-303A79D17451}"/>
              </a:ext>
            </a:extLst>
          </p:cNvPr>
          <p:cNvCxnSpPr>
            <a:cxnSpLocks/>
          </p:cNvCxnSpPr>
          <p:nvPr/>
        </p:nvCxnSpPr>
        <p:spPr>
          <a:xfrm>
            <a:off x="2782034" y="5608420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77DABB1-9EF5-1E41-A741-AD4BD8B10577}"/>
              </a:ext>
            </a:extLst>
          </p:cNvPr>
          <p:cNvSpPr txBox="1"/>
          <p:nvPr/>
        </p:nvSpPr>
        <p:spPr>
          <a:xfrm>
            <a:off x="3070715" y="5608419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8F5A3C-2959-1741-9142-34EDFB26B4F8}"/>
              </a:ext>
            </a:extLst>
          </p:cNvPr>
          <p:cNvSpPr/>
          <p:nvPr/>
        </p:nvSpPr>
        <p:spPr>
          <a:xfrm>
            <a:off x="2779108" y="3357588"/>
            <a:ext cx="2444262" cy="2233247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D369D7-8B28-B34F-AB7D-10EEB8D63781}"/>
              </a:ext>
            </a:extLst>
          </p:cNvPr>
          <p:cNvCxnSpPr>
            <a:cxnSpLocks/>
          </p:cNvCxnSpPr>
          <p:nvPr/>
        </p:nvCxnSpPr>
        <p:spPr>
          <a:xfrm flipV="1">
            <a:off x="7045327" y="2860822"/>
            <a:ext cx="0" cy="27475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C0567C-3357-FF4F-B521-FE7AE9FDA9EC}"/>
              </a:ext>
            </a:extLst>
          </p:cNvPr>
          <p:cNvCxnSpPr>
            <a:cxnSpLocks/>
          </p:cNvCxnSpPr>
          <p:nvPr/>
        </p:nvCxnSpPr>
        <p:spPr>
          <a:xfrm>
            <a:off x="7036534" y="5608420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2F6CDB2-9B9F-1144-B041-86F5016D2C56}"/>
              </a:ext>
            </a:extLst>
          </p:cNvPr>
          <p:cNvSpPr txBox="1"/>
          <p:nvPr/>
        </p:nvSpPr>
        <p:spPr>
          <a:xfrm>
            <a:off x="7325215" y="5608419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8ADD094-0B27-8743-8791-84E92F4FC10D}"/>
              </a:ext>
            </a:extLst>
          </p:cNvPr>
          <p:cNvCxnSpPr>
            <a:stCxn id="7" idx="0"/>
          </p:cNvCxnSpPr>
          <p:nvPr/>
        </p:nvCxnSpPr>
        <p:spPr>
          <a:xfrm flipH="1">
            <a:off x="2790827" y="3357588"/>
            <a:ext cx="2432543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972C421-8A6B-434A-B121-469B5F761201}"/>
              </a:ext>
            </a:extLst>
          </p:cNvPr>
          <p:cNvCxnSpPr/>
          <p:nvPr/>
        </p:nvCxnSpPr>
        <p:spPr>
          <a:xfrm flipH="1">
            <a:off x="3367089" y="2330450"/>
            <a:ext cx="196850" cy="14097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846CCE-6277-2E40-9B8A-0237D050B028}"/>
              </a:ext>
            </a:extLst>
          </p:cNvPr>
          <p:cNvCxnSpPr>
            <a:cxnSpLocks/>
          </p:cNvCxnSpPr>
          <p:nvPr/>
        </p:nvCxnSpPr>
        <p:spPr>
          <a:xfrm>
            <a:off x="3367088" y="3740150"/>
            <a:ext cx="519112" cy="2921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A3A50AB-CD7C-BC44-9CD4-E4BC77D521C3}"/>
              </a:ext>
            </a:extLst>
          </p:cNvPr>
          <p:cNvCxnSpPr>
            <a:cxnSpLocks/>
          </p:cNvCxnSpPr>
          <p:nvPr/>
        </p:nvCxnSpPr>
        <p:spPr>
          <a:xfrm flipH="1" flipV="1">
            <a:off x="3810001" y="3472669"/>
            <a:ext cx="76199" cy="5595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C4ADF6E-E1F6-CB4D-B7D4-5A02F2F1C20B}"/>
              </a:ext>
            </a:extLst>
          </p:cNvPr>
          <p:cNvCxnSpPr>
            <a:cxnSpLocks/>
          </p:cNvCxnSpPr>
          <p:nvPr/>
        </p:nvCxnSpPr>
        <p:spPr>
          <a:xfrm flipV="1">
            <a:off x="3801207" y="2270143"/>
            <a:ext cx="46893" cy="12731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5B9E38F-30EE-6D40-BD4C-00B259B6AE13}"/>
              </a:ext>
            </a:extLst>
          </p:cNvPr>
          <p:cNvCxnSpPr>
            <a:cxnSpLocks/>
          </p:cNvCxnSpPr>
          <p:nvPr/>
        </p:nvCxnSpPr>
        <p:spPr>
          <a:xfrm flipH="1">
            <a:off x="7423150" y="2192248"/>
            <a:ext cx="236539" cy="169395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7313FA2-5DB3-D648-B586-02B2374F8E8A}"/>
              </a:ext>
            </a:extLst>
          </p:cNvPr>
          <p:cNvCxnSpPr>
            <a:cxnSpLocks/>
          </p:cNvCxnSpPr>
          <p:nvPr/>
        </p:nvCxnSpPr>
        <p:spPr>
          <a:xfrm>
            <a:off x="7424738" y="3858920"/>
            <a:ext cx="738982" cy="77178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01B07CF-73D0-F948-BD23-1634B34C2C8C}"/>
              </a:ext>
            </a:extLst>
          </p:cNvPr>
          <p:cNvCxnSpPr>
            <a:cxnSpLocks/>
          </p:cNvCxnSpPr>
          <p:nvPr/>
        </p:nvCxnSpPr>
        <p:spPr>
          <a:xfrm flipH="1" flipV="1">
            <a:off x="7895827" y="3651250"/>
            <a:ext cx="244872" cy="97945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287742E-3EB4-1C4D-9DE1-2223D4F13E65}"/>
              </a:ext>
            </a:extLst>
          </p:cNvPr>
          <p:cNvCxnSpPr>
            <a:cxnSpLocks/>
          </p:cNvCxnSpPr>
          <p:nvPr/>
        </p:nvCxnSpPr>
        <p:spPr>
          <a:xfrm flipV="1">
            <a:off x="7895826" y="2181243"/>
            <a:ext cx="67074" cy="148407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7A22D6AD-D56B-CB48-99E6-FFA832592EBC}"/>
              </a:ext>
            </a:extLst>
          </p:cNvPr>
          <p:cNvSpPr/>
          <p:nvPr/>
        </p:nvSpPr>
        <p:spPr>
          <a:xfrm>
            <a:off x="2886323" y="3267986"/>
            <a:ext cx="1534602" cy="9939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9EA465E-E6DD-DB4E-B20D-5E25956F1C3D}"/>
              </a:ext>
            </a:extLst>
          </p:cNvPr>
          <p:cNvSpPr/>
          <p:nvPr/>
        </p:nvSpPr>
        <p:spPr>
          <a:xfrm>
            <a:off x="6892387" y="3255502"/>
            <a:ext cx="1830193" cy="1586162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9981EA-AEFF-B647-AF7E-70EA8DC27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05" y="529688"/>
            <a:ext cx="11832164" cy="591608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62C626-1D1B-B249-89AF-CE9658FD3CE1}"/>
              </a:ext>
            </a:extLst>
          </p:cNvPr>
          <p:cNvSpPr/>
          <p:nvPr/>
        </p:nvSpPr>
        <p:spPr>
          <a:xfrm>
            <a:off x="-80889" y="134226"/>
            <a:ext cx="5901243" cy="624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9ACEB1-1917-B647-A517-5390F2C9593C}"/>
              </a:ext>
            </a:extLst>
          </p:cNvPr>
          <p:cNvSpPr txBox="1"/>
          <p:nvPr/>
        </p:nvSpPr>
        <p:spPr>
          <a:xfrm>
            <a:off x="277607" y="1008816"/>
            <a:ext cx="51842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This is simulated radiance </a:t>
            </a:r>
            <a:r>
              <a:rPr lang="en-US" sz="2200" i="1" dirty="0"/>
              <a:t>change </a:t>
            </a:r>
            <a:r>
              <a:rPr lang="en-US" sz="2200" dirty="0"/>
              <a:t>if:</a:t>
            </a:r>
          </a:p>
          <a:p>
            <a:endParaRPr lang="en-US" sz="2200" dirty="0"/>
          </a:p>
          <a:p>
            <a:r>
              <a:rPr lang="en-US" sz="2200" dirty="0"/>
              <a:t>(blue) we push the cloud down in the atmosphere by 10 </a:t>
            </a:r>
            <a:r>
              <a:rPr lang="en-US" sz="2200" dirty="0" err="1"/>
              <a:t>hPa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(orange) we keep it at the same height, but extinction structure changes from vertically uniform to top-weighted, as in prior slide.</a:t>
            </a:r>
          </a:p>
          <a:p>
            <a:endParaRPr lang="en-US" sz="2200" dirty="0"/>
          </a:p>
          <a:p>
            <a:r>
              <a:rPr lang="en-US" sz="2200" dirty="0"/>
              <a:t>Vertical extinction </a:t>
            </a:r>
            <a:r>
              <a:rPr lang="en-US" sz="2200" i="1" dirty="0"/>
              <a:t>structure</a:t>
            </a:r>
            <a:r>
              <a:rPr lang="en-US" sz="2200" dirty="0"/>
              <a:t> counteracts an 8—10 </a:t>
            </a:r>
            <a:r>
              <a:rPr lang="en-US" sz="2200" dirty="0" err="1"/>
              <a:t>hPa</a:t>
            </a:r>
            <a:r>
              <a:rPr lang="en-US" sz="2200" dirty="0"/>
              <a:t>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top</a:t>
            </a:r>
            <a:r>
              <a:rPr lang="en-US" sz="2200" dirty="0"/>
              <a:t> increase in this case.</a:t>
            </a:r>
          </a:p>
        </p:txBody>
      </p:sp>
    </p:spTree>
    <p:extLst>
      <p:ext uri="{BB962C8B-B14F-4D97-AF65-F5344CB8AC3E}">
        <p14:creationId xmlns:p14="http://schemas.microsoft.com/office/powerpoint/2010/main" val="365740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www.nasa.gov/sites/default/files/a-train_w-time2013_0.jpg">
            <a:extLst>
              <a:ext uri="{FF2B5EF4-FFF2-40B4-BE49-F238E27FC236}">
                <a16:creationId xmlns:a16="http://schemas.microsoft.com/office/drawing/2014/main" id="{BF8F5328-C295-6C4A-B5CC-CB0BA605C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3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A0434-669A-D740-8200-1B0AAD47B0B4}"/>
              </a:ext>
            </a:extLst>
          </p:cNvPr>
          <p:cNvSpPr txBox="1"/>
          <p:nvPr/>
        </p:nvSpPr>
        <p:spPr>
          <a:xfrm>
            <a:off x="793214" y="4913523"/>
            <a:ext cx="1031178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OCO-2 leads the A-Train.</a:t>
            </a:r>
          </a:p>
          <a:p>
            <a:r>
              <a:rPr lang="en-US" sz="2400" dirty="0"/>
              <a:t>It measures reflected sunlight: swath of 8 footprints, ~1.4 km x 2.2 km at nadir</a:t>
            </a:r>
          </a:p>
          <a:p>
            <a:r>
              <a:rPr lang="en-US" sz="2400" dirty="0"/>
              <a:t>Hyperspectral O2 A-band (~.78 um), plus weak and strong CO2 bands</a:t>
            </a:r>
          </a:p>
        </p:txBody>
      </p:sp>
    </p:spTree>
    <p:extLst>
      <p:ext uri="{BB962C8B-B14F-4D97-AF65-F5344CB8AC3E}">
        <p14:creationId xmlns:p14="http://schemas.microsoft.com/office/powerpoint/2010/main" val="3807345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74E90-57DD-F44F-82F5-DF4C9C98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show that vertical structure biases our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B24FD-5B08-344D-8630-6B49BA49A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6701"/>
            <a:ext cx="10515600" cy="3820262"/>
          </a:xfrm>
        </p:spPr>
        <p:txBody>
          <a:bodyPr/>
          <a:lstStyle/>
          <a:p>
            <a:r>
              <a:rPr lang="en-US" dirty="0"/>
              <a:t>Imagine we look at scenes with “realistic” clouds in them, but we try our normal retrieval with its assumed vertically uniform cloud.</a:t>
            </a:r>
          </a:p>
          <a:p>
            <a:r>
              <a:rPr lang="en-US" dirty="0"/>
              <a:t>See if the retrieval is biased</a:t>
            </a:r>
          </a:p>
        </p:txBody>
      </p:sp>
    </p:spTree>
    <p:extLst>
      <p:ext uri="{BB962C8B-B14F-4D97-AF65-F5344CB8AC3E}">
        <p14:creationId xmlns:p14="http://schemas.microsoft.com/office/powerpoint/2010/main" val="1990412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F7C7-FECF-A842-B87A-B795C7EA3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52" y="187656"/>
            <a:ext cx="10515600" cy="139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 % bias and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 </a:t>
            </a:r>
            <a:r>
              <a:rPr lang="en-US" dirty="0" err="1"/>
              <a:t>hPa</a:t>
            </a:r>
            <a:r>
              <a:rPr lang="en-US" dirty="0"/>
              <a:t> bias for some example cloud optical depths</a:t>
            </a:r>
          </a:p>
          <a:p>
            <a:pPr marL="0" indent="0">
              <a:buNone/>
            </a:pPr>
            <a:r>
              <a:rPr lang="en-US" dirty="0"/>
              <a:t>We always get too-high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 too-low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, or both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1B11039-0DA1-424B-8B19-9D3822784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01" y="1347010"/>
            <a:ext cx="5999999" cy="54000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CC0125-2DA4-C64B-8955-224CEF784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47010"/>
            <a:ext cx="6000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7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9F86D-A361-5C4D-A6EC-B8BAE656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6BD1B8-A891-C743-9C54-158DF9E57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developing an OCO-2 retrieval that would include unique, independent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 estimates</a:t>
            </a:r>
          </a:p>
          <a:p>
            <a:r>
              <a:rPr lang="en-US" dirty="0"/>
              <a:t>We can identify useful cloudy scenes with 90% accuracy and our first guess &amp; prior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i="1" baseline="-25000" dirty="0"/>
              <a:t> </a:t>
            </a:r>
            <a:r>
              <a:rPr lang="en-US" dirty="0"/>
              <a:t>outperforms MODIS</a:t>
            </a:r>
          </a:p>
          <a:p>
            <a:r>
              <a:rPr lang="en-US" dirty="0"/>
              <a:t>I believe that there is a bias introduced into A-band path length-based retrievals that is caused by the vertical structure of these marine boundary layer clouds. Its covariation with other cloud properties it could undermine any attempted scientific analysis.</a:t>
            </a:r>
          </a:p>
          <a:p>
            <a:r>
              <a:rPr lang="en-US" dirty="0"/>
              <a:t>We are testing methods to remove this bias from our retrieval.</a:t>
            </a:r>
          </a:p>
        </p:txBody>
      </p:sp>
    </p:spTree>
    <p:extLst>
      <p:ext uri="{BB962C8B-B14F-4D97-AF65-F5344CB8AC3E}">
        <p14:creationId xmlns:p14="http://schemas.microsoft.com/office/powerpoint/2010/main" val="78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fer to caption">
            <a:extLst>
              <a:ext uri="{FF2B5EF4-FFF2-40B4-BE49-F238E27FC236}">
                <a16:creationId xmlns:a16="http://schemas.microsoft.com/office/drawing/2014/main" id="{05FF59EB-C67B-B848-BD03-01C9C0884D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34041" r="7904"/>
          <a:stretch/>
        </p:blipFill>
        <p:spPr bwMode="auto">
          <a:xfrm>
            <a:off x="0" y="0"/>
            <a:ext cx="10306050" cy="685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07A627-ABCF-F444-B7CE-8C58D179C210}"/>
              </a:ext>
            </a:extLst>
          </p:cNvPr>
          <p:cNvSpPr txBox="1"/>
          <p:nvPr/>
        </p:nvSpPr>
        <p:spPr>
          <a:xfrm>
            <a:off x="5250910" y="6485540"/>
            <a:ext cx="6941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NASA http://</a:t>
            </a:r>
            <a:r>
              <a:rPr lang="en-US" dirty="0" err="1"/>
              <a:t>earthobservatory.nasa.gov</a:t>
            </a:r>
            <a:r>
              <a:rPr lang="en-US" dirty="0"/>
              <a:t>/IOTD/</a:t>
            </a:r>
            <a:r>
              <a:rPr lang="en-US" dirty="0" err="1"/>
              <a:t>view.php?id</a:t>
            </a:r>
            <a:r>
              <a:rPr lang="en-US" dirty="0"/>
              <a:t>=5488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AE621-8637-A849-944A-E3A9B92D8389}"/>
              </a:ext>
            </a:extLst>
          </p:cNvPr>
          <p:cNvSpPr txBox="1"/>
          <p:nvPr/>
        </p:nvSpPr>
        <p:spPr>
          <a:xfrm>
            <a:off x="403123" y="5191184"/>
            <a:ext cx="1063305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only target liquid marine clouds, high droplet number concentration (N</a:t>
            </a:r>
            <a:r>
              <a:rPr lang="en-US" sz="2400" baseline="-25000" dirty="0"/>
              <a:t>d</a:t>
            </a:r>
            <a:r>
              <a:rPr lang="en-US" sz="2400" dirty="0"/>
              <a:t>) and lower effective radius (r</a:t>
            </a:r>
            <a:r>
              <a:rPr lang="en-US" sz="2400" baseline="-25000" dirty="0"/>
              <a:t>e</a:t>
            </a:r>
            <a:r>
              <a:rPr lang="en-US" sz="2400" dirty="0"/>
              <a:t>) strips here are more reflective strong, they affect radiation balance. A common cause is ship track pollution acting as condensation nuclei.</a:t>
            </a:r>
          </a:p>
        </p:txBody>
      </p:sp>
    </p:spTree>
    <p:extLst>
      <p:ext uri="{BB962C8B-B14F-4D97-AF65-F5344CB8AC3E}">
        <p14:creationId xmlns:p14="http://schemas.microsoft.com/office/powerpoint/2010/main" val="481492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9981EA-AEFF-B647-AF7E-70EA8DC27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05" y="529688"/>
            <a:ext cx="11832165" cy="591608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6D04F8-53DE-654D-99C0-CFACD75A6C86}"/>
              </a:ext>
            </a:extLst>
          </p:cNvPr>
          <p:cNvSpPr txBox="1"/>
          <p:nvPr/>
        </p:nvSpPr>
        <p:spPr>
          <a:xfrm>
            <a:off x="5826463" y="529688"/>
            <a:ext cx="6017342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This is an OCO-2 A-band spectrum showing its incredible spectral resolution.</a:t>
            </a:r>
          </a:p>
          <a:p>
            <a:endParaRPr lang="en-US" sz="2200" dirty="0"/>
          </a:p>
          <a:p>
            <a:r>
              <a:rPr lang="en-US" sz="2200" dirty="0"/>
              <a:t>Absorption band depths are from molecular absorption strength (which we know pretty well) and the distance travelled by the photons.</a:t>
            </a:r>
          </a:p>
          <a:p>
            <a:endParaRPr lang="en-US" sz="2200" dirty="0"/>
          </a:p>
          <a:p>
            <a:r>
              <a:rPr lang="en-US" sz="2200" dirty="0"/>
              <a:t>Longer distance above cloud = lower cloud top = deeper bands.</a:t>
            </a:r>
          </a:p>
          <a:p>
            <a:endParaRPr lang="en-US" sz="2200" dirty="0"/>
          </a:p>
          <a:p>
            <a:r>
              <a:rPr lang="en-US" sz="2200" dirty="0"/>
              <a:t>Longer distance inside cloud = droplets further apart (low </a:t>
            </a:r>
            <a:r>
              <a:rPr lang="en-US" sz="2200" i="1" dirty="0"/>
              <a:t>N</a:t>
            </a:r>
            <a:r>
              <a:rPr lang="en-US" sz="2200" i="1" baseline="-25000" dirty="0"/>
              <a:t>d</a:t>
            </a:r>
            <a:r>
              <a:rPr lang="en-US" sz="2200" dirty="0"/>
              <a:t>) = deeper bands.</a:t>
            </a:r>
          </a:p>
          <a:p>
            <a:endParaRPr lang="en-US" sz="2200" dirty="0"/>
          </a:p>
          <a:p>
            <a:r>
              <a:rPr lang="en-US" sz="2200" dirty="0"/>
              <a:t>Theoretically we can retrieve </a:t>
            </a:r>
            <a:r>
              <a:rPr lang="en-US" sz="2200" i="1" dirty="0" err="1"/>
              <a:t>P</a:t>
            </a:r>
            <a:r>
              <a:rPr lang="en-US" sz="2200" i="1" baseline="-25000" dirty="0" err="1"/>
              <a:t>top</a:t>
            </a:r>
            <a:r>
              <a:rPr lang="en-US" sz="2200" dirty="0"/>
              <a:t> + </a:t>
            </a:r>
            <a:r>
              <a:rPr lang="en-US" sz="2200" i="1" dirty="0"/>
              <a:t>N</a:t>
            </a:r>
            <a:r>
              <a:rPr lang="en-US" sz="2200" i="1" baseline="-25000" dirty="0"/>
              <a:t>d</a:t>
            </a:r>
            <a:r>
              <a:rPr lang="en-US" sz="2200" dirty="0"/>
              <a:t>:</a:t>
            </a:r>
          </a:p>
          <a:p>
            <a:r>
              <a:rPr lang="en-US" sz="2200" dirty="0"/>
              <a:t>Richardson &amp; Stephens (2018, </a:t>
            </a:r>
            <a:r>
              <a:rPr lang="en-US" sz="2200" dirty="0" err="1"/>
              <a:t>doi</a:t>
            </a:r>
            <a:r>
              <a:rPr lang="en-US" sz="2200" dirty="0"/>
              <a:t>: </a:t>
            </a:r>
            <a:r>
              <a:rPr lang="en-GB" sz="2200" dirty="0"/>
              <a:t>10.5194/amt-11-1515-2018)</a:t>
            </a:r>
          </a:p>
          <a:p>
            <a:r>
              <a:rPr lang="en-GB" sz="2200" dirty="0"/>
              <a:t>Richardson et al. (2019, </a:t>
            </a:r>
            <a:r>
              <a:rPr lang="en-GB" sz="2200" dirty="0" err="1"/>
              <a:t>doi</a:t>
            </a:r>
            <a:r>
              <a:rPr lang="en-GB" sz="2200" dirty="0"/>
              <a:t>: 10.5194/amt-12-1717-2019)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7626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B64F-4FB5-554A-BBD5-FD0396E2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62" y="2491232"/>
            <a:ext cx="10515600" cy="1325563"/>
          </a:xfrm>
        </p:spPr>
        <p:txBody>
          <a:bodyPr/>
          <a:lstStyle/>
          <a:p>
            <a:r>
              <a:rPr lang="en-US" dirty="0"/>
              <a:t>Next three slides repeat point with pictures.</a:t>
            </a:r>
          </a:p>
        </p:txBody>
      </p:sp>
    </p:spTree>
    <p:extLst>
      <p:ext uri="{BB962C8B-B14F-4D97-AF65-F5344CB8AC3E}">
        <p14:creationId xmlns:p14="http://schemas.microsoft.com/office/powerpoint/2010/main" val="353828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8972-0DB2-4742-8C68-881B2779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travels to cloud, bounces around inside, and escapes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588524-FBF5-5547-A811-A058464328EF}"/>
              </a:ext>
            </a:extLst>
          </p:cNvPr>
          <p:cNvCxnSpPr>
            <a:cxnSpLocks/>
          </p:cNvCxnSpPr>
          <p:nvPr/>
        </p:nvCxnSpPr>
        <p:spPr>
          <a:xfrm flipV="1">
            <a:off x="675748" y="2281866"/>
            <a:ext cx="0" cy="3090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31417E-5F5A-DF4E-B6F6-C6FA26F14E5E}"/>
              </a:ext>
            </a:extLst>
          </p:cNvPr>
          <p:cNvCxnSpPr>
            <a:cxnSpLocks/>
          </p:cNvCxnSpPr>
          <p:nvPr/>
        </p:nvCxnSpPr>
        <p:spPr>
          <a:xfrm>
            <a:off x="664029" y="5372614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2996CF-3A69-164A-8D5E-B45114D52B70}"/>
              </a:ext>
            </a:extLst>
          </p:cNvPr>
          <p:cNvSpPr txBox="1"/>
          <p:nvPr/>
        </p:nvSpPr>
        <p:spPr>
          <a:xfrm>
            <a:off x="951239" y="5424766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450491-38FC-4244-BEEE-1ABF863CFA44}"/>
              </a:ext>
            </a:extLst>
          </p:cNvPr>
          <p:cNvSpPr/>
          <p:nvPr/>
        </p:nvSpPr>
        <p:spPr>
          <a:xfrm>
            <a:off x="664029" y="2778633"/>
            <a:ext cx="2444262" cy="1510934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254B47-B453-F449-9F58-367003A7DCE7}"/>
              </a:ext>
            </a:extLst>
          </p:cNvPr>
          <p:cNvCxnSpPr>
            <a:cxnSpLocks/>
            <a:stCxn id="8" idx="0"/>
          </p:cNvCxnSpPr>
          <p:nvPr/>
        </p:nvCxnSpPr>
        <p:spPr>
          <a:xfrm flipH="1">
            <a:off x="675749" y="2778633"/>
            <a:ext cx="2432542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DB2A00-B9CA-E34C-B929-E69DE2B2B27C}"/>
              </a:ext>
            </a:extLst>
          </p:cNvPr>
          <p:cNvCxnSpPr/>
          <p:nvPr/>
        </p:nvCxnSpPr>
        <p:spPr>
          <a:xfrm flipH="1">
            <a:off x="1252010" y="1751494"/>
            <a:ext cx="196850" cy="14097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68A44-7BCD-9F4B-A17E-D27C867FF466}"/>
              </a:ext>
            </a:extLst>
          </p:cNvPr>
          <p:cNvCxnSpPr>
            <a:cxnSpLocks/>
          </p:cNvCxnSpPr>
          <p:nvPr/>
        </p:nvCxnSpPr>
        <p:spPr>
          <a:xfrm>
            <a:off x="1252009" y="3161194"/>
            <a:ext cx="519112" cy="2921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7F23C8-E295-BA47-A5AD-E678B86E4BE5}"/>
              </a:ext>
            </a:extLst>
          </p:cNvPr>
          <p:cNvCxnSpPr>
            <a:cxnSpLocks/>
          </p:cNvCxnSpPr>
          <p:nvPr/>
        </p:nvCxnSpPr>
        <p:spPr>
          <a:xfrm flipH="1" flipV="1">
            <a:off x="1694922" y="2893713"/>
            <a:ext cx="76199" cy="5595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D5F911-3CB5-8942-B06D-BB56D52532C7}"/>
              </a:ext>
            </a:extLst>
          </p:cNvPr>
          <p:cNvCxnSpPr>
            <a:cxnSpLocks/>
          </p:cNvCxnSpPr>
          <p:nvPr/>
        </p:nvCxnSpPr>
        <p:spPr>
          <a:xfrm flipV="1">
            <a:off x="1686128" y="1691187"/>
            <a:ext cx="46893" cy="12731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709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8972-0DB2-4742-8C68-881B2779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cloud is lower, light travels further </a:t>
            </a:r>
            <a:r>
              <a:rPr lang="en-US" dirty="0">
                <a:sym typeface="Wingdings" pitchFamily="2" charset="2"/>
              </a:rPr>
              <a:t> more absorption by atmospheric O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588524-FBF5-5547-A811-A058464328EF}"/>
              </a:ext>
            </a:extLst>
          </p:cNvPr>
          <p:cNvCxnSpPr>
            <a:cxnSpLocks/>
          </p:cNvCxnSpPr>
          <p:nvPr/>
        </p:nvCxnSpPr>
        <p:spPr>
          <a:xfrm flipV="1">
            <a:off x="675748" y="2281866"/>
            <a:ext cx="0" cy="3090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31417E-5F5A-DF4E-B6F6-C6FA26F14E5E}"/>
              </a:ext>
            </a:extLst>
          </p:cNvPr>
          <p:cNvCxnSpPr>
            <a:cxnSpLocks/>
          </p:cNvCxnSpPr>
          <p:nvPr/>
        </p:nvCxnSpPr>
        <p:spPr>
          <a:xfrm>
            <a:off x="664029" y="5372614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2996CF-3A69-164A-8D5E-B45114D52B70}"/>
              </a:ext>
            </a:extLst>
          </p:cNvPr>
          <p:cNvSpPr txBox="1"/>
          <p:nvPr/>
        </p:nvSpPr>
        <p:spPr>
          <a:xfrm>
            <a:off x="951239" y="5424766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450491-38FC-4244-BEEE-1ABF863CFA44}"/>
              </a:ext>
            </a:extLst>
          </p:cNvPr>
          <p:cNvSpPr/>
          <p:nvPr/>
        </p:nvSpPr>
        <p:spPr>
          <a:xfrm>
            <a:off x="664029" y="2778633"/>
            <a:ext cx="2444262" cy="1510934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254B47-B453-F449-9F58-367003A7DCE7}"/>
              </a:ext>
            </a:extLst>
          </p:cNvPr>
          <p:cNvCxnSpPr>
            <a:cxnSpLocks/>
            <a:stCxn id="8" idx="0"/>
          </p:cNvCxnSpPr>
          <p:nvPr/>
        </p:nvCxnSpPr>
        <p:spPr>
          <a:xfrm flipH="1">
            <a:off x="675749" y="2778633"/>
            <a:ext cx="2432542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DB2A00-B9CA-E34C-B929-E69DE2B2B27C}"/>
              </a:ext>
            </a:extLst>
          </p:cNvPr>
          <p:cNvCxnSpPr/>
          <p:nvPr/>
        </p:nvCxnSpPr>
        <p:spPr>
          <a:xfrm flipH="1">
            <a:off x="1252010" y="1751494"/>
            <a:ext cx="196850" cy="14097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68A44-7BCD-9F4B-A17E-D27C867FF466}"/>
              </a:ext>
            </a:extLst>
          </p:cNvPr>
          <p:cNvCxnSpPr>
            <a:cxnSpLocks/>
          </p:cNvCxnSpPr>
          <p:nvPr/>
        </p:nvCxnSpPr>
        <p:spPr>
          <a:xfrm>
            <a:off x="1252009" y="3161194"/>
            <a:ext cx="519112" cy="2921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7F23C8-E295-BA47-A5AD-E678B86E4BE5}"/>
              </a:ext>
            </a:extLst>
          </p:cNvPr>
          <p:cNvCxnSpPr>
            <a:cxnSpLocks/>
          </p:cNvCxnSpPr>
          <p:nvPr/>
        </p:nvCxnSpPr>
        <p:spPr>
          <a:xfrm flipH="1" flipV="1">
            <a:off x="1694922" y="2893713"/>
            <a:ext cx="76199" cy="5595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D5F911-3CB5-8942-B06D-BB56D52532C7}"/>
              </a:ext>
            </a:extLst>
          </p:cNvPr>
          <p:cNvCxnSpPr>
            <a:cxnSpLocks/>
          </p:cNvCxnSpPr>
          <p:nvPr/>
        </p:nvCxnSpPr>
        <p:spPr>
          <a:xfrm flipV="1">
            <a:off x="1686128" y="1691187"/>
            <a:ext cx="46893" cy="12731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12E0BC4-6468-2246-95A4-4136AFFCA1A4}"/>
              </a:ext>
            </a:extLst>
          </p:cNvPr>
          <p:cNvCxnSpPr>
            <a:cxnSpLocks/>
          </p:cNvCxnSpPr>
          <p:nvPr/>
        </p:nvCxnSpPr>
        <p:spPr>
          <a:xfrm flipV="1">
            <a:off x="4607668" y="2281366"/>
            <a:ext cx="0" cy="3090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AF5AAE2-14F2-3042-9DEB-137E1C3DF73B}"/>
              </a:ext>
            </a:extLst>
          </p:cNvPr>
          <p:cNvCxnSpPr>
            <a:cxnSpLocks/>
          </p:cNvCxnSpPr>
          <p:nvPr/>
        </p:nvCxnSpPr>
        <p:spPr>
          <a:xfrm>
            <a:off x="4595949" y="5372114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6906F18-1A8D-044F-B3BE-459C7D572957}"/>
              </a:ext>
            </a:extLst>
          </p:cNvPr>
          <p:cNvSpPr txBox="1"/>
          <p:nvPr/>
        </p:nvSpPr>
        <p:spPr>
          <a:xfrm>
            <a:off x="4883159" y="5424266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849FE85-6A10-1144-9AAD-F8449A3E9779}"/>
              </a:ext>
            </a:extLst>
          </p:cNvPr>
          <p:cNvCxnSpPr>
            <a:cxnSpLocks/>
          </p:cNvCxnSpPr>
          <p:nvPr/>
        </p:nvCxnSpPr>
        <p:spPr>
          <a:xfrm flipH="1">
            <a:off x="4986897" y="1709309"/>
            <a:ext cx="397207" cy="244049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255ACE-B5B2-B949-9CBE-9729A8316E18}"/>
              </a:ext>
            </a:extLst>
          </p:cNvPr>
          <p:cNvCxnSpPr>
            <a:cxnSpLocks/>
          </p:cNvCxnSpPr>
          <p:nvPr/>
        </p:nvCxnSpPr>
        <p:spPr>
          <a:xfrm>
            <a:off x="4979291" y="4153105"/>
            <a:ext cx="519112" cy="2921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B12F6F-49A7-C549-A4DC-CC3DEEF4B732}"/>
              </a:ext>
            </a:extLst>
          </p:cNvPr>
          <p:cNvCxnSpPr>
            <a:cxnSpLocks/>
          </p:cNvCxnSpPr>
          <p:nvPr/>
        </p:nvCxnSpPr>
        <p:spPr>
          <a:xfrm flipH="1" flipV="1">
            <a:off x="5422204" y="3885624"/>
            <a:ext cx="76199" cy="5595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E0F9BF-3F4B-4C4B-A481-C44839B0DD2F}"/>
              </a:ext>
            </a:extLst>
          </p:cNvPr>
          <p:cNvCxnSpPr>
            <a:cxnSpLocks/>
          </p:cNvCxnSpPr>
          <p:nvPr/>
        </p:nvCxnSpPr>
        <p:spPr>
          <a:xfrm flipV="1">
            <a:off x="5445871" y="1690688"/>
            <a:ext cx="80437" cy="2267522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:a16="http://schemas.microsoft.com/office/drawing/2014/main" id="{F895C964-9A7A-C440-B5B1-738690847DE9}"/>
              </a:ext>
            </a:extLst>
          </p:cNvPr>
          <p:cNvSpPr/>
          <p:nvPr/>
        </p:nvSpPr>
        <p:spPr>
          <a:xfrm>
            <a:off x="4631109" y="3809029"/>
            <a:ext cx="2444262" cy="1510934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11C9F89-093E-1A4B-A29C-E1B195C89001}"/>
              </a:ext>
            </a:extLst>
          </p:cNvPr>
          <p:cNvCxnSpPr>
            <a:cxnSpLocks/>
          </p:cNvCxnSpPr>
          <p:nvPr/>
        </p:nvCxnSpPr>
        <p:spPr>
          <a:xfrm flipH="1">
            <a:off x="4631109" y="3826740"/>
            <a:ext cx="2432542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59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8972-0DB2-4742-8C68-881B27798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If the cloud is stretched so droplets are further apart (lower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, higher </a:t>
            </a:r>
            <a:r>
              <a:rPr lang="en-US" i="1" dirty="0"/>
              <a:t>H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more absorption by atmospheric O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588524-FBF5-5547-A811-A058464328EF}"/>
              </a:ext>
            </a:extLst>
          </p:cNvPr>
          <p:cNvCxnSpPr>
            <a:cxnSpLocks/>
          </p:cNvCxnSpPr>
          <p:nvPr/>
        </p:nvCxnSpPr>
        <p:spPr>
          <a:xfrm flipV="1">
            <a:off x="675748" y="2281866"/>
            <a:ext cx="0" cy="3090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431417E-5F5A-DF4E-B6F6-C6FA26F14E5E}"/>
              </a:ext>
            </a:extLst>
          </p:cNvPr>
          <p:cNvCxnSpPr>
            <a:cxnSpLocks/>
          </p:cNvCxnSpPr>
          <p:nvPr/>
        </p:nvCxnSpPr>
        <p:spPr>
          <a:xfrm>
            <a:off x="664029" y="5372614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B2996CF-3A69-164A-8D5E-B45114D52B70}"/>
              </a:ext>
            </a:extLst>
          </p:cNvPr>
          <p:cNvSpPr txBox="1"/>
          <p:nvPr/>
        </p:nvSpPr>
        <p:spPr>
          <a:xfrm>
            <a:off x="951239" y="5424766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F450491-38FC-4244-BEEE-1ABF863CFA44}"/>
              </a:ext>
            </a:extLst>
          </p:cNvPr>
          <p:cNvSpPr/>
          <p:nvPr/>
        </p:nvSpPr>
        <p:spPr>
          <a:xfrm>
            <a:off x="664029" y="2778633"/>
            <a:ext cx="2444262" cy="1510934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254B47-B453-F449-9F58-367003A7DCE7}"/>
              </a:ext>
            </a:extLst>
          </p:cNvPr>
          <p:cNvCxnSpPr>
            <a:cxnSpLocks/>
            <a:stCxn id="8" idx="0"/>
          </p:cNvCxnSpPr>
          <p:nvPr/>
        </p:nvCxnSpPr>
        <p:spPr>
          <a:xfrm flipH="1">
            <a:off x="675749" y="2778633"/>
            <a:ext cx="2432542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CDB2A00-B9CA-E34C-B929-E69DE2B2B27C}"/>
              </a:ext>
            </a:extLst>
          </p:cNvPr>
          <p:cNvCxnSpPr/>
          <p:nvPr/>
        </p:nvCxnSpPr>
        <p:spPr>
          <a:xfrm flipH="1">
            <a:off x="1252010" y="1751494"/>
            <a:ext cx="196850" cy="14097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268A44-7BCD-9F4B-A17E-D27C867FF466}"/>
              </a:ext>
            </a:extLst>
          </p:cNvPr>
          <p:cNvCxnSpPr>
            <a:cxnSpLocks/>
          </p:cNvCxnSpPr>
          <p:nvPr/>
        </p:nvCxnSpPr>
        <p:spPr>
          <a:xfrm>
            <a:off x="1252009" y="3161194"/>
            <a:ext cx="519112" cy="2921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7F23C8-E295-BA47-A5AD-E678B86E4BE5}"/>
              </a:ext>
            </a:extLst>
          </p:cNvPr>
          <p:cNvCxnSpPr>
            <a:cxnSpLocks/>
          </p:cNvCxnSpPr>
          <p:nvPr/>
        </p:nvCxnSpPr>
        <p:spPr>
          <a:xfrm flipH="1" flipV="1">
            <a:off x="1694922" y="2893713"/>
            <a:ext cx="76199" cy="55958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D5F911-3CB5-8942-B06D-BB56D52532C7}"/>
              </a:ext>
            </a:extLst>
          </p:cNvPr>
          <p:cNvCxnSpPr>
            <a:cxnSpLocks/>
          </p:cNvCxnSpPr>
          <p:nvPr/>
        </p:nvCxnSpPr>
        <p:spPr>
          <a:xfrm flipV="1">
            <a:off x="1686128" y="1691187"/>
            <a:ext cx="46893" cy="127311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53092A4-5F54-4E44-A1C5-0D2D544C9E79}"/>
              </a:ext>
            </a:extLst>
          </p:cNvPr>
          <p:cNvCxnSpPr>
            <a:cxnSpLocks/>
          </p:cNvCxnSpPr>
          <p:nvPr/>
        </p:nvCxnSpPr>
        <p:spPr>
          <a:xfrm flipV="1">
            <a:off x="8563029" y="2281366"/>
            <a:ext cx="0" cy="30907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8C8F110-4018-5A46-96B5-09AEA713B74F}"/>
              </a:ext>
            </a:extLst>
          </p:cNvPr>
          <p:cNvCxnSpPr>
            <a:cxnSpLocks/>
          </p:cNvCxnSpPr>
          <p:nvPr/>
        </p:nvCxnSpPr>
        <p:spPr>
          <a:xfrm>
            <a:off x="8551310" y="5372114"/>
            <a:ext cx="279595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44032DF-BF59-F84A-BC87-66A337B79055}"/>
              </a:ext>
            </a:extLst>
          </p:cNvPr>
          <p:cNvSpPr txBox="1"/>
          <p:nvPr/>
        </p:nvSpPr>
        <p:spPr>
          <a:xfrm>
            <a:off x="8838520" y="5424266"/>
            <a:ext cx="222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Extinction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7C1403A8-8CBD-B141-AE5C-ADAFC4A917E5}"/>
              </a:ext>
            </a:extLst>
          </p:cNvPr>
          <p:cNvSpPr/>
          <p:nvPr/>
        </p:nvSpPr>
        <p:spPr>
          <a:xfrm>
            <a:off x="8551310" y="2778132"/>
            <a:ext cx="1446130" cy="2541831"/>
          </a:xfrm>
          <a:custGeom>
            <a:avLst/>
            <a:gdLst>
              <a:gd name="connsiteX0" fmla="*/ 2444262 w 2444262"/>
              <a:gd name="connsiteY0" fmla="*/ 0 h 2233247"/>
              <a:gd name="connsiteX1" fmla="*/ 2347547 w 2444262"/>
              <a:gd name="connsiteY1" fmla="*/ 677008 h 2233247"/>
              <a:gd name="connsiteX2" fmla="*/ 1872762 w 2444262"/>
              <a:gd name="connsiteY2" fmla="*/ 1415562 h 2233247"/>
              <a:gd name="connsiteX3" fmla="*/ 958362 w 2444262"/>
              <a:gd name="connsiteY3" fmla="*/ 1969477 h 2233247"/>
              <a:gd name="connsiteX4" fmla="*/ 0 w 2444262"/>
              <a:gd name="connsiteY4" fmla="*/ 2233247 h 223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262" h="2233247">
                <a:moveTo>
                  <a:pt x="2444262" y="0"/>
                </a:moveTo>
                <a:cubicBezTo>
                  <a:pt x="2443529" y="220540"/>
                  <a:pt x="2442797" y="441081"/>
                  <a:pt x="2347547" y="677008"/>
                </a:cubicBezTo>
                <a:cubicBezTo>
                  <a:pt x="2252297" y="912935"/>
                  <a:pt x="2104293" y="1200151"/>
                  <a:pt x="1872762" y="1415562"/>
                </a:cubicBezTo>
                <a:cubicBezTo>
                  <a:pt x="1641231" y="1630973"/>
                  <a:pt x="1270489" y="1833196"/>
                  <a:pt x="958362" y="1969477"/>
                </a:cubicBezTo>
                <a:cubicBezTo>
                  <a:pt x="646235" y="2105758"/>
                  <a:pt x="323117" y="2169502"/>
                  <a:pt x="0" y="2233247"/>
                </a:cubicBezTo>
              </a:path>
            </a:pathLst>
          </a:cu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399A05-EB49-6B45-BD70-F55573C9CF4F}"/>
              </a:ext>
            </a:extLst>
          </p:cNvPr>
          <p:cNvCxnSpPr>
            <a:cxnSpLocks/>
            <a:stCxn id="34" idx="0"/>
          </p:cNvCxnSpPr>
          <p:nvPr/>
        </p:nvCxnSpPr>
        <p:spPr>
          <a:xfrm flipH="1">
            <a:off x="8563032" y="2778132"/>
            <a:ext cx="1434408" cy="0"/>
          </a:xfrm>
          <a:prstGeom prst="line">
            <a:avLst/>
          </a:prstGeom>
          <a:ln w="76200">
            <a:solidFill>
              <a:srgbClr val="066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23ECCCE-E8DA-304C-92C9-3F57E74289E9}"/>
              </a:ext>
            </a:extLst>
          </p:cNvPr>
          <p:cNvCxnSpPr/>
          <p:nvPr/>
        </p:nvCxnSpPr>
        <p:spPr>
          <a:xfrm flipH="1">
            <a:off x="9139291" y="1750994"/>
            <a:ext cx="196850" cy="140970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90078A9-57F1-B247-900A-79F65D2398F4}"/>
              </a:ext>
            </a:extLst>
          </p:cNvPr>
          <p:cNvCxnSpPr>
            <a:cxnSpLocks/>
          </p:cNvCxnSpPr>
          <p:nvPr/>
        </p:nvCxnSpPr>
        <p:spPr>
          <a:xfrm>
            <a:off x="9139290" y="3160694"/>
            <a:ext cx="442913" cy="1087445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D94539C-CA46-094D-8CA4-0B6BFA38AB68}"/>
              </a:ext>
            </a:extLst>
          </p:cNvPr>
          <p:cNvCxnSpPr>
            <a:cxnSpLocks/>
          </p:cNvCxnSpPr>
          <p:nvPr/>
        </p:nvCxnSpPr>
        <p:spPr>
          <a:xfrm flipV="1">
            <a:off x="9544104" y="3015953"/>
            <a:ext cx="226667" cy="123218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048D776-07E1-EC4D-8DE8-C0AC0B72F730}"/>
              </a:ext>
            </a:extLst>
          </p:cNvPr>
          <p:cNvCxnSpPr>
            <a:cxnSpLocks/>
          </p:cNvCxnSpPr>
          <p:nvPr/>
        </p:nvCxnSpPr>
        <p:spPr>
          <a:xfrm flipH="1" flipV="1">
            <a:off x="9620302" y="1690688"/>
            <a:ext cx="150469" cy="1325264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27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2BDF-6E7F-BD4B-9181-6EAAFDD77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retrieval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7C97-8171-BE46-B529-8494C302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retrieval is Bayesian: it needs prior cloud state estimate then does an (expensive!) iterative optimal estimation (Rogers, 2000).</a:t>
            </a:r>
          </a:p>
          <a:p>
            <a:r>
              <a:rPr lang="en-US" dirty="0"/>
              <a:t>We published combined CALIPSO-OCO-2 retrieval OCO2CLD-LIDAR-AUX at: </a:t>
            </a:r>
            <a:r>
              <a:rPr lang="en-US" dirty="0">
                <a:hlinkClick r:id="rId2"/>
              </a:rPr>
              <a:t>http://www.cloudsat.cira.colostate.edu/data-products/level-aux/oco2cld-lidar-aux</a:t>
            </a:r>
            <a:endParaRPr lang="en-US" dirty="0"/>
          </a:p>
          <a:p>
            <a:r>
              <a:rPr lang="en-US" dirty="0"/>
              <a:t> This got 𝝉, </a:t>
            </a:r>
            <a:r>
              <a:rPr lang="en-US" i="1" dirty="0" err="1"/>
              <a:t>P</a:t>
            </a:r>
            <a:r>
              <a:rPr lang="en-US" i="1" baseline="-25000" dirty="0" err="1"/>
              <a:t>top</a:t>
            </a:r>
            <a:r>
              <a:rPr lang="en-US" dirty="0"/>
              <a:t> and geometric thickness</a:t>
            </a:r>
          </a:p>
          <a:p>
            <a:r>
              <a:rPr lang="en-US" dirty="0"/>
              <a:t>Now CALIPSO is falling out of the A-Train so we need to replace its contribution of (</a:t>
            </a:r>
            <a:r>
              <a:rPr lang="en-US" dirty="0" err="1"/>
              <a:t>i</a:t>
            </a:r>
            <a:r>
              <a:rPr lang="en-US" dirty="0"/>
              <a:t>) identifying the right clouds (liquid, single layer) and (ii) getting cloud prior properties. </a:t>
            </a:r>
          </a:p>
          <a:p>
            <a:r>
              <a:rPr lang="en-US" dirty="0"/>
              <a:t>We also want to get </a:t>
            </a:r>
            <a:r>
              <a:rPr lang="en-US" i="1" dirty="0"/>
              <a:t>r</a:t>
            </a:r>
            <a:r>
              <a:rPr lang="en-US" i="1" baseline="-25000" dirty="0"/>
              <a:t>e</a:t>
            </a:r>
            <a:r>
              <a:rPr lang="en-US" i="1" dirty="0"/>
              <a:t> </a:t>
            </a:r>
            <a:r>
              <a:rPr lang="en-US" dirty="0"/>
              <a:t>so we can retrieve </a:t>
            </a:r>
            <a:r>
              <a:rPr lang="en-US" i="1" dirty="0"/>
              <a:t>N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  <a:endParaRPr 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1840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1050</Words>
  <Application>Microsoft Macintosh PowerPoint</Application>
  <PresentationFormat>Widescreen</PresentationFormat>
  <Paragraphs>90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Next three slides repeat point with pictures.</vt:lpstr>
      <vt:lpstr>Light travels to cloud, bounces around inside, and escapes</vt:lpstr>
      <vt:lpstr>If the cloud is lower, light travels further  more absorption by atmospheric O2</vt:lpstr>
      <vt:lpstr>If the cloud is stretched so droplets are further apart (lower Nd, higher H)  more absorption by atmospheric O2</vt:lpstr>
      <vt:lpstr>Our retrieval</vt:lpstr>
      <vt:lpstr>Step 1: find retrievable cloudy footprints</vt:lpstr>
      <vt:lpstr>Step 2: Get cloud prior (which is also our first guess)</vt:lpstr>
      <vt:lpstr>(Left) example of the O2 and strong CO2 bands at different 𝝉 &amp; re, (right) typical range of A-band ratios with changing Ptop.</vt:lpstr>
      <vt:lpstr>(a) OCO-2 vs MODIS 𝝉 (b) OCO-2 vs MODIS re   Discrepancies are well within MODIS-reported uncertainties.  Conclusion: 𝝉 &amp; re prior estimates are fine.</vt:lpstr>
      <vt:lpstr>(c) OCO-2 vs CALIPSO Ptop (d) OCO-2 or MODIS minus CALIPSO Ptop  CALIPSO Ptop is generally most precise &amp; accurate.  These clouds are tricky for MODIS, they’re often under a temperature inversion.  We approximately ~halve the discrepancy vs CALIPSO.  Conclusion: Our first guess beats MODIS Ptop for these clouds.</vt:lpstr>
      <vt:lpstr>What’s next?</vt:lpstr>
      <vt:lpstr>OCO2CLD-LIDAR-AUX: Ptop biased a bit low</vt:lpstr>
      <vt:lpstr>Hypothesis: vertical extinction structure of cloud matters.  (explored in Rozanov &amp; Kokhanovsky 2004, but only for very thick clouds)</vt:lpstr>
      <vt:lpstr>Real clouds have shorter within-cloud path.  Retrieval biases both Ptop and thickness to compensate.</vt:lpstr>
      <vt:lpstr>PowerPoint Presentation</vt:lpstr>
      <vt:lpstr>Tests show that vertical structure biases our results</vt:lpstr>
      <vt:lpstr>PowerPoint Presentation</vt:lpstr>
      <vt:lpstr>Conclusions &amp; 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Hyperspectral A-band retrievals of cloud droplet number concentration from OCO-2 </dc:title>
  <dc:creator>Microsoft Office User</dc:creator>
  <cp:lastModifiedBy>Microsoft Office User</cp:lastModifiedBy>
  <cp:revision>9</cp:revision>
  <dcterms:created xsi:type="dcterms:W3CDTF">2020-05-04T05:07:50Z</dcterms:created>
  <dcterms:modified xsi:type="dcterms:W3CDTF">2020-05-04T16:40:35Z</dcterms:modified>
</cp:coreProperties>
</file>