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60" r:id="rId1"/>
  </p:sldMasterIdLst>
  <p:notesMasterIdLst>
    <p:notesMasterId r:id="rId14"/>
  </p:notesMasterIdLst>
  <p:handoutMasterIdLst>
    <p:handoutMasterId r:id="rId15"/>
  </p:handoutMasterIdLst>
  <p:sldIdLst>
    <p:sldId id="266" r:id="rId2"/>
    <p:sldId id="269" r:id="rId3"/>
    <p:sldId id="270" r:id="rId4"/>
    <p:sldId id="294" r:id="rId5"/>
    <p:sldId id="292" r:id="rId6"/>
    <p:sldId id="312" r:id="rId7"/>
    <p:sldId id="296" r:id="rId8"/>
    <p:sldId id="295" r:id="rId9"/>
    <p:sldId id="313" r:id="rId10"/>
    <p:sldId id="311" r:id="rId11"/>
    <p:sldId id="271" r:id="rId12"/>
    <p:sldId id="264" r:id="rId1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p15:clr>
            <a:srgbClr val="A4A3A4"/>
          </p15:clr>
        </p15:guide>
        <p15:guide id="3" orient="horz" pos="2155">
          <p15:clr>
            <a:srgbClr val="A4A3A4"/>
          </p15:clr>
        </p15:guide>
        <p15:guide id="4" orient="horz" pos="443">
          <p15:clr>
            <a:srgbClr val="A4A3A4"/>
          </p15:clr>
        </p15:guide>
        <p15:guide id="5" orient="horz" pos="812">
          <p15:clr>
            <a:srgbClr val="A4A3A4"/>
          </p15:clr>
        </p15:guide>
        <p15:guide id="6" orient="horz" pos="806">
          <p15:clr>
            <a:srgbClr val="A4A3A4"/>
          </p15:clr>
        </p15:guide>
        <p15:guide id="7" orient="horz" pos="872">
          <p15:clr>
            <a:srgbClr val="A4A3A4"/>
          </p15:clr>
        </p15:guide>
        <p15:guide id="8" pos="4412">
          <p15:clr>
            <a:srgbClr val="A4A3A4"/>
          </p15:clr>
        </p15:guide>
        <p15:guide id="9" pos="3434">
          <p15:clr>
            <a:srgbClr val="A4A3A4"/>
          </p15:clr>
        </p15:guide>
        <p15:guide id="10" pos="1508">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83E"/>
    <a:srgbClr val="17995B"/>
    <a:srgbClr val="496967"/>
    <a:srgbClr val="0679AC"/>
    <a:srgbClr val="45802F"/>
    <a:srgbClr val="EE6907"/>
    <a:srgbClr val="535353"/>
    <a:srgbClr val="A4A999"/>
    <a:srgbClr val="FF33C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9359" autoAdjust="0"/>
  </p:normalViewPr>
  <p:slideViewPr>
    <p:cSldViewPr snapToGrid="0" showGuides="1">
      <p:cViewPr>
        <p:scale>
          <a:sx n="90" d="100"/>
          <a:sy n="90" d="100"/>
        </p:scale>
        <p:origin x="-2892" y="-324"/>
      </p:cViewPr>
      <p:guideLst>
        <p:guide orient="horz" pos="2160"/>
        <p:guide orient="horz" pos="2155"/>
        <p:guide orient="horz" pos="443"/>
        <p:guide orient="horz" pos="812"/>
        <p:guide orient="horz" pos="806"/>
        <p:guide orient="horz" pos="872"/>
        <p:guide pos="2880"/>
        <p:guide pos="4412"/>
        <p:guide pos="3434"/>
        <p:guide pos="1508"/>
      </p:guideLst>
    </p:cSldViewPr>
  </p:slideViewPr>
  <p:notesTextViewPr>
    <p:cViewPr>
      <p:scale>
        <a:sx n="1" d="1"/>
        <a:sy n="1" d="1"/>
      </p:scale>
      <p:origin x="0" y="0"/>
    </p:cViewPr>
  </p:notesTextViewPr>
  <p:notesViewPr>
    <p:cSldViewPr snapToGrid="0" showGuides="1">
      <p:cViewPr varScale="1">
        <p:scale>
          <a:sx n="76" d="100"/>
          <a:sy n="76" d="100"/>
        </p:scale>
        <p:origin x="3364"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02378C-6D56-4934-9EC3-010829679BC5}" type="datetimeFigureOut">
              <a:rPr lang="de-DE" smtClean="0"/>
              <a:t>29.04.2020</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1AEA7B-08E7-47C1-B654-445BC7E2EC71}" type="slidenum">
              <a:rPr lang="de-DE" smtClean="0"/>
              <a:t>‹#›</a:t>
            </a:fld>
            <a:endParaRPr lang="de-DE"/>
          </a:p>
        </p:txBody>
      </p:sp>
    </p:spTree>
    <p:extLst>
      <p:ext uri="{BB962C8B-B14F-4D97-AF65-F5344CB8AC3E}">
        <p14:creationId xmlns:p14="http://schemas.microsoft.com/office/powerpoint/2010/main" val="1697110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699DA-8EC3-4032-AFFB-073FA4813C4D}" type="datetimeFigureOut">
              <a:rPr lang="de-DE" smtClean="0"/>
              <a:t>29.04.2020</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B547B-FC1E-4BC6-80DF-746DCA82461D}" type="slidenum">
              <a:rPr lang="de-DE" smtClean="0"/>
              <a:t>‹#›</a:t>
            </a:fld>
            <a:endParaRPr lang="de-DE"/>
          </a:p>
        </p:txBody>
      </p:sp>
    </p:spTree>
    <p:extLst>
      <p:ext uri="{BB962C8B-B14F-4D97-AF65-F5344CB8AC3E}">
        <p14:creationId xmlns:p14="http://schemas.microsoft.com/office/powerpoint/2010/main" val="273005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88B547B-FC1E-4BC6-80DF-746DCA82461D}" type="slidenum">
              <a:rPr lang="de-DE" smtClean="0"/>
              <a:t>2</a:t>
            </a:fld>
            <a:endParaRPr lang="de-DE"/>
          </a:p>
        </p:txBody>
      </p:sp>
    </p:spTree>
    <p:extLst>
      <p:ext uri="{BB962C8B-B14F-4D97-AF65-F5344CB8AC3E}">
        <p14:creationId xmlns:p14="http://schemas.microsoft.com/office/powerpoint/2010/main" val="24169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88B547B-FC1E-4BC6-80DF-746DCA82461D}" type="slidenum">
              <a:rPr lang="de-DE" smtClean="0"/>
              <a:t>3</a:t>
            </a:fld>
            <a:endParaRPr lang="de-DE"/>
          </a:p>
        </p:txBody>
      </p:sp>
    </p:spTree>
    <p:extLst>
      <p:ext uri="{BB962C8B-B14F-4D97-AF65-F5344CB8AC3E}">
        <p14:creationId xmlns:p14="http://schemas.microsoft.com/office/powerpoint/2010/main" val="201863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60187191-B497-5F4B-9A56-A437CDF2DDF8}" type="slidenum">
              <a:rPr lang="en-US" altLang="sv-SE" smtClean="0"/>
              <a:pPr/>
              <a:t>4</a:t>
            </a:fld>
            <a:endParaRPr lang="en-US" altLang="sv-SE"/>
          </a:p>
        </p:txBody>
      </p:sp>
    </p:spTree>
    <p:extLst>
      <p:ext uri="{BB962C8B-B14F-4D97-AF65-F5344CB8AC3E}">
        <p14:creationId xmlns:p14="http://schemas.microsoft.com/office/powerpoint/2010/main" val="273152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788B547B-FC1E-4BC6-80DF-746DCA82461D}" type="slidenum">
              <a:rPr lang="de-DE" smtClean="0"/>
              <a:t>12</a:t>
            </a:fld>
            <a:endParaRPr lang="de-DE"/>
          </a:p>
        </p:txBody>
      </p:sp>
    </p:spTree>
    <p:extLst>
      <p:ext uri="{BB962C8B-B14F-4D97-AF65-F5344CB8AC3E}">
        <p14:creationId xmlns:p14="http://schemas.microsoft.com/office/powerpoint/2010/main" val="2671073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88B547B-FC1E-4BC6-80DF-746DCA82461D}" type="slidenum">
              <a:rPr lang="de-DE" smtClean="0"/>
              <a:t>13</a:t>
            </a:fld>
            <a:endParaRPr lang="de-DE"/>
          </a:p>
        </p:txBody>
      </p:sp>
    </p:spTree>
    <p:extLst>
      <p:ext uri="{BB962C8B-B14F-4D97-AF65-F5344CB8AC3E}">
        <p14:creationId xmlns:p14="http://schemas.microsoft.com/office/powerpoint/2010/main" val="3932371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riority 1">
    <p:spTree>
      <p:nvGrpSpPr>
        <p:cNvPr id="1" name=""/>
        <p:cNvGrpSpPr/>
        <p:nvPr/>
      </p:nvGrpSpPr>
      <p:grpSpPr>
        <a:xfrm>
          <a:off x="0" y="0"/>
          <a:ext cx="0" cy="0"/>
          <a:chOff x="0" y="0"/>
          <a:chExt cx="0" cy="0"/>
        </a:xfrm>
      </p:grpSpPr>
      <p:sp>
        <p:nvSpPr>
          <p:cNvPr id="13" name="Rechteck 12"/>
          <p:cNvSpPr/>
          <p:nvPr userDrawn="1"/>
        </p:nvSpPr>
        <p:spPr>
          <a:xfrm>
            <a:off x="0" y="1835150"/>
            <a:ext cx="9144000" cy="5022850"/>
          </a:xfrm>
          <a:prstGeom prst="rect">
            <a:avLst/>
          </a:prstGeom>
          <a:solidFill>
            <a:srgbClr val="EE6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446"/>
            <a:ext cx="9144000" cy="2197608"/>
          </a:xfrm>
          <a:prstGeom prst="rect">
            <a:avLst/>
          </a:prstGeom>
        </p:spPr>
      </p:pic>
      <p:sp>
        <p:nvSpPr>
          <p:cNvPr id="26" name="Textplatzhalter 6"/>
          <p:cNvSpPr>
            <a:spLocks noGrp="1"/>
          </p:cNvSpPr>
          <p:nvPr>
            <p:ph type="body" sz="quarter" idx="13" hasCustomPrompt="1"/>
          </p:nvPr>
        </p:nvSpPr>
        <p:spPr>
          <a:xfrm>
            <a:off x="697045" y="2883760"/>
            <a:ext cx="7667621" cy="722313"/>
          </a:xfrm>
        </p:spPr>
        <p:txBody>
          <a:bodyPr>
            <a:normAutofit/>
          </a:bodyPr>
          <a:lstStyle>
            <a:lvl1pPr marL="0" indent="0">
              <a:buNone/>
              <a:defRPr sz="4200" b="1" spc="130" baseline="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de-DE" dirty="0"/>
              <a:t>PRESENTATION HEADING</a:t>
            </a:r>
          </a:p>
        </p:txBody>
      </p:sp>
      <p:sp>
        <p:nvSpPr>
          <p:cNvPr id="27" name="Textplatzhalter 21"/>
          <p:cNvSpPr>
            <a:spLocks noGrp="1"/>
          </p:cNvSpPr>
          <p:nvPr>
            <p:ph type="body" sz="quarter" idx="14" hasCustomPrompt="1"/>
          </p:nvPr>
        </p:nvSpPr>
        <p:spPr>
          <a:xfrm>
            <a:off x="709167" y="3686175"/>
            <a:ext cx="7667493" cy="636588"/>
          </a:xfrm>
        </p:spPr>
        <p:txBody>
          <a:bodyPr>
            <a:normAutofit/>
          </a:bodyPr>
          <a:lstStyle>
            <a:lvl1pPr marL="0" indent="0">
              <a:buNone/>
              <a:defRPr sz="3200" spc="-20" baseline="0">
                <a:solidFill>
                  <a:schemeClr val="bg1"/>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err="1"/>
              <a:t>Presentation</a:t>
            </a:r>
            <a:r>
              <a:rPr lang="de-DE" dirty="0"/>
              <a:t> </a:t>
            </a:r>
            <a:r>
              <a:rPr lang="de-DE" dirty="0" err="1"/>
              <a:t>Subheading</a:t>
            </a:r>
            <a:endParaRPr lang="de-DE" dirty="0"/>
          </a:p>
        </p:txBody>
      </p:sp>
      <p:sp>
        <p:nvSpPr>
          <p:cNvPr id="29" name="Textplatzhalter 24"/>
          <p:cNvSpPr>
            <a:spLocks noGrp="1"/>
          </p:cNvSpPr>
          <p:nvPr>
            <p:ph type="body" sz="quarter" idx="16" hasCustomPrompt="1"/>
          </p:nvPr>
        </p:nvSpPr>
        <p:spPr>
          <a:xfrm>
            <a:off x="724175" y="6049491"/>
            <a:ext cx="4244800" cy="376710"/>
          </a:xfrm>
        </p:spPr>
        <p:txBody>
          <a:bodyPr>
            <a:normAutofit/>
          </a:bodyPr>
          <a:lstStyle>
            <a:lvl1pPr marL="0" indent="0">
              <a:lnSpc>
                <a:spcPts val="1920"/>
              </a:lnSpc>
              <a:spcBef>
                <a:spcPts val="0"/>
              </a:spcBef>
              <a:buNone/>
              <a:defRPr sz="1800" baseline="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de-DE" dirty="0"/>
              <a:t>OULU, 7 December 2017</a:t>
            </a:r>
          </a:p>
        </p:txBody>
      </p:sp>
      <p:sp>
        <p:nvSpPr>
          <p:cNvPr id="34" name="Bildplatzhalter 18"/>
          <p:cNvSpPr>
            <a:spLocks noGrp="1"/>
          </p:cNvSpPr>
          <p:nvPr>
            <p:ph type="pic" sz="quarter" idx="18" hasCustomPrompt="1"/>
          </p:nvPr>
        </p:nvSpPr>
        <p:spPr>
          <a:xfrm>
            <a:off x="5449822" y="701564"/>
            <a:ext cx="1316736" cy="448056"/>
          </a:xfrm>
          <a:solidFill>
            <a:srgbClr val="FF33CC"/>
          </a:solidFill>
        </p:spPr>
        <p:txBody>
          <a:bodyPr>
            <a:normAutofit/>
          </a:bodyPr>
          <a:lstStyle>
            <a:lvl1pPr marL="0" indent="0" algn="ctr">
              <a:buNone/>
              <a:defRPr sz="1200" baseline="0">
                <a:solidFill>
                  <a:schemeClr val="bg1"/>
                </a:solidFill>
              </a:defRPr>
            </a:lvl1pPr>
          </a:lstStyle>
          <a:p>
            <a:r>
              <a:rPr lang="de-DE" dirty="0"/>
              <a:t>Click here to place a partner logo</a:t>
            </a:r>
          </a:p>
        </p:txBody>
      </p:sp>
      <p:sp>
        <p:nvSpPr>
          <p:cNvPr id="35" name="Textplatzhalter 24"/>
          <p:cNvSpPr>
            <a:spLocks noGrp="1"/>
          </p:cNvSpPr>
          <p:nvPr>
            <p:ph type="body" sz="quarter" idx="15" hasCustomPrompt="1"/>
          </p:nvPr>
        </p:nvSpPr>
        <p:spPr>
          <a:xfrm>
            <a:off x="721289" y="4811240"/>
            <a:ext cx="4244800" cy="758825"/>
          </a:xfrm>
        </p:spPr>
        <p:txBody>
          <a:bodyPr>
            <a:normAutofit/>
          </a:bodyPr>
          <a:lstStyle>
            <a:lvl1pPr marL="0" indent="0">
              <a:lnSpc>
                <a:spcPts val="1920"/>
              </a:lnSpc>
              <a:spcBef>
                <a:spcPts val="0"/>
              </a:spcBef>
              <a:buNone/>
              <a:defRPr sz="180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de-DE" dirty="0"/>
              <a:t>Name, Organisation</a:t>
            </a:r>
            <a:br>
              <a:rPr lang="de-DE" dirty="0"/>
            </a:br>
            <a:r>
              <a:rPr lang="de-DE" dirty="0"/>
              <a:t>Conference, Location</a:t>
            </a:r>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6414" y="557266"/>
            <a:ext cx="3030934"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Placeholder 4"/>
          <p:cNvPicPr>
            <a:picLocks noChangeAspect="1"/>
          </p:cNvPicPr>
          <p:nvPr userDrawn="1"/>
        </p:nvPicPr>
        <p:blipFill>
          <a:blip r:embed="rId4">
            <a:extLst>
              <a:ext uri="{28A0092B-C50C-407E-A947-70E740481C1C}">
                <a14:useLocalDpi xmlns:a14="http://schemas.microsoft.com/office/drawing/2010/main" val="0"/>
              </a:ext>
            </a:extLst>
          </a:blip>
          <a:srcRect t="3103" b="3103"/>
          <a:stretch>
            <a:fillRect/>
          </a:stretch>
        </p:blipFill>
        <p:spPr>
          <a:xfrm>
            <a:off x="7010400" y="655183"/>
            <a:ext cx="1687296" cy="576000"/>
          </a:xfrm>
          <a:prstGeom prst="rect">
            <a:avLst/>
          </a:prstGeom>
        </p:spPr>
      </p:pic>
    </p:spTree>
    <p:extLst>
      <p:ext uri="{BB962C8B-B14F-4D97-AF65-F5344CB8AC3E}">
        <p14:creationId xmlns:p14="http://schemas.microsoft.com/office/powerpoint/2010/main" val="124888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pic>
        <p:nvPicPr>
          <p:cNvPr id="12" name="Grafik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55409"/>
            <a:ext cx="9144000" cy="2197607"/>
          </a:xfrm>
          <a:prstGeom prst="rect">
            <a:avLst/>
          </a:prstGeom>
        </p:spPr>
      </p:pic>
      <p:sp>
        <p:nvSpPr>
          <p:cNvPr id="6" name="Slide Number Placeholder 5"/>
          <p:cNvSpPr>
            <a:spLocks noGrp="1"/>
          </p:cNvSpPr>
          <p:nvPr>
            <p:ph type="sldNum" sz="quarter" idx="12"/>
          </p:nvPr>
        </p:nvSpPr>
        <p:spPr>
          <a:xfrm>
            <a:off x="735999" y="6158122"/>
            <a:ext cx="2057400" cy="365125"/>
          </a:xfrm>
        </p:spPr>
        <p:txBody>
          <a:bodyPr/>
          <a:lstStyle>
            <a:lvl1pPr algn="l">
              <a:defRPr sz="1800"/>
            </a:lvl1pPr>
          </a:lstStyle>
          <a:p>
            <a:fld id="{190EBBCB-7115-4285-8105-BC97DB0CD32C}" type="slidenum">
              <a:rPr lang="de-DE" smtClean="0"/>
              <a:pPr/>
              <a:t>‹#›</a:t>
            </a:fld>
            <a:endParaRPr lang="de-DE" dirty="0"/>
          </a:p>
        </p:txBody>
      </p:sp>
      <p:sp>
        <p:nvSpPr>
          <p:cNvPr id="10" name="Textplatzhalter 20"/>
          <p:cNvSpPr>
            <a:spLocks noGrp="1"/>
          </p:cNvSpPr>
          <p:nvPr>
            <p:ph type="body" sz="quarter" idx="14" hasCustomPrompt="1"/>
          </p:nvPr>
        </p:nvSpPr>
        <p:spPr>
          <a:xfrm>
            <a:off x="735999" y="560494"/>
            <a:ext cx="7671401" cy="452601"/>
          </a:xfrm>
        </p:spPr>
        <p:txBody>
          <a:bodyPr>
            <a:noAutofit/>
          </a:bodyPr>
          <a:lstStyle>
            <a:lvl1pPr marL="0" indent="0">
              <a:buNone/>
              <a:defRPr sz="3200" b="1" spc="80" baseline="0">
                <a:solidFill>
                  <a:srgbClr val="EE6907"/>
                </a:solidFill>
              </a:defRPr>
            </a:lvl1pPr>
          </a:lstStyle>
          <a:p>
            <a:pPr lvl="0"/>
            <a:r>
              <a:rPr lang="de-DE" dirty="0"/>
              <a:t>Slide </a:t>
            </a:r>
            <a:r>
              <a:rPr lang="de-DE" dirty="0" err="1"/>
              <a:t>Heading</a:t>
            </a:r>
            <a:endParaRPr lang="de-DE" dirty="0"/>
          </a:p>
        </p:txBody>
      </p:sp>
      <p:sp>
        <p:nvSpPr>
          <p:cNvPr id="11" name="Textplatzhalter 22"/>
          <p:cNvSpPr>
            <a:spLocks noGrp="1"/>
          </p:cNvSpPr>
          <p:nvPr>
            <p:ph type="body" sz="quarter" idx="15"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14" name="Textplatzhalter 3"/>
          <p:cNvSpPr>
            <a:spLocks noGrp="1"/>
          </p:cNvSpPr>
          <p:nvPr>
            <p:ph type="body" sz="quarter" idx="24" hasCustomPrompt="1"/>
          </p:nvPr>
        </p:nvSpPr>
        <p:spPr>
          <a:xfrm>
            <a:off x="736600" y="1613521"/>
            <a:ext cx="7670800" cy="1973887"/>
          </a:xfrm>
        </p:spPr>
        <p:txBody>
          <a:bodyPr>
            <a:normAutofit/>
          </a:bodyPr>
          <a:lstStyle>
            <a:lvl1pPr marL="342900" indent="-342900">
              <a:lnSpc>
                <a:spcPct val="100000"/>
              </a:lnSpc>
              <a:spcBef>
                <a:spcPts val="0"/>
              </a:spcBef>
              <a:buFont typeface="Arial" panose="020B0604020202020204" pitchFamily="34" charset="0"/>
              <a:buChar char="•"/>
              <a:defRPr sz="2400">
                <a:solidFill>
                  <a:srgbClr val="535353"/>
                </a:solidFill>
              </a:defRPr>
            </a:lvl1pPr>
            <a:lvl2pPr marL="395903" indent="0">
              <a:lnSpc>
                <a:spcPts val="1560"/>
              </a:lnSpc>
              <a:buNone/>
              <a:defRPr>
                <a:solidFill>
                  <a:srgbClr val="164194"/>
                </a:solidFill>
              </a:defRPr>
            </a:lvl2pPr>
            <a:lvl3pPr>
              <a:lnSpc>
                <a:spcPts val="1560"/>
              </a:lnSpc>
              <a:buClr>
                <a:srgbClr val="164194"/>
              </a:buClr>
              <a:defRPr>
                <a:solidFill>
                  <a:srgbClr val="164194"/>
                </a:solidFill>
              </a:defRPr>
            </a:lvl3pPr>
            <a:lvl4pPr>
              <a:lnSpc>
                <a:spcPts val="1560"/>
              </a:lnSpc>
              <a:defRPr>
                <a:solidFill>
                  <a:srgbClr val="164194"/>
                </a:solidFill>
              </a:defRPr>
            </a:lvl4pPr>
            <a:lvl5pPr>
              <a:lnSpc>
                <a:spcPts val="1560"/>
              </a:lnSpc>
              <a:defRPr>
                <a:solidFill>
                  <a:srgbClr val="164194"/>
                </a:solidFill>
              </a:defRPr>
            </a:lvl5pPr>
          </a:lstStyle>
          <a:p>
            <a:pPr marL="342900" indent="-342900">
              <a:buFont typeface="Arial" panose="020B0604020202020204" pitchFamily="34" charset="0"/>
              <a:buChar char="•"/>
            </a:pPr>
            <a:r>
              <a:rPr lang="de-DE" dirty="0"/>
              <a:t>e.g. </a:t>
            </a: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p:txBody>
      </p:sp>
      <p:sp>
        <p:nvSpPr>
          <p:cNvPr id="19" name="Textplatzhalter 24"/>
          <p:cNvSpPr>
            <a:spLocks noGrp="1"/>
          </p:cNvSpPr>
          <p:nvPr>
            <p:ph type="body" sz="quarter" idx="19" hasCustomPrompt="1"/>
          </p:nvPr>
        </p:nvSpPr>
        <p:spPr>
          <a:xfrm>
            <a:off x="735999" y="240917"/>
            <a:ext cx="7671400" cy="27512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solidFill>
                  <a:srgbClr val="535353"/>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Overline (e.g. Baltic Sea Underground Innovation Network | Oulu, 7 Dec 2017)</a:t>
            </a:r>
          </a:p>
          <a:p>
            <a:pPr lvl="0"/>
            <a:endParaRPr lang="de-DE" dirty="0"/>
          </a:p>
        </p:txBody>
      </p:sp>
      <p:sp>
        <p:nvSpPr>
          <p:cNvPr id="15" name="Bildplatzhalter 18"/>
          <p:cNvSpPr>
            <a:spLocks noGrp="1"/>
          </p:cNvSpPr>
          <p:nvPr>
            <p:ph type="pic" sz="quarter" idx="30" hasCustomPrompt="1"/>
          </p:nvPr>
        </p:nvSpPr>
        <p:spPr>
          <a:xfrm>
            <a:off x="5297712" y="5994401"/>
            <a:ext cx="1258887" cy="609110"/>
          </a:xfrm>
          <a:solidFill>
            <a:srgbClr val="FF33CC"/>
          </a:solidFill>
        </p:spPr>
        <p:txBody>
          <a:bodyPr>
            <a:normAutofit/>
          </a:bodyPr>
          <a:lstStyle>
            <a:lvl1pPr marL="0" indent="0" algn="ctr">
              <a:buNone/>
              <a:defRPr sz="1200" baseline="0">
                <a:solidFill>
                  <a:schemeClr val="bg1"/>
                </a:solidFill>
              </a:defRPr>
            </a:lvl1pPr>
          </a:lstStyle>
          <a:p>
            <a:r>
              <a:rPr lang="de-DE" dirty="0"/>
              <a:t>Click to add partner logo</a:t>
            </a:r>
          </a:p>
        </p:txBody>
      </p:sp>
      <p:pic>
        <p:nvPicPr>
          <p:cNvPr id="16" name="Picture Placeholder 4"/>
          <p:cNvPicPr>
            <a:picLocks noChangeAspect="1"/>
          </p:cNvPicPr>
          <p:nvPr userDrawn="1"/>
        </p:nvPicPr>
        <p:blipFill>
          <a:blip r:embed="rId3">
            <a:extLst>
              <a:ext uri="{28A0092B-C50C-407E-A947-70E740481C1C}">
                <a14:useLocalDpi xmlns:a14="http://schemas.microsoft.com/office/drawing/2010/main" val="0"/>
              </a:ext>
            </a:extLst>
          </a:blip>
          <a:srcRect l="11329" r="11329"/>
          <a:stretch>
            <a:fillRect/>
          </a:stretch>
        </p:blipFill>
        <p:spPr>
          <a:xfrm>
            <a:off x="6934510" y="5994401"/>
            <a:ext cx="1472889" cy="692568"/>
          </a:xfrm>
          <a:prstGeom prst="rect">
            <a:avLst/>
          </a:prstGeom>
        </p:spPr>
      </p:pic>
    </p:spTree>
    <p:extLst>
      <p:ext uri="{BB962C8B-B14F-4D97-AF65-F5344CB8AC3E}">
        <p14:creationId xmlns:p14="http://schemas.microsoft.com/office/powerpoint/2010/main" val="131197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pic>
        <p:nvPicPr>
          <p:cNvPr id="15" name="Grafik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55409"/>
            <a:ext cx="9144000" cy="2197607"/>
          </a:xfrm>
          <a:prstGeom prst="rect">
            <a:avLst/>
          </a:prstGeom>
        </p:spPr>
      </p:pic>
      <p:sp>
        <p:nvSpPr>
          <p:cNvPr id="8" name="Bildplatzhalter 6"/>
          <p:cNvSpPr>
            <a:spLocks noGrp="1"/>
          </p:cNvSpPr>
          <p:nvPr>
            <p:ph type="pic" sz="quarter" idx="13" hasCustomPrompt="1"/>
          </p:nvPr>
        </p:nvSpPr>
        <p:spPr>
          <a:xfrm>
            <a:off x="828674" y="1562573"/>
            <a:ext cx="3619757" cy="3847627"/>
          </a:xfrm>
        </p:spPr>
        <p:txBody>
          <a:bodyPr/>
          <a:lstStyle>
            <a:lvl1pPr marL="0" indent="0" algn="ctr">
              <a:buNone/>
              <a:defRPr lang="de-DE" sz="2800" kern="1200" dirty="0">
                <a:solidFill>
                  <a:srgbClr val="535353"/>
                </a:solidFill>
                <a:latin typeface="+mn-lt"/>
                <a:ea typeface="+mn-ea"/>
                <a:cs typeface="+mn-cs"/>
              </a:defRPr>
            </a:lvl1pPr>
          </a:lstStyle>
          <a:p>
            <a:r>
              <a:rPr lang="de-DE" dirty="0"/>
              <a:t/>
            </a:r>
            <a:br>
              <a:rPr lang="de-DE" dirty="0"/>
            </a:br>
            <a:r>
              <a:rPr lang="de-DE" dirty="0"/>
              <a:t/>
            </a:r>
            <a:br>
              <a:rPr lang="de-DE" dirty="0"/>
            </a:br>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11" name="Textplatzhalter 18"/>
          <p:cNvSpPr>
            <a:spLocks noGrp="1"/>
          </p:cNvSpPr>
          <p:nvPr>
            <p:ph type="body" sz="quarter" idx="16" hasCustomPrompt="1"/>
          </p:nvPr>
        </p:nvSpPr>
        <p:spPr>
          <a:xfrm>
            <a:off x="4597400" y="4947166"/>
            <a:ext cx="3810000" cy="463034"/>
          </a:xfrm>
        </p:spPr>
        <p:txBody>
          <a:bodyPr>
            <a:noAutofit/>
          </a:bodyPr>
          <a:lstStyle>
            <a:lvl1pPr marL="0" indent="0">
              <a:buNone/>
              <a:defRPr sz="1800" b="0" spc="30" baseline="0">
                <a:solidFill>
                  <a:srgbClr val="575756"/>
                </a:solidFill>
              </a:defRPr>
            </a:lvl1pPr>
          </a:lstStyle>
          <a:p>
            <a:pPr lvl="0"/>
            <a:r>
              <a:rPr lang="de-DE" dirty="0"/>
              <a:t>Source:  Um </a:t>
            </a:r>
            <a:r>
              <a:rPr lang="de-DE" dirty="0" err="1"/>
              <a:t>rerum</a:t>
            </a:r>
            <a:r>
              <a:rPr lang="de-DE" dirty="0"/>
              <a:t> et </a:t>
            </a:r>
            <a:r>
              <a:rPr lang="de-DE" dirty="0" err="1"/>
              <a:t>que</a:t>
            </a:r>
            <a:r>
              <a:rPr lang="de-DE" dirty="0"/>
              <a:t> </a:t>
            </a:r>
            <a:r>
              <a:rPr lang="de-DE" dirty="0" err="1"/>
              <a:t>culla</a:t>
            </a:r>
            <a:r>
              <a:rPr lang="de-DE" dirty="0"/>
              <a:t> </a:t>
            </a:r>
            <a:r>
              <a:rPr lang="de-DE" dirty="0" err="1"/>
              <a:t>volorrunt</a:t>
            </a:r>
            <a:r>
              <a:rPr lang="de-DE" dirty="0"/>
              <a:t>. </a:t>
            </a:r>
          </a:p>
        </p:txBody>
      </p:sp>
      <p:sp>
        <p:nvSpPr>
          <p:cNvPr id="18" name="Textplatzhalter 20"/>
          <p:cNvSpPr>
            <a:spLocks noGrp="1"/>
          </p:cNvSpPr>
          <p:nvPr>
            <p:ph type="body" sz="quarter" idx="31" hasCustomPrompt="1"/>
          </p:nvPr>
        </p:nvSpPr>
        <p:spPr>
          <a:xfrm>
            <a:off x="735999" y="560494"/>
            <a:ext cx="7671401" cy="452601"/>
          </a:xfrm>
        </p:spPr>
        <p:txBody>
          <a:bodyPr>
            <a:noAutofit/>
          </a:bodyPr>
          <a:lstStyle>
            <a:lvl1pPr marL="0" indent="0">
              <a:buNone/>
              <a:defRPr sz="3200" b="1" spc="80" baseline="0">
                <a:solidFill>
                  <a:srgbClr val="EE6907"/>
                </a:solidFill>
              </a:defRPr>
            </a:lvl1pPr>
          </a:lstStyle>
          <a:p>
            <a:pPr lvl="0"/>
            <a:r>
              <a:rPr lang="de-DE" dirty="0"/>
              <a:t>Slide </a:t>
            </a:r>
            <a:r>
              <a:rPr lang="de-DE" dirty="0" err="1"/>
              <a:t>Heading</a:t>
            </a:r>
            <a:endParaRPr lang="de-DE" dirty="0"/>
          </a:p>
        </p:txBody>
      </p:sp>
      <p:sp>
        <p:nvSpPr>
          <p:cNvPr id="20" name="Textplatzhalter 22"/>
          <p:cNvSpPr>
            <a:spLocks noGrp="1"/>
          </p:cNvSpPr>
          <p:nvPr>
            <p:ph type="body" sz="quarter" idx="32"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21"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24" name="Textplatzhalter 16"/>
          <p:cNvSpPr>
            <a:spLocks noGrp="1"/>
          </p:cNvSpPr>
          <p:nvPr>
            <p:ph type="body" sz="quarter" idx="17" hasCustomPrompt="1"/>
          </p:nvPr>
        </p:nvSpPr>
        <p:spPr>
          <a:xfrm>
            <a:off x="4571018" y="1450110"/>
            <a:ext cx="3912582" cy="3515528"/>
          </a:xfrm>
        </p:spPr>
        <p:txBody>
          <a:bodyPr>
            <a:noAutofit/>
          </a:bodyPr>
          <a:lstStyle>
            <a:lvl1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400" kern="1000" spc="0" baseline="0">
                <a:solidFill>
                  <a:srgbClr val="535353"/>
                </a:solidFill>
              </a:defRPr>
            </a:lvl1pPr>
          </a:lstStyle>
          <a:p>
            <a:pPr marL="342900" indent="-342900">
              <a:buFont typeface="Arial" panose="020B0604020202020204" pitchFamily="34" charset="0"/>
              <a:buChar char="•"/>
            </a:pPr>
            <a:r>
              <a:rPr lang="de-DE" dirty="0"/>
              <a:t>e.g. </a:t>
            </a: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p:txBody>
      </p:sp>
      <p:sp>
        <p:nvSpPr>
          <p:cNvPr id="13" name="Bildplatzhalter 18"/>
          <p:cNvSpPr>
            <a:spLocks noGrp="1"/>
          </p:cNvSpPr>
          <p:nvPr>
            <p:ph type="pic" sz="quarter" idx="30" hasCustomPrompt="1"/>
          </p:nvPr>
        </p:nvSpPr>
        <p:spPr>
          <a:xfrm>
            <a:off x="5297712" y="5994401"/>
            <a:ext cx="1258887" cy="609110"/>
          </a:xfrm>
          <a:solidFill>
            <a:srgbClr val="FF33CC"/>
          </a:solidFill>
        </p:spPr>
        <p:txBody>
          <a:bodyPr>
            <a:normAutofit/>
          </a:bodyPr>
          <a:lstStyle>
            <a:lvl1pPr marL="0" indent="0" algn="ctr">
              <a:buNone/>
              <a:defRPr sz="1200" baseline="0">
                <a:solidFill>
                  <a:schemeClr val="bg1"/>
                </a:solidFill>
              </a:defRPr>
            </a:lvl1pPr>
          </a:lstStyle>
          <a:p>
            <a:r>
              <a:rPr lang="de-DE" dirty="0"/>
              <a:t>Click to add partner logo</a:t>
            </a:r>
          </a:p>
        </p:txBody>
      </p:sp>
      <p:pic>
        <p:nvPicPr>
          <p:cNvPr id="19" name="Picture Placeholder 4"/>
          <p:cNvPicPr>
            <a:picLocks noChangeAspect="1"/>
          </p:cNvPicPr>
          <p:nvPr userDrawn="1"/>
        </p:nvPicPr>
        <p:blipFill>
          <a:blip r:embed="rId3">
            <a:extLst>
              <a:ext uri="{28A0092B-C50C-407E-A947-70E740481C1C}">
                <a14:useLocalDpi xmlns:a14="http://schemas.microsoft.com/office/drawing/2010/main" val="0"/>
              </a:ext>
            </a:extLst>
          </a:blip>
          <a:srcRect l="11329" r="11329"/>
          <a:stretch>
            <a:fillRect/>
          </a:stretch>
        </p:blipFill>
        <p:spPr>
          <a:xfrm>
            <a:off x="6934510" y="5994401"/>
            <a:ext cx="1472889" cy="692568"/>
          </a:xfrm>
          <a:prstGeom prst="rect">
            <a:avLst/>
          </a:prstGeom>
        </p:spPr>
      </p:pic>
      <p:sp>
        <p:nvSpPr>
          <p:cNvPr id="12" name="Slide Number Placeholder 5"/>
          <p:cNvSpPr txBox="1">
            <a:spLocks/>
          </p:cNvSpPr>
          <p:nvPr userDrawn="1"/>
        </p:nvSpPr>
        <p:spPr>
          <a:xfrm>
            <a:off x="828674" y="6238386"/>
            <a:ext cx="2057400" cy="365125"/>
          </a:xfrm>
          <a:prstGeom prst="rect">
            <a:avLst/>
          </a:prstGeom>
        </p:spPr>
        <p:txBody>
          <a:bodyPr vert="horz" lIns="91440" tIns="45720" rIns="91440" bIns="45720" rtlCol="0" anchor="ctr"/>
          <a:lstStyle>
            <a:defPPr>
              <a:defRPr lang="de-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6" name="Slide Number Placeholder 5"/>
          <p:cNvSpPr txBox="1">
            <a:spLocks/>
          </p:cNvSpPr>
          <p:nvPr userDrawn="1"/>
        </p:nvSpPr>
        <p:spPr>
          <a:xfrm>
            <a:off x="735999" y="6158122"/>
            <a:ext cx="2057400" cy="365125"/>
          </a:xfrm>
          <a:prstGeom prst="rect">
            <a:avLst/>
          </a:prstGeom>
        </p:spPr>
        <p:txBody>
          <a:bodyPr vert="horz" lIns="91440" tIns="45720" rIns="91440" bIns="45720" rtlCol="0" anchor="ctr"/>
          <a:lstStyle>
            <a:defPPr>
              <a:defRPr lang="de-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0EBBCB-7115-4285-8105-BC97DB0CD32C}" type="slidenum">
              <a:rPr lang="de-DE" smtClean="0"/>
              <a:pPr/>
              <a:t>‹#›</a:t>
            </a:fld>
            <a:endParaRPr lang="de-DE" dirty="0"/>
          </a:p>
        </p:txBody>
      </p:sp>
    </p:spTree>
    <p:extLst>
      <p:ext uri="{BB962C8B-B14F-4D97-AF65-F5344CB8AC3E}">
        <p14:creationId xmlns:p14="http://schemas.microsoft.com/office/powerpoint/2010/main" val="896943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Image">
    <p:spTree>
      <p:nvGrpSpPr>
        <p:cNvPr id="1" name=""/>
        <p:cNvGrpSpPr/>
        <p:nvPr/>
      </p:nvGrpSpPr>
      <p:grpSpPr>
        <a:xfrm>
          <a:off x="0" y="0"/>
          <a:ext cx="0" cy="0"/>
          <a:chOff x="0" y="0"/>
          <a:chExt cx="0" cy="0"/>
        </a:xfrm>
      </p:grpSpPr>
      <p:pic>
        <p:nvPicPr>
          <p:cNvPr id="15" name="Grafik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55409"/>
            <a:ext cx="9144000" cy="2197607"/>
          </a:xfrm>
          <a:prstGeom prst="rect">
            <a:avLst/>
          </a:prstGeom>
        </p:spPr>
      </p:pic>
      <p:sp>
        <p:nvSpPr>
          <p:cNvPr id="14" name="Bildplatzhalter 6"/>
          <p:cNvSpPr>
            <a:spLocks noGrp="1"/>
          </p:cNvSpPr>
          <p:nvPr>
            <p:ph type="pic" sz="quarter" idx="13" hasCustomPrompt="1"/>
          </p:nvPr>
        </p:nvSpPr>
        <p:spPr>
          <a:xfrm>
            <a:off x="828674" y="1636713"/>
            <a:ext cx="7578725" cy="3856037"/>
          </a:xfrm>
        </p:spPr>
        <p:txBody>
          <a:bodyPr/>
          <a:lstStyle>
            <a:lvl1pPr marL="0" indent="0" algn="ctr">
              <a:buNone/>
              <a:defRPr>
                <a:solidFill>
                  <a:srgbClr val="535353"/>
                </a:solidFill>
              </a:defRPr>
            </a:lvl1pPr>
          </a:lstStyle>
          <a:p>
            <a:r>
              <a:rPr lang="de-DE" dirty="0"/>
              <a:t/>
            </a:r>
            <a:br>
              <a:rPr lang="de-DE" dirty="0"/>
            </a:br>
            <a:r>
              <a:rPr lang="de-DE" dirty="0"/>
              <a:t/>
            </a:r>
            <a:br>
              <a:rPr lang="de-DE" dirty="0"/>
            </a:br>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17" name="Textplatzhalter 20"/>
          <p:cNvSpPr>
            <a:spLocks noGrp="1"/>
          </p:cNvSpPr>
          <p:nvPr>
            <p:ph type="body" sz="quarter" idx="31" hasCustomPrompt="1"/>
          </p:nvPr>
        </p:nvSpPr>
        <p:spPr>
          <a:xfrm>
            <a:off x="735999" y="560494"/>
            <a:ext cx="7671401" cy="452601"/>
          </a:xfrm>
        </p:spPr>
        <p:txBody>
          <a:bodyPr>
            <a:noAutofit/>
          </a:bodyPr>
          <a:lstStyle>
            <a:lvl1pPr marL="0" indent="0">
              <a:buNone/>
              <a:defRPr sz="3200" b="1" spc="80" baseline="0">
                <a:solidFill>
                  <a:srgbClr val="EE6907"/>
                </a:solidFill>
              </a:defRPr>
            </a:lvl1pPr>
          </a:lstStyle>
          <a:p>
            <a:pPr lvl="0"/>
            <a:r>
              <a:rPr lang="de-DE" dirty="0"/>
              <a:t>Slide </a:t>
            </a:r>
            <a:r>
              <a:rPr lang="de-DE" dirty="0" err="1"/>
              <a:t>Heading</a:t>
            </a:r>
            <a:endParaRPr lang="de-DE" dirty="0"/>
          </a:p>
        </p:txBody>
      </p:sp>
      <p:sp>
        <p:nvSpPr>
          <p:cNvPr id="20" name="Textplatzhalter 22"/>
          <p:cNvSpPr>
            <a:spLocks noGrp="1"/>
          </p:cNvSpPr>
          <p:nvPr>
            <p:ph type="body" sz="quarter" idx="32"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21"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23" name="Bildplatzhalter 18"/>
          <p:cNvSpPr>
            <a:spLocks noGrp="1"/>
          </p:cNvSpPr>
          <p:nvPr>
            <p:ph type="pic" sz="quarter" idx="30" hasCustomPrompt="1"/>
          </p:nvPr>
        </p:nvSpPr>
        <p:spPr>
          <a:xfrm>
            <a:off x="5297712" y="5994401"/>
            <a:ext cx="1258887" cy="609110"/>
          </a:xfrm>
          <a:solidFill>
            <a:srgbClr val="FF33CC"/>
          </a:solidFill>
        </p:spPr>
        <p:txBody>
          <a:bodyPr>
            <a:normAutofit/>
          </a:bodyPr>
          <a:lstStyle>
            <a:lvl1pPr marL="0" indent="0" algn="ctr">
              <a:buNone/>
              <a:defRPr sz="1200" baseline="0">
                <a:solidFill>
                  <a:schemeClr val="bg1"/>
                </a:solidFill>
              </a:defRPr>
            </a:lvl1pPr>
          </a:lstStyle>
          <a:p>
            <a:r>
              <a:rPr lang="de-DE" dirty="0"/>
              <a:t>Click to add partner logo</a:t>
            </a:r>
          </a:p>
        </p:txBody>
      </p:sp>
      <p:pic>
        <p:nvPicPr>
          <p:cNvPr id="10" name="Picture Placeholder 4"/>
          <p:cNvPicPr>
            <a:picLocks noChangeAspect="1"/>
          </p:cNvPicPr>
          <p:nvPr userDrawn="1"/>
        </p:nvPicPr>
        <p:blipFill>
          <a:blip r:embed="rId3">
            <a:extLst>
              <a:ext uri="{28A0092B-C50C-407E-A947-70E740481C1C}">
                <a14:useLocalDpi xmlns:a14="http://schemas.microsoft.com/office/drawing/2010/main" val="0"/>
              </a:ext>
            </a:extLst>
          </a:blip>
          <a:srcRect l="11329" r="11329"/>
          <a:stretch>
            <a:fillRect/>
          </a:stretch>
        </p:blipFill>
        <p:spPr>
          <a:xfrm>
            <a:off x="6934510" y="5994401"/>
            <a:ext cx="1472889" cy="692568"/>
          </a:xfrm>
          <a:prstGeom prst="rect">
            <a:avLst/>
          </a:prstGeom>
        </p:spPr>
      </p:pic>
      <p:sp>
        <p:nvSpPr>
          <p:cNvPr id="12" name="Slide Number Placeholder 5"/>
          <p:cNvSpPr txBox="1">
            <a:spLocks/>
          </p:cNvSpPr>
          <p:nvPr userDrawn="1"/>
        </p:nvSpPr>
        <p:spPr>
          <a:xfrm>
            <a:off x="735999" y="6158122"/>
            <a:ext cx="2057400" cy="365125"/>
          </a:xfrm>
          <a:prstGeom prst="rect">
            <a:avLst/>
          </a:prstGeom>
        </p:spPr>
        <p:txBody>
          <a:bodyPr vert="horz" lIns="91440" tIns="45720" rIns="91440" bIns="45720" rtlCol="0" anchor="ctr"/>
          <a:lstStyle>
            <a:defPPr>
              <a:defRPr lang="de-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0EBBCB-7115-4285-8105-BC97DB0CD32C}" type="slidenum">
              <a:rPr lang="de-DE" smtClean="0"/>
              <a:pPr/>
              <a:t>‹#›</a:t>
            </a:fld>
            <a:endParaRPr lang="de-DE" dirty="0"/>
          </a:p>
        </p:txBody>
      </p:sp>
    </p:spTree>
    <p:extLst>
      <p:ext uri="{BB962C8B-B14F-4D97-AF65-F5344CB8AC3E}">
        <p14:creationId xmlns:p14="http://schemas.microsoft.com/office/powerpoint/2010/main" val="305490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Image full size">
    <p:bg>
      <p:bgRef idx="1001">
        <a:schemeClr val="bg1"/>
      </p:bgRef>
    </p:bg>
    <p:spTree>
      <p:nvGrpSpPr>
        <p:cNvPr id="1" name=""/>
        <p:cNvGrpSpPr/>
        <p:nvPr/>
      </p:nvGrpSpPr>
      <p:grpSpPr>
        <a:xfrm>
          <a:off x="0" y="0"/>
          <a:ext cx="0" cy="0"/>
          <a:chOff x="0" y="0"/>
          <a:chExt cx="0" cy="0"/>
        </a:xfrm>
      </p:grpSpPr>
      <p:sp>
        <p:nvSpPr>
          <p:cNvPr id="17" name="Textplatzhalter 20"/>
          <p:cNvSpPr>
            <a:spLocks noGrp="1"/>
          </p:cNvSpPr>
          <p:nvPr>
            <p:ph type="body" sz="quarter" idx="32" hasCustomPrompt="1"/>
          </p:nvPr>
        </p:nvSpPr>
        <p:spPr>
          <a:xfrm>
            <a:off x="735994" y="2517441"/>
            <a:ext cx="7671401" cy="45260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spc="8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Slide </a:t>
            </a:r>
            <a:r>
              <a:rPr lang="de-DE" dirty="0" err="1"/>
              <a:t>Heading</a:t>
            </a:r>
            <a:r>
              <a:rPr lang="de-DE" dirty="0"/>
              <a:t/>
            </a:r>
            <a:br>
              <a:rPr lang="de-DE" dirty="0"/>
            </a:br>
            <a:endParaRPr lang="de-DE" dirty="0"/>
          </a:p>
        </p:txBody>
      </p:sp>
      <p:sp>
        <p:nvSpPr>
          <p:cNvPr id="18" name="Textplatzhalter 22"/>
          <p:cNvSpPr>
            <a:spLocks noGrp="1"/>
          </p:cNvSpPr>
          <p:nvPr>
            <p:ph type="body" sz="quarter" idx="33" hasCustomPrompt="1"/>
          </p:nvPr>
        </p:nvSpPr>
        <p:spPr>
          <a:xfrm>
            <a:off x="735994" y="2970042"/>
            <a:ext cx="7671401" cy="526958"/>
          </a:xfrm>
        </p:spPr>
        <p:txBody>
          <a:bodyPr>
            <a:noAutofit/>
          </a:bodyPr>
          <a:lstStyle>
            <a:lvl1pPr marL="0" indent="0">
              <a:buNone/>
              <a:defRPr sz="3200" spc="70" baseline="0">
                <a:solidFill>
                  <a:schemeClr val="bg1"/>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19" name="Textplatzhalter 24"/>
          <p:cNvSpPr>
            <a:spLocks noGrp="1"/>
          </p:cNvSpPr>
          <p:nvPr>
            <p:ph type="body" sz="quarter" idx="19" hasCustomPrompt="1"/>
          </p:nvPr>
        </p:nvSpPr>
        <p:spPr>
          <a:xfrm>
            <a:off x="735997" y="2197711"/>
            <a:ext cx="7671400" cy="275127"/>
          </a:xfrm>
        </p:spPr>
        <p:txBody>
          <a:bodyPr>
            <a:noAutofit/>
          </a:bodyPr>
          <a:lstStyle>
            <a:lvl1pPr marL="0" indent="0">
              <a:buNone/>
              <a:defRPr sz="1800">
                <a:solidFill>
                  <a:schemeClr val="bg1"/>
                </a:solidFill>
              </a:defRPr>
            </a:lvl1pPr>
          </a:lstStyle>
          <a:p>
            <a:pPr lvl="0"/>
            <a:r>
              <a:rPr lang="de-DE" dirty="0" err="1"/>
              <a:t>Overline</a:t>
            </a:r>
            <a:endParaRPr lang="de-DE" dirty="0"/>
          </a:p>
        </p:txBody>
      </p:sp>
      <p:sp>
        <p:nvSpPr>
          <p:cNvPr id="9" name="Bildplatzhalter 18"/>
          <p:cNvSpPr>
            <a:spLocks noGrp="1"/>
          </p:cNvSpPr>
          <p:nvPr>
            <p:ph type="pic" sz="quarter" idx="18" hasCustomPrompt="1"/>
          </p:nvPr>
        </p:nvSpPr>
        <p:spPr>
          <a:xfrm>
            <a:off x="5221216" y="701564"/>
            <a:ext cx="1316736" cy="448056"/>
          </a:xfrm>
          <a:solidFill>
            <a:srgbClr val="FF33CC"/>
          </a:solidFill>
        </p:spPr>
        <p:txBody>
          <a:bodyPr>
            <a:normAutofit/>
          </a:bodyPr>
          <a:lstStyle>
            <a:lvl1pPr marL="0" indent="0" algn="ctr">
              <a:buNone/>
              <a:defRPr sz="1200" baseline="0">
                <a:solidFill>
                  <a:schemeClr val="bg1"/>
                </a:solidFill>
              </a:defRPr>
            </a:lvl1pPr>
          </a:lstStyle>
          <a:p>
            <a:r>
              <a:rPr lang="de-DE" dirty="0"/>
              <a:t>Click here to place a partner logo</a:t>
            </a: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1843" y="557266"/>
            <a:ext cx="3030934"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Placeholder 4"/>
          <p:cNvPicPr>
            <a:picLocks noChangeAspect="1"/>
          </p:cNvPicPr>
          <p:nvPr userDrawn="1"/>
        </p:nvPicPr>
        <p:blipFill>
          <a:blip r:embed="rId3">
            <a:extLst>
              <a:ext uri="{28A0092B-C50C-407E-A947-70E740481C1C}">
                <a14:useLocalDpi xmlns:a14="http://schemas.microsoft.com/office/drawing/2010/main" val="0"/>
              </a:ext>
            </a:extLst>
          </a:blip>
          <a:srcRect t="3103" b="3103"/>
          <a:stretch>
            <a:fillRect/>
          </a:stretch>
        </p:blipFill>
        <p:spPr>
          <a:xfrm>
            <a:off x="6781794" y="655183"/>
            <a:ext cx="1687296" cy="576000"/>
          </a:xfrm>
          <a:prstGeom prst="rect">
            <a:avLst/>
          </a:prstGeom>
        </p:spPr>
      </p:pic>
      <p:sp>
        <p:nvSpPr>
          <p:cNvPr id="10" name="Slide Number Placeholder 5"/>
          <p:cNvSpPr txBox="1">
            <a:spLocks/>
          </p:cNvSpPr>
          <p:nvPr userDrawn="1"/>
        </p:nvSpPr>
        <p:spPr>
          <a:xfrm>
            <a:off x="751843" y="6335571"/>
            <a:ext cx="2057400" cy="365125"/>
          </a:xfrm>
          <a:prstGeom prst="rect">
            <a:avLst/>
          </a:prstGeom>
        </p:spPr>
        <p:txBody>
          <a:bodyPr vert="horz" lIns="91440" tIns="45720" rIns="91440" bIns="45720" rtlCol="0" anchor="ctr"/>
          <a:lstStyle>
            <a:defPPr>
              <a:defRPr lang="de-D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0EBBCB-7115-4285-8105-BC97DB0CD32C}" type="slidenum">
              <a:rPr lang="de-DE" smtClean="0"/>
              <a:pPr/>
              <a:t>‹#›</a:t>
            </a:fld>
            <a:endParaRPr lang="de-DE" dirty="0"/>
          </a:p>
        </p:txBody>
      </p:sp>
      <p:grpSp>
        <p:nvGrpSpPr>
          <p:cNvPr id="13" name="Group 3"/>
          <p:cNvGrpSpPr>
            <a:grpSpLocks noChangeAspect="1"/>
          </p:cNvGrpSpPr>
          <p:nvPr userDrawn="1"/>
        </p:nvGrpSpPr>
        <p:grpSpPr bwMode="auto">
          <a:xfrm>
            <a:off x="751843" y="4209747"/>
            <a:ext cx="7795496" cy="2071034"/>
            <a:chOff x="10936288" y="38938200"/>
            <a:chExt cx="14490700" cy="3900488"/>
          </a:xfrm>
        </p:grpSpPr>
        <p:pic>
          <p:nvPicPr>
            <p:cNvPr id="14" name="Picture 72"/>
            <p:cNvPicPr>
              <a:picLocks noChangeAspect="1"/>
            </p:cNvPicPr>
            <p:nvPr/>
          </p:nvPicPr>
          <p:blipFill>
            <a:blip r:embed="rId4">
              <a:extLst>
                <a:ext uri="{28A0092B-C50C-407E-A947-70E740481C1C}">
                  <a14:useLocalDpi xmlns:a14="http://schemas.microsoft.com/office/drawing/2010/main" val="0"/>
                </a:ext>
              </a:extLst>
            </a:blip>
            <a:srcRect b="56223"/>
            <a:stretch>
              <a:fillRect/>
            </a:stretch>
          </p:blipFill>
          <p:spPr bwMode="auto">
            <a:xfrm>
              <a:off x="10936288" y="38938200"/>
              <a:ext cx="144907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2"/>
            <p:cNvPicPr>
              <a:picLocks noChangeAspect="1"/>
            </p:cNvPicPr>
            <p:nvPr/>
          </p:nvPicPr>
          <p:blipFill>
            <a:blip r:embed="rId4">
              <a:extLst>
                <a:ext uri="{28A0092B-C50C-407E-A947-70E740481C1C}">
                  <a14:useLocalDpi xmlns:a14="http://schemas.microsoft.com/office/drawing/2010/main" val="0"/>
                </a:ext>
              </a:extLst>
            </a:blip>
            <a:srcRect t="41283" r="42055"/>
            <a:stretch>
              <a:fillRect/>
            </a:stretch>
          </p:blipFill>
          <p:spPr bwMode="auto">
            <a:xfrm>
              <a:off x="11845925" y="40587613"/>
              <a:ext cx="8396288"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2"/>
            <p:cNvPicPr>
              <a:picLocks noChangeAspect="1"/>
            </p:cNvPicPr>
            <p:nvPr/>
          </p:nvPicPr>
          <p:blipFill>
            <a:blip r:embed="rId4">
              <a:extLst>
                <a:ext uri="{28A0092B-C50C-407E-A947-70E740481C1C}">
                  <a14:useLocalDpi xmlns:a14="http://schemas.microsoft.com/office/drawing/2010/main" val="0"/>
                </a:ext>
              </a:extLst>
            </a:blip>
            <a:srcRect l="71776" t="49461"/>
            <a:stretch>
              <a:fillRect/>
            </a:stretch>
          </p:blipFill>
          <p:spPr bwMode="auto">
            <a:xfrm>
              <a:off x="20507325" y="40798750"/>
              <a:ext cx="409098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4478994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act">
    <p:spTree>
      <p:nvGrpSpPr>
        <p:cNvPr id="1" name=""/>
        <p:cNvGrpSpPr/>
        <p:nvPr/>
      </p:nvGrpSpPr>
      <p:grpSpPr>
        <a:xfrm>
          <a:off x="0" y="0"/>
          <a:ext cx="0" cy="0"/>
          <a:chOff x="0" y="0"/>
          <a:chExt cx="0" cy="0"/>
        </a:xfrm>
      </p:grpSpPr>
      <p:sp>
        <p:nvSpPr>
          <p:cNvPr id="10" name="Rechteck 9"/>
          <p:cNvSpPr/>
          <p:nvPr userDrawn="1"/>
        </p:nvSpPr>
        <p:spPr>
          <a:xfrm>
            <a:off x="0" y="4842344"/>
            <a:ext cx="9144000" cy="2015656"/>
          </a:xfrm>
          <a:prstGeom prst="rect">
            <a:avLst/>
          </a:prstGeom>
          <a:solidFill>
            <a:srgbClr val="EE6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06800"/>
            <a:ext cx="9144000" cy="2260600"/>
          </a:xfrm>
          <a:prstGeom prst="rect">
            <a:avLst/>
          </a:prstGeom>
        </p:spPr>
      </p:pic>
      <p:sp>
        <p:nvSpPr>
          <p:cNvPr id="16" name="Bildplatzhalter 18"/>
          <p:cNvSpPr>
            <a:spLocks noGrp="1"/>
          </p:cNvSpPr>
          <p:nvPr>
            <p:ph type="pic" sz="quarter" idx="34" hasCustomPrompt="1"/>
          </p:nvPr>
        </p:nvSpPr>
        <p:spPr>
          <a:xfrm>
            <a:off x="2391349" y="406449"/>
            <a:ext cx="1371600" cy="868680"/>
          </a:xfrm>
          <a:solidFill>
            <a:srgbClr val="FF33CC"/>
          </a:solidFill>
        </p:spPr>
        <p:txBody>
          <a:bodyPr>
            <a:normAutofit/>
          </a:bodyPr>
          <a:lstStyle>
            <a:lvl1pPr marL="0" marR="0" indent="0" algn="ctr" defTabSz="914400" rtl="0" eaLnBrk="1" fontAlgn="base" latinLnBrk="0" hangingPunct="1">
              <a:lnSpc>
                <a:spcPct val="90000"/>
              </a:lnSpc>
              <a:spcBef>
                <a:spcPts val="1000"/>
              </a:spcBef>
              <a:spcAft>
                <a:spcPct val="0"/>
              </a:spcAft>
              <a:buClrTx/>
              <a:buSzTx/>
              <a:buFont typeface="Arial" charset="0"/>
              <a:buNone/>
              <a:tabLst/>
              <a:defRPr sz="900" baseline="0">
                <a:solidFill>
                  <a:schemeClr val="bg1"/>
                </a:solidFill>
              </a:defRPr>
            </a:lvl1pPr>
          </a:lstStyle>
          <a:p>
            <a:pPr marL="0" marR="0" lvl="0" indent="0" algn="ctr" defTabSz="914400" rtl="0" eaLnBrk="1" fontAlgn="base" latinLnBrk="0" hangingPunct="1">
              <a:lnSpc>
                <a:spcPct val="90000"/>
              </a:lnSpc>
              <a:spcBef>
                <a:spcPts val="1000"/>
              </a:spcBef>
              <a:spcAft>
                <a:spcPct val="0"/>
              </a:spcAft>
              <a:buClrTx/>
              <a:buSzTx/>
              <a:buFont typeface="Arial" charset="0"/>
              <a:buNone/>
              <a:tabLst/>
              <a:defRPr/>
            </a:pPr>
            <a:r>
              <a:rPr lang="en-US" noProof="0" dirty="0"/>
              <a:t>Click icon to add logo (e.g. project) – note: The Union emblem (EU flag) shall have at least the same size (height or width), as this logo.</a:t>
            </a:r>
            <a:endParaRPr lang="de-DE" noProof="0" dirty="0"/>
          </a:p>
        </p:txBody>
      </p:sp>
      <p:pic>
        <p:nvPicPr>
          <p:cNvPr id="20" name="Grafik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1707" y="711411"/>
            <a:ext cx="1725206" cy="603627"/>
          </a:xfrm>
          <a:prstGeom prst="rect">
            <a:avLst/>
          </a:prstGeom>
        </p:spPr>
      </p:pic>
      <p:pic>
        <p:nvPicPr>
          <p:cNvPr id="22" name="Grafik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85000" y="1376279"/>
            <a:ext cx="1349445" cy="1837944"/>
          </a:xfrm>
          <a:prstGeom prst="rect">
            <a:avLst/>
          </a:prstGeom>
        </p:spPr>
      </p:pic>
      <p:sp>
        <p:nvSpPr>
          <p:cNvPr id="24" name="Bildplatzhalter 18"/>
          <p:cNvSpPr>
            <a:spLocks noGrp="1"/>
          </p:cNvSpPr>
          <p:nvPr>
            <p:ph type="pic" sz="quarter" idx="35" hasCustomPrompt="1"/>
          </p:nvPr>
        </p:nvSpPr>
        <p:spPr>
          <a:xfrm>
            <a:off x="784225" y="406364"/>
            <a:ext cx="1371600" cy="868680"/>
          </a:xfrm>
          <a:solidFill>
            <a:srgbClr val="FF33CC"/>
          </a:solidFill>
        </p:spPr>
        <p:txBody>
          <a:bodyPr>
            <a:normAutofit/>
          </a:bodyPr>
          <a:lstStyle>
            <a:lvl1pPr marL="0" marR="0" indent="0" algn="ctr" defTabSz="914400" rtl="0" eaLnBrk="1" fontAlgn="base" latinLnBrk="0" hangingPunct="1">
              <a:lnSpc>
                <a:spcPct val="90000"/>
              </a:lnSpc>
              <a:spcBef>
                <a:spcPts val="1000"/>
              </a:spcBef>
              <a:spcAft>
                <a:spcPct val="0"/>
              </a:spcAft>
              <a:buClrTx/>
              <a:buSzTx/>
              <a:buFont typeface="Arial" charset="0"/>
              <a:buNone/>
              <a:tabLst/>
              <a:defRPr sz="900" baseline="0">
                <a:solidFill>
                  <a:schemeClr val="bg1"/>
                </a:solidFill>
              </a:defRPr>
            </a:lvl1pPr>
          </a:lstStyle>
          <a:p>
            <a:pPr marL="0" marR="0" lvl="0" indent="0" algn="ctr" defTabSz="914400" rtl="0" eaLnBrk="1" fontAlgn="base" latinLnBrk="0" hangingPunct="1">
              <a:lnSpc>
                <a:spcPct val="90000"/>
              </a:lnSpc>
              <a:spcBef>
                <a:spcPts val="1000"/>
              </a:spcBef>
              <a:spcAft>
                <a:spcPct val="0"/>
              </a:spcAft>
              <a:buClrTx/>
              <a:buSzTx/>
              <a:buFont typeface="Arial" charset="0"/>
              <a:buNone/>
              <a:tabLst/>
              <a:defRPr/>
            </a:pPr>
            <a:r>
              <a:rPr lang="en-US" noProof="0" dirty="0"/>
              <a:t>Click icon to add partner logo – note: The Union emblem (EU flag) shall have at least the same size (height or width), as this logo.</a:t>
            </a:r>
            <a:endParaRPr lang="de-DE" noProof="0" dirty="0"/>
          </a:p>
        </p:txBody>
      </p:sp>
      <p:sp>
        <p:nvSpPr>
          <p:cNvPr id="11" name="Textplatzhalter 20"/>
          <p:cNvSpPr>
            <a:spLocks noGrp="1"/>
          </p:cNvSpPr>
          <p:nvPr>
            <p:ph type="body" sz="quarter" idx="33" hasCustomPrompt="1"/>
          </p:nvPr>
        </p:nvSpPr>
        <p:spPr>
          <a:xfrm>
            <a:off x="727074" y="1676880"/>
            <a:ext cx="4472999" cy="525632"/>
          </a:xfrm>
        </p:spPr>
        <p:txBody>
          <a:bodyPr>
            <a:noAutofit/>
          </a:bodyPr>
          <a:lstStyle>
            <a:lvl1pPr marL="0" indent="0">
              <a:lnSpc>
                <a:spcPct val="100000"/>
              </a:lnSpc>
              <a:buNone/>
              <a:defRPr sz="3200" b="1" spc="80" baseline="0">
                <a:solidFill>
                  <a:srgbClr val="EE6907"/>
                </a:solidFill>
              </a:defRPr>
            </a:lvl1pPr>
          </a:lstStyle>
          <a:p>
            <a:pPr lvl="0"/>
            <a:r>
              <a:rPr lang="de-DE" dirty="0" err="1"/>
              <a:t>Contact</a:t>
            </a:r>
            <a:endParaRPr lang="de-DE" dirty="0"/>
          </a:p>
        </p:txBody>
      </p:sp>
      <p:sp>
        <p:nvSpPr>
          <p:cNvPr id="12" name="Textplatzhalter 16"/>
          <p:cNvSpPr>
            <a:spLocks noGrp="1"/>
          </p:cNvSpPr>
          <p:nvPr>
            <p:ph type="body" sz="quarter" idx="17" hasCustomPrompt="1"/>
          </p:nvPr>
        </p:nvSpPr>
        <p:spPr>
          <a:xfrm>
            <a:off x="735999" y="2429212"/>
            <a:ext cx="4464074" cy="2863226"/>
          </a:xfrm>
        </p:spPr>
        <p:txBody>
          <a:bodyPr>
            <a:noAutofit/>
          </a:bodyPr>
          <a:lstStyle>
            <a:lvl1pPr marL="0" indent="0">
              <a:lnSpc>
                <a:spcPct val="100000"/>
              </a:lnSpc>
              <a:spcBef>
                <a:spcPts val="0"/>
              </a:spcBef>
              <a:buNone/>
              <a:defRPr sz="2400" kern="1000" spc="0" baseline="0">
                <a:solidFill>
                  <a:srgbClr val="535353"/>
                </a:solidFill>
              </a:defRPr>
            </a:lvl1pPr>
          </a:lstStyle>
          <a:p>
            <a:pPr lvl="0">
              <a:lnSpc>
                <a:spcPct val="100000"/>
              </a:lnSpc>
            </a:pPr>
            <a:r>
              <a:rPr lang="en-US" sz="2400" dirty="0"/>
              <a:t>Full name</a:t>
            </a:r>
            <a:br>
              <a:rPr lang="en-US" sz="2400" dirty="0"/>
            </a:br>
            <a:r>
              <a:rPr lang="en-US" sz="2400" dirty="0"/>
              <a:t>Position</a:t>
            </a:r>
            <a:br>
              <a:rPr lang="en-US" sz="2400" dirty="0"/>
            </a:br>
            <a:r>
              <a:rPr lang="en-US" sz="2400" dirty="0"/>
              <a:t>Institution/Company</a:t>
            </a:r>
            <a:br>
              <a:rPr lang="en-US" sz="2400" dirty="0"/>
            </a:br>
            <a:r>
              <a:rPr lang="en-US" sz="2400" dirty="0"/>
              <a:t>Institution/Company line 2</a:t>
            </a:r>
            <a:br>
              <a:rPr lang="en-US" sz="2400" dirty="0"/>
            </a:br>
            <a:r>
              <a:rPr lang="en-US" sz="2400" dirty="0"/>
              <a:t>Phone:  xxx</a:t>
            </a:r>
            <a:br>
              <a:rPr lang="en-US" sz="2400" dirty="0"/>
            </a:br>
            <a:r>
              <a:rPr lang="en-US" sz="2400" dirty="0"/>
              <a:t>e-mail: </a:t>
            </a:r>
            <a:r>
              <a:rPr lang="en-US" sz="2400" dirty="0" err="1"/>
              <a:t>full.name@xx.cc.yy</a:t>
            </a:r>
            <a:r>
              <a:rPr lang="en-US" sz="2400" dirty="0"/>
              <a:t/>
            </a:r>
            <a:br>
              <a:rPr lang="en-US" sz="2400" dirty="0"/>
            </a:br>
            <a:r>
              <a:rPr lang="en-US" sz="2400" dirty="0"/>
              <a:t>www.projectwebsite.eu</a:t>
            </a:r>
          </a:p>
        </p:txBody>
      </p:sp>
      <p:sp>
        <p:nvSpPr>
          <p:cNvPr id="13" name="Textplatzhalter 20"/>
          <p:cNvSpPr>
            <a:spLocks noGrp="1"/>
          </p:cNvSpPr>
          <p:nvPr>
            <p:ph type="body" sz="quarter" idx="36" hasCustomPrompt="1"/>
          </p:nvPr>
        </p:nvSpPr>
        <p:spPr>
          <a:xfrm>
            <a:off x="6883400" y="3418524"/>
            <a:ext cx="1433513" cy="697210"/>
          </a:xfrm>
        </p:spPr>
        <p:txBody>
          <a:bodyPr>
            <a:noAutofit/>
          </a:bodyPr>
          <a:lstStyle>
            <a:lvl1pPr marL="0" indent="0">
              <a:lnSpc>
                <a:spcPct val="100000"/>
              </a:lnSpc>
              <a:buNone/>
              <a:defRPr sz="1800" b="0" spc="80" baseline="0">
                <a:solidFill>
                  <a:srgbClr val="EE6907"/>
                </a:solidFill>
              </a:defRPr>
            </a:lvl1pPr>
          </a:lstStyle>
          <a:p>
            <a:pPr lvl="0"/>
            <a:r>
              <a:rPr lang="de-DE" dirty="0"/>
              <a:t>BSUIN</a:t>
            </a:r>
          </a:p>
        </p:txBody>
      </p:sp>
    </p:spTree>
    <p:extLst>
      <p:ext uri="{BB962C8B-B14F-4D97-AF65-F5344CB8AC3E}">
        <p14:creationId xmlns:p14="http://schemas.microsoft.com/office/powerpoint/2010/main" val="2395107738"/>
      </p:ext>
    </p:extLst>
  </p:cSld>
  <p:clrMapOvr>
    <a:masterClrMapping/>
  </p:clrMapOvr>
  <p:extLst mod="1">
    <p:ext uri="{DCECCB84-F9BA-43D5-87BE-67443E8EF086}">
      <p15:sldGuideLst xmlns="" xmlns:p15="http://schemas.microsoft.com/office/powerpoint/2012/main">
        <p15:guide id="1" orient="horz" pos="459">
          <p15:clr>
            <a:srgbClr val="FBAE40"/>
          </p15:clr>
        </p15:guide>
        <p15:guide id="2" pos="521">
          <p15:clr>
            <a:srgbClr val="FBAE40"/>
          </p15:clr>
        </p15:guide>
        <p15:guide id="3" pos="5239">
          <p15:clr>
            <a:srgbClr val="FBAE40"/>
          </p15:clr>
        </p15:guide>
        <p15:guide id="4" pos="4400">
          <p15:clr>
            <a:srgbClr val="FBAE40"/>
          </p15:clr>
        </p15:guide>
        <p15:guide id="5" orient="horz" pos="82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628650" y="6356351"/>
            <a:ext cx="2057400" cy="365125"/>
          </a:xfrm>
          <a:prstGeom prst="rect">
            <a:avLst/>
          </a:prstGeom>
        </p:spPr>
        <p:txBody>
          <a:bodyPr/>
          <a:lstStyle/>
          <a:p>
            <a:endParaRPr lang="fi-FI"/>
          </a:p>
        </p:txBody>
      </p:sp>
      <p:sp>
        <p:nvSpPr>
          <p:cNvPr id="5" name="Alatunnisteen paikkamerkki 4"/>
          <p:cNvSpPr>
            <a:spLocks noGrp="1"/>
          </p:cNvSpPr>
          <p:nvPr>
            <p:ph type="ftr" sz="quarter" idx="11"/>
          </p:nvPr>
        </p:nvSpPr>
        <p:spPr>
          <a:xfrm>
            <a:off x="3028950" y="6356351"/>
            <a:ext cx="30861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6457950" y="6356351"/>
            <a:ext cx="2057400" cy="365125"/>
          </a:xfrm>
          <a:prstGeom prst="rect">
            <a:avLst/>
          </a:prstGeom>
        </p:spPr>
        <p:txBody>
          <a:bodyPr/>
          <a:lstStyle/>
          <a:p>
            <a:fld id="{E98872DE-572E-4E49-BA97-8DDA18BAC14A}" type="slidenum">
              <a:rPr lang="fi-FI" smtClean="0"/>
              <a:t>‹#›</a:t>
            </a:fld>
            <a:endParaRPr lang="fi-FI"/>
          </a:p>
        </p:txBody>
      </p:sp>
    </p:spTree>
    <p:extLst>
      <p:ext uri="{BB962C8B-B14F-4D97-AF65-F5344CB8AC3E}">
        <p14:creationId xmlns:p14="http://schemas.microsoft.com/office/powerpoint/2010/main" val="361985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35B3737B-D0EE-464E-87FA-C79CC7508EC7}"/>
              </a:ext>
            </a:extLst>
          </p:cNvPr>
          <p:cNvSpPr>
            <a:spLocks noGrp="1"/>
          </p:cNvSpPr>
          <p:nvPr>
            <p:ph type="ctrTitle"/>
          </p:nvPr>
        </p:nvSpPr>
        <p:spPr>
          <a:xfrm>
            <a:off x="1143000" y="1122363"/>
            <a:ext cx="6858000" cy="2387600"/>
          </a:xfrm>
        </p:spPr>
        <p:txBody>
          <a:bodyPr anchor="b"/>
          <a:lstStyle>
            <a:lvl1pPr algn="ctr">
              <a:defRPr sz="4500"/>
            </a:lvl1pPr>
          </a:lstStyle>
          <a:p>
            <a:r>
              <a:rPr lang="sv-SE"/>
              <a:t>Klicka här för att ändra format</a:t>
            </a:r>
            <a:endParaRPr lang="sv-FI"/>
          </a:p>
        </p:txBody>
      </p:sp>
      <p:sp>
        <p:nvSpPr>
          <p:cNvPr id="3" name="Underrubrik 2">
            <a:extLst>
              <a:ext uri="{FF2B5EF4-FFF2-40B4-BE49-F238E27FC236}">
                <a16:creationId xmlns:a16="http://schemas.microsoft.com/office/drawing/2014/main" xmlns="" id="{A05CDD0F-1A43-0946-90C1-27B6C07A3F6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FI"/>
          </a:p>
        </p:txBody>
      </p:sp>
      <p:sp>
        <p:nvSpPr>
          <p:cNvPr id="4" name="Platshållare för datum 3">
            <a:extLst>
              <a:ext uri="{FF2B5EF4-FFF2-40B4-BE49-F238E27FC236}">
                <a16:creationId xmlns:a16="http://schemas.microsoft.com/office/drawing/2014/main" xmlns="" id="{9D4455C6-E92A-B54C-90AA-03EE40C1E76E}"/>
              </a:ext>
            </a:extLst>
          </p:cNvPr>
          <p:cNvSpPr>
            <a:spLocks noGrp="1"/>
          </p:cNvSpPr>
          <p:nvPr>
            <p:ph type="dt" sz="half" idx="10"/>
          </p:nvPr>
        </p:nvSpPr>
        <p:spPr/>
        <p:txBody>
          <a:bodyPr/>
          <a:lstStyle/>
          <a:p>
            <a:endParaRPr lang="sv-FI"/>
          </a:p>
        </p:txBody>
      </p:sp>
      <p:sp>
        <p:nvSpPr>
          <p:cNvPr id="5" name="Platshållare för sidfot 4">
            <a:extLst>
              <a:ext uri="{FF2B5EF4-FFF2-40B4-BE49-F238E27FC236}">
                <a16:creationId xmlns:a16="http://schemas.microsoft.com/office/drawing/2014/main" xmlns="" id="{F58C68F7-C489-A249-A36A-4EF6E340DA78}"/>
              </a:ext>
            </a:extLst>
          </p:cNvPr>
          <p:cNvSpPr>
            <a:spLocks noGrp="1"/>
          </p:cNvSpPr>
          <p:nvPr>
            <p:ph type="ftr" sz="quarter" idx="11"/>
          </p:nvPr>
        </p:nvSpPr>
        <p:spPr/>
        <p:txBody>
          <a:bodyPr/>
          <a:lstStyle/>
          <a:p>
            <a:endParaRPr lang="sv-FI"/>
          </a:p>
        </p:txBody>
      </p:sp>
      <p:sp>
        <p:nvSpPr>
          <p:cNvPr id="6" name="Platshållare för bildnummer 5">
            <a:extLst>
              <a:ext uri="{FF2B5EF4-FFF2-40B4-BE49-F238E27FC236}">
                <a16:creationId xmlns:a16="http://schemas.microsoft.com/office/drawing/2014/main" xmlns="" id="{0F4B7DAD-7759-2A47-B80E-EB9AF8EB7146}"/>
              </a:ext>
            </a:extLst>
          </p:cNvPr>
          <p:cNvSpPr>
            <a:spLocks noGrp="1"/>
          </p:cNvSpPr>
          <p:nvPr>
            <p:ph type="sldNum" sz="quarter" idx="12"/>
          </p:nvPr>
        </p:nvSpPr>
        <p:spPr/>
        <p:txBody>
          <a:bodyPr/>
          <a:lstStyle/>
          <a:p>
            <a:fld id="{33CED16A-D4B5-A447-8558-A494782C90DC}" type="slidenum">
              <a:rPr lang="sv-FI" smtClean="0"/>
              <a:t>‹#›</a:t>
            </a:fld>
            <a:endParaRPr lang="sv-FI"/>
          </a:p>
        </p:txBody>
      </p:sp>
    </p:spTree>
    <p:extLst>
      <p:ext uri="{BB962C8B-B14F-4D97-AF65-F5344CB8AC3E}">
        <p14:creationId xmlns:p14="http://schemas.microsoft.com/office/powerpoint/2010/main" val="3054624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EBBCB-7115-4285-8105-BC97DB0CD32C}" type="slidenum">
              <a:rPr lang="de-DE" smtClean="0"/>
              <a:t>‹#›</a:t>
            </a:fld>
            <a:endParaRPr lang="de-DE"/>
          </a:p>
        </p:txBody>
      </p:sp>
    </p:spTree>
    <p:extLst>
      <p:ext uri="{BB962C8B-B14F-4D97-AF65-F5344CB8AC3E}">
        <p14:creationId xmlns:p14="http://schemas.microsoft.com/office/powerpoint/2010/main" val="2861651394"/>
      </p:ext>
    </p:extLst>
  </p:cSld>
  <p:clrMap bg1="lt1" tx1="dk1" bg2="lt2" tx2="dk2" accent1="accent1" accent2="accent2" accent3="accent3" accent4="accent4" accent5="accent5" accent6="accent6" hlink="hlink" folHlink="folHlink"/>
  <p:sldLayoutIdLst>
    <p:sldLayoutId id="2147483674" r:id="rId1"/>
    <p:sldLayoutId id="2147483680" r:id="rId2"/>
    <p:sldLayoutId id="2147483683" r:id="rId3"/>
    <p:sldLayoutId id="2147483686" r:id="rId4"/>
    <p:sldLayoutId id="2147483666" r:id="rId5"/>
    <p:sldLayoutId id="2147483679" r:id="rId6"/>
    <p:sldLayoutId id="2147483687" r:id="rId7"/>
    <p:sldLayoutId id="2147483688"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Jari.Joutsenvaara@oulu.fi"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hyperlink" Target="mailto:eija-riitta.niinikoski@oulu.fi"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bsuin.eu/"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a:xfrm>
            <a:off x="344557" y="2602624"/>
            <a:ext cx="8441635" cy="1927480"/>
          </a:xfrm>
        </p:spPr>
        <p:txBody>
          <a:bodyPr>
            <a:noAutofit/>
          </a:bodyPr>
          <a:lstStyle/>
          <a:p>
            <a:pPr algn="ctr"/>
            <a:r>
              <a:rPr lang="en-US" sz="3200" dirty="0"/>
              <a:t>Six Underground Laboratories (ULs) Participating in the Baltic Sea Underground Innovation </a:t>
            </a:r>
            <a:r>
              <a:rPr lang="en-US" sz="3200" dirty="0" smtClean="0"/>
              <a:t>Network</a:t>
            </a:r>
          </a:p>
          <a:p>
            <a:pPr algn="ctr"/>
            <a:endParaRPr lang="en-US" sz="2000" dirty="0" smtClean="0"/>
          </a:p>
          <a:p>
            <a:pPr fontAlgn="base"/>
            <a:r>
              <a:rPr lang="en-US" sz="2000" dirty="0" smtClean="0"/>
              <a:t>M </a:t>
            </a:r>
            <a:r>
              <a:rPr lang="en-US" sz="2000" dirty="0" smtClean="0"/>
              <a:t>Ohlsson</a:t>
            </a:r>
            <a:r>
              <a:rPr lang="en-US" sz="2000" dirty="0"/>
              <a:t> </a:t>
            </a:r>
            <a:r>
              <a:rPr lang="en-US" sz="2000" baseline="30000" dirty="0" smtClean="0"/>
              <a:t>1</a:t>
            </a:r>
            <a:r>
              <a:rPr lang="en-US" sz="2000" dirty="0"/>
              <a:t>, </a:t>
            </a:r>
            <a:r>
              <a:rPr lang="en-US" sz="2000" dirty="0" smtClean="0"/>
              <a:t>J </a:t>
            </a:r>
            <a:r>
              <a:rPr lang="en-US" sz="2000" dirty="0" err="1"/>
              <a:t>Joutsenvaara</a:t>
            </a:r>
            <a:r>
              <a:rPr lang="en-US" sz="2000" dirty="0"/>
              <a:t> </a:t>
            </a:r>
            <a:r>
              <a:rPr lang="en-US" sz="2000" baseline="30000" dirty="0"/>
              <a:t>2</a:t>
            </a:r>
            <a:r>
              <a:rPr lang="en-US" sz="2000" dirty="0"/>
              <a:t>, </a:t>
            </a:r>
            <a:r>
              <a:rPr lang="en-US" sz="2000" dirty="0" smtClean="0"/>
              <a:t>M </a:t>
            </a:r>
            <a:r>
              <a:rPr lang="en-US" sz="2000" dirty="0"/>
              <a:t>Laaksoharju </a:t>
            </a:r>
            <a:r>
              <a:rPr lang="en-US" sz="2000" baseline="30000" dirty="0" smtClean="0"/>
              <a:t>1, </a:t>
            </a:r>
            <a:r>
              <a:rPr lang="en-US" sz="2000" dirty="0" smtClean="0"/>
              <a:t>and</a:t>
            </a:r>
            <a:r>
              <a:rPr lang="en-US" sz="2000" baseline="30000" dirty="0" smtClean="0"/>
              <a:t> </a:t>
            </a:r>
            <a:r>
              <a:rPr lang="en-US" sz="2000" dirty="0" smtClean="0"/>
              <a:t>E-R </a:t>
            </a:r>
            <a:r>
              <a:rPr lang="en-US" sz="2000" dirty="0" err="1"/>
              <a:t>Niinikoski</a:t>
            </a:r>
            <a:r>
              <a:rPr lang="en-US" sz="2000" dirty="0"/>
              <a:t> </a:t>
            </a:r>
            <a:r>
              <a:rPr lang="en-US" sz="2000" baseline="30000" dirty="0"/>
              <a:t>2</a:t>
            </a:r>
            <a:r>
              <a:rPr lang="en-US" sz="2000" dirty="0"/>
              <a:t> </a:t>
            </a:r>
            <a:endParaRPr lang="sv-SE" sz="2000" dirty="0"/>
          </a:p>
          <a:p>
            <a:pPr lvl="0"/>
            <a:endParaRPr lang="en-US" sz="1600" dirty="0" smtClean="0"/>
          </a:p>
          <a:p>
            <a:pPr lvl="0"/>
            <a:r>
              <a:rPr lang="en-US" sz="1600" dirty="0" smtClean="0"/>
              <a:t>1</a:t>
            </a:r>
            <a:r>
              <a:rPr lang="en-US" sz="1600" dirty="0" smtClean="0"/>
              <a:t>. Swedish </a:t>
            </a:r>
            <a:r>
              <a:rPr lang="en-US" sz="1600" dirty="0"/>
              <a:t>Nuclear Fuel and Waste Management Co. </a:t>
            </a:r>
            <a:r>
              <a:rPr lang="en-US" sz="1600" dirty="0" err="1" smtClean="0"/>
              <a:t>Solna</a:t>
            </a:r>
            <a:r>
              <a:rPr lang="en-US" sz="1600" dirty="0" smtClean="0"/>
              <a:t>, </a:t>
            </a:r>
            <a:r>
              <a:rPr lang="en-US" sz="1600" dirty="0"/>
              <a:t>Sweden</a:t>
            </a:r>
            <a:endParaRPr lang="sv-SE" sz="1600" dirty="0"/>
          </a:p>
          <a:p>
            <a:pPr lvl="0" fontAlgn="base"/>
            <a:r>
              <a:rPr lang="en-US" sz="1600" dirty="0" smtClean="0"/>
              <a:t>2. University </a:t>
            </a:r>
            <a:r>
              <a:rPr lang="en-US" sz="1600" dirty="0"/>
              <a:t>of Oulu, </a:t>
            </a:r>
            <a:r>
              <a:rPr lang="en-US" sz="1600" dirty="0" err="1"/>
              <a:t>Kerttu</a:t>
            </a:r>
            <a:r>
              <a:rPr lang="en-US" sz="1600" dirty="0"/>
              <a:t> </a:t>
            </a:r>
            <a:r>
              <a:rPr lang="en-US" sz="1600" dirty="0" err="1"/>
              <a:t>Saalasti</a:t>
            </a:r>
            <a:r>
              <a:rPr lang="en-US" sz="1600" dirty="0"/>
              <a:t> Institute, Oulu, Finland</a:t>
            </a:r>
            <a:endParaRPr lang="sv-SE" sz="1600" dirty="0"/>
          </a:p>
          <a:p>
            <a:pPr algn="ctr"/>
            <a:endParaRPr lang="de-DE" sz="2800" dirty="0"/>
          </a:p>
        </p:txBody>
      </p:sp>
      <p:sp>
        <p:nvSpPr>
          <p:cNvPr id="11" name="Textplatzhalter 10"/>
          <p:cNvSpPr>
            <a:spLocks noGrp="1"/>
          </p:cNvSpPr>
          <p:nvPr>
            <p:ph type="body" sz="quarter" idx="16"/>
          </p:nvPr>
        </p:nvSpPr>
        <p:spPr/>
        <p:txBody>
          <a:bodyPr/>
          <a:lstStyle/>
          <a:p>
            <a:r>
              <a:rPr lang="de-DE" dirty="0" smtClean="0"/>
              <a:t>EGU 2020</a:t>
            </a:r>
            <a:endParaRPr lang="de-DE" dirty="0"/>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3447821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4"/>
          </p:nvPr>
        </p:nvSpPr>
        <p:spPr/>
        <p:txBody>
          <a:bodyPr/>
          <a:lstStyle/>
          <a:p>
            <a:pPr algn="ctr"/>
            <a:r>
              <a:rPr lang="en-GB" dirty="0" smtClean="0"/>
              <a:t>The infrastructures and services provided by </a:t>
            </a:r>
            <a:r>
              <a:rPr lang="en-GB" dirty="0"/>
              <a:t>underground laboratories</a:t>
            </a:r>
          </a:p>
        </p:txBody>
      </p:sp>
      <p:sp>
        <p:nvSpPr>
          <p:cNvPr id="4" name="Platshållare för text 3"/>
          <p:cNvSpPr>
            <a:spLocks noGrp="1"/>
          </p:cNvSpPr>
          <p:nvPr>
            <p:ph type="body" sz="quarter" idx="24"/>
          </p:nvPr>
        </p:nvSpPr>
        <p:spPr>
          <a:xfrm>
            <a:off x="736600" y="1507504"/>
            <a:ext cx="7670800" cy="1973887"/>
          </a:xfrm>
        </p:spPr>
        <p:txBody>
          <a:bodyPr>
            <a:noAutofit/>
          </a:bodyPr>
          <a:lstStyle/>
          <a:p>
            <a:pPr lvl="0"/>
            <a:r>
              <a:rPr lang="en-GB" sz="2000" dirty="0" smtClean="0"/>
              <a:t>infrastructure </a:t>
            </a:r>
            <a:r>
              <a:rPr lang="en-GB" sz="2000" dirty="0"/>
              <a:t>for research and underground activities</a:t>
            </a:r>
            <a:endParaRPr lang="sv-SE" sz="2000" dirty="0"/>
          </a:p>
          <a:p>
            <a:pPr lvl="0"/>
            <a:r>
              <a:rPr lang="en-GB" sz="2000" dirty="0"/>
              <a:t>knowledge about each facility and the characteristics of each site</a:t>
            </a:r>
            <a:endParaRPr lang="sv-SE" sz="2000" dirty="0"/>
          </a:p>
          <a:p>
            <a:pPr lvl="0"/>
            <a:r>
              <a:rPr lang="en-GB" sz="2000" dirty="0"/>
              <a:t>expertise in conducting underground </a:t>
            </a:r>
            <a:r>
              <a:rPr lang="en-GB" sz="2000" dirty="0" smtClean="0"/>
              <a:t>projects</a:t>
            </a:r>
          </a:p>
          <a:p>
            <a:pPr lvl="0"/>
            <a:r>
              <a:rPr lang="en-GB" sz="2000" dirty="0" smtClean="0"/>
              <a:t>underground </a:t>
            </a:r>
            <a:r>
              <a:rPr lang="en-GB" sz="2000" dirty="0"/>
              <a:t>logistics</a:t>
            </a:r>
            <a:endParaRPr lang="sv-SE" sz="2000" dirty="0"/>
          </a:p>
          <a:p>
            <a:pPr lvl="0"/>
            <a:r>
              <a:rPr lang="en-GB" sz="2000" dirty="0"/>
              <a:t>coordination of research projects</a:t>
            </a:r>
            <a:endParaRPr lang="sv-SE" sz="2000" dirty="0"/>
          </a:p>
          <a:p>
            <a:pPr lvl="0"/>
            <a:r>
              <a:rPr lang="en-GB" sz="2000" dirty="0"/>
              <a:t>industry-specific machinery and equipment</a:t>
            </a:r>
            <a:endParaRPr lang="sv-SE" sz="2000" dirty="0"/>
          </a:p>
          <a:p>
            <a:pPr lvl="0"/>
            <a:r>
              <a:rPr lang="en-GB" sz="2000" dirty="0"/>
              <a:t>support for R&amp;D projects (e.g. funding and innovation)</a:t>
            </a:r>
            <a:endParaRPr lang="sv-SE" sz="2000" dirty="0"/>
          </a:p>
          <a:p>
            <a:pPr lvl="0"/>
            <a:r>
              <a:rPr lang="en-GB" sz="2000" dirty="0"/>
              <a:t>international cooperation</a:t>
            </a:r>
            <a:endParaRPr lang="sv-SE" sz="2000" dirty="0"/>
          </a:p>
          <a:p>
            <a:pPr lvl="0"/>
            <a:r>
              <a:rPr lang="en-GB" sz="2000" dirty="0"/>
              <a:t>extensive networks</a:t>
            </a:r>
            <a:endParaRPr lang="sv-SE" sz="2000" dirty="0"/>
          </a:p>
          <a:p>
            <a:pPr lvl="0"/>
            <a:r>
              <a:rPr lang="en-GB" sz="2000" dirty="0"/>
              <a:t>references to successful projects</a:t>
            </a:r>
            <a:endParaRPr lang="sv-SE" sz="2000" dirty="0"/>
          </a:p>
          <a:p>
            <a:pPr lvl="0"/>
            <a:r>
              <a:rPr lang="en-GB" sz="2000" dirty="0"/>
              <a:t>demonstrations</a:t>
            </a:r>
            <a:endParaRPr lang="sv-SE" sz="2000" dirty="0"/>
          </a:p>
          <a:p>
            <a:pPr lvl="0"/>
            <a:r>
              <a:rPr lang="en-GB" sz="2000" dirty="0"/>
              <a:t>underground and industrial tours</a:t>
            </a:r>
            <a:endParaRPr lang="sv-SE" sz="2000" dirty="0"/>
          </a:p>
          <a:p>
            <a:pPr lvl="0"/>
            <a:r>
              <a:rPr lang="en-GB" sz="2000" dirty="0"/>
              <a:t>meeting rooms and </a:t>
            </a:r>
            <a:r>
              <a:rPr lang="en-GB" sz="2000" dirty="0" smtClean="0"/>
              <a:t>workrooms</a:t>
            </a:r>
            <a:endParaRPr lang="sv-SE" sz="2000" dirty="0"/>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406233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4"/>
          </p:nvPr>
        </p:nvSpPr>
        <p:spPr>
          <a:xfrm>
            <a:off x="461679" y="297950"/>
            <a:ext cx="7671401" cy="452601"/>
          </a:xfrm>
        </p:spPr>
        <p:txBody>
          <a:bodyPr/>
          <a:lstStyle/>
          <a:p>
            <a:pPr algn="ctr"/>
            <a:r>
              <a:rPr lang="en-GB" dirty="0" smtClean="0"/>
              <a:t>Possible research and innovation in the BSUIN underground laboratories</a:t>
            </a:r>
            <a:endParaRPr lang="en-GB" dirty="0"/>
          </a:p>
        </p:txBody>
      </p:sp>
      <p:grpSp>
        <p:nvGrpSpPr>
          <p:cNvPr id="33" name="Group 32"/>
          <p:cNvGrpSpPr>
            <a:grpSpLocks noChangeAspect="1"/>
          </p:cNvGrpSpPr>
          <p:nvPr/>
        </p:nvGrpSpPr>
        <p:grpSpPr>
          <a:xfrm>
            <a:off x="190341" y="1614347"/>
            <a:ext cx="8744744" cy="3730625"/>
            <a:chOff x="192088" y="2752725"/>
            <a:chExt cx="8744744" cy="3730625"/>
          </a:xfrm>
        </p:grpSpPr>
        <p:sp>
          <p:nvSpPr>
            <p:cNvPr id="54" name="Oval 53"/>
            <p:cNvSpPr/>
            <p:nvPr/>
          </p:nvSpPr>
          <p:spPr>
            <a:xfrm>
              <a:off x="3572240" y="4719180"/>
              <a:ext cx="1692275" cy="1692275"/>
            </a:xfrm>
            <a:prstGeom prst="ellipse">
              <a:avLst/>
            </a:prstGeom>
            <a:solidFill>
              <a:schemeClr val="accent4">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lnSpc>
                  <a:spcPct val="95000"/>
                </a:lnSpc>
              </a:pPr>
              <a:endParaRPr lang="en-US" altLang="sv-SE" sz="1200" dirty="0">
                <a:solidFill>
                  <a:srgbClr val="FFFFFF"/>
                </a:solidFill>
              </a:endParaRPr>
            </a:p>
          </p:txBody>
        </p:sp>
        <p:sp>
          <p:nvSpPr>
            <p:cNvPr id="34" name="Oval 14"/>
            <p:cNvSpPr>
              <a:spLocks noChangeArrowheads="1"/>
            </p:cNvSpPr>
            <p:nvPr/>
          </p:nvSpPr>
          <p:spPr bwMode="auto">
            <a:xfrm>
              <a:off x="192088" y="2752725"/>
              <a:ext cx="1712912" cy="1695450"/>
            </a:xfrm>
            <a:prstGeom prst="ellipse">
              <a:avLst/>
            </a:prstGeom>
            <a:solidFill>
              <a:schemeClr val="accent1">
                <a:alpha val="9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sv-SE" altLang="sv-SE" sz="1200"/>
            </a:p>
          </p:txBody>
        </p:sp>
        <p:sp>
          <p:nvSpPr>
            <p:cNvPr id="35" name="Oval 34"/>
            <p:cNvSpPr/>
            <p:nvPr/>
          </p:nvSpPr>
          <p:spPr>
            <a:xfrm>
              <a:off x="1612900" y="2755900"/>
              <a:ext cx="1692275" cy="1692275"/>
            </a:xfrm>
            <a:prstGeom prst="ellipse">
              <a:avLst/>
            </a:prstGeom>
            <a:solidFill>
              <a:schemeClr val="accent1">
                <a:alpha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sz="1200">
                <a:solidFill>
                  <a:schemeClr val="tx1"/>
                </a:solidFill>
                <a:ea typeface="ＭＳ Ｐゴシック" pitchFamily="34" charset="-128"/>
                <a:cs typeface="Arial" pitchFamily="34" charset="0"/>
              </a:endParaRPr>
            </a:p>
          </p:txBody>
        </p:sp>
        <p:sp>
          <p:nvSpPr>
            <p:cNvPr id="37" name="Freeform 91"/>
            <p:cNvSpPr>
              <a:spLocks noEditPoints="1"/>
            </p:cNvSpPr>
            <p:nvPr/>
          </p:nvSpPr>
          <p:spPr bwMode="auto">
            <a:xfrm>
              <a:off x="768350" y="3101975"/>
              <a:ext cx="565150" cy="565150"/>
            </a:xfrm>
            <a:custGeom>
              <a:avLst/>
              <a:gdLst>
                <a:gd name="T0" fmla="*/ 2147483647 w 730"/>
                <a:gd name="T1" fmla="*/ 2147483647 h 729"/>
                <a:gd name="T2" fmla="*/ 2147483647 w 730"/>
                <a:gd name="T3" fmla="*/ 2147483647 h 729"/>
                <a:gd name="T4" fmla="*/ 2147483647 w 730"/>
                <a:gd name="T5" fmla="*/ 2147483647 h 729"/>
                <a:gd name="T6" fmla="*/ 0 w 730"/>
                <a:gd name="T7" fmla="*/ 2147483647 h 729"/>
                <a:gd name="T8" fmla="*/ 2147483647 w 730"/>
                <a:gd name="T9" fmla="*/ 2147483647 h 729"/>
                <a:gd name="T10" fmla="*/ 2147483647 w 730"/>
                <a:gd name="T11" fmla="*/ 2147483647 h 729"/>
                <a:gd name="T12" fmla="*/ 2147483647 w 730"/>
                <a:gd name="T13" fmla="*/ 2147483647 h 729"/>
                <a:gd name="T14" fmla="*/ 2147483647 w 730"/>
                <a:gd name="T15" fmla="*/ 2147483647 h 729"/>
                <a:gd name="T16" fmla="*/ 2147483647 w 730"/>
                <a:gd name="T17" fmla="*/ 2147483647 h 729"/>
                <a:gd name="T18" fmla="*/ 2147483647 w 730"/>
                <a:gd name="T19" fmla="*/ 2147483647 h 729"/>
                <a:gd name="T20" fmla="*/ 2147483647 w 730"/>
                <a:gd name="T21" fmla="*/ 2147483647 h 729"/>
                <a:gd name="T22" fmla="*/ 2147483647 w 730"/>
                <a:gd name="T23" fmla="*/ 2147483647 h 729"/>
                <a:gd name="T24" fmla="*/ 2147483647 w 730"/>
                <a:gd name="T25" fmla="*/ 2147483647 h 729"/>
                <a:gd name="T26" fmla="*/ 2147483647 w 730"/>
                <a:gd name="T27" fmla="*/ 2147483647 h 729"/>
                <a:gd name="T28" fmla="*/ 2147483647 w 730"/>
                <a:gd name="T29" fmla="*/ 2147483647 h 729"/>
                <a:gd name="T30" fmla="*/ 2147483647 w 730"/>
                <a:gd name="T31" fmla="*/ 2147483647 h 729"/>
                <a:gd name="T32" fmla="*/ 2147483647 w 730"/>
                <a:gd name="T33" fmla="*/ 2147483647 h 729"/>
                <a:gd name="T34" fmla="*/ 2147483647 w 730"/>
                <a:gd name="T35" fmla="*/ 2147483647 h 729"/>
                <a:gd name="T36" fmla="*/ 2147483647 w 730"/>
                <a:gd name="T37" fmla="*/ 2147483647 h 729"/>
                <a:gd name="T38" fmla="*/ 2147483647 w 730"/>
                <a:gd name="T39" fmla="*/ 2147483647 h 729"/>
                <a:gd name="T40" fmla="*/ 2147483647 w 730"/>
                <a:gd name="T41" fmla="*/ 2147483647 h 729"/>
                <a:gd name="T42" fmla="*/ 2147483647 w 730"/>
                <a:gd name="T43" fmla="*/ 2147483647 h 729"/>
                <a:gd name="T44" fmla="*/ 2147483647 w 730"/>
                <a:gd name="T45" fmla="*/ 2147483647 h 729"/>
                <a:gd name="T46" fmla="*/ 2147483647 w 730"/>
                <a:gd name="T47" fmla="*/ 2147483647 h 729"/>
                <a:gd name="T48" fmla="*/ 2147483647 w 730"/>
                <a:gd name="T49" fmla="*/ 2147483647 h 729"/>
                <a:gd name="T50" fmla="*/ 2147483647 w 730"/>
                <a:gd name="T51" fmla="*/ 2147483647 h 729"/>
                <a:gd name="T52" fmla="*/ 2147483647 w 730"/>
                <a:gd name="T53" fmla="*/ 2147483647 h 729"/>
                <a:gd name="T54" fmla="*/ 2147483647 w 730"/>
                <a:gd name="T55" fmla="*/ 2147483647 h 729"/>
                <a:gd name="T56" fmla="*/ 2147483647 w 730"/>
                <a:gd name="T57" fmla="*/ 2147483647 h 729"/>
                <a:gd name="T58" fmla="*/ 2147483647 w 730"/>
                <a:gd name="T59" fmla="*/ 2147483647 h 729"/>
                <a:gd name="T60" fmla="*/ 2147483647 w 730"/>
                <a:gd name="T61" fmla="*/ 2147483647 h 729"/>
                <a:gd name="T62" fmla="*/ 2147483647 w 730"/>
                <a:gd name="T63" fmla="*/ 2147483647 h 729"/>
                <a:gd name="T64" fmla="*/ 2147483647 w 730"/>
                <a:gd name="T65" fmla="*/ 2147483647 h 729"/>
                <a:gd name="T66" fmla="*/ 2147483647 w 730"/>
                <a:gd name="T67" fmla="*/ 2147483647 h 729"/>
                <a:gd name="T68" fmla="*/ 2147483647 w 730"/>
                <a:gd name="T69" fmla="*/ 2147483647 h 729"/>
                <a:gd name="T70" fmla="*/ 2147483647 w 730"/>
                <a:gd name="T71" fmla="*/ 2147483647 h 729"/>
                <a:gd name="T72" fmla="*/ 2147483647 w 730"/>
                <a:gd name="T73" fmla="*/ 2147483647 h 729"/>
                <a:gd name="T74" fmla="*/ 2147483647 w 730"/>
                <a:gd name="T75" fmla="*/ 2147483647 h 729"/>
                <a:gd name="T76" fmla="*/ 2147483647 w 730"/>
                <a:gd name="T77" fmla="*/ 2147483647 h 729"/>
                <a:gd name="T78" fmla="*/ 2147483647 w 730"/>
                <a:gd name="T79" fmla="*/ 2147483647 h 729"/>
                <a:gd name="T80" fmla="*/ 2147483647 w 730"/>
                <a:gd name="T81" fmla="*/ 2147483647 h 729"/>
                <a:gd name="T82" fmla="*/ 2147483647 w 730"/>
                <a:gd name="T83" fmla="*/ 2147483647 h 729"/>
                <a:gd name="T84" fmla="*/ 2147483647 w 730"/>
                <a:gd name="T85" fmla="*/ 2147483647 h 729"/>
                <a:gd name="T86" fmla="*/ 2147483647 w 730"/>
                <a:gd name="T87" fmla="*/ 2147483647 h 7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0"/>
                <a:gd name="T133" fmla="*/ 0 h 729"/>
                <a:gd name="T134" fmla="*/ 730 w 730"/>
                <a:gd name="T135" fmla="*/ 729 h 7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0" h="729">
                  <a:moveTo>
                    <a:pt x="678" y="551"/>
                  </a:moveTo>
                  <a:cubicBezTo>
                    <a:pt x="711" y="496"/>
                    <a:pt x="730" y="432"/>
                    <a:pt x="730" y="364"/>
                  </a:cubicBezTo>
                  <a:cubicBezTo>
                    <a:pt x="730" y="296"/>
                    <a:pt x="711" y="233"/>
                    <a:pt x="678" y="178"/>
                  </a:cubicBezTo>
                  <a:cubicBezTo>
                    <a:pt x="678" y="177"/>
                    <a:pt x="678" y="177"/>
                    <a:pt x="677" y="176"/>
                  </a:cubicBezTo>
                  <a:cubicBezTo>
                    <a:pt x="613" y="70"/>
                    <a:pt x="497" y="0"/>
                    <a:pt x="365" y="0"/>
                  </a:cubicBezTo>
                  <a:cubicBezTo>
                    <a:pt x="233" y="0"/>
                    <a:pt x="117" y="70"/>
                    <a:pt x="53" y="176"/>
                  </a:cubicBezTo>
                  <a:cubicBezTo>
                    <a:pt x="52" y="177"/>
                    <a:pt x="52" y="177"/>
                    <a:pt x="51" y="178"/>
                  </a:cubicBezTo>
                  <a:cubicBezTo>
                    <a:pt x="19" y="233"/>
                    <a:pt x="0" y="296"/>
                    <a:pt x="0" y="364"/>
                  </a:cubicBezTo>
                  <a:cubicBezTo>
                    <a:pt x="0" y="432"/>
                    <a:pt x="19" y="496"/>
                    <a:pt x="51" y="551"/>
                  </a:cubicBezTo>
                  <a:cubicBezTo>
                    <a:pt x="52" y="552"/>
                    <a:pt x="52" y="552"/>
                    <a:pt x="53" y="553"/>
                  </a:cubicBezTo>
                  <a:cubicBezTo>
                    <a:pt x="117" y="658"/>
                    <a:pt x="233" y="729"/>
                    <a:pt x="365" y="729"/>
                  </a:cubicBezTo>
                  <a:cubicBezTo>
                    <a:pt x="497" y="729"/>
                    <a:pt x="613" y="658"/>
                    <a:pt x="677" y="553"/>
                  </a:cubicBezTo>
                  <a:cubicBezTo>
                    <a:pt x="678" y="552"/>
                    <a:pt x="678" y="552"/>
                    <a:pt x="678" y="551"/>
                  </a:cubicBezTo>
                  <a:close/>
                  <a:moveTo>
                    <a:pt x="14" y="371"/>
                  </a:moveTo>
                  <a:cubicBezTo>
                    <a:pt x="166" y="371"/>
                    <a:pt x="166" y="371"/>
                    <a:pt x="166" y="371"/>
                  </a:cubicBezTo>
                  <a:cubicBezTo>
                    <a:pt x="166" y="432"/>
                    <a:pt x="175" y="490"/>
                    <a:pt x="191" y="541"/>
                  </a:cubicBezTo>
                  <a:cubicBezTo>
                    <a:pt x="62" y="541"/>
                    <a:pt x="62" y="541"/>
                    <a:pt x="62" y="541"/>
                  </a:cubicBezTo>
                  <a:cubicBezTo>
                    <a:pt x="33" y="491"/>
                    <a:pt x="15" y="433"/>
                    <a:pt x="14" y="371"/>
                  </a:cubicBezTo>
                  <a:close/>
                  <a:moveTo>
                    <a:pt x="62" y="187"/>
                  </a:moveTo>
                  <a:cubicBezTo>
                    <a:pt x="191" y="187"/>
                    <a:pt x="191" y="187"/>
                    <a:pt x="191" y="187"/>
                  </a:cubicBezTo>
                  <a:cubicBezTo>
                    <a:pt x="175" y="239"/>
                    <a:pt x="166" y="297"/>
                    <a:pt x="166" y="357"/>
                  </a:cubicBezTo>
                  <a:cubicBezTo>
                    <a:pt x="14" y="357"/>
                    <a:pt x="14" y="357"/>
                    <a:pt x="14" y="357"/>
                  </a:cubicBezTo>
                  <a:cubicBezTo>
                    <a:pt x="15" y="296"/>
                    <a:pt x="33" y="238"/>
                    <a:pt x="62" y="187"/>
                  </a:cubicBezTo>
                  <a:close/>
                  <a:moveTo>
                    <a:pt x="716" y="357"/>
                  </a:moveTo>
                  <a:cubicBezTo>
                    <a:pt x="564" y="357"/>
                    <a:pt x="564" y="357"/>
                    <a:pt x="564" y="357"/>
                  </a:cubicBezTo>
                  <a:cubicBezTo>
                    <a:pt x="563" y="297"/>
                    <a:pt x="555" y="239"/>
                    <a:pt x="539" y="187"/>
                  </a:cubicBezTo>
                  <a:cubicBezTo>
                    <a:pt x="668" y="187"/>
                    <a:pt x="668" y="187"/>
                    <a:pt x="668" y="187"/>
                  </a:cubicBezTo>
                  <a:cubicBezTo>
                    <a:pt x="697" y="238"/>
                    <a:pt x="714" y="296"/>
                    <a:pt x="716" y="357"/>
                  </a:cubicBezTo>
                  <a:close/>
                  <a:moveTo>
                    <a:pt x="550" y="357"/>
                  </a:moveTo>
                  <a:cubicBezTo>
                    <a:pt x="372" y="357"/>
                    <a:pt x="372" y="357"/>
                    <a:pt x="372" y="357"/>
                  </a:cubicBezTo>
                  <a:cubicBezTo>
                    <a:pt x="372" y="187"/>
                    <a:pt x="372" y="187"/>
                    <a:pt x="372" y="187"/>
                  </a:cubicBezTo>
                  <a:cubicBezTo>
                    <a:pt x="525" y="187"/>
                    <a:pt x="525" y="187"/>
                    <a:pt x="525" y="187"/>
                  </a:cubicBezTo>
                  <a:cubicBezTo>
                    <a:pt x="540" y="238"/>
                    <a:pt x="549" y="296"/>
                    <a:pt x="550" y="357"/>
                  </a:cubicBezTo>
                  <a:close/>
                  <a:moveTo>
                    <a:pt x="372" y="173"/>
                  </a:moveTo>
                  <a:cubicBezTo>
                    <a:pt x="372" y="14"/>
                    <a:pt x="372" y="14"/>
                    <a:pt x="372" y="14"/>
                  </a:cubicBezTo>
                  <a:cubicBezTo>
                    <a:pt x="434" y="18"/>
                    <a:pt x="488" y="81"/>
                    <a:pt x="520" y="173"/>
                  </a:cubicBezTo>
                  <a:lnTo>
                    <a:pt x="372" y="173"/>
                  </a:lnTo>
                  <a:close/>
                  <a:moveTo>
                    <a:pt x="358" y="173"/>
                  </a:moveTo>
                  <a:cubicBezTo>
                    <a:pt x="210" y="173"/>
                    <a:pt x="210" y="173"/>
                    <a:pt x="210" y="173"/>
                  </a:cubicBezTo>
                  <a:cubicBezTo>
                    <a:pt x="241" y="81"/>
                    <a:pt x="296" y="18"/>
                    <a:pt x="358" y="14"/>
                  </a:cubicBezTo>
                  <a:lnTo>
                    <a:pt x="358" y="173"/>
                  </a:lnTo>
                  <a:close/>
                  <a:moveTo>
                    <a:pt x="358" y="187"/>
                  </a:moveTo>
                  <a:cubicBezTo>
                    <a:pt x="358" y="357"/>
                    <a:pt x="358" y="357"/>
                    <a:pt x="358" y="357"/>
                  </a:cubicBezTo>
                  <a:cubicBezTo>
                    <a:pt x="180" y="357"/>
                    <a:pt x="180" y="357"/>
                    <a:pt x="180" y="357"/>
                  </a:cubicBezTo>
                  <a:cubicBezTo>
                    <a:pt x="180" y="296"/>
                    <a:pt x="190" y="238"/>
                    <a:pt x="205" y="187"/>
                  </a:cubicBezTo>
                  <a:lnTo>
                    <a:pt x="358" y="187"/>
                  </a:lnTo>
                  <a:close/>
                  <a:moveTo>
                    <a:pt x="180" y="371"/>
                  </a:moveTo>
                  <a:cubicBezTo>
                    <a:pt x="358" y="371"/>
                    <a:pt x="358" y="371"/>
                    <a:pt x="358" y="371"/>
                  </a:cubicBezTo>
                  <a:cubicBezTo>
                    <a:pt x="358" y="541"/>
                    <a:pt x="358" y="541"/>
                    <a:pt x="358" y="541"/>
                  </a:cubicBezTo>
                  <a:cubicBezTo>
                    <a:pt x="205" y="541"/>
                    <a:pt x="205" y="541"/>
                    <a:pt x="205" y="541"/>
                  </a:cubicBezTo>
                  <a:cubicBezTo>
                    <a:pt x="190" y="491"/>
                    <a:pt x="180" y="433"/>
                    <a:pt x="180" y="371"/>
                  </a:cubicBezTo>
                  <a:close/>
                  <a:moveTo>
                    <a:pt x="358" y="555"/>
                  </a:moveTo>
                  <a:cubicBezTo>
                    <a:pt x="358" y="715"/>
                    <a:pt x="358" y="715"/>
                    <a:pt x="358" y="715"/>
                  </a:cubicBezTo>
                  <a:cubicBezTo>
                    <a:pt x="296" y="710"/>
                    <a:pt x="241" y="648"/>
                    <a:pt x="210" y="555"/>
                  </a:cubicBezTo>
                  <a:lnTo>
                    <a:pt x="358" y="555"/>
                  </a:lnTo>
                  <a:close/>
                  <a:moveTo>
                    <a:pt x="372" y="555"/>
                  </a:moveTo>
                  <a:cubicBezTo>
                    <a:pt x="520" y="555"/>
                    <a:pt x="520" y="555"/>
                    <a:pt x="520" y="555"/>
                  </a:cubicBezTo>
                  <a:cubicBezTo>
                    <a:pt x="488" y="648"/>
                    <a:pt x="434" y="710"/>
                    <a:pt x="372" y="715"/>
                  </a:cubicBezTo>
                  <a:lnTo>
                    <a:pt x="372" y="555"/>
                  </a:lnTo>
                  <a:close/>
                  <a:moveTo>
                    <a:pt x="372" y="541"/>
                  </a:moveTo>
                  <a:cubicBezTo>
                    <a:pt x="372" y="371"/>
                    <a:pt x="372" y="371"/>
                    <a:pt x="372" y="371"/>
                  </a:cubicBezTo>
                  <a:cubicBezTo>
                    <a:pt x="550" y="371"/>
                    <a:pt x="550" y="371"/>
                    <a:pt x="550" y="371"/>
                  </a:cubicBezTo>
                  <a:cubicBezTo>
                    <a:pt x="549" y="433"/>
                    <a:pt x="540" y="491"/>
                    <a:pt x="525" y="541"/>
                  </a:cubicBezTo>
                  <a:lnTo>
                    <a:pt x="372" y="541"/>
                  </a:lnTo>
                  <a:close/>
                  <a:moveTo>
                    <a:pt x="564" y="371"/>
                  </a:moveTo>
                  <a:cubicBezTo>
                    <a:pt x="716" y="371"/>
                    <a:pt x="716" y="371"/>
                    <a:pt x="716" y="371"/>
                  </a:cubicBezTo>
                  <a:cubicBezTo>
                    <a:pt x="714" y="433"/>
                    <a:pt x="697" y="491"/>
                    <a:pt x="668" y="541"/>
                  </a:cubicBezTo>
                  <a:cubicBezTo>
                    <a:pt x="539" y="541"/>
                    <a:pt x="539" y="541"/>
                    <a:pt x="539" y="541"/>
                  </a:cubicBezTo>
                  <a:cubicBezTo>
                    <a:pt x="555" y="490"/>
                    <a:pt x="563" y="432"/>
                    <a:pt x="564" y="371"/>
                  </a:cubicBezTo>
                  <a:close/>
                  <a:moveTo>
                    <a:pt x="659" y="173"/>
                  </a:moveTo>
                  <a:cubicBezTo>
                    <a:pt x="535" y="173"/>
                    <a:pt x="535" y="173"/>
                    <a:pt x="535" y="173"/>
                  </a:cubicBezTo>
                  <a:cubicBezTo>
                    <a:pt x="527" y="150"/>
                    <a:pt x="518" y="128"/>
                    <a:pt x="507" y="108"/>
                  </a:cubicBezTo>
                  <a:cubicBezTo>
                    <a:pt x="485" y="68"/>
                    <a:pt x="459" y="38"/>
                    <a:pt x="431" y="20"/>
                  </a:cubicBezTo>
                  <a:cubicBezTo>
                    <a:pt x="526" y="38"/>
                    <a:pt x="608" y="95"/>
                    <a:pt x="659" y="173"/>
                  </a:cubicBezTo>
                  <a:close/>
                  <a:moveTo>
                    <a:pt x="299" y="20"/>
                  </a:moveTo>
                  <a:cubicBezTo>
                    <a:pt x="270" y="38"/>
                    <a:pt x="244" y="68"/>
                    <a:pt x="223" y="108"/>
                  </a:cubicBezTo>
                  <a:cubicBezTo>
                    <a:pt x="212" y="128"/>
                    <a:pt x="203" y="150"/>
                    <a:pt x="195" y="173"/>
                  </a:cubicBezTo>
                  <a:cubicBezTo>
                    <a:pt x="71" y="173"/>
                    <a:pt x="71" y="173"/>
                    <a:pt x="71" y="173"/>
                  </a:cubicBezTo>
                  <a:cubicBezTo>
                    <a:pt x="122" y="95"/>
                    <a:pt x="204" y="38"/>
                    <a:pt x="299" y="20"/>
                  </a:cubicBezTo>
                  <a:close/>
                  <a:moveTo>
                    <a:pt x="71" y="555"/>
                  </a:moveTo>
                  <a:cubicBezTo>
                    <a:pt x="195" y="555"/>
                    <a:pt x="195" y="555"/>
                    <a:pt x="195" y="555"/>
                  </a:cubicBezTo>
                  <a:cubicBezTo>
                    <a:pt x="203" y="579"/>
                    <a:pt x="212" y="601"/>
                    <a:pt x="223" y="621"/>
                  </a:cubicBezTo>
                  <a:cubicBezTo>
                    <a:pt x="244" y="661"/>
                    <a:pt x="270" y="691"/>
                    <a:pt x="299" y="709"/>
                  </a:cubicBezTo>
                  <a:cubicBezTo>
                    <a:pt x="204" y="691"/>
                    <a:pt x="122" y="634"/>
                    <a:pt x="71" y="555"/>
                  </a:cubicBezTo>
                  <a:close/>
                  <a:moveTo>
                    <a:pt x="431" y="709"/>
                  </a:moveTo>
                  <a:cubicBezTo>
                    <a:pt x="459" y="691"/>
                    <a:pt x="485" y="661"/>
                    <a:pt x="507" y="621"/>
                  </a:cubicBezTo>
                  <a:cubicBezTo>
                    <a:pt x="518" y="601"/>
                    <a:pt x="527" y="579"/>
                    <a:pt x="535" y="555"/>
                  </a:cubicBezTo>
                  <a:cubicBezTo>
                    <a:pt x="659" y="555"/>
                    <a:pt x="659" y="555"/>
                    <a:pt x="659" y="555"/>
                  </a:cubicBezTo>
                  <a:cubicBezTo>
                    <a:pt x="608" y="634"/>
                    <a:pt x="526" y="691"/>
                    <a:pt x="431" y="7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sv-SE" sz="1200"/>
            </a:p>
          </p:txBody>
        </p:sp>
        <p:sp>
          <p:nvSpPr>
            <p:cNvPr id="38" name="Oval 37"/>
            <p:cNvSpPr/>
            <p:nvPr/>
          </p:nvSpPr>
          <p:spPr>
            <a:xfrm>
              <a:off x="3024188" y="2754313"/>
              <a:ext cx="1693862" cy="1692275"/>
            </a:xfrm>
            <a:prstGeom prst="ellipse">
              <a:avLst/>
            </a:prstGeom>
            <a:solidFill>
              <a:schemeClr val="bg2">
                <a:lumMod val="50000"/>
                <a:alpha val="80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sz="1200">
                <a:solidFill>
                  <a:schemeClr val="tx1"/>
                </a:solidFill>
                <a:ea typeface="ＭＳ Ｐゴシック" pitchFamily="34" charset="-128"/>
                <a:cs typeface="Arial" pitchFamily="34" charset="0"/>
              </a:endParaRPr>
            </a:p>
          </p:txBody>
        </p:sp>
        <p:sp>
          <p:nvSpPr>
            <p:cNvPr id="39" name="Oval 38"/>
            <p:cNvSpPr/>
            <p:nvPr/>
          </p:nvSpPr>
          <p:spPr>
            <a:xfrm>
              <a:off x="5838825" y="2759075"/>
              <a:ext cx="1693863" cy="1692275"/>
            </a:xfrm>
            <a:prstGeom prst="ellipse">
              <a:avLst/>
            </a:prstGeom>
            <a:solidFill>
              <a:schemeClr val="accent6">
                <a:lumMod val="75000"/>
                <a:alpha val="8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sz="1200">
                <a:solidFill>
                  <a:schemeClr val="tx1"/>
                </a:solidFill>
                <a:ea typeface="ＭＳ Ｐゴシック" pitchFamily="34" charset="-128"/>
                <a:cs typeface="Arial" pitchFamily="34" charset="0"/>
              </a:endParaRPr>
            </a:p>
          </p:txBody>
        </p:sp>
        <p:sp>
          <p:nvSpPr>
            <p:cNvPr id="40" name="Oval 39"/>
            <p:cNvSpPr/>
            <p:nvPr/>
          </p:nvSpPr>
          <p:spPr>
            <a:xfrm>
              <a:off x="4427538" y="2759075"/>
              <a:ext cx="1692275" cy="1692275"/>
            </a:xfrm>
            <a:prstGeom prst="ellipse">
              <a:avLst/>
            </a:prstGeom>
            <a:solidFill>
              <a:srgbClr val="496967">
                <a:alpha val="80000"/>
              </a:srgb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sz="1200">
                <a:solidFill>
                  <a:schemeClr val="tx1"/>
                </a:solidFill>
                <a:ea typeface="ＭＳ Ｐゴシック" pitchFamily="34" charset="-128"/>
                <a:cs typeface="Arial" pitchFamily="34" charset="0"/>
              </a:endParaRPr>
            </a:p>
          </p:txBody>
        </p:sp>
        <p:sp>
          <p:nvSpPr>
            <p:cNvPr id="41" name="Oval 40"/>
            <p:cNvSpPr/>
            <p:nvPr/>
          </p:nvSpPr>
          <p:spPr>
            <a:xfrm>
              <a:off x="7232650" y="2770360"/>
              <a:ext cx="1692275" cy="1692275"/>
            </a:xfrm>
            <a:prstGeom prst="ellipse">
              <a:avLst/>
            </a:prstGeom>
            <a:solidFill>
              <a:srgbClr val="17995B">
                <a:alpha val="80000"/>
              </a:srgb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sz="1200">
                <a:solidFill>
                  <a:schemeClr val="tx1"/>
                </a:solidFill>
                <a:ea typeface="ＭＳ Ｐゴシック" pitchFamily="34" charset="-128"/>
                <a:cs typeface="Arial" pitchFamily="34" charset="0"/>
              </a:endParaRPr>
            </a:p>
          </p:txBody>
        </p:sp>
        <p:sp>
          <p:nvSpPr>
            <p:cNvPr id="42" name="Rectangle 41"/>
            <p:cNvSpPr>
              <a:spLocks noChangeArrowheads="1"/>
            </p:cNvSpPr>
            <p:nvPr/>
          </p:nvSpPr>
          <p:spPr bwMode="auto">
            <a:xfrm>
              <a:off x="1757363" y="3676650"/>
              <a:ext cx="1404937" cy="57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95000"/>
                </a:lnSpc>
              </a:pPr>
              <a:r>
                <a:rPr lang="en-US" altLang="sv-SE" sz="1100" dirty="0">
                  <a:solidFill>
                    <a:srgbClr val="FFFFFF"/>
                  </a:solidFill>
                </a:rPr>
                <a:t>Tunnel Construction and Mining Technology</a:t>
              </a:r>
            </a:p>
          </p:txBody>
        </p:sp>
        <p:sp>
          <p:nvSpPr>
            <p:cNvPr id="43" name="Rectangle 42"/>
            <p:cNvSpPr>
              <a:spLocks noChangeArrowheads="1"/>
            </p:cNvSpPr>
            <p:nvPr/>
          </p:nvSpPr>
          <p:spPr bwMode="auto">
            <a:xfrm>
              <a:off x="3163888" y="3781425"/>
              <a:ext cx="1404937" cy="4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95000"/>
                </a:lnSpc>
              </a:pPr>
              <a:r>
                <a:rPr lang="en-US" altLang="sv-SE" sz="1100" dirty="0">
                  <a:solidFill>
                    <a:srgbClr val="FFFFFF"/>
                  </a:solidFill>
                </a:rPr>
                <a:t>Geothermal Energy Technology</a:t>
              </a:r>
            </a:p>
          </p:txBody>
        </p:sp>
        <p:sp>
          <p:nvSpPr>
            <p:cNvPr id="44" name="Rectangle 43"/>
            <p:cNvSpPr>
              <a:spLocks noChangeArrowheads="1"/>
            </p:cNvSpPr>
            <p:nvPr/>
          </p:nvSpPr>
          <p:spPr bwMode="auto">
            <a:xfrm>
              <a:off x="4584700" y="3771900"/>
              <a:ext cx="1403350" cy="4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95000"/>
                </a:lnSpc>
              </a:pPr>
              <a:r>
                <a:rPr lang="en-US" altLang="sv-SE" sz="1100" dirty="0">
                  <a:solidFill>
                    <a:srgbClr val="FFFFFF"/>
                  </a:solidFill>
                </a:rPr>
                <a:t>Material Technology</a:t>
              </a:r>
            </a:p>
          </p:txBody>
        </p:sp>
        <p:sp>
          <p:nvSpPr>
            <p:cNvPr id="45" name="Rectangle 44"/>
            <p:cNvSpPr>
              <a:spLocks noChangeArrowheads="1"/>
            </p:cNvSpPr>
            <p:nvPr/>
          </p:nvSpPr>
          <p:spPr bwMode="auto">
            <a:xfrm>
              <a:off x="349250" y="3721100"/>
              <a:ext cx="1403350" cy="75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95000"/>
                </a:lnSpc>
              </a:pPr>
              <a:r>
                <a:rPr lang="en-US" altLang="sv-SE" sz="1100" dirty="0">
                  <a:solidFill>
                    <a:srgbClr val="FFFFFF"/>
                  </a:solidFill>
                </a:rPr>
                <a:t>Geosciences education and technology</a:t>
              </a:r>
            </a:p>
            <a:p>
              <a:pPr algn="ctr" eaLnBrk="1" hangingPunct="1">
                <a:lnSpc>
                  <a:spcPct val="95000"/>
                </a:lnSpc>
              </a:pPr>
              <a:endParaRPr lang="en-US" altLang="sv-SE" sz="1200" dirty="0">
                <a:solidFill>
                  <a:srgbClr val="FFFFFF"/>
                </a:solidFill>
              </a:endParaRPr>
            </a:p>
          </p:txBody>
        </p:sp>
        <p:sp>
          <p:nvSpPr>
            <p:cNvPr id="46" name="Freeform 5"/>
            <p:cNvSpPr>
              <a:spLocks noEditPoints="1"/>
            </p:cNvSpPr>
            <p:nvPr/>
          </p:nvSpPr>
          <p:spPr bwMode="auto">
            <a:xfrm>
              <a:off x="2222500" y="3025775"/>
              <a:ext cx="469900" cy="701675"/>
            </a:xfrm>
            <a:custGeom>
              <a:avLst/>
              <a:gdLst>
                <a:gd name="T0" fmla="*/ 2147483647 w 385"/>
                <a:gd name="T1" fmla="*/ 2147483647 h 577"/>
                <a:gd name="T2" fmla="*/ 2147483647 w 385"/>
                <a:gd name="T3" fmla="*/ 2147483647 h 577"/>
                <a:gd name="T4" fmla="*/ 2147483647 w 385"/>
                <a:gd name="T5" fmla="*/ 2147483647 h 577"/>
                <a:gd name="T6" fmla="*/ 2147483647 w 385"/>
                <a:gd name="T7" fmla="*/ 2147483647 h 577"/>
                <a:gd name="T8" fmla="*/ 2147483647 w 385"/>
                <a:gd name="T9" fmla="*/ 2147483647 h 577"/>
                <a:gd name="T10" fmla="*/ 2147483647 w 385"/>
                <a:gd name="T11" fmla="*/ 2147483647 h 577"/>
                <a:gd name="T12" fmla="*/ 0 w 385"/>
                <a:gd name="T13" fmla="*/ 2147483647 h 577"/>
                <a:gd name="T14" fmla="*/ 2147483647 w 385"/>
                <a:gd name="T15" fmla="*/ 2147483647 h 577"/>
                <a:gd name="T16" fmla="*/ 2147483647 w 385"/>
                <a:gd name="T17" fmla="*/ 2147483647 h 577"/>
                <a:gd name="T18" fmla="*/ 2147483647 w 385"/>
                <a:gd name="T19" fmla="*/ 2147483647 h 577"/>
                <a:gd name="T20" fmla="*/ 2147483647 w 385"/>
                <a:gd name="T21" fmla="*/ 2147483647 h 577"/>
                <a:gd name="T22" fmla="*/ 2147483647 w 385"/>
                <a:gd name="T23" fmla="*/ 2147483647 h 577"/>
                <a:gd name="T24" fmla="*/ 2147483647 w 385"/>
                <a:gd name="T25" fmla="*/ 2147483647 h 577"/>
                <a:gd name="T26" fmla="*/ 2147483647 w 385"/>
                <a:gd name="T27" fmla="*/ 2147483647 h 577"/>
                <a:gd name="T28" fmla="*/ 2147483647 w 385"/>
                <a:gd name="T29" fmla="*/ 2147483647 h 577"/>
                <a:gd name="T30" fmla="*/ 2147483647 w 385"/>
                <a:gd name="T31" fmla="*/ 2147483647 h 577"/>
                <a:gd name="T32" fmla="*/ 2147483647 w 385"/>
                <a:gd name="T33" fmla="*/ 2147483647 h 577"/>
                <a:gd name="T34" fmla="*/ 2147483647 w 385"/>
                <a:gd name="T35" fmla="*/ 2147483647 h 577"/>
                <a:gd name="T36" fmla="*/ 2147483647 w 385"/>
                <a:gd name="T37" fmla="*/ 2147483647 h 577"/>
                <a:gd name="T38" fmla="*/ 2147483647 w 385"/>
                <a:gd name="T39" fmla="*/ 2147483647 h 577"/>
                <a:gd name="T40" fmla="*/ 2147483647 w 385"/>
                <a:gd name="T41" fmla="*/ 2147483647 h 577"/>
                <a:gd name="T42" fmla="*/ 2147483647 w 385"/>
                <a:gd name="T43" fmla="*/ 2147483647 h 577"/>
                <a:gd name="T44" fmla="*/ 2147483647 w 385"/>
                <a:gd name="T45" fmla="*/ 2147483647 h 577"/>
                <a:gd name="T46" fmla="*/ 2147483647 w 385"/>
                <a:gd name="T47" fmla="*/ 2147483647 h 577"/>
                <a:gd name="T48" fmla="*/ 2147483647 w 385"/>
                <a:gd name="T49" fmla="*/ 2147483647 h 577"/>
                <a:gd name="T50" fmla="*/ 2147483647 w 385"/>
                <a:gd name="T51" fmla="*/ 2147483647 h 577"/>
                <a:gd name="T52" fmla="*/ 2147483647 w 385"/>
                <a:gd name="T53" fmla="*/ 2147483647 h 577"/>
                <a:gd name="T54" fmla="*/ 2147483647 w 385"/>
                <a:gd name="T55" fmla="*/ 2147483647 h 577"/>
                <a:gd name="T56" fmla="*/ 2147483647 w 385"/>
                <a:gd name="T57" fmla="*/ 2147483647 h 577"/>
                <a:gd name="T58" fmla="*/ 2147483647 w 385"/>
                <a:gd name="T59" fmla="*/ 2147483647 h 577"/>
                <a:gd name="T60" fmla="*/ 2147483647 w 385"/>
                <a:gd name="T61" fmla="*/ 2147483647 h 577"/>
                <a:gd name="T62" fmla="*/ 2147483647 w 385"/>
                <a:gd name="T63" fmla="*/ 2147483647 h 577"/>
                <a:gd name="T64" fmla="*/ 2147483647 w 385"/>
                <a:gd name="T65" fmla="*/ 2147483647 h 577"/>
                <a:gd name="T66" fmla="*/ 2147483647 w 385"/>
                <a:gd name="T67" fmla="*/ 2147483647 h 577"/>
                <a:gd name="T68" fmla="*/ 2147483647 w 385"/>
                <a:gd name="T69" fmla="*/ 2147483647 h 5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5"/>
                <a:gd name="T106" fmla="*/ 0 h 577"/>
                <a:gd name="T107" fmla="*/ 385 w 385"/>
                <a:gd name="T108" fmla="*/ 577 h 5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5" h="577">
                  <a:moveTo>
                    <a:pt x="378" y="309"/>
                  </a:moveTo>
                  <a:cubicBezTo>
                    <a:pt x="309" y="309"/>
                    <a:pt x="309" y="309"/>
                    <a:pt x="309" y="309"/>
                  </a:cubicBezTo>
                  <a:cubicBezTo>
                    <a:pt x="240" y="128"/>
                    <a:pt x="240" y="128"/>
                    <a:pt x="240" y="128"/>
                  </a:cubicBezTo>
                  <a:cubicBezTo>
                    <a:pt x="242" y="123"/>
                    <a:pt x="243" y="117"/>
                    <a:pt x="243" y="111"/>
                  </a:cubicBezTo>
                  <a:cubicBezTo>
                    <a:pt x="243" y="86"/>
                    <a:pt x="224" y="65"/>
                    <a:pt x="200" y="61"/>
                  </a:cubicBezTo>
                  <a:cubicBezTo>
                    <a:pt x="200" y="7"/>
                    <a:pt x="200" y="7"/>
                    <a:pt x="200" y="7"/>
                  </a:cubicBezTo>
                  <a:cubicBezTo>
                    <a:pt x="200" y="3"/>
                    <a:pt x="197" y="0"/>
                    <a:pt x="193" y="0"/>
                  </a:cubicBezTo>
                  <a:cubicBezTo>
                    <a:pt x="189" y="0"/>
                    <a:pt x="186" y="3"/>
                    <a:pt x="186" y="7"/>
                  </a:cubicBezTo>
                  <a:cubicBezTo>
                    <a:pt x="186" y="61"/>
                    <a:pt x="186" y="61"/>
                    <a:pt x="186" y="61"/>
                  </a:cubicBezTo>
                  <a:cubicBezTo>
                    <a:pt x="161" y="65"/>
                    <a:pt x="143" y="86"/>
                    <a:pt x="143" y="111"/>
                  </a:cubicBezTo>
                  <a:cubicBezTo>
                    <a:pt x="143" y="117"/>
                    <a:pt x="144" y="122"/>
                    <a:pt x="145" y="127"/>
                  </a:cubicBezTo>
                  <a:cubicBezTo>
                    <a:pt x="76" y="309"/>
                    <a:pt x="76" y="309"/>
                    <a:pt x="76" y="309"/>
                  </a:cubicBezTo>
                  <a:cubicBezTo>
                    <a:pt x="7" y="309"/>
                    <a:pt x="7" y="309"/>
                    <a:pt x="7" y="309"/>
                  </a:cubicBezTo>
                  <a:cubicBezTo>
                    <a:pt x="3" y="309"/>
                    <a:pt x="0" y="313"/>
                    <a:pt x="0" y="316"/>
                  </a:cubicBezTo>
                  <a:cubicBezTo>
                    <a:pt x="0" y="320"/>
                    <a:pt x="3" y="323"/>
                    <a:pt x="7" y="323"/>
                  </a:cubicBezTo>
                  <a:cubicBezTo>
                    <a:pt x="70" y="323"/>
                    <a:pt x="70" y="323"/>
                    <a:pt x="70" y="323"/>
                  </a:cubicBezTo>
                  <a:cubicBezTo>
                    <a:pt x="15" y="470"/>
                    <a:pt x="15" y="470"/>
                    <a:pt x="15" y="470"/>
                  </a:cubicBezTo>
                  <a:cubicBezTo>
                    <a:pt x="14" y="471"/>
                    <a:pt x="14" y="473"/>
                    <a:pt x="15" y="475"/>
                  </a:cubicBezTo>
                  <a:cubicBezTo>
                    <a:pt x="36" y="524"/>
                    <a:pt x="36" y="524"/>
                    <a:pt x="36" y="524"/>
                  </a:cubicBezTo>
                  <a:cubicBezTo>
                    <a:pt x="36" y="570"/>
                    <a:pt x="36" y="570"/>
                    <a:pt x="36" y="570"/>
                  </a:cubicBezTo>
                  <a:cubicBezTo>
                    <a:pt x="36" y="574"/>
                    <a:pt x="40" y="577"/>
                    <a:pt x="43" y="577"/>
                  </a:cubicBezTo>
                  <a:cubicBezTo>
                    <a:pt x="47" y="577"/>
                    <a:pt x="50" y="574"/>
                    <a:pt x="50" y="570"/>
                  </a:cubicBezTo>
                  <a:cubicBezTo>
                    <a:pt x="50" y="523"/>
                    <a:pt x="50" y="523"/>
                    <a:pt x="50" y="523"/>
                  </a:cubicBezTo>
                  <a:cubicBezTo>
                    <a:pt x="127" y="323"/>
                    <a:pt x="127" y="323"/>
                    <a:pt x="127" y="323"/>
                  </a:cubicBezTo>
                  <a:cubicBezTo>
                    <a:pt x="186" y="323"/>
                    <a:pt x="186" y="323"/>
                    <a:pt x="186" y="323"/>
                  </a:cubicBezTo>
                  <a:cubicBezTo>
                    <a:pt x="186" y="359"/>
                    <a:pt x="186" y="359"/>
                    <a:pt x="186" y="359"/>
                  </a:cubicBezTo>
                  <a:cubicBezTo>
                    <a:pt x="186" y="363"/>
                    <a:pt x="189" y="366"/>
                    <a:pt x="193" y="366"/>
                  </a:cubicBezTo>
                  <a:cubicBezTo>
                    <a:pt x="197" y="366"/>
                    <a:pt x="200" y="363"/>
                    <a:pt x="200" y="359"/>
                  </a:cubicBezTo>
                  <a:cubicBezTo>
                    <a:pt x="200" y="323"/>
                    <a:pt x="200" y="323"/>
                    <a:pt x="200" y="323"/>
                  </a:cubicBezTo>
                  <a:cubicBezTo>
                    <a:pt x="258" y="323"/>
                    <a:pt x="258" y="323"/>
                    <a:pt x="258" y="323"/>
                  </a:cubicBezTo>
                  <a:cubicBezTo>
                    <a:pt x="334" y="523"/>
                    <a:pt x="334" y="523"/>
                    <a:pt x="334" y="523"/>
                  </a:cubicBezTo>
                  <a:cubicBezTo>
                    <a:pt x="334" y="570"/>
                    <a:pt x="334" y="570"/>
                    <a:pt x="334" y="570"/>
                  </a:cubicBezTo>
                  <a:cubicBezTo>
                    <a:pt x="334" y="574"/>
                    <a:pt x="337" y="577"/>
                    <a:pt x="341" y="577"/>
                  </a:cubicBezTo>
                  <a:cubicBezTo>
                    <a:pt x="345" y="577"/>
                    <a:pt x="348" y="574"/>
                    <a:pt x="348" y="570"/>
                  </a:cubicBezTo>
                  <a:cubicBezTo>
                    <a:pt x="348" y="524"/>
                    <a:pt x="348" y="524"/>
                    <a:pt x="348" y="524"/>
                  </a:cubicBezTo>
                  <a:cubicBezTo>
                    <a:pt x="370" y="475"/>
                    <a:pt x="370" y="475"/>
                    <a:pt x="370" y="475"/>
                  </a:cubicBezTo>
                  <a:cubicBezTo>
                    <a:pt x="371" y="473"/>
                    <a:pt x="371" y="471"/>
                    <a:pt x="370" y="470"/>
                  </a:cubicBezTo>
                  <a:cubicBezTo>
                    <a:pt x="314" y="323"/>
                    <a:pt x="314" y="323"/>
                    <a:pt x="314" y="323"/>
                  </a:cubicBezTo>
                  <a:cubicBezTo>
                    <a:pt x="378" y="323"/>
                    <a:pt x="378" y="323"/>
                    <a:pt x="378" y="323"/>
                  </a:cubicBezTo>
                  <a:cubicBezTo>
                    <a:pt x="382" y="323"/>
                    <a:pt x="385" y="320"/>
                    <a:pt x="385" y="316"/>
                  </a:cubicBezTo>
                  <a:cubicBezTo>
                    <a:pt x="385" y="313"/>
                    <a:pt x="382" y="309"/>
                    <a:pt x="378" y="309"/>
                  </a:cubicBezTo>
                  <a:close/>
                  <a:moveTo>
                    <a:pt x="193" y="75"/>
                  </a:moveTo>
                  <a:cubicBezTo>
                    <a:pt x="213" y="75"/>
                    <a:pt x="229" y="91"/>
                    <a:pt x="229" y="111"/>
                  </a:cubicBezTo>
                  <a:cubicBezTo>
                    <a:pt x="229" y="129"/>
                    <a:pt x="217" y="143"/>
                    <a:pt x="200" y="146"/>
                  </a:cubicBezTo>
                  <a:cubicBezTo>
                    <a:pt x="200" y="146"/>
                    <a:pt x="200" y="146"/>
                    <a:pt x="200" y="146"/>
                  </a:cubicBezTo>
                  <a:cubicBezTo>
                    <a:pt x="198" y="147"/>
                    <a:pt x="195" y="147"/>
                    <a:pt x="193" y="147"/>
                  </a:cubicBezTo>
                  <a:cubicBezTo>
                    <a:pt x="173" y="147"/>
                    <a:pt x="157" y="131"/>
                    <a:pt x="157" y="111"/>
                  </a:cubicBezTo>
                  <a:cubicBezTo>
                    <a:pt x="157" y="91"/>
                    <a:pt x="173" y="75"/>
                    <a:pt x="193" y="75"/>
                  </a:cubicBezTo>
                  <a:close/>
                  <a:moveTo>
                    <a:pt x="154" y="143"/>
                  </a:moveTo>
                  <a:cubicBezTo>
                    <a:pt x="160" y="150"/>
                    <a:pt x="167" y="155"/>
                    <a:pt x="175" y="158"/>
                  </a:cubicBezTo>
                  <a:cubicBezTo>
                    <a:pt x="43" y="504"/>
                    <a:pt x="43" y="504"/>
                    <a:pt x="43" y="504"/>
                  </a:cubicBezTo>
                  <a:cubicBezTo>
                    <a:pt x="29" y="472"/>
                    <a:pt x="29" y="472"/>
                    <a:pt x="29" y="472"/>
                  </a:cubicBezTo>
                  <a:lnTo>
                    <a:pt x="154" y="143"/>
                  </a:lnTo>
                  <a:close/>
                  <a:moveTo>
                    <a:pt x="200" y="309"/>
                  </a:moveTo>
                  <a:cubicBezTo>
                    <a:pt x="200" y="274"/>
                    <a:pt x="200" y="274"/>
                    <a:pt x="200" y="274"/>
                  </a:cubicBezTo>
                  <a:cubicBezTo>
                    <a:pt x="200" y="271"/>
                    <a:pt x="197" y="267"/>
                    <a:pt x="193" y="267"/>
                  </a:cubicBezTo>
                  <a:cubicBezTo>
                    <a:pt x="189" y="267"/>
                    <a:pt x="186" y="271"/>
                    <a:pt x="186" y="274"/>
                  </a:cubicBezTo>
                  <a:cubicBezTo>
                    <a:pt x="186" y="309"/>
                    <a:pt x="186" y="309"/>
                    <a:pt x="186" y="309"/>
                  </a:cubicBezTo>
                  <a:cubicBezTo>
                    <a:pt x="132" y="309"/>
                    <a:pt x="132" y="309"/>
                    <a:pt x="132" y="309"/>
                  </a:cubicBezTo>
                  <a:cubicBezTo>
                    <a:pt x="188" y="161"/>
                    <a:pt x="188" y="161"/>
                    <a:pt x="188" y="161"/>
                  </a:cubicBezTo>
                  <a:cubicBezTo>
                    <a:pt x="190" y="161"/>
                    <a:pt x="191" y="161"/>
                    <a:pt x="193" y="161"/>
                  </a:cubicBezTo>
                  <a:cubicBezTo>
                    <a:pt x="194" y="161"/>
                    <a:pt x="195" y="161"/>
                    <a:pt x="197" y="161"/>
                  </a:cubicBezTo>
                  <a:cubicBezTo>
                    <a:pt x="253" y="309"/>
                    <a:pt x="253" y="309"/>
                    <a:pt x="253" y="309"/>
                  </a:cubicBezTo>
                  <a:lnTo>
                    <a:pt x="200" y="309"/>
                  </a:lnTo>
                  <a:close/>
                  <a:moveTo>
                    <a:pt x="342" y="504"/>
                  </a:moveTo>
                  <a:cubicBezTo>
                    <a:pt x="210" y="158"/>
                    <a:pt x="210" y="158"/>
                    <a:pt x="210" y="158"/>
                  </a:cubicBezTo>
                  <a:cubicBezTo>
                    <a:pt x="218" y="155"/>
                    <a:pt x="225" y="150"/>
                    <a:pt x="231" y="144"/>
                  </a:cubicBezTo>
                  <a:cubicBezTo>
                    <a:pt x="298" y="319"/>
                    <a:pt x="298" y="319"/>
                    <a:pt x="298" y="319"/>
                  </a:cubicBezTo>
                  <a:cubicBezTo>
                    <a:pt x="298" y="319"/>
                    <a:pt x="298" y="319"/>
                    <a:pt x="298" y="319"/>
                  </a:cubicBezTo>
                  <a:cubicBezTo>
                    <a:pt x="356" y="472"/>
                    <a:pt x="356" y="472"/>
                    <a:pt x="356" y="472"/>
                  </a:cubicBezTo>
                  <a:lnTo>
                    <a:pt x="342" y="5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sz="1200"/>
            </a:p>
          </p:txBody>
        </p:sp>
        <p:sp>
          <p:nvSpPr>
            <p:cNvPr id="47" name="Freeform 31"/>
            <p:cNvSpPr>
              <a:spLocks noEditPoints="1"/>
            </p:cNvSpPr>
            <p:nvPr/>
          </p:nvSpPr>
          <p:spPr bwMode="auto">
            <a:xfrm>
              <a:off x="3673475" y="3127375"/>
              <a:ext cx="387350" cy="549275"/>
            </a:xfrm>
            <a:custGeom>
              <a:avLst/>
              <a:gdLst>
                <a:gd name="T0" fmla="*/ 2147483647 w 501"/>
                <a:gd name="T1" fmla="*/ 2147483647 h 697"/>
                <a:gd name="T2" fmla="*/ 2147483647 w 501"/>
                <a:gd name="T3" fmla="*/ 2147483647 h 697"/>
                <a:gd name="T4" fmla="*/ 0 w 501"/>
                <a:gd name="T5" fmla="*/ 2147483647 h 697"/>
                <a:gd name="T6" fmla="*/ 2147483647 w 501"/>
                <a:gd name="T7" fmla="*/ 2147483647 h 697"/>
                <a:gd name="T8" fmla="*/ 2147483647 w 501"/>
                <a:gd name="T9" fmla="*/ 2147483647 h 697"/>
                <a:gd name="T10" fmla="*/ 2147483647 w 501"/>
                <a:gd name="T11" fmla="*/ 2147483647 h 697"/>
                <a:gd name="T12" fmla="*/ 2147483647 w 501"/>
                <a:gd name="T13" fmla="*/ 2147483647 h 697"/>
                <a:gd name="T14" fmla="*/ 2147483647 w 501"/>
                <a:gd name="T15" fmla="*/ 2147483647 h 697"/>
                <a:gd name="T16" fmla="*/ 2147483647 w 501"/>
                <a:gd name="T17" fmla="*/ 2147483647 h 697"/>
                <a:gd name="T18" fmla="*/ 2147483647 w 501"/>
                <a:gd name="T19" fmla="*/ 2147483647 h 697"/>
                <a:gd name="T20" fmla="*/ 2147483647 w 501"/>
                <a:gd name="T21" fmla="*/ 2147483647 h 697"/>
                <a:gd name="T22" fmla="*/ 2147483647 w 501"/>
                <a:gd name="T23" fmla="*/ 2147483647 h 697"/>
                <a:gd name="T24" fmla="*/ 2147483647 w 501"/>
                <a:gd name="T25" fmla="*/ 2147483647 h 697"/>
                <a:gd name="T26" fmla="*/ 2147483647 w 501"/>
                <a:gd name="T27" fmla="*/ 2147483647 h 697"/>
                <a:gd name="T28" fmla="*/ 2147483647 w 501"/>
                <a:gd name="T29" fmla="*/ 2147483647 h 697"/>
                <a:gd name="T30" fmla="*/ 2147483647 w 501"/>
                <a:gd name="T31" fmla="*/ 2147483647 h 697"/>
                <a:gd name="T32" fmla="*/ 2147483647 w 501"/>
                <a:gd name="T33" fmla="*/ 2147483647 h 697"/>
                <a:gd name="T34" fmla="*/ 2147483647 w 501"/>
                <a:gd name="T35" fmla="*/ 2147483647 h 697"/>
                <a:gd name="T36" fmla="*/ 2147483647 w 501"/>
                <a:gd name="T37" fmla="*/ 2147483647 h 697"/>
                <a:gd name="T38" fmla="*/ 2147483647 w 501"/>
                <a:gd name="T39" fmla="*/ 2147483647 h 697"/>
                <a:gd name="T40" fmla="*/ 2147483647 w 501"/>
                <a:gd name="T41" fmla="*/ 2147483647 h 697"/>
                <a:gd name="T42" fmla="*/ 2147483647 w 501"/>
                <a:gd name="T43" fmla="*/ 2147483647 h 697"/>
                <a:gd name="T44" fmla="*/ 2147483647 w 501"/>
                <a:gd name="T45" fmla="*/ 2147483647 h 697"/>
                <a:gd name="T46" fmla="*/ 2147483647 w 501"/>
                <a:gd name="T47" fmla="*/ 2147483647 h 697"/>
                <a:gd name="T48" fmla="*/ 2147483647 w 501"/>
                <a:gd name="T49" fmla="*/ 2147483647 h 697"/>
                <a:gd name="T50" fmla="*/ 2147483647 w 501"/>
                <a:gd name="T51" fmla="*/ 2147483647 h 697"/>
                <a:gd name="T52" fmla="*/ 2147483647 w 501"/>
                <a:gd name="T53" fmla="*/ 2147483647 h 697"/>
                <a:gd name="T54" fmla="*/ 2147483647 w 501"/>
                <a:gd name="T55" fmla="*/ 2147483647 h 697"/>
                <a:gd name="T56" fmla="*/ 2147483647 w 501"/>
                <a:gd name="T57" fmla="*/ 2147483647 h 697"/>
                <a:gd name="T58" fmla="*/ 2147483647 w 501"/>
                <a:gd name="T59" fmla="*/ 2147483647 h 697"/>
                <a:gd name="T60" fmla="*/ 2147483647 w 501"/>
                <a:gd name="T61" fmla="*/ 2147483647 h 697"/>
                <a:gd name="T62" fmla="*/ 2147483647 w 501"/>
                <a:gd name="T63" fmla="*/ 2147483647 h 697"/>
                <a:gd name="T64" fmla="*/ 2147483647 w 501"/>
                <a:gd name="T65" fmla="*/ 2147483647 h 697"/>
                <a:gd name="T66" fmla="*/ 2147483647 w 501"/>
                <a:gd name="T67" fmla="*/ 2147483647 h 6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1"/>
                <a:gd name="T103" fmla="*/ 0 h 697"/>
                <a:gd name="T104" fmla="*/ 501 w 501"/>
                <a:gd name="T105" fmla="*/ 697 h 6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1" h="697">
                  <a:moveTo>
                    <a:pt x="208" y="697"/>
                  </a:moveTo>
                  <a:cubicBezTo>
                    <a:pt x="207" y="697"/>
                    <a:pt x="207" y="697"/>
                    <a:pt x="206" y="697"/>
                  </a:cubicBezTo>
                  <a:cubicBezTo>
                    <a:pt x="83" y="658"/>
                    <a:pt x="0" y="561"/>
                    <a:pt x="0" y="454"/>
                  </a:cubicBezTo>
                  <a:cubicBezTo>
                    <a:pt x="0" y="379"/>
                    <a:pt x="39" y="330"/>
                    <a:pt x="77" y="283"/>
                  </a:cubicBezTo>
                  <a:cubicBezTo>
                    <a:pt x="96" y="259"/>
                    <a:pt x="115" y="234"/>
                    <a:pt x="130" y="206"/>
                  </a:cubicBezTo>
                  <a:cubicBezTo>
                    <a:pt x="170" y="129"/>
                    <a:pt x="185" y="48"/>
                    <a:pt x="190" y="7"/>
                  </a:cubicBezTo>
                  <a:cubicBezTo>
                    <a:pt x="191" y="4"/>
                    <a:pt x="192" y="2"/>
                    <a:pt x="194" y="1"/>
                  </a:cubicBezTo>
                  <a:cubicBezTo>
                    <a:pt x="196" y="0"/>
                    <a:pt x="199" y="0"/>
                    <a:pt x="201" y="1"/>
                  </a:cubicBezTo>
                  <a:cubicBezTo>
                    <a:pt x="308" y="61"/>
                    <a:pt x="501" y="249"/>
                    <a:pt x="501" y="410"/>
                  </a:cubicBezTo>
                  <a:cubicBezTo>
                    <a:pt x="501" y="577"/>
                    <a:pt x="382" y="672"/>
                    <a:pt x="307" y="692"/>
                  </a:cubicBezTo>
                  <a:cubicBezTo>
                    <a:pt x="304" y="693"/>
                    <a:pt x="301" y="692"/>
                    <a:pt x="300" y="690"/>
                  </a:cubicBezTo>
                  <a:cubicBezTo>
                    <a:pt x="298" y="688"/>
                    <a:pt x="297" y="685"/>
                    <a:pt x="299" y="683"/>
                  </a:cubicBezTo>
                  <a:cubicBezTo>
                    <a:pt x="313" y="652"/>
                    <a:pt x="328" y="602"/>
                    <a:pt x="328" y="570"/>
                  </a:cubicBezTo>
                  <a:cubicBezTo>
                    <a:pt x="328" y="530"/>
                    <a:pt x="306" y="494"/>
                    <a:pt x="259" y="458"/>
                  </a:cubicBezTo>
                  <a:cubicBezTo>
                    <a:pt x="247" y="497"/>
                    <a:pt x="227" y="523"/>
                    <a:pt x="209" y="546"/>
                  </a:cubicBezTo>
                  <a:cubicBezTo>
                    <a:pt x="191" y="570"/>
                    <a:pt x="177" y="588"/>
                    <a:pt x="177" y="611"/>
                  </a:cubicBezTo>
                  <a:cubicBezTo>
                    <a:pt x="177" y="640"/>
                    <a:pt x="204" y="676"/>
                    <a:pt x="213" y="685"/>
                  </a:cubicBezTo>
                  <a:cubicBezTo>
                    <a:pt x="214" y="686"/>
                    <a:pt x="215" y="688"/>
                    <a:pt x="215" y="690"/>
                  </a:cubicBezTo>
                  <a:cubicBezTo>
                    <a:pt x="215" y="694"/>
                    <a:pt x="212" y="697"/>
                    <a:pt x="208" y="697"/>
                  </a:cubicBezTo>
                  <a:cubicBezTo>
                    <a:pt x="208" y="697"/>
                    <a:pt x="208" y="697"/>
                    <a:pt x="208" y="697"/>
                  </a:cubicBezTo>
                  <a:close/>
                  <a:moveTo>
                    <a:pt x="203" y="19"/>
                  </a:moveTo>
                  <a:cubicBezTo>
                    <a:pt x="196" y="63"/>
                    <a:pt x="181" y="140"/>
                    <a:pt x="143" y="213"/>
                  </a:cubicBezTo>
                  <a:cubicBezTo>
                    <a:pt x="127" y="242"/>
                    <a:pt x="107" y="267"/>
                    <a:pt x="87" y="292"/>
                  </a:cubicBezTo>
                  <a:cubicBezTo>
                    <a:pt x="50" y="339"/>
                    <a:pt x="14" y="384"/>
                    <a:pt x="14" y="454"/>
                  </a:cubicBezTo>
                  <a:cubicBezTo>
                    <a:pt x="14" y="548"/>
                    <a:pt x="83" y="635"/>
                    <a:pt x="188" y="676"/>
                  </a:cubicBezTo>
                  <a:cubicBezTo>
                    <a:pt x="176" y="658"/>
                    <a:pt x="163" y="633"/>
                    <a:pt x="163" y="611"/>
                  </a:cubicBezTo>
                  <a:cubicBezTo>
                    <a:pt x="163" y="583"/>
                    <a:pt x="179" y="562"/>
                    <a:pt x="198" y="538"/>
                  </a:cubicBezTo>
                  <a:cubicBezTo>
                    <a:pt x="217" y="513"/>
                    <a:pt x="238" y="486"/>
                    <a:pt x="249" y="445"/>
                  </a:cubicBezTo>
                  <a:cubicBezTo>
                    <a:pt x="249" y="443"/>
                    <a:pt x="251" y="441"/>
                    <a:pt x="253" y="440"/>
                  </a:cubicBezTo>
                  <a:cubicBezTo>
                    <a:pt x="255" y="439"/>
                    <a:pt x="258" y="440"/>
                    <a:pt x="259" y="441"/>
                  </a:cubicBezTo>
                  <a:cubicBezTo>
                    <a:pt x="315" y="481"/>
                    <a:pt x="342" y="523"/>
                    <a:pt x="342" y="570"/>
                  </a:cubicBezTo>
                  <a:cubicBezTo>
                    <a:pt x="342" y="600"/>
                    <a:pt x="330" y="642"/>
                    <a:pt x="318" y="674"/>
                  </a:cubicBezTo>
                  <a:cubicBezTo>
                    <a:pt x="388" y="647"/>
                    <a:pt x="487" y="559"/>
                    <a:pt x="487" y="410"/>
                  </a:cubicBezTo>
                  <a:cubicBezTo>
                    <a:pt x="487" y="259"/>
                    <a:pt x="309" y="82"/>
                    <a:pt x="20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sv-SE" sz="1200"/>
            </a:p>
          </p:txBody>
        </p:sp>
        <p:sp>
          <p:nvSpPr>
            <p:cNvPr id="48" name="Freeform 35"/>
            <p:cNvSpPr>
              <a:spLocks noEditPoints="1"/>
            </p:cNvSpPr>
            <p:nvPr/>
          </p:nvSpPr>
          <p:spPr bwMode="auto">
            <a:xfrm>
              <a:off x="7689850" y="3175000"/>
              <a:ext cx="803275" cy="415925"/>
            </a:xfrm>
            <a:custGeom>
              <a:avLst/>
              <a:gdLst>
                <a:gd name="T0" fmla="*/ 2147483647 w 528"/>
                <a:gd name="T1" fmla="*/ 2147483647 h 253"/>
                <a:gd name="T2" fmla="*/ 2147483647 w 528"/>
                <a:gd name="T3" fmla="*/ 0 h 253"/>
                <a:gd name="T4" fmla="*/ 2147483647 w 528"/>
                <a:gd name="T5" fmla="*/ 2147483647 h 253"/>
                <a:gd name="T6" fmla="*/ 2147483647 w 528"/>
                <a:gd name="T7" fmla="*/ 2147483647 h 253"/>
                <a:gd name="T8" fmla="*/ 2147483647 w 528"/>
                <a:gd name="T9" fmla="*/ 2147483647 h 253"/>
                <a:gd name="T10" fmla="*/ 2147483647 w 528"/>
                <a:gd name="T11" fmla="*/ 2147483647 h 253"/>
                <a:gd name="T12" fmla="*/ 2147483647 w 528"/>
                <a:gd name="T13" fmla="*/ 2147483647 h 253"/>
                <a:gd name="T14" fmla="*/ 2147483647 w 528"/>
                <a:gd name="T15" fmla="*/ 2147483647 h 253"/>
                <a:gd name="T16" fmla="*/ 2147483647 w 528"/>
                <a:gd name="T17" fmla="*/ 2147483647 h 253"/>
                <a:gd name="T18" fmla="*/ 2147483647 w 528"/>
                <a:gd name="T19" fmla="*/ 2147483647 h 253"/>
                <a:gd name="T20" fmla="*/ 2147483647 w 528"/>
                <a:gd name="T21" fmla="*/ 2147483647 h 253"/>
                <a:gd name="T22" fmla="*/ 2147483647 w 528"/>
                <a:gd name="T23" fmla="*/ 2147483647 h 253"/>
                <a:gd name="T24" fmla="*/ 2147483647 w 528"/>
                <a:gd name="T25" fmla="*/ 2147483647 h 253"/>
                <a:gd name="T26" fmla="*/ 2147483647 w 528"/>
                <a:gd name="T27" fmla="*/ 2147483647 h 253"/>
                <a:gd name="T28" fmla="*/ 2147483647 w 528"/>
                <a:gd name="T29" fmla="*/ 2147483647 h 253"/>
                <a:gd name="T30" fmla="*/ 2147483647 w 528"/>
                <a:gd name="T31" fmla="*/ 2147483647 h 253"/>
                <a:gd name="T32" fmla="*/ 2147483647 w 528"/>
                <a:gd name="T33" fmla="*/ 2147483647 h 253"/>
                <a:gd name="T34" fmla="*/ 2147483647 w 528"/>
                <a:gd name="T35" fmla="*/ 2147483647 h 253"/>
                <a:gd name="T36" fmla="*/ 2147483647 w 528"/>
                <a:gd name="T37" fmla="*/ 2147483647 h 253"/>
                <a:gd name="T38" fmla="*/ 2147483647 w 528"/>
                <a:gd name="T39" fmla="*/ 2147483647 h 253"/>
                <a:gd name="T40" fmla="*/ 2147483647 w 528"/>
                <a:gd name="T41" fmla="*/ 2147483647 h 253"/>
                <a:gd name="T42" fmla="*/ 2147483647 w 528"/>
                <a:gd name="T43" fmla="*/ 2147483647 h 253"/>
                <a:gd name="T44" fmla="*/ 2147483647 w 528"/>
                <a:gd name="T45" fmla="*/ 2147483647 h 253"/>
                <a:gd name="T46" fmla="*/ 2147483647 w 528"/>
                <a:gd name="T47" fmla="*/ 0 h 253"/>
                <a:gd name="T48" fmla="*/ 2147483647 w 528"/>
                <a:gd name="T49" fmla="*/ 2147483647 h 253"/>
                <a:gd name="T50" fmla="*/ 0 w 528"/>
                <a:gd name="T51" fmla="*/ 2147483647 h 253"/>
                <a:gd name="T52" fmla="*/ 2147483647 w 528"/>
                <a:gd name="T53" fmla="*/ 2147483647 h 253"/>
                <a:gd name="T54" fmla="*/ 2147483647 w 528"/>
                <a:gd name="T55" fmla="*/ 2147483647 h 253"/>
                <a:gd name="T56" fmla="*/ 2147483647 w 528"/>
                <a:gd name="T57" fmla="*/ 2147483647 h 253"/>
                <a:gd name="T58" fmla="*/ 2147483647 w 528"/>
                <a:gd name="T59" fmla="*/ 2147483647 h 253"/>
                <a:gd name="T60" fmla="*/ 2147483647 w 528"/>
                <a:gd name="T61" fmla="*/ 2147483647 h 253"/>
                <a:gd name="T62" fmla="*/ 2147483647 w 528"/>
                <a:gd name="T63" fmla="*/ 2147483647 h 253"/>
                <a:gd name="T64" fmla="*/ 2147483647 w 528"/>
                <a:gd name="T65" fmla="*/ 2147483647 h 253"/>
                <a:gd name="T66" fmla="*/ 2147483647 w 528"/>
                <a:gd name="T67" fmla="*/ 2147483647 h 253"/>
                <a:gd name="T68" fmla="*/ 2147483647 w 528"/>
                <a:gd name="T69" fmla="*/ 2147483647 h 253"/>
                <a:gd name="T70" fmla="*/ 2147483647 w 528"/>
                <a:gd name="T71" fmla="*/ 2147483647 h 253"/>
                <a:gd name="T72" fmla="*/ 2147483647 w 528"/>
                <a:gd name="T73" fmla="*/ 2147483647 h 253"/>
                <a:gd name="T74" fmla="*/ 2147483647 w 528"/>
                <a:gd name="T75" fmla="*/ 2147483647 h 253"/>
                <a:gd name="T76" fmla="*/ 2147483647 w 528"/>
                <a:gd name="T77" fmla="*/ 2147483647 h 253"/>
                <a:gd name="T78" fmla="*/ 2147483647 w 528"/>
                <a:gd name="T79" fmla="*/ 2147483647 h 253"/>
                <a:gd name="T80" fmla="*/ 2147483647 w 528"/>
                <a:gd name="T81" fmla="*/ 2147483647 h 253"/>
                <a:gd name="T82" fmla="*/ 2147483647 w 528"/>
                <a:gd name="T83" fmla="*/ 2147483647 h 253"/>
                <a:gd name="T84" fmla="*/ 2147483647 w 528"/>
                <a:gd name="T85" fmla="*/ 2147483647 h 253"/>
                <a:gd name="T86" fmla="*/ 2147483647 w 528"/>
                <a:gd name="T87" fmla="*/ 2147483647 h 253"/>
                <a:gd name="T88" fmla="*/ 2147483647 w 528"/>
                <a:gd name="T89" fmla="*/ 2147483647 h 253"/>
                <a:gd name="T90" fmla="*/ 2147483647 w 528"/>
                <a:gd name="T91" fmla="*/ 2147483647 h 253"/>
                <a:gd name="T92" fmla="*/ 2147483647 w 528"/>
                <a:gd name="T93" fmla="*/ 2147483647 h 253"/>
                <a:gd name="T94" fmla="*/ 2147483647 w 528"/>
                <a:gd name="T95" fmla="*/ 2147483647 h 253"/>
                <a:gd name="T96" fmla="*/ 2147483647 w 528"/>
                <a:gd name="T97" fmla="*/ 2147483647 h 253"/>
                <a:gd name="T98" fmla="*/ 2147483647 w 528"/>
                <a:gd name="T99" fmla="*/ 2147483647 h 253"/>
                <a:gd name="T100" fmla="*/ 2147483647 w 528"/>
                <a:gd name="T101" fmla="*/ 2147483647 h 253"/>
                <a:gd name="T102" fmla="*/ 2147483647 w 528"/>
                <a:gd name="T103" fmla="*/ 2147483647 h 253"/>
                <a:gd name="T104" fmla="*/ 2147483647 w 528"/>
                <a:gd name="T105" fmla="*/ 2147483647 h 253"/>
                <a:gd name="T106" fmla="*/ 2147483647 w 528"/>
                <a:gd name="T107" fmla="*/ 2147483647 h 25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8"/>
                <a:gd name="T163" fmla="*/ 0 h 253"/>
                <a:gd name="T164" fmla="*/ 528 w 528"/>
                <a:gd name="T165" fmla="*/ 253 h 25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8" h="253">
                  <a:moveTo>
                    <a:pt x="460" y="186"/>
                  </a:moveTo>
                  <a:cubicBezTo>
                    <a:pt x="444" y="182"/>
                    <a:pt x="439" y="156"/>
                    <a:pt x="439" y="140"/>
                  </a:cubicBezTo>
                  <a:cubicBezTo>
                    <a:pt x="453" y="126"/>
                    <a:pt x="463" y="103"/>
                    <a:pt x="463" y="79"/>
                  </a:cubicBezTo>
                  <a:cubicBezTo>
                    <a:pt x="463" y="30"/>
                    <a:pt x="440" y="0"/>
                    <a:pt x="403" y="0"/>
                  </a:cubicBezTo>
                  <a:cubicBezTo>
                    <a:pt x="366" y="0"/>
                    <a:pt x="343" y="30"/>
                    <a:pt x="343" y="79"/>
                  </a:cubicBezTo>
                  <a:cubicBezTo>
                    <a:pt x="343" y="103"/>
                    <a:pt x="353" y="126"/>
                    <a:pt x="368" y="141"/>
                  </a:cubicBezTo>
                  <a:cubicBezTo>
                    <a:pt x="367" y="159"/>
                    <a:pt x="362" y="181"/>
                    <a:pt x="348" y="186"/>
                  </a:cubicBezTo>
                  <a:cubicBezTo>
                    <a:pt x="302" y="195"/>
                    <a:pt x="278" y="216"/>
                    <a:pt x="278" y="248"/>
                  </a:cubicBezTo>
                  <a:cubicBezTo>
                    <a:pt x="278" y="251"/>
                    <a:pt x="280" y="253"/>
                    <a:pt x="283" y="253"/>
                  </a:cubicBezTo>
                  <a:cubicBezTo>
                    <a:pt x="523" y="253"/>
                    <a:pt x="523" y="253"/>
                    <a:pt x="523" y="253"/>
                  </a:cubicBezTo>
                  <a:cubicBezTo>
                    <a:pt x="525" y="253"/>
                    <a:pt x="528" y="251"/>
                    <a:pt x="528" y="248"/>
                  </a:cubicBezTo>
                  <a:cubicBezTo>
                    <a:pt x="528" y="217"/>
                    <a:pt x="504" y="195"/>
                    <a:pt x="460" y="186"/>
                  </a:cubicBezTo>
                  <a:close/>
                  <a:moveTo>
                    <a:pt x="352" y="79"/>
                  </a:moveTo>
                  <a:cubicBezTo>
                    <a:pt x="352" y="45"/>
                    <a:pt x="366" y="10"/>
                    <a:pt x="403" y="10"/>
                  </a:cubicBezTo>
                  <a:cubicBezTo>
                    <a:pt x="440" y="10"/>
                    <a:pt x="453" y="45"/>
                    <a:pt x="453" y="79"/>
                  </a:cubicBezTo>
                  <a:cubicBezTo>
                    <a:pt x="453" y="118"/>
                    <a:pt x="427" y="148"/>
                    <a:pt x="403" y="148"/>
                  </a:cubicBezTo>
                  <a:cubicBezTo>
                    <a:pt x="379" y="148"/>
                    <a:pt x="352" y="118"/>
                    <a:pt x="352" y="79"/>
                  </a:cubicBezTo>
                  <a:close/>
                  <a:moveTo>
                    <a:pt x="288" y="243"/>
                  </a:moveTo>
                  <a:cubicBezTo>
                    <a:pt x="290" y="219"/>
                    <a:pt x="311" y="202"/>
                    <a:pt x="350" y="195"/>
                  </a:cubicBezTo>
                  <a:cubicBezTo>
                    <a:pt x="350" y="195"/>
                    <a:pt x="350" y="195"/>
                    <a:pt x="350" y="195"/>
                  </a:cubicBezTo>
                  <a:cubicBezTo>
                    <a:pt x="367" y="189"/>
                    <a:pt x="375" y="169"/>
                    <a:pt x="377" y="148"/>
                  </a:cubicBezTo>
                  <a:cubicBezTo>
                    <a:pt x="385" y="154"/>
                    <a:pt x="394" y="157"/>
                    <a:pt x="403" y="157"/>
                  </a:cubicBezTo>
                  <a:cubicBezTo>
                    <a:pt x="412" y="157"/>
                    <a:pt x="422" y="154"/>
                    <a:pt x="430" y="148"/>
                  </a:cubicBezTo>
                  <a:cubicBezTo>
                    <a:pt x="433" y="186"/>
                    <a:pt x="453" y="194"/>
                    <a:pt x="457" y="195"/>
                  </a:cubicBezTo>
                  <a:cubicBezTo>
                    <a:pt x="458" y="195"/>
                    <a:pt x="458" y="195"/>
                    <a:pt x="458" y="195"/>
                  </a:cubicBezTo>
                  <a:cubicBezTo>
                    <a:pt x="495" y="203"/>
                    <a:pt x="516" y="219"/>
                    <a:pt x="518" y="243"/>
                  </a:cubicBezTo>
                  <a:lnTo>
                    <a:pt x="288" y="243"/>
                  </a:lnTo>
                  <a:close/>
                  <a:moveTo>
                    <a:pt x="319" y="94"/>
                  </a:moveTo>
                  <a:cubicBezTo>
                    <a:pt x="323" y="94"/>
                    <a:pt x="327" y="92"/>
                    <a:pt x="330" y="89"/>
                  </a:cubicBezTo>
                  <a:cubicBezTo>
                    <a:pt x="332" y="86"/>
                    <a:pt x="334" y="83"/>
                    <a:pt x="334" y="79"/>
                  </a:cubicBezTo>
                  <a:cubicBezTo>
                    <a:pt x="334" y="75"/>
                    <a:pt x="332" y="71"/>
                    <a:pt x="330" y="68"/>
                  </a:cubicBezTo>
                  <a:cubicBezTo>
                    <a:pt x="327" y="65"/>
                    <a:pt x="323" y="64"/>
                    <a:pt x="319" y="64"/>
                  </a:cubicBezTo>
                  <a:cubicBezTo>
                    <a:pt x="315" y="64"/>
                    <a:pt x="311" y="65"/>
                    <a:pt x="308" y="68"/>
                  </a:cubicBezTo>
                  <a:cubicBezTo>
                    <a:pt x="305" y="71"/>
                    <a:pt x="304" y="75"/>
                    <a:pt x="304" y="79"/>
                  </a:cubicBezTo>
                  <a:cubicBezTo>
                    <a:pt x="304" y="83"/>
                    <a:pt x="305" y="86"/>
                    <a:pt x="308" y="89"/>
                  </a:cubicBezTo>
                  <a:cubicBezTo>
                    <a:pt x="311" y="92"/>
                    <a:pt x="315" y="94"/>
                    <a:pt x="319" y="94"/>
                  </a:cubicBezTo>
                  <a:close/>
                  <a:moveTo>
                    <a:pt x="315" y="75"/>
                  </a:moveTo>
                  <a:cubicBezTo>
                    <a:pt x="316" y="74"/>
                    <a:pt x="317" y="73"/>
                    <a:pt x="319" y="73"/>
                  </a:cubicBezTo>
                  <a:cubicBezTo>
                    <a:pt x="320" y="73"/>
                    <a:pt x="322" y="74"/>
                    <a:pt x="323" y="75"/>
                  </a:cubicBezTo>
                  <a:cubicBezTo>
                    <a:pt x="324" y="76"/>
                    <a:pt x="325" y="77"/>
                    <a:pt x="325" y="79"/>
                  </a:cubicBezTo>
                  <a:cubicBezTo>
                    <a:pt x="325" y="80"/>
                    <a:pt x="324" y="82"/>
                    <a:pt x="323" y="83"/>
                  </a:cubicBezTo>
                  <a:cubicBezTo>
                    <a:pt x="321" y="85"/>
                    <a:pt x="317" y="85"/>
                    <a:pt x="315" y="83"/>
                  </a:cubicBezTo>
                  <a:cubicBezTo>
                    <a:pt x="314" y="82"/>
                    <a:pt x="313" y="80"/>
                    <a:pt x="313" y="79"/>
                  </a:cubicBezTo>
                  <a:cubicBezTo>
                    <a:pt x="313" y="77"/>
                    <a:pt x="314" y="76"/>
                    <a:pt x="315" y="75"/>
                  </a:cubicBezTo>
                  <a:close/>
                  <a:moveTo>
                    <a:pt x="181" y="186"/>
                  </a:moveTo>
                  <a:cubicBezTo>
                    <a:pt x="165" y="182"/>
                    <a:pt x="161" y="156"/>
                    <a:pt x="160" y="140"/>
                  </a:cubicBezTo>
                  <a:cubicBezTo>
                    <a:pt x="175" y="126"/>
                    <a:pt x="184" y="103"/>
                    <a:pt x="184" y="79"/>
                  </a:cubicBezTo>
                  <a:cubicBezTo>
                    <a:pt x="184" y="30"/>
                    <a:pt x="161" y="0"/>
                    <a:pt x="124" y="0"/>
                  </a:cubicBezTo>
                  <a:cubicBezTo>
                    <a:pt x="87" y="0"/>
                    <a:pt x="64" y="30"/>
                    <a:pt x="64" y="79"/>
                  </a:cubicBezTo>
                  <a:cubicBezTo>
                    <a:pt x="64" y="103"/>
                    <a:pt x="74" y="126"/>
                    <a:pt x="89" y="141"/>
                  </a:cubicBezTo>
                  <a:cubicBezTo>
                    <a:pt x="89" y="159"/>
                    <a:pt x="83" y="181"/>
                    <a:pt x="69" y="186"/>
                  </a:cubicBezTo>
                  <a:cubicBezTo>
                    <a:pt x="24" y="195"/>
                    <a:pt x="0" y="216"/>
                    <a:pt x="0" y="248"/>
                  </a:cubicBezTo>
                  <a:cubicBezTo>
                    <a:pt x="0" y="251"/>
                    <a:pt x="2" y="253"/>
                    <a:pt x="4" y="253"/>
                  </a:cubicBezTo>
                  <a:cubicBezTo>
                    <a:pt x="244" y="253"/>
                    <a:pt x="244" y="253"/>
                    <a:pt x="244" y="253"/>
                  </a:cubicBezTo>
                  <a:cubicBezTo>
                    <a:pt x="247" y="253"/>
                    <a:pt x="249" y="251"/>
                    <a:pt x="249" y="248"/>
                  </a:cubicBezTo>
                  <a:cubicBezTo>
                    <a:pt x="249" y="217"/>
                    <a:pt x="226" y="195"/>
                    <a:pt x="181" y="186"/>
                  </a:cubicBezTo>
                  <a:close/>
                  <a:moveTo>
                    <a:pt x="74" y="79"/>
                  </a:moveTo>
                  <a:cubicBezTo>
                    <a:pt x="74" y="45"/>
                    <a:pt x="87" y="10"/>
                    <a:pt x="124" y="10"/>
                  </a:cubicBezTo>
                  <a:cubicBezTo>
                    <a:pt x="161" y="10"/>
                    <a:pt x="175" y="45"/>
                    <a:pt x="175" y="79"/>
                  </a:cubicBezTo>
                  <a:cubicBezTo>
                    <a:pt x="175" y="118"/>
                    <a:pt x="148" y="148"/>
                    <a:pt x="124" y="148"/>
                  </a:cubicBezTo>
                  <a:cubicBezTo>
                    <a:pt x="100" y="148"/>
                    <a:pt x="74" y="118"/>
                    <a:pt x="74" y="79"/>
                  </a:cubicBezTo>
                  <a:close/>
                  <a:moveTo>
                    <a:pt x="9" y="243"/>
                  </a:moveTo>
                  <a:cubicBezTo>
                    <a:pt x="11" y="219"/>
                    <a:pt x="32" y="202"/>
                    <a:pt x="71" y="195"/>
                  </a:cubicBezTo>
                  <a:cubicBezTo>
                    <a:pt x="71" y="195"/>
                    <a:pt x="71" y="195"/>
                    <a:pt x="72" y="195"/>
                  </a:cubicBezTo>
                  <a:cubicBezTo>
                    <a:pt x="89" y="189"/>
                    <a:pt x="96" y="169"/>
                    <a:pt x="98" y="148"/>
                  </a:cubicBezTo>
                  <a:cubicBezTo>
                    <a:pt x="106" y="154"/>
                    <a:pt x="115" y="157"/>
                    <a:pt x="124" y="157"/>
                  </a:cubicBezTo>
                  <a:cubicBezTo>
                    <a:pt x="134" y="157"/>
                    <a:pt x="143" y="154"/>
                    <a:pt x="151" y="148"/>
                  </a:cubicBezTo>
                  <a:cubicBezTo>
                    <a:pt x="154" y="186"/>
                    <a:pt x="174" y="194"/>
                    <a:pt x="179" y="195"/>
                  </a:cubicBezTo>
                  <a:cubicBezTo>
                    <a:pt x="179" y="195"/>
                    <a:pt x="179" y="195"/>
                    <a:pt x="179" y="195"/>
                  </a:cubicBezTo>
                  <a:cubicBezTo>
                    <a:pt x="217" y="203"/>
                    <a:pt x="237" y="219"/>
                    <a:pt x="239" y="243"/>
                  </a:cubicBezTo>
                  <a:lnTo>
                    <a:pt x="9" y="243"/>
                  </a:lnTo>
                  <a:close/>
                  <a:moveTo>
                    <a:pt x="297" y="79"/>
                  </a:moveTo>
                  <a:cubicBezTo>
                    <a:pt x="297" y="70"/>
                    <a:pt x="290" y="63"/>
                    <a:pt x="282" y="63"/>
                  </a:cubicBezTo>
                  <a:cubicBezTo>
                    <a:pt x="274" y="63"/>
                    <a:pt x="267" y="70"/>
                    <a:pt x="267" y="79"/>
                  </a:cubicBezTo>
                  <a:cubicBezTo>
                    <a:pt x="267" y="87"/>
                    <a:pt x="274" y="94"/>
                    <a:pt x="282" y="94"/>
                  </a:cubicBezTo>
                  <a:cubicBezTo>
                    <a:pt x="290" y="94"/>
                    <a:pt x="297" y="87"/>
                    <a:pt x="297" y="79"/>
                  </a:cubicBezTo>
                  <a:close/>
                  <a:moveTo>
                    <a:pt x="276" y="79"/>
                  </a:moveTo>
                  <a:cubicBezTo>
                    <a:pt x="276" y="75"/>
                    <a:pt x="279" y="73"/>
                    <a:pt x="282" y="73"/>
                  </a:cubicBezTo>
                  <a:cubicBezTo>
                    <a:pt x="285" y="73"/>
                    <a:pt x="288" y="75"/>
                    <a:pt x="288" y="79"/>
                  </a:cubicBezTo>
                  <a:cubicBezTo>
                    <a:pt x="288" y="82"/>
                    <a:pt x="285" y="84"/>
                    <a:pt x="282" y="84"/>
                  </a:cubicBezTo>
                  <a:cubicBezTo>
                    <a:pt x="279" y="84"/>
                    <a:pt x="276" y="82"/>
                    <a:pt x="276" y="79"/>
                  </a:cubicBezTo>
                  <a:close/>
                  <a:moveTo>
                    <a:pt x="245" y="63"/>
                  </a:moveTo>
                  <a:cubicBezTo>
                    <a:pt x="237" y="63"/>
                    <a:pt x="230" y="70"/>
                    <a:pt x="230" y="79"/>
                  </a:cubicBezTo>
                  <a:cubicBezTo>
                    <a:pt x="230" y="87"/>
                    <a:pt x="237" y="94"/>
                    <a:pt x="245" y="94"/>
                  </a:cubicBezTo>
                  <a:cubicBezTo>
                    <a:pt x="253" y="94"/>
                    <a:pt x="260" y="87"/>
                    <a:pt x="260" y="79"/>
                  </a:cubicBezTo>
                  <a:cubicBezTo>
                    <a:pt x="260" y="70"/>
                    <a:pt x="253" y="63"/>
                    <a:pt x="245" y="63"/>
                  </a:cubicBezTo>
                  <a:close/>
                  <a:moveTo>
                    <a:pt x="245" y="84"/>
                  </a:moveTo>
                  <a:cubicBezTo>
                    <a:pt x="242" y="84"/>
                    <a:pt x="239" y="82"/>
                    <a:pt x="239" y="79"/>
                  </a:cubicBezTo>
                  <a:cubicBezTo>
                    <a:pt x="239" y="75"/>
                    <a:pt x="242" y="73"/>
                    <a:pt x="245" y="73"/>
                  </a:cubicBezTo>
                  <a:cubicBezTo>
                    <a:pt x="248" y="73"/>
                    <a:pt x="251" y="75"/>
                    <a:pt x="251" y="79"/>
                  </a:cubicBezTo>
                  <a:cubicBezTo>
                    <a:pt x="251" y="82"/>
                    <a:pt x="248" y="84"/>
                    <a:pt x="245" y="84"/>
                  </a:cubicBezTo>
                  <a:close/>
                  <a:moveTo>
                    <a:pt x="208" y="94"/>
                  </a:moveTo>
                  <a:cubicBezTo>
                    <a:pt x="212" y="94"/>
                    <a:pt x="216" y="92"/>
                    <a:pt x="219" y="89"/>
                  </a:cubicBezTo>
                  <a:cubicBezTo>
                    <a:pt x="222" y="86"/>
                    <a:pt x="223" y="83"/>
                    <a:pt x="223" y="79"/>
                  </a:cubicBezTo>
                  <a:cubicBezTo>
                    <a:pt x="223" y="75"/>
                    <a:pt x="222" y="71"/>
                    <a:pt x="219" y="68"/>
                  </a:cubicBezTo>
                  <a:cubicBezTo>
                    <a:pt x="216" y="65"/>
                    <a:pt x="212" y="64"/>
                    <a:pt x="208" y="64"/>
                  </a:cubicBezTo>
                  <a:cubicBezTo>
                    <a:pt x="204" y="64"/>
                    <a:pt x="200" y="65"/>
                    <a:pt x="198" y="68"/>
                  </a:cubicBezTo>
                  <a:cubicBezTo>
                    <a:pt x="195" y="71"/>
                    <a:pt x="193" y="75"/>
                    <a:pt x="193" y="79"/>
                  </a:cubicBezTo>
                  <a:cubicBezTo>
                    <a:pt x="193" y="83"/>
                    <a:pt x="195" y="87"/>
                    <a:pt x="198" y="89"/>
                  </a:cubicBezTo>
                  <a:cubicBezTo>
                    <a:pt x="200" y="92"/>
                    <a:pt x="204" y="94"/>
                    <a:pt x="208" y="94"/>
                  </a:cubicBezTo>
                  <a:close/>
                  <a:moveTo>
                    <a:pt x="204" y="75"/>
                  </a:moveTo>
                  <a:cubicBezTo>
                    <a:pt x="205" y="74"/>
                    <a:pt x="207" y="73"/>
                    <a:pt x="208" y="73"/>
                  </a:cubicBezTo>
                  <a:cubicBezTo>
                    <a:pt x="210" y="73"/>
                    <a:pt x="211" y="74"/>
                    <a:pt x="212" y="75"/>
                  </a:cubicBezTo>
                  <a:cubicBezTo>
                    <a:pt x="213" y="76"/>
                    <a:pt x="214" y="77"/>
                    <a:pt x="214" y="79"/>
                  </a:cubicBezTo>
                  <a:cubicBezTo>
                    <a:pt x="214" y="80"/>
                    <a:pt x="213" y="82"/>
                    <a:pt x="212" y="83"/>
                  </a:cubicBezTo>
                  <a:cubicBezTo>
                    <a:pt x="210" y="85"/>
                    <a:pt x="206" y="85"/>
                    <a:pt x="204" y="83"/>
                  </a:cubicBezTo>
                  <a:cubicBezTo>
                    <a:pt x="203" y="82"/>
                    <a:pt x="202" y="80"/>
                    <a:pt x="202" y="79"/>
                  </a:cubicBezTo>
                  <a:cubicBezTo>
                    <a:pt x="202" y="77"/>
                    <a:pt x="203" y="76"/>
                    <a:pt x="204"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sv-SE" sz="1200"/>
            </a:p>
          </p:txBody>
        </p:sp>
        <p:sp>
          <p:nvSpPr>
            <p:cNvPr id="49" name="Freeform 114"/>
            <p:cNvSpPr>
              <a:spLocks noEditPoints="1"/>
            </p:cNvSpPr>
            <p:nvPr/>
          </p:nvSpPr>
          <p:spPr bwMode="auto">
            <a:xfrm>
              <a:off x="4937125" y="3098800"/>
              <a:ext cx="688975" cy="577850"/>
            </a:xfrm>
            <a:custGeom>
              <a:avLst/>
              <a:gdLst>
                <a:gd name="T0" fmla="*/ 2147483647 w 701"/>
                <a:gd name="T1" fmla="*/ 2147483647 h 638"/>
                <a:gd name="T2" fmla="*/ 2147483647 w 701"/>
                <a:gd name="T3" fmla="*/ 2147483647 h 638"/>
                <a:gd name="T4" fmla="*/ 2147483647 w 701"/>
                <a:gd name="T5" fmla="*/ 2147483647 h 638"/>
                <a:gd name="T6" fmla="*/ 2147483647 w 701"/>
                <a:gd name="T7" fmla="*/ 2147483647 h 638"/>
                <a:gd name="T8" fmla="*/ 2147483647 w 701"/>
                <a:gd name="T9" fmla="*/ 2147483647 h 638"/>
                <a:gd name="T10" fmla="*/ 2147483647 w 701"/>
                <a:gd name="T11" fmla="*/ 2147483647 h 638"/>
                <a:gd name="T12" fmla="*/ 2147483647 w 701"/>
                <a:gd name="T13" fmla="*/ 2147483647 h 638"/>
                <a:gd name="T14" fmla="*/ 2147483647 w 701"/>
                <a:gd name="T15" fmla="*/ 2147483647 h 638"/>
                <a:gd name="T16" fmla="*/ 2147483647 w 701"/>
                <a:gd name="T17" fmla="*/ 2147483647 h 638"/>
                <a:gd name="T18" fmla="*/ 2147483647 w 701"/>
                <a:gd name="T19" fmla="*/ 2147483647 h 638"/>
                <a:gd name="T20" fmla="*/ 2147483647 w 701"/>
                <a:gd name="T21" fmla="*/ 2147483647 h 638"/>
                <a:gd name="T22" fmla="*/ 2147483647 w 701"/>
                <a:gd name="T23" fmla="*/ 2147483647 h 638"/>
                <a:gd name="T24" fmla="*/ 0 w 701"/>
                <a:gd name="T25" fmla="*/ 2147483647 h 638"/>
                <a:gd name="T26" fmla="*/ 2147483647 w 701"/>
                <a:gd name="T27" fmla="*/ 2147483647 h 638"/>
                <a:gd name="T28" fmla="*/ 2147483647 w 701"/>
                <a:gd name="T29" fmla="*/ 2147483647 h 638"/>
                <a:gd name="T30" fmla="*/ 2147483647 w 701"/>
                <a:gd name="T31" fmla="*/ 2147483647 h 638"/>
                <a:gd name="T32" fmla="*/ 2147483647 w 701"/>
                <a:gd name="T33" fmla="*/ 2147483647 h 638"/>
                <a:gd name="T34" fmla="*/ 2147483647 w 701"/>
                <a:gd name="T35" fmla="*/ 2147483647 h 638"/>
                <a:gd name="T36" fmla="*/ 2147483647 w 701"/>
                <a:gd name="T37" fmla="*/ 2147483647 h 638"/>
                <a:gd name="T38" fmla="*/ 2147483647 w 701"/>
                <a:gd name="T39" fmla="*/ 2147483647 h 638"/>
                <a:gd name="T40" fmla="*/ 2147483647 w 701"/>
                <a:gd name="T41" fmla="*/ 2147483647 h 638"/>
                <a:gd name="T42" fmla="*/ 2147483647 w 701"/>
                <a:gd name="T43" fmla="*/ 2147483647 h 638"/>
                <a:gd name="T44" fmla="*/ 2147483647 w 701"/>
                <a:gd name="T45" fmla="*/ 2147483647 h 638"/>
                <a:gd name="T46" fmla="*/ 2147483647 w 701"/>
                <a:gd name="T47" fmla="*/ 2147483647 h 638"/>
                <a:gd name="T48" fmla="*/ 2147483647 w 701"/>
                <a:gd name="T49" fmla="*/ 2147483647 h 638"/>
                <a:gd name="T50" fmla="*/ 2147483647 w 701"/>
                <a:gd name="T51" fmla="*/ 2147483647 h 638"/>
                <a:gd name="T52" fmla="*/ 2147483647 w 701"/>
                <a:gd name="T53" fmla="*/ 2147483647 h 638"/>
                <a:gd name="T54" fmla="*/ 2147483647 w 701"/>
                <a:gd name="T55" fmla="*/ 2147483647 h 638"/>
                <a:gd name="T56" fmla="*/ 2147483647 w 701"/>
                <a:gd name="T57" fmla="*/ 2147483647 h 638"/>
                <a:gd name="T58" fmla="*/ 2147483647 w 701"/>
                <a:gd name="T59" fmla="*/ 2147483647 h 638"/>
                <a:gd name="T60" fmla="*/ 2147483647 w 701"/>
                <a:gd name="T61" fmla="*/ 2147483647 h 638"/>
                <a:gd name="T62" fmla="*/ 2147483647 w 701"/>
                <a:gd name="T63" fmla="*/ 2147483647 h 638"/>
                <a:gd name="T64" fmla="*/ 2147483647 w 701"/>
                <a:gd name="T65" fmla="*/ 2147483647 h 638"/>
                <a:gd name="T66" fmla="*/ 2147483647 w 701"/>
                <a:gd name="T67" fmla="*/ 2147483647 h 638"/>
                <a:gd name="T68" fmla="*/ 2147483647 w 701"/>
                <a:gd name="T69" fmla="*/ 2147483647 h 638"/>
                <a:gd name="T70" fmla="*/ 2147483647 w 701"/>
                <a:gd name="T71" fmla="*/ 2147483647 h 638"/>
                <a:gd name="T72" fmla="*/ 2147483647 w 701"/>
                <a:gd name="T73" fmla="*/ 2147483647 h 638"/>
                <a:gd name="T74" fmla="*/ 2147483647 w 701"/>
                <a:gd name="T75" fmla="*/ 2147483647 h 638"/>
                <a:gd name="T76" fmla="*/ 2147483647 w 701"/>
                <a:gd name="T77" fmla="*/ 2147483647 h 6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1"/>
                <a:gd name="T118" fmla="*/ 0 h 638"/>
                <a:gd name="T119" fmla="*/ 701 w 701"/>
                <a:gd name="T120" fmla="*/ 638 h 6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1" h="638">
                  <a:moveTo>
                    <a:pt x="636" y="506"/>
                  </a:moveTo>
                  <a:cubicBezTo>
                    <a:pt x="617" y="506"/>
                    <a:pt x="600" y="514"/>
                    <a:pt x="589" y="526"/>
                  </a:cubicBezTo>
                  <a:cubicBezTo>
                    <a:pt x="357" y="363"/>
                    <a:pt x="357" y="363"/>
                    <a:pt x="357" y="363"/>
                  </a:cubicBezTo>
                  <a:cubicBezTo>
                    <a:pt x="369" y="349"/>
                    <a:pt x="375" y="330"/>
                    <a:pt x="375" y="310"/>
                  </a:cubicBezTo>
                  <a:cubicBezTo>
                    <a:pt x="375" y="305"/>
                    <a:pt x="375" y="300"/>
                    <a:pt x="374" y="296"/>
                  </a:cubicBezTo>
                  <a:cubicBezTo>
                    <a:pt x="436" y="280"/>
                    <a:pt x="436" y="280"/>
                    <a:pt x="436" y="280"/>
                  </a:cubicBezTo>
                  <a:cubicBezTo>
                    <a:pt x="445" y="305"/>
                    <a:pt x="469" y="323"/>
                    <a:pt x="498" y="323"/>
                  </a:cubicBezTo>
                  <a:cubicBezTo>
                    <a:pt x="534" y="323"/>
                    <a:pt x="563" y="294"/>
                    <a:pt x="563" y="257"/>
                  </a:cubicBezTo>
                  <a:cubicBezTo>
                    <a:pt x="563" y="221"/>
                    <a:pt x="534" y="192"/>
                    <a:pt x="498" y="192"/>
                  </a:cubicBezTo>
                  <a:cubicBezTo>
                    <a:pt x="461" y="192"/>
                    <a:pt x="432" y="221"/>
                    <a:pt x="432" y="257"/>
                  </a:cubicBezTo>
                  <a:cubicBezTo>
                    <a:pt x="432" y="261"/>
                    <a:pt x="432" y="264"/>
                    <a:pt x="433" y="267"/>
                  </a:cubicBezTo>
                  <a:cubicBezTo>
                    <a:pt x="371" y="282"/>
                    <a:pt x="371" y="282"/>
                    <a:pt x="371" y="282"/>
                  </a:cubicBezTo>
                  <a:cubicBezTo>
                    <a:pt x="364" y="262"/>
                    <a:pt x="350" y="245"/>
                    <a:pt x="332" y="235"/>
                  </a:cubicBezTo>
                  <a:cubicBezTo>
                    <a:pt x="382" y="128"/>
                    <a:pt x="382" y="128"/>
                    <a:pt x="382" y="128"/>
                  </a:cubicBezTo>
                  <a:cubicBezTo>
                    <a:pt x="389" y="130"/>
                    <a:pt x="396" y="131"/>
                    <a:pt x="403" y="131"/>
                  </a:cubicBezTo>
                  <a:cubicBezTo>
                    <a:pt x="440" y="131"/>
                    <a:pt x="469" y="102"/>
                    <a:pt x="469" y="66"/>
                  </a:cubicBezTo>
                  <a:cubicBezTo>
                    <a:pt x="469" y="29"/>
                    <a:pt x="440" y="0"/>
                    <a:pt x="403" y="0"/>
                  </a:cubicBezTo>
                  <a:cubicBezTo>
                    <a:pt x="367" y="0"/>
                    <a:pt x="338" y="29"/>
                    <a:pt x="338" y="66"/>
                  </a:cubicBezTo>
                  <a:cubicBezTo>
                    <a:pt x="338" y="89"/>
                    <a:pt x="350" y="110"/>
                    <a:pt x="369" y="122"/>
                  </a:cubicBezTo>
                  <a:cubicBezTo>
                    <a:pt x="319" y="229"/>
                    <a:pt x="319" y="229"/>
                    <a:pt x="319" y="229"/>
                  </a:cubicBezTo>
                  <a:cubicBezTo>
                    <a:pt x="309" y="225"/>
                    <a:pt x="299" y="223"/>
                    <a:pt x="288" y="223"/>
                  </a:cubicBezTo>
                  <a:cubicBezTo>
                    <a:pt x="250" y="223"/>
                    <a:pt x="217" y="248"/>
                    <a:pt x="206" y="283"/>
                  </a:cubicBezTo>
                  <a:cubicBezTo>
                    <a:pt x="130" y="266"/>
                    <a:pt x="130" y="266"/>
                    <a:pt x="130" y="266"/>
                  </a:cubicBezTo>
                  <a:cubicBezTo>
                    <a:pt x="131" y="263"/>
                    <a:pt x="131" y="260"/>
                    <a:pt x="131" y="257"/>
                  </a:cubicBezTo>
                  <a:cubicBezTo>
                    <a:pt x="131" y="221"/>
                    <a:pt x="102" y="192"/>
                    <a:pt x="65" y="192"/>
                  </a:cubicBezTo>
                  <a:cubicBezTo>
                    <a:pt x="29" y="192"/>
                    <a:pt x="0" y="221"/>
                    <a:pt x="0" y="257"/>
                  </a:cubicBezTo>
                  <a:cubicBezTo>
                    <a:pt x="0" y="294"/>
                    <a:pt x="29" y="323"/>
                    <a:pt x="65" y="323"/>
                  </a:cubicBezTo>
                  <a:cubicBezTo>
                    <a:pt x="94" y="323"/>
                    <a:pt x="118" y="305"/>
                    <a:pt x="127" y="280"/>
                  </a:cubicBezTo>
                  <a:cubicBezTo>
                    <a:pt x="202" y="297"/>
                    <a:pt x="202" y="297"/>
                    <a:pt x="202" y="297"/>
                  </a:cubicBezTo>
                  <a:cubicBezTo>
                    <a:pt x="201" y="301"/>
                    <a:pt x="201" y="306"/>
                    <a:pt x="201" y="310"/>
                  </a:cubicBezTo>
                  <a:cubicBezTo>
                    <a:pt x="201" y="343"/>
                    <a:pt x="219" y="371"/>
                    <a:pt x="246" y="386"/>
                  </a:cubicBezTo>
                  <a:cubicBezTo>
                    <a:pt x="210" y="472"/>
                    <a:pt x="210" y="472"/>
                    <a:pt x="210" y="472"/>
                  </a:cubicBezTo>
                  <a:cubicBezTo>
                    <a:pt x="206" y="471"/>
                    <a:pt x="201" y="470"/>
                    <a:pt x="196" y="470"/>
                  </a:cubicBezTo>
                  <a:cubicBezTo>
                    <a:pt x="160" y="470"/>
                    <a:pt x="131" y="500"/>
                    <a:pt x="131" y="536"/>
                  </a:cubicBezTo>
                  <a:cubicBezTo>
                    <a:pt x="131" y="572"/>
                    <a:pt x="160" y="602"/>
                    <a:pt x="196" y="602"/>
                  </a:cubicBezTo>
                  <a:cubicBezTo>
                    <a:pt x="232" y="602"/>
                    <a:pt x="262" y="572"/>
                    <a:pt x="262" y="536"/>
                  </a:cubicBezTo>
                  <a:cubicBezTo>
                    <a:pt x="262" y="510"/>
                    <a:pt x="246" y="487"/>
                    <a:pt x="224" y="476"/>
                  </a:cubicBezTo>
                  <a:cubicBezTo>
                    <a:pt x="259" y="392"/>
                    <a:pt x="259" y="392"/>
                    <a:pt x="259" y="392"/>
                  </a:cubicBezTo>
                  <a:cubicBezTo>
                    <a:pt x="268" y="396"/>
                    <a:pt x="278" y="397"/>
                    <a:pt x="288" y="397"/>
                  </a:cubicBezTo>
                  <a:cubicBezTo>
                    <a:pt x="311" y="397"/>
                    <a:pt x="332" y="388"/>
                    <a:pt x="348" y="374"/>
                  </a:cubicBezTo>
                  <a:cubicBezTo>
                    <a:pt x="580" y="537"/>
                    <a:pt x="580" y="537"/>
                    <a:pt x="580" y="537"/>
                  </a:cubicBezTo>
                  <a:cubicBezTo>
                    <a:pt x="574" y="547"/>
                    <a:pt x="570" y="559"/>
                    <a:pt x="570" y="572"/>
                  </a:cubicBezTo>
                  <a:cubicBezTo>
                    <a:pt x="570" y="608"/>
                    <a:pt x="599" y="638"/>
                    <a:pt x="636" y="638"/>
                  </a:cubicBezTo>
                  <a:cubicBezTo>
                    <a:pt x="672" y="638"/>
                    <a:pt x="701" y="608"/>
                    <a:pt x="701" y="572"/>
                  </a:cubicBezTo>
                  <a:cubicBezTo>
                    <a:pt x="701" y="536"/>
                    <a:pt x="672" y="506"/>
                    <a:pt x="636" y="506"/>
                  </a:cubicBezTo>
                  <a:close/>
                  <a:moveTo>
                    <a:pt x="498" y="206"/>
                  </a:moveTo>
                  <a:cubicBezTo>
                    <a:pt x="526" y="206"/>
                    <a:pt x="549" y="229"/>
                    <a:pt x="549" y="257"/>
                  </a:cubicBezTo>
                  <a:cubicBezTo>
                    <a:pt x="549" y="286"/>
                    <a:pt x="526" y="309"/>
                    <a:pt x="498" y="309"/>
                  </a:cubicBezTo>
                  <a:cubicBezTo>
                    <a:pt x="474" y="309"/>
                    <a:pt x="453" y="292"/>
                    <a:pt x="448" y="270"/>
                  </a:cubicBezTo>
                  <a:cubicBezTo>
                    <a:pt x="448" y="270"/>
                    <a:pt x="448" y="270"/>
                    <a:pt x="448" y="270"/>
                  </a:cubicBezTo>
                  <a:cubicBezTo>
                    <a:pt x="448" y="270"/>
                    <a:pt x="448" y="270"/>
                    <a:pt x="448" y="270"/>
                  </a:cubicBezTo>
                  <a:cubicBezTo>
                    <a:pt x="447" y="266"/>
                    <a:pt x="446" y="262"/>
                    <a:pt x="446" y="257"/>
                  </a:cubicBezTo>
                  <a:cubicBezTo>
                    <a:pt x="446" y="229"/>
                    <a:pt x="469" y="206"/>
                    <a:pt x="498" y="206"/>
                  </a:cubicBezTo>
                  <a:close/>
                  <a:moveTo>
                    <a:pt x="352" y="66"/>
                  </a:moveTo>
                  <a:cubicBezTo>
                    <a:pt x="352" y="37"/>
                    <a:pt x="375" y="14"/>
                    <a:pt x="403" y="14"/>
                  </a:cubicBezTo>
                  <a:cubicBezTo>
                    <a:pt x="432" y="14"/>
                    <a:pt x="455" y="37"/>
                    <a:pt x="455" y="66"/>
                  </a:cubicBezTo>
                  <a:cubicBezTo>
                    <a:pt x="455" y="94"/>
                    <a:pt x="432" y="117"/>
                    <a:pt x="403" y="117"/>
                  </a:cubicBezTo>
                  <a:cubicBezTo>
                    <a:pt x="375" y="117"/>
                    <a:pt x="352" y="94"/>
                    <a:pt x="352" y="66"/>
                  </a:cubicBezTo>
                  <a:close/>
                  <a:moveTo>
                    <a:pt x="65" y="309"/>
                  </a:moveTo>
                  <a:cubicBezTo>
                    <a:pt x="37" y="309"/>
                    <a:pt x="14" y="286"/>
                    <a:pt x="14" y="257"/>
                  </a:cubicBezTo>
                  <a:cubicBezTo>
                    <a:pt x="14" y="229"/>
                    <a:pt x="37" y="206"/>
                    <a:pt x="65" y="206"/>
                  </a:cubicBezTo>
                  <a:cubicBezTo>
                    <a:pt x="94" y="206"/>
                    <a:pt x="117" y="229"/>
                    <a:pt x="117" y="257"/>
                  </a:cubicBezTo>
                  <a:cubicBezTo>
                    <a:pt x="117" y="286"/>
                    <a:pt x="94" y="309"/>
                    <a:pt x="65" y="309"/>
                  </a:cubicBezTo>
                  <a:close/>
                  <a:moveTo>
                    <a:pt x="248" y="536"/>
                  </a:moveTo>
                  <a:cubicBezTo>
                    <a:pt x="248" y="564"/>
                    <a:pt x="225" y="588"/>
                    <a:pt x="196" y="588"/>
                  </a:cubicBezTo>
                  <a:cubicBezTo>
                    <a:pt x="168" y="588"/>
                    <a:pt x="145" y="564"/>
                    <a:pt x="145" y="536"/>
                  </a:cubicBezTo>
                  <a:cubicBezTo>
                    <a:pt x="145" y="508"/>
                    <a:pt x="168" y="484"/>
                    <a:pt x="196" y="484"/>
                  </a:cubicBezTo>
                  <a:cubicBezTo>
                    <a:pt x="225" y="484"/>
                    <a:pt x="248" y="508"/>
                    <a:pt x="248" y="536"/>
                  </a:cubicBezTo>
                  <a:close/>
                  <a:moveTo>
                    <a:pt x="215" y="310"/>
                  </a:moveTo>
                  <a:cubicBezTo>
                    <a:pt x="215" y="270"/>
                    <a:pt x="248" y="237"/>
                    <a:pt x="288" y="237"/>
                  </a:cubicBezTo>
                  <a:cubicBezTo>
                    <a:pt x="329" y="237"/>
                    <a:pt x="361" y="270"/>
                    <a:pt x="361" y="310"/>
                  </a:cubicBezTo>
                  <a:cubicBezTo>
                    <a:pt x="361" y="351"/>
                    <a:pt x="329" y="383"/>
                    <a:pt x="288" y="383"/>
                  </a:cubicBezTo>
                  <a:cubicBezTo>
                    <a:pt x="248" y="383"/>
                    <a:pt x="215" y="351"/>
                    <a:pt x="215" y="310"/>
                  </a:cubicBezTo>
                  <a:close/>
                  <a:moveTo>
                    <a:pt x="636" y="624"/>
                  </a:moveTo>
                  <a:cubicBezTo>
                    <a:pt x="607" y="624"/>
                    <a:pt x="584" y="600"/>
                    <a:pt x="584" y="572"/>
                  </a:cubicBezTo>
                  <a:cubicBezTo>
                    <a:pt x="584" y="544"/>
                    <a:pt x="607" y="520"/>
                    <a:pt x="636" y="520"/>
                  </a:cubicBezTo>
                  <a:cubicBezTo>
                    <a:pt x="664" y="520"/>
                    <a:pt x="687" y="544"/>
                    <a:pt x="687" y="572"/>
                  </a:cubicBezTo>
                  <a:cubicBezTo>
                    <a:pt x="687" y="600"/>
                    <a:pt x="664" y="624"/>
                    <a:pt x="636" y="6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sv-SE" sz="1200"/>
            </a:p>
          </p:txBody>
        </p:sp>
        <p:sp>
          <p:nvSpPr>
            <p:cNvPr id="50" name="Freeform 113"/>
            <p:cNvSpPr>
              <a:spLocks noEditPoints="1"/>
            </p:cNvSpPr>
            <p:nvPr/>
          </p:nvSpPr>
          <p:spPr bwMode="auto">
            <a:xfrm>
              <a:off x="6400800" y="3101975"/>
              <a:ext cx="565150" cy="619125"/>
            </a:xfrm>
            <a:custGeom>
              <a:avLst/>
              <a:gdLst>
                <a:gd name="T0" fmla="*/ 2147483647 w 582"/>
                <a:gd name="T1" fmla="*/ 0 h 569"/>
                <a:gd name="T2" fmla="*/ 2147483647 w 582"/>
                <a:gd name="T3" fmla="*/ 2147483647 h 569"/>
                <a:gd name="T4" fmla="*/ 2147483647 w 582"/>
                <a:gd name="T5" fmla="*/ 2147483647 h 569"/>
                <a:gd name="T6" fmla="*/ 2147483647 w 582"/>
                <a:gd name="T7" fmla="*/ 2147483647 h 569"/>
                <a:gd name="T8" fmla="*/ 2147483647 w 582"/>
                <a:gd name="T9" fmla="*/ 2147483647 h 569"/>
                <a:gd name="T10" fmla="*/ 2147483647 w 582"/>
                <a:gd name="T11" fmla="*/ 2147483647 h 569"/>
                <a:gd name="T12" fmla="*/ 2147483647 w 582"/>
                <a:gd name="T13" fmla="*/ 2147483647 h 569"/>
                <a:gd name="T14" fmla="*/ 2147483647 w 582"/>
                <a:gd name="T15" fmla="*/ 2147483647 h 569"/>
                <a:gd name="T16" fmla="*/ 2147483647 w 582"/>
                <a:gd name="T17" fmla="*/ 2147483647 h 569"/>
                <a:gd name="T18" fmla="*/ 2147483647 w 582"/>
                <a:gd name="T19" fmla="*/ 2147483647 h 569"/>
                <a:gd name="T20" fmla="*/ 2147483647 w 582"/>
                <a:gd name="T21" fmla="*/ 2147483647 h 569"/>
                <a:gd name="T22" fmla="*/ 2147483647 w 582"/>
                <a:gd name="T23" fmla="*/ 2147483647 h 569"/>
                <a:gd name="T24" fmla="*/ 2147483647 w 582"/>
                <a:gd name="T25" fmla="*/ 2147483647 h 569"/>
                <a:gd name="T26" fmla="*/ 2147483647 w 582"/>
                <a:gd name="T27" fmla="*/ 2147483647 h 569"/>
                <a:gd name="T28" fmla="*/ 2147483647 w 582"/>
                <a:gd name="T29" fmla="*/ 2147483647 h 569"/>
                <a:gd name="T30" fmla="*/ 2147483647 w 582"/>
                <a:gd name="T31" fmla="*/ 2147483647 h 569"/>
                <a:gd name="T32" fmla="*/ 2147483647 w 582"/>
                <a:gd name="T33" fmla="*/ 2147483647 h 569"/>
                <a:gd name="T34" fmla="*/ 2147483647 w 582"/>
                <a:gd name="T35" fmla="*/ 2147483647 h 569"/>
                <a:gd name="T36" fmla="*/ 2147483647 w 582"/>
                <a:gd name="T37" fmla="*/ 2147483647 h 569"/>
                <a:gd name="T38" fmla="*/ 2147483647 w 582"/>
                <a:gd name="T39" fmla="*/ 2147483647 h 569"/>
                <a:gd name="T40" fmla="*/ 2147483647 w 582"/>
                <a:gd name="T41" fmla="*/ 2147483647 h 569"/>
                <a:gd name="T42" fmla="*/ 2147483647 w 582"/>
                <a:gd name="T43" fmla="*/ 2147483647 h 569"/>
                <a:gd name="T44" fmla="*/ 2147483647 w 582"/>
                <a:gd name="T45" fmla="*/ 2147483647 h 569"/>
                <a:gd name="T46" fmla="*/ 2147483647 w 582"/>
                <a:gd name="T47" fmla="*/ 2147483647 h 569"/>
                <a:gd name="T48" fmla="*/ 2147483647 w 582"/>
                <a:gd name="T49" fmla="*/ 2147483647 h 569"/>
                <a:gd name="T50" fmla="*/ 2147483647 w 582"/>
                <a:gd name="T51" fmla="*/ 2147483647 h 569"/>
                <a:gd name="T52" fmla="*/ 2147483647 w 582"/>
                <a:gd name="T53" fmla="*/ 2147483647 h 569"/>
                <a:gd name="T54" fmla="*/ 2147483647 w 582"/>
                <a:gd name="T55" fmla="*/ 2147483647 h 569"/>
                <a:gd name="T56" fmla="*/ 2147483647 w 582"/>
                <a:gd name="T57" fmla="*/ 2147483647 h 569"/>
                <a:gd name="T58" fmla="*/ 2147483647 w 582"/>
                <a:gd name="T59" fmla="*/ 2147483647 h 569"/>
                <a:gd name="T60" fmla="*/ 2147483647 w 582"/>
                <a:gd name="T61" fmla="*/ 2147483647 h 569"/>
                <a:gd name="T62" fmla="*/ 2147483647 w 582"/>
                <a:gd name="T63" fmla="*/ 2147483647 h 569"/>
                <a:gd name="T64" fmla="*/ 2147483647 w 582"/>
                <a:gd name="T65" fmla="*/ 2147483647 h 569"/>
                <a:gd name="T66" fmla="*/ 2147483647 w 582"/>
                <a:gd name="T67" fmla="*/ 2147483647 h 569"/>
                <a:gd name="T68" fmla="*/ 2147483647 w 582"/>
                <a:gd name="T69" fmla="*/ 2147483647 h 569"/>
                <a:gd name="T70" fmla="*/ 2147483647 w 582"/>
                <a:gd name="T71" fmla="*/ 2147483647 h 569"/>
                <a:gd name="T72" fmla="*/ 2147483647 w 582"/>
                <a:gd name="T73" fmla="*/ 2147483647 h 569"/>
                <a:gd name="T74" fmla="*/ 2147483647 w 582"/>
                <a:gd name="T75" fmla="*/ 2147483647 h 569"/>
                <a:gd name="T76" fmla="*/ 2147483647 w 582"/>
                <a:gd name="T77" fmla="*/ 2147483647 h 569"/>
                <a:gd name="T78" fmla="*/ 2147483647 w 582"/>
                <a:gd name="T79" fmla="*/ 2147483647 h 569"/>
                <a:gd name="T80" fmla="*/ 2147483647 w 582"/>
                <a:gd name="T81" fmla="*/ 2147483647 h 569"/>
                <a:gd name="T82" fmla="*/ 2147483647 w 582"/>
                <a:gd name="T83" fmla="*/ 2147483647 h 569"/>
                <a:gd name="T84" fmla="*/ 2147483647 w 582"/>
                <a:gd name="T85" fmla="*/ 2147483647 h 569"/>
                <a:gd name="T86" fmla="*/ 2147483647 w 582"/>
                <a:gd name="T87" fmla="*/ 2147483647 h 569"/>
                <a:gd name="T88" fmla="*/ 2147483647 w 582"/>
                <a:gd name="T89" fmla="*/ 2147483647 h 5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2"/>
                <a:gd name="T136" fmla="*/ 0 h 569"/>
                <a:gd name="T137" fmla="*/ 582 w 582"/>
                <a:gd name="T138" fmla="*/ 569 h 5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2" h="569">
                  <a:moveTo>
                    <a:pt x="562" y="8"/>
                  </a:moveTo>
                  <a:cubicBezTo>
                    <a:pt x="556" y="3"/>
                    <a:pt x="546" y="0"/>
                    <a:pt x="530" y="0"/>
                  </a:cubicBezTo>
                  <a:cubicBezTo>
                    <a:pt x="493" y="0"/>
                    <a:pt x="405" y="19"/>
                    <a:pt x="335" y="89"/>
                  </a:cubicBezTo>
                  <a:cubicBezTo>
                    <a:pt x="237" y="196"/>
                    <a:pt x="237" y="196"/>
                    <a:pt x="237" y="196"/>
                  </a:cubicBezTo>
                  <a:cubicBezTo>
                    <a:pt x="221" y="195"/>
                    <a:pt x="153" y="191"/>
                    <a:pt x="117" y="205"/>
                  </a:cubicBezTo>
                  <a:cubicBezTo>
                    <a:pt x="74" y="220"/>
                    <a:pt x="45" y="283"/>
                    <a:pt x="44" y="285"/>
                  </a:cubicBezTo>
                  <a:cubicBezTo>
                    <a:pt x="42" y="288"/>
                    <a:pt x="43" y="291"/>
                    <a:pt x="45" y="293"/>
                  </a:cubicBezTo>
                  <a:cubicBezTo>
                    <a:pt x="46" y="295"/>
                    <a:pt x="49" y="296"/>
                    <a:pt x="52" y="295"/>
                  </a:cubicBezTo>
                  <a:cubicBezTo>
                    <a:pt x="90" y="283"/>
                    <a:pt x="128" y="292"/>
                    <a:pt x="145" y="297"/>
                  </a:cubicBezTo>
                  <a:cubicBezTo>
                    <a:pt x="138" y="305"/>
                    <a:pt x="138" y="305"/>
                    <a:pt x="138" y="305"/>
                  </a:cubicBezTo>
                  <a:cubicBezTo>
                    <a:pt x="133" y="311"/>
                    <a:pt x="134" y="321"/>
                    <a:pt x="138" y="332"/>
                  </a:cubicBezTo>
                  <a:cubicBezTo>
                    <a:pt x="109" y="362"/>
                    <a:pt x="109" y="362"/>
                    <a:pt x="109" y="362"/>
                  </a:cubicBezTo>
                  <a:cubicBezTo>
                    <a:pt x="96" y="376"/>
                    <a:pt x="115" y="407"/>
                    <a:pt x="139" y="431"/>
                  </a:cubicBezTo>
                  <a:cubicBezTo>
                    <a:pt x="158" y="449"/>
                    <a:pt x="181" y="466"/>
                    <a:pt x="197" y="466"/>
                  </a:cubicBezTo>
                  <a:cubicBezTo>
                    <a:pt x="201" y="466"/>
                    <a:pt x="205" y="464"/>
                    <a:pt x="208" y="461"/>
                  </a:cubicBezTo>
                  <a:cubicBezTo>
                    <a:pt x="238" y="432"/>
                    <a:pt x="238" y="432"/>
                    <a:pt x="238" y="432"/>
                  </a:cubicBezTo>
                  <a:cubicBezTo>
                    <a:pt x="244" y="434"/>
                    <a:pt x="250" y="436"/>
                    <a:pt x="254" y="436"/>
                  </a:cubicBezTo>
                  <a:cubicBezTo>
                    <a:pt x="260" y="436"/>
                    <a:pt x="263" y="433"/>
                    <a:pt x="265" y="432"/>
                  </a:cubicBezTo>
                  <a:cubicBezTo>
                    <a:pt x="274" y="424"/>
                    <a:pt x="274" y="424"/>
                    <a:pt x="274" y="424"/>
                  </a:cubicBezTo>
                  <a:cubicBezTo>
                    <a:pt x="279" y="442"/>
                    <a:pt x="287" y="480"/>
                    <a:pt x="275" y="518"/>
                  </a:cubicBezTo>
                  <a:cubicBezTo>
                    <a:pt x="275" y="521"/>
                    <a:pt x="275" y="524"/>
                    <a:pt x="277" y="526"/>
                  </a:cubicBezTo>
                  <a:cubicBezTo>
                    <a:pt x="279" y="527"/>
                    <a:pt x="280" y="527"/>
                    <a:pt x="282" y="527"/>
                  </a:cubicBezTo>
                  <a:cubicBezTo>
                    <a:pt x="283" y="527"/>
                    <a:pt x="284" y="527"/>
                    <a:pt x="285" y="527"/>
                  </a:cubicBezTo>
                  <a:cubicBezTo>
                    <a:pt x="288" y="526"/>
                    <a:pt x="350" y="496"/>
                    <a:pt x="366" y="454"/>
                  </a:cubicBezTo>
                  <a:cubicBezTo>
                    <a:pt x="379" y="417"/>
                    <a:pt x="375" y="349"/>
                    <a:pt x="374" y="333"/>
                  </a:cubicBezTo>
                  <a:cubicBezTo>
                    <a:pt x="481" y="235"/>
                    <a:pt x="481" y="235"/>
                    <a:pt x="481" y="235"/>
                  </a:cubicBezTo>
                  <a:cubicBezTo>
                    <a:pt x="565" y="151"/>
                    <a:pt x="582" y="28"/>
                    <a:pt x="562" y="8"/>
                  </a:cubicBezTo>
                  <a:close/>
                  <a:moveTo>
                    <a:pt x="63" y="278"/>
                  </a:moveTo>
                  <a:cubicBezTo>
                    <a:pt x="74" y="259"/>
                    <a:pt x="95" y="227"/>
                    <a:pt x="121" y="218"/>
                  </a:cubicBezTo>
                  <a:cubicBezTo>
                    <a:pt x="150" y="207"/>
                    <a:pt x="200" y="208"/>
                    <a:pt x="225" y="210"/>
                  </a:cubicBezTo>
                  <a:cubicBezTo>
                    <a:pt x="156" y="286"/>
                    <a:pt x="156" y="286"/>
                    <a:pt x="156" y="286"/>
                  </a:cubicBezTo>
                  <a:cubicBezTo>
                    <a:pt x="143" y="281"/>
                    <a:pt x="105" y="270"/>
                    <a:pt x="63" y="278"/>
                  </a:cubicBezTo>
                  <a:close/>
                  <a:moveTo>
                    <a:pt x="199" y="451"/>
                  </a:moveTo>
                  <a:cubicBezTo>
                    <a:pt x="195" y="454"/>
                    <a:pt x="174" y="446"/>
                    <a:pt x="149" y="421"/>
                  </a:cubicBezTo>
                  <a:cubicBezTo>
                    <a:pt x="124" y="396"/>
                    <a:pt x="116" y="375"/>
                    <a:pt x="119" y="372"/>
                  </a:cubicBezTo>
                  <a:cubicBezTo>
                    <a:pt x="145" y="345"/>
                    <a:pt x="145" y="345"/>
                    <a:pt x="145" y="345"/>
                  </a:cubicBezTo>
                  <a:cubicBezTo>
                    <a:pt x="155" y="361"/>
                    <a:pt x="169" y="377"/>
                    <a:pt x="181" y="389"/>
                  </a:cubicBezTo>
                  <a:cubicBezTo>
                    <a:pt x="196" y="404"/>
                    <a:pt x="212" y="417"/>
                    <a:pt x="225" y="425"/>
                  </a:cubicBezTo>
                  <a:lnTo>
                    <a:pt x="199" y="451"/>
                  </a:lnTo>
                  <a:close/>
                  <a:moveTo>
                    <a:pt x="353" y="449"/>
                  </a:moveTo>
                  <a:cubicBezTo>
                    <a:pt x="343" y="475"/>
                    <a:pt x="311" y="496"/>
                    <a:pt x="293" y="507"/>
                  </a:cubicBezTo>
                  <a:cubicBezTo>
                    <a:pt x="301" y="465"/>
                    <a:pt x="290" y="427"/>
                    <a:pt x="285" y="414"/>
                  </a:cubicBezTo>
                  <a:cubicBezTo>
                    <a:pt x="361" y="345"/>
                    <a:pt x="361" y="345"/>
                    <a:pt x="361" y="345"/>
                  </a:cubicBezTo>
                  <a:cubicBezTo>
                    <a:pt x="362" y="370"/>
                    <a:pt x="363" y="421"/>
                    <a:pt x="353" y="449"/>
                  </a:cubicBezTo>
                  <a:close/>
                  <a:moveTo>
                    <a:pt x="273" y="406"/>
                  </a:moveTo>
                  <a:cubicBezTo>
                    <a:pt x="272" y="406"/>
                    <a:pt x="272" y="407"/>
                    <a:pt x="271" y="407"/>
                  </a:cubicBezTo>
                  <a:cubicBezTo>
                    <a:pt x="256" y="421"/>
                    <a:pt x="256" y="421"/>
                    <a:pt x="256" y="421"/>
                  </a:cubicBezTo>
                  <a:cubicBezTo>
                    <a:pt x="256" y="421"/>
                    <a:pt x="255" y="422"/>
                    <a:pt x="254" y="422"/>
                  </a:cubicBezTo>
                  <a:cubicBezTo>
                    <a:pt x="244" y="422"/>
                    <a:pt x="219" y="407"/>
                    <a:pt x="191" y="379"/>
                  </a:cubicBezTo>
                  <a:cubicBezTo>
                    <a:pt x="158" y="346"/>
                    <a:pt x="146" y="319"/>
                    <a:pt x="149" y="314"/>
                  </a:cubicBezTo>
                  <a:cubicBezTo>
                    <a:pt x="162" y="299"/>
                    <a:pt x="162" y="299"/>
                    <a:pt x="162" y="299"/>
                  </a:cubicBezTo>
                  <a:cubicBezTo>
                    <a:pt x="163" y="299"/>
                    <a:pt x="163" y="299"/>
                    <a:pt x="163" y="298"/>
                  </a:cubicBezTo>
                  <a:cubicBezTo>
                    <a:pt x="345" y="98"/>
                    <a:pt x="345" y="98"/>
                    <a:pt x="345" y="98"/>
                  </a:cubicBezTo>
                  <a:cubicBezTo>
                    <a:pt x="407" y="37"/>
                    <a:pt x="490" y="14"/>
                    <a:pt x="530" y="14"/>
                  </a:cubicBezTo>
                  <a:cubicBezTo>
                    <a:pt x="544" y="14"/>
                    <a:pt x="550" y="17"/>
                    <a:pt x="552" y="18"/>
                  </a:cubicBezTo>
                  <a:cubicBezTo>
                    <a:pt x="565" y="31"/>
                    <a:pt x="552" y="144"/>
                    <a:pt x="472" y="225"/>
                  </a:cubicBezTo>
                  <a:lnTo>
                    <a:pt x="273" y="406"/>
                  </a:lnTo>
                  <a:close/>
                  <a:moveTo>
                    <a:pt x="396" y="126"/>
                  </a:moveTo>
                  <a:cubicBezTo>
                    <a:pt x="384" y="126"/>
                    <a:pt x="372" y="131"/>
                    <a:pt x="363" y="140"/>
                  </a:cubicBezTo>
                  <a:cubicBezTo>
                    <a:pt x="344" y="158"/>
                    <a:pt x="344" y="189"/>
                    <a:pt x="363" y="207"/>
                  </a:cubicBezTo>
                  <a:cubicBezTo>
                    <a:pt x="372" y="216"/>
                    <a:pt x="384" y="221"/>
                    <a:pt x="396" y="221"/>
                  </a:cubicBezTo>
                  <a:cubicBezTo>
                    <a:pt x="409" y="221"/>
                    <a:pt x="421" y="216"/>
                    <a:pt x="430" y="207"/>
                  </a:cubicBezTo>
                  <a:cubicBezTo>
                    <a:pt x="449" y="189"/>
                    <a:pt x="449" y="158"/>
                    <a:pt x="430" y="140"/>
                  </a:cubicBezTo>
                  <a:cubicBezTo>
                    <a:pt x="421" y="131"/>
                    <a:pt x="409" y="126"/>
                    <a:pt x="396" y="126"/>
                  </a:cubicBezTo>
                  <a:close/>
                  <a:moveTo>
                    <a:pt x="420" y="197"/>
                  </a:moveTo>
                  <a:cubicBezTo>
                    <a:pt x="414" y="204"/>
                    <a:pt x="405" y="207"/>
                    <a:pt x="396" y="207"/>
                  </a:cubicBezTo>
                  <a:cubicBezTo>
                    <a:pt x="387" y="207"/>
                    <a:pt x="379" y="204"/>
                    <a:pt x="373" y="197"/>
                  </a:cubicBezTo>
                  <a:cubicBezTo>
                    <a:pt x="359" y="184"/>
                    <a:pt x="359" y="163"/>
                    <a:pt x="373" y="150"/>
                  </a:cubicBezTo>
                  <a:cubicBezTo>
                    <a:pt x="379" y="143"/>
                    <a:pt x="387" y="140"/>
                    <a:pt x="396" y="140"/>
                  </a:cubicBezTo>
                  <a:cubicBezTo>
                    <a:pt x="405" y="140"/>
                    <a:pt x="414" y="143"/>
                    <a:pt x="420" y="150"/>
                  </a:cubicBezTo>
                  <a:cubicBezTo>
                    <a:pt x="433" y="163"/>
                    <a:pt x="433" y="184"/>
                    <a:pt x="420" y="197"/>
                  </a:cubicBezTo>
                  <a:close/>
                  <a:moveTo>
                    <a:pt x="149" y="468"/>
                  </a:moveTo>
                  <a:cubicBezTo>
                    <a:pt x="154" y="490"/>
                    <a:pt x="147" y="513"/>
                    <a:pt x="128" y="532"/>
                  </a:cubicBezTo>
                  <a:cubicBezTo>
                    <a:pt x="108" y="552"/>
                    <a:pt x="80" y="556"/>
                    <a:pt x="53" y="560"/>
                  </a:cubicBezTo>
                  <a:cubicBezTo>
                    <a:pt x="38" y="562"/>
                    <a:pt x="23" y="564"/>
                    <a:pt x="10" y="569"/>
                  </a:cubicBezTo>
                  <a:cubicBezTo>
                    <a:pt x="9" y="569"/>
                    <a:pt x="9" y="569"/>
                    <a:pt x="8" y="569"/>
                  </a:cubicBezTo>
                  <a:cubicBezTo>
                    <a:pt x="6" y="569"/>
                    <a:pt x="4" y="569"/>
                    <a:pt x="3" y="567"/>
                  </a:cubicBezTo>
                  <a:cubicBezTo>
                    <a:pt x="1" y="566"/>
                    <a:pt x="0" y="563"/>
                    <a:pt x="1" y="560"/>
                  </a:cubicBezTo>
                  <a:cubicBezTo>
                    <a:pt x="4" y="549"/>
                    <a:pt x="6" y="536"/>
                    <a:pt x="8" y="523"/>
                  </a:cubicBezTo>
                  <a:cubicBezTo>
                    <a:pt x="13" y="494"/>
                    <a:pt x="17" y="463"/>
                    <a:pt x="38" y="442"/>
                  </a:cubicBezTo>
                  <a:cubicBezTo>
                    <a:pt x="57" y="423"/>
                    <a:pt x="80" y="416"/>
                    <a:pt x="102" y="422"/>
                  </a:cubicBezTo>
                  <a:cubicBezTo>
                    <a:pt x="105" y="423"/>
                    <a:pt x="108" y="426"/>
                    <a:pt x="107" y="430"/>
                  </a:cubicBezTo>
                  <a:cubicBezTo>
                    <a:pt x="106" y="434"/>
                    <a:pt x="102" y="436"/>
                    <a:pt x="98" y="435"/>
                  </a:cubicBezTo>
                  <a:cubicBezTo>
                    <a:pt x="81" y="431"/>
                    <a:pt x="64" y="436"/>
                    <a:pt x="48" y="452"/>
                  </a:cubicBezTo>
                  <a:cubicBezTo>
                    <a:pt x="30" y="470"/>
                    <a:pt x="26" y="498"/>
                    <a:pt x="22" y="525"/>
                  </a:cubicBezTo>
                  <a:cubicBezTo>
                    <a:pt x="21" y="534"/>
                    <a:pt x="19" y="543"/>
                    <a:pt x="18" y="552"/>
                  </a:cubicBezTo>
                  <a:cubicBezTo>
                    <a:pt x="29" y="549"/>
                    <a:pt x="40" y="547"/>
                    <a:pt x="51" y="546"/>
                  </a:cubicBezTo>
                  <a:cubicBezTo>
                    <a:pt x="77" y="542"/>
                    <a:pt x="101" y="538"/>
                    <a:pt x="118" y="522"/>
                  </a:cubicBezTo>
                  <a:cubicBezTo>
                    <a:pt x="134" y="506"/>
                    <a:pt x="140" y="489"/>
                    <a:pt x="135" y="472"/>
                  </a:cubicBezTo>
                  <a:cubicBezTo>
                    <a:pt x="134" y="468"/>
                    <a:pt x="136" y="464"/>
                    <a:pt x="140" y="463"/>
                  </a:cubicBezTo>
                  <a:cubicBezTo>
                    <a:pt x="144" y="462"/>
                    <a:pt x="148" y="465"/>
                    <a:pt x="149" y="4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sv-SE" sz="1200"/>
            </a:p>
          </p:txBody>
        </p:sp>
        <p:sp>
          <p:nvSpPr>
            <p:cNvPr id="51" name="textruta 19"/>
            <p:cNvSpPr txBox="1">
              <a:spLocks noChangeArrowheads="1"/>
            </p:cNvSpPr>
            <p:nvPr/>
          </p:nvSpPr>
          <p:spPr bwMode="auto">
            <a:xfrm>
              <a:off x="5969000" y="3775075"/>
              <a:ext cx="1404938" cy="75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95000"/>
                </a:lnSpc>
              </a:pPr>
              <a:r>
                <a:rPr lang="en-GB" altLang="sv-SE" sz="1100" dirty="0">
                  <a:solidFill>
                    <a:srgbClr val="FFFFFF"/>
                  </a:solidFill>
                </a:rPr>
                <a:t>Physics research and  instrument technologies</a:t>
              </a:r>
            </a:p>
            <a:p>
              <a:pPr eaLnBrk="1" hangingPunct="1"/>
              <a:endParaRPr lang="sv-SE" altLang="sv-SE" sz="1200" dirty="0"/>
            </a:p>
          </p:txBody>
        </p:sp>
        <p:sp>
          <p:nvSpPr>
            <p:cNvPr id="52" name="Oval 51"/>
            <p:cNvSpPr/>
            <p:nvPr/>
          </p:nvSpPr>
          <p:spPr>
            <a:xfrm>
              <a:off x="2098675" y="4719180"/>
              <a:ext cx="1692275" cy="1692275"/>
            </a:xfrm>
            <a:prstGeom prst="ellipse">
              <a:avLst/>
            </a:prstGeom>
            <a:solidFill>
              <a:srgbClr val="85983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lnSpc>
                  <a:spcPct val="95000"/>
                </a:lnSpc>
              </a:pPr>
              <a:endParaRPr lang="en-US" altLang="sv-SE" sz="1200" dirty="0">
                <a:solidFill>
                  <a:srgbClr val="FFFFFF"/>
                </a:solidFill>
              </a:endParaRPr>
            </a:p>
          </p:txBody>
        </p:sp>
        <p:sp>
          <p:nvSpPr>
            <p:cNvPr id="53" name="Rectangle 52"/>
            <p:cNvSpPr>
              <a:spLocks noChangeArrowheads="1"/>
            </p:cNvSpPr>
            <p:nvPr/>
          </p:nvSpPr>
          <p:spPr bwMode="auto">
            <a:xfrm>
              <a:off x="2144713" y="5291420"/>
              <a:ext cx="1574800" cy="4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95000"/>
                </a:lnSpc>
              </a:pPr>
              <a:r>
                <a:rPr lang="en-US" altLang="sv-SE" sz="1100" dirty="0">
                  <a:solidFill>
                    <a:srgbClr val="FFFFFF"/>
                  </a:solidFill>
                </a:rPr>
                <a:t>Hotel and conferencing services</a:t>
              </a:r>
            </a:p>
          </p:txBody>
        </p:sp>
        <p:sp>
          <p:nvSpPr>
            <p:cNvPr id="55" name="Oval 54"/>
            <p:cNvSpPr/>
            <p:nvPr/>
          </p:nvSpPr>
          <p:spPr>
            <a:xfrm>
              <a:off x="5074282" y="4791075"/>
              <a:ext cx="1692275" cy="1692275"/>
            </a:xfrm>
            <a:prstGeom prst="ellipse">
              <a:avLst/>
            </a:prstGeom>
            <a:solidFill>
              <a:schemeClr val="accent4">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lnSpc>
                  <a:spcPct val="95000"/>
                </a:lnSpc>
              </a:pPr>
              <a:endParaRPr lang="en-US" altLang="sv-SE" sz="1200" dirty="0">
                <a:solidFill>
                  <a:srgbClr val="FFFFFF"/>
                </a:solidFill>
              </a:endParaRPr>
            </a:p>
          </p:txBody>
        </p:sp>
        <p:sp>
          <p:nvSpPr>
            <p:cNvPr id="56" name="Rectangle 55"/>
            <p:cNvSpPr>
              <a:spLocks noChangeArrowheads="1"/>
            </p:cNvSpPr>
            <p:nvPr/>
          </p:nvSpPr>
          <p:spPr bwMode="auto">
            <a:xfrm>
              <a:off x="3618278" y="5328956"/>
              <a:ext cx="1574800" cy="4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95000"/>
                </a:lnSpc>
              </a:pPr>
              <a:r>
                <a:rPr lang="en-US" altLang="sv-SE" sz="1100" dirty="0" err="1">
                  <a:solidFill>
                    <a:srgbClr val="FFFFFF"/>
                  </a:solidFill>
                </a:rPr>
                <a:t>Geopark</a:t>
              </a:r>
              <a:r>
                <a:rPr lang="en-US" altLang="sv-SE" sz="1100" dirty="0">
                  <a:solidFill>
                    <a:srgbClr val="FFFFFF"/>
                  </a:solidFill>
                </a:rPr>
                <a:t>,</a:t>
              </a:r>
            </a:p>
            <a:p>
              <a:pPr algn="ctr" eaLnBrk="1" hangingPunct="1">
                <a:lnSpc>
                  <a:spcPct val="95000"/>
                </a:lnSpc>
              </a:pPr>
              <a:r>
                <a:rPr lang="en-US" altLang="sv-SE" sz="1100" dirty="0">
                  <a:solidFill>
                    <a:srgbClr val="FFFFFF"/>
                  </a:solidFill>
                </a:rPr>
                <a:t> tourism</a:t>
              </a:r>
            </a:p>
          </p:txBody>
        </p:sp>
        <p:sp>
          <p:nvSpPr>
            <p:cNvPr id="57" name="Rectangle 56"/>
            <p:cNvSpPr>
              <a:spLocks noChangeArrowheads="1"/>
            </p:cNvSpPr>
            <p:nvPr/>
          </p:nvSpPr>
          <p:spPr bwMode="auto">
            <a:xfrm>
              <a:off x="7362032" y="3759479"/>
              <a:ext cx="1574800" cy="57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95000"/>
                </a:lnSpc>
              </a:pPr>
              <a:r>
                <a:rPr lang="en-US" altLang="sv-SE" sz="1100" dirty="0">
                  <a:solidFill>
                    <a:srgbClr val="FFFFFF"/>
                  </a:solidFill>
                </a:rPr>
                <a:t>Research of underground </a:t>
              </a:r>
            </a:p>
            <a:p>
              <a:pPr algn="ctr" eaLnBrk="1" hangingPunct="1">
                <a:lnSpc>
                  <a:spcPct val="95000"/>
                </a:lnSpc>
              </a:pPr>
              <a:r>
                <a:rPr lang="en-US" altLang="sv-SE" sz="1100" dirty="0">
                  <a:solidFill>
                    <a:srgbClr val="FFFFFF"/>
                  </a:solidFill>
                </a:rPr>
                <a:t>work </a:t>
              </a:r>
            </a:p>
          </p:txBody>
        </p:sp>
        <p:sp>
          <p:nvSpPr>
            <p:cNvPr id="36" name="Rectangle 35"/>
            <p:cNvSpPr>
              <a:spLocks noChangeArrowheads="1"/>
            </p:cNvSpPr>
            <p:nvPr/>
          </p:nvSpPr>
          <p:spPr bwMode="auto">
            <a:xfrm>
              <a:off x="5201753" y="5291420"/>
              <a:ext cx="1404938" cy="57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Arial"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95000"/>
                </a:lnSpc>
              </a:pPr>
              <a:r>
                <a:rPr lang="en-US" altLang="sv-SE" sz="1100" dirty="0">
                  <a:solidFill>
                    <a:srgbClr val="FFFFFF"/>
                  </a:solidFill>
                </a:rPr>
                <a:t>Underground </a:t>
              </a:r>
            </a:p>
            <a:p>
              <a:pPr algn="ctr" eaLnBrk="1" hangingPunct="1">
                <a:lnSpc>
                  <a:spcPct val="95000"/>
                </a:lnSpc>
              </a:pPr>
              <a:r>
                <a:rPr lang="en-US" altLang="sv-SE" sz="1100" dirty="0">
                  <a:solidFill>
                    <a:srgbClr val="FFFFFF"/>
                  </a:solidFill>
                </a:rPr>
                <a:t>food</a:t>
              </a:r>
            </a:p>
            <a:p>
              <a:pPr algn="ctr" eaLnBrk="1" hangingPunct="1">
                <a:lnSpc>
                  <a:spcPct val="95000"/>
                </a:lnSpc>
              </a:pPr>
              <a:r>
                <a:rPr lang="en-US" altLang="sv-SE" sz="1100" dirty="0">
                  <a:solidFill>
                    <a:srgbClr val="FFFFFF"/>
                  </a:solidFill>
                </a:rPr>
                <a:t>production</a:t>
              </a:r>
            </a:p>
          </p:txBody>
        </p:sp>
      </p:grpSp>
      <p:pic>
        <p:nvPicPr>
          <p:cNvPr id="28" name="Bildobjekt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1106724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33"/>
          </p:nvPr>
        </p:nvSpPr>
        <p:spPr>
          <a:xfrm>
            <a:off x="635634" y="520321"/>
            <a:ext cx="4472999" cy="525632"/>
          </a:xfrm>
        </p:spPr>
        <p:txBody>
          <a:bodyPr/>
          <a:lstStyle/>
          <a:p>
            <a:r>
              <a:rPr lang="en-US" dirty="0"/>
              <a:t>Contact</a:t>
            </a:r>
          </a:p>
        </p:txBody>
      </p:sp>
      <p:sp>
        <p:nvSpPr>
          <p:cNvPr id="6" name="Textplatzhalter 5"/>
          <p:cNvSpPr>
            <a:spLocks noGrp="1"/>
          </p:cNvSpPr>
          <p:nvPr>
            <p:ph type="body" sz="quarter" idx="17"/>
          </p:nvPr>
        </p:nvSpPr>
        <p:spPr>
          <a:xfrm>
            <a:off x="644559" y="1082963"/>
            <a:ext cx="4464074" cy="2863226"/>
          </a:xfrm>
        </p:spPr>
        <p:txBody>
          <a:bodyPr/>
          <a:lstStyle/>
          <a:p>
            <a:r>
              <a:rPr lang="en-US" dirty="0" err="1"/>
              <a:t>Jari</a:t>
            </a:r>
            <a:r>
              <a:rPr lang="en-US" dirty="0"/>
              <a:t> </a:t>
            </a:r>
            <a:r>
              <a:rPr lang="en-US" dirty="0" err="1" smtClean="0"/>
              <a:t>Joutsenvaara</a:t>
            </a:r>
            <a:endParaRPr lang="en-US" dirty="0" smtClean="0"/>
          </a:p>
          <a:p>
            <a:r>
              <a:rPr lang="en-US" dirty="0" smtClean="0"/>
              <a:t>Project leader</a:t>
            </a:r>
          </a:p>
          <a:p>
            <a:r>
              <a:rPr lang="en-US" dirty="0" smtClean="0"/>
              <a:t>KSI</a:t>
            </a:r>
            <a:r>
              <a:rPr lang="en-US" dirty="0"/>
              <a:t>, University of Oulu</a:t>
            </a:r>
          </a:p>
          <a:p>
            <a:r>
              <a:rPr lang="en-US" dirty="0" smtClean="0">
                <a:hlinkClick r:id="rId3"/>
              </a:rPr>
              <a:t>Jari.Joutsenvaara@oulu.fi</a:t>
            </a:r>
            <a:endParaRPr lang="en-US" dirty="0" smtClean="0"/>
          </a:p>
          <a:p>
            <a:endParaRPr lang="en-US" dirty="0"/>
          </a:p>
          <a:p>
            <a:r>
              <a:rPr lang="en-US" dirty="0" err="1"/>
              <a:t>Eija-Riitta</a:t>
            </a:r>
            <a:r>
              <a:rPr lang="en-US" dirty="0"/>
              <a:t> </a:t>
            </a:r>
            <a:r>
              <a:rPr lang="en-US" dirty="0" err="1"/>
              <a:t>Niinikoski</a:t>
            </a:r>
            <a:endParaRPr lang="en-US" dirty="0"/>
          </a:p>
          <a:p>
            <a:r>
              <a:rPr lang="en-US" dirty="0"/>
              <a:t>Project manager</a:t>
            </a:r>
          </a:p>
          <a:p>
            <a:r>
              <a:rPr lang="en-US" dirty="0"/>
              <a:t>KSI, University of Oulu</a:t>
            </a:r>
          </a:p>
          <a:p>
            <a:r>
              <a:rPr lang="en-US" dirty="0">
                <a:hlinkClick r:id="rId4"/>
              </a:rPr>
              <a:t>eija-riitta.niinikoski@oulu.fi</a:t>
            </a:r>
            <a:endParaRPr lang="en-US" dirty="0"/>
          </a:p>
          <a:p>
            <a:endParaRPr lang="en-US" dirty="0"/>
          </a:p>
          <a:p>
            <a:endParaRPr lang="en-US" dirty="0"/>
          </a:p>
        </p:txBody>
      </p:sp>
      <p:sp>
        <p:nvSpPr>
          <p:cNvPr id="11" name="Textplatzhalter 10"/>
          <p:cNvSpPr>
            <a:spLocks noGrp="1"/>
          </p:cNvSpPr>
          <p:nvPr>
            <p:ph type="body" sz="quarter" idx="36"/>
          </p:nvPr>
        </p:nvSpPr>
        <p:spPr/>
        <p:txBody>
          <a:bodyPr/>
          <a:lstStyle/>
          <a:p>
            <a:r>
              <a:rPr lang="en-US" dirty="0"/>
              <a:t>BSUIN</a:t>
            </a:r>
          </a:p>
        </p:txBody>
      </p:sp>
      <p:sp>
        <p:nvSpPr>
          <p:cNvPr id="8" name="Textplatzhalter 6"/>
          <p:cNvSpPr txBox="1">
            <a:spLocks/>
          </p:cNvSpPr>
          <p:nvPr/>
        </p:nvSpPr>
        <p:spPr>
          <a:xfrm>
            <a:off x="635634" y="4592800"/>
            <a:ext cx="3733166" cy="52563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3200" b="1" kern="1200" spc="80" baseline="0">
                <a:solidFill>
                  <a:srgbClr val="EE690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More information </a:t>
            </a:r>
          </a:p>
          <a:p>
            <a:pPr>
              <a:spcBef>
                <a:spcPts val="0"/>
              </a:spcBef>
            </a:pPr>
            <a:r>
              <a:rPr lang="en-US" sz="2800" b="0" dirty="0">
                <a:solidFill>
                  <a:schemeClr val="tx1"/>
                </a:solidFill>
              </a:rPr>
              <a:t>http://bsuin.eu</a:t>
            </a:r>
          </a:p>
        </p:txBody>
      </p:sp>
      <p:pic>
        <p:nvPicPr>
          <p:cNvPr id="9" name="Bildobjekt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3951316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32"/>
          </p:nvPr>
        </p:nvSpPr>
        <p:spPr>
          <a:xfrm>
            <a:off x="735995" y="1766840"/>
            <a:ext cx="7457980" cy="452601"/>
          </a:xfrm>
        </p:spPr>
        <p:txBody>
          <a:bodyPr/>
          <a:lstStyle/>
          <a:p>
            <a:pPr algn="ctr"/>
            <a:r>
              <a:rPr lang="en-US" dirty="0">
                <a:solidFill>
                  <a:schemeClr val="accent2"/>
                </a:solidFill>
              </a:rPr>
              <a:t>Objectives</a:t>
            </a:r>
          </a:p>
        </p:txBody>
      </p:sp>
      <p:sp>
        <p:nvSpPr>
          <p:cNvPr id="3" name="Rectangle 2"/>
          <p:cNvSpPr/>
          <p:nvPr/>
        </p:nvSpPr>
        <p:spPr>
          <a:xfrm>
            <a:off x="735995" y="2333016"/>
            <a:ext cx="8028626" cy="1200329"/>
          </a:xfrm>
          <a:prstGeom prst="rect">
            <a:avLst/>
          </a:prstGeom>
        </p:spPr>
        <p:txBody>
          <a:bodyPr wrap="square">
            <a:spAutoFit/>
          </a:bodyPr>
          <a:lstStyle/>
          <a:p>
            <a:r>
              <a:rPr lang="en-GB" dirty="0"/>
              <a:t>Baltic Sea Underground Innovation Network, BSUIN, consist of six participating Underground Laboratories (ULs) located in countries </a:t>
            </a:r>
            <a:r>
              <a:rPr lang="en-GB" dirty="0" smtClean="0"/>
              <a:t>surrounding </a:t>
            </a:r>
            <a:r>
              <a:rPr lang="en-GB" dirty="0"/>
              <a:t>the Baltic Sea [</a:t>
            </a:r>
            <a:r>
              <a:rPr lang="en-GB" u="sng" dirty="0">
                <a:hlinkClick r:id="rId3"/>
              </a:rPr>
              <a:t>http://bsuin.eu</a:t>
            </a:r>
            <a:r>
              <a:rPr lang="en-GB" dirty="0"/>
              <a:t>]. The BSUIN is a three-year project funded by the EU </a:t>
            </a:r>
            <a:r>
              <a:rPr lang="en-GB" dirty="0" err="1"/>
              <a:t>Interreg</a:t>
            </a:r>
            <a:r>
              <a:rPr lang="en-GB" dirty="0"/>
              <a:t> Baltic Sea Region Programme. </a:t>
            </a:r>
            <a:r>
              <a:rPr lang="en-US" dirty="0" smtClean="0"/>
              <a:t>  </a:t>
            </a:r>
            <a:endParaRPr lang="sv-SE" dirty="0"/>
          </a:p>
        </p:txBody>
      </p:sp>
      <p:sp>
        <p:nvSpPr>
          <p:cNvPr id="4" name="Rectangle 3"/>
          <p:cNvSpPr/>
          <p:nvPr/>
        </p:nvSpPr>
        <p:spPr>
          <a:xfrm>
            <a:off x="735995" y="3810344"/>
            <a:ext cx="3266663" cy="369332"/>
          </a:xfrm>
          <a:prstGeom prst="rect">
            <a:avLst/>
          </a:prstGeom>
        </p:spPr>
        <p:txBody>
          <a:bodyPr wrap="none">
            <a:spAutoFit/>
          </a:bodyPr>
          <a:lstStyle/>
          <a:p>
            <a:r>
              <a:rPr lang="fi-FI" b="1" dirty="0">
                <a:solidFill>
                  <a:srgbClr val="EE7D31"/>
                </a:solidFill>
                <a:latin typeface="Calibri-Bold"/>
              </a:rPr>
              <a:t>PARTNER ORGANIZATIONS</a:t>
            </a:r>
            <a:endParaRPr lang="fi-FI" dirty="0"/>
          </a:p>
        </p:txBody>
      </p:sp>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1334768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gramme area map of Interreg Baltic Sea Reg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869" y="7937"/>
            <a:ext cx="5432131" cy="68444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1600" y="181790"/>
            <a:ext cx="3568718" cy="988249"/>
          </a:xfrm>
        </p:spPr>
        <p:txBody>
          <a:bodyPr>
            <a:normAutofit/>
          </a:bodyPr>
          <a:lstStyle/>
          <a:p>
            <a:pPr algn="l"/>
            <a:r>
              <a:rPr lang="en-US" sz="2400" dirty="0"/>
              <a:t/>
            </a:r>
            <a:br>
              <a:rPr lang="en-US" sz="2400" dirty="0"/>
            </a:br>
            <a:endParaRPr lang="en-US" sz="2400" dirty="0"/>
          </a:p>
        </p:txBody>
      </p:sp>
      <p:sp>
        <p:nvSpPr>
          <p:cNvPr id="17" name="AutoShape 6" descr="http://bsi.lv/static/img/svg/logo.svg"/>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8" name="AutoShape 8" descr="http://bsi.lv/static/img/svg/logo.svg"/>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1" name="AutoShape 10" descr="http://bsi.lv/static/img/svg/logo.svg"/>
          <p:cNvSpPr>
            <a:spLocks noChangeAspect="1" noChangeArrowheads="1"/>
          </p:cNvSpPr>
          <p:nvPr/>
        </p:nvSpPr>
        <p:spPr bwMode="auto">
          <a:xfrm>
            <a:off x="345281" y="1603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 name="AutoShape 6" descr="Kuvahaun tulos haulle gfz"/>
          <p:cNvSpPr>
            <a:spLocks noChangeAspect="1" noChangeArrowheads="1"/>
          </p:cNvSpPr>
          <p:nvPr/>
        </p:nvSpPr>
        <p:spPr bwMode="auto">
          <a:xfrm>
            <a:off x="-854123" y="-144463"/>
            <a:ext cx="1314498" cy="1314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 name="AutoShape 10" descr="Kuvahaun tulos haulle tu-freiberg"/>
          <p:cNvSpPr>
            <a:spLocks noChangeAspect="1" noChangeArrowheads="1"/>
          </p:cNvSpPr>
          <p:nvPr/>
        </p:nvSpPr>
        <p:spPr bwMode="auto">
          <a:xfrm>
            <a:off x="116681" y="302832"/>
            <a:ext cx="4306529" cy="9814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200" b="1" dirty="0">
                <a:solidFill>
                  <a:schemeClr val="accent2"/>
                </a:solidFill>
              </a:rPr>
              <a:t>Underground Laboratories in </a:t>
            </a:r>
          </a:p>
          <a:p>
            <a:r>
              <a:rPr lang="en-US" sz="2200" b="1" dirty="0">
                <a:solidFill>
                  <a:schemeClr val="accent2"/>
                </a:solidFill>
              </a:rPr>
              <a:t>Baltic Sea Region</a:t>
            </a:r>
            <a:endParaRPr lang="fi-FI" sz="2200" b="1" dirty="0"/>
          </a:p>
        </p:txBody>
      </p:sp>
      <p:sp>
        <p:nvSpPr>
          <p:cNvPr id="7" name="Rectangle 6"/>
          <p:cNvSpPr/>
          <p:nvPr/>
        </p:nvSpPr>
        <p:spPr>
          <a:xfrm>
            <a:off x="88893" y="1357597"/>
            <a:ext cx="3696526" cy="2800767"/>
          </a:xfrm>
          <a:prstGeom prst="rect">
            <a:avLst/>
          </a:prstGeom>
        </p:spPr>
        <p:txBody>
          <a:bodyPr wrap="square">
            <a:spAutoFit/>
          </a:bodyPr>
          <a:lstStyle/>
          <a:p>
            <a:pPr marL="285750" indent="-285750">
              <a:buFont typeface="Wingdings" panose="05000000000000000000" pitchFamily="2" charset="2"/>
              <a:buChar char="q"/>
            </a:pPr>
            <a:r>
              <a:rPr lang="en-US" sz="1600" dirty="0" err="1"/>
              <a:t>Callio</a:t>
            </a:r>
            <a:r>
              <a:rPr lang="en-US" sz="1600" dirty="0"/>
              <a:t> Lab, </a:t>
            </a:r>
            <a:r>
              <a:rPr lang="en-US" sz="1600" dirty="0" err="1"/>
              <a:t>Pyhäsalmi</a:t>
            </a:r>
            <a:r>
              <a:rPr lang="en-US" sz="1600" dirty="0"/>
              <a:t> mine, Finland</a:t>
            </a:r>
          </a:p>
          <a:p>
            <a:pPr marL="285750" indent="-285750">
              <a:buFont typeface="Wingdings" panose="05000000000000000000" pitchFamily="2" charset="2"/>
              <a:buChar char="q"/>
            </a:pPr>
            <a:r>
              <a:rPr lang="en-US" sz="1600" dirty="0" err="1"/>
              <a:t>Äspö</a:t>
            </a:r>
            <a:r>
              <a:rPr lang="en-US" sz="1600" dirty="0"/>
              <a:t> Hard Rock Laboratory, </a:t>
            </a:r>
            <a:r>
              <a:rPr lang="en-US" sz="1600" dirty="0" err="1"/>
              <a:t>Oskarshamn</a:t>
            </a:r>
            <a:r>
              <a:rPr lang="en-US" sz="1600" dirty="0"/>
              <a:t>, Sweden</a:t>
            </a:r>
          </a:p>
          <a:p>
            <a:pPr marL="285750" indent="-285750">
              <a:buFont typeface="Wingdings" panose="05000000000000000000" pitchFamily="2" charset="2"/>
              <a:buChar char="q"/>
            </a:pPr>
            <a:r>
              <a:rPr lang="en-US" sz="1600" dirty="0"/>
              <a:t>TU-Freiberg’s Research and Education mine “</a:t>
            </a:r>
            <a:r>
              <a:rPr lang="en-US" sz="1600" dirty="0" err="1"/>
              <a:t>Reiche</a:t>
            </a:r>
            <a:r>
              <a:rPr lang="en-US" sz="1600" dirty="0"/>
              <a:t> </a:t>
            </a:r>
            <a:r>
              <a:rPr lang="en-US" sz="1600" dirty="0" err="1" smtClean="0"/>
              <a:t>Zeche</a:t>
            </a:r>
            <a:r>
              <a:rPr lang="en-US" sz="1600" dirty="0" smtClean="0"/>
              <a:t>”, </a:t>
            </a:r>
            <a:r>
              <a:rPr lang="en-US" sz="1600" dirty="0"/>
              <a:t>Germany</a:t>
            </a:r>
          </a:p>
          <a:p>
            <a:pPr marL="285750" indent="-285750">
              <a:buFont typeface="Wingdings" panose="05000000000000000000" pitchFamily="2" charset="2"/>
              <a:buChar char="q"/>
            </a:pPr>
            <a:r>
              <a:rPr lang="en-US" sz="1600" dirty="0"/>
              <a:t>Conceptual Lab development </a:t>
            </a:r>
            <a:r>
              <a:rPr lang="en-US" sz="1600" dirty="0" err="1"/>
              <a:t>co-ordinated</a:t>
            </a:r>
            <a:r>
              <a:rPr lang="en-US" sz="1600" dirty="0"/>
              <a:t> by KGHM Cuprum R&amp;D </a:t>
            </a:r>
            <a:r>
              <a:rPr lang="en-US" sz="1600" dirty="0" err="1"/>
              <a:t>centre</a:t>
            </a:r>
            <a:r>
              <a:rPr lang="en-US" sz="1600" dirty="0"/>
              <a:t>, Poland </a:t>
            </a:r>
          </a:p>
          <a:p>
            <a:pPr marL="285750" indent="-285750">
              <a:buFont typeface="Wingdings" panose="05000000000000000000" pitchFamily="2" charset="2"/>
              <a:buChar char="q"/>
            </a:pPr>
            <a:r>
              <a:rPr lang="en-US" sz="1600" dirty="0" err="1" smtClean="0"/>
              <a:t>Ruskeala</a:t>
            </a:r>
            <a:r>
              <a:rPr lang="en-US" sz="1600" dirty="0" smtClean="0"/>
              <a:t> Mining Park, </a:t>
            </a:r>
            <a:r>
              <a:rPr lang="en-US" sz="1600" dirty="0"/>
              <a:t>Russia</a:t>
            </a:r>
          </a:p>
          <a:p>
            <a:pPr marL="285750" indent="-285750">
              <a:buFont typeface="Wingdings" panose="05000000000000000000" pitchFamily="2" charset="2"/>
              <a:buChar char="q"/>
            </a:pPr>
            <a:r>
              <a:rPr lang="en-US" sz="1600" dirty="0"/>
              <a:t>Underground Laboratory of </a:t>
            </a:r>
            <a:r>
              <a:rPr lang="en-US" sz="1600" dirty="0" err="1"/>
              <a:t>Khlopin</a:t>
            </a:r>
            <a:r>
              <a:rPr lang="en-US" sz="1600" dirty="0"/>
              <a:t> </a:t>
            </a:r>
            <a:r>
              <a:rPr lang="en-US" sz="1600" dirty="0" smtClean="0"/>
              <a:t>Radium Institute</a:t>
            </a:r>
            <a:r>
              <a:rPr lang="en-US" sz="1600" dirty="0"/>
              <a:t>, Russia</a:t>
            </a:r>
          </a:p>
        </p:txBody>
      </p:sp>
      <p:sp>
        <p:nvSpPr>
          <p:cNvPr id="8" name="Oval 7"/>
          <p:cNvSpPr/>
          <p:nvPr/>
        </p:nvSpPr>
        <p:spPr>
          <a:xfrm>
            <a:off x="6951812" y="2275785"/>
            <a:ext cx="226142" cy="235974"/>
          </a:xfrm>
          <a:prstGeom prst="ellipse">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3">
                  <a:lumMod val="75000"/>
                </a:schemeClr>
              </a:solidFill>
            </a:endParaRPr>
          </a:p>
        </p:txBody>
      </p:sp>
      <p:sp>
        <p:nvSpPr>
          <p:cNvPr id="25" name="Oval 24"/>
          <p:cNvSpPr/>
          <p:nvPr/>
        </p:nvSpPr>
        <p:spPr>
          <a:xfrm>
            <a:off x="5914508" y="4355308"/>
            <a:ext cx="226142" cy="235974"/>
          </a:xfrm>
          <a:prstGeom prst="ellipse">
            <a:avLst/>
          </a:prstGeom>
          <a:solidFill>
            <a:schemeClr val="accent2"/>
          </a:solid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3">
                  <a:lumMod val="75000"/>
                </a:schemeClr>
              </a:solidFill>
            </a:endParaRPr>
          </a:p>
        </p:txBody>
      </p:sp>
      <p:sp>
        <p:nvSpPr>
          <p:cNvPr id="26" name="Oval 25"/>
          <p:cNvSpPr/>
          <p:nvPr/>
        </p:nvSpPr>
        <p:spPr>
          <a:xfrm>
            <a:off x="7851464" y="3143225"/>
            <a:ext cx="226142" cy="235974"/>
          </a:xfrm>
          <a:prstGeom prst="ellipse">
            <a:avLst/>
          </a:prstGeom>
          <a:solidFill>
            <a:schemeClr val="accent2"/>
          </a:solid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3">
                  <a:lumMod val="75000"/>
                </a:schemeClr>
              </a:solidFill>
            </a:endParaRPr>
          </a:p>
        </p:txBody>
      </p:sp>
      <p:sp>
        <p:nvSpPr>
          <p:cNvPr id="27" name="Oval 26"/>
          <p:cNvSpPr/>
          <p:nvPr/>
        </p:nvSpPr>
        <p:spPr>
          <a:xfrm>
            <a:off x="5651161" y="6272598"/>
            <a:ext cx="226142" cy="235974"/>
          </a:xfrm>
          <a:prstGeom prst="ellipse">
            <a:avLst/>
          </a:prstGeom>
          <a:solidFill>
            <a:schemeClr val="accent2"/>
          </a:solid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3">
                  <a:lumMod val="75000"/>
                </a:schemeClr>
              </a:solidFill>
            </a:endParaRPr>
          </a:p>
        </p:txBody>
      </p:sp>
      <p:sp>
        <p:nvSpPr>
          <p:cNvPr id="9" name="TextBox 8"/>
          <p:cNvSpPr txBox="1"/>
          <p:nvPr/>
        </p:nvSpPr>
        <p:spPr>
          <a:xfrm>
            <a:off x="4514183" y="3893643"/>
            <a:ext cx="3026791" cy="461665"/>
          </a:xfrm>
          <a:prstGeom prst="rect">
            <a:avLst/>
          </a:prstGeom>
          <a:noFill/>
        </p:spPr>
        <p:txBody>
          <a:bodyPr wrap="none" rtlCol="0">
            <a:spAutoFit/>
          </a:bodyPr>
          <a:lstStyle/>
          <a:p>
            <a:r>
              <a:rPr lang="fi-FI" i="1" dirty="0" err="1">
                <a:solidFill>
                  <a:schemeClr val="accent3">
                    <a:lumMod val="75000"/>
                  </a:schemeClr>
                </a:solidFill>
              </a:rPr>
              <a:t>Äspö</a:t>
            </a:r>
            <a:r>
              <a:rPr lang="fi-FI" i="1" dirty="0">
                <a:solidFill>
                  <a:schemeClr val="accent3">
                    <a:lumMod val="75000"/>
                  </a:schemeClr>
                </a:solidFill>
              </a:rPr>
              <a:t> </a:t>
            </a:r>
            <a:r>
              <a:rPr lang="fi-FI" i="1" dirty="0" err="1">
                <a:solidFill>
                  <a:schemeClr val="accent3">
                    <a:lumMod val="75000"/>
                  </a:schemeClr>
                </a:solidFill>
              </a:rPr>
              <a:t>Hard</a:t>
            </a:r>
            <a:r>
              <a:rPr lang="fi-FI" i="1" dirty="0">
                <a:solidFill>
                  <a:schemeClr val="accent3">
                    <a:lumMod val="75000"/>
                  </a:schemeClr>
                </a:solidFill>
              </a:rPr>
              <a:t> Rock </a:t>
            </a:r>
            <a:r>
              <a:rPr lang="fi-FI" i="1" dirty="0" err="1">
                <a:solidFill>
                  <a:schemeClr val="accent3">
                    <a:lumMod val="75000"/>
                  </a:schemeClr>
                </a:solidFill>
              </a:rPr>
              <a:t>Lab</a:t>
            </a:r>
            <a:endParaRPr lang="fi-FI" i="1" dirty="0">
              <a:solidFill>
                <a:schemeClr val="accent3">
                  <a:lumMod val="75000"/>
                </a:schemeClr>
              </a:solidFill>
            </a:endParaRPr>
          </a:p>
        </p:txBody>
      </p:sp>
      <p:sp>
        <p:nvSpPr>
          <p:cNvPr id="29" name="TextBox 28"/>
          <p:cNvSpPr txBox="1"/>
          <p:nvPr/>
        </p:nvSpPr>
        <p:spPr>
          <a:xfrm>
            <a:off x="5110768" y="6441572"/>
            <a:ext cx="2085827" cy="461665"/>
          </a:xfrm>
          <a:prstGeom prst="rect">
            <a:avLst/>
          </a:prstGeom>
          <a:noFill/>
        </p:spPr>
        <p:txBody>
          <a:bodyPr wrap="none" rtlCol="0">
            <a:spAutoFit/>
          </a:bodyPr>
          <a:lstStyle/>
          <a:p>
            <a:r>
              <a:rPr lang="fi-FI" i="1" dirty="0" err="1">
                <a:solidFill>
                  <a:schemeClr val="accent3">
                    <a:lumMod val="75000"/>
                  </a:schemeClr>
                </a:solidFill>
              </a:rPr>
              <a:t>Reiche</a:t>
            </a:r>
            <a:r>
              <a:rPr lang="fi-FI" i="1" dirty="0">
                <a:solidFill>
                  <a:schemeClr val="accent3">
                    <a:lumMod val="75000"/>
                  </a:schemeClr>
                </a:solidFill>
              </a:rPr>
              <a:t> </a:t>
            </a:r>
            <a:r>
              <a:rPr lang="fi-FI" i="1" dirty="0" err="1">
                <a:solidFill>
                  <a:schemeClr val="accent3">
                    <a:lumMod val="75000"/>
                  </a:schemeClr>
                </a:solidFill>
              </a:rPr>
              <a:t>Zeche</a:t>
            </a:r>
            <a:endParaRPr lang="fi-FI" i="1" dirty="0">
              <a:solidFill>
                <a:schemeClr val="accent3">
                  <a:lumMod val="75000"/>
                </a:schemeClr>
              </a:solidFill>
            </a:endParaRPr>
          </a:p>
        </p:txBody>
      </p:sp>
      <p:sp>
        <p:nvSpPr>
          <p:cNvPr id="30" name="TextBox 29"/>
          <p:cNvSpPr txBox="1"/>
          <p:nvPr/>
        </p:nvSpPr>
        <p:spPr>
          <a:xfrm>
            <a:off x="8082664" y="2952330"/>
            <a:ext cx="1213794" cy="461665"/>
          </a:xfrm>
          <a:prstGeom prst="rect">
            <a:avLst/>
          </a:prstGeom>
          <a:noFill/>
        </p:spPr>
        <p:txBody>
          <a:bodyPr wrap="none" rtlCol="0">
            <a:spAutoFit/>
          </a:bodyPr>
          <a:lstStyle/>
          <a:p>
            <a:r>
              <a:rPr lang="fi-FI" i="1" dirty="0" err="1">
                <a:solidFill>
                  <a:schemeClr val="accent3">
                    <a:lumMod val="75000"/>
                  </a:schemeClr>
                </a:solidFill>
              </a:rPr>
              <a:t>Khlopin</a:t>
            </a:r>
            <a:endParaRPr lang="fi-FI" i="1" dirty="0">
              <a:solidFill>
                <a:schemeClr val="accent3">
                  <a:lumMod val="75000"/>
                </a:schemeClr>
              </a:solidFill>
            </a:endParaRPr>
          </a:p>
        </p:txBody>
      </p:sp>
      <p:sp>
        <p:nvSpPr>
          <p:cNvPr id="31" name="TextBox 30"/>
          <p:cNvSpPr txBox="1"/>
          <p:nvPr/>
        </p:nvSpPr>
        <p:spPr>
          <a:xfrm>
            <a:off x="6286465" y="1804620"/>
            <a:ext cx="1556836" cy="461665"/>
          </a:xfrm>
          <a:prstGeom prst="rect">
            <a:avLst/>
          </a:prstGeom>
          <a:noFill/>
        </p:spPr>
        <p:txBody>
          <a:bodyPr wrap="none" rtlCol="0">
            <a:spAutoFit/>
          </a:bodyPr>
          <a:lstStyle/>
          <a:p>
            <a:r>
              <a:rPr lang="fi-FI" i="1" dirty="0" err="1">
                <a:solidFill>
                  <a:schemeClr val="accent3">
                    <a:lumMod val="75000"/>
                  </a:schemeClr>
                </a:solidFill>
              </a:rPr>
              <a:t>Callio</a:t>
            </a:r>
            <a:r>
              <a:rPr lang="fi-FI" i="1" dirty="0">
                <a:solidFill>
                  <a:schemeClr val="accent3">
                    <a:lumMod val="75000"/>
                  </a:schemeClr>
                </a:solidFill>
              </a:rPr>
              <a:t> </a:t>
            </a:r>
            <a:r>
              <a:rPr lang="fi-FI" i="1" dirty="0" err="1">
                <a:solidFill>
                  <a:schemeClr val="accent3">
                    <a:lumMod val="75000"/>
                  </a:schemeClr>
                </a:solidFill>
              </a:rPr>
              <a:t>Lab</a:t>
            </a:r>
            <a:endParaRPr lang="fi-FI" i="1" dirty="0">
              <a:solidFill>
                <a:schemeClr val="accent3">
                  <a:lumMod val="75000"/>
                </a:schemeClr>
              </a:solidFill>
            </a:endParaRPr>
          </a:p>
        </p:txBody>
      </p:sp>
      <p:sp>
        <p:nvSpPr>
          <p:cNvPr id="24" name="TextBox 23"/>
          <p:cNvSpPr txBox="1"/>
          <p:nvPr/>
        </p:nvSpPr>
        <p:spPr>
          <a:xfrm>
            <a:off x="6583688" y="6067419"/>
            <a:ext cx="1843262" cy="646331"/>
          </a:xfrm>
          <a:prstGeom prst="rect">
            <a:avLst/>
          </a:prstGeom>
          <a:noFill/>
        </p:spPr>
        <p:txBody>
          <a:bodyPr wrap="none" rtlCol="0">
            <a:spAutoFit/>
          </a:bodyPr>
          <a:lstStyle/>
          <a:p>
            <a:r>
              <a:rPr lang="fi-FI" i="1" dirty="0" err="1">
                <a:solidFill>
                  <a:schemeClr val="accent3">
                    <a:lumMod val="75000"/>
                  </a:schemeClr>
                </a:solidFill>
              </a:rPr>
              <a:t>Lab</a:t>
            </a:r>
            <a:r>
              <a:rPr lang="fi-FI" i="1" dirty="0">
                <a:solidFill>
                  <a:schemeClr val="accent3">
                    <a:lumMod val="75000"/>
                  </a:schemeClr>
                </a:solidFill>
              </a:rPr>
              <a:t> </a:t>
            </a:r>
            <a:r>
              <a:rPr lang="fi-FI" i="1" dirty="0" err="1">
                <a:solidFill>
                  <a:schemeClr val="accent3">
                    <a:lumMod val="75000"/>
                  </a:schemeClr>
                </a:solidFill>
              </a:rPr>
              <a:t>development</a:t>
            </a:r>
            <a:r>
              <a:rPr lang="fi-FI" i="1" dirty="0">
                <a:solidFill>
                  <a:schemeClr val="accent3">
                    <a:lumMod val="75000"/>
                  </a:schemeClr>
                </a:solidFill>
              </a:rPr>
              <a:t> </a:t>
            </a:r>
          </a:p>
          <a:p>
            <a:r>
              <a:rPr lang="fi-FI" i="1" dirty="0" err="1">
                <a:solidFill>
                  <a:schemeClr val="accent3">
                    <a:lumMod val="75000"/>
                  </a:schemeClr>
                </a:solidFill>
              </a:rPr>
              <a:t>by</a:t>
            </a:r>
            <a:r>
              <a:rPr lang="fi-FI" i="1" dirty="0">
                <a:solidFill>
                  <a:schemeClr val="accent3">
                    <a:lumMod val="75000"/>
                  </a:schemeClr>
                </a:solidFill>
              </a:rPr>
              <a:t> KGHM </a:t>
            </a:r>
            <a:r>
              <a:rPr lang="fi-FI" i="1" dirty="0" err="1">
                <a:solidFill>
                  <a:schemeClr val="accent3">
                    <a:lumMod val="75000"/>
                  </a:schemeClr>
                </a:solidFill>
              </a:rPr>
              <a:t>Cuprum</a:t>
            </a:r>
            <a:endParaRPr lang="fi-FI" i="1" dirty="0">
              <a:solidFill>
                <a:schemeClr val="accent3">
                  <a:lumMod val="75000"/>
                </a:schemeClr>
              </a:solidFill>
            </a:endParaRPr>
          </a:p>
        </p:txBody>
      </p:sp>
      <p:sp>
        <p:nvSpPr>
          <p:cNvPr id="22" name="Oval 21"/>
          <p:cNvSpPr/>
          <p:nvPr/>
        </p:nvSpPr>
        <p:spPr>
          <a:xfrm>
            <a:off x="7868180" y="2597478"/>
            <a:ext cx="226142" cy="235974"/>
          </a:xfrm>
          <a:prstGeom prst="ellipse">
            <a:avLst/>
          </a:prstGeom>
          <a:solidFill>
            <a:schemeClr val="accent2"/>
          </a:solid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3">
                  <a:lumMod val="75000"/>
                </a:schemeClr>
              </a:solidFill>
            </a:endParaRPr>
          </a:p>
        </p:txBody>
      </p:sp>
      <p:sp>
        <p:nvSpPr>
          <p:cNvPr id="32" name="TextBox 31"/>
          <p:cNvSpPr txBox="1"/>
          <p:nvPr/>
        </p:nvSpPr>
        <p:spPr>
          <a:xfrm>
            <a:off x="7749955" y="2135813"/>
            <a:ext cx="1470274" cy="461665"/>
          </a:xfrm>
          <a:prstGeom prst="rect">
            <a:avLst/>
          </a:prstGeom>
          <a:noFill/>
        </p:spPr>
        <p:txBody>
          <a:bodyPr wrap="none" rtlCol="0">
            <a:spAutoFit/>
          </a:bodyPr>
          <a:lstStyle/>
          <a:p>
            <a:r>
              <a:rPr lang="fi-FI" i="1" dirty="0" err="1">
                <a:solidFill>
                  <a:schemeClr val="accent3">
                    <a:lumMod val="75000"/>
                  </a:schemeClr>
                </a:solidFill>
              </a:rPr>
              <a:t>Ruskeala</a:t>
            </a:r>
            <a:endParaRPr lang="fi-FI" i="1" dirty="0">
              <a:solidFill>
                <a:schemeClr val="accent3">
                  <a:lumMod val="75000"/>
                </a:schemeClr>
              </a:solidFill>
            </a:endParaRPr>
          </a:p>
        </p:txBody>
      </p:sp>
      <p:sp>
        <p:nvSpPr>
          <p:cNvPr id="33" name="Oval 32"/>
          <p:cNvSpPr/>
          <p:nvPr/>
        </p:nvSpPr>
        <p:spPr>
          <a:xfrm>
            <a:off x="6286465" y="6168175"/>
            <a:ext cx="226142" cy="235974"/>
          </a:xfrm>
          <a:prstGeom prst="ellipse">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3">
                  <a:lumMod val="75000"/>
                </a:schemeClr>
              </a:solidFill>
            </a:endParaRPr>
          </a:p>
        </p:txBody>
      </p:sp>
      <p:sp>
        <p:nvSpPr>
          <p:cNvPr id="23" name="Rektangel 22"/>
          <p:cNvSpPr/>
          <p:nvPr/>
        </p:nvSpPr>
        <p:spPr>
          <a:xfrm>
            <a:off x="185576" y="4328621"/>
            <a:ext cx="4572000" cy="203132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spAutoFit/>
          </a:bodyPr>
          <a:lstStyle/>
          <a:p>
            <a:pPr>
              <a:spcAft>
                <a:spcPts val="0"/>
              </a:spcAft>
            </a:pPr>
            <a:r>
              <a:rPr lang="en-GB" dirty="0">
                <a:solidFill>
                  <a:srgbClr val="000000"/>
                </a:solidFill>
                <a:latin typeface="Calibri" charset="0"/>
                <a:ea typeface="Calibri" charset="0"/>
                <a:cs typeface="Calibri" charset="0"/>
              </a:rPr>
              <a:t>The BSUIN </a:t>
            </a:r>
            <a:r>
              <a:rPr lang="en-GB" dirty="0">
                <a:latin typeface="Calibri" charset="0"/>
                <a:ea typeface="Calibri" charset="0"/>
                <a:cs typeface="Calibri" charset="0"/>
              </a:rPr>
              <a:t>ULs consist of old mines or purpose built underground facilities. The ULs are used for research concerning e.g. environmental, </a:t>
            </a:r>
            <a:r>
              <a:rPr lang="en-GB" dirty="0" err="1">
                <a:latin typeface="Calibri" charset="0"/>
                <a:ea typeface="Calibri" charset="0"/>
                <a:cs typeface="Calibri" charset="0"/>
              </a:rPr>
              <a:t>geoenergy</a:t>
            </a:r>
            <a:r>
              <a:rPr lang="en-GB" dirty="0">
                <a:latin typeface="Calibri" charset="0"/>
                <a:ea typeface="Calibri" charset="0"/>
                <a:cs typeface="Calibri" charset="0"/>
              </a:rPr>
              <a:t>, </a:t>
            </a:r>
            <a:r>
              <a:rPr lang="en-GB" dirty="0" err="1">
                <a:latin typeface="Calibri" charset="0"/>
                <a:ea typeface="Calibri" charset="0"/>
                <a:cs typeface="Calibri" charset="0"/>
              </a:rPr>
              <a:t>geotechnology</a:t>
            </a:r>
            <a:r>
              <a:rPr lang="en-GB" dirty="0">
                <a:latin typeface="Calibri" charset="0"/>
                <a:ea typeface="Calibri" charset="0"/>
                <a:cs typeface="Calibri" charset="0"/>
              </a:rPr>
              <a:t>, physics, material science and natural sciences. Education, events, tourism and farming is also activities hosted by ULs. </a:t>
            </a:r>
            <a:endParaRPr lang="sv-SE" dirty="0">
              <a:latin typeface="Calibri" charset="0"/>
              <a:ea typeface="Calibri" charset="0"/>
              <a:cs typeface="Calibri" charset="0"/>
            </a:endParaRPr>
          </a:p>
        </p:txBody>
      </p:sp>
      <p:pic>
        <p:nvPicPr>
          <p:cNvPr id="28" name="Bildobjekt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1863758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899" y="1783669"/>
            <a:ext cx="7467047" cy="489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platzhalter 5">
            <a:extLst>
              <a:ext uri="{FF2B5EF4-FFF2-40B4-BE49-F238E27FC236}">
                <a16:creationId xmlns:a16="http://schemas.microsoft.com/office/drawing/2014/main" xmlns="" id="{2B309EAF-89A2-8447-AE1A-9BA3EB0ADD01}"/>
              </a:ext>
            </a:extLst>
          </p:cNvPr>
          <p:cNvSpPr txBox="1">
            <a:spLocks/>
          </p:cNvSpPr>
          <p:nvPr/>
        </p:nvSpPr>
        <p:spPr>
          <a:xfrm>
            <a:off x="628650" y="272489"/>
            <a:ext cx="7457980" cy="452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err="1">
                <a:solidFill>
                  <a:schemeClr val="accent2"/>
                </a:solidFill>
              </a:rPr>
              <a:t>Callio</a:t>
            </a:r>
            <a:r>
              <a:rPr lang="en-US" sz="3600" b="1" dirty="0">
                <a:solidFill>
                  <a:schemeClr val="accent2"/>
                </a:solidFill>
              </a:rPr>
              <a:t> Lab, Finland</a:t>
            </a:r>
          </a:p>
        </p:txBody>
      </p:sp>
      <p:sp>
        <p:nvSpPr>
          <p:cNvPr id="2" name="Rektangel 1"/>
          <p:cNvSpPr/>
          <p:nvPr/>
        </p:nvSpPr>
        <p:spPr>
          <a:xfrm>
            <a:off x="866899" y="746870"/>
            <a:ext cx="7467047" cy="94179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82550">
              <a:lnSpc>
                <a:spcPct val="115000"/>
              </a:lnSpc>
              <a:spcAft>
                <a:spcPts val="1000"/>
              </a:spcAft>
            </a:pPr>
            <a:r>
              <a:rPr lang="en-GB" sz="1600" dirty="0" err="1">
                <a:latin typeface="Calibri" charset="0"/>
                <a:ea typeface="Calibri" charset="0"/>
                <a:cs typeface="Calibri" charset="0"/>
              </a:rPr>
              <a:t>Callio</a:t>
            </a:r>
            <a:r>
              <a:rPr lang="en-GB" sz="1600" dirty="0">
                <a:latin typeface="Calibri" charset="0"/>
                <a:ea typeface="Calibri" charset="0"/>
                <a:cs typeface="Calibri" charset="0"/>
              </a:rPr>
              <a:t> Lab is a new environment for underground research and </a:t>
            </a:r>
            <a:r>
              <a:rPr lang="en-GB" sz="1600" dirty="0" smtClean="0">
                <a:latin typeface="Calibri" charset="0"/>
                <a:ea typeface="Calibri" charset="0"/>
                <a:cs typeface="Calibri" charset="0"/>
              </a:rPr>
              <a:t>other activities</a:t>
            </a:r>
            <a:r>
              <a:rPr lang="en-GB" sz="1600" dirty="0">
                <a:latin typeface="Calibri" charset="0"/>
                <a:ea typeface="Calibri" charset="0"/>
                <a:cs typeface="Calibri" charset="0"/>
              </a:rPr>
              <a:t>. The laboratory is located in the </a:t>
            </a:r>
            <a:r>
              <a:rPr lang="en-GB" sz="1600" dirty="0" err="1">
                <a:latin typeface="Calibri" charset="0"/>
                <a:ea typeface="Calibri" charset="0"/>
                <a:cs typeface="Calibri" charset="0"/>
              </a:rPr>
              <a:t>Pyhäsalmi</a:t>
            </a:r>
            <a:r>
              <a:rPr lang="en-GB" sz="1600" dirty="0">
                <a:latin typeface="Calibri" charset="0"/>
                <a:ea typeface="Calibri" charset="0"/>
                <a:cs typeface="Calibri" charset="0"/>
              </a:rPr>
              <a:t> Mine, the oldest operating mine in Finland and the deepest active hard rock mine in Europe, going as deep as </a:t>
            </a:r>
            <a:r>
              <a:rPr lang="en-GB" sz="1600" dirty="0" smtClean="0">
                <a:latin typeface="Calibri" charset="0"/>
                <a:ea typeface="Calibri" charset="0"/>
                <a:cs typeface="Calibri" charset="0"/>
              </a:rPr>
              <a:t>1 444 </a:t>
            </a:r>
            <a:r>
              <a:rPr lang="en-GB" sz="1600" dirty="0">
                <a:latin typeface="Calibri" charset="0"/>
                <a:ea typeface="Calibri" charset="0"/>
                <a:cs typeface="Calibri" charset="0"/>
              </a:rPr>
              <a:t>metres.</a:t>
            </a:r>
            <a:endParaRPr lang="sv-SE" sz="1600" dirty="0">
              <a:effectLst/>
              <a:latin typeface="Calibri" charset="0"/>
              <a:ea typeface="Calibri" charset="0"/>
              <a:cs typeface="Calibri" charset="0"/>
            </a:endParaRPr>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278678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 7"/>
          <p:cNvGrpSpPr>
            <a:grpSpLocks noChangeAspect="1"/>
          </p:cNvGrpSpPr>
          <p:nvPr/>
        </p:nvGrpSpPr>
        <p:grpSpPr>
          <a:xfrm>
            <a:off x="738343" y="1553382"/>
            <a:ext cx="7642944" cy="5152122"/>
            <a:chOff x="519984" y="896358"/>
            <a:chExt cx="11890841" cy="8015637"/>
          </a:xfrm>
        </p:grpSpPr>
        <p:pic>
          <p:nvPicPr>
            <p:cNvPr id="9" name="Bildobjekt 8" descr="Bild_4_Äspö_Simpevarp_Flygfoto_201205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9984" y="896358"/>
              <a:ext cx="5876567" cy="4007819"/>
            </a:xfrm>
            <a:prstGeom prst="rect">
              <a:avLst/>
            </a:prstGeom>
            <a:ln>
              <a:noFill/>
            </a:ln>
            <a:effectLst/>
          </p:spPr>
        </p:pic>
        <p:pic>
          <p:nvPicPr>
            <p:cNvPr id="10" name="Bildobjekt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984" y="4904176"/>
              <a:ext cx="5876568" cy="4007819"/>
            </a:xfrm>
            <a:prstGeom prst="rect">
              <a:avLst/>
            </a:prstGeom>
            <a:ln w="3175" cmpd="sng">
              <a:solidFill>
                <a:schemeClr val="accent5"/>
              </a:solidFill>
            </a:ln>
            <a:effectLst/>
          </p:spPr>
        </p:pic>
        <p:pic>
          <p:nvPicPr>
            <p:cNvPr id="11" name="Bildobjekt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551" y="4904177"/>
              <a:ext cx="6014274" cy="4007818"/>
            </a:xfrm>
            <a:prstGeom prst="rect">
              <a:avLst/>
            </a:prstGeom>
            <a:ln>
              <a:noFill/>
            </a:ln>
            <a:effectLst/>
          </p:spPr>
        </p:pic>
        <p:pic>
          <p:nvPicPr>
            <p:cNvPr id="12" name="Bildobjekt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2400" y="5020816"/>
              <a:ext cx="2410104" cy="1606056"/>
            </a:xfrm>
            <a:prstGeom prst="rect">
              <a:avLst/>
            </a:prstGeom>
            <a:ln>
              <a:noFill/>
            </a:ln>
            <a:effectLst>
              <a:glow rad="139700">
                <a:schemeClr val="accent3">
                  <a:satMod val="175000"/>
                  <a:alpha val="40000"/>
                </a:schemeClr>
              </a:glow>
            </a:effectLst>
          </p:spPr>
        </p:pic>
        <p:pic>
          <p:nvPicPr>
            <p:cNvPr id="13" name="Bildobjekt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6551" y="896359"/>
              <a:ext cx="6014274" cy="4007818"/>
            </a:xfrm>
            <a:prstGeom prst="rect">
              <a:avLst/>
            </a:prstGeom>
            <a:ln>
              <a:noFill/>
            </a:ln>
            <a:effectLst/>
          </p:spPr>
        </p:pic>
      </p:grpSp>
      <p:sp>
        <p:nvSpPr>
          <p:cNvPr id="5" name="Textplatzhalter 5">
            <a:extLst>
              <a:ext uri="{FF2B5EF4-FFF2-40B4-BE49-F238E27FC236}">
                <a16:creationId xmlns:a16="http://schemas.microsoft.com/office/drawing/2014/main" xmlns="" id="{9E607C1A-09DE-9E45-B311-86B0E448BBBE}"/>
              </a:ext>
            </a:extLst>
          </p:cNvPr>
          <p:cNvSpPr txBox="1">
            <a:spLocks/>
          </p:cNvSpPr>
          <p:nvPr/>
        </p:nvSpPr>
        <p:spPr>
          <a:xfrm>
            <a:off x="681659" y="258377"/>
            <a:ext cx="7457980" cy="452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err="1">
                <a:solidFill>
                  <a:schemeClr val="accent2"/>
                </a:solidFill>
              </a:rPr>
              <a:t>Äspö</a:t>
            </a:r>
            <a:r>
              <a:rPr lang="en-US" sz="3600" b="1" dirty="0">
                <a:solidFill>
                  <a:schemeClr val="accent2"/>
                </a:solidFill>
              </a:rPr>
              <a:t> Hard Rock Laboratory, Sweden</a:t>
            </a:r>
          </a:p>
        </p:txBody>
      </p:sp>
      <p:sp>
        <p:nvSpPr>
          <p:cNvPr id="2" name="Rektangel 1"/>
          <p:cNvSpPr/>
          <p:nvPr/>
        </p:nvSpPr>
        <p:spPr>
          <a:xfrm>
            <a:off x="738343" y="819769"/>
            <a:ext cx="7642944" cy="65864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82550">
              <a:lnSpc>
                <a:spcPct val="115000"/>
              </a:lnSpc>
              <a:spcAft>
                <a:spcPts val="1000"/>
              </a:spcAft>
              <a:tabLst>
                <a:tab pos="540385" algn="l"/>
              </a:tabLst>
            </a:pPr>
            <a:r>
              <a:rPr lang="en-GB" sz="1600" dirty="0">
                <a:latin typeface="Calibri" charset="0"/>
                <a:ea typeface="Calibri" charset="0"/>
                <a:cs typeface="Calibri" charset="0"/>
              </a:rPr>
              <a:t>Äspö Hard Rock Laboratory </a:t>
            </a:r>
            <a:r>
              <a:rPr lang="en-GB" sz="1600" dirty="0" smtClean="0">
                <a:latin typeface="Calibri" charset="0"/>
                <a:ea typeface="Calibri" charset="0"/>
                <a:cs typeface="Calibri" charset="0"/>
              </a:rPr>
              <a:t>is a </a:t>
            </a:r>
            <a:r>
              <a:rPr lang="en-GB" sz="1600" dirty="0">
                <a:latin typeface="Calibri" charset="0"/>
                <a:ea typeface="Calibri" charset="0"/>
                <a:cs typeface="Calibri" charset="0"/>
              </a:rPr>
              <a:t>centre for research on Sweden’s final repository for spent nuclear fuel. It is </a:t>
            </a:r>
            <a:r>
              <a:rPr lang="en-GB" sz="1600" dirty="0" smtClean="0">
                <a:latin typeface="Calibri" charset="0"/>
                <a:ea typeface="Calibri" charset="0"/>
                <a:cs typeface="Calibri" charset="0"/>
              </a:rPr>
              <a:t>also an </a:t>
            </a:r>
            <a:r>
              <a:rPr lang="en-GB" sz="1600" dirty="0">
                <a:latin typeface="Calibri" charset="0"/>
                <a:ea typeface="Calibri" charset="0"/>
                <a:cs typeface="Calibri" charset="0"/>
              </a:rPr>
              <a:t>open research facility that welcomes a wide range of projects.</a:t>
            </a:r>
            <a:endParaRPr lang="sv-SE" sz="1600" dirty="0">
              <a:effectLst/>
              <a:latin typeface="Calibri" charset="0"/>
              <a:ea typeface="Calibri" charset="0"/>
              <a:cs typeface="Calibri" charset="0"/>
            </a:endParaRPr>
          </a:p>
        </p:txBody>
      </p:sp>
      <p:pic>
        <p:nvPicPr>
          <p:cNvPr id="14" name="Bildobjekt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4210736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5">
            <a:extLst>
              <a:ext uri="{FF2B5EF4-FFF2-40B4-BE49-F238E27FC236}">
                <a16:creationId xmlns:a16="http://schemas.microsoft.com/office/drawing/2014/main" xmlns="" id="{9E607C1A-09DE-9E45-B311-86B0E448BBBE}"/>
              </a:ext>
            </a:extLst>
          </p:cNvPr>
          <p:cNvSpPr txBox="1">
            <a:spLocks/>
          </p:cNvSpPr>
          <p:nvPr/>
        </p:nvSpPr>
        <p:spPr>
          <a:xfrm>
            <a:off x="681659" y="147949"/>
            <a:ext cx="7457980" cy="452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smtClean="0">
                <a:solidFill>
                  <a:schemeClr val="accent2"/>
                </a:solidFill>
              </a:rPr>
              <a:t>Research </a:t>
            </a:r>
            <a:r>
              <a:rPr lang="en-US" sz="3600" b="1" dirty="0">
                <a:solidFill>
                  <a:schemeClr val="accent2"/>
                </a:solidFill>
              </a:rPr>
              <a:t>and Education </a:t>
            </a:r>
            <a:r>
              <a:rPr lang="en-US" sz="3600" b="1" dirty="0" smtClean="0">
                <a:solidFill>
                  <a:schemeClr val="accent2"/>
                </a:solidFill>
              </a:rPr>
              <a:t>Mine</a:t>
            </a:r>
            <a:br>
              <a:rPr lang="en-US" sz="3600" b="1" dirty="0" smtClean="0">
                <a:solidFill>
                  <a:schemeClr val="accent2"/>
                </a:solidFill>
              </a:rPr>
            </a:br>
            <a:r>
              <a:rPr lang="en-US" sz="3600" b="1" dirty="0" smtClean="0">
                <a:solidFill>
                  <a:schemeClr val="accent2"/>
                </a:solidFill>
              </a:rPr>
              <a:t>“</a:t>
            </a:r>
            <a:r>
              <a:rPr lang="en-US" sz="3600" b="1" dirty="0" err="1" smtClean="0">
                <a:solidFill>
                  <a:schemeClr val="accent2"/>
                </a:solidFill>
              </a:rPr>
              <a:t>Reiche</a:t>
            </a:r>
            <a:r>
              <a:rPr lang="en-US" sz="3600" b="1" dirty="0" smtClean="0">
                <a:solidFill>
                  <a:schemeClr val="accent2"/>
                </a:solidFill>
              </a:rPr>
              <a:t> </a:t>
            </a:r>
            <a:r>
              <a:rPr lang="en-US" sz="3600" b="1" dirty="0" err="1" smtClean="0">
                <a:solidFill>
                  <a:schemeClr val="accent2"/>
                </a:solidFill>
              </a:rPr>
              <a:t>Zeche</a:t>
            </a:r>
            <a:r>
              <a:rPr lang="en-US" sz="3600" b="1" dirty="0" smtClean="0">
                <a:solidFill>
                  <a:schemeClr val="accent2"/>
                </a:solidFill>
              </a:rPr>
              <a:t>”, </a:t>
            </a:r>
            <a:r>
              <a:rPr lang="en-US" sz="3600" b="1" dirty="0">
                <a:solidFill>
                  <a:schemeClr val="accent2"/>
                </a:solidFill>
              </a:rPr>
              <a:t>Germany</a:t>
            </a:r>
          </a:p>
        </p:txBody>
      </p:sp>
      <p:pic>
        <p:nvPicPr>
          <p:cNvPr id="7" name="Bildobjekt 6"/>
          <p:cNvPicPr>
            <a:picLocks noChangeAspect="1"/>
          </p:cNvPicPr>
          <p:nvPr/>
        </p:nvPicPr>
        <p:blipFill>
          <a:blip r:embed="rId2"/>
          <a:stretch>
            <a:fillRect/>
          </a:stretch>
        </p:blipFill>
        <p:spPr>
          <a:xfrm>
            <a:off x="525305" y="1330036"/>
            <a:ext cx="8131808" cy="5263239"/>
          </a:xfrm>
          <a:prstGeom prst="rect">
            <a:avLst/>
          </a:prstGeom>
        </p:spPr>
      </p:pic>
      <p:sp>
        <p:nvSpPr>
          <p:cNvPr id="8" name="Rektangel 7"/>
          <p:cNvSpPr/>
          <p:nvPr/>
        </p:nvSpPr>
        <p:spPr>
          <a:xfrm>
            <a:off x="2885704" y="4588259"/>
            <a:ext cx="4277420" cy="17912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82550">
              <a:lnSpc>
                <a:spcPct val="115000"/>
              </a:lnSpc>
              <a:spcAft>
                <a:spcPts val="1000"/>
              </a:spcAft>
            </a:pPr>
            <a:r>
              <a:rPr lang="en-GB" sz="1600" dirty="0">
                <a:latin typeface="Calibri" charset="0"/>
                <a:ea typeface="Calibri" charset="0"/>
                <a:cs typeface="Calibri" charset="0"/>
              </a:rPr>
              <a:t>Since the 1800s, silver production and mining education have benefitted from one another in </a:t>
            </a:r>
            <a:r>
              <a:rPr lang="en-GB" sz="1600" dirty="0" err="1" smtClean="0">
                <a:latin typeface="Calibri" charset="0"/>
                <a:ea typeface="Calibri" charset="0"/>
                <a:cs typeface="Calibri" charset="0"/>
              </a:rPr>
              <a:t>Reiche</a:t>
            </a:r>
            <a:r>
              <a:rPr lang="en-GB" sz="1600" dirty="0" smtClean="0">
                <a:latin typeface="Calibri" charset="0"/>
                <a:ea typeface="Calibri" charset="0"/>
                <a:cs typeface="Calibri" charset="0"/>
              </a:rPr>
              <a:t> </a:t>
            </a:r>
            <a:r>
              <a:rPr lang="en-GB" sz="1600" dirty="0" err="1">
                <a:latin typeface="Calibri" charset="0"/>
                <a:ea typeface="Calibri" charset="0"/>
                <a:cs typeface="Calibri" charset="0"/>
              </a:rPr>
              <a:t>Zeche</a:t>
            </a:r>
            <a:r>
              <a:rPr lang="en-GB" sz="1600" dirty="0">
                <a:latin typeface="Calibri" charset="0"/>
                <a:ea typeface="Calibri" charset="0"/>
                <a:cs typeface="Calibri" charset="0"/>
              </a:rPr>
              <a:t>. Today multiple research institutions and industry partners use the mine for developing new technology, production methods and materials</a:t>
            </a:r>
            <a:r>
              <a:rPr lang="en-GB" sz="1600" dirty="0" smtClean="0">
                <a:latin typeface="Calibri" charset="0"/>
                <a:ea typeface="Calibri" charset="0"/>
                <a:cs typeface="Calibri" charset="0"/>
              </a:rPr>
              <a:t>.</a:t>
            </a:r>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283820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5">
            <a:extLst>
              <a:ext uri="{FF2B5EF4-FFF2-40B4-BE49-F238E27FC236}">
                <a16:creationId xmlns:a16="http://schemas.microsoft.com/office/drawing/2014/main" xmlns="" id="{F03D99C2-24CB-2040-A658-A2BC8FDC1395}"/>
              </a:ext>
            </a:extLst>
          </p:cNvPr>
          <p:cNvSpPr txBox="1">
            <a:spLocks noGrp="1"/>
          </p:cNvSpPr>
          <p:nvPr>
            <p:ph type="title"/>
          </p:nvPr>
        </p:nvSpPr>
        <p:spPr>
          <a:xfrm>
            <a:off x="640525" y="234497"/>
            <a:ext cx="7886700" cy="1325563"/>
          </a:xfrm>
          <a:prstGeom prst="rect">
            <a:avLst/>
          </a:prstGeom>
        </p:spPr>
        <p:txBody>
          <a:bodyPr>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chemeClr val="accent2"/>
                </a:solidFill>
              </a:rPr>
              <a:t>Conceptual Lab </a:t>
            </a:r>
            <a:r>
              <a:rPr lang="en-US" sz="3600" b="1" dirty="0" smtClean="0">
                <a:solidFill>
                  <a:schemeClr val="accent2"/>
                </a:solidFill>
              </a:rPr>
              <a:t>development, </a:t>
            </a:r>
            <a:r>
              <a:rPr lang="en-US" sz="3600" b="1" dirty="0">
                <a:solidFill>
                  <a:schemeClr val="accent2"/>
                </a:solidFill>
              </a:rPr>
              <a:t>KGHM Cuprum Research and Development Centre, Poland </a:t>
            </a:r>
          </a:p>
        </p:txBody>
      </p:sp>
      <p:pic>
        <p:nvPicPr>
          <p:cNvPr id="6" name="Obraz 5"/>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4465" t="17067" r="6380" b="17906"/>
          <a:stretch/>
        </p:blipFill>
        <p:spPr bwMode="auto">
          <a:xfrm>
            <a:off x="778861" y="1992888"/>
            <a:ext cx="3610430" cy="2138155"/>
          </a:xfrm>
          <a:prstGeom prst="rect">
            <a:avLst/>
          </a:prstGeom>
          <a:ln>
            <a:noFill/>
          </a:ln>
          <a:extLst>
            <a:ext uri="{53640926-AAD7-44D8-BBD7-CCE9431645EC}">
              <a14:shadowObscured xmlns:a14="http://schemas.microsoft.com/office/drawing/2010/main"/>
            </a:ext>
          </a:extLst>
        </p:spPr>
      </p:pic>
      <p:pic>
        <p:nvPicPr>
          <p:cNvPr id="7" name="Obraz 11">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9E4F307E-DB91-42FA-9528-0C90FEDD3832}"/>
              </a:ext>
            </a:extLst>
          </p:cNvPr>
          <p:cNvPicPr>
            <a:picLocks noChangeAspect="1"/>
          </p:cNvPicPr>
          <p:nvPr/>
        </p:nvPicPr>
        <p:blipFill rotWithShape="1">
          <a:blip r:embed="rId4"/>
          <a:srcRect l="17109" t="14445" r="23906" b="23333"/>
          <a:stretch/>
        </p:blipFill>
        <p:spPr>
          <a:xfrm>
            <a:off x="5292396" y="2161309"/>
            <a:ext cx="3075871" cy="1969735"/>
          </a:xfrm>
          <a:prstGeom prst="rect">
            <a:avLst/>
          </a:prstGeom>
        </p:spPr>
      </p:pic>
      <p:sp>
        <p:nvSpPr>
          <p:cNvPr id="3" name="Rektangel 2"/>
          <p:cNvSpPr/>
          <p:nvPr/>
        </p:nvSpPr>
        <p:spPr>
          <a:xfrm>
            <a:off x="778861" y="4335026"/>
            <a:ext cx="4541285" cy="207441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82550">
              <a:lnSpc>
                <a:spcPct val="115000"/>
              </a:lnSpc>
              <a:spcAft>
                <a:spcPts val="1000"/>
              </a:spcAft>
            </a:pPr>
            <a:r>
              <a:rPr lang="en-GB" sz="1600" dirty="0" smtClean="0">
                <a:latin typeface="Calibri" charset="0"/>
                <a:ea typeface="Calibri" charset="0"/>
                <a:cs typeface="Calibri" charset="0"/>
              </a:rPr>
              <a:t>The </a:t>
            </a:r>
            <a:r>
              <a:rPr lang="en-GB" sz="1600" dirty="0">
                <a:latin typeface="Calibri" charset="0"/>
                <a:ea typeface="Calibri" charset="0"/>
                <a:cs typeface="Calibri" charset="0"/>
              </a:rPr>
              <a:t>KGHM Cuprum Research and Development Centre has a long tradition of research and design services for the copper mining industry in Poland. There are plans to  set up new underground laboratories for research, technical development, tourism and education in selected areas of the existing KGHM mines</a:t>
            </a:r>
            <a:r>
              <a:rPr lang="en-GB" sz="1600" dirty="0" smtClean="0">
                <a:latin typeface="Calibri" charset="0"/>
                <a:ea typeface="Calibri" charset="0"/>
                <a:cs typeface="Calibri" charset="0"/>
              </a:rPr>
              <a:t>.</a:t>
            </a:r>
            <a:endParaRPr lang="sv-SE" sz="1600" dirty="0">
              <a:latin typeface="Calibri" charset="0"/>
              <a:ea typeface="Calibri" charset="0"/>
              <a:cs typeface="Calibri"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0146" y="4314042"/>
            <a:ext cx="3048122" cy="211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Bildobjekt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570320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78" y="2060848"/>
            <a:ext cx="7018315" cy="457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platzhalter 5">
            <a:extLst>
              <a:ext uri="{FF2B5EF4-FFF2-40B4-BE49-F238E27FC236}">
                <a16:creationId xmlns:a16="http://schemas.microsoft.com/office/drawing/2014/main" xmlns="" id="{F03D99C2-24CB-2040-A658-A2BC8FDC1395}"/>
              </a:ext>
            </a:extLst>
          </p:cNvPr>
          <p:cNvSpPr txBox="1">
            <a:spLocks noGrp="1"/>
          </p:cNvSpPr>
          <p:nvPr>
            <p:ph type="title"/>
          </p:nvPr>
        </p:nvSpPr>
        <p:spPr>
          <a:xfrm>
            <a:off x="628650" y="222622"/>
            <a:ext cx="7886700" cy="632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err="1">
                <a:solidFill>
                  <a:schemeClr val="accent2"/>
                </a:solidFill>
              </a:rPr>
              <a:t>Ruskeala</a:t>
            </a:r>
            <a:r>
              <a:rPr lang="en-US" sz="3600" b="1" dirty="0">
                <a:solidFill>
                  <a:schemeClr val="accent2"/>
                </a:solidFill>
              </a:rPr>
              <a:t> Mining Park, Russia</a:t>
            </a:r>
          </a:p>
        </p:txBody>
      </p:sp>
      <p:sp>
        <p:nvSpPr>
          <p:cNvPr id="2" name="Rektangel 1"/>
          <p:cNvSpPr/>
          <p:nvPr/>
        </p:nvSpPr>
        <p:spPr>
          <a:xfrm>
            <a:off x="1068778" y="751973"/>
            <a:ext cx="7018315" cy="12249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82550">
              <a:lnSpc>
                <a:spcPct val="115000"/>
              </a:lnSpc>
              <a:spcAft>
                <a:spcPts val="1000"/>
              </a:spcAft>
            </a:pPr>
            <a:r>
              <a:rPr lang="en-GB" sz="1600" dirty="0" err="1">
                <a:latin typeface="Calibri" charset="0"/>
                <a:ea typeface="Calibri" charset="0"/>
                <a:cs typeface="Calibri" charset="0"/>
              </a:rPr>
              <a:t>Ruskeala</a:t>
            </a:r>
            <a:r>
              <a:rPr lang="en-GB" sz="1600" dirty="0">
                <a:latin typeface="Calibri" charset="0"/>
                <a:ea typeface="Calibri" charset="0"/>
                <a:cs typeface="Calibri" charset="0"/>
              </a:rPr>
              <a:t> Underground Laboratory is the place where mining industrial heritage meets science and innovation. It is located in an old abandoned marble quarry in the </a:t>
            </a:r>
            <a:r>
              <a:rPr lang="en-GB" sz="1600" dirty="0" err="1">
                <a:latin typeface="Calibri" charset="0"/>
                <a:ea typeface="Calibri" charset="0"/>
                <a:cs typeface="Calibri" charset="0"/>
              </a:rPr>
              <a:t>Ruskeala</a:t>
            </a:r>
            <a:r>
              <a:rPr lang="en-GB" sz="1600" dirty="0">
                <a:latin typeface="Calibri" charset="0"/>
                <a:ea typeface="Calibri" charset="0"/>
                <a:cs typeface="Calibri" charset="0"/>
              </a:rPr>
              <a:t> Mining Park. Methodological and technical development is conducted for testing, designing and construction of safe tourist destinations. </a:t>
            </a:r>
            <a:endParaRPr lang="sv-SE" sz="1600" dirty="0">
              <a:effectLst/>
              <a:latin typeface="Calibri" charset="0"/>
              <a:ea typeface="Calibri" charset="0"/>
              <a:cs typeface="Calibri" charset="0"/>
            </a:endParaRPr>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18480001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5">
            <a:extLst>
              <a:ext uri="{FF2B5EF4-FFF2-40B4-BE49-F238E27FC236}">
                <a16:creationId xmlns:a16="http://schemas.microsoft.com/office/drawing/2014/main" xmlns="" id="{F03D99C2-24CB-2040-A658-A2BC8FDC1395}"/>
              </a:ext>
            </a:extLst>
          </p:cNvPr>
          <p:cNvSpPr txBox="1">
            <a:spLocks noGrp="1"/>
          </p:cNvSpPr>
          <p:nvPr>
            <p:ph type="title"/>
          </p:nvPr>
        </p:nvSpPr>
        <p:spPr>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smtClean="0">
                <a:solidFill>
                  <a:schemeClr val="accent2"/>
                </a:solidFill>
              </a:rPr>
              <a:t>The Underground LBR of </a:t>
            </a:r>
            <a:r>
              <a:rPr lang="en-US" sz="3600" b="1" dirty="0">
                <a:solidFill>
                  <a:schemeClr val="accent2"/>
                </a:solidFill>
              </a:rPr>
              <a:t>the </a:t>
            </a:r>
            <a:r>
              <a:rPr lang="en-US" sz="3600" b="1" dirty="0" err="1">
                <a:solidFill>
                  <a:schemeClr val="accent2"/>
                </a:solidFill>
              </a:rPr>
              <a:t>Khlopin</a:t>
            </a:r>
            <a:r>
              <a:rPr lang="en-US" sz="3600" b="1" dirty="0">
                <a:solidFill>
                  <a:schemeClr val="accent2"/>
                </a:solidFill>
              </a:rPr>
              <a:t> Radium </a:t>
            </a:r>
            <a:r>
              <a:rPr lang="en-US" sz="3600" b="1" dirty="0" smtClean="0">
                <a:solidFill>
                  <a:schemeClr val="accent2"/>
                </a:solidFill>
              </a:rPr>
              <a:t>Institute, </a:t>
            </a:r>
            <a:r>
              <a:rPr lang="en-US" sz="3600" b="1" dirty="0">
                <a:solidFill>
                  <a:schemeClr val="accent2"/>
                </a:solidFill>
              </a:rPr>
              <a:t>St</a:t>
            </a:r>
            <a:r>
              <a:rPr lang="en-US" sz="3600" b="1" dirty="0" smtClean="0">
                <a:solidFill>
                  <a:schemeClr val="accent2"/>
                </a:solidFill>
              </a:rPr>
              <a:t>. Petersburg</a:t>
            </a:r>
            <a:r>
              <a:rPr lang="en-US" sz="3600" b="1" dirty="0">
                <a:solidFill>
                  <a:schemeClr val="accent2"/>
                </a:solidFill>
              </a:rPr>
              <a:t>, Russia</a:t>
            </a:r>
          </a:p>
        </p:txBody>
      </p:sp>
      <p:sp>
        <p:nvSpPr>
          <p:cNvPr id="7" name="Rektangel 6"/>
          <p:cNvSpPr/>
          <p:nvPr/>
        </p:nvSpPr>
        <p:spPr>
          <a:xfrm>
            <a:off x="3194462" y="4551698"/>
            <a:ext cx="5664529" cy="17912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82550">
              <a:lnSpc>
                <a:spcPct val="115000"/>
              </a:lnSpc>
              <a:spcAft>
                <a:spcPts val="1000"/>
              </a:spcAft>
            </a:pPr>
            <a:r>
              <a:rPr lang="en-GB" sz="1600" dirty="0">
                <a:latin typeface="Calibri" charset="0"/>
                <a:ea typeface="Calibri" charset="0"/>
                <a:cs typeface="Calibri" charset="0"/>
              </a:rPr>
              <a:t>The U</a:t>
            </a:r>
            <a:r>
              <a:rPr lang="en-GB" sz="1600" dirty="0" smtClean="0">
                <a:latin typeface="Calibri" charset="0"/>
                <a:ea typeface="Calibri" charset="0"/>
                <a:cs typeface="Calibri" charset="0"/>
              </a:rPr>
              <a:t>nderground LBR of </a:t>
            </a:r>
            <a:r>
              <a:rPr lang="en-GB" sz="1600" dirty="0" err="1">
                <a:latin typeface="Calibri" charset="0"/>
                <a:ea typeface="Calibri" charset="0"/>
                <a:cs typeface="Calibri" charset="0"/>
              </a:rPr>
              <a:t>Khlopin</a:t>
            </a:r>
            <a:r>
              <a:rPr lang="en-GB" sz="1600" dirty="0">
                <a:latin typeface="Calibri" charset="0"/>
                <a:ea typeface="Calibri" charset="0"/>
                <a:cs typeface="Calibri" charset="0"/>
              </a:rPr>
              <a:t> Radium Institute is located inside the St. Petersburg subway, at the crossing between </a:t>
            </a:r>
            <a:r>
              <a:rPr lang="en-GB" sz="1600" dirty="0" err="1">
                <a:latin typeface="Calibri" charset="0"/>
                <a:ea typeface="Calibri" charset="0"/>
                <a:cs typeface="Calibri" charset="0"/>
              </a:rPr>
              <a:t>Nevsky</a:t>
            </a:r>
            <a:r>
              <a:rPr lang="en-GB" sz="1600" dirty="0">
                <a:latin typeface="Calibri" charset="0"/>
                <a:ea typeface="Calibri" charset="0"/>
                <a:cs typeface="Calibri" charset="0"/>
              </a:rPr>
              <a:t> </a:t>
            </a:r>
            <a:r>
              <a:rPr lang="en-GB" sz="1600" dirty="0" err="1">
                <a:latin typeface="Calibri" charset="0"/>
                <a:ea typeface="Calibri" charset="0"/>
                <a:cs typeface="Calibri" charset="0"/>
              </a:rPr>
              <a:t>Prospekt</a:t>
            </a:r>
            <a:r>
              <a:rPr lang="en-GB" sz="1600" dirty="0">
                <a:latin typeface="Calibri" charset="0"/>
                <a:ea typeface="Calibri" charset="0"/>
                <a:cs typeface="Calibri" charset="0"/>
              </a:rPr>
              <a:t> and </a:t>
            </a:r>
            <a:r>
              <a:rPr lang="en-GB" sz="1600" dirty="0" err="1">
                <a:latin typeface="Calibri" charset="0"/>
                <a:ea typeface="Calibri" charset="0"/>
                <a:cs typeface="Calibri" charset="0"/>
              </a:rPr>
              <a:t>Gostiny</a:t>
            </a:r>
            <a:r>
              <a:rPr lang="en-GB" sz="1600" dirty="0">
                <a:latin typeface="Calibri" charset="0"/>
                <a:ea typeface="Calibri" charset="0"/>
                <a:cs typeface="Calibri" charset="0"/>
              </a:rPr>
              <a:t> </a:t>
            </a:r>
            <a:r>
              <a:rPr lang="en-GB" sz="1600" dirty="0" err="1">
                <a:latin typeface="Calibri" charset="0"/>
                <a:ea typeface="Calibri" charset="0"/>
                <a:cs typeface="Calibri" charset="0"/>
              </a:rPr>
              <a:t>Dvor</a:t>
            </a:r>
            <a:r>
              <a:rPr lang="en-GB" sz="1600" dirty="0">
                <a:latin typeface="Calibri" charset="0"/>
                <a:ea typeface="Calibri" charset="0"/>
                <a:cs typeface="Calibri" charset="0"/>
              </a:rPr>
              <a:t> stations. The laboratory is about 65 metres deep, equivalent to about 120 metres of water shield. The rooms were built </a:t>
            </a:r>
            <a:r>
              <a:rPr lang="en-GB" sz="1600" dirty="0" smtClean="0">
                <a:latin typeface="Calibri" charset="0"/>
                <a:ea typeface="Calibri" charset="0"/>
                <a:cs typeface="Calibri" charset="0"/>
              </a:rPr>
              <a:t>in1965–1967 </a:t>
            </a:r>
            <a:r>
              <a:rPr lang="en-GB" sz="1600" dirty="0">
                <a:latin typeface="Calibri" charset="0"/>
                <a:ea typeface="Calibri" charset="0"/>
                <a:cs typeface="Calibri" charset="0"/>
              </a:rPr>
              <a:t>specifically as a laboratory. The Radium Institute initiated the construction.</a:t>
            </a:r>
            <a:endParaRPr lang="sv-SE" sz="1600" dirty="0">
              <a:effectLst/>
              <a:latin typeface="Calibri" charset="0"/>
              <a:ea typeface="Calibri" charset="0"/>
              <a:cs typeface="Calibri" charset="0"/>
            </a:endParaRPr>
          </a:p>
        </p:txBody>
      </p:sp>
      <p:pic>
        <p:nvPicPr>
          <p:cNvPr id="8"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887" y="4551698"/>
            <a:ext cx="2802576" cy="17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784" y="1680152"/>
            <a:ext cx="4114649" cy="268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7"/>
          <p:cNvPicPr>
            <a:picLocks noChangeAspect="1" noChangeArrowheads="1"/>
          </p:cNvPicPr>
          <p:nvPr/>
        </p:nvPicPr>
        <p:blipFill>
          <a:blip r:embed="rId4" cstate="print">
            <a:extLst>
              <a:ext uri="{28A0092B-C50C-407E-A947-70E740481C1C}">
                <a14:useLocalDpi xmlns:a14="http://schemas.microsoft.com/office/drawing/2010/main" val="0"/>
              </a:ext>
            </a:extLst>
          </a:blip>
          <a:srcRect t="18333"/>
          <a:stretch>
            <a:fillRect/>
          </a:stretch>
        </p:blipFill>
        <p:spPr bwMode="auto">
          <a:xfrm rot="5400000">
            <a:off x="126505" y="1945535"/>
            <a:ext cx="2686395" cy="215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556101" y="2063658"/>
            <a:ext cx="2686391" cy="191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objekt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6958" y="6611605"/>
            <a:ext cx="613705" cy="214721"/>
          </a:xfrm>
          <a:prstGeom prst="rect">
            <a:avLst/>
          </a:prstGeom>
        </p:spPr>
      </p:pic>
    </p:spTree>
    <p:extLst>
      <p:ext uri="{BB962C8B-B14F-4D97-AF65-F5344CB8AC3E}">
        <p14:creationId xmlns:p14="http://schemas.microsoft.com/office/powerpoint/2010/main" val="1874293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SUIN_powerpoint_template.pptx" id="{A0E7CB04-88B2-4562-A16E-3B939D8CC684}" vid="{F667FF7E-E918-479B-AA1B-7C7FDA44BD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BSUIN_powerpoint_template</Template>
  <TotalTime>2269</TotalTime>
  <Words>666</Words>
  <Application>Microsoft Office PowerPoint</Application>
  <PresentationFormat>Bildspel på skärmen (4:3)</PresentationFormat>
  <Paragraphs>85</Paragraphs>
  <Slides>12</Slides>
  <Notes>5</Notes>
  <HiddenSlides>0</HiddenSlides>
  <MMClips>0</MMClips>
  <ScaleCrop>false</ScaleCrop>
  <HeadingPairs>
    <vt:vector size="4" baseType="variant">
      <vt:variant>
        <vt:lpstr>Tema</vt:lpstr>
      </vt:variant>
      <vt:variant>
        <vt:i4>1</vt:i4>
      </vt:variant>
      <vt:variant>
        <vt:lpstr>Bildrubriker</vt:lpstr>
      </vt:variant>
      <vt:variant>
        <vt:i4>12</vt:i4>
      </vt:variant>
    </vt:vector>
  </HeadingPairs>
  <TitlesOfParts>
    <vt:vector size="13" baseType="lpstr">
      <vt:lpstr>Office Theme</vt:lpstr>
      <vt:lpstr>PowerPoint-presentation</vt:lpstr>
      <vt:lpstr>PowerPoint-presentation</vt:lpstr>
      <vt:lpstr> </vt:lpstr>
      <vt:lpstr>PowerPoint-presentation</vt:lpstr>
      <vt:lpstr>PowerPoint-presentation</vt:lpstr>
      <vt:lpstr>PowerPoint-presentation</vt:lpstr>
      <vt:lpstr>Conceptual Lab development, KGHM Cuprum Research and Development Centre, Poland </vt:lpstr>
      <vt:lpstr>Ruskeala Mining Park, Russia</vt:lpstr>
      <vt:lpstr>The Underground LBR of the Khlopin Radium Institute, St. Petersburg, Russia</vt:lpstr>
      <vt:lpstr>PowerPoint-presentation</vt:lpstr>
      <vt:lpstr>PowerPoint-presentation</vt:lpstr>
      <vt:lpstr>PowerPoint-presentation</vt:lpstr>
    </vt:vector>
  </TitlesOfParts>
  <Company>Oulun yliopisto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Panu Jalas</dc:creator>
  <cp:lastModifiedBy>Mats Ohlsson</cp:lastModifiedBy>
  <cp:revision>66</cp:revision>
  <dcterms:created xsi:type="dcterms:W3CDTF">2018-03-06T14:50:09Z</dcterms:created>
  <dcterms:modified xsi:type="dcterms:W3CDTF">2020-04-29T08:33:23Z</dcterms:modified>
</cp:coreProperties>
</file>