
<file path=[Content_Types].xml><?xml version="1.0" encoding="utf-8"?>
<Types xmlns="http://schemas.openxmlformats.org/package/2006/content-types">
  <Default Extension="xml" ContentType="application/xml"/>
  <Default Extension="jpeg" ContentType="image/jpeg"/>
  <Default Extension="mpg" ContentType="video/unknown"/>
  <Default Extension="emf" ContentType="image/x-emf"/>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75" r:id="rId2"/>
    <p:sldId id="295" r:id="rId3"/>
    <p:sldId id="321" r:id="rId4"/>
    <p:sldId id="322" r:id="rId5"/>
    <p:sldId id="323" r:id="rId6"/>
    <p:sldId id="313" r:id="rId7"/>
    <p:sldId id="270" r:id="rId8"/>
    <p:sldId id="268" r:id="rId9"/>
    <p:sldId id="263" r:id="rId10"/>
    <p:sldId id="303" r:id="rId11"/>
    <p:sldId id="315" r:id="rId12"/>
    <p:sldId id="316" r:id="rId13"/>
    <p:sldId id="317" r:id="rId14"/>
    <p:sldId id="318" r:id="rId15"/>
    <p:sldId id="306" r:id="rId16"/>
    <p:sldId id="324" r:id="rId17"/>
    <p:sldId id="278" r:id="rId18"/>
    <p:sldId id="307"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686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103" d="100"/>
          <a:sy n="103" d="100"/>
        </p:scale>
        <p:origin x="-1672" y="-28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interSettings" Target="printerSettings/printerSettings1.bin"/><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 Id="rId2"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emf"/><Relationship Id="rId2" Type="http://schemas.openxmlformats.org/officeDocument/2006/relationships/image" Target="../media/image14.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l-GR"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Click to edit Master subtitle style</a:t>
            </a:r>
            <a:endParaRPr lang="en-US"/>
          </a:p>
        </p:txBody>
      </p:sp>
      <p:sp>
        <p:nvSpPr>
          <p:cNvPr id="4" name="Date Placeholder 3"/>
          <p:cNvSpPr>
            <a:spLocks noGrp="1"/>
          </p:cNvSpPr>
          <p:nvPr>
            <p:ph type="dt" sz="half" idx="10"/>
          </p:nvPr>
        </p:nvSpPr>
        <p:spPr/>
        <p:txBody>
          <a:bodyPr/>
          <a:lstStyle/>
          <a:p>
            <a:fld id="{DC42403E-2633-AB49-ADBA-25E0CA6DB4FE}" type="datetimeFigureOut">
              <a:rPr lang="en-US" smtClean="0"/>
              <a:t>20/5/3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60163C-6BD6-4E46-8428-28096096DCE5}" type="slidenum">
              <a:rPr lang="en-US" smtClean="0"/>
              <a:t>‹#›</a:t>
            </a:fld>
            <a:endParaRPr lang="en-US"/>
          </a:p>
        </p:txBody>
      </p:sp>
    </p:spTree>
    <p:extLst>
      <p:ext uri="{BB962C8B-B14F-4D97-AF65-F5344CB8AC3E}">
        <p14:creationId xmlns:p14="http://schemas.microsoft.com/office/powerpoint/2010/main" val="505266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42403E-2633-AB49-ADBA-25E0CA6DB4FE}" type="datetimeFigureOut">
              <a:rPr lang="en-US" smtClean="0"/>
              <a:t>20/5/3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60163C-6BD6-4E46-8428-28096096DCE5}" type="slidenum">
              <a:rPr lang="en-US" smtClean="0"/>
              <a:t>‹#›</a:t>
            </a:fld>
            <a:endParaRPr lang="en-US"/>
          </a:p>
        </p:txBody>
      </p:sp>
    </p:spTree>
    <p:extLst>
      <p:ext uri="{BB962C8B-B14F-4D97-AF65-F5344CB8AC3E}">
        <p14:creationId xmlns:p14="http://schemas.microsoft.com/office/powerpoint/2010/main" val="38086284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42403E-2633-AB49-ADBA-25E0CA6DB4FE}" type="datetimeFigureOut">
              <a:rPr lang="en-US" smtClean="0"/>
              <a:t>20/5/3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60163C-6BD6-4E46-8428-28096096DCE5}" type="slidenum">
              <a:rPr lang="en-US" smtClean="0"/>
              <a:t>‹#›</a:t>
            </a:fld>
            <a:endParaRPr lang="en-US"/>
          </a:p>
        </p:txBody>
      </p:sp>
    </p:spTree>
    <p:extLst>
      <p:ext uri="{BB962C8B-B14F-4D97-AF65-F5344CB8AC3E}">
        <p14:creationId xmlns:p14="http://schemas.microsoft.com/office/powerpoint/2010/main" val="35958684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l-G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l-G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033DDE7F-327B-0C49-B51A-C75E5AB4F4FF}" type="slidenum">
              <a:rPr lang="el-GR"/>
              <a:pPr/>
              <a:t>‹#›</a:t>
            </a:fld>
            <a:endParaRPr lang="el-GR"/>
          </a:p>
        </p:txBody>
      </p:sp>
    </p:spTree>
    <p:extLst>
      <p:ext uri="{BB962C8B-B14F-4D97-AF65-F5344CB8AC3E}">
        <p14:creationId xmlns:p14="http://schemas.microsoft.com/office/powerpoint/2010/main" val="679714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Click to edit Master title style</a:t>
            </a:r>
            <a:endParaRPr lang="en-US"/>
          </a:p>
        </p:txBody>
      </p:sp>
      <p:sp>
        <p:nvSpPr>
          <p:cNvPr id="3" name="Content Placeholder 2"/>
          <p:cNvSpPr>
            <a:spLocks noGrp="1"/>
          </p:cNvSpPr>
          <p:nvPr>
            <p:ph idx="1"/>
          </p:nvPr>
        </p:nvSpPr>
        <p:spPr/>
        <p:txBody>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4" name="Date Placeholder 3"/>
          <p:cNvSpPr>
            <a:spLocks noGrp="1"/>
          </p:cNvSpPr>
          <p:nvPr>
            <p:ph type="dt" sz="half" idx="10"/>
          </p:nvPr>
        </p:nvSpPr>
        <p:spPr/>
        <p:txBody>
          <a:bodyPr/>
          <a:lstStyle/>
          <a:p>
            <a:fld id="{DC42403E-2633-AB49-ADBA-25E0CA6DB4FE}" type="datetimeFigureOut">
              <a:rPr lang="en-US" smtClean="0"/>
              <a:t>20/5/3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60163C-6BD6-4E46-8428-28096096DCE5}" type="slidenum">
              <a:rPr lang="en-US" smtClean="0"/>
              <a:t>‹#›</a:t>
            </a:fld>
            <a:endParaRPr lang="en-US"/>
          </a:p>
        </p:txBody>
      </p:sp>
    </p:spTree>
    <p:extLst>
      <p:ext uri="{BB962C8B-B14F-4D97-AF65-F5344CB8AC3E}">
        <p14:creationId xmlns:p14="http://schemas.microsoft.com/office/powerpoint/2010/main" val="2871249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C42403E-2633-AB49-ADBA-25E0CA6DB4FE}" type="datetimeFigureOut">
              <a:rPr lang="en-US" smtClean="0"/>
              <a:t>20/5/3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60163C-6BD6-4E46-8428-28096096DCE5}" type="slidenum">
              <a:rPr lang="en-US" smtClean="0"/>
              <a:t>‹#›</a:t>
            </a:fld>
            <a:endParaRPr lang="en-US"/>
          </a:p>
        </p:txBody>
      </p:sp>
    </p:spTree>
    <p:extLst>
      <p:ext uri="{BB962C8B-B14F-4D97-AF65-F5344CB8AC3E}">
        <p14:creationId xmlns:p14="http://schemas.microsoft.com/office/powerpoint/2010/main" val="16692059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C42403E-2633-AB49-ADBA-25E0CA6DB4FE}" type="datetimeFigureOut">
              <a:rPr lang="en-US" smtClean="0"/>
              <a:t>20/5/3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60163C-6BD6-4E46-8428-28096096DCE5}" type="slidenum">
              <a:rPr lang="en-US" smtClean="0"/>
              <a:t>‹#›</a:t>
            </a:fld>
            <a:endParaRPr lang="en-US"/>
          </a:p>
        </p:txBody>
      </p:sp>
    </p:spTree>
    <p:extLst>
      <p:ext uri="{BB962C8B-B14F-4D97-AF65-F5344CB8AC3E}">
        <p14:creationId xmlns:p14="http://schemas.microsoft.com/office/powerpoint/2010/main" val="1539837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C42403E-2633-AB49-ADBA-25E0CA6DB4FE}" type="datetimeFigureOut">
              <a:rPr lang="en-US" smtClean="0"/>
              <a:t>20/5/3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60163C-6BD6-4E46-8428-28096096DCE5}" type="slidenum">
              <a:rPr lang="en-US" smtClean="0"/>
              <a:t>‹#›</a:t>
            </a:fld>
            <a:endParaRPr lang="en-US"/>
          </a:p>
        </p:txBody>
      </p:sp>
    </p:spTree>
    <p:extLst>
      <p:ext uri="{BB962C8B-B14F-4D97-AF65-F5344CB8AC3E}">
        <p14:creationId xmlns:p14="http://schemas.microsoft.com/office/powerpoint/2010/main" val="1359874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C42403E-2633-AB49-ADBA-25E0CA6DB4FE}" type="datetimeFigureOut">
              <a:rPr lang="en-US" smtClean="0"/>
              <a:t>20/5/3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60163C-6BD6-4E46-8428-28096096DCE5}" type="slidenum">
              <a:rPr lang="en-US" smtClean="0"/>
              <a:t>‹#›</a:t>
            </a:fld>
            <a:endParaRPr lang="en-US"/>
          </a:p>
        </p:txBody>
      </p:sp>
    </p:spTree>
    <p:extLst>
      <p:ext uri="{BB962C8B-B14F-4D97-AF65-F5344CB8AC3E}">
        <p14:creationId xmlns:p14="http://schemas.microsoft.com/office/powerpoint/2010/main" val="102219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42403E-2633-AB49-ADBA-25E0CA6DB4FE}" type="datetimeFigureOut">
              <a:rPr lang="en-US" smtClean="0"/>
              <a:t>20/5/3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60163C-6BD6-4E46-8428-28096096DCE5}" type="slidenum">
              <a:rPr lang="en-US" smtClean="0"/>
              <a:t>‹#›</a:t>
            </a:fld>
            <a:endParaRPr lang="en-US"/>
          </a:p>
        </p:txBody>
      </p:sp>
    </p:spTree>
    <p:extLst>
      <p:ext uri="{BB962C8B-B14F-4D97-AF65-F5344CB8AC3E}">
        <p14:creationId xmlns:p14="http://schemas.microsoft.com/office/powerpoint/2010/main" val="1069963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42403E-2633-AB49-ADBA-25E0CA6DB4FE}" type="datetimeFigureOut">
              <a:rPr lang="en-US" smtClean="0"/>
              <a:t>20/5/3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60163C-6BD6-4E46-8428-28096096DCE5}" type="slidenum">
              <a:rPr lang="en-US" smtClean="0"/>
              <a:t>‹#›</a:t>
            </a:fld>
            <a:endParaRPr lang="en-US"/>
          </a:p>
        </p:txBody>
      </p:sp>
    </p:spTree>
    <p:extLst>
      <p:ext uri="{BB962C8B-B14F-4D97-AF65-F5344CB8AC3E}">
        <p14:creationId xmlns:p14="http://schemas.microsoft.com/office/powerpoint/2010/main" val="267934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42403E-2633-AB49-ADBA-25E0CA6DB4FE}" type="datetimeFigureOut">
              <a:rPr lang="en-US" smtClean="0"/>
              <a:t>20/5/3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60163C-6BD6-4E46-8428-28096096DCE5}" type="slidenum">
              <a:rPr lang="en-US" smtClean="0"/>
              <a:t>‹#›</a:t>
            </a:fld>
            <a:endParaRPr lang="en-US"/>
          </a:p>
        </p:txBody>
      </p:sp>
    </p:spTree>
    <p:extLst>
      <p:ext uri="{BB962C8B-B14F-4D97-AF65-F5344CB8AC3E}">
        <p14:creationId xmlns:p14="http://schemas.microsoft.com/office/powerpoint/2010/main" val="92083858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42403E-2633-AB49-ADBA-25E0CA6DB4FE}" type="datetimeFigureOut">
              <a:rPr lang="en-US" smtClean="0"/>
              <a:t>20/5/3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60163C-6BD6-4E46-8428-28096096DCE5}" type="slidenum">
              <a:rPr lang="en-US" smtClean="0"/>
              <a:t>‹#›</a:t>
            </a:fld>
            <a:endParaRPr lang="en-US"/>
          </a:p>
        </p:txBody>
      </p:sp>
    </p:spTree>
    <p:extLst>
      <p:ext uri="{BB962C8B-B14F-4D97-AF65-F5344CB8AC3E}">
        <p14:creationId xmlns:p14="http://schemas.microsoft.com/office/powerpoint/2010/main" val="27503003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11" Type="http://schemas.openxmlformats.org/officeDocument/2006/relationships/package" Target="../embeddings/Microsoft_Word_Document2.docx"/><Relationship Id="rId12" Type="http://schemas.openxmlformats.org/officeDocument/2006/relationships/image" Target="../media/image8.emf"/><Relationship Id="rId1" Type="http://schemas.openxmlformats.org/officeDocument/2006/relationships/vmlDrawing" Target="../drawings/vmlDrawing1.vml"/><Relationship Id="rId2" Type="http://schemas.microsoft.com/office/2007/relationships/media" Target="../media/media1.mpg"/><Relationship Id="rId3" Type="http://schemas.openxmlformats.org/officeDocument/2006/relationships/video" Target="../media/media1.mpg"/><Relationship Id="rId4" Type="http://schemas.microsoft.com/office/2007/relationships/media" Target="../media/media2.mpg"/><Relationship Id="rId5" Type="http://schemas.openxmlformats.org/officeDocument/2006/relationships/video" Target="../media/media2.mpg"/><Relationship Id="rId6" Type="http://schemas.openxmlformats.org/officeDocument/2006/relationships/slideLayout" Target="../slideLayouts/slideLayout2.xml"/><Relationship Id="rId7" Type="http://schemas.openxmlformats.org/officeDocument/2006/relationships/image" Target="../media/image9.png"/><Relationship Id="rId8" Type="http://schemas.openxmlformats.org/officeDocument/2006/relationships/image" Target="../media/image10.png"/><Relationship Id="rId9" Type="http://schemas.openxmlformats.org/officeDocument/2006/relationships/package" Target="../embeddings/Microsoft_Word_Document1.docx"/><Relationship Id="rId10" Type="http://schemas.openxmlformats.org/officeDocument/2006/relationships/image" Target="../media/image7.emf"/></Relationships>
</file>

<file path=ppt/slides/_rels/slide8.xml.rels><?xml version="1.0" encoding="UTF-8" standalone="yes"?>
<Relationships xmlns="http://schemas.openxmlformats.org/package/2006/relationships"><Relationship Id="rId3" Type="http://schemas.microsoft.com/office/2007/relationships/media" Target="../media/media4.mpg"/><Relationship Id="rId4" Type="http://schemas.openxmlformats.org/officeDocument/2006/relationships/video" Target="../media/media4.mpg"/><Relationship Id="rId5" Type="http://schemas.openxmlformats.org/officeDocument/2006/relationships/slideLayout" Target="../slideLayouts/slideLayout2.xml"/><Relationship Id="rId6" Type="http://schemas.openxmlformats.org/officeDocument/2006/relationships/image" Target="../media/image11.png"/><Relationship Id="rId7" Type="http://schemas.openxmlformats.org/officeDocument/2006/relationships/image" Target="../media/image12.png"/><Relationship Id="rId1" Type="http://schemas.microsoft.com/office/2007/relationships/media" Target="../media/media3.mpg"/><Relationship Id="rId2" Type="http://schemas.openxmlformats.org/officeDocument/2006/relationships/video" Target="../media/media3.mpg"/></Relationships>
</file>

<file path=ppt/slides/_rels/slide9.xml.rels><?xml version="1.0" encoding="UTF-8" standalone="yes"?>
<Relationships xmlns="http://schemas.openxmlformats.org/package/2006/relationships"><Relationship Id="rId3" Type="http://schemas.openxmlformats.org/officeDocument/2006/relationships/package" Target="../embeddings/Microsoft_Word_Document3.docx"/><Relationship Id="rId4" Type="http://schemas.openxmlformats.org/officeDocument/2006/relationships/image" Target="../media/image13.emf"/><Relationship Id="rId5" Type="http://schemas.openxmlformats.org/officeDocument/2006/relationships/package" Target="../embeddings/Microsoft_Word_Document4.docx"/><Relationship Id="rId6" Type="http://schemas.openxmlformats.org/officeDocument/2006/relationships/image" Target="../media/image14.emf"/><Relationship Id="rId7" Type="http://schemas.openxmlformats.org/officeDocument/2006/relationships/image" Target="../media/image15.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ChangeArrowheads="1"/>
          </p:cNvSpPr>
          <p:nvPr/>
        </p:nvSpPr>
        <p:spPr bwMode="auto">
          <a:xfrm>
            <a:off x="415400" y="2187924"/>
            <a:ext cx="8361712" cy="3262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ctr"/>
            <a:r>
              <a:rPr lang="en-US" sz="2800" b="1" dirty="0"/>
              <a:t>Observations and simulations of electron flux oscillations in response to broadband ULF </a:t>
            </a:r>
            <a:r>
              <a:rPr lang="en-US" sz="2800" b="1" dirty="0" smtClean="0"/>
              <a:t>waves </a:t>
            </a:r>
            <a:endParaRPr lang="de-DE" sz="2000" dirty="0" smtClean="0"/>
          </a:p>
          <a:p>
            <a:pPr algn="ctr"/>
            <a:endParaRPr lang="de-DE" sz="2000" dirty="0" smtClean="0"/>
          </a:p>
          <a:p>
            <a:r>
              <a:rPr lang="en-US" sz="2000" dirty="0"/>
              <a:t>Sarris, Theodoros [1]; Li, </a:t>
            </a:r>
            <a:r>
              <a:rPr lang="en-US" sz="2000" dirty="0" err="1"/>
              <a:t>Xinlin</a:t>
            </a:r>
            <a:r>
              <a:rPr lang="en-US" sz="2000" dirty="0"/>
              <a:t> [2]; </a:t>
            </a:r>
            <a:r>
              <a:rPr lang="en-US" sz="2000" dirty="0" err="1"/>
              <a:t>Temerin</a:t>
            </a:r>
            <a:r>
              <a:rPr lang="en-US" sz="2000" dirty="0"/>
              <a:t>, Michael [3]; Zhao, Hong [2], </a:t>
            </a:r>
            <a:r>
              <a:rPr lang="en-US" sz="2000" dirty="0" err="1"/>
              <a:t>Khoo</a:t>
            </a:r>
            <a:r>
              <a:rPr lang="en-US" sz="2000" dirty="0"/>
              <a:t>, </a:t>
            </a:r>
            <a:r>
              <a:rPr lang="en-US" sz="2000" dirty="0" err="1"/>
              <a:t>Leng</a:t>
            </a:r>
            <a:r>
              <a:rPr lang="en-US" sz="2000" dirty="0"/>
              <a:t> Ying [2]; Turner, Drew L. [4], Liu, </a:t>
            </a:r>
            <a:r>
              <a:rPr lang="en-US" sz="2000" dirty="0" err="1"/>
              <a:t>Wenlong</a:t>
            </a:r>
            <a:r>
              <a:rPr lang="en-US" sz="2000" dirty="0"/>
              <a:t> [5], </a:t>
            </a:r>
            <a:r>
              <a:rPr lang="en-US" sz="2000" dirty="0" err="1"/>
              <a:t>Claudepierre</a:t>
            </a:r>
            <a:r>
              <a:rPr lang="en-US" sz="2000" dirty="0"/>
              <a:t>, Seth G. [4]</a:t>
            </a:r>
          </a:p>
          <a:p>
            <a:endParaRPr lang="en-US" sz="2000" dirty="0"/>
          </a:p>
          <a:p>
            <a:pPr lvl="2"/>
            <a:r>
              <a:rPr lang="en-US" sz="1400" dirty="0"/>
              <a:t>[1] {Dept. of Electrical Engineering, Democritus University of Thrace, Xanthi, Greece}	</a:t>
            </a:r>
          </a:p>
          <a:p>
            <a:pPr lvl="2"/>
            <a:r>
              <a:rPr lang="en-US" sz="1400" dirty="0"/>
              <a:t>[2] {Laboratory for Atmospheric &amp; Space Physics, University of Colorado, Boulder, CO, USA}</a:t>
            </a:r>
          </a:p>
          <a:p>
            <a:pPr lvl="2"/>
            <a:r>
              <a:rPr lang="en-US" sz="1400" dirty="0"/>
              <a:t>[3] {Retired from Space Sciences Lab, Univ. of California Berkeley, Berkeley, CA, USA}</a:t>
            </a:r>
          </a:p>
          <a:p>
            <a:pPr lvl="2"/>
            <a:r>
              <a:rPr lang="en-US" sz="1400" dirty="0"/>
              <a:t>[4] {Space Sciences Department, The Aerospace Corporation, El Segundo, CA, USA}</a:t>
            </a:r>
          </a:p>
          <a:p>
            <a:pPr lvl="2"/>
            <a:r>
              <a:rPr lang="en-US" sz="1400" dirty="0"/>
              <a:t>[5] {</a:t>
            </a:r>
            <a:r>
              <a:rPr lang="en-US" sz="1400" dirty="0" err="1"/>
              <a:t>Beihang</a:t>
            </a:r>
            <a:r>
              <a:rPr lang="en-US" sz="1400" dirty="0"/>
              <a:t> University, Beijing, China}</a:t>
            </a:r>
            <a:endParaRPr lang="de-DE" sz="1400" dirty="0"/>
          </a:p>
        </p:txBody>
      </p:sp>
      <p:sp>
        <p:nvSpPr>
          <p:cNvPr id="1031" name="Text Box 10"/>
          <p:cNvSpPr txBox="1">
            <a:spLocks noChangeArrowheads="1"/>
          </p:cNvSpPr>
          <p:nvPr/>
        </p:nvSpPr>
        <p:spPr bwMode="auto">
          <a:xfrm>
            <a:off x="1019841" y="949836"/>
            <a:ext cx="235963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l-GR" sz="1000" b="1" dirty="0" smtClean="0">
                <a:solidFill>
                  <a:srgbClr val="666868"/>
                </a:solidFill>
              </a:rPr>
              <a:t>ΕΜΤ </a:t>
            </a:r>
            <a:r>
              <a:rPr lang="en-US" sz="1000" b="1" dirty="0" smtClean="0">
                <a:solidFill>
                  <a:srgbClr val="666868"/>
                </a:solidFill>
              </a:rPr>
              <a:t>Laboratory</a:t>
            </a:r>
            <a:r>
              <a:rPr lang="en-US" sz="1000" b="1" dirty="0" smtClean="0">
                <a:solidFill>
                  <a:srgbClr val="666868"/>
                </a:solidFill>
              </a:rPr>
              <a:t>, Xanthi</a:t>
            </a:r>
            <a:r>
              <a:rPr lang="en-US" sz="1000" b="1" dirty="0">
                <a:solidFill>
                  <a:srgbClr val="666868"/>
                </a:solidFill>
              </a:rPr>
              <a:t>, </a:t>
            </a:r>
            <a:r>
              <a:rPr lang="en-US" sz="1000" b="1" dirty="0" smtClean="0">
                <a:solidFill>
                  <a:srgbClr val="666868"/>
                </a:solidFill>
              </a:rPr>
              <a:t>Greece</a:t>
            </a:r>
            <a:endParaRPr lang="el-GR" sz="1000" b="1" dirty="0">
              <a:solidFill>
                <a:srgbClr val="666868"/>
              </a:solidFill>
            </a:endParaRPr>
          </a:p>
        </p:txBody>
      </p:sp>
      <p:pic>
        <p:nvPicPr>
          <p:cNvPr id="2" name="Picture 1" descr="Logo_DUTH_Dept_E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594" y="215284"/>
            <a:ext cx="2638551" cy="822079"/>
          </a:xfrm>
          <a:prstGeom prst="rect">
            <a:avLst/>
          </a:prstGeom>
        </p:spPr>
      </p:pic>
      <p:pic>
        <p:nvPicPr>
          <p:cNvPr id="9" name="Picture 546"/>
          <p:cNvPicPr>
            <a:picLocks noChangeAspect="1" noChangeArrowheads="1"/>
          </p:cNvPicPr>
          <p:nvPr/>
        </p:nvPicPr>
        <p:blipFill>
          <a:blip r:embed="rId3">
            <a:extLst>
              <a:ext uri="{28A0092B-C50C-407E-A947-70E740481C1C}">
                <a14:useLocalDpi xmlns:a14="http://schemas.microsoft.com/office/drawing/2010/main" val="0"/>
              </a:ext>
            </a:extLst>
          </a:blip>
          <a:srcRect r="50133" b="23625"/>
          <a:stretch>
            <a:fillRect/>
          </a:stretch>
        </p:blipFill>
        <p:spPr bwMode="auto">
          <a:xfrm>
            <a:off x="6571720" y="346153"/>
            <a:ext cx="2242381" cy="517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 name="Text Box 10"/>
          <p:cNvSpPr txBox="1">
            <a:spLocks noChangeArrowheads="1"/>
          </p:cNvSpPr>
          <p:nvPr/>
        </p:nvSpPr>
        <p:spPr bwMode="auto">
          <a:xfrm>
            <a:off x="6443803" y="875957"/>
            <a:ext cx="2581527"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900" dirty="0" smtClean="0"/>
              <a:t>Laboratory </a:t>
            </a:r>
            <a:r>
              <a:rPr lang="en-US" sz="900" dirty="0"/>
              <a:t>for </a:t>
            </a:r>
            <a:r>
              <a:rPr lang="en-US" sz="900" dirty="0" smtClean="0"/>
              <a:t>Atmospheric &amp; Space Physics </a:t>
            </a:r>
            <a:r>
              <a:rPr lang="en-US" sz="900" dirty="0"/>
              <a:t>CU</a:t>
            </a:r>
            <a:r>
              <a:rPr lang="en-US" sz="900" dirty="0" smtClean="0"/>
              <a:t>, Boulder</a:t>
            </a:r>
            <a:r>
              <a:rPr lang="en-US" sz="900" dirty="0"/>
              <a:t>, Colorado</a:t>
            </a:r>
          </a:p>
          <a:p>
            <a:pPr eaLnBrk="1" hangingPunct="1"/>
            <a:endParaRPr lang="el-GR" sz="900" dirty="0"/>
          </a:p>
        </p:txBody>
      </p:sp>
      <p:sp>
        <p:nvSpPr>
          <p:cNvPr id="3" name="TextBox 2"/>
          <p:cNvSpPr txBox="1"/>
          <p:nvPr/>
        </p:nvSpPr>
        <p:spPr>
          <a:xfrm>
            <a:off x="0" y="6500997"/>
            <a:ext cx="9144000" cy="369332"/>
          </a:xfrm>
          <a:prstGeom prst="rect">
            <a:avLst/>
          </a:prstGeom>
          <a:noFill/>
        </p:spPr>
        <p:txBody>
          <a:bodyPr wrap="square" rtlCol="0">
            <a:spAutoFit/>
          </a:bodyPr>
          <a:lstStyle/>
          <a:p>
            <a:r>
              <a:rPr lang="en-US" dirty="0" smtClean="0"/>
              <a:t>EGU 2020, </a:t>
            </a:r>
            <a:r>
              <a:rPr lang="en-US" dirty="0" smtClean="0"/>
              <a:t>Sharing </a:t>
            </a:r>
            <a:r>
              <a:rPr lang="en-US" dirty="0"/>
              <a:t>Geoscience </a:t>
            </a:r>
            <a:r>
              <a:rPr lang="en-US" dirty="0" smtClean="0"/>
              <a:t>Online</a:t>
            </a:r>
            <a:r>
              <a:rPr lang="en-US" dirty="0" smtClean="0"/>
              <a:t>	</a:t>
            </a:r>
            <a:r>
              <a:rPr lang="en-US" dirty="0" smtClean="0"/>
              <a:t> 		</a:t>
            </a:r>
            <a:r>
              <a:rPr lang="is-IS" dirty="0" smtClean="0"/>
              <a:t>ST2.7, </a:t>
            </a:r>
            <a:r>
              <a:rPr lang="is-IS" dirty="0" smtClean="0"/>
              <a:t>22404, </a:t>
            </a:r>
            <a:r>
              <a:rPr lang="en-US" dirty="0" smtClean="0"/>
              <a:t>Wed., </a:t>
            </a:r>
            <a:r>
              <a:rPr lang="en-US" dirty="0"/>
              <a:t>06 May 2020, 14:00-15:45</a:t>
            </a:r>
            <a:endParaRPr lang="en-US" dirty="0"/>
          </a:p>
        </p:txBody>
      </p:sp>
    </p:spTree>
    <p:extLst>
      <p:ext uri="{BB962C8B-B14F-4D97-AF65-F5344CB8AC3E}">
        <p14:creationId xmlns:p14="http://schemas.microsoft.com/office/powerpoint/2010/main" val="227210354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457200" y="687781"/>
            <a:ext cx="8686800" cy="54468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t>Sampling electron fluxes along the orbit of the Van Allen Probes:</a:t>
            </a:r>
            <a:endParaRPr lang="en-US" sz="2400" dirty="0"/>
          </a:p>
        </p:txBody>
      </p:sp>
      <p:pic>
        <p:nvPicPr>
          <p:cNvPr id="9" name="Picture 8" descr="Macintosh HD:Users:TES:Documents:PAPERS:2020.x1.Sarris.Parameters affecting flux oscillations in response to ULF waves:Figures_Submitted:Figure 7.png"/>
          <p:cNvPicPr/>
          <p:nvPr/>
        </p:nvPicPr>
        <p:blipFill>
          <a:blip r:embed="rId2">
            <a:extLst>
              <a:ext uri="{28A0092B-C50C-407E-A947-70E740481C1C}">
                <a14:useLocalDpi xmlns:a14="http://schemas.microsoft.com/office/drawing/2010/main" val="0"/>
              </a:ext>
            </a:extLst>
          </a:blip>
          <a:srcRect/>
          <a:stretch>
            <a:fillRect/>
          </a:stretch>
        </p:blipFill>
        <p:spPr bwMode="auto">
          <a:xfrm>
            <a:off x="136770" y="2082408"/>
            <a:ext cx="4288692" cy="4288692"/>
          </a:xfrm>
          <a:prstGeom prst="rect">
            <a:avLst/>
          </a:prstGeom>
          <a:noFill/>
          <a:ln>
            <a:noFill/>
          </a:ln>
        </p:spPr>
      </p:pic>
      <p:sp>
        <p:nvSpPr>
          <p:cNvPr id="2" name="TextBox 1"/>
          <p:cNvSpPr txBox="1"/>
          <p:nvPr/>
        </p:nvSpPr>
        <p:spPr>
          <a:xfrm>
            <a:off x="283308" y="1203254"/>
            <a:ext cx="3702538" cy="646331"/>
          </a:xfrm>
          <a:prstGeom prst="rect">
            <a:avLst/>
          </a:prstGeom>
          <a:noFill/>
        </p:spPr>
        <p:txBody>
          <a:bodyPr wrap="square" rtlCol="0">
            <a:spAutoFit/>
          </a:bodyPr>
          <a:lstStyle/>
          <a:p>
            <a:pPr marL="285750" indent="-285750">
              <a:buFont typeface="Wingdings" charset="0"/>
              <a:buChar char="à"/>
            </a:pPr>
            <a:r>
              <a:rPr lang="en-US" dirty="0" smtClean="0"/>
              <a:t>Traced electrons are weighted in  </a:t>
            </a:r>
          </a:p>
          <a:p>
            <a:r>
              <a:rPr lang="en-US" dirty="0"/>
              <a:t> </a:t>
            </a:r>
            <a:r>
              <a:rPr lang="en-US" dirty="0" smtClean="0"/>
              <a:t>     energy and radial distance</a:t>
            </a:r>
            <a:r>
              <a:rPr lang="mr-IN" dirty="0" smtClean="0"/>
              <a:t>…</a:t>
            </a:r>
            <a:endParaRPr lang="en-US" dirty="0"/>
          </a:p>
        </p:txBody>
      </p:sp>
      <p:pic>
        <p:nvPicPr>
          <p:cNvPr id="10" name="Picture 9" descr="Macintosh HD:Users:TES:Documents:PAPERS:2020.x1.Sarris.Parameters affecting flux oscillations in response to ULF waves:Figures_Submitted:Figure 8.png"/>
          <p:cNvPicPr/>
          <p:nvPr/>
        </p:nvPicPr>
        <p:blipFill rotWithShape="1">
          <a:blip r:embed="rId3">
            <a:extLst>
              <a:ext uri="{28A0092B-C50C-407E-A947-70E740481C1C}">
                <a14:useLocalDpi xmlns:a14="http://schemas.microsoft.com/office/drawing/2010/main" val="0"/>
              </a:ext>
            </a:extLst>
          </a:blip>
          <a:srcRect b="2994"/>
          <a:stretch/>
        </p:blipFill>
        <p:spPr bwMode="auto">
          <a:xfrm>
            <a:off x="5033258" y="3845438"/>
            <a:ext cx="4000403" cy="2596188"/>
          </a:xfrm>
          <a:prstGeom prst="rect">
            <a:avLst/>
          </a:prstGeom>
          <a:noFill/>
          <a:ln>
            <a:noFill/>
          </a:ln>
        </p:spPr>
      </p:pic>
      <p:sp>
        <p:nvSpPr>
          <p:cNvPr id="12" name="TextBox 11"/>
          <p:cNvSpPr txBox="1"/>
          <p:nvPr/>
        </p:nvSpPr>
        <p:spPr>
          <a:xfrm>
            <a:off x="5062565" y="1203254"/>
            <a:ext cx="3971096" cy="646331"/>
          </a:xfrm>
          <a:prstGeom prst="rect">
            <a:avLst/>
          </a:prstGeom>
          <a:noFill/>
        </p:spPr>
        <p:txBody>
          <a:bodyPr wrap="square" rtlCol="0">
            <a:spAutoFit/>
          </a:bodyPr>
          <a:lstStyle/>
          <a:p>
            <a:pPr marL="285750" indent="-285750">
              <a:buFont typeface="Wingdings" charset="0"/>
              <a:buChar char="à"/>
            </a:pPr>
            <a:r>
              <a:rPr lang="en-US" dirty="0" smtClean="0"/>
              <a:t>Particle tracing simulations </a:t>
            </a:r>
          </a:p>
          <a:p>
            <a:r>
              <a:rPr lang="en-US" dirty="0"/>
              <a:t> </a:t>
            </a:r>
            <a:r>
              <a:rPr lang="en-US" dirty="0" smtClean="0"/>
              <a:t>     reproduce resonant flux oscillations </a:t>
            </a:r>
            <a:endParaRPr lang="en-US" dirty="0"/>
          </a:p>
        </p:txBody>
      </p:sp>
      <p:sp>
        <p:nvSpPr>
          <p:cNvPr id="13" name="TextBox 12"/>
          <p:cNvSpPr txBox="1"/>
          <p:nvPr/>
        </p:nvSpPr>
        <p:spPr>
          <a:xfrm rot="5400000">
            <a:off x="7861642" y="4720054"/>
            <a:ext cx="1907636" cy="575999"/>
          </a:xfrm>
          <a:prstGeom prst="rect">
            <a:avLst/>
          </a:prstGeom>
          <a:solidFill>
            <a:srgbClr val="FFFFFF"/>
          </a:solidFill>
        </p:spPr>
        <p:txBody>
          <a:bodyPr wrap="square" rtlCol="0">
            <a:spAutoFit/>
          </a:bodyPr>
          <a:lstStyle/>
          <a:p>
            <a:pPr algn="ctr"/>
            <a:r>
              <a:rPr lang="en-US" dirty="0" smtClean="0"/>
              <a:t>Simulation</a:t>
            </a:r>
            <a:endParaRPr lang="en-US" dirty="0"/>
          </a:p>
        </p:txBody>
      </p:sp>
      <p:sp>
        <p:nvSpPr>
          <p:cNvPr id="15" name="Title 1"/>
          <p:cNvSpPr>
            <a:spLocks noGrp="1"/>
          </p:cNvSpPr>
          <p:nvPr>
            <p:ph type="title"/>
          </p:nvPr>
        </p:nvSpPr>
        <p:spPr>
          <a:xfrm>
            <a:off x="457200" y="0"/>
            <a:ext cx="8229600" cy="698190"/>
          </a:xfrm>
        </p:spPr>
        <p:txBody>
          <a:bodyPr>
            <a:normAutofit/>
          </a:bodyPr>
          <a:lstStyle/>
          <a:p>
            <a:r>
              <a:rPr lang="en-US" sz="2800" dirty="0" smtClean="0"/>
              <a:t>Broadband ULF waves and flux oscillations</a:t>
            </a:r>
            <a:endParaRPr lang="en-US" sz="2800" dirty="0"/>
          </a:p>
        </p:txBody>
      </p:sp>
      <p:pic>
        <p:nvPicPr>
          <p:cNvPr id="16" name="Picture 15" descr="Macintosh HD:Users:TES:Documents:PAPERS:2020.x1.Sarris.Parameters affecting flux oscillations in response to ULF waves:Figures_Submitted:Figure 3.png"/>
          <p:cNvPicPr/>
          <p:nvPr/>
        </p:nvPicPr>
        <p:blipFill>
          <a:blip r:embed="rId4">
            <a:extLst>
              <a:ext uri="{28A0092B-C50C-407E-A947-70E740481C1C}">
                <a14:useLocalDpi xmlns:a14="http://schemas.microsoft.com/office/drawing/2010/main" val="0"/>
              </a:ext>
            </a:extLst>
          </a:blip>
          <a:srcRect/>
          <a:stretch>
            <a:fillRect/>
          </a:stretch>
        </p:blipFill>
        <p:spPr bwMode="auto">
          <a:xfrm>
            <a:off x="4994182" y="1951770"/>
            <a:ext cx="3913850" cy="1913206"/>
          </a:xfrm>
          <a:prstGeom prst="rect">
            <a:avLst/>
          </a:prstGeom>
          <a:noFill/>
          <a:ln>
            <a:noFill/>
          </a:ln>
        </p:spPr>
      </p:pic>
      <p:sp>
        <p:nvSpPr>
          <p:cNvPr id="17" name="TextBox 16"/>
          <p:cNvSpPr txBox="1"/>
          <p:nvPr/>
        </p:nvSpPr>
        <p:spPr>
          <a:xfrm rot="5400000">
            <a:off x="8264789" y="2643821"/>
            <a:ext cx="1332516" cy="369332"/>
          </a:xfrm>
          <a:prstGeom prst="rect">
            <a:avLst/>
          </a:prstGeom>
          <a:noFill/>
        </p:spPr>
        <p:txBody>
          <a:bodyPr wrap="none" rtlCol="0">
            <a:spAutoFit/>
          </a:bodyPr>
          <a:lstStyle/>
          <a:p>
            <a:r>
              <a:rPr lang="en-US" dirty="0" smtClean="0"/>
              <a:t>Observation</a:t>
            </a:r>
            <a:endParaRPr lang="en-US" dirty="0"/>
          </a:p>
        </p:txBody>
      </p:sp>
    </p:spTree>
    <p:extLst>
      <p:ext uri="{BB962C8B-B14F-4D97-AF65-F5344CB8AC3E}">
        <p14:creationId xmlns:p14="http://schemas.microsoft.com/office/powerpoint/2010/main" val="138462878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7a.png"/>
          <p:cNvPicPr>
            <a:picLocks noChangeAspect="1"/>
          </p:cNvPicPr>
          <p:nvPr/>
        </p:nvPicPr>
        <p:blipFill rotWithShape="1">
          <a:blip r:embed="rId2">
            <a:extLst>
              <a:ext uri="{28A0092B-C50C-407E-A947-70E740481C1C}">
                <a14:useLocalDpi xmlns:a14="http://schemas.microsoft.com/office/drawing/2010/main" val="0"/>
              </a:ext>
            </a:extLst>
          </a:blip>
          <a:srcRect l="1314" t="2133" r="1437" b="450"/>
          <a:stretch/>
        </p:blipFill>
        <p:spPr>
          <a:xfrm>
            <a:off x="68385" y="2152799"/>
            <a:ext cx="5060461" cy="3288663"/>
          </a:xfrm>
          <a:prstGeom prst="rect">
            <a:avLst/>
          </a:prstGeom>
        </p:spPr>
      </p:pic>
      <p:sp>
        <p:nvSpPr>
          <p:cNvPr id="6" name="Title 1"/>
          <p:cNvSpPr>
            <a:spLocks noGrp="1"/>
          </p:cNvSpPr>
          <p:nvPr>
            <p:ph type="title"/>
          </p:nvPr>
        </p:nvSpPr>
        <p:spPr>
          <a:xfrm>
            <a:off x="0" y="0"/>
            <a:ext cx="9144000" cy="735822"/>
          </a:xfrm>
        </p:spPr>
        <p:txBody>
          <a:bodyPr>
            <a:normAutofit/>
          </a:bodyPr>
          <a:lstStyle/>
          <a:p>
            <a:r>
              <a:rPr lang="en-US" sz="2800" dirty="0" smtClean="0"/>
              <a:t>Parameters that determine flux oscillation amplitudes</a:t>
            </a:r>
            <a:endParaRPr lang="en-US" sz="2800" dirty="0"/>
          </a:p>
        </p:txBody>
      </p:sp>
      <p:sp>
        <p:nvSpPr>
          <p:cNvPr id="10" name="TextBox 9"/>
          <p:cNvSpPr txBox="1"/>
          <p:nvPr/>
        </p:nvSpPr>
        <p:spPr>
          <a:xfrm>
            <a:off x="1479941" y="5559243"/>
            <a:ext cx="5622052" cy="369332"/>
          </a:xfrm>
          <a:prstGeom prst="rect">
            <a:avLst/>
          </a:prstGeom>
          <a:noFill/>
        </p:spPr>
        <p:txBody>
          <a:bodyPr wrap="none" rtlCol="0">
            <a:spAutoFit/>
          </a:bodyPr>
          <a:lstStyle/>
          <a:p>
            <a:pPr marL="285750" indent="-285750">
              <a:buFont typeface="Arial"/>
              <a:buChar char="•"/>
            </a:pPr>
            <a:r>
              <a:rPr lang="en-US" dirty="0" smtClean="0"/>
              <a:t>Wide energy channels </a:t>
            </a:r>
            <a:r>
              <a:rPr lang="en-US" dirty="0" smtClean="0">
                <a:sym typeface="Wingdings"/>
              </a:rPr>
              <a:t> low observed flux oscillations</a:t>
            </a:r>
          </a:p>
        </p:txBody>
      </p:sp>
      <p:sp>
        <p:nvSpPr>
          <p:cNvPr id="11" name="TextBox 10"/>
          <p:cNvSpPr txBox="1"/>
          <p:nvPr/>
        </p:nvSpPr>
        <p:spPr>
          <a:xfrm>
            <a:off x="1479941" y="5877102"/>
            <a:ext cx="6391493" cy="369332"/>
          </a:xfrm>
          <a:prstGeom prst="rect">
            <a:avLst/>
          </a:prstGeom>
          <a:noFill/>
        </p:spPr>
        <p:txBody>
          <a:bodyPr wrap="none" rtlCol="0">
            <a:spAutoFit/>
          </a:bodyPr>
          <a:lstStyle/>
          <a:p>
            <a:pPr marL="285750" indent="-285750">
              <a:buFont typeface="Arial"/>
              <a:buChar char="•"/>
            </a:pPr>
            <a:r>
              <a:rPr lang="en-US" dirty="0" smtClean="0">
                <a:sym typeface="Wingdings"/>
              </a:rPr>
              <a:t>The Van Allen Probes have the highest energy resolution so far. </a:t>
            </a:r>
          </a:p>
        </p:txBody>
      </p:sp>
      <p:sp>
        <p:nvSpPr>
          <p:cNvPr id="12" name="TextBox 11"/>
          <p:cNvSpPr txBox="1"/>
          <p:nvPr/>
        </p:nvSpPr>
        <p:spPr>
          <a:xfrm>
            <a:off x="1465830" y="6184809"/>
            <a:ext cx="5852884" cy="369332"/>
          </a:xfrm>
          <a:prstGeom prst="rect">
            <a:avLst/>
          </a:prstGeom>
          <a:noFill/>
        </p:spPr>
        <p:txBody>
          <a:bodyPr wrap="none" rtlCol="0">
            <a:spAutoFit/>
          </a:bodyPr>
          <a:lstStyle/>
          <a:p>
            <a:pPr marL="285750" indent="-285750">
              <a:buFont typeface="Arial"/>
              <a:buChar char="•"/>
            </a:pPr>
            <a:r>
              <a:rPr lang="en-US" dirty="0" smtClean="0">
                <a:sym typeface="Wingdings"/>
              </a:rPr>
              <a:t>Perhaps still not high enough for higher energy channels?</a:t>
            </a:r>
            <a:endParaRPr lang="en-US" dirty="0"/>
          </a:p>
        </p:txBody>
      </p:sp>
      <p:sp>
        <p:nvSpPr>
          <p:cNvPr id="15" name="Content Placeholder 2"/>
          <p:cNvSpPr txBox="1">
            <a:spLocks/>
          </p:cNvSpPr>
          <p:nvPr/>
        </p:nvSpPr>
        <p:spPr>
          <a:xfrm>
            <a:off x="457199" y="723493"/>
            <a:ext cx="7501467" cy="119379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smtClean="0"/>
              <a:t>A.	Energy channel width</a:t>
            </a:r>
          </a:p>
          <a:p>
            <a:pPr marL="0" indent="0">
              <a:buNone/>
            </a:pPr>
            <a:r>
              <a:rPr lang="en-US" sz="2000" dirty="0" smtClean="0"/>
              <a:t> (or, </a:t>
            </a:r>
            <a:r>
              <a:rPr lang="en-US" sz="2000" dirty="0"/>
              <a:t>why these oscillations were not </a:t>
            </a:r>
            <a:r>
              <a:rPr lang="en-US" sz="2000" dirty="0" smtClean="0"/>
              <a:t>observed before…)</a:t>
            </a:r>
            <a:endParaRPr lang="en-US" sz="2000" dirty="0"/>
          </a:p>
        </p:txBody>
      </p:sp>
      <p:sp>
        <p:nvSpPr>
          <p:cNvPr id="18" name="TextBox 17"/>
          <p:cNvSpPr txBox="1"/>
          <p:nvPr/>
        </p:nvSpPr>
        <p:spPr>
          <a:xfrm>
            <a:off x="1706829" y="1828801"/>
            <a:ext cx="1907636" cy="323997"/>
          </a:xfrm>
          <a:prstGeom prst="rect">
            <a:avLst/>
          </a:prstGeom>
          <a:solidFill>
            <a:srgbClr val="FFFFFF"/>
          </a:solidFill>
        </p:spPr>
        <p:txBody>
          <a:bodyPr wrap="square" rtlCol="0">
            <a:spAutoFit/>
          </a:bodyPr>
          <a:lstStyle/>
          <a:p>
            <a:pPr algn="ctr"/>
            <a:r>
              <a:rPr lang="en-US" dirty="0" smtClean="0"/>
              <a:t>Simulation</a:t>
            </a:r>
            <a:endParaRPr lang="en-US" dirty="0"/>
          </a:p>
        </p:txBody>
      </p:sp>
      <p:pic>
        <p:nvPicPr>
          <p:cNvPr id="19" name="Picture 18" descr="Macintosh HD:Users:TES:Documents:PAPERS:2020.x1.Sarris.Parameters affecting flux oscillations in response to ULF waves:Figures_Submitted:Figure 3.png"/>
          <p:cNvPicPr/>
          <p:nvPr/>
        </p:nvPicPr>
        <p:blipFill>
          <a:blip r:embed="rId3">
            <a:extLst>
              <a:ext uri="{28A0092B-C50C-407E-A947-70E740481C1C}">
                <a14:useLocalDpi xmlns:a14="http://schemas.microsoft.com/office/drawing/2010/main" val="0"/>
              </a:ext>
            </a:extLst>
          </a:blip>
          <a:srcRect/>
          <a:stretch>
            <a:fillRect/>
          </a:stretch>
        </p:blipFill>
        <p:spPr bwMode="auto">
          <a:xfrm>
            <a:off x="4994182" y="1951770"/>
            <a:ext cx="3913850" cy="1913206"/>
          </a:xfrm>
          <a:prstGeom prst="rect">
            <a:avLst/>
          </a:prstGeom>
          <a:noFill/>
          <a:ln>
            <a:noFill/>
          </a:ln>
        </p:spPr>
      </p:pic>
      <p:sp>
        <p:nvSpPr>
          <p:cNvPr id="20" name="TextBox 19"/>
          <p:cNvSpPr txBox="1"/>
          <p:nvPr/>
        </p:nvSpPr>
        <p:spPr>
          <a:xfrm rot="5400000">
            <a:off x="8264789" y="2643821"/>
            <a:ext cx="1332516" cy="369332"/>
          </a:xfrm>
          <a:prstGeom prst="rect">
            <a:avLst/>
          </a:prstGeom>
          <a:noFill/>
        </p:spPr>
        <p:txBody>
          <a:bodyPr wrap="none" rtlCol="0">
            <a:spAutoFit/>
          </a:bodyPr>
          <a:lstStyle/>
          <a:p>
            <a:r>
              <a:rPr lang="en-US" dirty="0" smtClean="0"/>
              <a:t>Observation</a:t>
            </a:r>
            <a:endParaRPr lang="en-US" dirty="0"/>
          </a:p>
        </p:txBody>
      </p:sp>
    </p:spTree>
    <p:extLst>
      <p:ext uri="{BB962C8B-B14F-4D97-AF65-F5344CB8AC3E}">
        <p14:creationId xmlns:p14="http://schemas.microsoft.com/office/powerpoint/2010/main" val="255854885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_7a.png"/>
          <p:cNvPicPr>
            <a:picLocks noChangeAspect="1"/>
          </p:cNvPicPr>
          <p:nvPr/>
        </p:nvPicPr>
        <p:blipFill rotWithShape="1">
          <a:blip r:embed="rId2">
            <a:extLst>
              <a:ext uri="{28A0092B-C50C-407E-A947-70E740481C1C}">
                <a14:useLocalDpi xmlns:a14="http://schemas.microsoft.com/office/drawing/2010/main" val="0"/>
              </a:ext>
            </a:extLst>
          </a:blip>
          <a:srcRect t="2412" r="1172" b="1030"/>
          <a:stretch/>
        </p:blipFill>
        <p:spPr>
          <a:xfrm>
            <a:off x="0" y="2162229"/>
            <a:ext cx="5142664" cy="3259694"/>
          </a:xfrm>
          <a:prstGeom prst="rect">
            <a:avLst/>
          </a:prstGeom>
        </p:spPr>
      </p:pic>
      <p:sp>
        <p:nvSpPr>
          <p:cNvPr id="10" name="TextBox 9"/>
          <p:cNvSpPr txBox="1"/>
          <p:nvPr/>
        </p:nvSpPr>
        <p:spPr>
          <a:xfrm>
            <a:off x="1479941" y="5559243"/>
            <a:ext cx="5622052" cy="369332"/>
          </a:xfrm>
          <a:prstGeom prst="rect">
            <a:avLst/>
          </a:prstGeom>
          <a:noFill/>
        </p:spPr>
        <p:txBody>
          <a:bodyPr wrap="none" rtlCol="0">
            <a:spAutoFit/>
          </a:bodyPr>
          <a:lstStyle/>
          <a:p>
            <a:pPr marL="285750" indent="-285750">
              <a:buFont typeface="Arial"/>
              <a:buChar char="•"/>
            </a:pPr>
            <a:r>
              <a:rPr lang="en-US" dirty="0" smtClean="0"/>
              <a:t>Wide energy channels </a:t>
            </a:r>
            <a:r>
              <a:rPr lang="en-US" dirty="0" smtClean="0">
                <a:sym typeface="Wingdings"/>
              </a:rPr>
              <a:t> low observed flux oscillations</a:t>
            </a:r>
          </a:p>
        </p:txBody>
      </p:sp>
      <p:sp>
        <p:nvSpPr>
          <p:cNvPr id="11" name="TextBox 10"/>
          <p:cNvSpPr txBox="1"/>
          <p:nvPr/>
        </p:nvSpPr>
        <p:spPr>
          <a:xfrm>
            <a:off x="1479941" y="5877102"/>
            <a:ext cx="6391493" cy="369332"/>
          </a:xfrm>
          <a:prstGeom prst="rect">
            <a:avLst/>
          </a:prstGeom>
          <a:noFill/>
        </p:spPr>
        <p:txBody>
          <a:bodyPr wrap="none" rtlCol="0">
            <a:spAutoFit/>
          </a:bodyPr>
          <a:lstStyle/>
          <a:p>
            <a:pPr marL="285750" indent="-285750">
              <a:buFont typeface="Arial"/>
              <a:buChar char="•"/>
            </a:pPr>
            <a:r>
              <a:rPr lang="en-US" dirty="0" smtClean="0">
                <a:sym typeface="Wingdings"/>
              </a:rPr>
              <a:t>The Van Allen Probes have the highest energy resolution so far. </a:t>
            </a:r>
          </a:p>
        </p:txBody>
      </p:sp>
      <p:sp>
        <p:nvSpPr>
          <p:cNvPr id="12" name="TextBox 11"/>
          <p:cNvSpPr txBox="1"/>
          <p:nvPr/>
        </p:nvSpPr>
        <p:spPr>
          <a:xfrm>
            <a:off x="1465830" y="6184809"/>
            <a:ext cx="5852884" cy="369332"/>
          </a:xfrm>
          <a:prstGeom prst="rect">
            <a:avLst/>
          </a:prstGeom>
          <a:noFill/>
        </p:spPr>
        <p:txBody>
          <a:bodyPr wrap="none" rtlCol="0">
            <a:spAutoFit/>
          </a:bodyPr>
          <a:lstStyle/>
          <a:p>
            <a:pPr marL="285750" indent="-285750">
              <a:buFont typeface="Arial"/>
              <a:buChar char="•"/>
            </a:pPr>
            <a:r>
              <a:rPr lang="en-US" dirty="0" smtClean="0">
                <a:sym typeface="Wingdings"/>
              </a:rPr>
              <a:t>Perhaps still not high enough for higher energy channels?</a:t>
            </a:r>
            <a:endParaRPr lang="en-US" dirty="0"/>
          </a:p>
        </p:txBody>
      </p:sp>
      <p:sp>
        <p:nvSpPr>
          <p:cNvPr id="18" name="Title 1"/>
          <p:cNvSpPr>
            <a:spLocks noGrp="1"/>
          </p:cNvSpPr>
          <p:nvPr>
            <p:ph type="title"/>
          </p:nvPr>
        </p:nvSpPr>
        <p:spPr>
          <a:xfrm>
            <a:off x="0" y="0"/>
            <a:ext cx="9144000" cy="735822"/>
          </a:xfrm>
        </p:spPr>
        <p:txBody>
          <a:bodyPr>
            <a:normAutofit/>
          </a:bodyPr>
          <a:lstStyle/>
          <a:p>
            <a:r>
              <a:rPr lang="en-US" sz="2800" dirty="0" smtClean="0"/>
              <a:t>Parameters that determine flux oscillation amplitudes</a:t>
            </a:r>
            <a:endParaRPr lang="en-US" sz="2800" dirty="0"/>
          </a:p>
        </p:txBody>
      </p:sp>
      <p:sp>
        <p:nvSpPr>
          <p:cNvPr id="14" name="Content Placeholder 2"/>
          <p:cNvSpPr txBox="1">
            <a:spLocks/>
          </p:cNvSpPr>
          <p:nvPr/>
        </p:nvSpPr>
        <p:spPr>
          <a:xfrm>
            <a:off x="457199" y="723493"/>
            <a:ext cx="7501467" cy="119379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smtClean="0"/>
              <a:t>A.	Energy channel width</a:t>
            </a:r>
          </a:p>
          <a:p>
            <a:pPr marL="0" indent="0">
              <a:buNone/>
            </a:pPr>
            <a:r>
              <a:rPr lang="en-US" sz="2000" dirty="0" smtClean="0"/>
              <a:t> (or, </a:t>
            </a:r>
            <a:r>
              <a:rPr lang="en-US" sz="2000" dirty="0"/>
              <a:t>why these oscillations were not </a:t>
            </a:r>
            <a:r>
              <a:rPr lang="en-US" sz="2000" dirty="0" smtClean="0"/>
              <a:t>observed before…)</a:t>
            </a:r>
            <a:endParaRPr lang="en-US" sz="2000" dirty="0"/>
          </a:p>
        </p:txBody>
      </p:sp>
      <p:pic>
        <p:nvPicPr>
          <p:cNvPr id="15" name="Picture 14" descr="Macintosh HD:Users:TES:Documents:PAPERS:2020.x1.Sarris.Parameters affecting flux oscillations in response to ULF waves:Figures_Submitted:Figure 3.png"/>
          <p:cNvPicPr/>
          <p:nvPr/>
        </p:nvPicPr>
        <p:blipFill>
          <a:blip r:embed="rId3">
            <a:extLst>
              <a:ext uri="{28A0092B-C50C-407E-A947-70E740481C1C}">
                <a14:useLocalDpi xmlns:a14="http://schemas.microsoft.com/office/drawing/2010/main" val="0"/>
              </a:ext>
            </a:extLst>
          </a:blip>
          <a:srcRect/>
          <a:stretch>
            <a:fillRect/>
          </a:stretch>
        </p:blipFill>
        <p:spPr bwMode="auto">
          <a:xfrm>
            <a:off x="4994182" y="1951770"/>
            <a:ext cx="3913850" cy="1913206"/>
          </a:xfrm>
          <a:prstGeom prst="rect">
            <a:avLst/>
          </a:prstGeom>
          <a:noFill/>
          <a:ln>
            <a:noFill/>
          </a:ln>
        </p:spPr>
      </p:pic>
      <p:sp>
        <p:nvSpPr>
          <p:cNvPr id="16" name="TextBox 15"/>
          <p:cNvSpPr txBox="1"/>
          <p:nvPr/>
        </p:nvSpPr>
        <p:spPr>
          <a:xfrm rot="5400000">
            <a:off x="8264789" y="2643821"/>
            <a:ext cx="1332516" cy="369332"/>
          </a:xfrm>
          <a:prstGeom prst="rect">
            <a:avLst/>
          </a:prstGeom>
          <a:noFill/>
        </p:spPr>
        <p:txBody>
          <a:bodyPr wrap="none" rtlCol="0">
            <a:spAutoFit/>
          </a:bodyPr>
          <a:lstStyle/>
          <a:p>
            <a:r>
              <a:rPr lang="en-US" dirty="0" smtClean="0"/>
              <a:t>Observation</a:t>
            </a:r>
            <a:endParaRPr lang="en-US" dirty="0"/>
          </a:p>
        </p:txBody>
      </p:sp>
      <p:pic>
        <p:nvPicPr>
          <p:cNvPr id="17" name="Picture 16" descr="MagEIS ECh vs width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2663" y="3846997"/>
            <a:ext cx="3874337" cy="1751365"/>
          </a:xfrm>
          <a:prstGeom prst="rect">
            <a:avLst/>
          </a:prstGeom>
        </p:spPr>
      </p:pic>
      <p:sp>
        <p:nvSpPr>
          <p:cNvPr id="19" name="TextBox 18"/>
          <p:cNvSpPr txBox="1"/>
          <p:nvPr/>
        </p:nvSpPr>
        <p:spPr>
          <a:xfrm>
            <a:off x="6031974" y="4524537"/>
            <a:ext cx="568447" cy="369332"/>
          </a:xfrm>
          <a:prstGeom prst="rect">
            <a:avLst/>
          </a:prstGeom>
          <a:noFill/>
        </p:spPr>
        <p:txBody>
          <a:bodyPr wrap="none" rtlCol="0">
            <a:spAutoFit/>
          </a:bodyPr>
          <a:lstStyle/>
          <a:p>
            <a:r>
              <a:rPr lang="en-US" dirty="0" smtClean="0"/>
              <a:t>Low</a:t>
            </a:r>
            <a:endParaRPr lang="en-US" dirty="0"/>
          </a:p>
        </p:txBody>
      </p:sp>
      <p:sp>
        <p:nvSpPr>
          <p:cNvPr id="20" name="TextBox 19"/>
          <p:cNvSpPr txBox="1"/>
          <p:nvPr/>
        </p:nvSpPr>
        <p:spPr>
          <a:xfrm>
            <a:off x="7170771" y="3845438"/>
            <a:ext cx="976800" cy="369332"/>
          </a:xfrm>
          <a:prstGeom prst="rect">
            <a:avLst/>
          </a:prstGeom>
          <a:noFill/>
        </p:spPr>
        <p:txBody>
          <a:bodyPr wrap="none" rtlCol="0">
            <a:spAutoFit/>
          </a:bodyPr>
          <a:lstStyle/>
          <a:p>
            <a:r>
              <a:rPr lang="en-US" dirty="0" smtClean="0"/>
              <a:t>Medium</a:t>
            </a:r>
            <a:endParaRPr lang="en-US" dirty="0"/>
          </a:p>
        </p:txBody>
      </p:sp>
      <p:sp>
        <p:nvSpPr>
          <p:cNvPr id="21" name="TextBox 20"/>
          <p:cNvSpPr txBox="1"/>
          <p:nvPr/>
        </p:nvSpPr>
        <p:spPr>
          <a:xfrm>
            <a:off x="1706829" y="1828801"/>
            <a:ext cx="1907636" cy="323997"/>
          </a:xfrm>
          <a:prstGeom prst="rect">
            <a:avLst/>
          </a:prstGeom>
          <a:solidFill>
            <a:srgbClr val="FFFFFF"/>
          </a:solidFill>
        </p:spPr>
        <p:txBody>
          <a:bodyPr wrap="square" rtlCol="0">
            <a:spAutoFit/>
          </a:bodyPr>
          <a:lstStyle/>
          <a:p>
            <a:pPr algn="ctr"/>
            <a:r>
              <a:rPr lang="en-US" dirty="0" smtClean="0"/>
              <a:t>Simulation</a:t>
            </a:r>
            <a:endParaRPr lang="en-US" dirty="0"/>
          </a:p>
        </p:txBody>
      </p:sp>
    </p:spTree>
    <p:extLst>
      <p:ext uri="{BB962C8B-B14F-4D97-AF65-F5344CB8AC3E}">
        <p14:creationId xmlns:p14="http://schemas.microsoft.com/office/powerpoint/2010/main" val="146540135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7b.png"/>
          <p:cNvPicPr>
            <a:picLocks noChangeAspect="1"/>
          </p:cNvPicPr>
          <p:nvPr/>
        </p:nvPicPr>
        <p:blipFill rotWithShape="1">
          <a:blip r:embed="rId2">
            <a:extLst>
              <a:ext uri="{28A0092B-C50C-407E-A947-70E740481C1C}">
                <a14:useLocalDpi xmlns:a14="http://schemas.microsoft.com/office/drawing/2010/main" val="0"/>
              </a:ext>
            </a:extLst>
          </a:blip>
          <a:srcRect t="2156" r="1437" b="1322"/>
          <a:stretch/>
        </p:blipFill>
        <p:spPr>
          <a:xfrm>
            <a:off x="-1391" y="2152797"/>
            <a:ext cx="5130238" cy="3259357"/>
          </a:xfrm>
          <a:prstGeom prst="rect">
            <a:avLst/>
          </a:prstGeom>
        </p:spPr>
      </p:pic>
      <p:pic>
        <p:nvPicPr>
          <p:cNvPr id="15" name="Picture 14" descr="Macintosh HD:Users:TES:Documents:PAPERS:2020.x1.Sarris.Parameters affecting flux oscillations in response to ULF waves:Figures_Submitted:Figure 3.png"/>
          <p:cNvPicPr/>
          <p:nvPr/>
        </p:nvPicPr>
        <p:blipFill>
          <a:blip r:embed="rId3">
            <a:extLst>
              <a:ext uri="{28A0092B-C50C-407E-A947-70E740481C1C}">
                <a14:useLocalDpi xmlns:a14="http://schemas.microsoft.com/office/drawing/2010/main" val="0"/>
              </a:ext>
            </a:extLst>
          </a:blip>
          <a:srcRect/>
          <a:stretch>
            <a:fillRect/>
          </a:stretch>
        </p:blipFill>
        <p:spPr bwMode="auto">
          <a:xfrm>
            <a:off x="4994182" y="1951770"/>
            <a:ext cx="3913850" cy="1913206"/>
          </a:xfrm>
          <a:prstGeom prst="rect">
            <a:avLst/>
          </a:prstGeom>
          <a:noFill/>
          <a:ln>
            <a:noFill/>
          </a:ln>
        </p:spPr>
      </p:pic>
      <p:pic>
        <p:nvPicPr>
          <p:cNvPr id="14" name="Picture 13" descr="MagEIS ECh vs width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2663" y="3846997"/>
            <a:ext cx="3874337" cy="1751365"/>
          </a:xfrm>
          <a:prstGeom prst="rect">
            <a:avLst/>
          </a:prstGeom>
          <a:ln>
            <a:noFill/>
          </a:ln>
          <a:effectLst/>
        </p:spPr>
      </p:pic>
      <p:sp>
        <p:nvSpPr>
          <p:cNvPr id="10" name="TextBox 9"/>
          <p:cNvSpPr txBox="1"/>
          <p:nvPr/>
        </p:nvSpPr>
        <p:spPr>
          <a:xfrm>
            <a:off x="1479941" y="5559243"/>
            <a:ext cx="5622052" cy="369332"/>
          </a:xfrm>
          <a:prstGeom prst="rect">
            <a:avLst/>
          </a:prstGeom>
          <a:noFill/>
        </p:spPr>
        <p:txBody>
          <a:bodyPr wrap="none" rtlCol="0">
            <a:spAutoFit/>
          </a:bodyPr>
          <a:lstStyle/>
          <a:p>
            <a:pPr marL="285750" indent="-285750">
              <a:buFont typeface="Arial"/>
              <a:buChar char="•"/>
            </a:pPr>
            <a:r>
              <a:rPr lang="en-US" dirty="0" smtClean="0"/>
              <a:t>Wide energy channels </a:t>
            </a:r>
            <a:r>
              <a:rPr lang="en-US" dirty="0" smtClean="0">
                <a:sym typeface="Wingdings"/>
              </a:rPr>
              <a:t> low observed flux oscillations</a:t>
            </a:r>
          </a:p>
        </p:txBody>
      </p:sp>
      <p:sp>
        <p:nvSpPr>
          <p:cNvPr id="11" name="TextBox 10"/>
          <p:cNvSpPr txBox="1"/>
          <p:nvPr/>
        </p:nvSpPr>
        <p:spPr>
          <a:xfrm>
            <a:off x="1479941" y="5877102"/>
            <a:ext cx="6391493" cy="369332"/>
          </a:xfrm>
          <a:prstGeom prst="rect">
            <a:avLst/>
          </a:prstGeom>
          <a:noFill/>
        </p:spPr>
        <p:txBody>
          <a:bodyPr wrap="none" rtlCol="0">
            <a:spAutoFit/>
          </a:bodyPr>
          <a:lstStyle/>
          <a:p>
            <a:pPr marL="285750" indent="-285750">
              <a:buFont typeface="Arial"/>
              <a:buChar char="•"/>
            </a:pPr>
            <a:r>
              <a:rPr lang="en-US" dirty="0" smtClean="0">
                <a:sym typeface="Wingdings"/>
              </a:rPr>
              <a:t>The Van Allen Probes have the highest energy resolution so far. </a:t>
            </a:r>
          </a:p>
        </p:txBody>
      </p:sp>
      <p:sp>
        <p:nvSpPr>
          <p:cNvPr id="12" name="TextBox 11"/>
          <p:cNvSpPr txBox="1"/>
          <p:nvPr/>
        </p:nvSpPr>
        <p:spPr>
          <a:xfrm>
            <a:off x="1465830" y="6184809"/>
            <a:ext cx="5852884" cy="369332"/>
          </a:xfrm>
          <a:prstGeom prst="rect">
            <a:avLst/>
          </a:prstGeom>
          <a:noFill/>
        </p:spPr>
        <p:txBody>
          <a:bodyPr wrap="none" rtlCol="0">
            <a:spAutoFit/>
          </a:bodyPr>
          <a:lstStyle/>
          <a:p>
            <a:pPr marL="285750" indent="-285750">
              <a:buFont typeface="Arial"/>
              <a:buChar char="•"/>
            </a:pPr>
            <a:r>
              <a:rPr lang="en-US" dirty="0" smtClean="0">
                <a:sym typeface="Wingdings"/>
              </a:rPr>
              <a:t>Perhaps still not high enough for higher energy channels?</a:t>
            </a:r>
            <a:endParaRPr lang="en-US" dirty="0"/>
          </a:p>
        </p:txBody>
      </p:sp>
      <p:sp>
        <p:nvSpPr>
          <p:cNvPr id="19" name="TextBox 18"/>
          <p:cNvSpPr txBox="1"/>
          <p:nvPr/>
        </p:nvSpPr>
        <p:spPr>
          <a:xfrm>
            <a:off x="6031974" y="4524537"/>
            <a:ext cx="568447" cy="369332"/>
          </a:xfrm>
          <a:prstGeom prst="rect">
            <a:avLst/>
          </a:prstGeom>
          <a:noFill/>
        </p:spPr>
        <p:txBody>
          <a:bodyPr wrap="none" rtlCol="0">
            <a:spAutoFit/>
          </a:bodyPr>
          <a:lstStyle/>
          <a:p>
            <a:r>
              <a:rPr lang="en-US" dirty="0" smtClean="0"/>
              <a:t>Low</a:t>
            </a:r>
            <a:endParaRPr lang="en-US" dirty="0"/>
          </a:p>
        </p:txBody>
      </p:sp>
      <p:sp>
        <p:nvSpPr>
          <p:cNvPr id="20" name="TextBox 19"/>
          <p:cNvSpPr txBox="1"/>
          <p:nvPr/>
        </p:nvSpPr>
        <p:spPr>
          <a:xfrm>
            <a:off x="7170771" y="3845438"/>
            <a:ext cx="976800" cy="369332"/>
          </a:xfrm>
          <a:prstGeom prst="rect">
            <a:avLst/>
          </a:prstGeom>
          <a:noFill/>
        </p:spPr>
        <p:txBody>
          <a:bodyPr wrap="none" rtlCol="0">
            <a:spAutoFit/>
          </a:bodyPr>
          <a:lstStyle/>
          <a:p>
            <a:r>
              <a:rPr lang="en-US" dirty="0" smtClean="0"/>
              <a:t>Medium</a:t>
            </a:r>
            <a:endParaRPr lang="en-US" dirty="0"/>
          </a:p>
        </p:txBody>
      </p:sp>
      <p:sp>
        <p:nvSpPr>
          <p:cNvPr id="21" name="Title 1"/>
          <p:cNvSpPr txBox="1">
            <a:spLocks/>
          </p:cNvSpPr>
          <p:nvPr/>
        </p:nvSpPr>
        <p:spPr>
          <a:xfrm>
            <a:off x="0" y="0"/>
            <a:ext cx="9144000" cy="73582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smtClean="0"/>
              <a:t>Parameters that determine flux oscillation amplitudes</a:t>
            </a:r>
            <a:endParaRPr lang="en-US" sz="2800" dirty="0"/>
          </a:p>
        </p:txBody>
      </p:sp>
      <p:sp>
        <p:nvSpPr>
          <p:cNvPr id="23" name="TextBox 22"/>
          <p:cNvSpPr txBox="1"/>
          <p:nvPr/>
        </p:nvSpPr>
        <p:spPr>
          <a:xfrm>
            <a:off x="1627901" y="4263481"/>
            <a:ext cx="568447" cy="369332"/>
          </a:xfrm>
          <a:prstGeom prst="rect">
            <a:avLst/>
          </a:prstGeom>
          <a:noFill/>
        </p:spPr>
        <p:txBody>
          <a:bodyPr wrap="none" rtlCol="0">
            <a:spAutoFit/>
          </a:bodyPr>
          <a:lstStyle/>
          <a:p>
            <a:r>
              <a:rPr lang="en-US" dirty="0" smtClean="0"/>
              <a:t>Low</a:t>
            </a:r>
            <a:endParaRPr lang="en-US" dirty="0"/>
          </a:p>
        </p:txBody>
      </p:sp>
      <p:sp>
        <p:nvSpPr>
          <p:cNvPr id="24" name="TextBox 23"/>
          <p:cNvSpPr txBox="1"/>
          <p:nvPr/>
        </p:nvSpPr>
        <p:spPr>
          <a:xfrm>
            <a:off x="3353738" y="4177178"/>
            <a:ext cx="976800" cy="369332"/>
          </a:xfrm>
          <a:prstGeom prst="rect">
            <a:avLst/>
          </a:prstGeom>
          <a:noFill/>
        </p:spPr>
        <p:txBody>
          <a:bodyPr wrap="none" rtlCol="0">
            <a:spAutoFit/>
          </a:bodyPr>
          <a:lstStyle/>
          <a:p>
            <a:r>
              <a:rPr lang="en-US" dirty="0" smtClean="0"/>
              <a:t>Medium</a:t>
            </a:r>
            <a:endParaRPr lang="en-US" dirty="0"/>
          </a:p>
        </p:txBody>
      </p:sp>
      <p:sp>
        <p:nvSpPr>
          <p:cNvPr id="16" name="Content Placeholder 2"/>
          <p:cNvSpPr txBox="1">
            <a:spLocks/>
          </p:cNvSpPr>
          <p:nvPr/>
        </p:nvSpPr>
        <p:spPr>
          <a:xfrm>
            <a:off x="457199" y="723493"/>
            <a:ext cx="7501467" cy="119379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smtClean="0"/>
              <a:t>A.	Energy channel width</a:t>
            </a:r>
          </a:p>
          <a:p>
            <a:pPr marL="0" indent="0">
              <a:buNone/>
            </a:pPr>
            <a:r>
              <a:rPr lang="en-US" sz="2000" dirty="0" smtClean="0"/>
              <a:t> (or, </a:t>
            </a:r>
            <a:r>
              <a:rPr lang="en-US" sz="2000" dirty="0"/>
              <a:t>why these oscillations were not </a:t>
            </a:r>
            <a:r>
              <a:rPr lang="en-US" sz="2000" dirty="0" smtClean="0"/>
              <a:t>observed before…)</a:t>
            </a:r>
            <a:endParaRPr lang="en-US" sz="2000" dirty="0"/>
          </a:p>
        </p:txBody>
      </p:sp>
      <p:sp>
        <p:nvSpPr>
          <p:cNvPr id="17" name="TextBox 16"/>
          <p:cNvSpPr txBox="1"/>
          <p:nvPr/>
        </p:nvSpPr>
        <p:spPr>
          <a:xfrm rot="5400000">
            <a:off x="8264789" y="2643821"/>
            <a:ext cx="1332516" cy="369332"/>
          </a:xfrm>
          <a:prstGeom prst="rect">
            <a:avLst/>
          </a:prstGeom>
          <a:noFill/>
        </p:spPr>
        <p:txBody>
          <a:bodyPr wrap="none" rtlCol="0">
            <a:spAutoFit/>
          </a:bodyPr>
          <a:lstStyle/>
          <a:p>
            <a:r>
              <a:rPr lang="en-US" dirty="0" smtClean="0"/>
              <a:t>Observation</a:t>
            </a:r>
            <a:endParaRPr lang="en-US" dirty="0"/>
          </a:p>
        </p:txBody>
      </p:sp>
      <p:sp>
        <p:nvSpPr>
          <p:cNvPr id="18" name="TextBox 17"/>
          <p:cNvSpPr txBox="1"/>
          <p:nvPr/>
        </p:nvSpPr>
        <p:spPr>
          <a:xfrm>
            <a:off x="1706829" y="1828801"/>
            <a:ext cx="1907636" cy="323997"/>
          </a:xfrm>
          <a:prstGeom prst="rect">
            <a:avLst/>
          </a:prstGeom>
          <a:solidFill>
            <a:srgbClr val="FFFFFF"/>
          </a:solidFill>
        </p:spPr>
        <p:txBody>
          <a:bodyPr wrap="square" rtlCol="0">
            <a:spAutoFit/>
          </a:bodyPr>
          <a:lstStyle/>
          <a:p>
            <a:pPr algn="ctr"/>
            <a:r>
              <a:rPr lang="en-US" dirty="0" smtClean="0"/>
              <a:t>Simulation</a:t>
            </a:r>
            <a:endParaRPr lang="en-US" dirty="0"/>
          </a:p>
        </p:txBody>
      </p:sp>
    </p:spTree>
    <p:extLst>
      <p:ext uri="{BB962C8B-B14F-4D97-AF65-F5344CB8AC3E}">
        <p14:creationId xmlns:p14="http://schemas.microsoft.com/office/powerpoint/2010/main" val="56581927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7c.png"/>
          <p:cNvPicPr>
            <a:picLocks noChangeAspect="1"/>
          </p:cNvPicPr>
          <p:nvPr/>
        </p:nvPicPr>
        <p:blipFill rotWithShape="1">
          <a:blip r:embed="rId2">
            <a:extLst>
              <a:ext uri="{28A0092B-C50C-407E-A947-70E740481C1C}">
                <a14:useLocalDpi xmlns:a14="http://schemas.microsoft.com/office/drawing/2010/main" val="0"/>
              </a:ext>
            </a:extLst>
          </a:blip>
          <a:srcRect t="2409" r="1172" b="1323"/>
          <a:stretch/>
        </p:blipFill>
        <p:spPr>
          <a:xfrm>
            <a:off x="0" y="2162229"/>
            <a:ext cx="5142663" cy="3249925"/>
          </a:xfrm>
          <a:prstGeom prst="rect">
            <a:avLst/>
          </a:prstGeom>
        </p:spPr>
      </p:pic>
      <p:sp>
        <p:nvSpPr>
          <p:cNvPr id="10" name="TextBox 9"/>
          <p:cNvSpPr txBox="1"/>
          <p:nvPr/>
        </p:nvSpPr>
        <p:spPr>
          <a:xfrm>
            <a:off x="1479941" y="5559243"/>
            <a:ext cx="5622052" cy="369332"/>
          </a:xfrm>
          <a:prstGeom prst="rect">
            <a:avLst/>
          </a:prstGeom>
          <a:noFill/>
        </p:spPr>
        <p:txBody>
          <a:bodyPr wrap="none" rtlCol="0">
            <a:spAutoFit/>
          </a:bodyPr>
          <a:lstStyle/>
          <a:p>
            <a:pPr marL="285750" indent="-285750">
              <a:buFont typeface="Arial"/>
              <a:buChar char="•"/>
            </a:pPr>
            <a:r>
              <a:rPr lang="en-US" dirty="0" smtClean="0"/>
              <a:t>Wide energy channels </a:t>
            </a:r>
            <a:r>
              <a:rPr lang="en-US" dirty="0" smtClean="0">
                <a:sym typeface="Wingdings"/>
              </a:rPr>
              <a:t> low observed flux oscillations</a:t>
            </a:r>
          </a:p>
        </p:txBody>
      </p:sp>
      <p:sp>
        <p:nvSpPr>
          <p:cNvPr id="11" name="TextBox 10"/>
          <p:cNvSpPr txBox="1"/>
          <p:nvPr/>
        </p:nvSpPr>
        <p:spPr>
          <a:xfrm>
            <a:off x="1479941" y="5877102"/>
            <a:ext cx="6391493" cy="369332"/>
          </a:xfrm>
          <a:prstGeom prst="rect">
            <a:avLst/>
          </a:prstGeom>
          <a:noFill/>
        </p:spPr>
        <p:txBody>
          <a:bodyPr wrap="none" rtlCol="0">
            <a:spAutoFit/>
          </a:bodyPr>
          <a:lstStyle/>
          <a:p>
            <a:pPr marL="285750" indent="-285750">
              <a:buFont typeface="Arial"/>
              <a:buChar char="•"/>
            </a:pPr>
            <a:r>
              <a:rPr lang="en-US" dirty="0" smtClean="0">
                <a:sym typeface="Wingdings"/>
              </a:rPr>
              <a:t>The Van Allen Probes have the highest energy resolution so far. </a:t>
            </a:r>
          </a:p>
        </p:txBody>
      </p:sp>
      <p:sp>
        <p:nvSpPr>
          <p:cNvPr id="12" name="TextBox 11"/>
          <p:cNvSpPr txBox="1"/>
          <p:nvPr/>
        </p:nvSpPr>
        <p:spPr>
          <a:xfrm>
            <a:off x="1465830" y="6184809"/>
            <a:ext cx="5852884" cy="369332"/>
          </a:xfrm>
          <a:prstGeom prst="rect">
            <a:avLst/>
          </a:prstGeom>
          <a:noFill/>
        </p:spPr>
        <p:txBody>
          <a:bodyPr wrap="none" rtlCol="0">
            <a:spAutoFit/>
          </a:bodyPr>
          <a:lstStyle/>
          <a:p>
            <a:pPr marL="285750" indent="-285750">
              <a:buFont typeface="Arial"/>
              <a:buChar char="•"/>
            </a:pPr>
            <a:r>
              <a:rPr lang="en-US" dirty="0" smtClean="0">
                <a:sym typeface="Wingdings"/>
              </a:rPr>
              <a:t>Perhaps still not high enough for higher energy channels?</a:t>
            </a:r>
            <a:endParaRPr lang="en-US" dirty="0"/>
          </a:p>
        </p:txBody>
      </p:sp>
      <p:sp>
        <p:nvSpPr>
          <p:cNvPr id="17" name="Title 1"/>
          <p:cNvSpPr txBox="1">
            <a:spLocks/>
          </p:cNvSpPr>
          <p:nvPr/>
        </p:nvSpPr>
        <p:spPr>
          <a:xfrm>
            <a:off x="0" y="0"/>
            <a:ext cx="9144000" cy="73582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smtClean="0"/>
              <a:t>Parameters that determine flux oscillation amplitudes</a:t>
            </a:r>
            <a:endParaRPr lang="en-US" sz="2800" dirty="0"/>
          </a:p>
        </p:txBody>
      </p:sp>
      <p:sp>
        <p:nvSpPr>
          <p:cNvPr id="13" name="Content Placeholder 2"/>
          <p:cNvSpPr txBox="1">
            <a:spLocks/>
          </p:cNvSpPr>
          <p:nvPr/>
        </p:nvSpPr>
        <p:spPr>
          <a:xfrm>
            <a:off x="457199" y="723493"/>
            <a:ext cx="7501467" cy="119379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smtClean="0"/>
              <a:t>A.	Energy channel width</a:t>
            </a:r>
          </a:p>
          <a:p>
            <a:pPr marL="0" indent="0">
              <a:buNone/>
            </a:pPr>
            <a:r>
              <a:rPr lang="en-US" sz="2000" dirty="0" smtClean="0"/>
              <a:t> (or, </a:t>
            </a:r>
            <a:r>
              <a:rPr lang="en-US" sz="2000" dirty="0"/>
              <a:t>why these oscillations were not </a:t>
            </a:r>
            <a:r>
              <a:rPr lang="en-US" sz="2000" dirty="0" smtClean="0"/>
              <a:t>observed before…)</a:t>
            </a:r>
            <a:endParaRPr lang="en-US" sz="2000" dirty="0"/>
          </a:p>
        </p:txBody>
      </p:sp>
      <p:pic>
        <p:nvPicPr>
          <p:cNvPr id="18" name="Picture 17" descr="Macintosh HD:Users:TES:Documents:PAPERS:2020.x1.Sarris.Parameters affecting flux oscillations in response to ULF waves:Figures_Submitted:Figure 3.png"/>
          <p:cNvPicPr/>
          <p:nvPr/>
        </p:nvPicPr>
        <p:blipFill>
          <a:blip r:embed="rId3">
            <a:extLst>
              <a:ext uri="{28A0092B-C50C-407E-A947-70E740481C1C}">
                <a14:useLocalDpi xmlns:a14="http://schemas.microsoft.com/office/drawing/2010/main" val="0"/>
              </a:ext>
            </a:extLst>
          </a:blip>
          <a:srcRect/>
          <a:stretch>
            <a:fillRect/>
          </a:stretch>
        </p:blipFill>
        <p:spPr bwMode="auto">
          <a:xfrm>
            <a:off x="4994182" y="1951770"/>
            <a:ext cx="3913850" cy="1913206"/>
          </a:xfrm>
          <a:prstGeom prst="rect">
            <a:avLst/>
          </a:prstGeom>
          <a:noFill/>
          <a:ln>
            <a:noFill/>
          </a:ln>
        </p:spPr>
      </p:pic>
      <p:pic>
        <p:nvPicPr>
          <p:cNvPr id="19" name="Picture 18" descr="MagEIS ECh vs width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2663" y="3846997"/>
            <a:ext cx="3874337" cy="1751365"/>
          </a:xfrm>
          <a:prstGeom prst="rect">
            <a:avLst/>
          </a:prstGeom>
        </p:spPr>
      </p:pic>
      <p:sp>
        <p:nvSpPr>
          <p:cNvPr id="21" name="TextBox 20"/>
          <p:cNvSpPr txBox="1"/>
          <p:nvPr/>
        </p:nvSpPr>
        <p:spPr>
          <a:xfrm>
            <a:off x="6031974" y="4524537"/>
            <a:ext cx="568447" cy="369332"/>
          </a:xfrm>
          <a:prstGeom prst="rect">
            <a:avLst/>
          </a:prstGeom>
          <a:noFill/>
        </p:spPr>
        <p:txBody>
          <a:bodyPr wrap="none" rtlCol="0">
            <a:spAutoFit/>
          </a:bodyPr>
          <a:lstStyle/>
          <a:p>
            <a:r>
              <a:rPr lang="en-US" dirty="0" smtClean="0"/>
              <a:t>Low</a:t>
            </a:r>
            <a:endParaRPr lang="en-US" dirty="0"/>
          </a:p>
        </p:txBody>
      </p:sp>
      <p:sp>
        <p:nvSpPr>
          <p:cNvPr id="22" name="TextBox 21"/>
          <p:cNvSpPr txBox="1"/>
          <p:nvPr/>
        </p:nvSpPr>
        <p:spPr>
          <a:xfrm>
            <a:off x="7170771" y="3845438"/>
            <a:ext cx="976800" cy="369332"/>
          </a:xfrm>
          <a:prstGeom prst="rect">
            <a:avLst/>
          </a:prstGeom>
          <a:noFill/>
        </p:spPr>
        <p:txBody>
          <a:bodyPr wrap="none" rtlCol="0">
            <a:spAutoFit/>
          </a:bodyPr>
          <a:lstStyle/>
          <a:p>
            <a:r>
              <a:rPr lang="en-US" dirty="0" smtClean="0"/>
              <a:t>Medium</a:t>
            </a:r>
            <a:endParaRPr lang="en-US" dirty="0"/>
          </a:p>
        </p:txBody>
      </p:sp>
      <p:sp>
        <p:nvSpPr>
          <p:cNvPr id="23" name="TextBox 22"/>
          <p:cNvSpPr txBox="1"/>
          <p:nvPr/>
        </p:nvSpPr>
        <p:spPr>
          <a:xfrm rot="5400000">
            <a:off x="8264789" y="2643821"/>
            <a:ext cx="1332516" cy="369332"/>
          </a:xfrm>
          <a:prstGeom prst="rect">
            <a:avLst/>
          </a:prstGeom>
          <a:noFill/>
        </p:spPr>
        <p:txBody>
          <a:bodyPr wrap="none" rtlCol="0">
            <a:spAutoFit/>
          </a:bodyPr>
          <a:lstStyle/>
          <a:p>
            <a:r>
              <a:rPr lang="en-US" dirty="0" smtClean="0"/>
              <a:t>Observation</a:t>
            </a:r>
            <a:endParaRPr lang="en-US" dirty="0"/>
          </a:p>
        </p:txBody>
      </p:sp>
      <p:sp>
        <p:nvSpPr>
          <p:cNvPr id="24" name="TextBox 23"/>
          <p:cNvSpPr txBox="1"/>
          <p:nvPr/>
        </p:nvSpPr>
        <p:spPr>
          <a:xfrm>
            <a:off x="1706829" y="1828801"/>
            <a:ext cx="1907636" cy="323997"/>
          </a:xfrm>
          <a:prstGeom prst="rect">
            <a:avLst/>
          </a:prstGeom>
          <a:solidFill>
            <a:srgbClr val="FFFFFF"/>
          </a:solidFill>
        </p:spPr>
        <p:txBody>
          <a:bodyPr wrap="square" rtlCol="0">
            <a:spAutoFit/>
          </a:bodyPr>
          <a:lstStyle/>
          <a:p>
            <a:pPr algn="ctr"/>
            <a:r>
              <a:rPr lang="en-US" dirty="0" smtClean="0"/>
              <a:t>Simulation</a:t>
            </a:r>
            <a:endParaRPr lang="en-US" dirty="0"/>
          </a:p>
        </p:txBody>
      </p:sp>
    </p:spTree>
    <p:extLst>
      <p:ext uri="{BB962C8B-B14F-4D97-AF65-F5344CB8AC3E}">
        <p14:creationId xmlns:p14="http://schemas.microsoft.com/office/powerpoint/2010/main" val="232455446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p:cNvSpPr txBox="1">
            <a:spLocks/>
          </p:cNvSpPr>
          <p:nvPr/>
        </p:nvSpPr>
        <p:spPr>
          <a:xfrm>
            <a:off x="457199" y="760480"/>
            <a:ext cx="7501467" cy="1193798"/>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600" b="1" dirty="0" smtClean="0"/>
              <a:t>B.	Phase </a:t>
            </a:r>
            <a:r>
              <a:rPr lang="en-US" sz="2600" b="1" dirty="0"/>
              <a:t>Space Density radial gradient  </a:t>
            </a:r>
          </a:p>
          <a:p>
            <a:pPr marL="0" indent="0">
              <a:buNone/>
            </a:pPr>
            <a:r>
              <a:rPr lang="en-US" sz="2400" dirty="0" smtClean="0"/>
              <a:t>       Larger Flux oscillation amplitudes are observed for </a:t>
            </a:r>
            <a:r>
              <a:rPr lang="en-US" sz="2400" dirty="0" smtClean="0"/>
              <a:t>larger 	local </a:t>
            </a:r>
            <a:r>
              <a:rPr lang="en-US" sz="2400" dirty="0" smtClean="0"/>
              <a:t>phase space density gradients</a:t>
            </a:r>
          </a:p>
          <a:p>
            <a:pPr marL="0" indent="0">
              <a:buNone/>
            </a:pPr>
            <a:endParaRPr lang="en-US" sz="2400" dirty="0"/>
          </a:p>
        </p:txBody>
      </p:sp>
      <p:pic>
        <p:nvPicPr>
          <p:cNvPr id="6" name="Picture 5" descr="Macintosh HD:Users:TES:Desktop:idl_Plot_SimulatedFlux_vr2_EvolutionOfPSDGradients_30-130min.png"/>
          <p:cNvPicPr/>
          <p:nvPr/>
        </p:nvPicPr>
        <p:blipFill>
          <a:blip r:embed="rId2">
            <a:extLst>
              <a:ext uri="{28A0092B-C50C-407E-A947-70E740481C1C}">
                <a14:useLocalDpi xmlns:a14="http://schemas.microsoft.com/office/drawing/2010/main" val="0"/>
              </a:ext>
            </a:extLst>
          </a:blip>
          <a:srcRect/>
          <a:stretch>
            <a:fillRect/>
          </a:stretch>
        </p:blipFill>
        <p:spPr bwMode="auto">
          <a:xfrm>
            <a:off x="205911" y="4690997"/>
            <a:ext cx="4182270" cy="2007687"/>
          </a:xfrm>
          <a:prstGeom prst="rect">
            <a:avLst/>
          </a:prstGeom>
          <a:noFill/>
          <a:ln>
            <a:noFill/>
          </a:ln>
        </p:spPr>
      </p:pic>
      <p:pic>
        <p:nvPicPr>
          <p:cNvPr id="7" name="Picture 6" descr="Macintosh HD:Users:TES:Documents:LASP:Radial_Diffusion_Project:Particle_Tracer_Sine_Fields:plot_Flux_Oscillation_Amplitude:idl_Plot_FluxOscillationAmplitude_1_30-120min.png"/>
          <p:cNvPicPr/>
          <p:nvPr/>
        </p:nvPicPr>
        <p:blipFill>
          <a:blip r:embed="rId3">
            <a:extLst>
              <a:ext uri="{28A0092B-C50C-407E-A947-70E740481C1C}">
                <a14:useLocalDpi xmlns:a14="http://schemas.microsoft.com/office/drawing/2010/main" val="0"/>
              </a:ext>
            </a:extLst>
          </a:blip>
          <a:srcRect/>
          <a:stretch>
            <a:fillRect/>
          </a:stretch>
        </p:blipFill>
        <p:spPr bwMode="auto">
          <a:xfrm>
            <a:off x="4626769" y="4690996"/>
            <a:ext cx="4139278" cy="2007687"/>
          </a:xfrm>
          <a:prstGeom prst="rect">
            <a:avLst/>
          </a:prstGeom>
          <a:noFill/>
          <a:ln>
            <a:noFill/>
          </a:ln>
          <a:extLst>
            <a:ext uri="{FAA26D3D-D897-4be2-8F04-BA451C77F1D7}">
              <ma14:placeholderFlag xmlns:ma14="http://schemas.microsoft.com/office/mac/drawingml/2011/main"/>
            </a:ext>
          </a:extLst>
        </p:spPr>
      </p:pic>
      <p:pic>
        <p:nvPicPr>
          <p:cNvPr id="8" name="Picture 7" descr="Macintosh HD:Users:TES:Desktop:idl_Plot_SimulatedFlux_vr2_EvolutionOfPSDProfiles_0-120min.png"/>
          <p:cNvPicPr/>
          <p:nvPr/>
        </p:nvPicPr>
        <p:blipFill>
          <a:blip r:embed="rId4">
            <a:extLst>
              <a:ext uri="{28A0092B-C50C-407E-A947-70E740481C1C}">
                <a14:useLocalDpi xmlns:a14="http://schemas.microsoft.com/office/drawing/2010/main" val="0"/>
              </a:ext>
            </a:extLst>
          </a:blip>
          <a:srcRect/>
          <a:stretch>
            <a:fillRect/>
          </a:stretch>
        </p:blipFill>
        <p:spPr bwMode="auto">
          <a:xfrm>
            <a:off x="268623" y="2796332"/>
            <a:ext cx="4119558" cy="1902765"/>
          </a:xfrm>
          <a:prstGeom prst="rect">
            <a:avLst/>
          </a:prstGeom>
          <a:noFill/>
          <a:ln>
            <a:noFill/>
          </a:ln>
        </p:spPr>
      </p:pic>
      <p:sp>
        <p:nvSpPr>
          <p:cNvPr id="13" name="Title 1"/>
          <p:cNvSpPr txBox="1">
            <a:spLocks/>
          </p:cNvSpPr>
          <p:nvPr/>
        </p:nvSpPr>
        <p:spPr>
          <a:xfrm>
            <a:off x="0" y="0"/>
            <a:ext cx="9144000" cy="73582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smtClean="0"/>
              <a:t>Parameters that determine flux oscillation amplitudes</a:t>
            </a:r>
            <a:endParaRPr lang="en-US" sz="2800" dirty="0"/>
          </a:p>
        </p:txBody>
      </p:sp>
      <p:sp>
        <p:nvSpPr>
          <p:cNvPr id="2" name="TextBox 1"/>
          <p:cNvSpPr txBox="1"/>
          <p:nvPr/>
        </p:nvSpPr>
        <p:spPr>
          <a:xfrm>
            <a:off x="385854" y="2189172"/>
            <a:ext cx="4414828" cy="369332"/>
          </a:xfrm>
          <a:prstGeom prst="rect">
            <a:avLst/>
          </a:prstGeom>
          <a:noFill/>
        </p:spPr>
        <p:txBody>
          <a:bodyPr wrap="none" rtlCol="0">
            <a:spAutoFit/>
          </a:bodyPr>
          <a:lstStyle/>
          <a:p>
            <a:r>
              <a:rPr lang="en-US" dirty="0" smtClean="0">
                <a:sym typeface="Wingdings"/>
              </a:rPr>
              <a:t> </a:t>
            </a:r>
            <a:r>
              <a:rPr lang="en-US" dirty="0" smtClean="0"/>
              <a:t>Simulated Phase Space Density gradients:</a:t>
            </a:r>
            <a:endParaRPr lang="en-US" dirty="0"/>
          </a:p>
        </p:txBody>
      </p:sp>
      <p:sp>
        <p:nvSpPr>
          <p:cNvPr id="16" name="TextBox 15"/>
          <p:cNvSpPr txBox="1"/>
          <p:nvPr/>
        </p:nvSpPr>
        <p:spPr>
          <a:xfrm>
            <a:off x="4982307" y="3656024"/>
            <a:ext cx="3966688" cy="369332"/>
          </a:xfrm>
          <a:prstGeom prst="rect">
            <a:avLst/>
          </a:prstGeom>
          <a:noFill/>
        </p:spPr>
        <p:txBody>
          <a:bodyPr wrap="none" rtlCol="0">
            <a:spAutoFit/>
          </a:bodyPr>
          <a:lstStyle/>
          <a:p>
            <a:r>
              <a:rPr lang="en-US" dirty="0" smtClean="0">
                <a:sym typeface="Wingdings"/>
              </a:rPr>
              <a:t> </a:t>
            </a:r>
            <a:r>
              <a:rPr lang="en-US" dirty="0" smtClean="0"/>
              <a:t>Simulated Flux Oscillation Amplitude:</a:t>
            </a:r>
            <a:endParaRPr lang="en-US" dirty="0"/>
          </a:p>
        </p:txBody>
      </p:sp>
    </p:spTree>
    <p:extLst>
      <p:ext uri="{BB962C8B-B14F-4D97-AF65-F5344CB8AC3E}">
        <p14:creationId xmlns:p14="http://schemas.microsoft.com/office/powerpoint/2010/main" val="63361392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p:cNvSpPr txBox="1">
            <a:spLocks/>
          </p:cNvSpPr>
          <p:nvPr/>
        </p:nvSpPr>
        <p:spPr>
          <a:xfrm>
            <a:off x="457199" y="760480"/>
            <a:ext cx="7501467" cy="1193798"/>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600" b="1" dirty="0" smtClean="0"/>
              <a:t>B.	Phase </a:t>
            </a:r>
            <a:r>
              <a:rPr lang="en-US" sz="2600" b="1" dirty="0"/>
              <a:t>Space Density radial gradient  </a:t>
            </a:r>
          </a:p>
          <a:p>
            <a:pPr marL="0" indent="0">
              <a:buNone/>
            </a:pPr>
            <a:r>
              <a:rPr lang="en-US" sz="2400" dirty="0" smtClean="0"/>
              <a:t>       Larger Flux oscillation amplitudes are observed for </a:t>
            </a:r>
            <a:r>
              <a:rPr lang="en-US" sz="2400" dirty="0" smtClean="0"/>
              <a:t>larger 	local </a:t>
            </a:r>
            <a:r>
              <a:rPr lang="en-US" sz="2400" dirty="0" smtClean="0"/>
              <a:t>phase space density gradients</a:t>
            </a:r>
          </a:p>
          <a:p>
            <a:pPr marL="0" indent="0">
              <a:buNone/>
            </a:pPr>
            <a:endParaRPr lang="en-US" sz="2400" dirty="0"/>
          </a:p>
        </p:txBody>
      </p:sp>
      <p:sp>
        <p:nvSpPr>
          <p:cNvPr id="13" name="Title 1"/>
          <p:cNvSpPr txBox="1">
            <a:spLocks/>
          </p:cNvSpPr>
          <p:nvPr/>
        </p:nvSpPr>
        <p:spPr>
          <a:xfrm>
            <a:off x="0" y="0"/>
            <a:ext cx="9144000" cy="73582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smtClean="0"/>
              <a:t>Parameters that determine flux oscillation amplitudes</a:t>
            </a:r>
            <a:endParaRPr lang="en-US" sz="2800" dirty="0"/>
          </a:p>
        </p:txBody>
      </p:sp>
      <p:sp>
        <p:nvSpPr>
          <p:cNvPr id="2" name="TextBox 1"/>
          <p:cNvSpPr txBox="1"/>
          <p:nvPr/>
        </p:nvSpPr>
        <p:spPr>
          <a:xfrm>
            <a:off x="385854" y="2189172"/>
            <a:ext cx="4903430" cy="369332"/>
          </a:xfrm>
          <a:prstGeom prst="rect">
            <a:avLst/>
          </a:prstGeom>
          <a:noFill/>
        </p:spPr>
        <p:txBody>
          <a:bodyPr wrap="none" rtlCol="0">
            <a:spAutoFit/>
          </a:bodyPr>
          <a:lstStyle/>
          <a:p>
            <a:r>
              <a:rPr lang="en-US" dirty="0" smtClean="0">
                <a:sym typeface="Wingdings"/>
              </a:rPr>
              <a:t> </a:t>
            </a:r>
            <a:r>
              <a:rPr lang="en-US" dirty="0" smtClean="0"/>
              <a:t>Observations of Phase Space Density gradients:</a:t>
            </a:r>
            <a:endParaRPr lang="en-US" dirty="0"/>
          </a:p>
        </p:txBody>
      </p:sp>
      <p:pic>
        <p:nvPicPr>
          <p:cNvPr id="9" name="Picture 8" descr="Macintosh HD:Users:TES:Desktop:PSD_b.png"/>
          <p:cNvPicPr/>
          <p:nvPr/>
        </p:nvPicPr>
        <p:blipFill rotWithShape="1">
          <a:blip r:embed="rId2">
            <a:extLst>
              <a:ext uri="{28A0092B-C50C-407E-A947-70E740481C1C}">
                <a14:useLocalDpi xmlns:a14="http://schemas.microsoft.com/office/drawing/2010/main" val="0"/>
              </a:ext>
            </a:extLst>
          </a:blip>
          <a:srcRect b="1836"/>
          <a:stretch/>
        </p:blipFill>
        <p:spPr bwMode="auto">
          <a:xfrm>
            <a:off x="0" y="2631988"/>
            <a:ext cx="5105337" cy="3258811"/>
          </a:xfrm>
          <a:prstGeom prst="rect">
            <a:avLst/>
          </a:prstGeom>
          <a:noFill/>
          <a:ln>
            <a:noFill/>
          </a:ln>
        </p:spPr>
      </p:pic>
      <p:sp>
        <p:nvSpPr>
          <p:cNvPr id="16" name="TextBox 15"/>
          <p:cNvSpPr txBox="1"/>
          <p:nvPr/>
        </p:nvSpPr>
        <p:spPr>
          <a:xfrm>
            <a:off x="5289284" y="3256903"/>
            <a:ext cx="3565662" cy="369332"/>
          </a:xfrm>
          <a:prstGeom prst="rect">
            <a:avLst/>
          </a:prstGeom>
          <a:noFill/>
        </p:spPr>
        <p:txBody>
          <a:bodyPr wrap="none" rtlCol="0">
            <a:spAutoFit/>
          </a:bodyPr>
          <a:lstStyle/>
          <a:p>
            <a:r>
              <a:rPr lang="en-US" dirty="0" smtClean="0">
                <a:sym typeface="Wingdings"/>
              </a:rPr>
              <a:t> </a:t>
            </a:r>
            <a:r>
              <a:rPr lang="en-US" dirty="0" smtClean="0"/>
              <a:t>Observations of Flux Oscillations:</a:t>
            </a:r>
            <a:endParaRPr lang="en-US" dirty="0"/>
          </a:p>
        </p:txBody>
      </p:sp>
      <p:pic>
        <p:nvPicPr>
          <p:cNvPr id="10" name="Picture 9" descr="Macintosh HD:Users:TES:Documents:PAPERS:2020.x1.Sarris.Parameters affecting flux oscillations in response to ULF waves:Figures_Submitted:Figure 3.png"/>
          <p:cNvPicPr/>
          <p:nvPr/>
        </p:nvPicPr>
        <p:blipFill>
          <a:blip r:embed="rId3">
            <a:extLst>
              <a:ext uri="{28A0092B-C50C-407E-A947-70E740481C1C}">
                <a14:useLocalDpi xmlns:a14="http://schemas.microsoft.com/office/drawing/2010/main" val="0"/>
              </a:ext>
            </a:extLst>
          </a:blip>
          <a:srcRect/>
          <a:stretch>
            <a:fillRect/>
          </a:stretch>
        </p:blipFill>
        <p:spPr bwMode="auto">
          <a:xfrm>
            <a:off x="5022469" y="3877726"/>
            <a:ext cx="3913850" cy="1913206"/>
          </a:xfrm>
          <a:prstGeom prst="rect">
            <a:avLst/>
          </a:prstGeom>
          <a:noFill/>
          <a:ln>
            <a:noFill/>
          </a:ln>
        </p:spPr>
      </p:pic>
      <p:sp>
        <p:nvSpPr>
          <p:cNvPr id="11" name="TextBox 10"/>
          <p:cNvSpPr txBox="1"/>
          <p:nvPr/>
        </p:nvSpPr>
        <p:spPr>
          <a:xfrm rot="5400000">
            <a:off x="8293076" y="4569777"/>
            <a:ext cx="1332516" cy="369332"/>
          </a:xfrm>
          <a:prstGeom prst="rect">
            <a:avLst/>
          </a:prstGeom>
          <a:noFill/>
        </p:spPr>
        <p:txBody>
          <a:bodyPr wrap="none" rtlCol="0">
            <a:spAutoFit/>
          </a:bodyPr>
          <a:lstStyle/>
          <a:p>
            <a:r>
              <a:rPr lang="en-US" dirty="0" smtClean="0"/>
              <a:t>Observation</a:t>
            </a:r>
            <a:endParaRPr lang="en-US" dirty="0"/>
          </a:p>
        </p:txBody>
      </p:sp>
      <p:sp>
        <p:nvSpPr>
          <p:cNvPr id="3" name="TextBox 2"/>
          <p:cNvSpPr txBox="1"/>
          <p:nvPr/>
        </p:nvSpPr>
        <p:spPr>
          <a:xfrm>
            <a:off x="1768920" y="6136031"/>
            <a:ext cx="5918169" cy="307777"/>
          </a:xfrm>
          <a:prstGeom prst="rect">
            <a:avLst/>
          </a:prstGeom>
          <a:solidFill>
            <a:schemeClr val="bg1">
              <a:lumMod val="50000"/>
            </a:schemeClr>
          </a:solidFill>
        </p:spPr>
        <p:txBody>
          <a:bodyPr wrap="none" rtlCol="0">
            <a:spAutoFit/>
          </a:bodyPr>
          <a:lstStyle/>
          <a:p>
            <a:r>
              <a:rPr lang="en-US" sz="1400" dirty="0" smtClean="0">
                <a:solidFill>
                  <a:srgbClr val="FFFF00"/>
                </a:solidFill>
                <a:sym typeface="Wingdings"/>
              </a:rPr>
              <a:t> </a:t>
            </a:r>
            <a:r>
              <a:rPr lang="en-US" sz="1400" dirty="0" smtClean="0">
                <a:solidFill>
                  <a:srgbClr val="FFFF00"/>
                </a:solidFill>
              </a:rPr>
              <a:t>Yellow channel: zero phase space density gradient and zero flux oscillations</a:t>
            </a:r>
            <a:endParaRPr lang="en-US" sz="1400" dirty="0">
              <a:solidFill>
                <a:srgbClr val="FFFF00"/>
              </a:solidFill>
            </a:endParaRPr>
          </a:p>
        </p:txBody>
      </p:sp>
      <p:sp>
        <p:nvSpPr>
          <p:cNvPr id="4" name="Rectangle 3"/>
          <p:cNvSpPr/>
          <p:nvPr/>
        </p:nvSpPr>
        <p:spPr>
          <a:xfrm>
            <a:off x="2954764" y="2771759"/>
            <a:ext cx="984921" cy="191808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5958252" y="4024559"/>
            <a:ext cx="2163028" cy="131328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1768919" y="6393214"/>
            <a:ext cx="5918169" cy="307777"/>
          </a:xfrm>
          <a:prstGeom prst="rect">
            <a:avLst/>
          </a:prstGeom>
          <a:solidFill>
            <a:schemeClr val="bg1">
              <a:lumMod val="50000"/>
            </a:schemeClr>
          </a:solidFill>
        </p:spPr>
        <p:txBody>
          <a:bodyPr wrap="square" rtlCol="0">
            <a:spAutoFit/>
          </a:bodyPr>
          <a:lstStyle/>
          <a:p>
            <a:r>
              <a:rPr lang="en-US" sz="1400" dirty="0" smtClean="0">
                <a:sym typeface="Wingdings"/>
              </a:rPr>
              <a:t> </a:t>
            </a:r>
            <a:r>
              <a:rPr lang="en-US" sz="1400" dirty="0" smtClean="0"/>
              <a:t>Other channels: non-zero phase space density gradient and flux oscillations</a:t>
            </a:r>
            <a:endParaRPr lang="en-US" sz="1400" dirty="0"/>
          </a:p>
        </p:txBody>
      </p:sp>
    </p:spTree>
    <p:extLst>
      <p:ext uri="{BB962C8B-B14F-4D97-AF65-F5344CB8AC3E}">
        <p14:creationId xmlns:p14="http://schemas.microsoft.com/office/powerpoint/2010/main" val="241736316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457200" y="994362"/>
            <a:ext cx="8308847" cy="12361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dirty="0" smtClean="0"/>
              <a:t>We have demonstrated that the </a:t>
            </a:r>
            <a:r>
              <a:rPr lang="en-US" sz="2200" dirty="0"/>
              <a:t>amplitude of oscillations </a:t>
            </a:r>
            <a:r>
              <a:rPr lang="en-US" sz="2200" dirty="0" smtClean="0"/>
              <a:t>in the electron </a:t>
            </a:r>
            <a:r>
              <a:rPr lang="en-US" sz="2200" dirty="0"/>
              <a:t>flux </a:t>
            </a:r>
            <a:r>
              <a:rPr lang="en-US" sz="2200" dirty="0" smtClean="0"/>
              <a:t>contains </a:t>
            </a:r>
            <a:r>
              <a:rPr lang="en-US" sz="2200" dirty="0"/>
              <a:t>information </a:t>
            </a:r>
            <a:r>
              <a:rPr lang="en-US" sz="2200" dirty="0" smtClean="0"/>
              <a:t>of </a:t>
            </a:r>
            <a:r>
              <a:rPr lang="en-US" sz="2200" dirty="0"/>
              <a:t>ongoing radial </a:t>
            </a:r>
            <a:r>
              <a:rPr lang="en-US" sz="2200" dirty="0" smtClean="0"/>
              <a:t>transport processes</a:t>
            </a:r>
          </a:p>
        </p:txBody>
      </p:sp>
      <p:sp>
        <p:nvSpPr>
          <p:cNvPr id="6" name="Content Placeholder 2"/>
          <p:cNvSpPr txBox="1">
            <a:spLocks/>
          </p:cNvSpPr>
          <p:nvPr/>
        </p:nvSpPr>
        <p:spPr>
          <a:xfrm>
            <a:off x="457200" y="2247734"/>
            <a:ext cx="8308847" cy="125588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dirty="0" smtClean="0"/>
              <a:t>Observations of such flux oscillation are enabled by the excellent energy resolution of the </a:t>
            </a:r>
            <a:r>
              <a:rPr lang="en-US" sz="2200" dirty="0"/>
              <a:t>Van Allen Probes electron flux </a:t>
            </a:r>
            <a:r>
              <a:rPr lang="en-US" sz="2200" dirty="0" smtClean="0"/>
              <a:t>measurements.</a:t>
            </a:r>
          </a:p>
        </p:txBody>
      </p:sp>
      <p:sp>
        <p:nvSpPr>
          <p:cNvPr id="7" name="Content Placeholder 2"/>
          <p:cNvSpPr txBox="1">
            <a:spLocks/>
          </p:cNvSpPr>
          <p:nvPr/>
        </p:nvSpPr>
        <p:spPr>
          <a:xfrm>
            <a:off x="457200" y="3560067"/>
            <a:ext cx="8308847" cy="203394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dirty="0" smtClean="0"/>
              <a:t>The observed amplitude of </a:t>
            </a:r>
            <a:r>
              <a:rPr lang="en-US" sz="2200" dirty="0"/>
              <a:t>flux </a:t>
            </a:r>
            <a:r>
              <a:rPr lang="en-US" sz="2200" dirty="0" smtClean="0"/>
              <a:t>oscillations depends on: </a:t>
            </a:r>
          </a:p>
          <a:p>
            <a:pPr marL="0" indent="0">
              <a:buNone/>
            </a:pPr>
            <a:r>
              <a:rPr lang="en-US" sz="2200" dirty="0"/>
              <a:t>	</a:t>
            </a:r>
            <a:r>
              <a:rPr lang="en-US" sz="2200" dirty="0" smtClean="0"/>
              <a:t>A. The width of the energy </a:t>
            </a:r>
            <a:r>
              <a:rPr lang="en-US" sz="2200" dirty="0" smtClean="0"/>
              <a:t>channels</a:t>
            </a:r>
            <a:endParaRPr lang="en-US" sz="2200" dirty="0" smtClean="0"/>
          </a:p>
          <a:p>
            <a:pPr marL="0" indent="0">
              <a:buNone/>
            </a:pPr>
            <a:r>
              <a:rPr lang="en-US" sz="2200" dirty="0"/>
              <a:t>	</a:t>
            </a:r>
            <a:r>
              <a:rPr lang="en-US" sz="2200" dirty="0"/>
              <a:t>B</a:t>
            </a:r>
            <a:r>
              <a:rPr lang="en-US" sz="2200" dirty="0" smtClean="0"/>
              <a:t>. </a:t>
            </a:r>
            <a:r>
              <a:rPr lang="en-US" sz="2200" dirty="0" smtClean="0"/>
              <a:t>The local gradient of Phase Space </a:t>
            </a:r>
            <a:r>
              <a:rPr lang="en-US" sz="2200" dirty="0" smtClean="0"/>
              <a:t>Density</a:t>
            </a:r>
          </a:p>
          <a:p>
            <a:pPr marL="0" indent="0">
              <a:buNone/>
            </a:pPr>
            <a:r>
              <a:rPr lang="en-US" sz="2200" dirty="0" smtClean="0"/>
              <a:t>	C. </a:t>
            </a:r>
            <a:r>
              <a:rPr lang="en-US" sz="2200" dirty="0"/>
              <a:t>The amplitude of the electric field </a:t>
            </a:r>
            <a:r>
              <a:rPr lang="en-US" sz="2200" dirty="0" smtClean="0"/>
              <a:t>oscillations (not discussed...)</a:t>
            </a:r>
            <a:endParaRPr lang="en-US" sz="2200" dirty="0"/>
          </a:p>
        </p:txBody>
      </p:sp>
      <p:sp>
        <p:nvSpPr>
          <p:cNvPr id="9" name="Title 1"/>
          <p:cNvSpPr>
            <a:spLocks noGrp="1"/>
          </p:cNvSpPr>
          <p:nvPr>
            <p:ph type="title"/>
          </p:nvPr>
        </p:nvSpPr>
        <p:spPr>
          <a:xfrm>
            <a:off x="457200" y="0"/>
            <a:ext cx="8229600" cy="1080000"/>
          </a:xfrm>
        </p:spPr>
        <p:txBody>
          <a:bodyPr>
            <a:normAutofit/>
          </a:bodyPr>
          <a:lstStyle/>
          <a:p>
            <a:r>
              <a:rPr lang="en-US" sz="2800" dirty="0" smtClean="0"/>
              <a:t>Conclusions - A</a:t>
            </a:r>
            <a:endParaRPr lang="en-US" sz="2800" dirty="0"/>
          </a:p>
        </p:txBody>
      </p:sp>
      <p:sp>
        <p:nvSpPr>
          <p:cNvPr id="10" name="TextBox 9"/>
          <p:cNvSpPr txBox="1"/>
          <p:nvPr/>
        </p:nvSpPr>
        <p:spPr>
          <a:xfrm>
            <a:off x="1635288" y="6337095"/>
            <a:ext cx="6293848" cy="369332"/>
          </a:xfrm>
          <a:prstGeom prst="rect">
            <a:avLst/>
          </a:prstGeom>
          <a:noFill/>
        </p:spPr>
        <p:txBody>
          <a:bodyPr wrap="none" rtlCol="0">
            <a:spAutoFit/>
          </a:bodyPr>
          <a:lstStyle/>
          <a:p>
            <a:r>
              <a:rPr lang="en-US" i="1" dirty="0" smtClean="0">
                <a:solidFill>
                  <a:srgbClr val="0000FF"/>
                </a:solidFill>
              </a:rPr>
              <a:t>Sarris et al., JGR, 2020, </a:t>
            </a:r>
            <a:r>
              <a:rPr lang="hr-HR" i="1" dirty="0" smtClean="0">
                <a:solidFill>
                  <a:srgbClr val="0000FF"/>
                </a:solidFill>
              </a:rPr>
              <a:t>JGRA55716, </a:t>
            </a:r>
            <a:r>
              <a:rPr lang="fi-FI" i="1" dirty="0">
                <a:solidFill>
                  <a:srgbClr val="0000FF"/>
                </a:solidFill>
              </a:rPr>
              <a:t>DOI: 10.1029/2020JA027798</a:t>
            </a:r>
            <a:r>
              <a:rPr lang="en-US" i="1" dirty="0" smtClean="0">
                <a:solidFill>
                  <a:srgbClr val="0000FF"/>
                </a:solidFill>
              </a:rPr>
              <a:t>  </a:t>
            </a:r>
            <a:endParaRPr lang="en-US" i="1" dirty="0">
              <a:solidFill>
                <a:srgbClr val="0000FF"/>
              </a:solidFill>
            </a:endParaRPr>
          </a:p>
        </p:txBody>
      </p:sp>
    </p:spTree>
    <p:extLst>
      <p:ext uri="{BB962C8B-B14F-4D97-AF65-F5344CB8AC3E}">
        <p14:creationId xmlns:p14="http://schemas.microsoft.com/office/powerpoint/2010/main" val="30703130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457200" y="998919"/>
            <a:ext cx="8308847" cy="1236133"/>
          </a:xfrm>
          <a:prstGeom prst="rect">
            <a:avLst/>
          </a:prstGeom>
        </p:spPr>
        <p:txBody>
          <a:bodyPr vert="horz" lIns="91440" tIns="45720" rIns="91440" bIns="45720" rtlCol="0">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The association between flux oscillations, radial </a:t>
            </a:r>
            <a:r>
              <a:rPr lang="en-US" sz="2400" dirty="0" smtClean="0"/>
              <a:t>transport, the power in field fluctuations </a:t>
            </a:r>
            <a:r>
              <a:rPr lang="en-US" sz="2400" dirty="0"/>
              <a:t>and </a:t>
            </a:r>
            <a:r>
              <a:rPr lang="en-US" sz="2400" dirty="0" smtClean="0"/>
              <a:t>Phase Space Density can </a:t>
            </a:r>
            <a:r>
              <a:rPr lang="en-US" sz="2400" dirty="0"/>
              <a:t>lead to </a:t>
            </a:r>
            <a:r>
              <a:rPr lang="en-US" sz="2400" dirty="0" smtClean="0"/>
              <a:t>a new </a:t>
            </a:r>
            <a:r>
              <a:rPr lang="en-US" sz="2400" dirty="0"/>
              <a:t>empirical relationship for </a:t>
            </a:r>
            <a:r>
              <a:rPr lang="en-US" sz="2400" dirty="0" smtClean="0"/>
              <a:t>a radial transport coefficient.</a:t>
            </a:r>
            <a:endParaRPr lang="en-US" sz="2400" dirty="0"/>
          </a:p>
        </p:txBody>
      </p:sp>
      <p:sp>
        <p:nvSpPr>
          <p:cNvPr id="10" name="Content Placeholder 2"/>
          <p:cNvSpPr txBox="1">
            <a:spLocks/>
          </p:cNvSpPr>
          <p:nvPr/>
        </p:nvSpPr>
        <p:spPr>
          <a:xfrm>
            <a:off x="457200" y="2250531"/>
            <a:ext cx="7951643" cy="99528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dirty="0" smtClean="0"/>
              <a:t>But why would we need yet another estimate of the radial transport rates? </a:t>
            </a:r>
          </a:p>
        </p:txBody>
      </p:sp>
      <p:sp>
        <p:nvSpPr>
          <p:cNvPr id="11" name="Content Placeholder 2"/>
          <p:cNvSpPr txBox="1">
            <a:spLocks/>
          </p:cNvSpPr>
          <p:nvPr/>
        </p:nvSpPr>
        <p:spPr>
          <a:xfrm>
            <a:off x="903111" y="3133873"/>
            <a:ext cx="7620000" cy="160866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200" dirty="0" smtClean="0">
                <a:sym typeface="Wingdings"/>
              </a:rPr>
              <a:t>   </a:t>
            </a:r>
            <a:r>
              <a:rPr lang="en-US" sz="2200" dirty="0" smtClean="0"/>
              <a:t>The radial diffusion rates are currently calculated through electric and magnetic field measurements, which rely on having satellites with appropriate instrumentation exactly at the place and time where radial diffusion occurs.</a:t>
            </a:r>
          </a:p>
        </p:txBody>
      </p:sp>
      <p:sp>
        <p:nvSpPr>
          <p:cNvPr id="12" name="Content Placeholder 2"/>
          <p:cNvSpPr txBox="1">
            <a:spLocks/>
          </p:cNvSpPr>
          <p:nvPr/>
        </p:nvSpPr>
        <p:spPr>
          <a:xfrm>
            <a:off x="903111" y="4728428"/>
            <a:ext cx="7620000" cy="160866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200" dirty="0" smtClean="0">
                <a:sym typeface="Wingdings"/>
              </a:rPr>
              <a:t> E</a:t>
            </a:r>
            <a:r>
              <a:rPr lang="en-US" sz="2200" dirty="0" smtClean="0"/>
              <a:t>lectron fluxes continue </a:t>
            </a:r>
            <a:r>
              <a:rPr lang="en-US" sz="2200" dirty="0"/>
              <a:t>to oscillate everywhere along the electron drift paths. </a:t>
            </a:r>
            <a:r>
              <a:rPr lang="en-US" sz="2200" dirty="0" smtClean="0"/>
              <a:t>Thus </a:t>
            </a:r>
            <a:r>
              <a:rPr lang="en-US" sz="2200" dirty="0"/>
              <a:t>electrons carry the oscillation information (and hence the radial diffusion information) beyond the region where field fluctuations occur. </a:t>
            </a:r>
          </a:p>
        </p:txBody>
      </p:sp>
      <p:sp>
        <p:nvSpPr>
          <p:cNvPr id="8" name="TextBox 7"/>
          <p:cNvSpPr txBox="1"/>
          <p:nvPr/>
        </p:nvSpPr>
        <p:spPr>
          <a:xfrm>
            <a:off x="1635288" y="6337095"/>
            <a:ext cx="6293848" cy="369332"/>
          </a:xfrm>
          <a:prstGeom prst="rect">
            <a:avLst/>
          </a:prstGeom>
          <a:noFill/>
        </p:spPr>
        <p:txBody>
          <a:bodyPr wrap="none" rtlCol="0">
            <a:spAutoFit/>
          </a:bodyPr>
          <a:lstStyle/>
          <a:p>
            <a:r>
              <a:rPr lang="en-US" i="1" dirty="0" smtClean="0">
                <a:solidFill>
                  <a:srgbClr val="0000FF"/>
                </a:solidFill>
              </a:rPr>
              <a:t>Sarris et al., JGR, 2020, </a:t>
            </a:r>
            <a:r>
              <a:rPr lang="hr-HR" i="1" dirty="0" smtClean="0">
                <a:solidFill>
                  <a:srgbClr val="0000FF"/>
                </a:solidFill>
              </a:rPr>
              <a:t>JGRA55716, </a:t>
            </a:r>
            <a:r>
              <a:rPr lang="fi-FI" i="1" dirty="0">
                <a:solidFill>
                  <a:srgbClr val="0000FF"/>
                </a:solidFill>
              </a:rPr>
              <a:t>DOI: 10.1029/2020JA027798</a:t>
            </a:r>
            <a:r>
              <a:rPr lang="en-US" i="1" dirty="0" smtClean="0">
                <a:solidFill>
                  <a:srgbClr val="0000FF"/>
                </a:solidFill>
              </a:rPr>
              <a:t>  </a:t>
            </a:r>
            <a:endParaRPr lang="en-US" i="1" dirty="0">
              <a:solidFill>
                <a:srgbClr val="0000FF"/>
              </a:solidFill>
            </a:endParaRPr>
          </a:p>
        </p:txBody>
      </p:sp>
      <p:sp>
        <p:nvSpPr>
          <p:cNvPr id="13" name="Title 1"/>
          <p:cNvSpPr>
            <a:spLocks noGrp="1"/>
          </p:cNvSpPr>
          <p:nvPr>
            <p:ph type="title"/>
          </p:nvPr>
        </p:nvSpPr>
        <p:spPr>
          <a:xfrm>
            <a:off x="457200" y="0"/>
            <a:ext cx="8229600" cy="1080000"/>
          </a:xfrm>
        </p:spPr>
        <p:txBody>
          <a:bodyPr>
            <a:normAutofit/>
          </a:bodyPr>
          <a:lstStyle/>
          <a:p>
            <a:r>
              <a:rPr lang="en-US" sz="2800" dirty="0" smtClean="0"/>
              <a:t>Conclusions - </a:t>
            </a:r>
            <a:r>
              <a:rPr lang="en-US" sz="2800" dirty="0" smtClean="0"/>
              <a:t>B</a:t>
            </a:r>
            <a:endParaRPr lang="en-US" sz="2800" dirty="0"/>
          </a:p>
        </p:txBody>
      </p:sp>
    </p:spTree>
    <p:extLst>
      <p:ext uri="{BB962C8B-B14F-4D97-AF65-F5344CB8AC3E}">
        <p14:creationId xmlns:p14="http://schemas.microsoft.com/office/powerpoint/2010/main" val="2261554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1664" y="916539"/>
            <a:ext cx="4840850" cy="2007734"/>
          </a:xfrm>
          <a:prstGeom prst="rect">
            <a:avLst/>
          </a:prstGeom>
        </p:spPr>
      </p:pic>
      <p:sp>
        <p:nvSpPr>
          <p:cNvPr id="7" name="Rectangle 6"/>
          <p:cNvSpPr/>
          <p:nvPr/>
        </p:nvSpPr>
        <p:spPr>
          <a:xfrm>
            <a:off x="2655016" y="1230471"/>
            <a:ext cx="2005575" cy="1368000"/>
          </a:xfrm>
          <a:prstGeom prst="rect">
            <a:avLst/>
          </a:prstGeom>
          <a:solidFill>
            <a:srgbClr val="F79646">
              <a:alpha val="30000"/>
            </a:srgbClr>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8" name="Rectangle 5"/>
          <p:cNvSpPr>
            <a:spLocks noChangeArrowheads="1"/>
          </p:cNvSpPr>
          <p:nvPr/>
        </p:nvSpPr>
        <p:spPr bwMode="auto">
          <a:xfrm>
            <a:off x="0" y="0"/>
            <a:ext cx="89646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400" b="1" dirty="0" smtClean="0"/>
              <a:t>Introduction: </a:t>
            </a:r>
            <a:r>
              <a:rPr lang="en-US" sz="2400" dirty="0" smtClean="0"/>
              <a:t>Example of Quiet-time, prolonged radial diffusion</a:t>
            </a:r>
            <a:endParaRPr lang="en-US" sz="800" dirty="0" smtClean="0"/>
          </a:p>
        </p:txBody>
      </p:sp>
      <p:sp>
        <p:nvSpPr>
          <p:cNvPr id="13" name="TextBox 12"/>
          <p:cNvSpPr txBox="1"/>
          <p:nvPr/>
        </p:nvSpPr>
        <p:spPr>
          <a:xfrm>
            <a:off x="0" y="547207"/>
            <a:ext cx="8964613" cy="369332"/>
          </a:xfrm>
          <a:prstGeom prst="rect">
            <a:avLst/>
          </a:prstGeom>
          <a:noFill/>
        </p:spPr>
        <p:txBody>
          <a:bodyPr wrap="square" rtlCol="0">
            <a:spAutoFit/>
          </a:bodyPr>
          <a:lstStyle/>
          <a:p>
            <a:r>
              <a:rPr lang="en-US" dirty="0" smtClean="0"/>
              <a:t>Quiet time </a:t>
            </a:r>
            <a:r>
              <a:rPr lang="en-US" dirty="0" smtClean="0"/>
              <a:t>diffusion between </a:t>
            </a:r>
            <a:r>
              <a:rPr lang="en-US" dirty="0" smtClean="0">
                <a:solidFill>
                  <a:srgbClr val="FF0000"/>
                </a:solidFill>
              </a:rPr>
              <a:t>High Speed Stream on </a:t>
            </a:r>
            <a:r>
              <a:rPr lang="en-US" dirty="0" smtClean="0">
                <a:solidFill>
                  <a:srgbClr val="FF0000"/>
                </a:solidFill>
              </a:rPr>
              <a:t>March </a:t>
            </a:r>
            <a:r>
              <a:rPr lang="en-US" dirty="0" smtClean="0">
                <a:solidFill>
                  <a:srgbClr val="FF0000"/>
                </a:solidFill>
              </a:rPr>
              <a:t>1</a:t>
            </a:r>
            <a:r>
              <a:rPr lang="en-US" baseline="30000" dirty="0" smtClean="0">
                <a:solidFill>
                  <a:srgbClr val="FF0000"/>
                </a:solidFill>
              </a:rPr>
              <a:t>st</a:t>
            </a:r>
            <a:r>
              <a:rPr lang="en-US" dirty="0" smtClean="0">
                <a:solidFill>
                  <a:srgbClr val="FF0000"/>
                </a:solidFill>
              </a:rPr>
              <a:t> </a:t>
            </a:r>
            <a:r>
              <a:rPr lang="en-US" dirty="0" smtClean="0"/>
              <a:t>and </a:t>
            </a:r>
            <a:r>
              <a:rPr lang="en-US" dirty="0" smtClean="0">
                <a:solidFill>
                  <a:srgbClr val="FF0000"/>
                </a:solidFill>
              </a:rPr>
              <a:t>storm of March 17, 2013</a:t>
            </a:r>
            <a:endParaRPr lang="en-US" dirty="0">
              <a:solidFill>
                <a:srgbClr val="FF0000"/>
              </a:solidFill>
            </a:endParaRPr>
          </a:p>
        </p:txBody>
      </p:sp>
      <p:pic>
        <p:nvPicPr>
          <p:cNvPr id="14" name="Picture 13" descr="Macintosh HD:Users:TES:Documents:PAPERS:2020.x1.Sarris.Parameters affecting flux oscillations in response to ULF waves:Figures_Submitted:Figure 1.png"/>
          <p:cNvPicPr/>
          <p:nvPr/>
        </p:nvPicPr>
        <p:blipFill>
          <a:blip r:embed="rId3">
            <a:extLst>
              <a:ext uri="{28A0092B-C50C-407E-A947-70E740481C1C}">
                <a14:useLocalDpi xmlns:a14="http://schemas.microsoft.com/office/drawing/2010/main" val="0"/>
              </a:ext>
            </a:extLst>
          </a:blip>
          <a:srcRect/>
          <a:stretch>
            <a:fillRect/>
          </a:stretch>
        </p:blipFill>
        <p:spPr bwMode="auto">
          <a:xfrm>
            <a:off x="2015848" y="2798884"/>
            <a:ext cx="5209042" cy="3900122"/>
          </a:xfrm>
          <a:prstGeom prst="rect">
            <a:avLst/>
          </a:prstGeom>
          <a:noFill/>
          <a:ln>
            <a:noFill/>
          </a:ln>
        </p:spPr>
      </p:pic>
      <p:sp>
        <p:nvSpPr>
          <p:cNvPr id="15" name="TextBox 14"/>
          <p:cNvSpPr txBox="1"/>
          <p:nvPr/>
        </p:nvSpPr>
        <p:spPr>
          <a:xfrm>
            <a:off x="7224890" y="1237616"/>
            <a:ext cx="1919111" cy="323165"/>
          </a:xfrm>
          <a:prstGeom prst="rect">
            <a:avLst/>
          </a:prstGeom>
          <a:noFill/>
        </p:spPr>
        <p:txBody>
          <a:bodyPr wrap="square" lIns="0" bIns="0" rtlCol="0">
            <a:spAutoFit/>
          </a:bodyPr>
          <a:lstStyle/>
          <a:p>
            <a:pPr algn="ctr"/>
            <a:r>
              <a:rPr lang="en-US" b="1" dirty="0" err="1" smtClean="0"/>
              <a:t>Dst</a:t>
            </a:r>
            <a:r>
              <a:rPr lang="en-US" b="1" dirty="0" smtClean="0"/>
              <a:t> index</a:t>
            </a:r>
            <a:endParaRPr lang="en-US" dirty="0"/>
          </a:p>
        </p:txBody>
      </p:sp>
      <p:sp>
        <p:nvSpPr>
          <p:cNvPr id="19" name="TextBox 18"/>
          <p:cNvSpPr txBox="1"/>
          <p:nvPr/>
        </p:nvSpPr>
        <p:spPr>
          <a:xfrm>
            <a:off x="7094799" y="3041348"/>
            <a:ext cx="2049202" cy="877163"/>
          </a:xfrm>
          <a:prstGeom prst="rect">
            <a:avLst/>
          </a:prstGeom>
          <a:noFill/>
        </p:spPr>
        <p:txBody>
          <a:bodyPr wrap="square" lIns="0" bIns="0" rtlCol="0">
            <a:spAutoFit/>
          </a:bodyPr>
          <a:lstStyle/>
          <a:p>
            <a:pPr algn="r"/>
            <a:r>
              <a:rPr lang="en-US" b="1" dirty="0" smtClean="0"/>
              <a:t>Electron fluxes</a:t>
            </a:r>
            <a:r>
              <a:rPr lang="el-GR" b="1" dirty="0" smtClean="0"/>
              <a:t> </a:t>
            </a:r>
            <a:r>
              <a:rPr lang="en-US" dirty="0"/>
              <a:t>at  </a:t>
            </a:r>
            <a:endParaRPr lang="en-US" dirty="0" smtClean="0"/>
          </a:p>
          <a:p>
            <a:pPr algn="r"/>
            <a:r>
              <a:rPr lang="en-US" dirty="0" smtClean="0"/>
              <a:t>various </a:t>
            </a:r>
            <a:r>
              <a:rPr lang="en-US" dirty="0" smtClean="0"/>
              <a:t>energy channels</a:t>
            </a:r>
            <a:endParaRPr lang="en-US" dirty="0"/>
          </a:p>
        </p:txBody>
      </p:sp>
    </p:spTree>
    <p:extLst>
      <p:ext uri="{BB962C8B-B14F-4D97-AF65-F5344CB8AC3E}">
        <p14:creationId xmlns:p14="http://schemas.microsoft.com/office/powerpoint/2010/main" val="355244880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1664" y="916539"/>
            <a:ext cx="4840850" cy="2007734"/>
          </a:xfrm>
          <a:prstGeom prst="rect">
            <a:avLst/>
          </a:prstGeom>
        </p:spPr>
      </p:pic>
      <p:sp>
        <p:nvSpPr>
          <p:cNvPr id="7" name="Rectangle 6"/>
          <p:cNvSpPr/>
          <p:nvPr/>
        </p:nvSpPr>
        <p:spPr>
          <a:xfrm>
            <a:off x="2655016" y="1230471"/>
            <a:ext cx="2005575" cy="1368000"/>
          </a:xfrm>
          <a:prstGeom prst="rect">
            <a:avLst/>
          </a:prstGeom>
          <a:solidFill>
            <a:srgbClr val="F79646">
              <a:alpha val="30000"/>
            </a:srgbClr>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8" name="Rectangle 5"/>
          <p:cNvSpPr>
            <a:spLocks noChangeArrowheads="1"/>
          </p:cNvSpPr>
          <p:nvPr/>
        </p:nvSpPr>
        <p:spPr bwMode="auto">
          <a:xfrm>
            <a:off x="0" y="0"/>
            <a:ext cx="89646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400" b="1" dirty="0" smtClean="0"/>
              <a:t>Introduction: </a:t>
            </a:r>
            <a:r>
              <a:rPr lang="en-US" sz="2400" dirty="0" smtClean="0"/>
              <a:t>Example of Quiet-time, prolonged radial diffusion</a:t>
            </a:r>
            <a:endParaRPr lang="en-US" sz="800" dirty="0" smtClean="0"/>
          </a:p>
        </p:txBody>
      </p:sp>
      <p:sp>
        <p:nvSpPr>
          <p:cNvPr id="13" name="TextBox 12"/>
          <p:cNvSpPr txBox="1"/>
          <p:nvPr/>
        </p:nvSpPr>
        <p:spPr>
          <a:xfrm>
            <a:off x="0" y="547207"/>
            <a:ext cx="8964613" cy="369332"/>
          </a:xfrm>
          <a:prstGeom prst="rect">
            <a:avLst/>
          </a:prstGeom>
          <a:noFill/>
        </p:spPr>
        <p:txBody>
          <a:bodyPr wrap="square" rtlCol="0">
            <a:spAutoFit/>
          </a:bodyPr>
          <a:lstStyle/>
          <a:p>
            <a:r>
              <a:rPr lang="en-US" dirty="0" smtClean="0"/>
              <a:t>Quiet time </a:t>
            </a:r>
            <a:r>
              <a:rPr lang="en-US" dirty="0" smtClean="0"/>
              <a:t>diffusion between </a:t>
            </a:r>
            <a:r>
              <a:rPr lang="en-US" dirty="0" smtClean="0">
                <a:solidFill>
                  <a:srgbClr val="FF0000"/>
                </a:solidFill>
              </a:rPr>
              <a:t>High Speed Stream on </a:t>
            </a:r>
            <a:r>
              <a:rPr lang="en-US" dirty="0" smtClean="0">
                <a:solidFill>
                  <a:srgbClr val="FF0000"/>
                </a:solidFill>
              </a:rPr>
              <a:t>March </a:t>
            </a:r>
            <a:r>
              <a:rPr lang="en-US" dirty="0" smtClean="0">
                <a:solidFill>
                  <a:srgbClr val="FF0000"/>
                </a:solidFill>
              </a:rPr>
              <a:t>1</a:t>
            </a:r>
            <a:r>
              <a:rPr lang="en-US" baseline="30000" dirty="0" smtClean="0">
                <a:solidFill>
                  <a:srgbClr val="FF0000"/>
                </a:solidFill>
              </a:rPr>
              <a:t>st</a:t>
            </a:r>
            <a:r>
              <a:rPr lang="en-US" dirty="0" smtClean="0">
                <a:solidFill>
                  <a:srgbClr val="FF0000"/>
                </a:solidFill>
              </a:rPr>
              <a:t> </a:t>
            </a:r>
            <a:r>
              <a:rPr lang="en-US" dirty="0" smtClean="0"/>
              <a:t>and </a:t>
            </a:r>
            <a:r>
              <a:rPr lang="en-US" dirty="0" smtClean="0">
                <a:solidFill>
                  <a:srgbClr val="FF0000"/>
                </a:solidFill>
              </a:rPr>
              <a:t>storm of March 17, 2013</a:t>
            </a:r>
            <a:endParaRPr lang="en-US" dirty="0">
              <a:solidFill>
                <a:srgbClr val="FF0000"/>
              </a:solidFill>
            </a:endParaRPr>
          </a:p>
        </p:txBody>
      </p:sp>
      <p:pic>
        <p:nvPicPr>
          <p:cNvPr id="14" name="Picture 13" descr="Macintosh HD:Users:TES:Documents:PAPERS:2020.x1.Sarris.Parameters affecting flux oscillations in response to ULF waves:Figures_Submitted:Figure 1.png"/>
          <p:cNvPicPr/>
          <p:nvPr/>
        </p:nvPicPr>
        <p:blipFill rotWithShape="1">
          <a:blip r:embed="rId3">
            <a:extLst>
              <a:ext uri="{28A0092B-C50C-407E-A947-70E740481C1C}">
                <a14:useLocalDpi xmlns:a14="http://schemas.microsoft.com/office/drawing/2010/main" val="0"/>
              </a:ext>
            </a:extLst>
          </a:blip>
          <a:srcRect r="13091" b="75750"/>
          <a:stretch/>
        </p:blipFill>
        <p:spPr bwMode="auto">
          <a:xfrm>
            <a:off x="2015848" y="2798885"/>
            <a:ext cx="4527123" cy="945786"/>
          </a:xfrm>
          <a:prstGeom prst="rect">
            <a:avLst/>
          </a:prstGeom>
          <a:noFill/>
          <a:ln>
            <a:noFill/>
          </a:ln>
        </p:spPr>
      </p:pic>
      <p:sp>
        <p:nvSpPr>
          <p:cNvPr id="15" name="TextBox 14"/>
          <p:cNvSpPr txBox="1"/>
          <p:nvPr/>
        </p:nvSpPr>
        <p:spPr>
          <a:xfrm>
            <a:off x="7224890" y="1237616"/>
            <a:ext cx="1919111" cy="323165"/>
          </a:xfrm>
          <a:prstGeom prst="rect">
            <a:avLst/>
          </a:prstGeom>
          <a:noFill/>
        </p:spPr>
        <p:txBody>
          <a:bodyPr wrap="square" lIns="0" bIns="0" rtlCol="0">
            <a:spAutoFit/>
          </a:bodyPr>
          <a:lstStyle/>
          <a:p>
            <a:pPr algn="ctr"/>
            <a:r>
              <a:rPr lang="en-US" b="1" dirty="0" err="1" smtClean="0"/>
              <a:t>Dst</a:t>
            </a:r>
            <a:r>
              <a:rPr lang="en-US" b="1" dirty="0" smtClean="0"/>
              <a:t> index</a:t>
            </a:r>
            <a:endParaRPr lang="en-US" dirty="0"/>
          </a:p>
        </p:txBody>
      </p:sp>
      <p:sp>
        <p:nvSpPr>
          <p:cNvPr id="25" name="Left Brace 24"/>
          <p:cNvSpPr/>
          <p:nvPr/>
        </p:nvSpPr>
        <p:spPr>
          <a:xfrm rot="5400000">
            <a:off x="4329546" y="2586582"/>
            <a:ext cx="550403" cy="3738860"/>
          </a:xfrm>
          <a:prstGeom prst="leftBrace">
            <a:avLst>
              <a:gd name="adj1" fmla="val 8333"/>
              <a:gd name="adj2" fmla="val 70477"/>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28" name="Picture 27" descr="Macintosh HD:Users:TES:Documents:PAPERS:2020.x1.Sarris.Parameters affecting flux oscillations in response to ULF waves:Figures_Submitted:Figure 3.png"/>
          <p:cNvPicPr/>
          <p:nvPr/>
        </p:nvPicPr>
        <p:blipFill>
          <a:blip r:embed="rId4">
            <a:extLst>
              <a:ext uri="{28A0092B-C50C-407E-A947-70E740481C1C}">
                <a14:useLocalDpi xmlns:a14="http://schemas.microsoft.com/office/drawing/2010/main" val="0"/>
              </a:ext>
            </a:extLst>
          </a:blip>
          <a:srcRect/>
          <a:stretch>
            <a:fillRect/>
          </a:stretch>
        </p:blipFill>
        <p:spPr bwMode="auto">
          <a:xfrm>
            <a:off x="2127618" y="4699644"/>
            <a:ext cx="4826129" cy="2158356"/>
          </a:xfrm>
          <a:prstGeom prst="rect">
            <a:avLst/>
          </a:prstGeom>
          <a:noFill/>
          <a:ln>
            <a:noFill/>
          </a:ln>
        </p:spPr>
      </p:pic>
      <p:sp>
        <p:nvSpPr>
          <p:cNvPr id="22" name="TextBox 21"/>
          <p:cNvSpPr txBox="1"/>
          <p:nvPr/>
        </p:nvSpPr>
        <p:spPr>
          <a:xfrm>
            <a:off x="6632515" y="5046662"/>
            <a:ext cx="2511486" cy="923330"/>
          </a:xfrm>
          <a:prstGeom prst="rect">
            <a:avLst/>
          </a:prstGeom>
          <a:noFill/>
        </p:spPr>
        <p:txBody>
          <a:bodyPr wrap="square" rtlCol="0">
            <a:spAutoFit/>
          </a:bodyPr>
          <a:lstStyle/>
          <a:p>
            <a:pPr algn="r"/>
            <a:r>
              <a:rPr lang="en-US" b="1" dirty="0" smtClean="0"/>
              <a:t>MagEIS </a:t>
            </a:r>
            <a:r>
              <a:rPr lang="en-US" b="1" dirty="0" smtClean="0"/>
              <a:t>electron </a:t>
            </a:r>
            <a:r>
              <a:rPr lang="en-US" b="1" dirty="0" smtClean="0"/>
              <a:t>fluxes </a:t>
            </a:r>
          </a:p>
          <a:p>
            <a:pPr algn="r"/>
            <a:r>
              <a:rPr lang="en-US" dirty="0" smtClean="0"/>
              <a:t>along one orbit, </a:t>
            </a:r>
          </a:p>
          <a:p>
            <a:pPr algn="r"/>
            <a:r>
              <a:rPr lang="en-US" dirty="0"/>
              <a:t>o</a:t>
            </a:r>
            <a:r>
              <a:rPr lang="en-US" dirty="0" smtClean="0"/>
              <a:t>n March 11</a:t>
            </a:r>
          </a:p>
        </p:txBody>
      </p:sp>
      <p:sp>
        <p:nvSpPr>
          <p:cNvPr id="33" name="Rectangle 32"/>
          <p:cNvSpPr/>
          <p:nvPr/>
        </p:nvSpPr>
        <p:spPr>
          <a:xfrm>
            <a:off x="3802261" y="3132670"/>
            <a:ext cx="25200" cy="612000"/>
          </a:xfrm>
          <a:prstGeom prst="rect">
            <a:avLst/>
          </a:prstGeom>
          <a:solidFill>
            <a:schemeClr val="tx1">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46771" y="4954708"/>
            <a:ext cx="2080847" cy="1477328"/>
          </a:xfrm>
          <a:prstGeom prst="rect">
            <a:avLst/>
          </a:prstGeom>
          <a:noFill/>
          <a:ln>
            <a:noFill/>
          </a:ln>
        </p:spPr>
        <p:txBody>
          <a:bodyPr wrap="square" rtlCol="0">
            <a:spAutoFit/>
          </a:bodyPr>
          <a:lstStyle/>
          <a:p>
            <a:r>
              <a:rPr lang="en-US" dirty="0" smtClean="0">
                <a:solidFill>
                  <a:srgbClr val="FF0000"/>
                </a:solidFill>
              </a:rPr>
              <a:t>Flux oscillations are observed at the electron drift frequency, at most energy channels</a:t>
            </a:r>
            <a:endParaRPr lang="en-US" dirty="0">
              <a:solidFill>
                <a:srgbClr val="FF0000"/>
              </a:solidFill>
            </a:endParaRPr>
          </a:p>
        </p:txBody>
      </p:sp>
      <p:cxnSp>
        <p:nvCxnSpPr>
          <p:cNvPr id="38" name="Straight Arrow Connector 37"/>
          <p:cNvCxnSpPr/>
          <p:nvPr/>
        </p:nvCxnSpPr>
        <p:spPr>
          <a:xfrm>
            <a:off x="1905000" y="5666154"/>
            <a:ext cx="15240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7094799" y="3041348"/>
            <a:ext cx="2049202" cy="877163"/>
          </a:xfrm>
          <a:prstGeom prst="rect">
            <a:avLst/>
          </a:prstGeom>
          <a:noFill/>
        </p:spPr>
        <p:txBody>
          <a:bodyPr wrap="square" lIns="0" bIns="0" rtlCol="0">
            <a:spAutoFit/>
          </a:bodyPr>
          <a:lstStyle/>
          <a:p>
            <a:pPr algn="r"/>
            <a:r>
              <a:rPr lang="en-US" b="1" dirty="0" smtClean="0"/>
              <a:t>Electron fluxes</a:t>
            </a:r>
            <a:r>
              <a:rPr lang="el-GR" b="1" dirty="0" smtClean="0"/>
              <a:t> </a:t>
            </a:r>
            <a:r>
              <a:rPr lang="en-US" dirty="0"/>
              <a:t>at  </a:t>
            </a:r>
            <a:endParaRPr lang="en-US" dirty="0" smtClean="0"/>
          </a:p>
          <a:p>
            <a:pPr algn="r"/>
            <a:r>
              <a:rPr lang="en-US" dirty="0" smtClean="0"/>
              <a:t>various </a:t>
            </a:r>
            <a:r>
              <a:rPr lang="en-US" dirty="0" smtClean="0"/>
              <a:t>energy channels</a:t>
            </a:r>
            <a:endParaRPr lang="en-US" dirty="0"/>
          </a:p>
        </p:txBody>
      </p:sp>
      <p:sp>
        <p:nvSpPr>
          <p:cNvPr id="40" name="TextBox 39"/>
          <p:cNvSpPr txBox="1"/>
          <p:nvPr/>
        </p:nvSpPr>
        <p:spPr>
          <a:xfrm>
            <a:off x="1941990" y="3717599"/>
            <a:ext cx="4851664" cy="276999"/>
          </a:xfrm>
          <a:prstGeom prst="rect">
            <a:avLst/>
          </a:prstGeom>
          <a:noFill/>
        </p:spPr>
        <p:txBody>
          <a:bodyPr wrap="square" rtlCol="0">
            <a:spAutoFit/>
          </a:bodyPr>
          <a:lstStyle/>
          <a:p>
            <a:r>
              <a:rPr lang="en-US" sz="1200" b="1" dirty="0" smtClean="0"/>
              <a:t>2013/03/01                          03/11                           </a:t>
            </a:r>
            <a:r>
              <a:rPr lang="en-US" sz="1200" b="1" dirty="0"/>
              <a:t>03</a:t>
            </a:r>
            <a:r>
              <a:rPr lang="en-US" sz="1200" b="1" dirty="0" smtClean="0"/>
              <a:t>/21                          </a:t>
            </a:r>
            <a:r>
              <a:rPr lang="en-US" sz="1200" b="1" dirty="0"/>
              <a:t>03</a:t>
            </a:r>
            <a:r>
              <a:rPr lang="en-US" sz="1200" b="1" dirty="0" smtClean="0"/>
              <a:t>/31</a:t>
            </a:r>
          </a:p>
        </p:txBody>
      </p:sp>
    </p:spTree>
    <p:extLst>
      <p:ext uri="{BB962C8B-B14F-4D97-AF65-F5344CB8AC3E}">
        <p14:creationId xmlns:p14="http://schemas.microsoft.com/office/powerpoint/2010/main" val="190531598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Macintosh HD:Users:TES:Documents:PAPERS:2020.x1.Sarris.Parameters affecting flux oscillations in response to ULF waves:Figures_Submitted:Figure 2.png"/>
          <p:cNvPicPr/>
          <p:nvPr/>
        </p:nvPicPr>
        <p:blipFill rotWithShape="1">
          <a:blip r:embed="rId2">
            <a:extLst>
              <a:ext uri="{28A0092B-C50C-407E-A947-70E740481C1C}">
                <a14:useLocalDpi xmlns:a14="http://schemas.microsoft.com/office/drawing/2010/main" val="0"/>
              </a:ext>
            </a:extLst>
          </a:blip>
          <a:srcRect b="52415"/>
          <a:stretch/>
        </p:blipFill>
        <p:spPr bwMode="auto">
          <a:xfrm>
            <a:off x="2126799" y="4589121"/>
            <a:ext cx="4782544" cy="1870747"/>
          </a:xfrm>
          <a:prstGeom prst="rect">
            <a:avLst/>
          </a:prstGeom>
          <a:noFill/>
          <a:ln>
            <a:noFill/>
          </a:ln>
        </p:spPr>
      </p:pic>
      <p:pic>
        <p:nvPicPr>
          <p:cNvPr id="4" name="Picture 3"/>
          <p:cNvPicPr>
            <a:picLocks noChangeAspect="1"/>
          </p:cNvPicPr>
          <p:nvPr/>
        </p:nvPicPr>
        <p:blipFill>
          <a:blip r:embed="rId3"/>
          <a:stretch>
            <a:fillRect/>
          </a:stretch>
        </p:blipFill>
        <p:spPr>
          <a:xfrm>
            <a:off x="1791664" y="916539"/>
            <a:ext cx="4840850" cy="2007734"/>
          </a:xfrm>
          <a:prstGeom prst="rect">
            <a:avLst/>
          </a:prstGeom>
        </p:spPr>
      </p:pic>
      <p:sp>
        <p:nvSpPr>
          <p:cNvPr id="7" name="Rectangle 6"/>
          <p:cNvSpPr/>
          <p:nvPr/>
        </p:nvSpPr>
        <p:spPr>
          <a:xfrm>
            <a:off x="2655016" y="1230471"/>
            <a:ext cx="2005575" cy="1368000"/>
          </a:xfrm>
          <a:prstGeom prst="rect">
            <a:avLst/>
          </a:prstGeom>
          <a:solidFill>
            <a:srgbClr val="F79646">
              <a:alpha val="30000"/>
            </a:srgbClr>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8" name="Rectangle 5"/>
          <p:cNvSpPr>
            <a:spLocks noChangeArrowheads="1"/>
          </p:cNvSpPr>
          <p:nvPr/>
        </p:nvSpPr>
        <p:spPr bwMode="auto">
          <a:xfrm>
            <a:off x="0" y="0"/>
            <a:ext cx="89646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400" b="1" dirty="0" smtClean="0"/>
              <a:t>Introduction: </a:t>
            </a:r>
            <a:r>
              <a:rPr lang="en-US" sz="2400" dirty="0" smtClean="0"/>
              <a:t>Example of Quiet-time, prolonged radial diffusion</a:t>
            </a:r>
            <a:endParaRPr lang="en-US" sz="800" dirty="0" smtClean="0"/>
          </a:p>
        </p:txBody>
      </p:sp>
      <p:sp>
        <p:nvSpPr>
          <p:cNvPr id="13" name="TextBox 12"/>
          <p:cNvSpPr txBox="1"/>
          <p:nvPr/>
        </p:nvSpPr>
        <p:spPr>
          <a:xfrm>
            <a:off x="0" y="547207"/>
            <a:ext cx="8964613" cy="369332"/>
          </a:xfrm>
          <a:prstGeom prst="rect">
            <a:avLst/>
          </a:prstGeom>
          <a:noFill/>
        </p:spPr>
        <p:txBody>
          <a:bodyPr wrap="square" rtlCol="0">
            <a:spAutoFit/>
          </a:bodyPr>
          <a:lstStyle/>
          <a:p>
            <a:r>
              <a:rPr lang="en-US" dirty="0" smtClean="0"/>
              <a:t>Quiet time </a:t>
            </a:r>
            <a:r>
              <a:rPr lang="en-US" dirty="0" smtClean="0"/>
              <a:t>diffusion between </a:t>
            </a:r>
            <a:r>
              <a:rPr lang="en-US" dirty="0" smtClean="0">
                <a:solidFill>
                  <a:srgbClr val="FF0000"/>
                </a:solidFill>
              </a:rPr>
              <a:t>High Speed Stream on </a:t>
            </a:r>
            <a:r>
              <a:rPr lang="en-US" dirty="0" smtClean="0">
                <a:solidFill>
                  <a:srgbClr val="FF0000"/>
                </a:solidFill>
              </a:rPr>
              <a:t>March </a:t>
            </a:r>
            <a:r>
              <a:rPr lang="en-US" dirty="0" smtClean="0">
                <a:solidFill>
                  <a:srgbClr val="FF0000"/>
                </a:solidFill>
              </a:rPr>
              <a:t>1</a:t>
            </a:r>
            <a:r>
              <a:rPr lang="en-US" baseline="30000" dirty="0" smtClean="0">
                <a:solidFill>
                  <a:srgbClr val="FF0000"/>
                </a:solidFill>
              </a:rPr>
              <a:t>st</a:t>
            </a:r>
            <a:r>
              <a:rPr lang="en-US" dirty="0" smtClean="0">
                <a:solidFill>
                  <a:srgbClr val="FF0000"/>
                </a:solidFill>
              </a:rPr>
              <a:t> </a:t>
            </a:r>
            <a:r>
              <a:rPr lang="en-US" dirty="0" smtClean="0"/>
              <a:t>and </a:t>
            </a:r>
            <a:r>
              <a:rPr lang="en-US" dirty="0" smtClean="0">
                <a:solidFill>
                  <a:srgbClr val="FF0000"/>
                </a:solidFill>
              </a:rPr>
              <a:t>storm of March 17, 2013</a:t>
            </a:r>
            <a:endParaRPr lang="en-US" dirty="0">
              <a:solidFill>
                <a:srgbClr val="FF0000"/>
              </a:solidFill>
            </a:endParaRPr>
          </a:p>
        </p:txBody>
      </p:sp>
      <p:pic>
        <p:nvPicPr>
          <p:cNvPr id="14" name="Picture 13" descr="Macintosh HD:Users:TES:Documents:PAPERS:2020.x1.Sarris.Parameters affecting flux oscillations in response to ULF waves:Figures_Submitted:Figure 1.png"/>
          <p:cNvPicPr/>
          <p:nvPr/>
        </p:nvPicPr>
        <p:blipFill rotWithShape="1">
          <a:blip r:embed="rId4">
            <a:extLst>
              <a:ext uri="{28A0092B-C50C-407E-A947-70E740481C1C}">
                <a14:useLocalDpi xmlns:a14="http://schemas.microsoft.com/office/drawing/2010/main" val="0"/>
              </a:ext>
            </a:extLst>
          </a:blip>
          <a:srcRect r="13091" b="75750"/>
          <a:stretch/>
        </p:blipFill>
        <p:spPr bwMode="auto">
          <a:xfrm>
            <a:off x="2015848" y="2798885"/>
            <a:ext cx="4527123" cy="945786"/>
          </a:xfrm>
          <a:prstGeom prst="rect">
            <a:avLst/>
          </a:prstGeom>
          <a:noFill/>
          <a:ln>
            <a:noFill/>
          </a:ln>
        </p:spPr>
      </p:pic>
      <p:sp>
        <p:nvSpPr>
          <p:cNvPr id="15" name="TextBox 14"/>
          <p:cNvSpPr txBox="1"/>
          <p:nvPr/>
        </p:nvSpPr>
        <p:spPr>
          <a:xfrm>
            <a:off x="7224890" y="1237616"/>
            <a:ext cx="1919111" cy="323165"/>
          </a:xfrm>
          <a:prstGeom prst="rect">
            <a:avLst/>
          </a:prstGeom>
          <a:noFill/>
        </p:spPr>
        <p:txBody>
          <a:bodyPr wrap="square" lIns="0" bIns="0" rtlCol="0">
            <a:spAutoFit/>
          </a:bodyPr>
          <a:lstStyle/>
          <a:p>
            <a:pPr algn="ctr"/>
            <a:r>
              <a:rPr lang="en-US" b="1" dirty="0" err="1" smtClean="0"/>
              <a:t>Dst</a:t>
            </a:r>
            <a:r>
              <a:rPr lang="en-US" b="1" dirty="0" smtClean="0"/>
              <a:t> index</a:t>
            </a:r>
            <a:endParaRPr lang="en-US" dirty="0"/>
          </a:p>
        </p:txBody>
      </p:sp>
      <p:sp>
        <p:nvSpPr>
          <p:cNvPr id="25" name="Left Brace 24"/>
          <p:cNvSpPr/>
          <p:nvPr/>
        </p:nvSpPr>
        <p:spPr>
          <a:xfrm rot="5400000">
            <a:off x="4329546" y="2586582"/>
            <a:ext cx="550403" cy="3738860"/>
          </a:xfrm>
          <a:prstGeom prst="leftBrace">
            <a:avLst>
              <a:gd name="adj1" fmla="val 8333"/>
              <a:gd name="adj2" fmla="val 70477"/>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Rectangle 16"/>
          <p:cNvSpPr/>
          <p:nvPr/>
        </p:nvSpPr>
        <p:spPr>
          <a:xfrm>
            <a:off x="3680701" y="3132670"/>
            <a:ext cx="25200" cy="612000"/>
          </a:xfrm>
          <a:prstGeom prst="rect">
            <a:avLst/>
          </a:prstGeom>
          <a:solidFill>
            <a:schemeClr val="tx1">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3721036" y="3132670"/>
            <a:ext cx="25200" cy="612000"/>
          </a:xfrm>
          <a:prstGeom prst="rect">
            <a:avLst/>
          </a:prstGeom>
          <a:solidFill>
            <a:schemeClr val="tx1">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3759284" y="3132670"/>
            <a:ext cx="25200" cy="612000"/>
          </a:xfrm>
          <a:prstGeom prst="rect">
            <a:avLst/>
          </a:prstGeom>
          <a:solidFill>
            <a:schemeClr val="tx1">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3802261" y="3132670"/>
            <a:ext cx="25200" cy="612000"/>
          </a:xfrm>
          <a:prstGeom prst="rect">
            <a:avLst/>
          </a:prstGeom>
          <a:solidFill>
            <a:schemeClr val="tx1">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3841065" y="3132670"/>
            <a:ext cx="25200" cy="612000"/>
          </a:xfrm>
          <a:prstGeom prst="rect">
            <a:avLst/>
          </a:prstGeom>
          <a:solidFill>
            <a:schemeClr val="tx1">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3881487" y="3125698"/>
            <a:ext cx="25200" cy="612000"/>
          </a:xfrm>
          <a:prstGeom prst="rect">
            <a:avLst/>
          </a:prstGeom>
          <a:solidFill>
            <a:srgbClr val="000000">
              <a:alpha val="4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6632515" y="5046662"/>
            <a:ext cx="2511486" cy="923330"/>
          </a:xfrm>
          <a:prstGeom prst="rect">
            <a:avLst/>
          </a:prstGeom>
          <a:noFill/>
        </p:spPr>
        <p:txBody>
          <a:bodyPr wrap="square" rtlCol="0">
            <a:spAutoFit/>
          </a:bodyPr>
          <a:lstStyle/>
          <a:p>
            <a:pPr algn="r"/>
            <a:r>
              <a:rPr lang="en-US" b="1" dirty="0" smtClean="0"/>
              <a:t>MagEIS </a:t>
            </a:r>
            <a:r>
              <a:rPr lang="en-US" b="1" dirty="0" smtClean="0"/>
              <a:t>electron </a:t>
            </a:r>
            <a:r>
              <a:rPr lang="en-US" b="1" dirty="0" smtClean="0"/>
              <a:t>fluxes </a:t>
            </a:r>
          </a:p>
          <a:p>
            <a:pPr algn="r"/>
            <a:r>
              <a:rPr lang="en-US" dirty="0"/>
              <a:t>along </a:t>
            </a:r>
            <a:r>
              <a:rPr lang="en-US" dirty="0" smtClean="0"/>
              <a:t>consecutive </a:t>
            </a:r>
            <a:endParaRPr lang="en-US" dirty="0"/>
          </a:p>
          <a:p>
            <a:pPr algn="r"/>
            <a:r>
              <a:rPr lang="en-US" dirty="0" smtClean="0"/>
              <a:t>orbits</a:t>
            </a:r>
            <a:endParaRPr lang="en-US" dirty="0"/>
          </a:p>
        </p:txBody>
      </p:sp>
      <p:sp>
        <p:nvSpPr>
          <p:cNvPr id="35" name="TextBox 34"/>
          <p:cNvSpPr txBox="1"/>
          <p:nvPr/>
        </p:nvSpPr>
        <p:spPr>
          <a:xfrm>
            <a:off x="46771" y="4954708"/>
            <a:ext cx="2080847" cy="1200329"/>
          </a:xfrm>
          <a:prstGeom prst="rect">
            <a:avLst/>
          </a:prstGeom>
          <a:noFill/>
          <a:ln>
            <a:noFill/>
          </a:ln>
        </p:spPr>
        <p:txBody>
          <a:bodyPr wrap="square" rtlCol="0">
            <a:spAutoFit/>
          </a:bodyPr>
          <a:lstStyle/>
          <a:p>
            <a:r>
              <a:rPr lang="en-US" dirty="0" smtClean="0">
                <a:solidFill>
                  <a:srgbClr val="FF0000"/>
                </a:solidFill>
              </a:rPr>
              <a:t>Flux oscillations are observed over consecutive orbits, over multiple days </a:t>
            </a:r>
            <a:endParaRPr lang="en-US" dirty="0">
              <a:solidFill>
                <a:srgbClr val="FF0000"/>
              </a:solidFill>
            </a:endParaRPr>
          </a:p>
        </p:txBody>
      </p:sp>
      <p:cxnSp>
        <p:nvCxnSpPr>
          <p:cNvPr id="36" name="Straight Arrow Connector 35"/>
          <p:cNvCxnSpPr/>
          <p:nvPr/>
        </p:nvCxnSpPr>
        <p:spPr>
          <a:xfrm>
            <a:off x="1905000" y="5666154"/>
            <a:ext cx="15240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7094799" y="3041348"/>
            <a:ext cx="2049202" cy="877163"/>
          </a:xfrm>
          <a:prstGeom prst="rect">
            <a:avLst/>
          </a:prstGeom>
          <a:noFill/>
        </p:spPr>
        <p:txBody>
          <a:bodyPr wrap="square" lIns="0" bIns="0" rtlCol="0">
            <a:spAutoFit/>
          </a:bodyPr>
          <a:lstStyle/>
          <a:p>
            <a:pPr algn="r"/>
            <a:r>
              <a:rPr lang="en-US" b="1" dirty="0" smtClean="0"/>
              <a:t>Electron fluxes</a:t>
            </a:r>
            <a:r>
              <a:rPr lang="el-GR" b="1" dirty="0" smtClean="0"/>
              <a:t> </a:t>
            </a:r>
            <a:r>
              <a:rPr lang="en-US" dirty="0"/>
              <a:t>at  </a:t>
            </a:r>
            <a:endParaRPr lang="en-US" dirty="0" smtClean="0"/>
          </a:p>
          <a:p>
            <a:pPr algn="r"/>
            <a:r>
              <a:rPr lang="en-US" dirty="0" smtClean="0"/>
              <a:t>various </a:t>
            </a:r>
            <a:r>
              <a:rPr lang="en-US" dirty="0" smtClean="0"/>
              <a:t>energy channels</a:t>
            </a:r>
            <a:endParaRPr lang="en-US" dirty="0"/>
          </a:p>
        </p:txBody>
      </p:sp>
      <p:sp>
        <p:nvSpPr>
          <p:cNvPr id="39" name="TextBox 38"/>
          <p:cNvSpPr txBox="1"/>
          <p:nvPr/>
        </p:nvSpPr>
        <p:spPr>
          <a:xfrm>
            <a:off x="1941990" y="3717599"/>
            <a:ext cx="4851664" cy="276999"/>
          </a:xfrm>
          <a:prstGeom prst="rect">
            <a:avLst/>
          </a:prstGeom>
          <a:noFill/>
        </p:spPr>
        <p:txBody>
          <a:bodyPr wrap="square" rtlCol="0">
            <a:spAutoFit/>
          </a:bodyPr>
          <a:lstStyle/>
          <a:p>
            <a:r>
              <a:rPr lang="en-US" sz="1200" b="1" dirty="0" smtClean="0"/>
              <a:t>2013/03/01                          03/11                           </a:t>
            </a:r>
            <a:r>
              <a:rPr lang="en-US" sz="1200" b="1" dirty="0"/>
              <a:t>03</a:t>
            </a:r>
            <a:r>
              <a:rPr lang="en-US" sz="1200" b="1" dirty="0" smtClean="0"/>
              <a:t>/21                          </a:t>
            </a:r>
            <a:r>
              <a:rPr lang="en-US" sz="1200" b="1" dirty="0"/>
              <a:t>03</a:t>
            </a:r>
            <a:r>
              <a:rPr lang="en-US" sz="1200" b="1" dirty="0" smtClean="0"/>
              <a:t>/31</a:t>
            </a:r>
          </a:p>
        </p:txBody>
      </p:sp>
    </p:spTree>
    <p:extLst>
      <p:ext uri="{BB962C8B-B14F-4D97-AF65-F5344CB8AC3E}">
        <p14:creationId xmlns:p14="http://schemas.microsoft.com/office/powerpoint/2010/main" val="55475026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Macintosh HD:Users:TES:Documents:PAPERS:2020.x1.Sarris.Parameters affecting flux oscillations in response to ULF waves:Figures_Submitted:Figure 2.png"/>
          <p:cNvPicPr/>
          <p:nvPr/>
        </p:nvPicPr>
        <p:blipFill rotWithShape="1">
          <a:blip r:embed="rId2">
            <a:extLst>
              <a:ext uri="{28A0092B-C50C-407E-A947-70E740481C1C}">
                <a14:useLocalDpi xmlns:a14="http://schemas.microsoft.com/office/drawing/2010/main" val="0"/>
              </a:ext>
            </a:extLst>
          </a:blip>
          <a:srcRect b="52415"/>
          <a:stretch/>
        </p:blipFill>
        <p:spPr bwMode="auto">
          <a:xfrm>
            <a:off x="2126799" y="4589121"/>
            <a:ext cx="4782544" cy="1870747"/>
          </a:xfrm>
          <a:prstGeom prst="rect">
            <a:avLst/>
          </a:prstGeom>
          <a:noFill/>
          <a:ln>
            <a:noFill/>
          </a:ln>
        </p:spPr>
      </p:pic>
      <p:sp>
        <p:nvSpPr>
          <p:cNvPr id="8" name="Rectangle 5"/>
          <p:cNvSpPr>
            <a:spLocks noChangeArrowheads="1"/>
          </p:cNvSpPr>
          <p:nvPr/>
        </p:nvSpPr>
        <p:spPr bwMode="auto">
          <a:xfrm>
            <a:off x="0" y="0"/>
            <a:ext cx="89646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400" b="1" dirty="0" smtClean="0"/>
              <a:t>Introduction: </a:t>
            </a:r>
            <a:r>
              <a:rPr lang="en-US" sz="2400" dirty="0" smtClean="0"/>
              <a:t>Example of Quiet-time, prolonged radial diffusion</a:t>
            </a:r>
            <a:endParaRPr lang="en-US" sz="800" dirty="0" smtClean="0"/>
          </a:p>
        </p:txBody>
      </p:sp>
      <p:pic>
        <p:nvPicPr>
          <p:cNvPr id="14" name="Picture 13" descr="Macintosh HD:Users:TES:Documents:PAPERS:2020.x1.Sarris.Parameters affecting flux oscillations in response to ULF waves:Figures_Submitted:Figure 1.png"/>
          <p:cNvPicPr/>
          <p:nvPr/>
        </p:nvPicPr>
        <p:blipFill rotWithShape="1">
          <a:blip r:embed="rId3">
            <a:extLst>
              <a:ext uri="{28A0092B-C50C-407E-A947-70E740481C1C}">
                <a14:useLocalDpi xmlns:a14="http://schemas.microsoft.com/office/drawing/2010/main" val="0"/>
              </a:ext>
            </a:extLst>
          </a:blip>
          <a:srcRect r="13091" b="75750"/>
          <a:stretch/>
        </p:blipFill>
        <p:spPr bwMode="auto">
          <a:xfrm>
            <a:off x="2015848" y="2798885"/>
            <a:ext cx="4527123" cy="945786"/>
          </a:xfrm>
          <a:prstGeom prst="rect">
            <a:avLst/>
          </a:prstGeom>
          <a:noFill/>
          <a:ln>
            <a:noFill/>
          </a:ln>
        </p:spPr>
      </p:pic>
      <p:sp>
        <p:nvSpPr>
          <p:cNvPr id="25" name="Left Brace 24"/>
          <p:cNvSpPr/>
          <p:nvPr/>
        </p:nvSpPr>
        <p:spPr>
          <a:xfrm rot="5400000">
            <a:off x="4329546" y="2586582"/>
            <a:ext cx="550403" cy="3738860"/>
          </a:xfrm>
          <a:prstGeom prst="leftBrace">
            <a:avLst>
              <a:gd name="adj1" fmla="val 8333"/>
              <a:gd name="adj2" fmla="val 70477"/>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Rectangle 16"/>
          <p:cNvSpPr/>
          <p:nvPr/>
        </p:nvSpPr>
        <p:spPr>
          <a:xfrm>
            <a:off x="3680701" y="3132670"/>
            <a:ext cx="25200" cy="612000"/>
          </a:xfrm>
          <a:prstGeom prst="rect">
            <a:avLst/>
          </a:prstGeom>
          <a:solidFill>
            <a:schemeClr val="tx1">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3721036" y="3132670"/>
            <a:ext cx="25200" cy="612000"/>
          </a:xfrm>
          <a:prstGeom prst="rect">
            <a:avLst/>
          </a:prstGeom>
          <a:solidFill>
            <a:schemeClr val="tx1">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3759284" y="3132670"/>
            <a:ext cx="25200" cy="612000"/>
          </a:xfrm>
          <a:prstGeom prst="rect">
            <a:avLst/>
          </a:prstGeom>
          <a:solidFill>
            <a:schemeClr val="tx1">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3802261" y="3132670"/>
            <a:ext cx="25200" cy="612000"/>
          </a:xfrm>
          <a:prstGeom prst="rect">
            <a:avLst/>
          </a:prstGeom>
          <a:solidFill>
            <a:schemeClr val="tx1">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3841065" y="3132670"/>
            <a:ext cx="25200" cy="612000"/>
          </a:xfrm>
          <a:prstGeom prst="rect">
            <a:avLst/>
          </a:prstGeom>
          <a:solidFill>
            <a:schemeClr val="tx1">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3881487" y="3125698"/>
            <a:ext cx="25200" cy="612000"/>
          </a:xfrm>
          <a:prstGeom prst="rect">
            <a:avLst/>
          </a:prstGeom>
          <a:solidFill>
            <a:srgbClr val="000000">
              <a:alpha val="4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6632515" y="5046662"/>
            <a:ext cx="2511486" cy="923330"/>
          </a:xfrm>
          <a:prstGeom prst="rect">
            <a:avLst/>
          </a:prstGeom>
          <a:noFill/>
        </p:spPr>
        <p:txBody>
          <a:bodyPr wrap="square" rtlCol="0">
            <a:spAutoFit/>
          </a:bodyPr>
          <a:lstStyle/>
          <a:p>
            <a:pPr algn="r"/>
            <a:r>
              <a:rPr lang="en-US" b="1" dirty="0" smtClean="0"/>
              <a:t>MagEIS </a:t>
            </a:r>
            <a:r>
              <a:rPr lang="en-US" b="1" dirty="0" smtClean="0"/>
              <a:t>electron </a:t>
            </a:r>
            <a:r>
              <a:rPr lang="en-US" b="1" dirty="0" smtClean="0"/>
              <a:t>fluxes </a:t>
            </a:r>
          </a:p>
          <a:p>
            <a:pPr algn="r"/>
            <a:r>
              <a:rPr lang="en-US" dirty="0"/>
              <a:t>along </a:t>
            </a:r>
            <a:r>
              <a:rPr lang="en-US" dirty="0" smtClean="0"/>
              <a:t>consecutive </a:t>
            </a:r>
            <a:endParaRPr lang="en-US" dirty="0"/>
          </a:p>
          <a:p>
            <a:pPr algn="r"/>
            <a:r>
              <a:rPr lang="en-US" dirty="0" smtClean="0"/>
              <a:t>orbits</a:t>
            </a:r>
            <a:endParaRPr lang="en-US" dirty="0"/>
          </a:p>
        </p:txBody>
      </p:sp>
      <p:sp>
        <p:nvSpPr>
          <p:cNvPr id="22" name="TextBox 21"/>
          <p:cNvSpPr txBox="1"/>
          <p:nvPr/>
        </p:nvSpPr>
        <p:spPr>
          <a:xfrm>
            <a:off x="798426" y="1081498"/>
            <a:ext cx="6058069" cy="369332"/>
          </a:xfrm>
          <a:prstGeom prst="rect">
            <a:avLst/>
          </a:prstGeom>
          <a:noFill/>
        </p:spPr>
        <p:txBody>
          <a:bodyPr wrap="none" rtlCol="0">
            <a:spAutoFit/>
          </a:bodyPr>
          <a:lstStyle/>
          <a:p>
            <a:pPr marL="285750" indent="-285750">
              <a:buFont typeface="Wingdings" charset="0"/>
              <a:buChar char="à"/>
            </a:pPr>
            <a:r>
              <a:rPr lang="en-US" dirty="0" smtClean="0"/>
              <a:t>Flux oscillations are often observed by the Van Allen Probes </a:t>
            </a:r>
          </a:p>
        </p:txBody>
      </p:sp>
      <p:sp>
        <p:nvSpPr>
          <p:cNvPr id="24" name="TextBox 23"/>
          <p:cNvSpPr txBox="1"/>
          <p:nvPr/>
        </p:nvSpPr>
        <p:spPr>
          <a:xfrm>
            <a:off x="798426" y="1377394"/>
            <a:ext cx="5288627" cy="369332"/>
          </a:xfrm>
          <a:prstGeom prst="rect">
            <a:avLst/>
          </a:prstGeom>
          <a:noFill/>
        </p:spPr>
        <p:txBody>
          <a:bodyPr wrap="none" rtlCol="0">
            <a:spAutoFit/>
          </a:bodyPr>
          <a:lstStyle/>
          <a:p>
            <a:r>
              <a:rPr lang="en-US" dirty="0" smtClean="0">
                <a:sym typeface="Wingdings"/>
              </a:rPr>
              <a:t> </a:t>
            </a:r>
            <a:r>
              <a:rPr lang="en-US" dirty="0" smtClean="0"/>
              <a:t>They are mostly observed at lower energy channels</a:t>
            </a:r>
          </a:p>
        </p:txBody>
      </p:sp>
      <p:sp>
        <p:nvSpPr>
          <p:cNvPr id="27" name="TextBox 26"/>
          <p:cNvSpPr txBox="1"/>
          <p:nvPr/>
        </p:nvSpPr>
        <p:spPr>
          <a:xfrm>
            <a:off x="798426" y="1663572"/>
            <a:ext cx="4391384" cy="369332"/>
          </a:xfrm>
          <a:prstGeom prst="rect">
            <a:avLst/>
          </a:prstGeom>
          <a:noFill/>
        </p:spPr>
        <p:txBody>
          <a:bodyPr wrap="none" rtlCol="0">
            <a:spAutoFit/>
          </a:bodyPr>
          <a:lstStyle/>
          <a:p>
            <a:r>
              <a:rPr lang="en-US" dirty="0" smtClean="0">
                <a:sym typeface="Wingdings"/>
              </a:rPr>
              <a:t> </a:t>
            </a:r>
            <a:r>
              <a:rPr lang="en-US" dirty="0" smtClean="0"/>
              <a:t>They are also observed during quiet times</a:t>
            </a:r>
          </a:p>
        </p:txBody>
      </p:sp>
      <p:sp>
        <p:nvSpPr>
          <p:cNvPr id="28" name="TextBox 27"/>
          <p:cNvSpPr txBox="1"/>
          <p:nvPr/>
        </p:nvSpPr>
        <p:spPr>
          <a:xfrm>
            <a:off x="801657" y="1946601"/>
            <a:ext cx="7482487" cy="369332"/>
          </a:xfrm>
          <a:prstGeom prst="rect">
            <a:avLst/>
          </a:prstGeom>
          <a:noFill/>
        </p:spPr>
        <p:txBody>
          <a:bodyPr wrap="none" rtlCol="0">
            <a:spAutoFit/>
          </a:bodyPr>
          <a:lstStyle/>
          <a:p>
            <a:r>
              <a:rPr lang="en-US" dirty="0" smtClean="0">
                <a:sym typeface="Wingdings"/>
              </a:rPr>
              <a:t> </a:t>
            </a:r>
            <a:r>
              <a:rPr lang="en-US" dirty="0" smtClean="0"/>
              <a:t>They are </a:t>
            </a:r>
            <a:r>
              <a:rPr lang="en-US" dirty="0" smtClean="0"/>
              <a:t>most probably not </a:t>
            </a:r>
            <a:r>
              <a:rPr lang="en-US" dirty="0" smtClean="0"/>
              <a:t>associated with storm or substorm drift echoes</a:t>
            </a:r>
          </a:p>
        </p:txBody>
      </p:sp>
      <p:sp>
        <p:nvSpPr>
          <p:cNvPr id="2" name="TextBox 1"/>
          <p:cNvSpPr txBox="1"/>
          <p:nvPr/>
        </p:nvSpPr>
        <p:spPr>
          <a:xfrm>
            <a:off x="798426" y="751243"/>
            <a:ext cx="1318766" cy="369332"/>
          </a:xfrm>
          <a:prstGeom prst="rect">
            <a:avLst/>
          </a:prstGeom>
          <a:noFill/>
        </p:spPr>
        <p:txBody>
          <a:bodyPr wrap="none" rtlCol="0">
            <a:spAutoFit/>
          </a:bodyPr>
          <a:lstStyle/>
          <a:p>
            <a:r>
              <a:rPr lang="en-US" b="1" dirty="0" smtClean="0"/>
              <a:t>Motivation: </a:t>
            </a:r>
            <a:endParaRPr lang="en-US" b="1" dirty="0"/>
          </a:p>
        </p:txBody>
      </p:sp>
      <p:sp>
        <p:nvSpPr>
          <p:cNvPr id="30" name="TextBox 29"/>
          <p:cNvSpPr txBox="1"/>
          <p:nvPr/>
        </p:nvSpPr>
        <p:spPr>
          <a:xfrm>
            <a:off x="7094799" y="3041348"/>
            <a:ext cx="2049202" cy="877163"/>
          </a:xfrm>
          <a:prstGeom prst="rect">
            <a:avLst/>
          </a:prstGeom>
          <a:noFill/>
        </p:spPr>
        <p:txBody>
          <a:bodyPr wrap="square" lIns="0" bIns="0" rtlCol="0">
            <a:spAutoFit/>
          </a:bodyPr>
          <a:lstStyle/>
          <a:p>
            <a:pPr algn="r"/>
            <a:r>
              <a:rPr lang="en-US" b="1" dirty="0" smtClean="0"/>
              <a:t>Electron fluxes</a:t>
            </a:r>
            <a:r>
              <a:rPr lang="el-GR" b="1" dirty="0" smtClean="0"/>
              <a:t> </a:t>
            </a:r>
            <a:r>
              <a:rPr lang="en-US" dirty="0"/>
              <a:t>at  </a:t>
            </a:r>
            <a:endParaRPr lang="en-US" dirty="0" smtClean="0"/>
          </a:p>
          <a:p>
            <a:pPr algn="r"/>
            <a:r>
              <a:rPr lang="en-US" dirty="0" smtClean="0"/>
              <a:t>various </a:t>
            </a:r>
            <a:r>
              <a:rPr lang="en-US" dirty="0" smtClean="0"/>
              <a:t>energy channels</a:t>
            </a:r>
            <a:endParaRPr lang="en-US" dirty="0"/>
          </a:p>
        </p:txBody>
      </p:sp>
      <p:sp>
        <p:nvSpPr>
          <p:cNvPr id="32" name="TextBox 31"/>
          <p:cNvSpPr txBox="1"/>
          <p:nvPr/>
        </p:nvSpPr>
        <p:spPr>
          <a:xfrm>
            <a:off x="1941990" y="3717599"/>
            <a:ext cx="4851664" cy="276999"/>
          </a:xfrm>
          <a:prstGeom prst="rect">
            <a:avLst/>
          </a:prstGeom>
          <a:noFill/>
        </p:spPr>
        <p:txBody>
          <a:bodyPr wrap="square" rtlCol="0">
            <a:spAutoFit/>
          </a:bodyPr>
          <a:lstStyle/>
          <a:p>
            <a:r>
              <a:rPr lang="en-US" sz="1200" b="1" dirty="0" smtClean="0"/>
              <a:t>2013/03/01                          03/11                           </a:t>
            </a:r>
            <a:r>
              <a:rPr lang="en-US" sz="1200" b="1" dirty="0"/>
              <a:t>03</a:t>
            </a:r>
            <a:r>
              <a:rPr lang="en-US" sz="1200" b="1" dirty="0" smtClean="0"/>
              <a:t>/21                          </a:t>
            </a:r>
            <a:r>
              <a:rPr lang="en-US" sz="1200" b="1" dirty="0"/>
              <a:t>03</a:t>
            </a:r>
            <a:r>
              <a:rPr lang="en-US" sz="1200" b="1" dirty="0" smtClean="0"/>
              <a:t>/31</a:t>
            </a:r>
          </a:p>
        </p:txBody>
      </p:sp>
    </p:spTree>
    <p:extLst>
      <p:ext uri="{BB962C8B-B14F-4D97-AF65-F5344CB8AC3E}">
        <p14:creationId xmlns:p14="http://schemas.microsoft.com/office/powerpoint/2010/main" val="261762492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Macintosh HD:Users:TES:Documents:PAPERS:2020.x1.Sarris.Parameters affecting flux oscillations in response to ULF waves:Figures_Submitted:Figure 3.png"/>
          <p:cNvPicPr/>
          <p:nvPr/>
        </p:nvPicPr>
        <p:blipFill>
          <a:blip r:embed="rId2">
            <a:extLst>
              <a:ext uri="{28A0092B-C50C-407E-A947-70E740481C1C}">
                <a14:useLocalDpi xmlns:a14="http://schemas.microsoft.com/office/drawing/2010/main" val="0"/>
              </a:ext>
            </a:extLst>
          </a:blip>
          <a:srcRect/>
          <a:stretch>
            <a:fillRect/>
          </a:stretch>
        </p:blipFill>
        <p:spPr bwMode="auto">
          <a:xfrm>
            <a:off x="1998156" y="3599518"/>
            <a:ext cx="5504613" cy="2690819"/>
          </a:xfrm>
          <a:prstGeom prst="rect">
            <a:avLst/>
          </a:prstGeom>
          <a:noFill/>
          <a:ln>
            <a:noFill/>
          </a:ln>
        </p:spPr>
      </p:pic>
      <p:sp>
        <p:nvSpPr>
          <p:cNvPr id="4" name="Rectangle 5"/>
          <p:cNvSpPr>
            <a:spLocks noChangeArrowheads="1"/>
          </p:cNvSpPr>
          <p:nvPr/>
        </p:nvSpPr>
        <p:spPr bwMode="auto">
          <a:xfrm>
            <a:off x="0" y="0"/>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US" sz="2400" b="1" dirty="0" smtClean="0"/>
              <a:t>Hypothesis: </a:t>
            </a:r>
            <a:r>
              <a:rPr lang="en-US" sz="2400" dirty="0" smtClean="0"/>
              <a:t>are Electron </a:t>
            </a:r>
            <a:r>
              <a:rPr lang="en-US" sz="2400" dirty="0"/>
              <a:t>Flux </a:t>
            </a:r>
            <a:r>
              <a:rPr lang="en-US" sz="2400" dirty="0" smtClean="0"/>
              <a:t>Oscillations Indicators </a:t>
            </a:r>
            <a:r>
              <a:rPr lang="en-US" sz="2400" dirty="0"/>
              <a:t>of </a:t>
            </a:r>
            <a:r>
              <a:rPr lang="en-US" sz="2400" dirty="0" smtClean="0"/>
              <a:t>radial </a:t>
            </a:r>
            <a:r>
              <a:rPr lang="en-US" sz="2400" dirty="0"/>
              <a:t>diffusion?</a:t>
            </a:r>
            <a:endParaRPr lang="en-US" sz="800" dirty="0" smtClean="0"/>
          </a:p>
        </p:txBody>
      </p:sp>
      <p:sp>
        <p:nvSpPr>
          <p:cNvPr id="5" name="TextBox 4"/>
          <p:cNvSpPr txBox="1"/>
          <p:nvPr/>
        </p:nvSpPr>
        <p:spPr>
          <a:xfrm>
            <a:off x="94282" y="1765672"/>
            <a:ext cx="8963408" cy="1015663"/>
          </a:xfrm>
          <a:prstGeom prst="rect">
            <a:avLst/>
          </a:prstGeom>
          <a:noFill/>
        </p:spPr>
        <p:txBody>
          <a:bodyPr wrap="square" rtlCol="0">
            <a:spAutoFit/>
          </a:bodyPr>
          <a:lstStyle/>
          <a:p>
            <a:pPr algn="ctr"/>
            <a:r>
              <a:rPr lang="en-US" sz="2000" dirty="0" smtClean="0"/>
              <a:t>Here, we will show that </a:t>
            </a:r>
            <a:r>
              <a:rPr lang="en-US" sz="2000" b="1" dirty="0" smtClean="0"/>
              <a:t>flux oscillations are also associated </a:t>
            </a:r>
          </a:p>
          <a:p>
            <a:pPr algn="ctr"/>
            <a:r>
              <a:rPr lang="en-US" sz="2000" b="1" dirty="0" smtClean="0"/>
              <a:t>with ULF wave-driven radial diffusive processes</a:t>
            </a:r>
            <a:r>
              <a:rPr lang="en-US" sz="2000" dirty="0" smtClean="0"/>
              <a:t>, and that</a:t>
            </a:r>
          </a:p>
          <a:p>
            <a:pPr algn="ctr"/>
            <a:r>
              <a:rPr lang="en-US" sz="2000" dirty="0" smtClean="0"/>
              <a:t>they could be used to identify the diffusion rates  </a:t>
            </a:r>
            <a:endParaRPr lang="en-US" sz="2000" dirty="0"/>
          </a:p>
        </p:txBody>
      </p:sp>
      <p:sp>
        <p:nvSpPr>
          <p:cNvPr id="6" name="Rectangle 5"/>
          <p:cNvSpPr>
            <a:spLocks noChangeArrowheads="1"/>
          </p:cNvSpPr>
          <p:nvPr/>
        </p:nvSpPr>
        <p:spPr bwMode="auto">
          <a:xfrm>
            <a:off x="0" y="637563"/>
            <a:ext cx="924277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US" sz="2000" dirty="0" smtClean="0">
                <a:solidFill>
                  <a:srgbClr val="000000"/>
                </a:solidFill>
              </a:rPr>
              <a:t>In </a:t>
            </a:r>
            <a:r>
              <a:rPr lang="en-US" sz="2000" dirty="0">
                <a:solidFill>
                  <a:srgbClr val="000000"/>
                </a:solidFill>
              </a:rPr>
              <a:t>the past, flux oscillations have only been associated with storms and substorms</a:t>
            </a:r>
            <a:r>
              <a:rPr lang="en-US" sz="2000" dirty="0" smtClean="0">
                <a:solidFill>
                  <a:srgbClr val="000000"/>
                </a:solidFill>
              </a:rPr>
              <a:t>…</a:t>
            </a:r>
            <a:endParaRPr lang="en-US" sz="2000" dirty="0">
              <a:solidFill>
                <a:srgbClr val="000000"/>
              </a:solidFill>
            </a:endParaRPr>
          </a:p>
        </p:txBody>
      </p:sp>
      <p:sp>
        <p:nvSpPr>
          <p:cNvPr id="8" name="Text Box 79"/>
          <p:cNvSpPr txBox="1"/>
          <p:nvPr/>
        </p:nvSpPr>
        <p:spPr>
          <a:xfrm>
            <a:off x="2679961" y="3203459"/>
            <a:ext cx="4123228" cy="295148"/>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algn="ctr">
              <a:spcAft>
                <a:spcPts val="0"/>
              </a:spcAft>
            </a:pPr>
            <a:r>
              <a:rPr lang="en-US" sz="1400" b="1" dirty="0">
                <a:latin typeface="+mj-lt"/>
                <a:ea typeface="ＭＳ 明朝"/>
                <a:cs typeface="Times New Roman"/>
              </a:rPr>
              <a:t>	MagEIS electron </a:t>
            </a:r>
            <a:r>
              <a:rPr lang="en-US" sz="1400" b="1" dirty="0" smtClean="0">
                <a:latin typeface="+mj-lt"/>
                <a:ea typeface="ＭＳ 明朝"/>
                <a:cs typeface="Times New Roman"/>
              </a:rPr>
              <a:t>fluxes</a:t>
            </a:r>
            <a:endParaRPr lang="en-US" sz="1400" b="1" dirty="0">
              <a:latin typeface="+mj-lt"/>
              <a:ea typeface="ＭＳ 明朝"/>
              <a:cs typeface="Times New Roman"/>
            </a:endParaRPr>
          </a:p>
        </p:txBody>
      </p:sp>
      <p:sp>
        <p:nvSpPr>
          <p:cNvPr id="9" name="TextBox 8"/>
          <p:cNvSpPr txBox="1"/>
          <p:nvPr/>
        </p:nvSpPr>
        <p:spPr>
          <a:xfrm rot="16200000">
            <a:off x="1126105" y="4452032"/>
            <a:ext cx="1918051" cy="369332"/>
          </a:xfrm>
          <a:prstGeom prst="rect">
            <a:avLst/>
          </a:prstGeom>
          <a:solidFill>
            <a:schemeClr val="bg1"/>
          </a:solidFill>
        </p:spPr>
        <p:txBody>
          <a:bodyPr wrap="none" rtlCol="0">
            <a:spAutoFit/>
          </a:bodyPr>
          <a:lstStyle/>
          <a:p>
            <a:r>
              <a:rPr lang="en-US" dirty="0" smtClean="0"/>
              <a:t>Spin-averaged flux</a:t>
            </a:r>
            <a:endParaRPr lang="en-US" dirty="0"/>
          </a:p>
        </p:txBody>
      </p:sp>
    </p:spTree>
    <p:extLst>
      <p:ext uri="{BB962C8B-B14F-4D97-AF65-F5344CB8AC3E}">
        <p14:creationId xmlns:p14="http://schemas.microsoft.com/office/powerpoint/2010/main" val="171468138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880752"/>
            <a:ext cx="8229600" cy="4525963"/>
          </a:xfrm>
        </p:spPr>
        <p:txBody>
          <a:bodyPr>
            <a:normAutofit/>
          </a:bodyPr>
          <a:lstStyle/>
          <a:p>
            <a:r>
              <a:rPr lang="en-US" sz="2400" dirty="0"/>
              <a:t>Model </a:t>
            </a:r>
            <a:r>
              <a:rPr lang="en-US" sz="2400" dirty="0" smtClean="0"/>
              <a:t>ULF Electric </a:t>
            </a:r>
            <a:r>
              <a:rPr lang="en-US" sz="2400" dirty="0"/>
              <a:t>and Magnetic </a:t>
            </a:r>
            <a:r>
              <a:rPr lang="en-US" sz="2400" dirty="0" smtClean="0"/>
              <a:t>Fields</a:t>
            </a:r>
          </a:p>
          <a:p>
            <a:pPr marL="0" indent="0">
              <a:buNone/>
            </a:pPr>
            <a:r>
              <a:rPr lang="en-US" sz="2400" dirty="0"/>
              <a:t> </a:t>
            </a:r>
            <a:r>
              <a:rPr lang="en-US" sz="2400" dirty="0" smtClean="0"/>
              <a:t>    for a </a:t>
            </a:r>
            <a:r>
              <a:rPr lang="en-US" sz="2400" b="1" dirty="0" smtClean="0"/>
              <a:t>monochromatic ULF wave</a:t>
            </a:r>
            <a:r>
              <a:rPr lang="en-US" sz="2400" dirty="0" smtClean="0"/>
              <a:t>: </a:t>
            </a:r>
            <a:endParaRPr lang="en-US" sz="2400" dirty="0"/>
          </a:p>
        </p:txBody>
      </p:sp>
      <p:sp>
        <p:nvSpPr>
          <p:cNvPr id="5" name="Title 1"/>
          <p:cNvSpPr>
            <a:spLocks noGrp="1"/>
          </p:cNvSpPr>
          <p:nvPr>
            <p:ph type="title"/>
          </p:nvPr>
        </p:nvSpPr>
        <p:spPr>
          <a:xfrm>
            <a:off x="457200" y="0"/>
            <a:ext cx="8229600" cy="698190"/>
          </a:xfrm>
        </p:spPr>
        <p:txBody>
          <a:bodyPr>
            <a:normAutofit/>
          </a:bodyPr>
          <a:lstStyle/>
          <a:p>
            <a:r>
              <a:rPr lang="en-US" sz="2800" dirty="0" smtClean="0"/>
              <a:t>Particle Tracing Simulation</a:t>
            </a:r>
            <a:endParaRPr lang="en-US" sz="2800" dirty="0"/>
          </a:p>
        </p:txBody>
      </p:sp>
      <p:pic>
        <p:nvPicPr>
          <p:cNvPr id="2" name="Image_m1.mpg">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7"/>
          <a:srcRect b="17843"/>
          <a:stretch/>
        </p:blipFill>
        <p:spPr>
          <a:xfrm>
            <a:off x="838201" y="2883357"/>
            <a:ext cx="3754965" cy="1850974"/>
          </a:xfrm>
          <a:prstGeom prst="rect">
            <a:avLst/>
          </a:prstGeom>
        </p:spPr>
      </p:pic>
      <p:pic>
        <p:nvPicPr>
          <p:cNvPr id="6" name="Image_m2.mpg">
            <a:hlinkClick r:id="" action="ppaction://media"/>
          </p:cNvPr>
          <p:cNvPicPr>
            <a:picLocks noChangeAspect="1"/>
          </p:cNvPicPr>
          <p:nvPr>
            <a:videoFile r:link="rId5"/>
            <p:extLst>
              <p:ext uri="{DAA4B4D4-6D71-4841-9C94-3DE7FCFB9230}">
                <p14:media xmlns:p14="http://schemas.microsoft.com/office/powerpoint/2010/main" r:embed="rId4"/>
              </p:ext>
            </p:extLst>
          </p:nvPr>
        </p:nvPicPr>
        <p:blipFill rotWithShape="1">
          <a:blip r:embed="rId8"/>
          <a:srcRect b="17843"/>
          <a:stretch/>
        </p:blipFill>
        <p:spPr>
          <a:xfrm>
            <a:off x="4593166" y="2883357"/>
            <a:ext cx="3754962" cy="1850974"/>
          </a:xfrm>
          <a:prstGeom prst="rect">
            <a:avLst/>
          </a:prstGeom>
        </p:spPr>
      </p:pic>
      <p:sp>
        <p:nvSpPr>
          <p:cNvPr id="10" name="Rectangle 9"/>
          <p:cNvSpPr/>
          <p:nvPr/>
        </p:nvSpPr>
        <p:spPr>
          <a:xfrm>
            <a:off x="2358884" y="2254453"/>
            <a:ext cx="705391" cy="369332"/>
          </a:xfrm>
          <a:prstGeom prst="rect">
            <a:avLst/>
          </a:prstGeom>
        </p:spPr>
        <p:txBody>
          <a:bodyPr wrap="none">
            <a:spAutoFit/>
          </a:bodyPr>
          <a:lstStyle/>
          <a:p>
            <a:r>
              <a:rPr lang="en-US" dirty="0"/>
              <a:t>m = </a:t>
            </a:r>
            <a:r>
              <a:rPr lang="en-US" dirty="0" smtClean="0"/>
              <a:t>1</a:t>
            </a:r>
            <a:endParaRPr lang="en-US" dirty="0"/>
          </a:p>
        </p:txBody>
      </p:sp>
      <p:sp>
        <p:nvSpPr>
          <p:cNvPr id="11" name="Rectangle 10"/>
          <p:cNvSpPr/>
          <p:nvPr/>
        </p:nvSpPr>
        <p:spPr>
          <a:xfrm>
            <a:off x="6240062" y="2274692"/>
            <a:ext cx="705391" cy="369332"/>
          </a:xfrm>
          <a:prstGeom prst="rect">
            <a:avLst/>
          </a:prstGeom>
        </p:spPr>
        <p:txBody>
          <a:bodyPr wrap="none">
            <a:spAutoFit/>
          </a:bodyPr>
          <a:lstStyle/>
          <a:p>
            <a:r>
              <a:rPr lang="en-US" dirty="0" smtClean="0"/>
              <a:t>m </a:t>
            </a:r>
            <a:r>
              <a:rPr lang="en-US" dirty="0"/>
              <a:t>= 2 </a:t>
            </a:r>
          </a:p>
        </p:txBody>
      </p:sp>
      <p:graphicFrame>
        <p:nvGraphicFramePr>
          <p:cNvPr id="12" name="Object 11"/>
          <p:cNvGraphicFramePr>
            <a:graphicFrameLocks noChangeAspect="1"/>
          </p:cNvGraphicFramePr>
          <p:nvPr>
            <p:extLst>
              <p:ext uri="{D42A27DB-BD31-4B8C-83A1-F6EECF244321}">
                <p14:modId xmlns:p14="http://schemas.microsoft.com/office/powerpoint/2010/main" val="535176903"/>
              </p:ext>
            </p:extLst>
          </p:nvPr>
        </p:nvGraphicFramePr>
        <p:xfrm>
          <a:off x="5948363" y="1035111"/>
          <a:ext cx="5324475" cy="279400"/>
        </p:xfrm>
        <a:graphic>
          <a:graphicData uri="http://schemas.openxmlformats.org/presentationml/2006/ole">
            <mc:AlternateContent xmlns:mc="http://schemas.openxmlformats.org/markup-compatibility/2006">
              <mc:Choice xmlns:v="urn:schemas-microsoft-com:vml" Requires="v">
                <p:oleObj spid="_x0000_s1183" name="Document" r:id="rId9" imgW="5486400" imgH="279400" progId="Word.Document.12">
                  <p:embed/>
                </p:oleObj>
              </mc:Choice>
              <mc:Fallback>
                <p:oleObj name="Document" r:id="rId9" imgW="5486400" imgH="279400" progId="Word.Document.12">
                  <p:embed/>
                  <p:pic>
                    <p:nvPicPr>
                      <p:cNvPr id="0" name=""/>
                      <p:cNvPicPr/>
                      <p:nvPr/>
                    </p:nvPicPr>
                    <p:blipFill>
                      <a:blip r:embed="rId10"/>
                      <a:stretch>
                        <a:fillRect/>
                      </a:stretch>
                    </p:blipFill>
                    <p:spPr>
                      <a:xfrm>
                        <a:off x="5948363" y="1035111"/>
                        <a:ext cx="5324475" cy="279400"/>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663982117"/>
              </p:ext>
            </p:extLst>
          </p:nvPr>
        </p:nvGraphicFramePr>
        <p:xfrm>
          <a:off x="5960269" y="1414519"/>
          <a:ext cx="5486400" cy="241300"/>
        </p:xfrm>
        <a:graphic>
          <a:graphicData uri="http://schemas.openxmlformats.org/presentationml/2006/ole">
            <mc:AlternateContent xmlns:mc="http://schemas.openxmlformats.org/markup-compatibility/2006">
              <mc:Choice xmlns:v="urn:schemas-microsoft-com:vml" Requires="v">
                <p:oleObj spid="_x0000_s1184" name="Document" r:id="rId11" imgW="5486400" imgH="241300" progId="Word.Document.12">
                  <p:embed/>
                </p:oleObj>
              </mc:Choice>
              <mc:Fallback>
                <p:oleObj name="Document" r:id="rId11" imgW="5486400" imgH="241300" progId="Word.Document.12">
                  <p:embed/>
                  <p:pic>
                    <p:nvPicPr>
                      <p:cNvPr id="0" name=""/>
                      <p:cNvPicPr/>
                      <p:nvPr/>
                    </p:nvPicPr>
                    <p:blipFill>
                      <a:blip r:embed="rId12"/>
                      <a:stretch>
                        <a:fillRect/>
                      </a:stretch>
                    </p:blipFill>
                    <p:spPr>
                      <a:xfrm>
                        <a:off x="5960269" y="1414519"/>
                        <a:ext cx="5486400" cy="241300"/>
                      </a:xfrm>
                      <a:prstGeom prst="rect">
                        <a:avLst/>
                      </a:prstGeom>
                    </p:spPr>
                  </p:pic>
                </p:oleObj>
              </mc:Fallback>
            </mc:AlternateContent>
          </a:graphicData>
        </a:graphic>
      </p:graphicFrame>
      <p:sp>
        <p:nvSpPr>
          <p:cNvPr id="19" name="TextBox 18"/>
          <p:cNvSpPr txBox="1"/>
          <p:nvPr/>
        </p:nvSpPr>
        <p:spPr>
          <a:xfrm>
            <a:off x="4944203" y="4936600"/>
            <a:ext cx="3403928" cy="738664"/>
          </a:xfrm>
          <a:prstGeom prst="rect">
            <a:avLst/>
          </a:prstGeom>
          <a:noFill/>
        </p:spPr>
        <p:txBody>
          <a:bodyPr wrap="square" rtlCol="0">
            <a:spAutoFit/>
          </a:bodyPr>
          <a:lstStyle/>
          <a:p>
            <a:pPr algn="ctr"/>
            <a:r>
              <a:rPr lang="en-US" sz="1400" dirty="0" smtClean="0">
                <a:sym typeface="Wingdings"/>
              </a:rPr>
              <a:t>Resonant interaction of an electron with drift frequency </a:t>
            </a:r>
            <a:r>
              <a:rPr lang="el-GR" sz="1400" b="1" i="1" dirty="0" smtClean="0">
                <a:sym typeface="Wingdings"/>
              </a:rPr>
              <a:t>ω</a:t>
            </a:r>
            <a:r>
              <a:rPr lang="en-US" sz="1400" b="1" i="1" baseline="-25000" dirty="0" smtClean="0">
                <a:sym typeface="Wingdings"/>
              </a:rPr>
              <a:t>d</a:t>
            </a:r>
            <a:r>
              <a:rPr lang="en-US" sz="1400" b="1" baseline="-25000" dirty="0" smtClean="0">
                <a:sym typeface="Wingdings"/>
              </a:rPr>
              <a:t> </a:t>
            </a:r>
            <a:r>
              <a:rPr lang="en-US" sz="1400" dirty="0" smtClean="0">
                <a:sym typeface="Wingdings"/>
              </a:rPr>
              <a:t>with a ULF wave of frequency </a:t>
            </a:r>
            <a:r>
              <a:rPr lang="el-GR" sz="1400" b="1" i="1" dirty="0" smtClean="0">
                <a:sym typeface="Wingdings"/>
              </a:rPr>
              <a:t>ω</a:t>
            </a:r>
            <a:r>
              <a:rPr lang="el-GR" sz="1400" b="1" dirty="0" smtClean="0">
                <a:sym typeface="Wingdings"/>
              </a:rPr>
              <a:t> = </a:t>
            </a:r>
            <a:r>
              <a:rPr lang="en-US" sz="1400" b="1" dirty="0" smtClean="0">
                <a:sym typeface="Wingdings"/>
              </a:rPr>
              <a:t>2 </a:t>
            </a:r>
            <a:r>
              <a:rPr lang="el-GR" sz="1400" b="1" i="1" dirty="0" smtClean="0">
                <a:sym typeface="Wingdings"/>
              </a:rPr>
              <a:t>ω</a:t>
            </a:r>
            <a:r>
              <a:rPr lang="en-US" sz="1400" b="1" i="1" baseline="-25000" dirty="0" smtClean="0">
                <a:sym typeface="Wingdings"/>
              </a:rPr>
              <a:t>d</a:t>
            </a:r>
            <a:r>
              <a:rPr lang="en-US" sz="1400" b="1" baseline="-25000" dirty="0" smtClean="0">
                <a:sym typeface="Wingdings"/>
              </a:rPr>
              <a:t> </a:t>
            </a:r>
            <a:r>
              <a:rPr lang="en-US" sz="1400" dirty="0" smtClean="0">
                <a:sym typeface="Wingdings"/>
              </a:rPr>
              <a:t>and mode number </a:t>
            </a:r>
            <a:r>
              <a:rPr lang="en-US" sz="1400" b="1" i="1" dirty="0" smtClean="0">
                <a:sym typeface="Wingdings"/>
              </a:rPr>
              <a:t>m</a:t>
            </a:r>
            <a:r>
              <a:rPr lang="en-US" sz="1400" b="1" dirty="0" smtClean="0">
                <a:sym typeface="Wingdings"/>
              </a:rPr>
              <a:t> = 2</a:t>
            </a:r>
            <a:endParaRPr lang="en-US" sz="1400" b="1" dirty="0"/>
          </a:p>
        </p:txBody>
      </p:sp>
      <p:sp>
        <p:nvSpPr>
          <p:cNvPr id="20" name="TextBox 19"/>
          <p:cNvSpPr txBox="1"/>
          <p:nvPr/>
        </p:nvSpPr>
        <p:spPr>
          <a:xfrm>
            <a:off x="838201" y="4935124"/>
            <a:ext cx="3427869" cy="738664"/>
          </a:xfrm>
          <a:prstGeom prst="rect">
            <a:avLst/>
          </a:prstGeom>
          <a:noFill/>
        </p:spPr>
        <p:txBody>
          <a:bodyPr wrap="square" rtlCol="0">
            <a:spAutoFit/>
          </a:bodyPr>
          <a:lstStyle/>
          <a:p>
            <a:pPr algn="ctr"/>
            <a:r>
              <a:rPr lang="en-US" sz="1400" dirty="0" smtClean="0">
                <a:sym typeface="Wingdings"/>
              </a:rPr>
              <a:t>Resonant interaction of an electron with drift frequency </a:t>
            </a:r>
            <a:r>
              <a:rPr lang="el-GR" sz="1400" b="1" i="1" dirty="0" smtClean="0">
                <a:sym typeface="Wingdings"/>
              </a:rPr>
              <a:t>ω</a:t>
            </a:r>
            <a:r>
              <a:rPr lang="en-US" sz="1400" b="1" i="1" baseline="-25000" dirty="0" smtClean="0">
                <a:sym typeface="Wingdings"/>
              </a:rPr>
              <a:t>d</a:t>
            </a:r>
            <a:r>
              <a:rPr lang="en-US" sz="1400" b="1" dirty="0" smtClean="0">
                <a:sym typeface="Wingdings"/>
              </a:rPr>
              <a:t> </a:t>
            </a:r>
            <a:r>
              <a:rPr lang="en-US" sz="1400" dirty="0" smtClean="0">
                <a:sym typeface="Wingdings"/>
              </a:rPr>
              <a:t>with a ULF wave of frequency </a:t>
            </a:r>
            <a:r>
              <a:rPr lang="el-GR" sz="1400" b="1" i="1" dirty="0" smtClean="0">
                <a:sym typeface="Wingdings"/>
              </a:rPr>
              <a:t>ω</a:t>
            </a:r>
            <a:r>
              <a:rPr lang="en-US" sz="1400" b="1" i="1" dirty="0" smtClean="0">
                <a:sym typeface="Wingdings"/>
              </a:rPr>
              <a:t> = </a:t>
            </a:r>
            <a:r>
              <a:rPr lang="el-GR" sz="1400" b="1" i="1" dirty="0" smtClean="0">
                <a:sym typeface="Wingdings"/>
              </a:rPr>
              <a:t> ω</a:t>
            </a:r>
            <a:r>
              <a:rPr lang="en-US" sz="1400" b="1" i="1" baseline="-25000" dirty="0" smtClean="0">
                <a:sym typeface="Wingdings"/>
              </a:rPr>
              <a:t>d </a:t>
            </a:r>
            <a:r>
              <a:rPr lang="en-US" sz="1400" dirty="0" smtClean="0">
                <a:sym typeface="Wingdings"/>
              </a:rPr>
              <a:t>and mode number </a:t>
            </a:r>
            <a:r>
              <a:rPr lang="en-US" sz="1400" b="1" i="1" dirty="0" smtClean="0">
                <a:sym typeface="Wingdings"/>
              </a:rPr>
              <a:t>m</a:t>
            </a:r>
            <a:r>
              <a:rPr lang="en-US" sz="1400" b="1" dirty="0" smtClean="0">
                <a:sym typeface="Wingdings"/>
              </a:rPr>
              <a:t> = </a:t>
            </a:r>
            <a:r>
              <a:rPr lang="el-GR" sz="1400" b="1" dirty="0" smtClean="0">
                <a:sym typeface="Wingdings"/>
              </a:rPr>
              <a:t>1</a:t>
            </a:r>
            <a:endParaRPr lang="en-US" sz="1400" b="1" dirty="0"/>
          </a:p>
        </p:txBody>
      </p:sp>
    </p:spTree>
    <p:extLst>
      <p:ext uri="{BB962C8B-B14F-4D97-AF65-F5344CB8AC3E}">
        <p14:creationId xmlns:p14="http://schemas.microsoft.com/office/powerpoint/2010/main" val="21443331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6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39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6"/>
                                        </p:tgtEl>
                                      </p:cBhvr>
                                    </p:cmd>
                                  </p:childTnLst>
                                </p:cTn>
                              </p:par>
                            </p:childTnLst>
                          </p:cTn>
                        </p:par>
                      </p:childTnLst>
                    </p:cTn>
                  </p:par>
                </p:childTnLst>
              </p:cTn>
              <p:nextCondLst>
                <p:cond evt="onClick" delay="0">
                  <p:tgtEl>
                    <p:spTgt spid="6"/>
                  </p:tgtEl>
                </p:cond>
              </p:nextCondLst>
            </p:seq>
            <p:video>
              <p:cMediaNode vol="80000">
                <p:cTn id="22" fill="hold" display="0">
                  <p:stCondLst>
                    <p:cond delay="indefinite"/>
                  </p:stCondLst>
                </p:cTn>
                <p:tgtEl>
                  <p:spTgt spid="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895406"/>
            <a:ext cx="8229600" cy="4525963"/>
          </a:xfrm>
        </p:spPr>
        <p:txBody>
          <a:bodyPr>
            <a:normAutofit/>
          </a:bodyPr>
          <a:lstStyle/>
          <a:p>
            <a:r>
              <a:rPr lang="en-US" sz="2400" dirty="0" smtClean="0"/>
              <a:t>Resonant interaction</a:t>
            </a:r>
            <a:r>
              <a:rPr lang="el-GR" sz="2400" dirty="0" smtClean="0"/>
              <a:t> </a:t>
            </a:r>
            <a:r>
              <a:rPr lang="en-US" sz="2400" dirty="0" smtClean="0"/>
              <a:t>of a particle ring </a:t>
            </a:r>
          </a:p>
          <a:p>
            <a:pPr marL="0" indent="0">
              <a:buNone/>
            </a:pPr>
            <a:r>
              <a:rPr lang="en-US" sz="2400" dirty="0"/>
              <a:t> </a:t>
            </a:r>
            <a:r>
              <a:rPr lang="en-US" sz="2400" dirty="0" smtClean="0"/>
              <a:t>    with a </a:t>
            </a:r>
            <a:r>
              <a:rPr lang="en-US" sz="2400" b="1" dirty="0" smtClean="0"/>
              <a:t>monochromatic ULF wave</a:t>
            </a:r>
            <a:r>
              <a:rPr lang="en-US" sz="2400" dirty="0" smtClean="0"/>
              <a:t>:</a:t>
            </a:r>
            <a:endParaRPr lang="en-US" sz="2400" dirty="0"/>
          </a:p>
        </p:txBody>
      </p:sp>
      <p:pic>
        <p:nvPicPr>
          <p:cNvPr id="3" name="ptr_xy_SingleRing_m1_2X.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71021" y="2247729"/>
            <a:ext cx="3505729" cy="3505729"/>
          </a:xfrm>
          <a:prstGeom prst="rect">
            <a:avLst/>
          </a:prstGeom>
        </p:spPr>
      </p:pic>
      <p:pic>
        <p:nvPicPr>
          <p:cNvPr id="8" name="ptr_xy_SingleRing_m2_2X.mpg">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847168" y="2247729"/>
            <a:ext cx="3505729" cy="3505729"/>
          </a:xfrm>
          <a:prstGeom prst="rect">
            <a:avLst/>
          </a:prstGeom>
        </p:spPr>
      </p:pic>
      <p:sp>
        <p:nvSpPr>
          <p:cNvPr id="9" name="Rectangle 8"/>
          <p:cNvSpPr/>
          <p:nvPr/>
        </p:nvSpPr>
        <p:spPr>
          <a:xfrm>
            <a:off x="2358884" y="1888053"/>
            <a:ext cx="705391" cy="369332"/>
          </a:xfrm>
          <a:prstGeom prst="rect">
            <a:avLst/>
          </a:prstGeom>
        </p:spPr>
        <p:txBody>
          <a:bodyPr wrap="none">
            <a:spAutoFit/>
          </a:bodyPr>
          <a:lstStyle/>
          <a:p>
            <a:r>
              <a:rPr lang="en-US" dirty="0"/>
              <a:t>m = </a:t>
            </a:r>
            <a:r>
              <a:rPr lang="en-US" dirty="0" smtClean="0"/>
              <a:t>1</a:t>
            </a:r>
            <a:endParaRPr lang="en-US" dirty="0"/>
          </a:p>
        </p:txBody>
      </p:sp>
      <p:sp>
        <p:nvSpPr>
          <p:cNvPr id="10" name="Rectangle 9"/>
          <p:cNvSpPr/>
          <p:nvPr/>
        </p:nvSpPr>
        <p:spPr>
          <a:xfrm>
            <a:off x="6240062" y="1908292"/>
            <a:ext cx="705391" cy="369332"/>
          </a:xfrm>
          <a:prstGeom prst="rect">
            <a:avLst/>
          </a:prstGeom>
        </p:spPr>
        <p:txBody>
          <a:bodyPr wrap="none">
            <a:spAutoFit/>
          </a:bodyPr>
          <a:lstStyle/>
          <a:p>
            <a:r>
              <a:rPr lang="en-US" dirty="0" smtClean="0"/>
              <a:t>m </a:t>
            </a:r>
            <a:r>
              <a:rPr lang="en-US" dirty="0"/>
              <a:t>= 2 </a:t>
            </a:r>
          </a:p>
        </p:txBody>
      </p:sp>
      <p:sp>
        <p:nvSpPr>
          <p:cNvPr id="11" name="Title 1"/>
          <p:cNvSpPr txBox="1">
            <a:spLocks/>
          </p:cNvSpPr>
          <p:nvPr/>
        </p:nvSpPr>
        <p:spPr>
          <a:xfrm>
            <a:off x="457200" y="0"/>
            <a:ext cx="8229600" cy="69819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smtClean="0"/>
              <a:t>Particle Tracing Simulation</a:t>
            </a:r>
            <a:endParaRPr lang="en-US" sz="2800" dirty="0"/>
          </a:p>
        </p:txBody>
      </p:sp>
      <p:sp>
        <p:nvSpPr>
          <p:cNvPr id="15" name="TextBox 14"/>
          <p:cNvSpPr txBox="1"/>
          <p:nvPr/>
        </p:nvSpPr>
        <p:spPr>
          <a:xfrm>
            <a:off x="4847168" y="5787300"/>
            <a:ext cx="3500963" cy="738664"/>
          </a:xfrm>
          <a:prstGeom prst="rect">
            <a:avLst/>
          </a:prstGeom>
          <a:noFill/>
        </p:spPr>
        <p:txBody>
          <a:bodyPr wrap="square" rtlCol="0">
            <a:spAutoFit/>
          </a:bodyPr>
          <a:lstStyle/>
          <a:p>
            <a:pPr algn="ctr"/>
            <a:r>
              <a:rPr lang="en-US" sz="1400" dirty="0" smtClean="0">
                <a:sym typeface="Wingdings"/>
              </a:rPr>
              <a:t>Resonant interaction </a:t>
            </a:r>
            <a:r>
              <a:rPr lang="en-US" sz="1400" dirty="0">
                <a:sym typeface="Wingdings"/>
              </a:rPr>
              <a:t>of a ring of electrons </a:t>
            </a:r>
            <a:r>
              <a:rPr lang="en-US" sz="1400" dirty="0" smtClean="0">
                <a:sym typeface="Wingdings"/>
              </a:rPr>
              <a:t> with drift frequency </a:t>
            </a:r>
            <a:r>
              <a:rPr lang="el-GR" sz="1400" b="1" i="1" dirty="0" smtClean="0">
                <a:sym typeface="Wingdings"/>
              </a:rPr>
              <a:t>ω</a:t>
            </a:r>
            <a:r>
              <a:rPr lang="en-US" sz="1400" b="1" i="1" baseline="-25000" dirty="0" smtClean="0">
                <a:sym typeface="Wingdings"/>
              </a:rPr>
              <a:t>d</a:t>
            </a:r>
            <a:r>
              <a:rPr lang="en-US" sz="1400" b="1" baseline="-25000" dirty="0" smtClean="0">
                <a:sym typeface="Wingdings"/>
              </a:rPr>
              <a:t> </a:t>
            </a:r>
            <a:r>
              <a:rPr lang="en-US" sz="1400" dirty="0" smtClean="0">
                <a:sym typeface="Wingdings"/>
              </a:rPr>
              <a:t>with a ULF wave of frequency </a:t>
            </a:r>
            <a:r>
              <a:rPr lang="el-GR" sz="1400" b="1" i="1" dirty="0" smtClean="0">
                <a:sym typeface="Wingdings"/>
              </a:rPr>
              <a:t>ω</a:t>
            </a:r>
            <a:r>
              <a:rPr lang="el-GR" sz="1400" b="1" dirty="0" smtClean="0">
                <a:sym typeface="Wingdings"/>
              </a:rPr>
              <a:t> = </a:t>
            </a:r>
            <a:r>
              <a:rPr lang="en-US" sz="1400" b="1" dirty="0" smtClean="0">
                <a:sym typeface="Wingdings"/>
              </a:rPr>
              <a:t>2 </a:t>
            </a:r>
            <a:r>
              <a:rPr lang="el-GR" sz="1400" b="1" i="1" dirty="0" smtClean="0">
                <a:sym typeface="Wingdings"/>
              </a:rPr>
              <a:t>ω</a:t>
            </a:r>
            <a:r>
              <a:rPr lang="en-US" sz="1400" b="1" i="1" baseline="-25000" dirty="0" smtClean="0">
                <a:sym typeface="Wingdings"/>
              </a:rPr>
              <a:t>d</a:t>
            </a:r>
            <a:r>
              <a:rPr lang="en-US" sz="1400" b="1" baseline="-25000" dirty="0" smtClean="0">
                <a:sym typeface="Wingdings"/>
              </a:rPr>
              <a:t> </a:t>
            </a:r>
            <a:r>
              <a:rPr lang="en-US" sz="1400" dirty="0" smtClean="0">
                <a:sym typeface="Wingdings"/>
              </a:rPr>
              <a:t>and mode number </a:t>
            </a:r>
            <a:r>
              <a:rPr lang="en-US" sz="1400" b="1" i="1" dirty="0" smtClean="0">
                <a:sym typeface="Wingdings"/>
              </a:rPr>
              <a:t>m</a:t>
            </a:r>
            <a:r>
              <a:rPr lang="en-US" sz="1400" b="1" dirty="0" smtClean="0">
                <a:sym typeface="Wingdings"/>
              </a:rPr>
              <a:t> = 2</a:t>
            </a:r>
            <a:endParaRPr lang="en-US" sz="1400" b="1" dirty="0"/>
          </a:p>
        </p:txBody>
      </p:sp>
      <p:sp>
        <p:nvSpPr>
          <p:cNvPr id="16" name="TextBox 15"/>
          <p:cNvSpPr txBox="1"/>
          <p:nvPr/>
        </p:nvSpPr>
        <p:spPr>
          <a:xfrm>
            <a:off x="838201" y="5785824"/>
            <a:ext cx="3551166" cy="738664"/>
          </a:xfrm>
          <a:prstGeom prst="rect">
            <a:avLst/>
          </a:prstGeom>
          <a:noFill/>
        </p:spPr>
        <p:txBody>
          <a:bodyPr wrap="square" rtlCol="0">
            <a:spAutoFit/>
          </a:bodyPr>
          <a:lstStyle/>
          <a:p>
            <a:pPr algn="ctr"/>
            <a:r>
              <a:rPr lang="en-US" sz="1400" dirty="0" smtClean="0">
                <a:sym typeface="Wingdings"/>
              </a:rPr>
              <a:t>Resonant interaction of a ring of electrons with drift frequency </a:t>
            </a:r>
            <a:r>
              <a:rPr lang="el-GR" sz="1400" b="1" i="1" dirty="0" smtClean="0">
                <a:sym typeface="Wingdings"/>
              </a:rPr>
              <a:t>ω</a:t>
            </a:r>
            <a:r>
              <a:rPr lang="en-US" sz="1400" b="1" i="1" baseline="-25000" dirty="0" smtClean="0">
                <a:sym typeface="Wingdings"/>
              </a:rPr>
              <a:t>d</a:t>
            </a:r>
            <a:r>
              <a:rPr lang="en-US" sz="1400" b="1" dirty="0" smtClean="0">
                <a:sym typeface="Wingdings"/>
              </a:rPr>
              <a:t> </a:t>
            </a:r>
            <a:r>
              <a:rPr lang="en-US" sz="1400" dirty="0" smtClean="0">
                <a:sym typeface="Wingdings"/>
              </a:rPr>
              <a:t>with a ULF wave of frequency </a:t>
            </a:r>
            <a:r>
              <a:rPr lang="el-GR" sz="1400" b="1" i="1" dirty="0" smtClean="0">
                <a:sym typeface="Wingdings"/>
              </a:rPr>
              <a:t>ω</a:t>
            </a:r>
            <a:r>
              <a:rPr lang="en-US" sz="1400" b="1" dirty="0" smtClean="0">
                <a:sym typeface="Wingdings"/>
              </a:rPr>
              <a:t> = </a:t>
            </a:r>
            <a:r>
              <a:rPr lang="el-GR" sz="1400" b="1" dirty="0" smtClean="0">
                <a:sym typeface="Wingdings"/>
              </a:rPr>
              <a:t> </a:t>
            </a:r>
            <a:r>
              <a:rPr lang="el-GR" sz="1400" b="1" i="1" dirty="0" smtClean="0">
                <a:sym typeface="Wingdings"/>
              </a:rPr>
              <a:t>ω</a:t>
            </a:r>
            <a:r>
              <a:rPr lang="en-US" sz="1400" b="1" i="1" baseline="-25000" dirty="0" smtClean="0">
                <a:sym typeface="Wingdings"/>
              </a:rPr>
              <a:t>d</a:t>
            </a:r>
            <a:r>
              <a:rPr lang="en-US" sz="1400" b="1" baseline="-25000" dirty="0" smtClean="0">
                <a:sym typeface="Wingdings"/>
              </a:rPr>
              <a:t> </a:t>
            </a:r>
            <a:r>
              <a:rPr lang="en-US" sz="1400" dirty="0" smtClean="0">
                <a:sym typeface="Wingdings"/>
              </a:rPr>
              <a:t>and mode number </a:t>
            </a:r>
            <a:r>
              <a:rPr lang="en-US" sz="1400" b="1" i="1" dirty="0" smtClean="0">
                <a:sym typeface="Wingdings"/>
              </a:rPr>
              <a:t>m</a:t>
            </a:r>
            <a:r>
              <a:rPr lang="en-US" sz="1400" b="1" dirty="0" smtClean="0">
                <a:sym typeface="Wingdings"/>
              </a:rPr>
              <a:t> = </a:t>
            </a:r>
            <a:r>
              <a:rPr lang="el-GR" sz="1400" b="1" dirty="0" smtClean="0">
                <a:sym typeface="Wingdings"/>
              </a:rPr>
              <a:t>1</a:t>
            </a:r>
            <a:endParaRPr lang="en-US" sz="1400" b="1" dirty="0"/>
          </a:p>
        </p:txBody>
      </p:sp>
    </p:spTree>
    <p:extLst>
      <p:ext uri="{BB962C8B-B14F-4D97-AF65-F5344CB8AC3E}">
        <p14:creationId xmlns:p14="http://schemas.microsoft.com/office/powerpoint/2010/main" val="37679014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6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video>
              <p:cMediaNode vol="80000">
                <p:cTn id="16" fill="hold" display="0">
                  <p:stCondLst>
                    <p:cond delay="indefinite"/>
                  </p:stCondLst>
                </p:cTn>
                <p:tgtEl>
                  <p:spTgt spid="3"/>
                </p:tgtEl>
              </p:cMediaNode>
            </p:video>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8"/>
                                        </p:tgtEl>
                                      </p:cBhvr>
                                    </p:cmd>
                                  </p:childTnLst>
                                </p:cTn>
                              </p:par>
                            </p:childTnLst>
                          </p:cTn>
                        </p:par>
                      </p:childTnLst>
                    </p:cTn>
                  </p:par>
                </p:childTnLst>
              </p:cTn>
              <p:nextCondLst>
                <p:cond evt="onClick" delay="0">
                  <p:tgtEl>
                    <p:spTgt spid="8"/>
                  </p:tgtEl>
                </p:cond>
              </p:nextCondLst>
            </p:seq>
            <p:video>
              <p:cMediaNode vol="80000">
                <p:cTn id="22" fill="hold" display="0">
                  <p:stCondLst>
                    <p:cond delay="indefinite"/>
                  </p:stCondLst>
                </p:cTn>
                <p:tgtEl>
                  <p:spTgt spid="8"/>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98190"/>
          </a:xfrm>
        </p:spPr>
        <p:txBody>
          <a:bodyPr>
            <a:normAutofit/>
          </a:bodyPr>
          <a:lstStyle/>
          <a:p>
            <a:r>
              <a:rPr lang="en-US" sz="2800" dirty="0" smtClean="0"/>
              <a:t>Broadband ULF waves and flux oscillations</a:t>
            </a:r>
            <a:endParaRPr lang="en-US" sz="2800" dirty="0"/>
          </a:p>
        </p:txBody>
      </p:sp>
      <p:sp>
        <p:nvSpPr>
          <p:cNvPr id="3" name="Content Placeholder 2"/>
          <p:cNvSpPr>
            <a:spLocks noGrp="1"/>
          </p:cNvSpPr>
          <p:nvPr>
            <p:ph idx="1"/>
          </p:nvPr>
        </p:nvSpPr>
        <p:spPr>
          <a:xfrm>
            <a:off x="253385" y="734218"/>
            <a:ext cx="8983628" cy="532268"/>
          </a:xfrm>
        </p:spPr>
        <p:txBody>
          <a:bodyPr>
            <a:noAutofit/>
          </a:bodyPr>
          <a:lstStyle/>
          <a:p>
            <a:r>
              <a:rPr lang="en-US" sz="2400" b="1" dirty="0" smtClean="0"/>
              <a:t>Broadband ULF waves</a:t>
            </a:r>
            <a:r>
              <a:rPr lang="en-US" sz="2400" dirty="0" smtClean="0"/>
              <a:t>: </a:t>
            </a:r>
            <a:r>
              <a:rPr lang="en-US" sz="2200" dirty="0" smtClean="0"/>
              <a:t>sum of random </a:t>
            </a:r>
            <a:r>
              <a:rPr lang="en-US" sz="2200" dirty="0" smtClean="0">
                <a:solidFill>
                  <a:srgbClr val="FF0000"/>
                </a:solidFill>
              </a:rPr>
              <a:t>amplitudes</a:t>
            </a:r>
            <a:r>
              <a:rPr lang="en-US" sz="2200" dirty="0" smtClean="0"/>
              <a:t>, </a:t>
            </a:r>
            <a:r>
              <a:rPr lang="en-US" sz="2200" dirty="0">
                <a:solidFill>
                  <a:srgbClr val="008000"/>
                </a:solidFill>
              </a:rPr>
              <a:t>frequencies</a:t>
            </a:r>
            <a:r>
              <a:rPr lang="en-US" sz="2200" dirty="0" smtClean="0"/>
              <a:t>, </a:t>
            </a:r>
            <a:r>
              <a:rPr lang="en-US" sz="2200" dirty="0" smtClean="0">
                <a:solidFill>
                  <a:srgbClr val="0000FF"/>
                </a:solidFill>
              </a:rPr>
              <a:t>phases</a:t>
            </a:r>
          </a:p>
        </p:txBody>
      </p:sp>
      <p:sp>
        <p:nvSpPr>
          <p:cNvPr id="17" name="Content Placeholder 2"/>
          <p:cNvSpPr txBox="1">
            <a:spLocks/>
          </p:cNvSpPr>
          <p:nvPr/>
        </p:nvSpPr>
        <p:spPr>
          <a:xfrm>
            <a:off x="255974" y="1959925"/>
            <a:ext cx="8779813" cy="54794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t>Measured vs. Modeled Electric and Magnetic Fields:</a:t>
            </a:r>
            <a:endParaRPr lang="en-US" sz="2400" dirty="0"/>
          </a:p>
        </p:txBody>
      </p:sp>
      <p:graphicFrame>
        <p:nvGraphicFramePr>
          <p:cNvPr id="19" name="Object 18"/>
          <p:cNvGraphicFramePr>
            <a:graphicFrameLocks noChangeAspect="1"/>
          </p:cNvGraphicFramePr>
          <p:nvPr>
            <p:extLst>
              <p:ext uri="{D42A27DB-BD31-4B8C-83A1-F6EECF244321}">
                <p14:modId xmlns:p14="http://schemas.microsoft.com/office/powerpoint/2010/main" val="4292930316"/>
              </p:ext>
            </p:extLst>
          </p:nvPr>
        </p:nvGraphicFramePr>
        <p:xfrm>
          <a:off x="1983643" y="1203720"/>
          <a:ext cx="5324475" cy="292100"/>
        </p:xfrm>
        <a:graphic>
          <a:graphicData uri="http://schemas.openxmlformats.org/presentationml/2006/ole">
            <mc:AlternateContent xmlns:mc="http://schemas.openxmlformats.org/markup-compatibility/2006">
              <mc:Choice xmlns:v="urn:schemas-microsoft-com:vml" Requires="v">
                <p:oleObj spid="_x0000_s6267" name="Document" r:id="rId3" imgW="5486400" imgH="292100" progId="Word.Document.12">
                  <p:embed/>
                </p:oleObj>
              </mc:Choice>
              <mc:Fallback>
                <p:oleObj name="Document" r:id="rId3" imgW="5486400" imgH="292100" progId="Word.Document.12">
                  <p:embed/>
                  <p:pic>
                    <p:nvPicPr>
                      <p:cNvPr id="0" name=""/>
                      <p:cNvPicPr/>
                      <p:nvPr/>
                    </p:nvPicPr>
                    <p:blipFill>
                      <a:blip r:embed="rId4"/>
                      <a:stretch>
                        <a:fillRect/>
                      </a:stretch>
                    </p:blipFill>
                    <p:spPr>
                      <a:xfrm>
                        <a:off x="1983643" y="1203720"/>
                        <a:ext cx="5324475" cy="292100"/>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1099692700"/>
              </p:ext>
            </p:extLst>
          </p:nvPr>
        </p:nvGraphicFramePr>
        <p:xfrm>
          <a:off x="1995488" y="1563895"/>
          <a:ext cx="5486400" cy="292100"/>
        </p:xfrm>
        <a:graphic>
          <a:graphicData uri="http://schemas.openxmlformats.org/presentationml/2006/ole">
            <mc:AlternateContent xmlns:mc="http://schemas.openxmlformats.org/markup-compatibility/2006">
              <mc:Choice xmlns:v="urn:schemas-microsoft-com:vml" Requires="v">
                <p:oleObj spid="_x0000_s6268" name="Document" r:id="rId5" imgW="5486400" imgH="292100" progId="Word.Document.12">
                  <p:embed/>
                </p:oleObj>
              </mc:Choice>
              <mc:Fallback>
                <p:oleObj name="Document" r:id="rId5" imgW="5486400" imgH="292100" progId="Word.Document.12">
                  <p:embed/>
                  <p:pic>
                    <p:nvPicPr>
                      <p:cNvPr id="0" name=""/>
                      <p:cNvPicPr/>
                      <p:nvPr/>
                    </p:nvPicPr>
                    <p:blipFill>
                      <a:blip r:embed="rId6"/>
                      <a:stretch>
                        <a:fillRect/>
                      </a:stretch>
                    </p:blipFill>
                    <p:spPr>
                      <a:xfrm>
                        <a:off x="1995488" y="1563895"/>
                        <a:ext cx="5486400" cy="292100"/>
                      </a:xfrm>
                      <a:prstGeom prst="rect">
                        <a:avLst/>
                      </a:prstGeom>
                    </p:spPr>
                  </p:pic>
                </p:oleObj>
              </mc:Fallback>
            </mc:AlternateContent>
          </a:graphicData>
        </a:graphic>
      </p:graphicFrame>
      <p:pic>
        <p:nvPicPr>
          <p:cNvPr id="18" name="Picture 17" descr="Macintosh HD:Users:TES:Documents:PAPERS:2020.x1.Sarris.Parameters affecting flux oscillations in response to ULF waves:Figures_Submitted:Figure 6.png"/>
          <p:cNvPicPr/>
          <p:nvPr/>
        </p:nvPicPr>
        <p:blipFill>
          <a:blip r:embed="rId7">
            <a:extLst>
              <a:ext uri="{28A0092B-C50C-407E-A947-70E740481C1C}">
                <a14:useLocalDpi xmlns:a14="http://schemas.microsoft.com/office/drawing/2010/main" val="0"/>
              </a:ext>
            </a:extLst>
          </a:blip>
          <a:srcRect/>
          <a:stretch>
            <a:fillRect/>
          </a:stretch>
        </p:blipFill>
        <p:spPr bwMode="auto">
          <a:xfrm>
            <a:off x="1291635" y="2556718"/>
            <a:ext cx="5360418" cy="4207359"/>
          </a:xfrm>
          <a:prstGeom prst="rect">
            <a:avLst/>
          </a:prstGeom>
          <a:noFill/>
          <a:ln>
            <a:noFill/>
          </a:ln>
        </p:spPr>
      </p:pic>
      <p:sp>
        <p:nvSpPr>
          <p:cNvPr id="26" name="TextBox 25"/>
          <p:cNvSpPr txBox="1"/>
          <p:nvPr/>
        </p:nvSpPr>
        <p:spPr>
          <a:xfrm>
            <a:off x="6632515" y="5339739"/>
            <a:ext cx="2511486" cy="923330"/>
          </a:xfrm>
          <a:prstGeom prst="rect">
            <a:avLst/>
          </a:prstGeom>
          <a:noFill/>
        </p:spPr>
        <p:txBody>
          <a:bodyPr wrap="square" rtlCol="0">
            <a:spAutoFit/>
          </a:bodyPr>
          <a:lstStyle/>
          <a:p>
            <a:pPr algn="r"/>
            <a:r>
              <a:rPr lang="en-US" b="1" dirty="0" smtClean="0"/>
              <a:t>Model field parameters are scaled to match measurements</a:t>
            </a:r>
            <a:endParaRPr lang="en-US" b="1" dirty="0" smtClean="0"/>
          </a:p>
        </p:txBody>
      </p:sp>
    </p:spTree>
    <p:extLst>
      <p:ext uri="{BB962C8B-B14F-4D97-AF65-F5344CB8AC3E}">
        <p14:creationId xmlns:p14="http://schemas.microsoft.com/office/powerpoint/2010/main" val="231018991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13101</TotalTime>
  <Words>1092</Words>
  <Application>Microsoft Macintosh PowerPoint</Application>
  <PresentationFormat>On-screen Show (4:3)</PresentationFormat>
  <Paragraphs>149</Paragraphs>
  <Slides>18</Slides>
  <Notes>0</Notes>
  <HiddenSlides>0</HiddenSlides>
  <MMClips>4</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0" baseType="lpstr">
      <vt:lpstr>Office Theme</vt:lpstr>
      <vt:lpstr>Document</vt:lpstr>
      <vt:lpstr>PowerPoint Presentation</vt:lpstr>
      <vt:lpstr>PowerPoint Presentation</vt:lpstr>
      <vt:lpstr>PowerPoint Presentation</vt:lpstr>
      <vt:lpstr>PowerPoint Presentation</vt:lpstr>
      <vt:lpstr>PowerPoint Presentation</vt:lpstr>
      <vt:lpstr>PowerPoint Presentation</vt:lpstr>
      <vt:lpstr>Particle Tracing Simulation</vt:lpstr>
      <vt:lpstr>PowerPoint Presentation</vt:lpstr>
      <vt:lpstr>Broadband ULF waves and flux oscillations</vt:lpstr>
      <vt:lpstr>Broadband ULF waves and flux oscillations</vt:lpstr>
      <vt:lpstr>Parameters that determine flux oscillation amplitudes</vt:lpstr>
      <vt:lpstr>Parameters that determine flux oscillation amplitudes</vt:lpstr>
      <vt:lpstr>PowerPoint Presentation</vt:lpstr>
      <vt:lpstr>PowerPoint Presentation</vt:lpstr>
      <vt:lpstr>PowerPoint Presentation</vt:lpstr>
      <vt:lpstr>PowerPoint Presentation</vt:lpstr>
      <vt:lpstr>Conclusions - A</vt:lpstr>
      <vt:lpstr>Conclusions - B</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Quantifying Outer Belt Electron Radial Diffusion based on Van Allen Probes Data and Test Particle Simulation</dc:title>
  <dc:creator>TES</dc:creator>
  <cp:lastModifiedBy>TES</cp:lastModifiedBy>
  <cp:revision>138</cp:revision>
  <dcterms:created xsi:type="dcterms:W3CDTF">2016-04-08T15:55:47Z</dcterms:created>
  <dcterms:modified xsi:type="dcterms:W3CDTF">2020-05-03T17:37:05Z</dcterms:modified>
</cp:coreProperties>
</file>