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98" r:id="rId4"/>
    <p:sldId id="299" r:id="rId5"/>
    <p:sldId id="300" r:id="rId6"/>
    <p:sldId id="302" r:id="rId7"/>
    <p:sldId id="301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9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4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7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5A6B-9439-4357-A6A6-60E02494A59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392-C633-4D7C-825D-6B7C91B3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oMDsI62p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allumatkinsononline.com/animating-velocity-field-python-ffmpeg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42/iamg.2011.0076" TargetMode="External"/><Relationship Id="rId2" Type="http://schemas.openxmlformats.org/officeDocument/2006/relationships/hyperlink" Target="https://doi.org/10.1088/1748-9326/aad19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90/1.1759461" TargetMode="External"/><Relationship Id="rId4" Type="http://schemas.openxmlformats.org/officeDocument/2006/relationships/hyperlink" Target="https://doi.org/10.1029/2018WR0231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254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728" y="933282"/>
            <a:ext cx="1099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Initially used for mineral exploration, airborne electromagnetics is increasingly used for groundwater. It’s rapid, economical on larger scales and non-intrusive, in contrast to conventional ground-based methods.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54" y="1836526"/>
            <a:ext cx="3082062" cy="44115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85154" y="6336406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https://www.bgr.bund.de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6" y="1857858"/>
            <a:ext cx="3991133" cy="43902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3997" y="6320720"/>
            <a:ext cx="353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https://www.dutchwatersector.com</a:t>
            </a:r>
          </a:p>
        </p:txBody>
      </p:sp>
      <p:pic>
        <p:nvPicPr>
          <p:cNvPr id="8" name="Picture 22" descr="Image result for deltar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039" y="3588586"/>
            <a:ext cx="2695294" cy="156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mage result for utrecht university logo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1501" r="19378" b="5536"/>
          <a:stretch/>
        </p:blipFill>
        <p:spPr bwMode="auto">
          <a:xfrm>
            <a:off x="8991601" y="1738641"/>
            <a:ext cx="2038474" cy="18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981" y="4962044"/>
            <a:ext cx="3352800" cy="687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413CD-D08E-4DD6-9E6D-ED04EEB5E7D0}"/>
              </a:ext>
            </a:extLst>
          </p:cNvPr>
          <p:cNvSpPr txBox="1"/>
          <p:nvPr/>
        </p:nvSpPr>
        <p:spPr>
          <a:xfrm>
            <a:off x="219664" y="91593"/>
            <a:ext cx="309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Jude King, Utrecht University (PhD </a:t>
            </a:r>
            <a:r>
              <a:rPr lang="nl-NL" dirty="0" err="1"/>
              <a:t>candidate</a:t>
            </a:r>
            <a:r>
              <a:rPr lang="nl-NL" dirty="0"/>
              <a:t>) </a:t>
            </a:r>
          </a:p>
        </p:txBody>
      </p:sp>
      <p:pic>
        <p:nvPicPr>
          <p:cNvPr id="1026" name="Picture 2" descr="Image result for nwo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/>
        </p:blipFill>
        <p:spPr bwMode="auto">
          <a:xfrm>
            <a:off x="9346018" y="5824136"/>
            <a:ext cx="1736726" cy="9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D0DFCC-84C5-4A7D-9881-A5CE4D638CE1}"/>
              </a:ext>
            </a:extLst>
          </p:cNvPr>
          <p:cNvSpPr txBox="1"/>
          <p:nvPr/>
        </p:nvSpPr>
        <p:spPr>
          <a:xfrm>
            <a:off x="8089936" y="53027"/>
            <a:ext cx="309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Co-</a:t>
            </a:r>
            <a:r>
              <a:rPr lang="nl-NL" dirty="0" err="1"/>
              <a:t>authors</a:t>
            </a:r>
            <a:r>
              <a:rPr lang="nl-NL" dirty="0"/>
              <a:t>: </a:t>
            </a:r>
            <a:r>
              <a:rPr lang="nl-NL" dirty="0" err="1"/>
              <a:t>Gu</a:t>
            </a:r>
            <a:r>
              <a:rPr lang="nl-NL" dirty="0"/>
              <a:t> Oude Essink, </a:t>
            </a:r>
            <a:r>
              <a:rPr lang="nl-NL" dirty="0" err="1"/>
              <a:t>Marc.F</a:t>
            </a:r>
            <a:r>
              <a:rPr lang="nl-NL" dirty="0"/>
              <a:t>. P. Bierkens </a:t>
            </a:r>
          </a:p>
        </p:txBody>
      </p:sp>
    </p:spTree>
    <p:extLst>
      <p:ext uri="{BB962C8B-B14F-4D97-AF65-F5344CB8AC3E}">
        <p14:creationId xmlns:p14="http://schemas.microsoft.com/office/powerpoint/2010/main" val="357679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G:\PhD_Ongoing\SWIM\Plots\measurements.png">
            <a:extLst>
              <a:ext uri="{FF2B5EF4-FFF2-40B4-BE49-F238E27FC236}">
                <a16:creationId xmlns:a16="http://schemas.microsoft.com/office/drawing/2014/main" id="{0A591C20-CF92-48E1-BD16-A96DEEC60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r="7398" b="7659"/>
          <a:stretch/>
        </p:blipFill>
        <p:spPr bwMode="auto">
          <a:xfrm>
            <a:off x="324903" y="5006152"/>
            <a:ext cx="3687116" cy="16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254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D18AF-0078-4B13-A990-CF3DED184649}"/>
              </a:ext>
            </a:extLst>
          </p:cNvPr>
          <p:cNvSpPr txBox="1"/>
          <p:nvPr/>
        </p:nvSpPr>
        <p:spPr>
          <a:xfrm>
            <a:off x="245243" y="910150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Step 1: Collect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1882C6-91D2-45B7-BBEF-64E192655883}"/>
              </a:ext>
            </a:extLst>
          </p:cNvPr>
          <p:cNvCxnSpPr>
            <a:cxnSpLocks/>
          </p:cNvCxnSpPr>
          <p:nvPr/>
        </p:nvCxnSpPr>
        <p:spPr>
          <a:xfrm>
            <a:off x="4154993" y="825500"/>
            <a:ext cx="0" cy="603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AB41D3-EE7B-4F87-B8A2-2147AD5657E7}"/>
              </a:ext>
            </a:extLst>
          </p:cNvPr>
          <p:cNvCxnSpPr>
            <a:cxnSpLocks/>
            <a:endCxn id="30" idx="2"/>
          </p:cNvCxnSpPr>
          <p:nvPr/>
        </p:nvCxnSpPr>
        <p:spPr>
          <a:xfrm flipH="1">
            <a:off x="915642" y="2631782"/>
            <a:ext cx="1563272" cy="1562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5E4C38-7D1D-4045-AFC2-E8BDEB09521F}"/>
              </a:ext>
            </a:extLst>
          </p:cNvPr>
          <p:cNvCxnSpPr>
            <a:cxnSpLocks/>
            <a:endCxn id="30" idx="4"/>
          </p:cNvCxnSpPr>
          <p:nvPr/>
        </p:nvCxnSpPr>
        <p:spPr>
          <a:xfrm flipH="1">
            <a:off x="1840100" y="2631782"/>
            <a:ext cx="651356" cy="2182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0661C6-F1E9-40D7-88EF-74CFF0E015F5}"/>
              </a:ext>
            </a:extLst>
          </p:cNvPr>
          <p:cNvCxnSpPr>
            <a:cxnSpLocks/>
            <a:endCxn id="30" idx="6"/>
          </p:cNvCxnSpPr>
          <p:nvPr/>
        </p:nvCxnSpPr>
        <p:spPr>
          <a:xfrm>
            <a:off x="2491454" y="2631782"/>
            <a:ext cx="434680" cy="1937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BAE48CB-BC15-4803-8387-55BF57C9122B}"/>
              </a:ext>
            </a:extLst>
          </p:cNvPr>
          <p:cNvSpPr/>
          <p:nvPr/>
        </p:nvSpPr>
        <p:spPr>
          <a:xfrm rot="634724">
            <a:off x="898261" y="3941515"/>
            <a:ext cx="2045254" cy="8801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8" descr="Image result for helicopter">
            <a:extLst>
              <a:ext uri="{FF2B5EF4-FFF2-40B4-BE49-F238E27FC236}">
                <a16:creationId xmlns:a16="http://schemas.microsoft.com/office/drawing/2014/main" id="{52185117-7AA6-41D7-A462-3EA738D5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124">
            <a:off x="217020" y="1646152"/>
            <a:ext cx="3855846" cy="11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AFF8DF6-970E-4FB8-B018-A5EF9684594F}"/>
              </a:ext>
            </a:extLst>
          </p:cNvPr>
          <p:cNvSpPr txBox="1"/>
          <p:nvPr/>
        </p:nvSpPr>
        <p:spPr>
          <a:xfrm>
            <a:off x="4472493" y="918726"/>
            <a:ext cx="195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Step 2: </a:t>
            </a:r>
            <a:r>
              <a:rPr lang="nl-NL" sz="2000" b="1" dirty="0" err="1"/>
              <a:t>Inversion</a:t>
            </a:r>
            <a:endParaRPr lang="nl-NL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9D1318-90F6-4287-9067-6CA7C81A30A6}"/>
              </a:ext>
            </a:extLst>
          </p:cNvPr>
          <p:cNvSpPr txBox="1"/>
          <p:nvPr/>
        </p:nvSpPr>
        <p:spPr>
          <a:xfrm>
            <a:off x="4270517" y="3976496"/>
            <a:ext cx="553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Step 3: </a:t>
            </a:r>
            <a:r>
              <a:rPr lang="nl-NL" sz="2000" b="1" dirty="0" err="1"/>
              <a:t>Transform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salinity</a:t>
            </a:r>
            <a:r>
              <a:rPr lang="nl-NL" sz="2000" b="1" dirty="0"/>
              <a:t> </a:t>
            </a:r>
            <a:r>
              <a:rPr lang="nl-NL" sz="2000" b="1" dirty="0" err="1"/>
              <a:t>using</a:t>
            </a:r>
            <a:r>
              <a:rPr lang="nl-NL" sz="2000" b="1" dirty="0"/>
              <a:t> </a:t>
            </a:r>
            <a:r>
              <a:rPr lang="nl-NL" sz="2000" b="1" dirty="0" err="1"/>
              <a:t>lithological</a:t>
            </a:r>
            <a:r>
              <a:rPr lang="nl-NL" sz="2000" b="1" dirty="0"/>
              <a:t> data</a:t>
            </a:r>
          </a:p>
        </p:txBody>
      </p:sp>
      <p:pic>
        <p:nvPicPr>
          <p:cNvPr id="54" name="Picture 53" descr="F:\New Hard Drive\Article 1\Article Write Up\Article_1_Final_Data\Figures\2D Section Plots\Line 99 Conductivity Profiles\71_Resistivity_Profile_AHN25.bmp">
            <a:extLst>
              <a:ext uri="{FF2B5EF4-FFF2-40B4-BE49-F238E27FC236}">
                <a16:creationId xmlns:a16="http://schemas.microsoft.com/office/drawing/2014/main" id="{CB4169EF-CE45-423F-B92B-52F6B7B57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8189" r="3618" b="47942"/>
          <a:stretch/>
        </p:blipFill>
        <p:spPr bwMode="auto">
          <a:xfrm>
            <a:off x="4260758" y="1411768"/>
            <a:ext cx="7161623" cy="23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5EF08E-536F-496B-A37F-D8CFF5F23D64}"/>
              </a:ext>
            </a:extLst>
          </p:cNvPr>
          <p:cNvCxnSpPr>
            <a:cxnSpLocks/>
          </p:cNvCxnSpPr>
          <p:nvPr/>
        </p:nvCxnSpPr>
        <p:spPr>
          <a:xfrm flipH="1">
            <a:off x="4152407" y="3860659"/>
            <a:ext cx="8039594" cy="36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03D143CE-40CD-4DD8-813A-C7E5B7711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64678" y="4376606"/>
            <a:ext cx="6471047" cy="18297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3DC856F-B118-4D30-9DFB-A24D2FD8BF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19" t="4843" r="35494" b="4325"/>
          <a:stretch/>
        </p:blipFill>
        <p:spPr>
          <a:xfrm>
            <a:off x="11215237" y="4049138"/>
            <a:ext cx="458662" cy="2563201"/>
          </a:xfrm>
          <a:prstGeom prst="rect">
            <a:avLst/>
          </a:prstGeom>
        </p:spPr>
      </p:pic>
      <p:sp>
        <p:nvSpPr>
          <p:cNvPr id="1051" name="TextBox 1050">
            <a:extLst>
              <a:ext uri="{FF2B5EF4-FFF2-40B4-BE49-F238E27FC236}">
                <a16:creationId xmlns:a16="http://schemas.microsoft.com/office/drawing/2014/main" id="{7F2474F6-C4C0-436A-909C-311AF03CD481}"/>
              </a:ext>
            </a:extLst>
          </p:cNvPr>
          <p:cNvSpPr txBox="1"/>
          <p:nvPr/>
        </p:nvSpPr>
        <p:spPr>
          <a:xfrm rot="16200000">
            <a:off x="11087254" y="5138760"/>
            <a:ext cx="12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Chloride g/l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98D413-DE0C-48DC-8BB7-78684C18A1FF}"/>
              </a:ext>
            </a:extLst>
          </p:cNvPr>
          <p:cNvSpPr txBox="1"/>
          <p:nvPr/>
        </p:nvSpPr>
        <p:spPr>
          <a:xfrm rot="16200000">
            <a:off x="10658385" y="226577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Conductivity</a:t>
            </a:r>
            <a:r>
              <a:rPr lang="nl-NL" dirty="0"/>
              <a:t> (S/m)</a:t>
            </a:r>
          </a:p>
        </p:txBody>
      </p:sp>
    </p:spTree>
    <p:extLst>
      <p:ext uri="{BB962C8B-B14F-4D97-AF65-F5344CB8AC3E}">
        <p14:creationId xmlns:p14="http://schemas.microsoft.com/office/powerpoint/2010/main" val="268629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939E7F-6C96-46DA-8A1A-107B4C193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4" b="25671"/>
          <a:stretch/>
        </p:blipFill>
        <p:spPr>
          <a:xfrm>
            <a:off x="475912" y="3818007"/>
            <a:ext cx="4640621" cy="24361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D931E4-8DDF-458C-B7AF-D0C111D66B02}"/>
              </a:ext>
            </a:extLst>
          </p:cNvPr>
          <p:cNvSpPr/>
          <p:nvPr/>
        </p:nvSpPr>
        <p:spPr>
          <a:xfrm>
            <a:off x="145903" y="884193"/>
            <a:ext cx="6657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research has highlighted the relative sources of error for each of the three steps (see King et al., 2020). This research investigates a method to improve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Airborne electromagnetic surveys exploit the electrical conductivity of groundwater, can we exploit another physical property to improve results? Jointly using 2 properties should be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about density?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47BA5-62B0-4DE4-88F9-70E15B58ABF3}"/>
              </a:ext>
            </a:extLst>
          </p:cNvPr>
          <p:cNvSpPr/>
          <p:nvPr/>
        </p:nvSpPr>
        <p:spPr>
          <a:xfrm>
            <a:off x="358952" y="6319696"/>
            <a:ext cx="400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hlinkClick r:id="rId3"/>
              </a:rPr>
              <a:t>https://www.youtube.com/watch?v=OMoMDsI62pY</a:t>
            </a:r>
            <a:endParaRPr lang="nl-NL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6BC98-695C-48EF-B109-18E53C2109C8}"/>
              </a:ext>
            </a:extLst>
          </p:cNvPr>
          <p:cNvSpPr txBox="1"/>
          <p:nvPr/>
        </p:nvSpPr>
        <p:spPr>
          <a:xfrm>
            <a:off x="475912" y="379377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Density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A0F56-E65E-4F6B-BBA7-FB5C43AC170B}"/>
              </a:ext>
            </a:extLst>
          </p:cNvPr>
          <p:cNvGrpSpPr/>
          <p:nvPr/>
        </p:nvGrpSpPr>
        <p:grpSpPr>
          <a:xfrm>
            <a:off x="6957813" y="1255961"/>
            <a:ext cx="4457587" cy="4754759"/>
            <a:chOff x="880844" y="905739"/>
            <a:chExt cx="3104644" cy="33116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9E283B-77EE-4666-9A73-9925B8A66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844" y="905739"/>
              <a:ext cx="3104644" cy="331162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0941F1-9D63-45DA-B1AC-567202398680}"/>
                </a:ext>
              </a:extLst>
            </p:cNvPr>
            <p:cNvSpPr/>
            <p:nvPr/>
          </p:nvSpPr>
          <p:spPr>
            <a:xfrm>
              <a:off x="1217401" y="2789438"/>
              <a:ext cx="1485662" cy="2378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67FDFC-1395-45DA-A3C7-BB8419F0EDAD}"/>
                </a:ext>
              </a:extLst>
            </p:cNvPr>
            <p:cNvSpPr txBox="1"/>
            <p:nvPr/>
          </p:nvSpPr>
          <p:spPr>
            <a:xfrm>
              <a:off x="2779524" y="1424133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?</a:t>
              </a:r>
              <a:endParaRPr lang="nl-NL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585BD73-C837-473A-AA9E-663C15D2747E}"/>
              </a:ext>
            </a:extLst>
          </p:cNvPr>
          <p:cNvSpPr txBox="1">
            <a:spLocks/>
          </p:cNvSpPr>
          <p:nvPr/>
        </p:nvSpPr>
        <p:spPr>
          <a:xfrm>
            <a:off x="0" y="-6810"/>
            <a:ext cx="12192000" cy="825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3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FF572D-51AF-4BED-A8A9-B1B45D766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25499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Reducing Error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E4C96-4F4C-4BAE-8826-DF92FAA9B7C4}"/>
              </a:ext>
            </a:extLst>
          </p:cNvPr>
          <p:cNvSpPr/>
          <p:nvPr/>
        </p:nvSpPr>
        <p:spPr>
          <a:xfrm>
            <a:off x="145803" y="963999"/>
            <a:ext cx="6246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Source Sans Pro" panose="020B0604020202020204" pitchFamily="34" charset="0"/>
              </a:rPr>
              <a:t>Variable-Density Ground-Water Flow and Transport tools can simulate movement of groundwater based on density differences (fresh/saline).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Source Sans Pro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  <a:t>An aquifer that has not been changed for a long time should be in/close to equilibrium; only low velocity groundwater movements are expected.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93F4DF-658F-48AB-9EBD-EA357133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799" y="934251"/>
            <a:ext cx="3758501" cy="2870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A68A98-91DC-4F82-A36C-09954BF0D6A6}"/>
              </a:ext>
            </a:extLst>
          </p:cNvPr>
          <p:cNvSpPr txBox="1"/>
          <p:nvPr/>
        </p:nvSpPr>
        <p:spPr>
          <a:xfrm>
            <a:off x="7289799" y="3913668"/>
            <a:ext cx="262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Van Engelen et al., (2018)</a:t>
            </a:r>
            <a:endParaRPr lang="nl-NL" sz="14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413114-73B6-47CE-8408-463106EE94E5}"/>
              </a:ext>
            </a:extLst>
          </p:cNvPr>
          <p:cNvSpPr txBox="1">
            <a:spLocks/>
          </p:cNvSpPr>
          <p:nvPr/>
        </p:nvSpPr>
        <p:spPr>
          <a:xfrm>
            <a:off x="0" y="-6810"/>
            <a:ext cx="12192000" cy="825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4" descr="Salad Dressing Science: Emulsion Lab - Science Friday">
            <a:extLst>
              <a:ext uri="{FF2B5EF4-FFF2-40B4-BE49-F238E27FC236}">
                <a16:creationId xmlns:a16="http://schemas.microsoft.com/office/drawing/2014/main" id="{120616DB-4272-44BB-BE22-E86E0FA8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3" y="4149325"/>
            <a:ext cx="3936789" cy="24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14739-EED0-44EF-A4C2-8E91900AB7B0}"/>
              </a:ext>
            </a:extLst>
          </p:cNvPr>
          <p:cNvSpPr txBox="1"/>
          <p:nvPr/>
        </p:nvSpPr>
        <p:spPr>
          <a:xfrm>
            <a:off x="1524213" y="3276527"/>
            <a:ext cx="158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Rapid changes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5A8BFF-8242-4529-A6B9-957E16C8ADDE}"/>
              </a:ext>
            </a:extLst>
          </p:cNvPr>
          <p:cNvSpPr txBox="1"/>
          <p:nvPr/>
        </p:nvSpPr>
        <p:spPr>
          <a:xfrm>
            <a:off x="3340745" y="3291104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No/slow changes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D5E7BB-1F4C-454A-ABA1-BD06331A13B1}"/>
              </a:ext>
            </a:extLst>
          </p:cNvPr>
          <p:cNvCxnSpPr>
            <a:cxnSpLocks/>
          </p:cNvCxnSpPr>
          <p:nvPr/>
        </p:nvCxnSpPr>
        <p:spPr>
          <a:xfrm>
            <a:off x="2340292" y="3573475"/>
            <a:ext cx="297114" cy="1028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F76CA1-6B39-4B4C-9EA0-BEACC0DB44E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234163" y="3660436"/>
            <a:ext cx="0" cy="1042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ttp://www.callumatkinsononline.com/wp-content/uploads/2014/11/0001_t0001-copy.png">
            <a:extLst>
              <a:ext uri="{FF2B5EF4-FFF2-40B4-BE49-F238E27FC236}">
                <a16:creationId xmlns:a16="http://schemas.microsoft.com/office/drawing/2014/main" id="{91C881A7-A30E-4E6D-8C3F-1EC81395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93" y="4236095"/>
            <a:ext cx="5486400" cy="23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7B07FA-AE4C-45D9-B8DA-6136B7D31084}"/>
              </a:ext>
            </a:extLst>
          </p:cNvPr>
          <p:cNvSpPr/>
          <p:nvPr/>
        </p:nvSpPr>
        <p:spPr>
          <a:xfrm>
            <a:off x="6705600" y="6421105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>
                <a:hlinkClick r:id="rId5"/>
              </a:rPr>
              <a:t>http://www.callumatkinsononline.com/animating-velocity-field-python-ffmpeg/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43953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700CD1-4D5D-4363-9CAC-8F413816BB97}"/>
              </a:ext>
            </a:extLst>
          </p:cNvPr>
          <p:cNvCxnSpPr>
            <a:cxnSpLocks/>
          </p:cNvCxnSpPr>
          <p:nvPr/>
        </p:nvCxnSpPr>
        <p:spPr>
          <a:xfrm flipV="1">
            <a:off x="1087610" y="2579496"/>
            <a:ext cx="0" cy="3527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92BA51-C0B6-426A-BB18-F7E6C8DADC03}"/>
              </a:ext>
            </a:extLst>
          </p:cNvPr>
          <p:cNvCxnSpPr>
            <a:cxnSpLocks/>
          </p:cNvCxnSpPr>
          <p:nvPr/>
        </p:nvCxnSpPr>
        <p:spPr>
          <a:xfrm>
            <a:off x="1087610" y="6106760"/>
            <a:ext cx="5386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E7F4C4-A72F-4713-8915-7CBB2BEAD4E1}"/>
              </a:ext>
            </a:extLst>
          </p:cNvPr>
          <p:cNvCxnSpPr/>
          <p:nvPr/>
        </p:nvCxnSpPr>
        <p:spPr>
          <a:xfrm>
            <a:off x="1087610" y="6257835"/>
            <a:ext cx="538647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8F552B-1858-4999-A299-33ED20E88D95}"/>
              </a:ext>
            </a:extLst>
          </p:cNvPr>
          <p:cNvCxnSpPr>
            <a:cxnSpLocks/>
          </p:cNvCxnSpPr>
          <p:nvPr/>
        </p:nvCxnSpPr>
        <p:spPr>
          <a:xfrm flipV="1">
            <a:off x="939977" y="2579497"/>
            <a:ext cx="0" cy="352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DB9D84-63D5-4F21-BAF9-7CD1226A9D95}"/>
              </a:ext>
            </a:extLst>
          </p:cNvPr>
          <p:cNvSpPr txBox="1"/>
          <p:nvPr/>
        </p:nvSpPr>
        <p:spPr>
          <a:xfrm>
            <a:off x="3365127" y="6257835"/>
            <a:ext cx="222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 (e.g. 30 years)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84C58-7217-4F82-9491-2DB1B1E1ADBC}"/>
              </a:ext>
            </a:extLst>
          </p:cNvPr>
          <p:cNvSpPr txBox="1"/>
          <p:nvPr/>
        </p:nvSpPr>
        <p:spPr>
          <a:xfrm rot="16200000">
            <a:off x="-452305" y="4287751"/>
            <a:ext cx="226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Fresh-water volume</a:t>
            </a:r>
            <a:endParaRPr lang="en-GB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E20A7F-7614-40B9-B90B-25A657ADDA0A}"/>
              </a:ext>
            </a:extLst>
          </p:cNvPr>
          <p:cNvCxnSpPr/>
          <p:nvPr/>
        </p:nvCxnSpPr>
        <p:spPr>
          <a:xfrm>
            <a:off x="1087610" y="5359338"/>
            <a:ext cx="5386476" cy="0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C84137-4A36-4696-ADEE-9BC7E293A8DE}"/>
              </a:ext>
            </a:extLst>
          </p:cNvPr>
          <p:cNvSpPr/>
          <p:nvPr/>
        </p:nvSpPr>
        <p:spPr>
          <a:xfrm>
            <a:off x="1087610" y="3003702"/>
            <a:ext cx="5373278" cy="2130458"/>
          </a:xfrm>
          <a:custGeom>
            <a:avLst/>
            <a:gdLst>
              <a:gd name="connsiteX0" fmla="*/ 0 w 5373278"/>
              <a:gd name="connsiteY0" fmla="*/ 0 h 2130458"/>
              <a:gd name="connsiteX1" fmla="*/ 235670 w 5373278"/>
              <a:gd name="connsiteY1" fmla="*/ 725864 h 2130458"/>
              <a:gd name="connsiteX2" fmla="*/ 527901 w 5373278"/>
              <a:gd name="connsiteY2" fmla="*/ 1234912 h 2130458"/>
              <a:gd name="connsiteX3" fmla="*/ 1008668 w 5373278"/>
              <a:gd name="connsiteY3" fmla="*/ 1621411 h 2130458"/>
              <a:gd name="connsiteX4" fmla="*/ 1461155 w 5373278"/>
              <a:gd name="connsiteY4" fmla="*/ 1866507 h 2130458"/>
              <a:gd name="connsiteX5" fmla="*/ 1715678 w 5373278"/>
              <a:gd name="connsiteY5" fmla="*/ 1970202 h 2130458"/>
              <a:gd name="connsiteX6" fmla="*/ 2262433 w 5373278"/>
              <a:gd name="connsiteY6" fmla="*/ 2111604 h 2130458"/>
              <a:gd name="connsiteX7" fmla="*/ 2516957 w 5373278"/>
              <a:gd name="connsiteY7" fmla="*/ 2121031 h 2130458"/>
              <a:gd name="connsiteX8" fmla="*/ 3601039 w 5373278"/>
              <a:gd name="connsiteY8" fmla="*/ 2130458 h 2130458"/>
              <a:gd name="connsiteX9" fmla="*/ 4147794 w 5373278"/>
              <a:gd name="connsiteY9" fmla="*/ 2111604 h 2130458"/>
              <a:gd name="connsiteX10" fmla="*/ 5373278 w 5373278"/>
              <a:gd name="connsiteY10" fmla="*/ 2111604 h 21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3278" h="2130458">
                <a:moveTo>
                  <a:pt x="0" y="0"/>
                </a:moveTo>
                <a:cubicBezTo>
                  <a:pt x="73843" y="260022"/>
                  <a:pt x="147687" y="520045"/>
                  <a:pt x="235670" y="725864"/>
                </a:cubicBezTo>
                <a:cubicBezTo>
                  <a:pt x="323653" y="931683"/>
                  <a:pt x="399068" y="1085654"/>
                  <a:pt x="527901" y="1234912"/>
                </a:cubicBezTo>
                <a:cubicBezTo>
                  <a:pt x="656734" y="1384170"/>
                  <a:pt x="853126" y="1516145"/>
                  <a:pt x="1008668" y="1621411"/>
                </a:cubicBezTo>
                <a:cubicBezTo>
                  <a:pt x="1164210" y="1726677"/>
                  <a:pt x="1343320" y="1808375"/>
                  <a:pt x="1461155" y="1866507"/>
                </a:cubicBezTo>
                <a:cubicBezTo>
                  <a:pt x="1578990" y="1924639"/>
                  <a:pt x="1582132" y="1929353"/>
                  <a:pt x="1715678" y="1970202"/>
                </a:cubicBezTo>
                <a:cubicBezTo>
                  <a:pt x="1849224" y="2011051"/>
                  <a:pt x="2128887" y="2086466"/>
                  <a:pt x="2262433" y="2111604"/>
                </a:cubicBezTo>
                <a:cubicBezTo>
                  <a:pt x="2395979" y="2136742"/>
                  <a:pt x="2516957" y="2121031"/>
                  <a:pt x="2516957" y="2121031"/>
                </a:cubicBezTo>
                <a:lnTo>
                  <a:pt x="3601039" y="2130458"/>
                </a:lnTo>
                <a:cubicBezTo>
                  <a:pt x="3872845" y="2128887"/>
                  <a:pt x="3852421" y="2114746"/>
                  <a:pt x="4147794" y="2111604"/>
                </a:cubicBezTo>
                <a:cubicBezTo>
                  <a:pt x="4443167" y="2108462"/>
                  <a:pt x="4908222" y="2110033"/>
                  <a:pt x="5373278" y="2111604"/>
                </a:cubicBezTo>
              </a:path>
            </a:pathLst>
          </a:custGeom>
          <a:noFill/>
          <a:ln w="25400">
            <a:solidFill>
              <a:srgbClr val="4472C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2D6591-D414-4B37-BC0F-9C69EC27DA37}"/>
              </a:ext>
            </a:extLst>
          </p:cNvPr>
          <p:cNvSpPr txBox="1"/>
          <p:nvPr/>
        </p:nvSpPr>
        <p:spPr>
          <a:xfrm>
            <a:off x="2731271" y="5477225"/>
            <a:ext cx="113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Expected</a:t>
            </a: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3A1B35-D560-427B-946A-6D4C403906DF}"/>
              </a:ext>
            </a:extLst>
          </p:cNvPr>
          <p:cNvSpPr txBox="1"/>
          <p:nvPr/>
        </p:nvSpPr>
        <p:spPr>
          <a:xfrm>
            <a:off x="1982585" y="2507527"/>
            <a:ext cx="4494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Unexpected (inaccuracies in salinity field)</a:t>
            </a:r>
            <a:endParaRPr lang="en-GB" sz="2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C328BC-3B21-46B7-B724-C2E3AEE1B202}"/>
              </a:ext>
            </a:extLst>
          </p:cNvPr>
          <p:cNvCxnSpPr>
            <a:cxnSpLocks/>
            <a:stCxn id="22" idx="1"/>
            <a:endCxn id="19" idx="2"/>
          </p:cNvCxnSpPr>
          <p:nvPr/>
        </p:nvCxnSpPr>
        <p:spPr>
          <a:xfrm flipH="1">
            <a:off x="1615511" y="2707582"/>
            <a:ext cx="367074" cy="1531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E33C8C-D33B-49F4-8721-E70E1BAEE74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1832717" y="5348993"/>
            <a:ext cx="898554" cy="3282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072121-FD1C-49DE-82ED-99417DE55645}"/>
              </a:ext>
            </a:extLst>
          </p:cNvPr>
          <p:cNvSpPr txBox="1"/>
          <p:nvPr/>
        </p:nvSpPr>
        <p:spPr>
          <a:xfrm>
            <a:off x="7369060" y="1435097"/>
            <a:ext cx="45948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causes these inaccuracies and how can this information be exploited? Is it:</a:t>
            </a:r>
          </a:p>
          <a:p>
            <a:endParaRPr lang="en-US" sz="2000" dirty="0"/>
          </a:p>
          <a:p>
            <a:pPr marL="342900" indent="-342900">
              <a:buAutoNum type="alphaLcPeriod"/>
            </a:pPr>
            <a:r>
              <a:rPr lang="en-US" sz="2000" dirty="0"/>
              <a:t>Inversion procedure?</a:t>
            </a:r>
          </a:p>
          <a:p>
            <a:pPr marL="342900" indent="-342900">
              <a:buAutoNum type="alphaLcPeriod"/>
            </a:pPr>
            <a:r>
              <a:rPr lang="en-US" sz="2000" dirty="0"/>
              <a:t>Noise from AEM acquisition?</a:t>
            </a:r>
          </a:p>
          <a:p>
            <a:pPr marL="342900" indent="-342900">
              <a:buAutoNum type="alphaLcPeriod"/>
            </a:pPr>
            <a:r>
              <a:rPr lang="en-US" sz="2000" dirty="0"/>
              <a:t>Groundwater model parameters?</a:t>
            </a:r>
          </a:p>
          <a:p>
            <a:pPr marL="342900" indent="-342900">
              <a:buAutoNum type="alphaLcPeriod"/>
            </a:pPr>
            <a:endParaRPr lang="en-US" sz="2000" dirty="0"/>
          </a:p>
          <a:p>
            <a:r>
              <a:rPr lang="en-US" sz="2000" dirty="0"/>
              <a:t>Set up synthetic model to investigate, then apply to real data. Previous article quantified relative error of inverse model/lithology. </a:t>
            </a:r>
          </a:p>
          <a:p>
            <a:pPr marL="342900" indent="-342900">
              <a:buAutoNum type="alphaLcPeriod"/>
            </a:pPr>
            <a:endParaRPr lang="en-US" sz="2000" dirty="0"/>
          </a:p>
          <a:p>
            <a:pPr marL="342900" indent="-342900">
              <a:buAutoNum type="alphaLcPeriod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4F1F5-FEF9-49BE-9606-55F8FAC56C01}"/>
              </a:ext>
            </a:extLst>
          </p:cNvPr>
          <p:cNvSpPr txBox="1"/>
          <p:nvPr/>
        </p:nvSpPr>
        <p:spPr>
          <a:xfrm>
            <a:off x="241302" y="941164"/>
            <a:ext cx="6476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idea that no rapid changes groundwater salinity should be expected, these can be used to highlight error in the resulting fresh-saline groundwater distribution.</a:t>
            </a:r>
            <a:endParaRPr lang="nl-NL" sz="20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6F92E6D-98AB-4376-82C8-4AE8014895DF}"/>
              </a:ext>
            </a:extLst>
          </p:cNvPr>
          <p:cNvSpPr txBox="1">
            <a:spLocks/>
          </p:cNvSpPr>
          <p:nvPr/>
        </p:nvSpPr>
        <p:spPr>
          <a:xfrm>
            <a:off x="0" y="-27551"/>
            <a:ext cx="12192000" cy="825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1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FF572D-51AF-4BED-A8A9-B1B45D766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25499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Reducing Error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413114-73B6-47CE-8408-463106EE94E5}"/>
              </a:ext>
            </a:extLst>
          </p:cNvPr>
          <p:cNvSpPr txBox="1">
            <a:spLocks/>
          </p:cNvSpPr>
          <p:nvPr/>
        </p:nvSpPr>
        <p:spPr>
          <a:xfrm>
            <a:off x="0" y="-6810"/>
            <a:ext cx="12192000" cy="8254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53F39-5ED1-4E97-9E5E-473E732B51A1}"/>
              </a:ext>
            </a:extLst>
          </p:cNvPr>
          <p:cNvSpPr/>
          <p:nvPr/>
        </p:nvSpPr>
        <p:spPr>
          <a:xfrm>
            <a:off x="475630" y="973863"/>
            <a:ext cx="56203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Summarised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5 steps: 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available groundwater model until a state of equilibrium is reached with the model boundaries and stress terms using SEAWAT code. This is now treated as a synthetic model;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Simulate airborne survey using standard geophysical forward modelling techniques, resulting in set of observations;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Invert geophysical observations and start with initial groundwater model parameters;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groundwater model in small time-steps for ~30 years;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(downhill-simplex) optimization algorithm that penalizes rapid changes in salinity by iteratively changing groundwater model/inversion parameters.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87118-5F00-4023-B029-199D8641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595" y="1514475"/>
            <a:ext cx="5424794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FF572D-51AF-4BED-A8A9-B1B45D766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25499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Reducing Error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413114-73B6-47CE-8408-463106EE94E5}"/>
              </a:ext>
            </a:extLst>
          </p:cNvPr>
          <p:cNvSpPr txBox="1">
            <a:spLocks/>
          </p:cNvSpPr>
          <p:nvPr/>
        </p:nvSpPr>
        <p:spPr>
          <a:xfrm>
            <a:off x="0" y="-6810"/>
            <a:ext cx="12192000" cy="8254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21FB7-172E-4FD3-A988-2FBE57D9053E}"/>
              </a:ext>
            </a:extLst>
          </p:cNvPr>
          <p:cNvSpPr txBox="1"/>
          <p:nvPr/>
        </p:nvSpPr>
        <p:spPr>
          <a:xfrm>
            <a:off x="377246" y="1179182"/>
            <a:ext cx="52790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Model/data used to construct the synthetic model:</a:t>
            </a:r>
          </a:p>
          <a:p>
            <a:endParaRPr lang="en-US" dirty="0"/>
          </a:p>
          <a:p>
            <a:r>
              <a:rPr lang="en-US" dirty="0"/>
              <a:t>SEAWAT model from  </a:t>
            </a:r>
            <a:r>
              <a:rPr lang="en-US" dirty="0" err="1"/>
              <a:t>Zeeuws</a:t>
            </a:r>
            <a:r>
              <a:rPr lang="en-US" dirty="0"/>
              <a:t> </a:t>
            </a:r>
            <a:r>
              <a:rPr lang="en-US" dirty="0" err="1"/>
              <a:t>Vlaanderen</a:t>
            </a:r>
            <a:r>
              <a:rPr lang="en-US" dirty="0"/>
              <a:t> (10 x 10km), 25m resolution, made 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Lithoclasses</a:t>
            </a:r>
            <a:r>
              <a:rPr lang="en-US" dirty="0"/>
              <a:t> (and K values) from available 3D lithological model. 100m resolution, 50m depth. (</a:t>
            </a:r>
            <a:r>
              <a:rPr lang="en-US" dirty="0" err="1"/>
              <a:t>Stafleu</a:t>
            </a:r>
            <a:r>
              <a:rPr lang="en-US" dirty="0"/>
              <a:t> et al., 2011);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Salinity data from available 3D chloride model. 50m resolution, up to ~100m depth. (</a:t>
            </a:r>
            <a:r>
              <a:rPr lang="en-US" dirty="0" err="1"/>
              <a:t>Delsman</a:t>
            </a:r>
            <a:r>
              <a:rPr lang="en-US" dirty="0"/>
              <a:t> et al., 2018);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airborne data measurement locations from previous survey (</a:t>
            </a:r>
            <a:r>
              <a:rPr lang="en-US" dirty="0" err="1"/>
              <a:t>Delsman</a:t>
            </a:r>
            <a:r>
              <a:rPr lang="en-US" dirty="0"/>
              <a:t> et al., 2018).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results are promising and quantitative results will be available soon.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15D31B1-F96E-4720-A32F-209B348E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001" y="3602233"/>
            <a:ext cx="4210354" cy="31087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56C9B-5C38-47B6-BCF1-E0E91EF8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88" y="901235"/>
            <a:ext cx="5739517" cy="228133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8E95AE8-D94A-45F9-9856-7FCAE4BCF8FD}"/>
              </a:ext>
            </a:extLst>
          </p:cNvPr>
          <p:cNvSpPr/>
          <p:nvPr/>
        </p:nvSpPr>
        <p:spPr>
          <a:xfrm>
            <a:off x="7717484" y="1773432"/>
            <a:ext cx="534573" cy="47830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5070CB-BB01-4263-8B4F-923264564745}"/>
              </a:ext>
            </a:extLst>
          </p:cNvPr>
          <p:cNvCxnSpPr/>
          <p:nvPr/>
        </p:nvCxnSpPr>
        <p:spPr>
          <a:xfrm flipH="1">
            <a:off x="7213420" y="2251734"/>
            <a:ext cx="504064" cy="148765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0341BD-9448-4796-A56C-D8B6420428E1}"/>
              </a:ext>
            </a:extLst>
          </p:cNvPr>
          <p:cNvCxnSpPr>
            <a:cxnSpLocks/>
          </p:cNvCxnSpPr>
          <p:nvPr/>
        </p:nvCxnSpPr>
        <p:spPr>
          <a:xfrm>
            <a:off x="8252058" y="2251734"/>
            <a:ext cx="2079136" cy="148765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6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8EB82-7152-4458-ACD3-88709D14B84E}"/>
              </a:ext>
            </a:extLst>
          </p:cNvPr>
          <p:cNvSpPr/>
          <p:nvPr/>
        </p:nvSpPr>
        <p:spPr>
          <a:xfrm>
            <a:off x="411147" y="4298139"/>
            <a:ext cx="10911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5274"/>
              </a:solidFill>
              <a:latin typeface="Open Sans"/>
            </a:endParaRPr>
          </a:p>
          <a:p>
            <a:r>
              <a:rPr lang="nl-NL" sz="1200" dirty="0" err="1"/>
              <a:t>Delsman</a:t>
            </a:r>
            <a:r>
              <a:rPr lang="nl-NL" sz="1200" dirty="0"/>
              <a:t>, J., Van </a:t>
            </a:r>
            <a:r>
              <a:rPr lang="nl-NL" sz="1200" dirty="0" err="1"/>
              <a:t>Baaren</a:t>
            </a:r>
            <a:r>
              <a:rPr lang="nl-NL" sz="1200" dirty="0"/>
              <a:t>, E. S., Siemon, B., </a:t>
            </a:r>
            <a:r>
              <a:rPr lang="nl-NL" sz="1200" dirty="0" err="1"/>
              <a:t>Dabekaussen</a:t>
            </a:r>
            <a:r>
              <a:rPr lang="nl-NL" sz="1200" dirty="0"/>
              <a:t>, W., </a:t>
            </a:r>
            <a:r>
              <a:rPr lang="nl-NL" sz="1200" dirty="0" err="1"/>
              <a:t>Karaoulis</a:t>
            </a:r>
            <a:r>
              <a:rPr lang="nl-NL" sz="1200" dirty="0"/>
              <a:t>, M. C., Pauw, P., et al. (2018). Large‐</a:t>
            </a:r>
            <a:r>
              <a:rPr lang="nl-NL" sz="1200" dirty="0" err="1"/>
              <a:t>scale</a:t>
            </a:r>
            <a:r>
              <a:rPr lang="nl-NL" sz="1200" dirty="0"/>
              <a:t>, </a:t>
            </a:r>
            <a:r>
              <a:rPr lang="nl-NL" sz="1200" dirty="0" err="1"/>
              <a:t>probabilistic</a:t>
            </a:r>
            <a:r>
              <a:rPr lang="nl-NL" sz="1200" dirty="0"/>
              <a:t> </a:t>
            </a:r>
            <a:r>
              <a:rPr lang="nl-NL" sz="1200" dirty="0" err="1"/>
              <a:t>salinity</a:t>
            </a:r>
            <a:r>
              <a:rPr lang="nl-NL" sz="1200" dirty="0"/>
              <a:t> </a:t>
            </a:r>
            <a:r>
              <a:rPr lang="nl-NL" sz="1200" dirty="0" err="1"/>
              <a:t>mapping</a:t>
            </a:r>
            <a:r>
              <a:rPr lang="nl-NL" sz="1200" dirty="0"/>
              <a:t> </a:t>
            </a:r>
            <a:r>
              <a:rPr lang="nl-NL" sz="1200" dirty="0" err="1"/>
              <a:t>using</a:t>
            </a:r>
            <a:r>
              <a:rPr lang="nl-NL" sz="1200" dirty="0"/>
              <a:t> </a:t>
            </a:r>
            <a:r>
              <a:rPr lang="nl-NL" sz="1200" dirty="0" err="1"/>
              <a:t>airborne</a:t>
            </a:r>
            <a:r>
              <a:rPr lang="nl-NL" sz="1200" dirty="0"/>
              <a:t> </a:t>
            </a:r>
            <a:r>
              <a:rPr lang="nl-NL" sz="1200" dirty="0" err="1"/>
              <a:t>electromagnetics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groundwater</a:t>
            </a:r>
            <a:r>
              <a:rPr lang="nl-NL" sz="1200" dirty="0"/>
              <a:t> management in Zeeland, </a:t>
            </a:r>
            <a:r>
              <a:rPr lang="nl-NL" sz="1200" dirty="0" err="1"/>
              <a:t>the</a:t>
            </a:r>
            <a:r>
              <a:rPr lang="nl-NL" sz="1200" dirty="0"/>
              <a:t> Netherlands. </a:t>
            </a:r>
            <a:r>
              <a:rPr lang="nl-NL" sz="1200" dirty="0" err="1"/>
              <a:t>Environmental</a:t>
            </a:r>
            <a:r>
              <a:rPr lang="nl-NL" sz="1200" dirty="0"/>
              <a:t> Research Letters. </a:t>
            </a:r>
            <a:r>
              <a:rPr lang="nl-NL" sz="1200" dirty="0">
                <a:hlinkClick r:id="rId2"/>
              </a:rPr>
              <a:t>https://doi.org/10.1088/1748-9326/aad19e</a:t>
            </a:r>
            <a:endParaRPr lang="nl-NL" sz="1200" dirty="0"/>
          </a:p>
          <a:p>
            <a:endParaRPr lang="nl-NL" sz="1200" dirty="0"/>
          </a:p>
          <a:p>
            <a:r>
              <a:rPr lang="en-US" sz="1200" dirty="0" err="1"/>
              <a:t>Stafleu</a:t>
            </a:r>
            <a:r>
              <a:rPr lang="en-US" sz="1200" dirty="0"/>
              <a:t>, J., </a:t>
            </a:r>
            <a:r>
              <a:rPr lang="en-US" sz="1200" dirty="0" err="1"/>
              <a:t>Maljers</a:t>
            </a:r>
            <a:r>
              <a:rPr lang="en-US" sz="1200" dirty="0"/>
              <a:t>, D., </a:t>
            </a:r>
            <a:r>
              <a:rPr lang="en-US" sz="1200" dirty="0" err="1"/>
              <a:t>Gunnink</a:t>
            </a:r>
            <a:r>
              <a:rPr lang="en-US" sz="1200" dirty="0"/>
              <a:t>, J. L., &amp; </a:t>
            </a:r>
            <a:r>
              <a:rPr lang="en-US" sz="1200" dirty="0" err="1"/>
              <a:t>Busschers</a:t>
            </a:r>
            <a:r>
              <a:rPr lang="en-US" sz="1200" dirty="0"/>
              <a:t>, F. S. (2011). 3D modelling of the shallow subsurface of Zeeland, the Netherlands, Netherlands. Journal of Geosciences, 16(1), 5647. </a:t>
            </a:r>
            <a:r>
              <a:rPr lang="en-US" sz="1200" dirty="0">
                <a:hlinkClick r:id="rId3"/>
              </a:rPr>
              <a:t>https://doi.org/10.5242/iamg.2011.0076</a:t>
            </a:r>
            <a:endParaRPr lang="nl-NL" sz="1200" dirty="0"/>
          </a:p>
          <a:p>
            <a:endParaRPr lang="en-US" sz="1200" dirty="0"/>
          </a:p>
          <a:p>
            <a:r>
              <a:rPr lang="en-US" sz="1200" dirty="0"/>
              <a:t>King J, Oude Essink G, </a:t>
            </a:r>
            <a:r>
              <a:rPr lang="en-US" sz="1200" dirty="0" err="1"/>
              <a:t>Karaolis</a:t>
            </a:r>
            <a:r>
              <a:rPr lang="en-US" sz="1200" dirty="0"/>
              <a:t> M, </a:t>
            </a:r>
            <a:r>
              <a:rPr lang="en-US" sz="1200" dirty="0" err="1"/>
              <a:t>Siemon</a:t>
            </a:r>
            <a:r>
              <a:rPr lang="en-US" sz="1200" dirty="0"/>
              <a:t> B, Bierkens MFP (2018) Quantifying geophysical inversion uncertainty using airborne frequency domain electromagnetic data: applied at the province of Zeeland, The Netherlands. Water </a:t>
            </a:r>
            <a:r>
              <a:rPr lang="en-US" sz="1200" dirty="0" err="1"/>
              <a:t>Resour</a:t>
            </a:r>
            <a:r>
              <a:rPr lang="en-US" sz="1200" dirty="0"/>
              <a:t> Res 54:8420–8441. </a:t>
            </a:r>
            <a:r>
              <a:rPr lang="en-US" sz="1200" dirty="0">
                <a:hlinkClick r:id="rId4"/>
              </a:rPr>
              <a:t>https://doi.org/10.1029/2018WR023165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Auken</a:t>
            </a:r>
            <a:r>
              <a:rPr lang="en-US" sz="1200" dirty="0"/>
              <a:t>, E., &amp; Christiansen, A. V. (2004). Layered and laterally constrained 2D inversion of resistivity data. Geophysics, 69(3), 752– 761. </a:t>
            </a:r>
            <a:r>
              <a:rPr lang="en-US" sz="1200" dirty="0">
                <a:hlinkClick r:id="rId5"/>
              </a:rPr>
              <a:t>https://doi.org/10.1190/1.1759461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E187CF-25F7-46ED-BA98-44458BAC22ED}"/>
              </a:ext>
            </a:extLst>
          </p:cNvPr>
          <p:cNvSpPr txBox="1">
            <a:spLocks/>
          </p:cNvSpPr>
          <p:nvPr/>
        </p:nvSpPr>
        <p:spPr>
          <a:xfrm>
            <a:off x="0" y="-6810"/>
            <a:ext cx="12192000" cy="8254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for looking!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595A1-DDA9-4631-BC77-0E91F05451A5}"/>
              </a:ext>
            </a:extLst>
          </p:cNvPr>
          <p:cNvSpPr txBox="1"/>
          <p:nvPr/>
        </p:nvSpPr>
        <p:spPr>
          <a:xfrm>
            <a:off x="1981812" y="2198864"/>
            <a:ext cx="872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Comments, questions or suggestions are welcome.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7147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783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Source Sans Pro</vt:lpstr>
      <vt:lpstr>Office Theme</vt:lpstr>
      <vt:lpstr>Introduction</vt:lpstr>
      <vt:lpstr>Introduction</vt:lpstr>
      <vt:lpstr>PowerPoint Presentation</vt:lpstr>
      <vt:lpstr>Reducing Error</vt:lpstr>
      <vt:lpstr>PowerPoint Presentation</vt:lpstr>
      <vt:lpstr>Reducing Error</vt:lpstr>
      <vt:lpstr>Reducing Error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Jude King</cp:lastModifiedBy>
  <cp:revision>64</cp:revision>
  <dcterms:created xsi:type="dcterms:W3CDTF">2018-12-19T09:46:15Z</dcterms:created>
  <dcterms:modified xsi:type="dcterms:W3CDTF">2020-05-07T07:39:02Z</dcterms:modified>
</cp:coreProperties>
</file>