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7" r:id="rId3"/>
    <p:sldId id="256" r:id="rId4"/>
    <p:sldId id="260" r:id="rId5"/>
    <p:sldId id="264" r:id="rId6"/>
    <p:sldId id="259" r:id="rId7"/>
    <p:sldId id="262" r:id="rId8"/>
    <p:sldId id="261" r:id="rId9"/>
    <p:sldId id="265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07"/>
    <p:restoredTop sz="94690"/>
  </p:normalViewPr>
  <p:slideViewPr>
    <p:cSldViewPr snapToGrid="0" snapToObjects="1">
      <p:cViewPr>
        <p:scale>
          <a:sx n="65" d="100"/>
          <a:sy n="65" d="100"/>
        </p:scale>
        <p:origin x="256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7277E-2009-5B4B-ACB4-9E1F90FE2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4695C4-8073-3448-B8CD-1276434F6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50834-92A0-1148-9BEE-B895F87F2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57E5E-3262-3D45-AF64-E324E5E2B447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DC6EA-6477-BD44-8BE1-74EA37B6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40B2D-5DB5-D840-A843-6B11EEB0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7153-C063-4F40-90B7-5C6EE33D0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3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F4CCA-F13E-CA4B-B6A7-942869698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C1DF0B-3E48-CB41-B3EC-6DCFD48F49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DE00E-9078-DD48-B38F-4ADD8B775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57E5E-3262-3D45-AF64-E324E5E2B447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DEEB0-0340-A949-BE37-33E11D058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0B42F-C8F0-0843-8EF5-1FCE3DE3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7153-C063-4F40-90B7-5C6EE33D0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104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2DBF4B-92F2-2845-AC60-BC382B94D5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06EA77-B1D2-8544-B867-58BD9A3D7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AD307-E561-5846-9144-3209A51E4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57E5E-3262-3D45-AF64-E324E5E2B447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C42AB-0A32-4544-8C23-B79881365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C49B0-4D61-0147-A2BF-252DF154D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7153-C063-4F40-90B7-5C6EE33D0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04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D0563-475D-3A49-9B4A-A811422C6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08FA9-6288-DA41-86B6-E1E90BDBE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7ED7B-6308-CE40-B5EE-651D0ED6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57E5E-3262-3D45-AF64-E324E5E2B447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001E6-FBAB-5945-A7C5-C40165AC8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2B9AA-892A-1642-8226-A24751890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7153-C063-4F40-90B7-5C6EE33D0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687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8910B-B01D-EA4A-9E75-4AD254415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C837E-7769-E14D-A2F3-99E82F0EE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A7724-55EC-EF4E-B7DF-3374DEC9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57E5E-3262-3D45-AF64-E324E5E2B447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6C4D7-036F-EC4D-8CF5-9E5E71D81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C285C-1DC7-204D-B839-955E608FD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7153-C063-4F40-90B7-5C6EE33D0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27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C635B-3763-444A-94F2-106F4C20D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BA025-A412-0F49-A9F9-D13E667A88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0714F-EB12-3E40-827E-17BAB24EB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CF3665-53D0-CB4C-9B35-94969274E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57E5E-3262-3D45-AF64-E324E5E2B447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65E6C-46D8-8145-8658-0000F237C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616EB-1EF5-4941-BC45-BFED2B8BF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7153-C063-4F40-90B7-5C6EE33D0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676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703DA-88C1-2440-83B7-0F7FD1593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68A54-653F-3D46-95B5-53C8B4739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E815D-925F-AA44-B1EB-15D3B29C0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C877B3-6F62-AC41-959E-A0D26B795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F3E210-448F-8E4E-B3FB-72AE4A9DE5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4F8AD-873C-A74B-ADF6-22B0AB21D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57E5E-3262-3D45-AF64-E324E5E2B447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466471-248B-F949-8EA1-BE3FD1463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5456E3-C50E-9847-89AC-1FA0104E5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7153-C063-4F40-90B7-5C6EE33D0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15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31C35-F3D6-EA4B-B825-F78EB55FA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32AAE4-604A-D743-A1F0-89C61157E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57E5E-3262-3D45-AF64-E324E5E2B447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33C76-0D37-C949-96B9-6EF8C975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06D522-8483-A540-A902-F240058E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7153-C063-4F40-90B7-5C6EE33D0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92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60A210-B728-CA4D-8BE7-138F5ED8F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57E5E-3262-3D45-AF64-E324E5E2B447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07CCE4-10F1-7449-B627-B9F683D8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153A6-C6D4-4B42-9696-737AAEA2E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7153-C063-4F40-90B7-5C6EE33D0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071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C3401-A876-8342-B145-6BF29A0D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50F5F-A39F-B148-8B05-5C19ACDDC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79785D-516D-FE4A-814A-F9D2BD6C3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5A553-2199-AB47-98A5-B4258F6D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57E5E-3262-3D45-AF64-E324E5E2B447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6D853-1363-BC48-9FDB-458A054C6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95B81E-6DCD-A540-AAF8-77CBA6EF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7153-C063-4F40-90B7-5C6EE33D0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306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4F82B-41C7-B245-9B9D-5474201F9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E69600-BBF7-634C-B7B6-06728D9A2F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6A273-391E-2447-B548-3F36513CB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700AC-A707-5044-8CF5-C6DC02F3A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57E5E-3262-3D45-AF64-E324E5E2B447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3600EC-CF5C-3344-96B1-341D7B2AA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B2CCB-5BBF-FD4F-8C92-287586FE1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7153-C063-4F40-90B7-5C6EE33D0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05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FF3FCF-EE57-3445-8E31-4068BA2C1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12708-5974-4D4C-A092-9A288A403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DFCE4-FE48-DC41-855A-77997330BC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57E5E-3262-3D45-AF64-E324E5E2B447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5B699-6846-484B-9A5B-281A375E8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4051A-11D1-CB43-99B1-F2E11EDB8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37153-C063-4F40-90B7-5C6EE33D0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34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em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5.png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view of 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DFBDE4D0-2B2B-E64C-B68A-440CCE6BB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812" b="7812"/>
          <a:stretch/>
        </p:blipFill>
        <p:spPr>
          <a:xfrm>
            <a:off x="0" y="0"/>
            <a:ext cx="12192000" cy="6858000"/>
          </a:xfr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C1F7D4A-53BD-FA43-8C5D-3D4BEB00C9A1}"/>
              </a:ext>
            </a:extLst>
          </p:cNvPr>
          <p:cNvSpPr/>
          <p:nvPr/>
        </p:nvSpPr>
        <p:spPr>
          <a:xfrm>
            <a:off x="8169965" y="4797495"/>
            <a:ext cx="3851306" cy="195062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latin typeface="Helvetica" pitchFamily="2" charset="0"/>
              </a:rPr>
              <a:t>Ryan Stoner</a:t>
            </a:r>
            <a:r>
              <a:rPr lang="en-US" sz="2400" b="1" i="1" baseline="30000" dirty="0">
                <a:latin typeface="Helvetica" pitchFamily="2" charset="0"/>
              </a:rPr>
              <a:t>1</a:t>
            </a:r>
            <a:endParaRPr lang="en-US" sz="2400" b="1" i="1" dirty="0">
              <a:latin typeface="Helvetica" pitchFamily="2" charset="0"/>
            </a:endParaRPr>
          </a:p>
          <a:p>
            <a:pPr algn="ctr"/>
            <a:r>
              <a:rPr lang="en-US" sz="2400" b="1" i="1" dirty="0">
                <a:latin typeface="Helvetica" pitchFamily="2" charset="0"/>
              </a:rPr>
              <a:t>Mark Behn</a:t>
            </a:r>
            <a:r>
              <a:rPr lang="en-US" sz="2400" b="1" i="1" baseline="30000" dirty="0">
                <a:latin typeface="Helvetica" pitchFamily="2" charset="0"/>
              </a:rPr>
              <a:t>2</a:t>
            </a:r>
            <a:endParaRPr lang="en-US" sz="2400" b="1" i="1" dirty="0">
              <a:latin typeface="Helvetica" pitchFamily="2" charset="0"/>
            </a:endParaRPr>
          </a:p>
          <a:p>
            <a:pPr algn="ctr"/>
            <a:r>
              <a:rPr lang="en-US" sz="2400" b="1" i="1" dirty="0">
                <a:latin typeface="Helvetica" pitchFamily="2" charset="0"/>
              </a:rPr>
              <a:t>Bradley Hacker</a:t>
            </a:r>
            <a:r>
              <a:rPr lang="en-US" sz="2400" b="1" i="1" baseline="30000" dirty="0">
                <a:latin typeface="Helvetica" pitchFamily="2" charset="0"/>
              </a:rPr>
              <a:t>1</a:t>
            </a:r>
          </a:p>
          <a:p>
            <a:pPr algn="ctr"/>
            <a:r>
              <a:rPr lang="en-US" sz="2400" i="1" dirty="0">
                <a:latin typeface="Helvetica" pitchFamily="2" charset="0"/>
              </a:rPr>
              <a:t>UCSB</a:t>
            </a:r>
            <a:r>
              <a:rPr lang="en-US" sz="2400" i="1" baseline="30000" dirty="0">
                <a:latin typeface="Helvetica" pitchFamily="2" charset="0"/>
              </a:rPr>
              <a:t>1</a:t>
            </a:r>
            <a:r>
              <a:rPr lang="en-US" sz="2400" i="1" dirty="0">
                <a:latin typeface="Helvetica" pitchFamily="2" charset="0"/>
              </a:rPr>
              <a:t>, Boston College</a:t>
            </a:r>
            <a:r>
              <a:rPr lang="en-US" sz="2400" i="1" baseline="30000" dirty="0">
                <a:latin typeface="Helvetica" pitchFamily="2" charset="0"/>
              </a:rPr>
              <a:t>2</a:t>
            </a:r>
          </a:p>
          <a:p>
            <a:pPr algn="ctr"/>
            <a:r>
              <a:rPr lang="en-US" sz="2400" b="1" i="1" dirty="0">
                <a:latin typeface="Helvetica" pitchFamily="2" charset="0"/>
              </a:rPr>
              <a:t>EGU 2020</a:t>
            </a:r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0462D7B2-F771-F140-8400-0FE56C519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52" y="1683823"/>
            <a:ext cx="2085975" cy="2085975"/>
          </a:xfrm>
          <a:prstGeom prst="rect">
            <a:avLst/>
          </a:prstGeom>
        </p:spPr>
      </p:pic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285F2625-E16F-AD47-BA44-62E7B1F38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40" y="4351223"/>
            <a:ext cx="2207000" cy="2207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98D99F5-3D9A-5646-A05E-AADE0D8B0484}"/>
              </a:ext>
            </a:extLst>
          </p:cNvPr>
          <p:cNvSpPr txBox="1"/>
          <p:nvPr/>
        </p:nvSpPr>
        <p:spPr>
          <a:xfrm>
            <a:off x="1869133" y="209267"/>
            <a:ext cx="8453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Helvetica" pitchFamily="2" charset="0"/>
              </a:rPr>
              <a:t>Lower Crustal Recycling: Reconciling Petrological and Numerical Constraints in the Pamir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831FD3-AF2B-6B44-9540-1C9E97C22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53063"/>
            <a:ext cx="834887" cy="2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97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724183-F59C-D547-B4E5-41C9BBE20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59955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5E02A1D-970D-6643-9B93-4DAE47AE4499}"/>
              </a:ext>
            </a:extLst>
          </p:cNvPr>
          <p:cNvSpPr txBox="1">
            <a:spLocks/>
          </p:cNvSpPr>
          <p:nvPr/>
        </p:nvSpPr>
        <p:spPr>
          <a:xfrm>
            <a:off x="445408" y="194027"/>
            <a:ext cx="51102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i="1" dirty="0">
                <a:latin typeface="Helvetica" pitchFamily="2" charset="0"/>
              </a:rPr>
              <a:t>Wrapping up: parameters that don’t change the style of foundering much</a:t>
            </a:r>
            <a:endParaRPr lang="en-US" sz="3200" i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D1EAF89-47AA-D04F-BD09-15BDF7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224" y="1862013"/>
            <a:ext cx="4869449" cy="4436021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wavenumber – modulates rates</a:t>
            </a:r>
          </a:p>
          <a:p>
            <a:pPr>
              <a:buBlip>
                <a:blip r:embed="rId3"/>
              </a:buBlip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contraction rate ( doubling contraction rate produces nearly identical geodynamic regime diagram as previous slide)</a:t>
            </a:r>
          </a:p>
          <a:p>
            <a:pPr>
              <a:buBlip>
                <a:blip r:embed="rId3"/>
              </a:buBlip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alternating layers of mafic and felsic material in the lower crust</a:t>
            </a:r>
          </a:p>
          <a:p>
            <a:pPr>
              <a:buBlip>
                <a:blip r:embed="rId3"/>
              </a:buBlip>
            </a:pPr>
            <a:r>
              <a:rPr lang="en-US" sz="2400" dirty="0">
                <a:latin typeface="Helvetica" pitchFamily="2" charset="0"/>
              </a:rPr>
              <a:t> locally adding a step with increased thermal gradient in the mantle lithosphere (shown on right)</a:t>
            </a: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022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14E60-66CE-124C-AFD4-6806D738C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28" y="-184695"/>
            <a:ext cx="6856711" cy="1463068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>
                <a:latin typeface="Helvetica" pitchFamily="2" charset="0"/>
                <a:cs typeface="Futura Medium" panose="020B0602020204020303" pitchFamily="34" charset="-79"/>
              </a:rPr>
              <a:t>Xenoliths record foundering</a:t>
            </a:r>
            <a:br>
              <a:rPr lang="en-US" sz="3200" i="1" dirty="0">
                <a:latin typeface="Helvetica" pitchFamily="2" charset="0"/>
                <a:cs typeface="Futura Medium" panose="020B0602020204020303" pitchFamily="34" charset="-79"/>
              </a:rPr>
            </a:br>
            <a:r>
              <a:rPr lang="en-US" sz="3200" i="1" dirty="0">
                <a:latin typeface="Helvetica" pitchFamily="2" charset="0"/>
                <a:cs typeface="Futura Medium" panose="020B0602020204020303" pitchFamily="34" charset="-79"/>
              </a:rPr>
              <a:t>of lower crust in Pamir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0CA4021D-C2BE-3949-958D-CBF9D783A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828" y="1005925"/>
            <a:ext cx="5857875" cy="4137947"/>
          </a:xfr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B16FE9B-782D-3347-8898-1720BD268302}"/>
              </a:ext>
            </a:extLst>
          </p:cNvPr>
          <p:cNvSpPr/>
          <p:nvPr/>
        </p:nvSpPr>
        <p:spPr>
          <a:xfrm>
            <a:off x="518121" y="5050941"/>
            <a:ext cx="5471161" cy="16379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Blip>
                <a:blip r:embed="rId3"/>
              </a:buBlip>
            </a:pPr>
            <a:r>
              <a:rPr lang="en-US" sz="1600" dirty="0">
                <a:latin typeface="Helvetica" pitchFamily="2" charset="0"/>
              </a:rPr>
              <a:t>previous studies of lower crustal xenoliths from the Tashkorgan magmatic suite found evidence for heating and transport of xenoliths to sub-Moho depths after slab breakoff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600" dirty="0">
                <a:latin typeface="Helvetica" pitchFamily="2" charset="0"/>
              </a:rPr>
              <a:t>constrained by thermobarometry, U-Pb zircon dates, and Ti in zircon temperatures</a:t>
            </a:r>
          </a:p>
          <a:p>
            <a:endParaRPr lang="en-US" sz="1600" dirty="0"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28BDCD-366D-8240-8EA3-F4B05D8E2942}"/>
              </a:ext>
            </a:extLst>
          </p:cNvPr>
          <p:cNvSpPr txBox="1"/>
          <p:nvPr/>
        </p:nvSpPr>
        <p:spPr>
          <a:xfrm>
            <a:off x="9142938" y="6308209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Helvetica" pitchFamily="2" charset="0"/>
              </a:rPr>
              <a:t>Shaffer et al., 2017</a:t>
            </a:r>
          </a:p>
        </p:txBody>
      </p:sp>
      <p:pic>
        <p:nvPicPr>
          <p:cNvPr id="9" name="Content Placeholder 12">
            <a:extLst>
              <a:ext uri="{FF2B5EF4-FFF2-40B4-BE49-F238E27FC236}">
                <a16:creationId xmlns:a16="http://schemas.microsoft.com/office/drawing/2014/main" id="{A64C4456-9BF0-2B41-9270-4C2A0D08E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024" y="-2691"/>
            <a:ext cx="5974976" cy="68393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FEC986-159F-744E-80CB-F0CBBC405DD9}"/>
              </a:ext>
            </a:extLst>
          </p:cNvPr>
          <p:cNvSpPr txBox="1"/>
          <p:nvPr/>
        </p:nvSpPr>
        <p:spPr>
          <a:xfrm>
            <a:off x="9163020" y="6411910"/>
            <a:ext cx="2945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Helvetica" pitchFamily="2" charset="0"/>
              </a:rPr>
              <a:t>Kufner et al., 2016; Shaffer et al., 2017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A19A9E-681C-A24D-BED1-85AC99EAFF08}"/>
              </a:ext>
            </a:extLst>
          </p:cNvPr>
          <p:cNvSpPr txBox="1"/>
          <p:nvPr/>
        </p:nvSpPr>
        <p:spPr>
          <a:xfrm>
            <a:off x="809625" y="4267140"/>
            <a:ext cx="25234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Helvetica" pitchFamily="2" charset="0"/>
              </a:rPr>
              <a:t>Gordon et al., 2012; Shaffer et al., 2017</a:t>
            </a:r>
          </a:p>
        </p:txBody>
      </p:sp>
    </p:spTree>
    <p:extLst>
      <p:ext uri="{BB962C8B-B14F-4D97-AF65-F5344CB8AC3E}">
        <p14:creationId xmlns:p14="http://schemas.microsoft.com/office/powerpoint/2010/main" val="3849279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7B4E23-DC0D-6A40-B224-D73C18375C1E}"/>
              </a:ext>
            </a:extLst>
          </p:cNvPr>
          <p:cNvSpPr txBox="1">
            <a:spLocks/>
          </p:cNvSpPr>
          <p:nvPr/>
        </p:nvSpPr>
        <p:spPr>
          <a:xfrm>
            <a:off x="838199" y="-28802"/>
            <a:ext cx="11009243" cy="14942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i="1" dirty="0">
                <a:latin typeface="Helvetica" pitchFamily="2" charset="0"/>
              </a:rPr>
              <a:t>Comparing numerical and xenolith pressure-temperature (P-T) paths to constrain plausible geodynamic regimes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DCC9A9C4-5FBC-7946-8A7A-E79BB7C24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79"/>
          <a:stretch/>
        </p:blipFill>
        <p:spPr>
          <a:xfrm>
            <a:off x="60130" y="1562675"/>
            <a:ext cx="5512534" cy="40544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289A5D-2AB6-2C43-923A-785704982D6F}"/>
              </a:ext>
            </a:extLst>
          </p:cNvPr>
          <p:cNvSpPr/>
          <p:nvPr/>
        </p:nvSpPr>
        <p:spPr>
          <a:xfrm>
            <a:off x="5404022" y="5197617"/>
            <a:ext cx="395416" cy="733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587CAAF-9E71-5B43-85E1-02A339873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47"/>
          <a:stretch/>
        </p:blipFill>
        <p:spPr>
          <a:xfrm>
            <a:off x="6573005" y="1693070"/>
            <a:ext cx="5618995" cy="350454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3" name="Left-Right Arrow 12">
            <a:extLst>
              <a:ext uri="{FF2B5EF4-FFF2-40B4-BE49-F238E27FC236}">
                <a16:creationId xmlns:a16="http://schemas.microsoft.com/office/drawing/2014/main" id="{6DC57BD3-F178-A44E-9030-6D95F96095EA}"/>
              </a:ext>
            </a:extLst>
          </p:cNvPr>
          <p:cNvSpPr/>
          <p:nvPr/>
        </p:nvSpPr>
        <p:spPr>
          <a:xfrm>
            <a:off x="5799438" y="3187356"/>
            <a:ext cx="1081834" cy="480270"/>
          </a:xfrm>
          <a:prstGeom prst="leftRightArrow">
            <a:avLst>
              <a:gd name="adj1" fmla="val 43167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DE24CF8-90C4-6B44-AE79-82127E2FFE7F}"/>
              </a:ext>
            </a:extLst>
          </p:cNvPr>
          <p:cNvSpPr/>
          <p:nvPr/>
        </p:nvSpPr>
        <p:spPr>
          <a:xfrm>
            <a:off x="838199" y="5529128"/>
            <a:ext cx="11009243" cy="13087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2" rtlCol="0" anchor="ctr"/>
          <a:lstStyle/>
          <a:p>
            <a:pPr marL="285750" indent="-285750">
              <a:buBlip>
                <a:blip r:embed="rId4"/>
              </a:buBlip>
            </a:pPr>
            <a:r>
              <a:rPr lang="en-US" sz="1600" dirty="0">
                <a:latin typeface="Helvetica" pitchFamily="2" charset="0"/>
              </a:rPr>
              <a:t>Use Pamir as a test case for the fate of the lower crust during collisional orogeny</a:t>
            </a:r>
          </a:p>
          <a:p>
            <a:pPr marL="285750" indent="-285750">
              <a:buBlip>
                <a:blip r:embed="rId4"/>
              </a:buBlip>
            </a:pPr>
            <a:r>
              <a:rPr lang="en-US" sz="1600" dirty="0">
                <a:latin typeface="Helvetica" pitchFamily="2" charset="0"/>
              </a:rPr>
              <a:t>goal to compare numerical P-T paths (shown as arrow-shaped triangles on right) to P-T path of xenoliths (black line). </a:t>
            </a:r>
          </a:p>
          <a:p>
            <a:pPr marL="285750" indent="-285750">
              <a:buBlip>
                <a:blip r:embed="rId4"/>
              </a:buBlip>
            </a:pPr>
            <a:r>
              <a:rPr lang="en-US" sz="1600" dirty="0">
                <a:latin typeface="Helvetica" pitchFamily="2" charset="0"/>
              </a:rPr>
              <a:t>to find permissible geodynamic  regimes permissible P-T paths should </a:t>
            </a:r>
            <a:r>
              <a:rPr lang="en-US" sz="1600" i="1" dirty="0">
                <a:latin typeface="Helvetica" pitchFamily="2" charset="0"/>
              </a:rPr>
              <a:t>at minimum </a:t>
            </a:r>
            <a:r>
              <a:rPr lang="en-US" sz="1600" dirty="0">
                <a:latin typeface="Helvetica" pitchFamily="2" charset="0"/>
              </a:rPr>
              <a:t>intersect the xenoliths’ P-T path  </a:t>
            </a:r>
          </a:p>
          <a:p>
            <a:pPr marL="285750" indent="-285750">
              <a:buBlip>
                <a:blip r:embed="rId4"/>
              </a:buBlip>
            </a:pPr>
            <a:r>
              <a:rPr lang="en-US" sz="1600" dirty="0">
                <a:latin typeface="Helvetica" pitchFamily="2" charset="0"/>
              </a:rPr>
              <a:t>using the code SiStER </a:t>
            </a:r>
            <a:r>
              <a:rPr lang="en-US" sz="1600" i="1" dirty="0">
                <a:latin typeface="Helvetica" pitchFamily="2" charset="0"/>
              </a:rPr>
              <a:t>(Olive et al., 2016)</a:t>
            </a:r>
            <a:endParaRPr lang="en-US" sz="1600" dirty="0">
              <a:latin typeface="Helvetica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BB2E7E-5665-3740-8E90-412944B57FEE}"/>
              </a:ext>
            </a:extLst>
          </p:cNvPr>
          <p:cNvCxnSpPr>
            <a:cxnSpLocks/>
          </p:cNvCxnSpPr>
          <p:nvPr/>
        </p:nvCxnSpPr>
        <p:spPr>
          <a:xfrm flipV="1">
            <a:off x="5557605" y="3394176"/>
            <a:ext cx="1749985" cy="151551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8069C8-E408-B14E-8B68-064658D18F93}"/>
              </a:ext>
            </a:extLst>
          </p:cNvPr>
          <p:cNvCxnSpPr>
            <a:cxnSpLocks/>
          </p:cNvCxnSpPr>
          <p:nvPr/>
        </p:nvCxnSpPr>
        <p:spPr>
          <a:xfrm>
            <a:off x="5561420" y="1866275"/>
            <a:ext cx="1746170" cy="6108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D86F303-7206-834B-8796-5CE2D9BDAEC7}"/>
              </a:ext>
            </a:extLst>
          </p:cNvPr>
          <p:cNvSpPr txBox="1"/>
          <p:nvPr/>
        </p:nvSpPr>
        <p:spPr>
          <a:xfrm>
            <a:off x="948521" y="4663473"/>
            <a:ext cx="25234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Helvetica" pitchFamily="2" charset="0"/>
              </a:rPr>
              <a:t>Gordon et al., 2012; Shaffer et al., 2017</a:t>
            </a:r>
          </a:p>
        </p:txBody>
      </p:sp>
    </p:spTree>
    <p:extLst>
      <p:ext uri="{BB962C8B-B14F-4D97-AF65-F5344CB8AC3E}">
        <p14:creationId xmlns:p14="http://schemas.microsoft.com/office/powerpoint/2010/main" val="2928554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986A0-EC55-AE47-9F56-91006C74E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>
                <a:latin typeface="Helvetica" pitchFamily="2" charset="0"/>
              </a:rPr>
              <a:t>Thicker, radiogenic crust: delamination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BF7B7AF-BC95-4843-9F85-88D61FC86BB8}"/>
              </a:ext>
            </a:extLst>
          </p:cNvPr>
          <p:cNvSpPr/>
          <p:nvPr/>
        </p:nvSpPr>
        <p:spPr>
          <a:xfrm>
            <a:off x="539681" y="5134347"/>
            <a:ext cx="11112637" cy="16172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2" spcCol="182880" rtlCol="0" anchor="ctr"/>
          <a:lstStyle/>
          <a:p>
            <a:pPr marL="285750" indent="-285750">
              <a:buBlip>
                <a:blip r:embed="rId4"/>
              </a:buBlip>
            </a:pPr>
            <a:r>
              <a:rPr lang="en-US" sz="1600" dirty="0">
                <a:latin typeface="Helvetica" pitchFamily="2" charset="0"/>
              </a:rPr>
              <a:t>use densities from calculated stable assemblages for upper, middle, and lower crust and associated heat production (Rudnick and Gao, 2014)</a:t>
            </a:r>
          </a:p>
          <a:p>
            <a:pPr marL="285750" indent="-285750">
              <a:buBlip>
                <a:blip r:embed="rId4"/>
              </a:buBlip>
            </a:pPr>
            <a:r>
              <a:rPr lang="en-US" sz="1600" dirty="0">
                <a:latin typeface="Helvetica" pitchFamily="2" charset="0"/>
              </a:rPr>
              <a:t>only showing the upper, near surface half of the model</a:t>
            </a:r>
          </a:p>
          <a:p>
            <a:pPr marL="285750" indent="-285750">
              <a:buBlip>
                <a:blip r:embed="rId4"/>
              </a:buBlip>
            </a:pPr>
            <a:r>
              <a:rPr lang="en-US" sz="1600" dirty="0">
                <a:latin typeface="Helvetica" pitchFamily="2" charset="0"/>
              </a:rPr>
              <a:t>cases with delamination </a:t>
            </a:r>
            <a:r>
              <a:rPr lang="en-US" sz="1600" b="1" dirty="0">
                <a:latin typeface="Helvetica" pitchFamily="2" charset="0"/>
              </a:rPr>
              <a:t>do tend to intersect the xenolith P-T path; consistent with xenolith data</a:t>
            </a:r>
          </a:p>
          <a:p>
            <a:pPr marL="285750" indent="-285750">
              <a:buBlip>
                <a:blip r:embed="rId4"/>
              </a:buBlip>
            </a:pPr>
            <a:r>
              <a:rPr lang="en-US" sz="1600" dirty="0">
                <a:latin typeface="Helvetica" pitchFamily="2" charset="0"/>
              </a:rPr>
              <a:t>lower crust in area of thickened crust generally flows to margin of initially thickened crust and before accumulating enough material to founder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55F41-FDED-224A-8C93-09711C0A3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2169" y="2288292"/>
            <a:ext cx="1003262" cy="1617281"/>
          </a:xfrm>
          <a:prstGeom prst="rect">
            <a:avLst/>
          </a:prstGeom>
        </p:spPr>
      </p:pic>
      <p:pic>
        <p:nvPicPr>
          <p:cNvPr id="9" name="dz1F_27-Apr-2020_Hqm17t1070AMUC2500Qm17K5VH11RX0EI6e-16CC6HUC23HMC28HLC17N12NL1FrcBrk10012.mp4" descr="dz1F_27-Apr-2020_Hqm17t1070AMUC2500Qm17K5VH11RX0EI6e-16CC6HUC23HMC28HLC17N12NL1FrcBrk10012.mp4">
            <a:hlinkClick r:id="" action="ppaction://media"/>
            <a:extLst>
              <a:ext uri="{FF2B5EF4-FFF2-40B4-BE49-F238E27FC236}">
                <a16:creationId xmlns:a16="http://schemas.microsoft.com/office/drawing/2014/main" id="{D62E7E3A-D534-9C4F-A0BB-149C9C1596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39297"/>
          <a:stretch/>
        </p:blipFill>
        <p:spPr>
          <a:xfrm>
            <a:off x="1479306" y="954987"/>
            <a:ext cx="9233386" cy="367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7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986A0-EC55-AE47-9F56-91006C74E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>
                <a:latin typeface="Helvetica" pitchFamily="2" charset="0"/>
              </a:rPr>
              <a:t>Thicker, radiogenic crust: delamination</a:t>
            </a:r>
          </a:p>
        </p:txBody>
      </p:sp>
      <p:pic>
        <p:nvPicPr>
          <p:cNvPr id="8" name="dz1F_27-Apr-2020_Hqm17t1070AMUC2500Qm17K5VH11RX0EI6e-16CC6HUC23HMC28HLC17N12NL1FrcBrk10012.mp4" descr="dz1F_27-Apr-2020_Hqm17t1070AMUC2500Qm17K5VH11RX0EI6e-16CC6HUC23HMC28HLC17N12NL1FrcBrk10012.mp4">
            <a:hlinkClick r:id="" action="ppaction://media"/>
            <a:extLst>
              <a:ext uri="{FF2B5EF4-FFF2-40B4-BE49-F238E27FC236}">
                <a16:creationId xmlns:a16="http://schemas.microsoft.com/office/drawing/2014/main" id="{3493F920-8D7A-EC42-B8F2-E46CAC48A6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85" y="1427703"/>
            <a:ext cx="12147015" cy="2935896"/>
          </a:xfr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5D9384-E3CF-F348-92EE-932292F02DDF}"/>
              </a:ext>
            </a:extLst>
          </p:cNvPr>
          <p:cNvSpPr/>
          <p:nvPr/>
        </p:nvSpPr>
        <p:spPr>
          <a:xfrm>
            <a:off x="539681" y="5134347"/>
            <a:ext cx="11112637" cy="16172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2" spcCol="182880" rtlCol="0" anchor="ctr"/>
          <a:lstStyle/>
          <a:p>
            <a:pPr marL="285750" indent="-285750">
              <a:buBlip>
                <a:blip r:embed="rId5"/>
              </a:buBlip>
            </a:pPr>
            <a:r>
              <a:rPr lang="en-US" sz="1600" dirty="0">
                <a:latin typeface="Helvetica" pitchFamily="2" charset="0"/>
              </a:rPr>
              <a:t>use densities from calculated stable assemblages for upper, middle, and lower crust and associated heat production (Rudnick and Gao, 2014)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dirty="0">
                <a:latin typeface="Helvetica" pitchFamily="2" charset="0"/>
              </a:rPr>
              <a:t>domain twice the size shown here in the y-direction 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dirty="0">
                <a:latin typeface="Helvetica" pitchFamily="2" charset="0"/>
              </a:rPr>
              <a:t>cases with delamination tend to intersect the xenolith P-T path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dirty="0">
                <a:latin typeface="Helvetica" pitchFamily="2" charset="0"/>
              </a:rPr>
              <a:t>lower crust in area of thickened crust generally flows to margin of initially thickened crust before accumulating enough material to founder</a:t>
            </a:r>
          </a:p>
        </p:txBody>
      </p:sp>
    </p:spTree>
    <p:extLst>
      <p:ext uri="{BB962C8B-B14F-4D97-AF65-F5344CB8AC3E}">
        <p14:creationId xmlns:p14="http://schemas.microsoft.com/office/powerpoint/2010/main" val="274346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010B8A1-EE01-6A40-A029-AE6269948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26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>
                <a:latin typeface="Helvetica" pitchFamily="2" charset="0"/>
              </a:rPr>
              <a:t>Cooler/thinner crust: mechanically-assisted dripping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BBBB20F-EFD2-4349-84C6-12B72E21F46D}"/>
              </a:ext>
            </a:extLst>
          </p:cNvPr>
          <p:cNvSpPr/>
          <p:nvPr/>
        </p:nvSpPr>
        <p:spPr>
          <a:xfrm>
            <a:off x="539681" y="5134347"/>
            <a:ext cx="11112637" cy="16172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2" spcCol="182880" rtlCol="0" anchor="ctr"/>
          <a:lstStyle/>
          <a:p>
            <a:pPr marL="285750" indent="-285750">
              <a:buBlip>
                <a:blip r:embed="rId4"/>
              </a:buBlip>
            </a:pPr>
            <a:r>
              <a:rPr lang="en-US" sz="1600" dirty="0">
                <a:latin typeface="Helvetica" pitchFamily="2" charset="0"/>
              </a:rPr>
              <a:t>thinner, less radiogenic crust, generally takes longer to founder </a:t>
            </a:r>
          </a:p>
          <a:p>
            <a:pPr marL="285750" indent="-285750">
              <a:buBlip>
                <a:blip r:embed="rId4"/>
              </a:buBlip>
            </a:pPr>
            <a:r>
              <a:rPr lang="en-US" sz="1600" dirty="0">
                <a:latin typeface="Helvetica" pitchFamily="2" charset="0"/>
              </a:rPr>
              <a:t>forms a mechanically assisted Rayleigh-Taylor-like instability (drip) driven by positive feedback between contraction and eclogitizatiion</a:t>
            </a:r>
          </a:p>
          <a:p>
            <a:pPr marL="285750" indent="-285750">
              <a:buBlip>
                <a:blip r:embed="rId4"/>
              </a:buBlip>
            </a:pPr>
            <a:r>
              <a:rPr lang="en-US" sz="1600" dirty="0">
                <a:latin typeface="Helvetica" pitchFamily="2" charset="0"/>
              </a:rPr>
              <a:t>P-T paths are generally cold; the ultra-high temperatures seen in the xenolith record are not matched at the same pressure</a:t>
            </a:r>
          </a:p>
          <a:p>
            <a:endParaRPr lang="en-US" sz="1600" dirty="0">
              <a:latin typeface="Helvetica" pitchFamily="2" charset="0"/>
            </a:endParaRPr>
          </a:p>
        </p:txBody>
      </p:sp>
      <p:pic>
        <p:nvPicPr>
          <p:cNvPr id="14" name="dz1F_27-Apr-2020_Hqm17t1070AMUC2727Qm17K5VH11RX0EI6e-16CC6HUC23HMC23HLC17N10NL1FrcBrk10010.mp4" descr="dz1F_27-Apr-2020_Hqm17t1070AMUC2727Qm17K5VH11RX0EI6e-16CC6HUC23HMC23HLC17N10NL1FrcBrk10010.mp4">
            <a:hlinkClick r:id="" action="ppaction://media"/>
            <a:extLst>
              <a:ext uri="{FF2B5EF4-FFF2-40B4-BE49-F238E27FC236}">
                <a16:creationId xmlns:a16="http://schemas.microsoft.com/office/drawing/2014/main" id="{742B2F26-BAF5-AF43-A2D1-3C54681390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92" y="2023353"/>
            <a:ext cx="12091008" cy="2913232"/>
          </a:xfrm>
        </p:spPr>
      </p:pic>
    </p:spTree>
    <p:extLst>
      <p:ext uri="{BB962C8B-B14F-4D97-AF65-F5344CB8AC3E}">
        <p14:creationId xmlns:p14="http://schemas.microsoft.com/office/powerpoint/2010/main" val="189867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49827C9-882A-774E-96E8-8C4363F3C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26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>
                <a:latin typeface="Helvetica" pitchFamily="2" charset="0"/>
              </a:rPr>
              <a:t>Cases with the coolest and/or thinnest crust: wholesale thickening of crust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7E68606-AFC3-0E49-B6D5-7BE82ECC20A0}"/>
              </a:ext>
            </a:extLst>
          </p:cNvPr>
          <p:cNvSpPr/>
          <p:nvPr/>
        </p:nvSpPr>
        <p:spPr>
          <a:xfrm>
            <a:off x="1510748" y="5114134"/>
            <a:ext cx="8761661" cy="16172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2" spcCol="182880" rtlCol="0" anchor="ctr"/>
          <a:lstStyle/>
          <a:p>
            <a:pPr marL="285750" indent="-285750">
              <a:buBlip>
                <a:blip r:embed="rId4"/>
              </a:buBlip>
            </a:pPr>
            <a:r>
              <a:rPr lang="en-US" sz="1600" dirty="0">
                <a:latin typeface="Helvetica" pitchFamily="2" charset="0"/>
              </a:rPr>
              <a:t>when thin enough the crust remains coherent with minimal foundering</a:t>
            </a:r>
          </a:p>
          <a:p>
            <a:pPr marL="285750" indent="-285750">
              <a:buBlip>
                <a:blip r:embed="rId4"/>
              </a:buBlip>
            </a:pPr>
            <a:r>
              <a:rPr lang="en-US" sz="1600" b="1" dirty="0">
                <a:latin typeface="Helvetica" pitchFamily="2" charset="0"/>
              </a:rPr>
              <a:t>density contrasts between lower crust and mantle are larger </a:t>
            </a:r>
            <a:r>
              <a:rPr lang="en-US" sz="1600" dirty="0">
                <a:latin typeface="Helvetica" pitchFamily="2" charset="0"/>
              </a:rPr>
              <a:t>than in hotter cases, but high viscosities prevent foundering </a:t>
            </a:r>
          </a:p>
          <a:p>
            <a:pPr marL="285750" indent="-285750">
              <a:buBlip>
                <a:blip r:embed="rId4"/>
              </a:buBlip>
            </a:pPr>
            <a:r>
              <a:rPr lang="en-US" sz="1600" dirty="0">
                <a:latin typeface="Helvetica" pitchFamily="2" charset="0"/>
              </a:rPr>
              <a:t>P-T paths are even colder than those for R-T instability</a:t>
            </a:r>
          </a:p>
          <a:p>
            <a:pPr marL="285750" indent="-285750">
              <a:buBlip>
                <a:blip r:embed="rId4"/>
              </a:buBlip>
            </a:pPr>
            <a:r>
              <a:rPr lang="en-US" sz="1600" dirty="0">
                <a:latin typeface="Helvetica" pitchFamily="2" charset="0"/>
              </a:rPr>
              <a:t>there is a continuum between individual geodynamic regimes though</a:t>
            </a:r>
          </a:p>
        </p:txBody>
      </p:sp>
      <p:pic>
        <p:nvPicPr>
          <p:cNvPr id="11" name="dz1F_27-Apr-2020_Hqm17t1070AMUC3333Qm17K5VH11RX0EI6e-16CC6HUC23HMC23HLC6N2NL1FrcBrk1002.mp4" descr="dz1F_27-Apr-2020_Hqm17t1070AMUC3333Qm17K5VH11RX0EI6e-16CC6HUC23HMC23HLC6N2NL1FrcBrk1002.mp4">
            <a:hlinkClick r:id="" action="ppaction://media"/>
            <a:extLst>
              <a:ext uri="{FF2B5EF4-FFF2-40B4-BE49-F238E27FC236}">
                <a16:creationId xmlns:a16="http://schemas.microsoft.com/office/drawing/2014/main" id="{58452067-A63B-EA41-9F53-616EB33D2E8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726" y="1881033"/>
            <a:ext cx="11911042" cy="2869871"/>
          </a:xfrm>
        </p:spPr>
      </p:pic>
    </p:spTree>
    <p:extLst>
      <p:ext uri="{BB962C8B-B14F-4D97-AF65-F5344CB8AC3E}">
        <p14:creationId xmlns:p14="http://schemas.microsoft.com/office/powerpoint/2010/main" val="260493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F4C556-43B4-4145-ABFA-23ED8BD02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59" r="39977" b="47688"/>
          <a:stretch/>
        </p:blipFill>
        <p:spPr>
          <a:xfrm>
            <a:off x="2983882" y="0"/>
            <a:ext cx="9208118" cy="3283527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B49AFE8-3F1D-E443-A74C-06F1A7287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89" t="7423" b="71432"/>
          <a:stretch/>
        </p:blipFill>
        <p:spPr>
          <a:xfrm>
            <a:off x="4467828" y="3617240"/>
            <a:ext cx="2883427" cy="25096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C50F84B-5F0E-2545-A63B-ED8C62CF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43" y="311285"/>
            <a:ext cx="3017048" cy="1789399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>
                <a:latin typeface="Helvetica" pitchFamily="2" charset="0"/>
              </a:rPr>
              <a:t>Delamination favored for more radiogenic crust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5F136E7-ECFC-7F42-9AD1-7A6E933E42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76" t="8659" r="11765" b="47688"/>
          <a:stretch/>
        </p:blipFill>
        <p:spPr>
          <a:xfrm>
            <a:off x="7968240" y="3429000"/>
            <a:ext cx="4247936" cy="3161489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924C430-9223-2B44-AC26-F12CA2D757BE}"/>
              </a:ext>
            </a:extLst>
          </p:cNvPr>
          <p:cNvSpPr/>
          <p:nvPr/>
        </p:nvSpPr>
        <p:spPr>
          <a:xfrm>
            <a:off x="160675" y="3012305"/>
            <a:ext cx="3817155" cy="35781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1" spcCol="182880" rtlCol="0" anchor="ctr"/>
          <a:lstStyle/>
          <a:p>
            <a:pPr marL="285750" indent="-285750">
              <a:buBlip>
                <a:blip r:embed="rId3"/>
              </a:buBlip>
            </a:pPr>
            <a:r>
              <a:rPr lang="en-US" dirty="0">
                <a:latin typeface="Helvetica" pitchFamily="2" charset="0"/>
              </a:rPr>
              <a:t>thickness of buoyant upper crust dictates the geodynamic regime</a:t>
            </a: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latin typeface="Helvetica" pitchFamily="2" charset="0"/>
              </a:rPr>
              <a:t>feedback between contraction and eclogitization is captured</a:t>
            </a: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latin typeface="Helvetica" pitchFamily="2" charset="0"/>
              </a:rPr>
              <a:t>though delamination is the only mechanism we see that reproduces the P-T paths, Rayleigh-Taylor-like instabilities occasionally can nucleate delamination</a:t>
            </a:r>
          </a:p>
        </p:txBody>
      </p:sp>
    </p:spTree>
    <p:extLst>
      <p:ext uri="{BB962C8B-B14F-4D97-AF65-F5344CB8AC3E}">
        <p14:creationId xmlns:p14="http://schemas.microsoft.com/office/powerpoint/2010/main" val="2034721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5F302-9451-F64E-9549-8B70666D9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08" y="194027"/>
            <a:ext cx="10877587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>
                <a:latin typeface="Helvetica" pitchFamily="2" charset="0"/>
              </a:rPr>
              <a:t>Wrapping up: parameters that don’t change the style of foundering much</a:t>
            </a:r>
            <a:endParaRPr lang="en-US" sz="32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ADF16-0119-644A-AC3B-ACA7BCDB1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73" y="1782500"/>
            <a:ext cx="3239431" cy="4436021"/>
          </a:xfrm>
        </p:spPr>
        <p:txBody>
          <a:bodyPr>
            <a:normAutofit fontScale="85000" lnSpcReduction="10000"/>
          </a:bodyPr>
          <a:lstStyle/>
          <a:p>
            <a:pPr>
              <a:buBlip>
                <a:blip r:embed="rId4"/>
              </a:buBlip>
            </a:pPr>
            <a:r>
              <a:rPr lang="en-US" sz="2400" dirty="0">
                <a:latin typeface="Helvetica" pitchFamily="2" charset="0"/>
              </a:rPr>
              <a:t> wavenumber – modulates rates</a:t>
            </a:r>
          </a:p>
          <a:p>
            <a:pPr>
              <a:buBlip>
                <a:blip r:embed="rId4"/>
              </a:buBlip>
            </a:pPr>
            <a:r>
              <a:rPr lang="en-US" sz="2400" dirty="0">
                <a:latin typeface="Helvetica" pitchFamily="2" charset="0"/>
              </a:rPr>
              <a:t> contraction rate ( doubling contraction rate produces nearly identical geodynamic regime diagram as previous slide)</a:t>
            </a:r>
          </a:p>
          <a:p>
            <a:pPr>
              <a:buBlip>
                <a:blip r:embed="rId4"/>
              </a:buBlip>
            </a:pPr>
            <a:r>
              <a:rPr lang="en-US" sz="2400" dirty="0">
                <a:latin typeface="Helvetica" pitchFamily="2" charset="0"/>
              </a:rPr>
              <a:t> alternating layers of mafic and felsic material in the lower crust</a:t>
            </a:r>
          </a:p>
          <a:p>
            <a:pPr>
              <a:buBlip>
                <a:blip r:embed="rId4"/>
              </a:buBlip>
            </a:pPr>
            <a:r>
              <a:rPr lang="en-US" sz="2400" dirty="0">
                <a:latin typeface="Helvetica" pitchFamily="2" charset="0"/>
              </a:rPr>
              <a:t> locally adding a step with increased thermal gradient in the mantle lithosphere (shown on right)</a:t>
            </a: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</p:txBody>
      </p:sp>
      <p:pic>
        <p:nvPicPr>
          <p:cNvPr id="9" name="dz3F_28-Apr-2020_Hqm17t1070AMUC3000Qm17K5VH11RX0EI6e-16CC6HUC23HMC23HLC12N8NL1FrcBrk-508.mp4" descr="dz3F_28-Apr-2020_Hqm17t1070AMUC3000Qm17K5VH11RX0EI6e-16CC6HUC23HMC23HLC12N8NL1FrcBrk-508.mp4">
            <a:hlinkClick r:id="" action="ppaction://media"/>
            <a:extLst>
              <a:ext uri="{FF2B5EF4-FFF2-40B4-BE49-F238E27FC236}">
                <a16:creationId xmlns:a16="http://schemas.microsoft.com/office/drawing/2014/main" id="{2A8D2CFD-2923-F846-ADAE-2D362EE56B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41915"/>
          <a:stretch/>
        </p:blipFill>
        <p:spPr>
          <a:xfrm>
            <a:off x="3618689" y="1643711"/>
            <a:ext cx="8595855" cy="357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2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629</Words>
  <Application>Microsoft Macintosh PowerPoint</Application>
  <PresentationFormat>Widescreen</PresentationFormat>
  <Paragraphs>51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Helvetica</vt:lpstr>
      <vt:lpstr>Office Theme</vt:lpstr>
      <vt:lpstr>PowerPoint Presentation</vt:lpstr>
      <vt:lpstr>Xenoliths record foundering of lower crust in Pamir</vt:lpstr>
      <vt:lpstr>PowerPoint Presentation</vt:lpstr>
      <vt:lpstr>Thicker, radiogenic crust: delamination</vt:lpstr>
      <vt:lpstr>Thicker, radiogenic crust: delamination</vt:lpstr>
      <vt:lpstr>Cooler/thinner crust: mechanically-assisted dripping</vt:lpstr>
      <vt:lpstr>Cases with the coolest and/or thinnest crust: wholesale thickening of crust</vt:lpstr>
      <vt:lpstr>Delamination favored for more radiogenic crust</vt:lpstr>
      <vt:lpstr>Wrapping up: parameters that don’t change the style of foundering much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Stoner</dc:creator>
  <cp:lastModifiedBy>Ryan Stoner</cp:lastModifiedBy>
  <cp:revision>48</cp:revision>
  <dcterms:created xsi:type="dcterms:W3CDTF">2020-05-07T11:14:23Z</dcterms:created>
  <dcterms:modified xsi:type="dcterms:W3CDTF">2020-05-08T06:37:07Z</dcterms:modified>
</cp:coreProperties>
</file>