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78" r:id="rId4"/>
    <p:sldId id="279" r:id="rId5"/>
    <p:sldId id="283" r:id="rId6"/>
    <p:sldId id="281" r:id="rId7"/>
    <p:sldId id="282" r:id="rId8"/>
    <p:sldId id="280" r:id="rId9"/>
    <p:sldId id="284" r:id="rId10"/>
    <p:sldId id="285" r:id="rId11"/>
    <p:sldId id="273" r:id="rId12"/>
    <p:sldId id="274" r:id="rId13"/>
    <p:sldId id="275" r:id="rId14"/>
    <p:sldId id="286" r:id="rId1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2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3"/>
    <p:restoredTop sz="94656"/>
  </p:normalViewPr>
  <p:slideViewPr>
    <p:cSldViewPr snapToGrid="0" snapToObjects="1">
      <p:cViewPr varScale="1">
        <p:scale>
          <a:sx n="80" d="100"/>
          <a:sy n="80" d="100"/>
        </p:scale>
        <p:origin x="6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BaseOperativa/Documents/2019%20Lavoro/INGV%202019/Rilevazione%202019%20Tsunami%20Risk%20Sud/2019%20Rilevazione/2DB_Ist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seOperativa/Documents/2019%20Lavoro/INGV%202019/Rilevazione%202019%20Tsunami%20Risk%20Sud/2019%20Rilevazione/2DB_Is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seOperativa/Documents/2019%20Lavoro/INGV%202019/Rilevazione%202019%20Tsunami%20Risk%20Sud/2019%20Rilevazione/2DB_Ist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seOperativa/Documents/2019%20Lavoro/INGV%202019/Rilevazione%202019%20Tsunami%20Risk%20Sud/2019%20Rilevazione/2DB_Ist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ndre\Documents\INGV%20Tsunami\RICERCA%20PERCEZIONE%20RISCHIO\Nuovo%20Foglio%20di%20lavoro%20di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ndre\Documents\INGV%20Tsunami\RICERCA%20PERCEZIONE%20RISCHIO\Nuovo%20Foglio%20di%20lavoro%20di%20Microsoft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andre\Documents\INGV%20Tsunami\RICERCA%20PERCEZIONE%20RISCHIO\Nuovo%20Foglio%20di%20lavoro%20di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0"/>
              <a:t>S</a:t>
            </a:r>
            <a:r>
              <a:rPr lang="it-IT"/>
              <a:t>tratification</a:t>
            </a:r>
            <a:r>
              <a:rPr lang="it-IT" baseline="0"/>
              <a:t> variables: Gender and Age </a:t>
            </a: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4"/>
          <c:order val="1"/>
          <c:tx>
            <c:strRef>
              <c:f>Foglio6!$D$24</c:f>
              <c:strCache>
                <c:ptCount val="1"/>
                <c:pt idx="0">
                  <c:v>Male 2018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4"/>
              <c:layout>
                <c:manualLayout>
                  <c:x val="-8.8967971530249934E-3"/>
                  <c:y val="-3.8684244800141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48-994A-A642-1F76B794487B}"/>
                </c:ext>
              </c:extLst>
            </c:dLbl>
            <c:dLbl>
              <c:idx val="6"/>
              <c:layout>
                <c:manualLayout>
                  <c:x val="-1.3345195729537367E-2"/>
                  <c:y val="-4.2201481836914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48-994A-A642-1F76B79448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Foglio6!$A$25:$B$31</c:f>
              <c:multiLvlStrCache>
                <c:ptCount val="7"/>
                <c:lvl>
                  <c:pt idx="0">
                    <c:v>18-34 </c:v>
                  </c:pt>
                  <c:pt idx="2">
                    <c:v>35-49 </c:v>
                  </c:pt>
                  <c:pt idx="4">
                    <c:v>50-64 </c:v>
                  </c:pt>
                  <c:pt idx="6">
                    <c:v>65 and over</c:v>
                  </c:pt>
                </c:lvl>
                <c:lvl>
                  <c:pt idx="0">
                    <c:v>Age</c:v>
                  </c:pt>
                </c:lvl>
              </c:multiLvlStrCache>
            </c:multiLvlStrRef>
          </c:cat>
          <c:val>
            <c:numRef>
              <c:f>Foglio6!$D$25:$D$31</c:f>
              <c:numCache>
                <c:formatCode>General</c:formatCode>
                <c:ptCount val="7"/>
                <c:pt idx="0">
                  <c:v>76</c:v>
                </c:pt>
                <c:pt idx="2">
                  <c:v>99</c:v>
                </c:pt>
                <c:pt idx="4">
                  <c:v>154</c:v>
                </c:pt>
                <c:pt idx="6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8-994A-A642-1F76B794487B}"/>
            </c:ext>
          </c:extLst>
        </c:ser>
        <c:ser>
          <c:idx val="5"/>
          <c:order val="2"/>
          <c:tx>
            <c:strRef>
              <c:f>Foglio6!$E$24</c:f>
              <c:strCache>
                <c:ptCount val="1"/>
                <c:pt idx="0">
                  <c:v>Female 2018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Foglio6!$A$25:$B$31</c:f>
              <c:multiLvlStrCache>
                <c:ptCount val="7"/>
                <c:lvl>
                  <c:pt idx="0">
                    <c:v>18-34 </c:v>
                  </c:pt>
                  <c:pt idx="2">
                    <c:v>35-49 </c:v>
                  </c:pt>
                  <c:pt idx="4">
                    <c:v>50-64 </c:v>
                  </c:pt>
                  <c:pt idx="6">
                    <c:v>65 and over</c:v>
                  </c:pt>
                </c:lvl>
                <c:lvl>
                  <c:pt idx="0">
                    <c:v>Age</c:v>
                  </c:pt>
                </c:lvl>
              </c:multiLvlStrCache>
            </c:multiLvlStrRef>
          </c:cat>
          <c:val>
            <c:numRef>
              <c:f>Foglio6!$E$25:$E$31</c:f>
              <c:numCache>
                <c:formatCode>General</c:formatCode>
                <c:ptCount val="7"/>
                <c:pt idx="0">
                  <c:v>72</c:v>
                </c:pt>
                <c:pt idx="2">
                  <c:v>112</c:v>
                </c:pt>
                <c:pt idx="4">
                  <c:v>177</c:v>
                </c:pt>
                <c:pt idx="6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48-994A-A642-1F76B794487B}"/>
            </c:ext>
          </c:extLst>
        </c:ser>
        <c:ser>
          <c:idx val="0"/>
          <c:order val="3"/>
          <c:tx>
            <c:strRef>
              <c:f>Foglio6!$C$3</c:f>
              <c:strCache>
                <c:ptCount val="1"/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Foglio6!$A$4:$B$10</c:f>
              <c:multiLvlStrCache>
                <c:ptCount val="7"/>
                <c:lvl>
                  <c:pt idx="0">
                    <c:v>18-34 </c:v>
                  </c:pt>
                  <c:pt idx="2">
                    <c:v>35-49 </c:v>
                  </c:pt>
                  <c:pt idx="4">
                    <c:v>50-64 </c:v>
                  </c:pt>
                  <c:pt idx="6">
                    <c:v>65 and over</c:v>
                  </c:pt>
                </c:lvl>
                <c:lvl>
                  <c:pt idx="0">
                    <c:v>Age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Foglio6!$C$4:$C$10</c:f>
              <c:numCache>
                <c:formatCode>General</c:formatCode>
                <c:ptCount val="7"/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2-2948-994A-A642-1F76B794487B}"/>
            </c:ext>
          </c:extLst>
        </c:ser>
        <c:ser>
          <c:idx val="1"/>
          <c:order val="4"/>
          <c:tx>
            <c:strRef>
              <c:f>Foglio6!$D$3</c:f>
              <c:strCache>
                <c:ptCount val="1"/>
                <c:pt idx="0">
                  <c:v>Male 2020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Foglio6!$A$4:$B$10</c:f>
              <c:multiLvlStrCache>
                <c:ptCount val="7"/>
                <c:lvl>
                  <c:pt idx="0">
                    <c:v>18-34 </c:v>
                  </c:pt>
                  <c:pt idx="2">
                    <c:v>35-49 </c:v>
                  </c:pt>
                  <c:pt idx="4">
                    <c:v>50-64 </c:v>
                  </c:pt>
                  <c:pt idx="6">
                    <c:v>65 and over</c:v>
                  </c:pt>
                </c:lvl>
                <c:lvl>
                  <c:pt idx="0">
                    <c:v>Age</c:v>
                  </c:pt>
                </c:lvl>
              </c:multiLvlStrCache>
            </c:multiLvlStrRef>
          </c:cat>
          <c:val>
            <c:numRef>
              <c:f>Foglio6!$D$4:$D$10</c:f>
              <c:numCache>
                <c:formatCode>General</c:formatCode>
                <c:ptCount val="7"/>
                <c:pt idx="0">
                  <c:v>50</c:v>
                </c:pt>
                <c:pt idx="2">
                  <c:v>78</c:v>
                </c:pt>
                <c:pt idx="4">
                  <c:v>77</c:v>
                </c:pt>
                <c:pt idx="6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48-994A-A642-1F76B794487B}"/>
            </c:ext>
          </c:extLst>
        </c:ser>
        <c:ser>
          <c:idx val="2"/>
          <c:order val="5"/>
          <c:tx>
            <c:strRef>
              <c:f>Foglio6!$E$3</c:f>
              <c:strCache>
                <c:ptCount val="1"/>
                <c:pt idx="0">
                  <c:v>Female 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Foglio6!$A$4:$B$10</c:f>
              <c:multiLvlStrCache>
                <c:ptCount val="7"/>
                <c:lvl>
                  <c:pt idx="0">
                    <c:v>18-34 </c:v>
                  </c:pt>
                  <c:pt idx="2">
                    <c:v>35-49 </c:v>
                  </c:pt>
                  <c:pt idx="4">
                    <c:v>50-64 </c:v>
                  </c:pt>
                  <c:pt idx="6">
                    <c:v>65 and over</c:v>
                  </c:pt>
                </c:lvl>
                <c:lvl>
                  <c:pt idx="0">
                    <c:v>Age</c:v>
                  </c:pt>
                </c:lvl>
              </c:multiLvlStrCache>
            </c:multiLvlStrRef>
          </c:cat>
          <c:val>
            <c:numRef>
              <c:f>Foglio6!$E$4:$E$10</c:f>
              <c:numCache>
                <c:formatCode>General</c:formatCode>
                <c:ptCount val="7"/>
                <c:pt idx="0">
                  <c:v>48</c:v>
                </c:pt>
                <c:pt idx="2">
                  <c:v>86</c:v>
                </c:pt>
                <c:pt idx="4">
                  <c:v>88</c:v>
                </c:pt>
                <c:pt idx="6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48-994A-A642-1F76B7944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897183"/>
        <c:axId val="124825903"/>
        <c:extLst>
          <c:ext xmlns:c15="http://schemas.microsoft.com/office/drawing/2012/chart" uri="{02D57815-91ED-43cb-92C2-25804820EDAC}">
            <c15:filteredBarSeries>
              <c15:ser>
                <c:idx val="3"/>
                <c:order val="0"/>
                <c:tx>
                  <c:strRef>
                    <c:extLst>
                      <c:ext uri="{02D57815-91ED-43cb-92C2-25804820EDAC}">
                        <c15:formulaRef>
                          <c15:sqref>Foglio6!$C$24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Foglio6!$A$25:$B$31</c15:sqref>
                        </c15:formulaRef>
                      </c:ext>
                    </c:extLst>
                    <c:multiLvlStrCache>
                      <c:ptCount val="7"/>
                      <c:lvl>
                        <c:pt idx="0">
                          <c:v>18-34 </c:v>
                        </c:pt>
                        <c:pt idx="2">
                          <c:v>35-49 </c:v>
                        </c:pt>
                        <c:pt idx="4">
                          <c:v>50-64 </c:v>
                        </c:pt>
                        <c:pt idx="6">
                          <c:v>65 and over</c:v>
                        </c:pt>
                      </c:lvl>
                      <c:lvl>
                        <c:pt idx="0">
                          <c:v>Age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Foglio6!$C$25:$C$31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2948-994A-A642-1F76B794487B}"/>
                  </c:ext>
                </c:extLst>
              </c15:ser>
            </c15:filteredBarSeries>
          </c:ext>
        </c:extLst>
      </c:barChart>
      <c:catAx>
        <c:axId val="23289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825903"/>
        <c:crosses val="autoZero"/>
        <c:auto val="1"/>
        <c:lblAlgn val="ctr"/>
        <c:lblOffset val="100"/>
        <c:noMultiLvlLbl val="0"/>
      </c:catAx>
      <c:valAx>
        <c:axId val="124825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32897183"/>
        <c:crosses val="autoZero"/>
        <c:crossBetween val="between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Foglio1!$D$3</c:f>
              <c:strCache>
                <c:ptCount val="1"/>
                <c:pt idx="0">
                  <c:v>Thyrrenian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58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Foglio1!$B$4:$B$8</c:f>
              <c:strCache>
                <c:ptCount val="4"/>
                <c:pt idx="1">
                  <c:v>Unlikely</c:v>
                </c:pt>
                <c:pt idx="2">
                  <c:v>Neither likely nor unlikely</c:v>
                </c:pt>
                <c:pt idx="3">
                  <c:v>Likely</c:v>
                </c:pt>
              </c:strCache>
            </c:strRef>
          </c:cat>
          <c:val>
            <c:numRef>
              <c:f>Foglio1!$D$4:$D$8</c:f>
              <c:numCache>
                <c:formatCode>0.00%</c:formatCode>
                <c:ptCount val="5"/>
                <c:pt idx="1">
                  <c:v>0.26200000000000001</c:v>
                </c:pt>
                <c:pt idx="2">
                  <c:v>0.08</c:v>
                </c:pt>
                <c:pt idx="3">
                  <c:v>0.65900000000000003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BA-1540-B64D-0AA962E27891}"/>
            </c:ext>
          </c:extLst>
        </c:ser>
        <c:ser>
          <c:idx val="2"/>
          <c:order val="2"/>
          <c:tx>
            <c:strRef>
              <c:f>Foglio1!$E$3</c:f>
              <c:strCache>
                <c:ptCount val="1"/>
                <c:pt idx="0">
                  <c:v>Ionian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58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Foglio1!$B$4:$B$8</c:f>
              <c:strCache>
                <c:ptCount val="4"/>
                <c:pt idx="1">
                  <c:v>Unlikely</c:v>
                </c:pt>
                <c:pt idx="2">
                  <c:v>Neither likely nor unlikely</c:v>
                </c:pt>
                <c:pt idx="3">
                  <c:v>Likely</c:v>
                </c:pt>
              </c:strCache>
            </c:strRef>
          </c:cat>
          <c:val>
            <c:numRef>
              <c:f>Foglio1!$E$4:$E$8</c:f>
              <c:numCache>
                <c:formatCode>0.00%</c:formatCode>
                <c:ptCount val="5"/>
                <c:pt idx="1">
                  <c:v>0.42599999999999999</c:v>
                </c:pt>
                <c:pt idx="2">
                  <c:v>0.121</c:v>
                </c:pt>
                <c:pt idx="3">
                  <c:v>0.45299999999999996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BA-1540-B64D-0AA962E27891}"/>
            </c:ext>
          </c:extLst>
        </c:ser>
        <c:ser>
          <c:idx val="3"/>
          <c:order val="3"/>
          <c:tx>
            <c:strRef>
              <c:f>Foglio1!$F$3</c:f>
              <c:strCache>
                <c:ptCount val="1"/>
                <c:pt idx="0">
                  <c:v>Adriatic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58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Foglio1!$B$4:$B$8</c:f>
              <c:strCache>
                <c:ptCount val="4"/>
                <c:pt idx="1">
                  <c:v>Unlikely</c:v>
                </c:pt>
                <c:pt idx="2">
                  <c:v>Neither likely nor unlikely</c:v>
                </c:pt>
                <c:pt idx="3">
                  <c:v>Likely</c:v>
                </c:pt>
              </c:strCache>
            </c:strRef>
          </c:cat>
          <c:val>
            <c:numRef>
              <c:f>Foglio1!$F$4:$F$8</c:f>
              <c:numCache>
                <c:formatCode>0.00%</c:formatCode>
                <c:ptCount val="5"/>
                <c:pt idx="1">
                  <c:v>0.62</c:v>
                </c:pt>
                <c:pt idx="2">
                  <c:v>8.5999999999999993E-2</c:v>
                </c:pt>
                <c:pt idx="3">
                  <c:v>0.29499999999999998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BA-1540-B64D-0AA962E27891}"/>
            </c:ext>
          </c:extLst>
        </c:ser>
        <c:ser>
          <c:idx val="4"/>
          <c:order val="4"/>
          <c:tx>
            <c:strRef>
              <c:f>Foglio1!$G$3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B0F0"/>
            </a:solidFill>
            <a:ln w="1587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Foglio1!$B$4:$B$8</c:f>
              <c:strCache>
                <c:ptCount val="4"/>
                <c:pt idx="1">
                  <c:v>Unlikely</c:v>
                </c:pt>
                <c:pt idx="2">
                  <c:v>Neither likely nor unlikely</c:v>
                </c:pt>
                <c:pt idx="3">
                  <c:v>Likely</c:v>
                </c:pt>
              </c:strCache>
            </c:strRef>
          </c:cat>
          <c:val>
            <c:numRef>
              <c:f>Foglio1!$G$4:$G$8</c:f>
              <c:numCache>
                <c:formatCode>0.00%</c:formatCode>
                <c:ptCount val="5"/>
                <c:pt idx="1">
                  <c:v>0.47400000000000003</c:v>
                </c:pt>
                <c:pt idx="2">
                  <c:v>0.105</c:v>
                </c:pt>
                <c:pt idx="3">
                  <c:v>0.42200000000000004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BA-1540-B64D-0AA962E27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4"/>
        <c:overlap val="5"/>
        <c:axId val="227069247"/>
        <c:axId val="22675804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Foglio1!$C$3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Foglio1!$B$4:$B$8</c15:sqref>
                        </c15:formulaRef>
                      </c:ext>
                    </c:extLst>
                    <c:strCache>
                      <c:ptCount val="4"/>
                      <c:pt idx="1">
                        <c:v>Unlikely</c:v>
                      </c:pt>
                      <c:pt idx="2">
                        <c:v>Neither likely nor unlikely</c:v>
                      </c:pt>
                      <c:pt idx="3">
                        <c:v>Likely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Foglio1!$C$4:$C$8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98BA-1540-B64D-0AA962E27891}"/>
                  </c:ext>
                </c:extLst>
              </c15:ser>
            </c15:filteredBarSeries>
          </c:ext>
        </c:extLst>
      </c:barChart>
      <c:catAx>
        <c:axId val="227069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6758047"/>
        <c:crosses val="autoZero"/>
        <c:auto val="1"/>
        <c:lblAlgn val="ctr"/>
        <c:lblOffset val="100"/>
        <c:noMultiLvlLbl val="0"/>
      </c:catAx>
      <c:valAx>
        <c:axId val="2267580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27069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coastal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areas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hit by the 1908 tsunami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Foglio4!$E$34</c:f>
              <c:strCache>
                <c:ptCount val="1"/>
                <c:pt idx="0">
                  <c:v>No Tsunami Exposure 1908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gradFill flip="none" rotWithShape="1">
                <a:gsLst>
                  <a:gs pos="0">
                    <a:srgbClr val="0070C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6200000" scaled="1"/>
                <a:tileRect/>
              </a:gradFill>
            </a:ln>
            <a:effectLst/>
          </c:spPr>
          <c:invertIfNegative val="0"/>
          <c:dLbls>
            <c:dLbl>
              <c:idx val="3"/>
              <c:layout>
                <c:manualLayout>
                  <c:x val="-3.79572144485481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6F-4E4A-B348-4744C8E838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Foglio4!$C$35:$C$40</c:f>
              <c:strCache>
                <c:ptCount val="6"/>
                <c:pt idx="1">
                  <c:v>Unlikely</c:v>
                </c:pt>
                <c:pt idx="3">
                  <c:v>Neither likely nor unlikely</c:v>
                </c:pt>
                <c:pt idx="5">
                  <c:v>Likely</c:v>
                </c:pt>
              </c:strCache>
            </c:strRef>
          </c:cat>
          <c:val>
            <c:numRef>
              <c:f>Foglio4!$E$35:$E$40</c:f>
              <c:numCache>
                <c:formatCode>0.00%</c:formatCode>
                <c:ptCount val="6"/>
                <c:pt idx="1">
                  <c:v>0.53800000000000003</c:v>
                </c:pt>
                <c:pt idx="3">
                  <c:v>9.2999999999999999E-2</c:v>
                </c:pt>
                <c:pt idx="5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F-4E4A-B348-4744C8E838C5}"/>
            </c:ext>
          </c:extLst>
        </c:ser>
        <c:ser>
          <c:idx val="3"/>
          <c:order val="3"/>
          <c:tx>
            <c:strRef>
              <c:f>Foglio4!$G$34</c:f>
              <c:strCache>
                <c:ptCount val="1"/>
                <c:pt idx="0">
                  <c:v>Tsunami Exposure 1908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5875">
              <a:gradFill flip="none" rotWithShape="1">
                <a:gsLst>
                  <a:gs pos="0">
                    <a:srgbClr val="00B0F0"/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</a:ln>
            <a:effectLst/>
          </c:spPr>
          <c:invertIfNegative val="0"/>
          <c:dLbls>
            <c:dLbl>
              <c:idx val="1"/>
              <c:layout>
                <c:manualLayout>
                  <c:x val="5.6935821672821916E-3"/>
                  <c:y val="7.1933888791340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6F-4E4A-B348-4744C8E838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Foglio4!$C$35:$C$40</c:f>
              <c:strCache>
                <c:ptCount val="6"/>
                <c:pt idx="1">
                  <c:v>Unlikely</c:v>
                </c:pt>
                <c:pt idx="3">
                  <c:v>Neither likely nor unlikely</c:v>
                </c:pt>
                <c:pt idx="5">
                  <c:v>Likely</c:v>
                </c:pt>
              </c:strCache>
            </c:strRef>
          </c:cat>
          <c:val>
            <c:numRef>
              <c:f>Foglio4!$G$35:$G$40</c:f>
              <c:numCache>
                <c:formatCode>0.00%</c:formatCode>
                <c:ptCount val="6"/>
                <c:pt idx="1">
                  <c:v>0.37</c:v>
                </c:pt>
                <c:pt idx="3">
                  <c:v>0.11899999999999999</c:v>
                </c:pt>
                <c:pt idx="5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6F-4E4A-B348-4744C8E83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215759"/>
        <c:axId val="25720979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Foglio4!$D$34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Foglio4!$C$35:$C$40</c15:sqref>
                        </c15:formulaRef>
                      </c:ext>
                    </c:extLst>
                    <c:strCache>
                      <c:ptCount val="6"/>
                      <c:pt idx="1">
                        <c:v>Unlikely</c:v>
                      </c:pt>
                      <c:pt idx="3">
                        <c:v>Neither likely nor unlikely</c:v>
                      </c:pt>
                      <c:pt idx="5">
                        <c:v>Likely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Foglio4!$D$35:$D$40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B6F-4E4A-B348-4744C8E838C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Foglio4!$F$34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Foglio4!$C$35:$C$40</c15:sqref>
                        </c15:formulaRef>
                      </c:ext>
                    </c:extLst>
                    <c:strCache>
                      <c:ptCount val="6"/>
                      <c:pt idx="1">
                        <c:v>Unlikely</c:v>
                      </c:pt>
                      <c:pt idx="3">
                        <c:v>Neither likely nor unlikely</c:v>
                      </c:pt>
                      <c:pt idx="5">
                        <c:v>Likely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Foglio4!$F$35:$F$40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B6F-4E4A-B348-4744C8E838C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Foglio4!$H$34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Foglio4!$C$35:$C$40</c15:sqref>
                        </c15:formulaRef>
                      </c:ext>
                    </c:extLst>
                    <c:strCache>
                      <c:ptCount val="6"/>
                      <c:pt idx="1">
                        <c:v>Unlikely</c:v>
                      </c:pt>
                      <c:pt idx="3">
                        <c:v>Neither likely nor unlikely</c:v>
                      </c:pt>
                      <c:pt idx="5">
                        <c:v>Likely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Foglio4!$H$35:$H$40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B6F-4E4A-B348-4744C8E838C5}"/>
                  </c:ext>
                </c:extLst>
              </c15:ser>
            </c15:filteredBarSeries>
          </c:ext>
        </c:extLst>
      </c:barChart>
      <c:catAx>
        <c:axId val="25721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7209791"/>
        <c:crosses val="autoZero"/>
        <c:auto val="1"/>
        <c:lblAlgn val="ctr"/>
        <c:lblOffset val="100"/>
        <c:noMultiLvlLbl val="0"/>
      </c:catAx>
      <c:valAx>
        <c:axId val="257209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7215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2835695323118"/>
          <c:y val="0.93930535652587632"/>
          <c:w val="0.46943271149752419"/>
          <c:h val="6.06946434741236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</a:rPr>
              <a:t>Tsunami awareness indicator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Foglio8!$D$10</c:f>
              <c:strCache>
                <c:ptCount val="1"/>
                <c:pt idx="0">
                  <c:v>Totally disagree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Foglio8!$E$9:$K$9</c:f>
              <c:strCache>
                <c:ptCount val="5"/>
                <c:pt idx="2">
                  <c:v>Unlikely</c:v>
                </c:pt>
                <c:pt idx="3">
                  <c:v>Neither likely nor unlikely</c:v>
                </c:pt>
                <c:pt idx="4">
                  <c:v>Likely</c:v>
                </c:pt>
              </c:strCache>
            </c:strRef>
          </c:cat>
          <c:val>
            <c:numRef>
              <c:f>Foglio8!$E$10:$J$10</c:f>
              <c:numCache>
                <c:formatCode>General</c:formatCode>
                <c:ptCount val="6"/>
                <c:pt idx="2" formatCode="0.00%">
                  <c:v>0.45700000000000002</c:v>
                </c:pt>
                <c:pt idx="3" formatCode="0.00%">
                  <c:v>0.10199999999999999</c:v>
                </c:pt>
                <c:pt idx="4" formatCode="0.00%">
                  <c:v>0.44100000000000006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45-5F40-8565-1C637FD76ABB}"/>
            </c:ext>
          </c:extLst>
        </c:ser>
        <c:ser>
          <c:idx val="2"/>
          <c:order val="2"/>
          <c:tx>
            <c:strRef>
              <c:f>Foglio8!$D$12</c:f>
              <c:strCache>
                <c:ptCount val="1"/>
                <c:pt idx="0">
                  <c:v>Little disagree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Foglio8!$E$9:$K$9</c:f>
              <c:strCache>
                <c:ptCount val="5"/>
                <c:pt idx="2">
                  <c:v>Unlikely</c:v>
                </c:pt>
                <c:pt idx="3">
                  <c:v>Neither likely nor unlikely</c:v>
                </c:pt>
                <c:pt idx="4">
                  <c:v>Likely</c:v>
                </c:pt>
              </c:strCache>
            </c:strRef>
          </c:cat>
          <c:val>
            <c:numRef>
              <c:f>Foglio8!$E$12:$J$12</c:f>
              <c:numCache>
                <c:formatCode>General</c:formatCode>
                <c:ptCount val="6"/>
                <c:pt idx="2" formatCode="0.00%">
                  <c:v>0.59800000000000009</c:v>
                </c:pt>
                <c:pt idx="3" formatCode="0.00%">
                  <c:v>0.10199999999999999</c:v>
                </c:pt>
                <c:pt idx="4" formatCode="0.00%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45-5F40-8565-1C637FD76ABB}"/>
            </c:ext>
          </c:extLst>
        </c:ser>
        <c:ser>
          <c:idx val="4"/>
          <c:order val="4"/>
          <c:tx>
            <c:strRef>
              <c:f>Foglio8!$D$14</c:f>
              <c:strCache>
                <c:ptCount val="1"/>
                <c:pt idx="0">
                  <c:v>Neither agree nor 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Foglio8!$E$9:$K$9</c:f>
              <c:strCache>
                <c:ptCount val="5"/>
                <c:pt idx="2">
                  <c:v>Unlikely</c:v>
                </c:pt>
                <c:pt idx="3">
                  <c:v>Neither likely nor unlikely</c:v>
                </c:pt>
                <c:pt idx="4">
                  <c:v>Likely</c:v>
                </c:pt>
              </c:strCache>
            </c:strRef>
          </c:cat>
          <c:val>
            <c:numRef>
              <c:f>Foglio8!$E$14:$J$14</c:f>
              <c:numCache>
                <c:formatCode>General</c:formatCode>
                <c:ptCount val="6"/>
                <c:pt idx="2" formatCode="0.00%">
                  <c:v>0.35599999999999998</c:v>
                </c:pt>
                <c:pt idx="3" formatCode="0.00%">
                  <c:v>0.13600000000000001</c:v>
                </c:pt>
                <c:pt idx="4" formatCode="0.00%">
                  <c:v>0.50800000000000001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45-5F40-8565-1C637FD76ABB}"/>
            </c:ext>
          </c:extLst>
        </c:ser>
        <c:ser>
          <c:idx val="6"/>
          <c:order val="6"/>
          <c:tx>
            <c:strRef>
              <c:f>Foglio8!$D$16</c:f>
              <c:strCache>
                <c:ptCount val="1"/>
                <c:pt idx="0">
                  <c:v>Quite agree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Foglio8!$E$9:$K$9</c:f>
              <c:strCache>
                <c:ptCount val="5"/>
                <c:pt idx="2">
                  <c:v>Unlikely</c:v>
                </c:pt>
                <c:pt idx="3">
                  <c:v>Neither likely nor unlikely</c:v>
                </c:pt>
                <c:pt idx="4">
                  <c:v>Likely</c:v>
                </c:pt>
              </c:strCache>
            </c:strRef>
          </c:cat>
          <c:val>
            <c:numRef>
              <c:f>Foglio8!$E$16:$J$16</c:f>
              <c:numCache>
                <c:formatCode>General</c:formatCode>
                <c:ptCount val="6"/>
                <c:pt idx="2" formatCode="0.00%">
                  <c:v>0.54</c:v>
                </c:pt>
                <c:pt idx="3" formatCode="0.00%">
                  <c:v>0.11700000000000001</c:v>
                </c:pt>
                <c:pt idx="4" formatCode="0.00%">
                  <c:v>0.34199999999999997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45-5F40-8565-1C637FD76ABB}"/>
            </c:ext>
          </c:extLst>
        </c:ser>
        <c:ser>
          <c:idx val="8"/>
          <c:order val="8"/>
          <c:tx>
            <c:strRef>
              <c:f>Foglio8!$D$18</c:f>
              <c:strCache>
                <c:ptCount val="1"/>
                <c:pt idx="0">
                  <c:v>Very agree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Foglio8!$E$9:$K$9</c:f>
              <c:strCache>
                <c:ptCount val="5"/>
                <c:pt idx="2">
                  <c:v>Unlikely</c:v>
                </c:pt>
                <c:pt idx="3">
                  <c:v>Neither likely nor unlikely</c:v>
                </c:pt>
                <c:pt idx="4">
                  <c:v>Likely</c:v>
                </c:pt>
              </c:strCache>
            </c:strRef>
          </c:cat>
          <c:val>
            <c:numRef>
              <c:f>Foglio8!$E$18:$J$18</c:f>
              <c:numCache>
                <c:formatCode>General</c:formatCode>
                <c:ptCount val="6"/>
                <c:pt idx="2" formatCode="0.00%">
                  <c:v>0.57799999999999996</c:v>
                </c:pt>
                <c:pt idx="3" formatCode="0.00%">
                  <c:v>0.111</c:v>
                </c:pt>
                <c:pt idx="4" formatCode="0.00%">
                  <c:v>0.311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45-5F40-8565-1C637FD76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8"/>
        <c:axId val="258095071"/>
        <c:axId val="258751695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Foglio8!$D$11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Foglio8!$E$9:$K$9</c15:sqref>
                        </c15:formulaRef>
                      </c:ext>
                    </c:extLst>
                    <c:strCache>
                      <c:ptCount val="5"/>
                      <c:pt idx="2">
                        <c:v>Unlikely</c:v>
                      </c:pt>
                      <c:pt idx="3">
                        <c:v>Neither likely nor unlikely</c:v>
                      </c:pt>
                      <c:pt idx="4">
                        <c:v>Likely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Foglio8!$E$11:$K$11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1D45-5F40-8565-1C637FD76AB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Foglio8!$D$13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Foglio8!$E$9:$K$9</c15:sqref>
                        </c15:formulaRef>
                      </c:ext>
                    </c:extLst>
                    <c:strCache>
                      <c:ptCount val="5"/>
                      <c:pt idx="2">
                        <c:v>Unlikely</c:v>
                      </c:pt>
                      <c:pt idx="3">
                        <c:v>Neither likely nor unlikely</c:v>
                      </c:pt>
                      <c:pt idx="4">
                        <c:v>Likely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Foglio8!$E$13:$K$13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D45-5F40-8565-1C637FD76AB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Foglio8!$D$15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Foglio8!$E$9:$K$9</c15:sqref>
                        </c15:formulaRef>
                      </c:ext>
                    </c:extLst>
                    <c:strCache>
                      <c:ptCount val="5"/>
                      <c:pt idx="2">
                        <c:v>Unlikely</c:v>
                      </c:pt>
                      <c:pt idx="3">
                        <c:v>Neither likely nor unlikely</c:v>
                      </c:pt>
                      <c:pt idx="4">
                        <c:v>Likely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Foglio8!$E$15:$K$15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D45-5F40-8565-1C637FD76AB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Foglio8!$D$17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Foglio8!$E$9:$K$9</c15:sqref>
                        </c15:formulaRef>
                      </c:ext>
                    </c:extLst>
                    <c:strCache>
                      <c:ptCount val="5"/>
                      <c:pt idx="2">
                        <c:v>Unlikely</c:v>
                      </c:pt>
                      <c:pt idx="3">
                        <c:v>Neither likely nor unlikely</c:v>
                      </c:pt>
                      <c:pt idx="4">
                        <c:v>Likely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Foglio8!$E$17:$K$17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D45-5F40-8565-1C637FD76ABB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Foglio8!$D$19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Foglio8!$E$9:$K$9</c15:sqref>
                        </c15:formulaRef>
                      </c:ext>
                    </c:extLst>
                    <c:strCache>
                      <c:ptCount val="5"/>
                      <c:pt idx="2">
                        <c:v>Unlikely</c:v>
                      </c:pt>
                      <c:pt idx="3">
                        <c:v>Neither likely nor unlikely</c:v>
                      </c:pt>
                      <c:pt idx="4">
                        <c:v>Likely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Foglio8!$E$19:$K$19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D45-5F40-8565-1C637FD76ABB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Foglio8!$D$20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Foglio8!$E$9:$K$9</c15:sqref>
                        </c15:formulaRef>
                      </c:ext>
                    </c:extLst>
                    <c:strCache>
                      <c:ptCount val="5"/>
                      <c:pt idx="2">
                        <c:v>Unlikely</c:v>
                      </c:pt>
                      <c:pt idx="3">
                        <c:v>Neither likely nor unlikely</c:v>
                      </c:pt>
                      <c:pt idx="4">
                        <c:v>Likely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Foglio8!$E$20:$K$20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D45-5F40-8565-1C637FD76ABB}"/>
                  </c:ext>
                </c:extLst>
              </c15:ser>
            </c15:filteredBarSeries>
          </c:ext>
        </c:extLst>
      </c:barChart>
      <c:catAx>
        <c:axId val="2580950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8751695"/>
        <c:crosses val="autoZero"/>
        <c:auto val="1"/>
        <c:lblAlgn val="ctr"/>
        <c:lblOffset val="100"/>
        <c:noMultiLvlLbl val="0"/>
      </c:catAx>
      <c:valAx>
        <c:axId val="2587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8095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00B0F0">
                    <a:lumMod val="10000"/>
                    <a:lumOff val="90000"/>
                  </a:srgb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Foglio4!$B$4:$B$15</c:f>
              <c:strCache>
                <c:ptCount val="12"/>
                <c:pt idx="0">
                  <c:v>Tv news</c:v>
                </c:pt>
                <c:pt idx="1">
                  <c:v>Newspapers</c:v>
                </c:pt>
                <c:pt idx="2">
                  <c:v>Science programs / channels</c:v>
                </c:pt>
                <c:pt idx="3">
                  <c:v>Books</c:v>
                </c:pt>
                <c:pt idx="4">
                  <c:v>Internet</c:v>
                </c:pt>
                <c:pt idx="5">
                  <c:v>Friends or relatives</c:v>
                </c:pt>
                <c:pt idx="6">
                  <c:v>Radio</c:v>
                </c:pt>
                <c:pt idx="7">
                  <c:v>Movies</c:v>
                </c:pt>
                <c:pt idx="8">
                  <c:v>Civil Protection (campaigns, drills)</c:v>
                </c:pt>
                <c:pt idx="9">
                  <c:v>University and research institutions</c:v>
                </c:pt>
                <c:pt idx="10">
                  <c:v>Region, province, municipalities</c:v>
                </c:pt>
                <c:pt idx="11">
                  <c:v>Other</c:v>
                </c:pt>
              </c:strCache>
            </c:strRef>
          </c:cat>
          <c:val>
            <c:numRef>
              <c:f>Foglio4!$C$4:$C$15</c:f>
              <c:numCache>
                <c:formatCode>###0.0%</c:formatCode>
                <c:ptCount val="12"/>
                <c:pt idx="0">
                  <c:v>0.87933168316831678</c:v>
                </c:pt>
                <c:pt idx="1">
                  <c:v>0.35024752475247523</c:v>
                </c:pt>
                <c:pt idx="2">
                  <c:v>0.20668316831683167</c:v>
                </c:pt>
                <c:pt idx="3">
                  <c:v>0.20606435643564358</c:v>
                </c:pt>
                <c:pt idx="4">
                  <c:v>0.1547029702970297</c:v>
                </c:pt>
                <c:pt idx="5">
                  <c:v>0.13799504950495051</c:v>
                </c:pt>
                <c:pt idx="6">
                  <c:v>9.7153465346534643E-2</c:v>
                </c:pt>
                <c:pt idx="7">
                  <c:v>4.9504950495049507E-2</c:v>
                </c:pt>
                <c:pt idx="8">
                  <c:v>3.8366336633663366E-2</c:v>
                </c:pt>
                <c:pt idx="9">
                  <c:v>2.6608910891089108E-2</c:v>
                </c:pt>
                <c:pt idx="10">
                  <c:v>1.7326732673267328E-2</c:v>
                </c:pt>
                <c:pt idx="11">
                  <c:v>1.608910891089109E-2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5-5B49-847C-4631E1010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cylinder"/>
        <c:axId val="26760320"/>
        <c:axId val="26794624"/>
        <c:axId val="0"/>
      </c:bar3DChart>
      <c:catAx>
        <c:axId val="267603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26794624"/>
        <c:crosses val="autoZero"/>
        <c:auto val="1"/>
        <c:lblAlgn val="ctr"/>
        <c:lblOffset val="100"/>
        <c:noMultiLvlLbl val="0"/>
      </c:catAx>
      <c:valAx>
        <c:axId val="26794624"/>
        <c:scaling>
          <c:orientation val="minMax"/>
        </c:scaling>
        <c:delete val="0"/>
        <c:axPos val="t"/>
        <c:majorGridlines/>
        <c:numFmt formatCode="###0.0%" sourceLinked="1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it-IT"/>
          </a:p>
        </c:txPr>
        <c:crossAx val="26760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Foglio2!$F$3</c:f>
              <c:strCache>
                <c:ptCount val="1"/>
                <c:pt idx="0">
                  <c:v>Thyrrenian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Foglio2!$E$4:$E$10</c:f>
              <c:strCache>
                <c:ptCount val="7"/>
                <c:pt idx="0">
                  <c:v>Earhquakes</c:v>
                </c:pt>
                <c:pt idx="1">
                  <c:v>Volcanic eruptions</c:v>
                </c:pt>
                <c:pt idx="2">
                  <c:v>Landslides</c:v>
                </c:pt>
                <c:pt idx="3">
                  <c:v>Meteorites / asteroids</c:v>
                </c:pt>
                <c:pt idx="4">
                  <c:v>Meteorological events</c:v>
                </c:pt>
                <c:pt idx="5">
                  <c:v>Other causes</c:v>
                </c:pt>
                <c:pt idx="6">
                  <c:v>I don't know</c:v>
                </c:pt>
              </c:strCache>
            </c:strRef>
          </c:cat>
          <c:val>
            <c:numRef>
              <c:f>Foglio2!$F$4:$F$10</c:f>
              <c:numCache>
                <c:formatCode>###0.0%</c:formatCode>
                <c:ptCount val="7"/>
                <c:pt idx="0">
                  <c:v>0.72159090909090906</c:v>
                </c:pt>
                <c:pt idx="1">
                  <c:v>0.65909090909090906</c:v>
                </c:pt>
                <c:pt idx="2">
                  <c:v>0.16477272727272727</c:v>
                </c:pt>
                <c:pt idx="3">
                  <c:v>0.10795454545454546</c:v>
                </c:pt>
                <c:pt idx="4">
                  <c:v>0.10227272727272727</c:v>
                </c:pt>
                <c:pt idx="5">
                  <c:v>2.8409090909090908E-2</c:v>
                </c:pt>
                <c:pt idx="6">
                  <c:v>1.7045454545454544E-2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1-B74A-BC7C-58414A10EE9A}"/>
            </c:ext>
          </c:extLst>
        </c:ser>
        <c:ser>
          <c:idx val="1"/>
          <c:order val="1"/>
          <c:tx>
            <c:strRef>
              <c:f>Foglio2!$G$3</c:f>
              <c:strCache>
                <c:ptCount val="1"/>
                <c:pt idx="0">
                  <c:v>Ionian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Foglio2!$E$4:$E$10</c:f>
              <c:strCache>
                <c:ptCount val="7"/>
                <c:pt idx="0">
                  <c:v>Earhquakes</c:v>
                </c:pt>
                <c:pt idx="1">
                  <c:v>Volcanic eruptions</c:v>
                </c:pt>
                <c:pt idx="2">
                  <c:v>Landslides</c:v>
                </c:pt>
                <c:pt idx="3">
                  <c:v>Meteorites / asteroids</c:v>
                </c:pt>
                <c:pt idx="4">
                  <c:v>Meteorological events</c:v>
                </c:pt>
                <c:pt idx="5">
                  <c:v>Other causes</c:v>
                </c:pt>
                <c:pt idx="6">
                  <c:v>I don't know</c:v>
                </c:pt>
              </c:strCache>
            </c:strRef>
          </c:cat>
          <c:val>
            <c:numRef>
              <c:f>Foglio2!$G$4:$G$10</c:f>
              <c:numCache>
                <c:formatCode>###0.0%</c:formatCode>
                <c:ptCount val="7"/>
                <c:pt idx="0">
                  <c:v>0.74505494505494507</c:v>
                </c:pt>
                <c:pt idx="1">
                  <c:v>0.45934065934065932</c:v>
                </c:pt>
                <c:pt idx="2">
                  <c:v>8.9010989010989014E-2</c:v>
                </c:pt>
                <c:pt idx="3">
                  <c:v>7.9120879120879117E-2</c:v>
                </c:pt>
                <c:pt idx="4">
                  <c:v>0.15274725274725276</c:v>
                </c:pt>
                <c:pt idx="5">
                  <c:v>3.4065934065934063E-2</c:v>
                </c:pt>
                <c:pt idx="6">
                  <c:v>2.3076923076923075E-2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91-B74A-BC7C-58414A10EE9A}"/>
            </c:ext>
          </c:extLst>
        </c:ser>
        <c:ser>
          <c:idx val="2"/>
          <c:order val="2"/>
          <c:tx>
            <c:strRef>
              <c:f>Foglio2!$H$3</c:f>
              <c:strCache>
                <c:ptCount val="1"/>
                <c:pt idx="0">
                  <c:v>Adriatic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Foglio2!$E$4:$E$10</c:f>
              <c:strCache>
                <c:ptCount val="7"/>
                <c:pt idx="0">
                  <c:v>Earhquakes</c:v>
                </c:pt>
                <c:pt idx="1">
                  <c:v>Volcanic eruptions</c:v>
                </c:pt>
                <c:pt idx="2">
                  <c:v>Landslides</c:v>
                </c:pt>
                <c:pt idx="3">
                  <c:v>Meteorites / asteroids</c:v>
                </c:pt>
                <c:pt idx="4">
                  <c:v>Meteorological events</c:v>
                </c:pt>
                <c:pt idx="5">
                  <c:v>Other causes</c:v>
                </c:pt>
                <c:pt idx="6">
                  <c:v>I don't know</c:v>
                </c:pt>
              </c:strCache>
            </c:strRef>
          </c:cat>
          <c:val>
            <c:numRef>
              <c:f>Foglio2!$H$4:$H$10</c:f>
              <c:numCache>
                <c:formatCode>###0.0%</c:formatCode>
                <c:ptCount val="7"/>
                <c:pt idx="0">
                  <c:v>0.73224043715846987</c:v>
                </c:pt>
                <c:pt idx="1">
                  <c:v>0.38797814207650277</c:v>
                </c:pt>
                <c:pt idx="2">
                  <c:v>6.3752276867030971E-2</c:v>
                </c:pt>
                <c:pt idx="3">
                  <c:v>9.8360655737704916E-2</c:v>
                </c:pt>
                <c:pt idx="4">
                  <c:v>0.12386156648451731</c:v>
                </c:pt>
                <c:pt idx="5">
                  <c:v>6.0109289617486336E-2</c:v>
                </c:pt>
                <c:pt idx="6">
                  <c:v>2.9143897996357013E-2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91-B74A-BC7C-58414A10E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shape val="cylinder"/>
        <c:axId val="84202624"/>
        <c:axId val="84204160"/>
        <c:axId val="0"/>
      </c:bar3DChart>
      <c:catAx>
        <c:axId val="84202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t-IT"/>
          </a:p>
        </c:txPr>
        <c:crossAx val="84204160"/>
        <c:crosses val="autoZero"/>
        <c:auto val="1"/>
        <c:lblAlgn val="ctr"/>
        <c:lblOffset val="100"/>
        <c:noMultiLvlLbl val="0"/>
      </c:catAx>
      <c:valAx>
        <c:axId val="84204160"/>
        <c:scaling>
          <c:orientation val="minMax"/>
        </c:scaling>
        <c:delete val="0"/>
        <c:axPos val="l"/>
        <c:majorGridlines/>
        <c:numFmt formatCode="###0.0%" sourceLinked="1"/>
        <c:majorTickMark val="out"/>
        <c:minorTickMark val="none"/>
        <c:tickLblPos val="nextTo"/>
        <c:crossAx val="842026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31114513463596"/>
          <c:y val="7.2518468896511493E-2"/>
          <c:w val="0.83453533586079531"/>
          <c:h val="0.811925763822867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Foglio3!$E$6</c:f>
              <c:strCache>
                <c:ptCount val="1"/>
                <c:pt idx="0">
                  <c:v>Tsunami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Foglio3!$D$7:$D$17</c:f>
              <c:strCache>
                <c:ptCount val="11"/>
                <c:pt idx="0">
                  <c:v>Earthquake</c:v>
                </c:pt>
                <c:pt idx="1">
                  <c:v>Big wave</c:v>
                </c:pt>
                <c:pt idx="2">
                  <c:v>Sea storm</c:v>
                </c:pt>
                <c:pt idx="3">
                  <c:v>Inundation</c:v>
                </c:pt>
                <c:pt idx="4">
                  <c:v>Flooding</c:v>
                </c:pt>
                <c:pt idx="5">
                  <c:v>Sea withdrawal</c:v>
                </c:pt>
                <c:pt idx="6">
                  <c:v>Rough sea</c:v>
                </c:pt>
                <c:pt idx="7">
                  <c:v>Strong winds</c:v>
                </c:pt>
                <c:pt idx="8">
                  <c:v>Port</c:v>
                </c:pt>
                <c:pt idx="9">
                  <c:v>Sea currents</c:v>
                </c:pt>
                <c:pt idx="10">
                  <c:v>Other</c:v>
                </c:pt>
              </c:strCache>
            </c:strRef>
          </c:cat>
          <c:val>
            <c:numRef>
              <c:f>Foglio3!$E$7:$E$17</c:f>
              <c:numCache>
                <c:formatCode>###0.0%</c:formatCode>
                <c:ptCount val="11"/>
                <c:pt idx="0">
                  <c:v>0.3614678899082569</c:v>
                </c:pt>
                <c:pt idx="1">
                  <c:v>0.57920489296636091</c:v>
                </c:pt>
                <c:pt idx="2">
                  <c:v>0.19755351681957187</c:v>
                </c:pt>
                <c:pt idx="3">
                  <c:v>0.22201834862385322</c:v>
                </c:pt>
                <c:pt idx="4">
                  <c:v>0.11009174311926608</c:v>
                </c:pt>
                <c:pt idx="5">
                  <c:v>0.13577981651376148</c:v>
                </c:pt>
                <c:pt idx="6">
                  <c:v>6.6055045871559637E-2</c:v>
                </c:pt>
                <c:pt idx="7">
                  <c:v>2.9357798165137616E-2</c:v>
                </c:pt>
                <c:pt idx="8">
                  <c:v>2.6911314984709479E-2</c:v>
                </c:pt>
                <c:pt idx="9">
                  <c:v>2.5688073394495414E-2</c:v>
                </c:pt>
                <c:pt idx="10">
                  <c:v>7.2782874617736998E-2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3F-014F-B31F-10DDE151ADBB}"/>
            </c:ext>
          </c:extLst>
        </c:ser>
        <c:ser>
          <c:idx val="1"/>
          <c:order val="1"/>
          <c:tx>
            <c:strRef>
              <c:f>Foglio3!$F$6</c:f>
              <c:strCache>
                <c:ptCount val="1"/>
                <c:pt idx="0">
                  <c:v>Maremoto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Foglio3!$D$7:$D$17</c:f>
              <c:strCache>
                <c:ptCount val="11"/>
                <c:pt idx="0">
                  <c:v>Earthquake</c:v>
                </c:pt>
                <c:pt idx="1">
                  <c:v>Big wave</c:v>
                </c:pt>
                <c:pt idx="2">
                  <c:v>Sea storm</c:v>
                </c:pt>
                <c:pt idx="3">
                  <c:v>Inundation</c:v>
                </c:pt>
                <c:pt idx="4">
                  <c:v>Flooding</c:v>
                </c:pt>
                <c:pt idx="5">
                  <c:v>Sea withdrawal</c:v>
                </c:pt>
                <c:pt idx="6">
                  <c:v>Rough sea</c:v>
                </c:pt>
                <c:pt idx="7">
                  <c:v>Strong winds</c:v>
                </c:pt>
                <c:pt idx="8">
                  <c:v>Port</c:v>
                </c:pt>
                <c:pt idx="9">
                  <c:v>Sea currents</c:v>
                </c:pt>
                <c:pt idx="10">
                  <c:v>Other</c:v>
                </c:pt>
              </c:strCache>
            </c:strRef>
          </c:cat>
          <c:val>
            <c:numRef>
              <c:f>Foglio3!$F$7:$F$17</c:f>
              <c:numCache>
                <c:formatCode>###0.0%</c:formatCode>
                <c:ptCount val="11"/>
                <c:pt idx="0">
                  <c:v>0.50581039755351687</c:v>
                </c:pt>
                <c:pt idx="1">
                  <c:v>0.36574923547400606</c:v>
                </c:pt>
                <c:pt idx="2">
                  <c:v>0.23547400611620795</c:v>
                </c:pt>
                <c:pt idx="3">
                  <c:v>0.21039755351681957</c:v>
                </c:pt>
                <c:pt idx="4">
                  <c:v>0.10642201834862386</c:v>
                </c:pt>
                <c:pt idx="5">
                  <c:v>9.235474006116208E-2</c:v>
                </c:pt>
                <c:pt idx="6">
                  <c:v>8.8685015290519878E-2</c:v>
                </c:pt>
                <c:pt idx="7">
                  <c:v>2.6299694189602447E-2</c:v>
                </c:pt>
                <c:pt idx="8">
                  <c:v>2.3241590214067277E-2</c:v>
                </c:pt>
                <c:pt idx="9">
                  <c:v>2.2629969418960245E-2</c:v>
                </c:pt>
                <c:pt idx="10">
                  <c:v>3.4250764525993883E-2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3F-014F-B31F-10DDE151A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cylinder"/>
        <c:axId val="26850048"/>
        <c:axId val="26851584"/>
        <c:axId val="0"/>
      </c:bar3DChart>
      <c:catAx>
        <c:axId val="2685004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26851584"/>
        <c:crosses val="autoZero"/>
        <c:auto val="1"/>
        <c:lblAlgn val="ctr"/>
        <c:lblOffset val="100"/>
        <c:noMultiLvlLbl val="0"/>
      </c:catAx>
      <c:valAx>
        <c:axId val="26851584"/>
        <c:scaling>
          <c:orientation val="minMax"/>
        </c:scaling>
        <c:delete val="0"/>
        <c:axPos val="t"/>
        <c:majorGridlines/>
        <c:numFmt formatCode="###0.0%" sourceLinked="1"/>
        <c:majorTickMark val="out"/>
        <c:minorTickMark val="none"/>
        <c:tickLblPos val="nextTo"/>
        <c:crossAx val="268500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8D7B0-E037-4961-8CB8-53FC8C9AB26E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832DC-8C83-46BD-B298-D61C4056C4EA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6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32DC-8C83-46BD-B298-D61C4056C4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88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2DAC-09E7-6340-A58A-D00847C5653C}" type="datetimeFigureOut">
              <a:t>01/05/20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68C5-32F9-B447-B62F-40D4EB95BC42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3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2DAC-09E7-6340-A58A-D00847C5653C}" type="datetimeFigureOut">
              <a:t>01/05/20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68C5-32F9-B447-B62F-40D4EB95BC42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83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2DAC-09E7-6340-A58A-D00847C5653C}" type="datetimeFigureOut">
              <a:t>01/05/20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68C5-32F9-B447-B62F-40D4EB95BC42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8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2DAC-09E7-6340-A58A-D00847C5653C}" type="datetimeFigureOut">
              <a:t>01/05/20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68C5-32F9-B447-B62F-40D4EB95BC42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2DAC-09E7-6340-A58A-D00847C5653C}" type="datetimeFigureOut">
              <a:t>01/05/20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68C5-32F9-B447-B62F-40D4EB95BC42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03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2DAC-09E7-6340-A58A-D00847C5653C}" type="datetimeFigureOut">
              <a:t>01/05/20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68C5-32F9-B447-B62F-40D4EB95BC42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06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2DAC-09E7-6340-A58A-D00847C5653C}" type="datetimeFigureOut">
              <a:t>01/05/20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68C5-32F9-B447-B62F-40D4EB95BC42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23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2DAC-09E7-6340-A58A-D00847C5653C}" type="datetimeFigureOut">
              <a:t>01/05/20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68C5-32F9-B447-B62F-40D4EB95BC42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2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2DAC-09E7-6340-A58A-D00847C5653C}" type="datetimeFigureOut">
              <a:t>01/05/20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68C5-32F9-B447-B62F-40D4EB95BC42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6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2DAC-09E7-6340-A58A-D00847C5653C}" type="datetimeFigureOut">
              <a:t>01/05/20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68C5-32F9-B447-B62F-40D4EB95BC42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46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2DAC-09E7-6340-A58A-D00847C5653C}" type="datetimeFigureOut">
              <a:t>01/05/20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68C5-32F9-B447-B62F-40D4EB95BC42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5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2DAC-09E7-6340-A58A-D00847C5653C}" type="datetimeFigureOut">
              <a:t>01/05/20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68C5-32F9-B447-B62F-40D4EB95BC42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37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1024" y="651121"/>
            <a:ext cx="3386755" cy="1837709"/>
          </a:xfrm>
        </p:spPr>
        <p:txBody>
          <a:bodyPr>
            <a:noAutofit/>
          </a:bodyPr>
          <a:lstStyle/>
          <a:p>
            <a:pPr algn="r">
              <a:lnSpc>
                <a:spcPts val="3220"/>
              </a:lnSpc>
            </a:pPr>
            <a:br>
              <a:rPr lang="en-GB" sz="3600" b="1" dirty="0"/>
            </a:br>
            <a:r>
              <a:rPr lang="en-GB" sz="3600" b="1" dirty="0"/>
              <a:t>Tsunami Risk Perception</a:t>
            </a:r>
            <a:r>
              <a:rPr lang="en-GB" sz="3600" dirty="0"/>
              <a:t> in Southern Italy</a:t>
            </a:r>
            <a:br>
              <a:rPr lang="en-GB" sz="3600" dirty="0"/>
            </a:br>
            <a:r>
              <a:rPr lang="en-GB" sz="2800" dirty="0"/>
              <a:t>2020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2048" y="2982913"/>
            <a:ext cx="3184705" cy="175260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en-GB" sz="2400" i="1" dirty="0" err="1"/>
              <a:t>Crescimbene</a:t>
            </a:r>
            <a:r>
              <a:rPr lang="en-GB" sz="2400" i="1" dirty="0"/>
              <a:t> Massimo</a:t>
            </a:r>
          </a:p>
          <a:p>
            <a:pPr algn="r"/>
            <a:r>
              <a:rPr lang="en-GB" sz="2400" i="1" dirty="0" err="1"/>
              <a:t>Cerase</a:t>
            </a:r>
            <a:r>
              <a:rPr lang="en-GB" sz="2400" i="1" dirty="0"/>
              <a:t> Andrea</a:t>
            </a:r>
          </a:p>
          <a:p>
            <a:pPr algn="r"/>
            <a:r>
              <a:rPr lang="en-GB" sz="2400" i="1" dirty="0"/>
              <a:t>Amato Alessandro</a:t>
            </a:r>
          </a:p>
          <a:p>
            <a:pPr algn="r"/>
            <a:r>
              <a:rPr lang="en-GB" sz="2400" i="1" dirty="0" err="1"/>
              <a:t>Cerbara</a:t>
            </a:r>
            <a:r>
              <a:rPr lang="en-GB" sz="2400" i="1" dirty="0"/>
              <a:t> Loredana</a:t>
            </a:r>
          </a:p>
          <a:p>
            <a:pPr algn="r"/>
            <a:r>
              <a:rPr lang="en-GB" sz="2400" b="1" i="1" dirty="0" err="1"/>
              <a:t>Cugliari</a:t>
            </a:r>
            <a:r>
              <a:rPr lang="en-GB" sz="2400" b="1" i="1" dirty="0"/>
              <a:t> Lorenzo</a:t>
            </a:r>
            <a:endParaRPr lang="en-GB" sz="2400" i="1" dirty="0"/>
          </a:p>
          <a:p>
            <a:pPr algn="r"/>
            <a:r>
              <a:rPr lang="en-GB" sz="2400" i="1" dirty="0"/>
              <a:t>La Longa Federica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81B74F-8A0E-0546-8DA9-6EBF503BD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077" y="6309227"/>
            <a:ext cx="1567923" cy="54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C21A2F-8AB1-7D4A-8C2C-638DE569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75" y="229296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Tsunami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 &amp;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behaviour</a:t>
            </a:r>
            <a:endParaRPr lang="it-IT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4359456-1AB8-904D-AD67-2278D23616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6680970"/>
              </p:ext>
            </p:extLst>
          </p:nvPr>
        </p:nvGraphicFramePr>
        <p:xfrm>
          <a:off x="1110883" y="1503848"/>
          <a:ext cx="7481454" cy="3370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2CFA0E-2FD8-734F-881E-1EE77AD9C218}"/>
              </a:ext>
            </a:extLst>
          </p:cNvPr>
          <p:cNvSpPr txBox="1"/>
          <p:nvPr/>
        </p:nvSpPr>
        <p:spPr>
          <a:xfrm>
            <a:off x="771759" y="1187630"/>
            <a:ext cx="804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you're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near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coast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feel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 strong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earthquake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will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run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to the beach?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48DE88-2508-3748-8EB5-150B1C59AE4B}"/>
              </a:ext>
            </a:extLst>
          </p:cNvPr>
          <p:cNvSpPr txBox="1"/>
          <p:nvPr/>
        </p:nvSpPr>
        <p:spPr>
          <a:xfrm>
            <a:off x="771759" y="4776040"/>
            <a:ext cx="7873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In the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graph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represented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respectively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: in the "X"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axis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of the tsunami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in the area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where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live and, in the "Y"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axis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, the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answer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to the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above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question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. The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result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shows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those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who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better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of tsunami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also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greater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knowledge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phenomenon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Those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who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have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low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, on the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other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hand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would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behave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correctly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in case of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danger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BDAE093-59D9-8849-9293-2F70FDA2E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11" y="-1"/>
            <a:ext cx="1465380" cy="5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6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8058" y="519953"/>
            <a:ext cx="4347883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Source of information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0593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5" name="CasellaDiTesto 4"/>
          <p:cNvSpPr txBox="1"/>
          <p:nvPr/>
        </p:nvSpPr>
        <p:spPr>
          <a:xfrm>
            <a:off x="4665330" y="3139537"/>
            <a:ext cx="4021470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Tv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most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relevant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source of information on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tsunamis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almost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90% of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interviewes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rely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on Tv news.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There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considerable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gap with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respect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other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sources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Institutional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scientific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sources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used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few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D30F73D-548E-1947-ABC8-CE0B807E2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11" y="-1"/>
            <a:ext cx="1465380" cy="5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7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8164" y="523023"/>
            <a:ext cx="6687671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Causes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Tsunamis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coastal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 area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3815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5" name="CasellaDiTesto 4"/>
          <p:cNvSpPr txBox="1"/>
          <p:nvPr/>
        </p:nvSpPr>
        <p:spPr>
          <a:xfrm>
            <a:off x="4287939" y="1399336"/>
            <a:ext cx="4271375" cy="28346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Earthquakes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seen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 cause of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tsunamis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by over 70% of the sample, with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slight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differences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between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coastal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areas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People living on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Tyrrhenian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coast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are more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likely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mention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volcanic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eruptions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an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hypothesis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may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depends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on Stromboli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eruption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in 2002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along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with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rumors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on a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catastrophic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eruption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Mount Marsili.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23F43B2-BDE4-704A-AB0F-054B06ADB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11" y="-1"/>
            <a:ext cx="1465380" cy="5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3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sz="3600" dirty="0" err="1">
                <a:solidFill>
                  <a:schemeClr val="accent1">
                    <a:lumMod val="75000"/>
                  </a:schemeClr>
                </a:solidFill>
              </a:rPr>
              <a:t>Elicitation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tsunami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» vs «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</a:rPr>
              <a:t>maremoto</a:t>
            </a:r>
            <a:r>
              <a:rPr lang="it-IT" sz="3600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428243"/>
              </p:ext>
            </p:extLst>
          </p:nvPr>
        </p:nvGraphicFramePr>
        <p:xfrm>
          <a:off x="457200" y="1240077"/>
          <a:ext cx="8229600" cy="511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 useBgFill="1">
        <p:nvSpPr>
          <p:cNvPr id="7" name="CasellaDiTesto 6"/>
          <p:cNvSpPr txBox="1"/>
          <p:nvPr/>
        </p:nvSpPr>
        <p:spPr>
          <a:xfrm>
            <a:off x="4283902" y="2470880"/>
            <a:ext cx="4271375" cy="31393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People perceive in a different way the Japanese word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“tsunami”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the word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maremoto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from spoken Italian.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These two words are associated with two different mental models, in which given features are differently recalled and combined together.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idea of “big wave” is strongly associated with the word tsunami and, the word “earthquake” is mentioned as the main feature of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maremoto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9384FC6-5CBD-EA48-9A32-9BC9FA373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11" y="-1"/>
            <a:ext cx="1465380" cy="5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48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B80F17-4E01-9449-A9B0-7D48EC13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Conclusion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5825D2-B577-3C40-BA71-24D239647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two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phases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survey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enhance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starting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hypotheses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tsunami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southern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Italy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low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there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no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knowledge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phenomenon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coastal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areas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affected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by the tsunami of 1908 (Tsunami of Messina and Reggio Calabria),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preserve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 bit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memory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event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Tyrrhenian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coastal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areas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reveal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greater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the tsunami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induced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by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fear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active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submerged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volcanoes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frequent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eruptions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island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Stromboli and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historical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memory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earthquake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seen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the major cause of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tsunamis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followed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volcanoes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(with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peaks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in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Tyrrhenian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areas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TV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confirmed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the major source of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communication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(87.9%).</a:t>
            </a:r>
          </a:p>
          <a:p>
            <a:pPr marL="0" indent="0"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The word Tsunami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associated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with big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waves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while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the word Maremoto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more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related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earthquake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and in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Italian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ideal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, more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evcative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phenomenon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0F802DD-B543-1B4C-99BA-A8D179DF0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1" y="-1"/>
            <a:ext cx="1465380" cy="5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6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311D2-E1BB-B04C-A09C-8F8F42DDB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370" y="457200"/>
            <a:ext cx="6983260" cy="1143000"/>
          </a:xfrm>
        </p:spPr>
        <p:txBody>
          <a:bodyPr>
            <a:noAutofit/>
          </a:bodyPr>
          <a:lstStyle/>
          <a:p>
            <a:r>
              <a:rPr lang="it-IT" sz="3200" dirty="0" err="1">
                <a:solidFill>
                  <a:schemeClr val="accent1">
                    <a:lumMod val="75000"/>
                  </a:schemeClr>
                </a:solidFill>
              </a:rPr>
              <a:t>Why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1">
                    <a:lumMod val="75000"/>
                  </a:schemeClr>
                </a:solidFill>
              </a:rPr>
              <a:t>making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sz="3200" dirty="0" err="1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it-IT" sz="3200" dirty="0" err="1">
                <a:solidFill>
                  <a:schemeClr val="accent1">
                    <a:lumMod val="75000"/>
                  </a:schemeClr>
                </a:solidFill>
              </a:rPr>
              <a:t>tsunami’s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it-IT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3200" b="1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b="1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it-IT" sz="3200" b="1" dirty="0" err="1">
                <a:solidFill>
                  <a:schemeClr val="accent1">
                    <a:lumMod val="75000"/>
                  </a:schemeClr>
                </a:solidFill>
              </a:rPr>
              <a:t>understanding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052BC7-987E-DC47-AFA7-A674D475E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collect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data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on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citizens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’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knowledge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and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characterization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tsunamis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assess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citizens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perceive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understand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tsunamis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and investigate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related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mental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models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identify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most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appropriate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messages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and</a:t>
            </a:r>
            <a:br>
              <a:rPr lang="it-IT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channels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to spread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communication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alert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messages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improve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communication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strategies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their</a:t>
            </a:r>
            <a:br>
              <a:rPr lang="it-IT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effectiveness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through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different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channels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study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differences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in tsunami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coastal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areas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understand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environmental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, social and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psychological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(and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memory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context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can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1324E4-DED4-5549-B645-665FBA02A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1" y="-1"/>
            <a:ext cx="1465380" cy="5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0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96699A-7F9A-584F-8C1D-B54DA9DD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studies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CB2821-6D82-FE47-A1A1-BA276AC19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Studies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examine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opinions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people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express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when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they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asked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characterize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evaluate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hazardous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activities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technologies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it-IT" sz="3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aims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aid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analysis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societal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decision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making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by: </a:t>
            </a:r>
          </a:p>
          <a:p>
            <a:pPr marL="0" indent="0">
              <a:buNone/>
            </a:pPr>
            <a:endParaRPr lang="it-IT" sz="38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improving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methods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it-IT" sz="3800" b="1" dirty="0" err="1">
                <a:solidFill>
                  <a:schemeClr val="accent1">
                    <a:lumMod val="75000"/>
                  </a:schemeClr>
                </a:solidFill>
              </a:rPr>
              <a:t>eliciting</a:t>
            </a:r>
            <a:r>
              <a:rPr lang="it-IT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b="1" dirty="0" err="1">
                <a:solidFill>
                  <a:schemeClr val="accent1">
                    <a:lumMod val="75000"/>
                  </a:schemeClr>
                </a:solidFill>
              </a:rPr>
              <a:t>opinions</a:t>
            </a:r>
            <a:r>
              <a:rPr lang="it-IT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b="1" dirty="0" err="1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it-IT" sz="3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b="1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providing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basis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it-IT" sz="3800" b="1" dirty="0" err="1">
                <a:solidFill>
                  <a:schemeClr val="accent1">
                    <a:lumMod val="75000"/>
                  </a:schemeClr>
                </a:solidFill>
              </a:rPr>
              <a:t>understanding</a:t>
            </a:r>
            <a:r>
              <a:rPr lang="it-IT" sz="3800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3800" b="1" dirty="0" err="1">
                <a:solidFill>
                  <a:schemeClr val="accent1">
                    <a:lumMod val="75000"/>
                  </a:schemeClr>
                </a:solidFill>
              </a:rPr>
              <a:t>anticipating</a:t>
            </a:r>
            <a:r>
              <a:rPr lang="it-IT" sz="3800" b="1" dirty="0">
                <a:solidFill>
                  <a:schemeClr val="accent1">
                    <a:lumMod val="75000"/>
                  </a:schemeClr>
                </a:solidFill>
              </a:rPr>
              <a:t> public </a:t>
            </a:r>
            <a:r>
              <a:rPr lang="it-IT" sz="3800" b="1" dirty="0" err="1">
                <a:solidFill>
                  <a:schemeClr val="accent1">
                    <a:lumMod val="75000"/>
                  </a:schemeClr>
                </a:solidFill>
              </a:rPr>
              <a:t>responses</a:t>
            </a:r>
            <a:r>
              <a:rPr lang="it-IT" sz="3800" b="1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sz="3800" b="1" dirty="0" err="1">
                <a:solidFill>
                  <a:schemeClr val="accent1">
                    <a:lumMod val="75000"/>
                  </a:schemeClr>
                </a:solidFill>
              </a:rPr>
              <a:t>hazards</a:t>
            </a:r>
            <a:endParaRPr lang="it-IT" sz="3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it-IT" sz="3800" b="1" dirty="0" err="1">
                <a:solidFill>
                  <a:schemeClr val="accent1">
                    <a:lumMod val="75000"/>
                  </a:schemeClr>
                </a:solidFill>
              </a:rPr>
              <a:t>Improving</a:t>
            </a:r>
            <a:r>
              <a:rPr lang="it-IT" sz="3800" b="1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3800" b="1" dirty="0" err="1">
                <a:solidFill>
                  <a:schemeClr val="accent1">
                    <a:lumMod val="75000"/>
                  </a:schemeClr>
                </a:solidFill>
              </a:rPr>
              <a:t>communication</a:t>
            </a:r>
            <a:r>
              <a:rPr lang="it-IT" sz="3800" b="1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3800" b="1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3800" b="1" dirty="0">
                <a:solidFill>
                  <a:schemeClr val="accent1">
                    <a:lumMod val="75000"/>
                  </a:schemeClr>
                </a:solidFill>
              </a:rPr>
              <a:t> information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among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laypeople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technical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experts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, and policy </a:t>
            </a:r>
            <a:r>
              <a:rPr lang="it-IT" sz="3800" dirty="0" err="1">
                <a:solidFill>
                  <a:schemeClr val="accent1">
                    <a:lumMod val="75000"/>
                  </a:schemeClr>
                </a:solidFill>
              </a:rPr>
              <a:t>makers</a:t>
            </a:r>
            <a:r>
              <a:rPr lang="it-IT" sz="3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2200" dirty="0">
                <a:solidFill>
                  <a:schemeClr val="accent1">
                    <a:lumMod val="75000"/>
                  </a:schemeClr>
                </a:solidFill>
              </a:rPr>
              <a:t>Paul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</a:rPr>
              <a:t>Slovic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</a:rPr>
              <a:t> P.,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</a:rPr>
              <a:t>Fischhoff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</a:rPr>
              <a:t> B., Lichtenstein S. (1982),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</a:rPr>
              <a:t>Why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</a:rPr>
              <a:t>Study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</a:rPr>
              <a:t>?. </a:t>
            </a:r>
            <a:r>
              <a:rPr lang="it-IT" sz="2200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</a:rPr>
              <a:t> Analysis, 2:83-93.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5100" b="1" dirty="0" err="1">
                <a:solidFill>
                  <a:srgbClr val="00B0F0"/>
                </a:solidFill>
              </a:rPr>
              <a:t>Perception</a:t>
            </a:r>
            <a:r>
              <a:rPr lang="it-IT" sz="5100" b="1" dirty="0">
                <a:solidFill>
                  <a:srgbClr val="00B0F0"/>
                </a:solidFill>
              </a:rPr>
              <a:t> </a:t>
            </a:r>
            <a:r>
              <a:rPr lang="it-IT" sz="5100" b="1" dirty="0" err="1">
                <a:solidFill>
                  <a:srgbClr val="00B0F0"/>
                </a:solidFill>
              </a:rPr>
              <a:t>is</a:t>
            </a:r>
            <a:r>
              <a:rPr lang="it-IT" sz="5100" b="1" dirty="0">
                <a:solidFill>
                  <a:srgbClr val="00B0F0"/>
                </a:solidFill>
              </a:rPr>
              <a:t> </a:t>
            </a:r>
            <a:r>
              <a:rPr lang="it-IT" sz="5100" b="1" dirty="0" err="1">
                <a:solidFill>
                  <a:srgbClr val="00B0F0"/>
                </a:solidFill>
              </a:rPr>
              <a:t>not</a:t>
            </a:r>
            <a:r>
              <a:rPr lang="it-IT" sz="5100" b="1" dirty="0">
                <a:solidFill>
                  <a:srgbClr val="00B0F0"/>
                </a:solidFill>
              </a:rPr>
              <a:t> </a:t>
            </a:r>
            <a:r>
              <a:rPr lang="it-IT" sz="5100" b="1" dirty="0" err="1">
                <a:solidFill>
                  <a:srgbClr val="00B0F0"/>
                </a:solidFill>
              </a:rPr>
              <a:t>simple</a:t>
            </a:r>
            <a:r>
              <a:rPr lang="it-IT" sz="5100" b="1" dirty="0">
                <a:solidFill>
                  <a:srgbClr val="00B0F0"/>
                </a:solidFill>
              </a:rPr>
              <a:t> </a:t>
            </a:r>
            <a:r>
              <a:rPr lang="it-IT" sz="5100" b="1" dirty="0" err="1">
                <a:solidFill>
                  <a:srgbClr val="00B0F0"/>
                </a:solidFill>
              </a:rPr>
              <a:t>knowledge</a:t>
            </a:r>
            <a:r>
              <a:rPr lang="it-IT" sz="5100" b="1" dirty="0">
                <a:solidFill>
                  <a:srgbClr val="00B0F0"/>
                </a:solidFill>
              </a:rPr>
              <a:t> of </a:t>
            </a:r>
            <a:r>
              <a:rPr lang="it-IT" sz="5100" b="1" dirty="0" err="1">
                <a:solidFill>
                  <a:srgbClr val="00B0F0"/>
                </a:solidFill>
              </a:rPr>
              <a:t>risk</a:t>
            </a:r>
            <a:endParaRPr lang="it-IT" sz="5100" b="1" dirty="0">
              <a:solidFill>
                <a:srgbClr val="00B0F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5F8BFC7-3A2B-5D44-9183-BCC4C010A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1" y="-1"/>
            <a:ext cx="1465380" cy="5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B444F1-69AA-A845-8B37-A46EECDFF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Perceived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risks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real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hazard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15FA4-89D8-9B45-9DA7-48B466D60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dirty="0"/>
              <a:t>“</a:t>
            </a:r>
            <a:r>
              <a:rPr lang="it-IT" sz="2000" dirty="0" err="1"/>
              <a:t>Studies</a:t>
            </a:r>
            <a:r>
              <a:rPr lang="it-IT" sz="2000" dirty="0"/>
              <a:t> of </a:t>
            </a:r>
            <a:r>
              <a:rPr lang="it-IT" sz="2000" dirty="0" err="1"/>
              <a:t>risk</a:t>
            </a:r>
            <a:r>
              <a:rPr lang="it-IT" sz="2000" dirty="0"/>
              <a:t> </a:t>
            </a:r>
            <a:r>
              <a:rPr lang="it-IT" sz="2000" dirty="0" err="1"/>
              <a:t>perception</a:t>
            </a:r>
            <a:r>
              <a:rPr lang="it-IT" sz="2000" dirty="0"/>
              <a:t> </a:t>
            </a:r>
            <a:r>
              <a:rPr lang="it-IT" sz="2000" dirty="0" err="1"/>
              <a:t>examine</a:t>
            </a:r>
            <a:r>
              <a:rPr lang="it-IT" sz="2000" dirty="0"/>
              <a:t> the </a:t>
            </a:r>
            <a:r>
              <a:rPr lang="it-IT" sz="2000" dirty="0" err="1"/>
              <a:t>judgments</a:t>
            </a:r>
            <a:r>
              <a:rPr lang="it-IT" sz="2000" dirty="0"/>
              <a:t> </a:t>
            </a:r>
            <a:r>
              <a:rPr lang="it-IT" sz="2000" dirty="0" err="1"/>
              <a:t>people</a:t>
            </a:r>
            <a:r>
              <a:rPr lang="it-IT" sz="2000" dirty="0"/>
              <a:t> </a:t>
            </a:r>
            <a:r>
              <a:rPr lang="it-IT" sz="2000" dirty="0" err="1"/>
              <a:t>make</a:t>
            </a:r>
            <a:r>
              <a:rPr lang="it-IT" sz="2000" dirty="0"/>
              <a:t> </a:t>
            </a:r>
            <a:r>
              <a:rPr lang="it-IT" sz="2000" dirty="0" err="1"/>
              <a:t>when</a:t>
            </a:r>
            <a:r>
              <a:rPr lang="it-IT" sz="2000" dirty="0"/>
              <a:t> </a:t>
            </a:r>
            <a:r>
              <a:rPr lang="it-IT" sz="2000" dirty="0" err="1"/>
              <a:t>they</a:t>
            </a:r>
            <a:r>
              <a:rPr lang="it-IT" sz="2000" dirty="0"/>
              <a:t> are </a:t>
            </a:r>
            <a:r>
              <a:rPr lang="it-IT" sz="2000" dirty="0" err="1"/>
              <a:t>asked</a:t>
            </a:r>
            <a:r>
              <a:rPr lang="it-IT" sz="2000" dirty="0"/>
              <a:t> to </a:t>
            </a:r>
            <a:r>
              <a:rPr lang="it-IT" sz="2000" dirty="0" err="1"/>
              <a:t>characterize</a:t>
            </a:r>
            <a:r>
              <a:rPr lang="it-IT" sz="2000" dirty="0"/>
              <a:t> and </a:t>
            </a:r>
            <a:r>
              <a:rPr lang="it-IT" sz="2000" dirty="0" err="1"/>
              <a:t>evaluate</a:t>
            </a:r>
            <a:r>
              <a:rPr lang="it-IT" sz="2000" dirty="0"/>
              <a:t> </a:t>
            </a:r>
            <a:r>
              <a:rPr lang="it-IT" sz="2000" dirty="0" err="1"/>
              <a:t>hazardous</a:t>
            </a:r>
            <a:r>
              <a:rPr lang="it-IT" sz="2000" dirty="0"/>
              <a:t> </a:t>
            </a:r>
            <a:r>
              <a:rPr lang="it-IT" sz="2000" dirty="0" err="1"/>
              <a:t>activities</a:t>
            </a:r>
            <a:r>
              <a:rPr lang="it-IT" sz="2000" dirty="0"/>
              <a:t> and </a:t>
            </a:r>
            <a:r>
              <a:rPr lang="it-IT" sz="2000" dirty="0" err="1"/>
              <a:t>technologies</a:t>
            </a:r>
            <a:r>
              <a:rPr lang="it-IT" sz="2000" dirty="0"/>
              <a:t>”.</a:t>
            </a:r>
          </a:p>
          <a:p>
            <a:pPr marL="0" indent="0" algn="ctr">
              <a:buNone/>
            </a:pPr>
            <a:r>
              <a:rPr lang="it-IT" sz="2000" b="1" dirty="0" err="1"/>
              <a:t>These</a:t>
            </a:r>
            <a:r>
              <a:rPr lang="it-IT" sz="2000" b="1" dirty="0"/>
              <a:t> </a:t>
            </a:r>
            <a:r>
              <a:rPr lang="it-IT" sz="2000" b="1" dirty="0" err="1"/>
              <a:t>judgments</a:t>
            </a:r>
            <a:r>
              <a:rPr lang="it-IT" sz="2000" b="1" dirty="0"/>
              <a:t> </a:t>
            </a:r>
            <a:r>
              <a:rPr lang="it-IT" sz="2000" b="1" dirty="0" err="1"/>
              <a:t>almost</a:t>
            </a:r>
            <a:r>
              <a:rPr lang="it-IT" sz="2000" b="1" dirty="0"/>
              <a:t> </a:t>
            </a:r>
            <a:r>
              <a:rPr lang="it-IT" sz="2000" b="1" dirty="0" err="1"/>
              <a:t>never</a:t>
            </a:r>
            <a:r>
              <a:rPr lang="it-IT" sz="2000" b="1" dirty="0"/>
              <a:t> </a:t>
            </a:r>
            <a:r>
              <a:rPr lang="it-IT" sz="2000" b="1" dirty="0" err="1"/>
              <a:t>depend</a:t>
            </a:r>
            <a:r>
              <a:rPr lang="it-IT" sz="2000" b="1" dirty="0"/>
              <a:t> on </a:t>
            </a:r>
            <a:r>
              <a:rPr lang="it-IT" sz="2000" b="1" dirty="0" err="1"/>
              <a:t>real</a:t>
            </a:r>
            <a:r>
              <a:rPr lang="it-IT" sz="2000" b="1" dirty="0"/>
              <a:t> </a:t>
            </a:r>
            <a:r>
              <a:rPr lang="it-IT" sz="2000" b="1" dirty="0" err="1"/>
              <a:t>risk</a:t>
            </a:r>
            <a:r>
              <a:rPr lang="it-IT" sz="2000" b="1" dirty="0"/>
              <a:t>.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err="1"/>
              <a:t>However</a:t>
            </a:r>
            <a:r>
              <a:rPr lang="it-IT" sz="2000" dirty="0"/>
              <a:t>, </a:t>
            </a:r>
            <a:r>
              <a:rPr lang="it-IT" sz="2000" dirty="0" err="1"/>
              <a:t>perception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for </a:t>
            </a:r>
            <a:r>
              <a:rPr lang="it-IT" sz="2000" dirty="0" err="1"/>
              <a:t>humans</a:t>
            </a:r>
            <a:r>
              <a:rPr lang="it-IT" sz="2000" dirty="0"/>
              <a:t> the first </a:t>
            </a:r>
            <a:r>
              <a:rPr lang="it-IT" sz="2000" dirty="0" err="1"/>
              <a:t>fundamental</a:t>
            </a:r>
            <a:r>
              <a:rPr lang="it-IT" sz="2000" dirty="0"/>
              <a:t> </a:t>
            </a:r>
            <a:r>
              <a:rPr lang="it-IT" sz="2000" dirty="0" err="1"/>
              <a:t>step</a:t>
            </a:r>
            <a:r>
              <a:rPr lang="it-IT" sz="2000" dirty="0"/>
              <a:t> to </a:t>
            </a:r>
            <a:r>
              <a:rPr lang="it-IT" sz="2000" dirty="0" err="1"/>
              <a:t>know</a:t>
            </a:r>
            <a:r>
              <a:rPr lang="it-IT" sz="2000" dirty="0"/>
              <a:t> reality and to </a:t>
            </a:r>
            <a:r>
              <a:rPr lang="it-IT" sz="2000" dirty="0" err="1"/>
              <a:t>know</a:t>
            </a:r>
            <a:r>
              <a:rPr lang="it-IT" sz="2000" dirty="0"/>
              <a:t> and </a:t>
            </a:r>
            <a:r>
              <a:rPr lang="it-IT" sz="2000" dirty="0" err="1"/>
              <a:t>evaluate</a:t>
            </a:r>
            <a:r>
              <a:rPr lang="it-IT" sz="2000" dirty="0"/>
              <a:t> </a:t>
            </a:r>
            <a:r>
              <a:rPr lang="it-IT" sz="2000" dirty="0" err="1"/>
              <a:t>risk</a:t>
            </a:r>
            <a:r>
              <a:rPr lang="it-IT" sz="2000" dirty="0"/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848E85C-158A-4740-AF4D-314CE925F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2485535"/>
            <a:ext cx="4648200" cy="2838120"/>
          </a:xfrm>
          <a:prstGeom prst="rect">
            <a:avLst/>
          </a:prstGeom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0F0A08-6F8C-154A-B79C-977AA424E9E3}"/>
              </a:ext>
            </a:extLst>
          </p:cNvPr>
          <p:cNvSpPr txBox="1"/>
          <p:nvPr/>
        </p:nvSpPr>
        <p:spPr>
          <a:xfrm>
            <a:off x="2235200" y="2485535"/>
            <a:ext cx="449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Perceived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Actual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8399A05-D8F0-4D48-AE8A-31915203B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11" y="-1"/>
            <a:ext cx="1465380" cy="5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56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E55CD1-76A1-0E48-AB98-4960D41E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The first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phase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survey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89608D6-40BB-F942-9E35-94F7BE12A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100" y="914541"/>
            <a:ext cx="4241800" cy="5596326"/>
          </a:xfrm>
          <a:noFill/>
          <a:ln w="19050">
            <a:noFill/>
          </a:ln>
          <a:effectLst/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78DC36B-849E-234A-AA39-4BEAF6476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7" y="1997084"/>
            <a:ext cx="1987234" cy="181586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3B6604C-87F7-ED4B-9158-89032857A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11" y="-1"/>
            <a:ext cx="1465380" cy="5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5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936F0E-EE14-444E-B60D-19C77F76E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02" y="359747"/>
            <a:ext cx="6851579" cy="800629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second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phase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survey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71DAA65-52B9-A546-957F-479EF1E71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902" y="3192307"/>
            <a:ext cx="3352832" cy="2997352"/>
          </a:xfrm>
          <a:effectLst>
            <a:softEdge rad="16510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ACF3987-5725-954C-97F9-9A0E53E1A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262" y="3196536"/>
            <a:ext cx="3057137" cy="2993123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0E721A-11F7-BA4A-90A1-ED07A1DA30A7}"/>
              </a:ext>
            </a:extLst>
          </p:cNvPr>
          <p:cNvSpPr txBox="1"/>
          <p:nvPr/>
        </p:nvSpPr>
        <p:spPr>
          <a:xfrm>
            <a:off x="1498785" y="2618279"/>
            <a:ext cx="267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Distribuition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interviews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A1A53B90-166F-B140-A616-EAA433E27095}"/>
              </a:ext>
            </a:extLst>
          </p:cNvPr>
          <p:cNvSpPr/>
          <p:nvPr/>
        </p:nvSpPr>
        <p:spPr>
          <a:xfrm>
            <a:off x="5163224" y="2455375"/>
            <a:ext cx="101936" cy="11655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7715B2-8E2C-2844-A6C2-8E170A181F8F}"/>
              </a:ext>
            </a:extLst>
          </p:cNvPr>
          <p:cNvSpPr txBox="1"/>
          <p:nvPr/>
        </p:nvSpPr>
        <p:spPr>
          <a:xfrm>
            <a:off x="5223262" y="2319834"/>
            <a:ext cx="39247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accent1">
                    <a:lumMod val="75000"/>
                  </a:schemeClr>
                </a:solidFill>
              </a:rPr>
              <a:t>First </a:t>
            </a:r>
            <a:r>
              <a:rPr lang="it-IT" sz="1100" dirty="0" err="1">
                <a:solidFill>
                  <a:schemeClr val="accent1">
                    <a:lumMod val="75000"/>
                  </a:schemeClr>
                </a:solidFill>
              </a:rPr>
              <a:t>survey</a:t>
            </a:r>
            <a:r>
              <a:rPr lang="it-IT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accent1">
                    <a:lumMod val="75000"/>
                  </a:schemeClr>
                </a:solidFill>
              </a:rPr>
              <a:t>municipalities</a:t>
            </a:r>
            <a:r>
              <a:rPr lang="it-IT" sz="1100" dirty="0">
                <a:solidFill>
                  <a:schemeClr val="accent1">
                    <a:lumMod val="75000"/>
                  </a:schemeClr>
                </a:solidFill>
              </a:rPr>
              <a:t> 2018 (</a:t>
            </a:r>
            <a:r>
              <a:rPr lang="it-IT" sz="1100" b="1" dirty="0">
                <a:solidFill>
                  <a:schemeClr val="accent1">
                    <a:lumMod val="75000"/>
                  </a:schemeClr>
                </a:solidFill>
              </a:rPr>
              <a:t>1021</a:t>
            </a:r>
            <a:r>
              <a:rPr lang="it-IT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accent1">
                    <a:lumMod val="75000"/>
                  </a:schemeClr>
                </a:solidFill>
              </a:rPr>
              <a:t>interviews</a:t>
            </a:r>
            <a:r>
              <a:rPr lang="it-IT" sz="11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1100" b="1" dirty="0">
                <a:solidFill>
                  <a:schemeClr val="accent1">
                    <a:lumMod val="75000"/>
                  </a:schemeClr>
                </a:solidFill>
              </a:rPr>
              <a:t>183</a:t>
            </a:r>
            <a:r>
              <a:rPr lang="it-IT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accent1">
                    <a:lumMod val="75000"/>
                  </a:schemeClr>
                </a:solidFill>
              </a:rPr>
              <a:t>coastal</a:t>
            </a:r>
            <a:r>
              <a:rPr lang="it-IT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accent1">
                    <a:lumMod val="75000"/>
                  </a:schemeClr>
                </a:solidFill>
              </a:rPr>
              <a:t>municipalities</a:t>
            </a:r>
            <a:r>
              <a:rPr lang="it-IT" sz="11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79E346AB-79D6-0C4D-B8D1-18B988A0B4AF}"/>
              </a:ext>
            </a:extLst>
          </p:cNvPr>
          <p:cNvSpPr/>
          <p:nvPr/>
        </p:nvSpPr>
        <p:spPr>
          <a:xfrm>
            <a:off x="5117325" y="2871052"/>
            <a:ext cx="101936" cy="116559"/>
          </a:xfrm>
          <a:prstGeom prst="ellipse">
            <a:avLst/>
          </a:prstGeom>
          <a:solidFill>
            <a:srgbClr val="D00002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2F70BBD-4112-B144-835A-3C5F51CF03F3}"/>
              </a:ext>
            </a:extLst>
          </p:cNvPr>
          <p:cNvSpPr txBox="1"/>
          <p:nvPr/>
        </p:nvSpPr>
        <p:spPr>
          <a:xfrm>
            <a:off x="5223261" y="2751278"/>
            <a:ext cx="3821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accent1">
                    <a:lumMod val="75000"/>
                  </a:schemeClr>
                </a:solidFill>
              </a:rPr>
              <a:t>Second </a:t>
            </a:r>
            <a:r>
              <a:rPr lang="it-IT" sz="1100" dirty="0" err="1">
                <a:solidFill>
                  <a:schemeClr val="accent1">
                    <a:lumMod val="75000"/>
                  </a:schemeClr>
                </a:solidFill>
              </a:rPr>
              <a:t>survey</a:t>
            </a:r>
            <a:r>
              <a:rPr lang="it-IT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accent1">
                    <a:lumMod val="75000"/>
                  </a:schemeClr>
                </a:solidFill>
              </a:rPr>
              <a:t>municipalities</a:t>
            </a:r>
            <a:r>
              <a:rPr lang="it-IT" sz="1100" dirty="0">
                <a:solidFill>
                  <a:schemeClr val="accent1">
                    <a:lumMod val="75000"/>
                  </a:schemeClr>
                </a:solidFill>
              </a:rPr>
              <a:t> 2020 (</a:t>
            </a:r>
            <a:r>
              <a:rPr lang="it-IT" sz="1100" b="1" dirty="0">
                <a:solidFill>
                  <a:schemeClr val="accent1">
                    <a:lumMod val="75000"/>
                  </a:schemeClr>
                </a:solidFill>
              </a:rPr>
              <a:t>614</a:t>
            </a:r>
            <a:r>
              <a:rPr lang="it-IT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accent1">
                    <a:lumMod val="75000"/>
                  </a:schemeClr>
                </a:solidFill>
              </a:rPr>
              <a:t>interviews</a:t>
            </a:r>
            <a:r>
              <a:rPr lang="it-IT" sz="11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1100" b="1" dirty="0">
                <a:solidFill>
                  <a:schemeClr val="accent1">
                    <a:lumMod val="75000"/>
                  </a:schemeClr>
                </a:solidFill>
              </a:rPr>
              <a:t>37 </a:t>
            </a:r>
            <a:r>
              <a:rPr lang="it-IT" sz="1100" dirty="0" err="1">
                <a:solidFill>
                  <a:schemeClr val="accent1">
                    <a:lumMod val="75000"/>
                  </a:schemeClr>
                </a:solidFill>
              </a:rPr>
              <a:t>coastal</a:t>
            </a:r>
            <a:r>
              <a:rPr lang="it-IT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100" dirty="0" err="1">
                <a:solidFill>
                  <a:schemeClr val="accent1">
                    <a:lumMod val="75000"/>
                  </a:schemeClr>
                </a:solidFill>
              </a:rPr>
              <a:t>municipalities</a:t>
            </a:r>
            <a:r>
              <a:rPr lang="it-IT" sz="11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A0F3D9E-D577-6B42-BFFE-1F88742D36C2}"/>
              </a:ext>
            </a:extLst>
          </p:cNvPr>
          <p:cNvSpPr txBox="1"/>
          <p:nvPr/>
        </p:nvSpPr>
        <p:spPr>
          <a:xfrm>
            <a:off x="1159902" y="957834"/>
            <a:ext cx="71966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second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phase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survey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was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carried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out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between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27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December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2019 and 8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January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2020.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614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CATI (Computer-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Assisted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Telephone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Interviewing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telephone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interviews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were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completed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in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regions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Adriatic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Molise,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Adriatic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Thyrrenian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Basilicata and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Eastern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Sicily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Ionian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81C7D58-B291-374E-9167-2914F6661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11" y="-1"/>
            <a:ext cx="1465380" cy="5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41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E5C978-CECE-8E4D-AF8E-AF67BEF4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Reference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Universe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F7483893-F260-E24A-8AD2-AD551C8FAC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647692"/>
              </p:ext>
            </p:extLst>
          </p:nvPr>
        </p:nvGraphicFramePr>
        <p:xfrm>
          <a:off x="1717040" y="3342640"/>
          <a:ext cx="5709920" cy="300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BD83403E-B0DD-2A46-974B-3CFA55F46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770" y="1161709"/>
            <a:ext cx="4074459" cy="2180931"/>
          </a:xfrm>
          <a:prstGeom prst="rect">
            <a:avLst/>
          </a:prstGeom>
          <a:noFill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2CA066B-7D3E-D445-B65A-6ABF73882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11" y="-1"/>
            <a:ext cx="1465380" cy="5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3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0C32C8-FDB0-7840-9BE0-1B9CAF6DF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0305"/>
            <a:ext cx="8229600" cy="538162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Tsunami </a:t>
            </a:r>
            <a:r>
              <a:rPr lang="it-IT" sz="4000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4000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4000" dirty="0" err="1">
                <a:solidFill>
                  <a:schemeClr val="accent1">
                    <a:lumMod val="75000"/>
                  </a:schemeClr>
                </a:solidFill>
              </a:rPr>
              <a:t>southern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4000" dirty="0" err="1">
                <a:solidFill>
                  <a:schemeClr val="accent1">
                    <a:lumMod val="75000"/>
                  </a:schemeClr>
                </a:solidFill>
              </a:rPr>
              <a:t>Italy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 useBgFill="1">
        <p:nvSpPr>
          <p:cNvPr id="11" name="CasellaDiTesto 10">
            <a:extLst>
              <a:ext uri="{FF2B5EF4-FFF2-40B4-BE49-F238E27FC236}">
                <a16:creationId xmlns:a16="http://schemas.microsoft.com/office/drawing/2014/main" id="{25F235BB-7918-5046-B2F5-8ED2182EDBAC}"/>
              </a:ext>
            </a:extLst>
          </p:cNvPr>
          <p:cNvSpPr txBox="1"/>
          <p:nvPr/>
        </p:nvSpPr>
        <p:spPr>
          <a:xfrm>
            <a:off x="1859028" y="1278467"/>
            <a:ext cx="542594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In the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Mediterranean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Sea, the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possibility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</a:rPr>
              <a:t> of a tsunami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graphicFrame>
        <p:nvGraphicFramePr>
          <p:cNvPr id="13" name="Segnaposto contenuto 12">
            <a:extLst>
              <a:ext uri="{FF2B5EF4-FFF2-40B4-BE49-F238E27FC236}">
                <a16:creationId xmlns:a16="http://schemas.microsoft.com/office/drawing/2014/main" id="{DDA9DAAA-5876-A54D-9C8C-7B2FC92D9D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963068"/>
              </p:ext>
            </p:extLst>
          </p:nvPr>
        </p:nvGraphicFramePr>
        <p:xfrm>
          <a:off x="457200" y="1185491"/>
          <a:ext cx="7666602" cy="384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31D9FE2-3FA7-1D45-8ACC-3637D2409EF7}"/>
              </a:ext>
            </a:extLst>
          </p:cNvPr>
          <p:cNvSpPr txBox="1"/>
          <p:nvPr/>
        </p:nvSpPr>
        <p:spPr>
          <a:xfrm>
            <a:off x="680132" y="5027246"/>
            <a:ext cx="8006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graph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clear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, in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southern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Italy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of tsunami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</a:rPr>
              <a:t>low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possible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observe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two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interesting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information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detected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in the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Adriatic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coast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where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very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low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due to the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loss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historical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memory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and the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events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occurred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in the remote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past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even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damaging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. The 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high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</a:rPr>
              <a:t>level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of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of tsunami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in the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</a:rPr>
              <a:t>Tyrrhenian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b="1" dirty="0" err="1">
                <a:solidFill>
                  <a:schemeClr val="accent1">
                    <a:lumMod val="75000"/>
                  </a:schemeClr>
                </a:solidFill>
              </a:rPr>
              <a:t>coast</a:t>
            </a: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associated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with the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presence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active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volcanoes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in the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sea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(e.g. Marsili), the 2002 Stromboli tsunami and the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historical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>
                <a:solidFill>
                  <a:schemeClr val="accent1">
                    <a:lumMod val="75000"/>
                  </a:schemeClr>
                </a:solidFill>
              </a:rPr>
              <a:t>memory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</a:rPr>
              <a:t> of the 1908 tsunami (Messina and Reggio Calabria).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F3BE081-B386-674B-9C89-E0B6FAD59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211" y="-1"/>
            <a:ext cx="1465380" cy="5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3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BDE6C-60FB-7747-BF75-C799334E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2941"/>
            <a:ext cx="8229600" cy="1143000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Tsunami </a:t>
            </a:r>
            <a:r>
              <a:rPr lang="it-IT" sz="3200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accent1">
                    <a:lumMod val="75000"/>
                  </a:schemeClr>
                </a:solidFill>
              </a:rPr>
              <a:t>perception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</a:rPr>
              <a:t>1908 tsunami </a:t>
            </a:r>
            <a:r>
              <a:rPr lang="it-IT" sz="3200" b="1" dirty="0" err="1">
                <a:solidFill>
                  <a:schemeClr val="accent1">
                    <a:lumMod val="75000"/>
                  </a:schemeClr>
                </a:solidFill>
              </a:rPr>
              <a:t>areas</a:t>
            </a:r>
            <a:endParaRPr lang="it-I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B211DDA-C392-B148-B55E-BF23BDF6A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837007"/>
              </p:ext>
            </p:extLst>
          </p:nvPr>
        </p:nvGraphicFramePr>
        <p:xfrm>
          <a:off x="1226126" y="1736215"/>
          <a:ext cx="6691745" cy="3531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CBBF51-5A98-D64B-93F6-4E1281846326}"/>
              </a:ext>
            </a:extLst>
          </p:cNvPr>
          <p:cNvSpPr txBox="1"/>
          <p:nvPr/>
        </p:nvSpPr>
        <p:spPr>
          <a:xfrm>
            <a:off x="457199" y="109277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Are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citizens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living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today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in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coastal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areas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were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hit by the Tsunami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generated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by the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earthquake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in 1908,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aware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they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 live in tsunami-prone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</a:rPr>
              <a:t>areas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5F4209-5054-7841-8472-827CCEE79394}"/>
              </a:ext>
            </a:extLst>
          </p:cNvPr>
          <p:cNvSpPr txBox="1"/>
          <p:nvPr/>
        </p:nvSpPr>
        <p:spPr>
          <a:xfrm>
            <a:off x="457199" y="5267235"/>
            <a:ext cx="8312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51%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respondents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living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today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coastal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areas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affected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by the 1908 tsunami are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aware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they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live in an area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can be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seen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in the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graph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53.8%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citizens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living in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coastal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areas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dirty="0" err="1">
                <a:solidFill>
                  <a:schemeClr val="accent1">
                    <a:lumMod val="75000"/>
                  </a:schemeClr>
                </a:solidFill>
              </a:rPr>
              <a:t>affected</a:t>
            </a:r>
            <a:r>
              <a:rPr lang="it-IT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by the tsunami are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not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aware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this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dirty="0" err="1">
                <a:solidFill>
                  <a:schemeClr val="accent1">
                    <a:lumMod val="75000"/>
                  </a:schemeClr>
                </a:solidFill>
              </a:rPr>
              <a:t>risk</a:t>
            </a: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AF835AE-1424-2C45-A0F8-9A763AC27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211" y="-1"/>
            <a:ext cx="1465380" cy="5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62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1067</Words>
  <Application>Microsoft Macintosh PowerPoint</Application>
  <PresentationFormat>Presentazione su schermo (4:3)</PresentationFormat>
  <Paragraphs>94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Tema di Office</vt:lpstr>
      <vt:lpstr> Tsunami Risk Perception in Southern Italy 2020 </vt:lpstr>
      <vt:lpstr>Why making a research on tsunami’s  risk perception and understanding?</vt:lpstr>
      <vt:lpstr>About risk perception studies</vt:lpstr>
      <vt:lpstr>Perceived risks and real hazard</vt:lpstr>
      <vt:lpstr>The first phase of the survey</vt:lpstr>
      <vt:lpstr>The second phase of the survey</vt:lpstr>
      <vt:lpstr>Reference Universe</vt:lpstr>
      <vt:lpstr>Tsunami risk perception in southern Italy</vt:lpstr>
      <vt:lpstr>Tsunami risk perception in 1908 tsunami areas</vt:lpstr>
      <vt:lpstr>Tsunami risk perception &amp; behaviour</vt:lpstr>
      <vt:lpstr>Source of information</vt:lpstr>
      <vt:lpstr>Causes of Tsunamis by coastal area</vt:lpstr>
      <vt:lpstr>Elicitation «tsunami» vs «maremoto»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</dc:title>
  <dc:creator>Utente di Microsoft Office</dc:creator>
  <cp:lastModifiedBy>mc</cp:lastModifiedBy>
  <cp:revision>105</cp:revision>
  <cp:lastPrinted>2020-04-30T22:12:13Z</cp:lastPrinted>
  <dcterms:created xsi:type="dcterms:W3CDTF">2018-12-06T08:46:58Z</dcterms:created>
  <dcterms:modified xsi:type="dcterms:W3CDTF">2020-04-30T22:51:02Z</dcterms:modified>
</cp:coreProperties>
</file>