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01" r:id="rId3"/>
    <p:sldId id="371" r:id="rId4"/>
    <p:sldId id="379" r:id="rId5"/>
    <p:sldId id="350" r:id="rId6"/>
    <p:sldId id="372" r:id="rId7"/>
    <p:sldId id="305" r:id="rId8"/>
    <p:sldId id="381" r:id="rId9"/>
    <p:sldId id="385" r:id="rId10"/>
    <p:sldId id="374" r:id="rId11"/>
    <p:sldId id="375" r:id="rId12"/>
    <p:sldId id="377" r:id="rId13"/>
    <p:sldId id="274" r:id="rId14"/>
    <p:sldId id="380" r:id="rId15"/>
    <p:sldId id="348" r:id="rId16"/>
    <p:sldId id="378" r:id="rId17"/>
    <p:sldId id="359" r:id="rId18"/>
    <p:sldId id="384" r:id="rId19"/>
    <p:sldId id="386" r:id="rId20"/>
    <p:sldId id="364" r:id="rId21"/>
    <p:sldId id="3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Wright" initials="WW" lastIdx="7" clrIdx="0">
    <p:extLst>
      <p:ext uri="{19B8F6BF-5375-455C-9EA6-DF929625EA0E}">
        <p15:presenceInfo xmlns:p15="http://schemas.microsoft.com/office/powerpoint/2012/main" userId="8e01c36ed8b049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9933"/>
    <a:srgbClr val="FF66CC"/>
    <a:srgbClr val="CC3399"/>
    <a:srgbClr val="CC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2" autoAdjust="0"/>
    <p:restoredTop sz="94660"/>
  </p:normalViewPr>
  <p:slideViewPr>
    <p:cSldViewPr snapToGrid="0" snapToObjects="1">
      <p:cViewPr varScale="1">
        <p:scale>
          <a:sx n="45" d="100"/>
          <a:sy n="45" d="100"/>
        </p:scale>
        <p:origin x="26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9410B-7B2F-4265-9046-073B7293A8B7}" type="datetimeFigureOut">
              <a:rPr lang="de-DE" smtClean="0"/>
              <a:t>02.05.2020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AC4FA-46FF-4A18-9EE2-09B4CD7FA28F}" type="slidenum">
              <a:rPr lang="de-DE" smtClean="0"/>
              <a:t>‹#›</a:t>
            </a:fld>
            <a:endParaRPr lang="de-DE"/>
          </a:p>
        </p:txBody>
      </p:sp>
    </p:spTree>
    <p:extLst>
      <p:ext uri="{BB962C8B-B14F-4D97-AF65-F5344CB8AC3E}">
        <p14:creationId xmlns:p14="http://schemas.microsoft.com/office/powerpoint/2010/main" val="33830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a:t>
            </a:r>
          </a:p>
          <a:p>
            <a:pPr marL="171450" indent="-171450">
              <a:buFont typeface="Arial" panose="020B0604020202020204" pitchFamily="34" charset="0"/>
              <a:buChar char="•"/>
            </a:pPr>
            <a:r>
              <a:rPr lang="en-US" baseline="0" dirty="0"/>
              <a:t>A Manual of best practices and standards to improve climate data and management through WMO Technical Regulations and represents the first attempt by WMO to define a regulatory basis (as opposed to Guidelines) for the management of climate data;</a:t>
            </a:r>
          </a:p>
          <a:p>
            <a:pPr marL="171450" indent="-171450">
              <a:buFont typeface="Arial" panose="020B0604020202020204" pitchFamily="34" charset="0"/>
              <a:buChar char="•"/>
            </a:pPr>
            <a:r>
              <a:rPr lang="en-US" baseline="0" dirty="0"/>
              <a:t>A self-assessment tool that provides a scored measure of the quality of the data stewardship and governance;</a:t>
            </a:r>
          </a:p>
          <a:p>
            <a:pPr marL="171450" indent="-171450">
              <a:buFont typeface="Arial" panose="020B0604020202020204" pitchFamily="34" charset="0"/>
              <a:buChar char="•"/>
            </a:pPr>
            <a:r>
              <a:rPr lang="en-US" baseline="0" dirty="0"/>
              <a:t>A Catalogue of climate datasets  maintained and made available  online using the WMO Information System (WIS), where users can access the data along with metadata, information on assessment  documentation, and visualize the data using an online access tool.</a:t>
            </a:r>
          </a:p>
          <a:p>
            <a:endParaRPr lang="en-US" baseline="0" dirty="0"/>
          </a:p>
        </p:txBody>
      </p:sp>
      <p:sp>
        <p:nvSpPr>
          <p:cNvPr id="4" name="Slide Number Placeholder 3"/>
          <p:cNvSpPr>
            <a:spLocks noGrp="1"/>
          </p:cNvSpPr>
          <p:nvPr>
            <p:ph type="sldNum" sz="quarter" idx="5"/>
          </p:nvPr>
        </p:nvSpPr>
        <p:spPr/>
        <p:txBody>
          <a:bodyPr/>
          <a:lstStyle/>
          <a:p>
            <a:fld id="{A7116527-64FD-4ADC-8819-9BFA1E8A93FB}" type="slidenum">
              <a:rPr lang="en-GB" smtClean="0"/>
              <a:t>5</a:t>
            </a:fld>
            <a:endParaRPr lang="en-GB" dirty="0"/>
          </a:p>
        </p:txBody>
      </p:sp>
    </p:spTree>
    <p:extLst>
      <p:ext uri="{BB962C8B-B14F-4D97-AF65-F5344CB8AC3E}">
        <p14:creationId xmlns:p14="http://schemas.microsoft.com/office/powerpoint/2010/main" val="57715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4DAC4FA-46FF-4A18-9EE2-09B4CD7FA28F}" type="slidenum">
              <a:rPr lang="de-DE" smtClean="0"/>
              <a:t>13</a:t>
            </a:fld>
            <a:endParaRPr lang="de-DE"/>
          </a:p>
        </p:txBody>
      </p:sp>
    </p:spTree>
    <p:extLst>
      <p:ext uri="{BB962C8B-B14F-4D97-AF65-F5344CB8AC3E}">
        <p14:creationId xmlns:p14="http://schemas.microsoft.com/office/powerpoint/2010/main" val="77345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nny.cazenave@legos.obs-mip.fr" TargetMode="External"/><Relationship Id="rId3" Type="http://schemas.openxmlformats.org/officeDocument/2006/relationships/hyperlink" Target="mailto:ge.peng@noaa.gov" TargetMode="External"/><Relationship Id="rId7" Type="http://schemas.openxmlformats.org/officeDocument/2006/relationships/hyperlink" Target="mailto:robert.dunn@metoffice.gov.uk"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mailto:dberod@wmo.int" TargetMode="External"/><Relationship Id="rId5" Type="http://schemas.openxmlformats.org/officeDocument/2006/relationships/hyperlink" Target="mailto:peter.siegmund@knmi.n" TargetMode="External"/><Relationship Id="rId10" Type="http://schemas.openxmlformats.org/officeDocument/2006/relationships/image" Target="../media/image3.png"/><Relationship Id="rId4" Type="http://schemas.openxmlformats.org/officeDocument/2006/relationships/hyperlink" Target="mailto:obaddour@wmo.int" TargetMode="External"/><Relationship Id="rId9" Type="http://schemas.openxmlformats.org/officeDocument/2006/relationships/hyperlink" Target="mailto:manola.brunet@urv.c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igshare.com/articles/The_WMO-Wide_Stewardship_Maturity_Matrix_for_Climate_Data/700602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figshare.com/articles/The_manual_for_the_WMO-Wide_Stewardship_Maturity_Matrix_for_Climate_Data/700248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library.wmo.int/index.php?lvl=notice_display&amp;id=21689#.Xl-Knea0vXN" TargetMode="External"/><Relationship Id="rId3" Type="http://schemas.openxmlformats.org/officeDocument/2006/relationships/hyperlink" Target="https://figshare.com/articles/The_manual_for_the_WMO-Wide_Stewardship_Maturity_Matrix_for_Climate_Data/7002482" TargetMode="External"/><Relationship Id="rId7" Type="http://schemas.openxmlformats.org/officeDocument/2006/relationships/hyperlink" Target="https://library.wmo.int/index.php?lvl=notice_display&amp;id=21688#.Xl-KbDq0vXN" TargetMode="External"/><Relationship Id="rId2" Type="http://schemas.openxmlformats.org/officeDocument/2006/relationships/hyperlink" Target="https://figshare.com/articles/The_WMO-Wide_Stewardship_Maturity_Matrix_for_Climate_Data/7006028" TargetMode="External"/><Relationship Id="rId1" Type="http://schemas.openxmlformats.org/officeDocument/2006/relationships/slideLayout" Target="../slideLayouts/slideLayout2.xml"/><Relationship Id="rId6" Type="http://schemas.openxmlformats.org/officeDocument/2006/relationships/hyperlink" Target="https://library.wmo.int/index.php?lvl=notice_display&amp;id=21687#.Xl-KO-a0vXN" TargetMode="External"/><Relationship Id="rId5" Type="http://schemas.openxmlformats.org/officeDocument/2006/relationships/hyperlink" Target="https://library.wmo.int/doc_num.php?explnum_id=10197" TargetMode="External"/><Relationship Id="rId4" Type="http://schemas.openxmlformats.org/officeDocument/2006/relationships/hyperlink" Target="http://figshare.com/articles/The_template_for_the_WMO-Wide_Stewardship_Maturity_Matrix_for_Climate_Data/7003709"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library.wmo.int/index.php?lvl=notice_display&amp;id=21687#.XqwQTdNKiu6" TargetMode="External"/><Relationship Id="rId2" Type="http://schemas.openxmlformats.org/officeDocument/2006/relationships/hyperlink" Target="https://library.wmo.int/doc_num.php?explnum_id=10197"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library.wmo.int/index.php?lvl=notice_display&amp;id=21689#.XqwQl9NKiu6" TargetMode="External"/><Relationship Id="rId4" Type="http://schemas.openxmlformats.org/officeDocument/2006/relationships/hyperlink" Target="https://library.wmo.int/index.php?lvl=notice_display&amp;id=21688#.XqwQcdNKiu6"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https://library.wmo.int/doc_num.php?explnum_id=1019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 y="672963"/>
            <a:ext cx="9180000" cy="6887123"/>
          </a:xfrm>
          <a:prstGeom prst="rect">
            <a:avLst/>
          </a:prstGeom>
        </p:spPr>
      </p:pic>
      <p:sp>
        <p:nvSpPr>
          <p:cNvPr id="6" name="Title 1"/>
          <p:cNvSpPr txBox="1">
            <a:spLocks/>
          </p:cNvSpPr>
          <p:nvPr/>
        </p:nvSpPr>
        <p:spPr>
          <a:xfrm>
            <a:off x="628650" y="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H" sz="4000" dirty="0" err="1">
                <a:solidFill>
                  <a:schemeClr val="bg1"/>
                </a:solidFill>
              </a:rPr>
              <a:t>Towards</a:t>
            </a:r>
            <a:r>
              <a:rPr lang="fr-CH" sz="4000" dirty="0">
                <a:solidFill>
                  <a:schemeClr val="bg1"/>
                </a:solidFill>
              </a:rPr>
              <a:t> best practice in </a:t>
            </a:r>
            <a:r>
              <a:rPr lang="fr-CH" sz="4000" dirty="0" err="1">
                <a:solidFill>
                  <a:schemeClr val="bg1"/>
                </a:solidFill>
              </a:rPr>
              <a:t>managing</a:t>
            </a:r>
            <a:r>
              <a:rPr lang="fr-CH" sz="4000" dirty="0">
                <a:solidFill>
                  <a:schemeClr val="bg1"/>
                </a:solidFill>
              </a:rPr>
              <a:t> </a:t>
            </a:r>
            <a:r>
              <a:rPr lang="fr-CH" sz="4000" dirty="0" err="1">
                <a:solidFill>
                  <a:schemeClr val="bg1"/>
                </a:solidFill>
              </a:rPr>
              <a:t>datasets</a:t>
            </a:r>
            <a:r>
              <a:rPr lang="fr-CH" sz="4000" dirty="0">
                <a:solidFill>
                  <a:schemeClr val="bg1"/>
                </a:solidFill>
              </a:rPr>
              <a:t> for </a:t>
            </a:r>
            <a:r>
              <a:rPr lang="fr-CH" sz="4000" dirty="0" err="1">
                <a:solidFill>
                  <a:schemeClr val="bg1"/>
                </a:solidFill>
              </a:rPr>
              <a:t>climate</a:t>
            </a:r>
            <a:r>
              <a:rPr lang="fr-CH" sz="4000" dirty="0">
                <a:solidFill>
                  <a:schemeClr val="bg1"/>
                </a:solidFill>
              </a:rPr>
              <a:t> monitoring </a:t>
            </a:r>
          </a:p>
        </p:txBody>
      </p:sp>
      <p:sp>
        <p:nvSpPr>
          <p:cNvPr id="4" name="Title 1"/>
          <p:cNvSpPr txBox="1">
            <a:spLocks/>
          </p:cNvSpPr>
          <p:nvPr/>
        </p:nvSpPr>
        <p:spPr>
          <a:xfrm>
            <a:off x="342900" y="2002370"/>
            <a:ext cx="8801100" cy="390933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	</a:t>
            </a:r>
            <a:r>
              <a:rPr lang="en-US" sz="3600" dirty="0">
                <a:solidFill>
                  <a:srgbClr val="FFFF00"/>
                </a:solidFill>
              </a:rPr>
              <a:t>William J Wright, Australia,  </a:t>
            </a:r>
            <a:r>
              <a:rPr lang="en-US" sz="3600" dirty="0">
                <a:solidFill>
                  <a:srgbClr val="FF3399"/>
                </a:solidFill>
              </a:rPr>
              <a:t>wjwright1385@gmail.com</a:t>
            </a:r>
          </a:p>
          <a:p>
            <a:pPr algn="l"/>
            <a:r>
              <a:rPr lang="en-US" sz="3600" dirty="0">
                <a:solidFill>
                  <a:srgbClr val="FFFF00"/>
                </a:solidFill>
              </a:rPr>
              <a:t>	Christina </a:t>
            </a:r>
            <a:r>
              <a:rPr lang="en-US" sz="3600" dirty="0" err="1">
                <a:solidFill>
                  <a:srgbClr val="FFFF00"/>
                </a:solidFill>
              </a:rPr>
              <a:t>Lief</a:t>
            </a:r>
            <a:r>
              <a:rPr lang="en-US" sz="3600" dirty="0">
                <a:solidFill>
                  <a:srgbClr val="FFFF00"/>
                </a:solidFill>
              </a:rPr>
              <a:t>, USA   </a:t>
            </a:r>
            <a:r>
              <a:rPr lang="en-US" sz="3600" dirty="0" err="1">
                <a:solidFill>
                  <a:srgbClr val="FF3399"/>
                </a:solidFill>
              </a:rPr>
              <a:t>christina.lief@gmail</a:t>
            </a:r>
            <a:r>
              <a:rPr lang="en-AU" sz="3600" dirty="0">
                <a:solidFill>
                  <a:srgbClr val="FFFF00"/>
                </a:solidFill>
              </a:rPr>
              <a:t>	</a:t>
            </a:r>
          </a:p>
          <a:p>
            <a:pPr algn="l"/>
            <a:r>
              <a:rPr lang="en-AU" sz="3600" dirty="0">
                <a:solidFill>
                  <a:srgbClr val="FFFF00"/>
                </a:solidFill>
              </a:rPr>
              <a:t>	</a:t>
            </a:r>
            <a:r>
              <a:rPr lang="en-US" sz="3600" dirty="0">
                <a:solidFill>
                  <a:srgbClr val="FFFF00"/>
                </a:solidFill>
              </a:rPr>
              <a:t>Ge Peng, USA</a:t>
            </a:r>
            <a:r>
              <a:rPr lang="en-US" sz="3600" dirty="0">
                <a:solidFill>
                  <a:srgbClr val="FF3399"/>
                </a:solidFill>
              </a:rPr>
              <a:t>,     </a:t>
            </a:r>
            <a:r>
              <a:rPr lang="en-US" sz="3600" u="sng" dirty="0">
                <a:solidFill>
                  <a:srgbClr val="FF3399"/>
                </a:solidFill>
                <a:hlinkClick r:id="rId3">
                  <a:extLst>
                    <a:ext uri="{A12FA001-AC4F-418D-AE19-62706E023703}">
                      <ahyp:hlinkClr xmlns:ahyp="http://schemas.microsoft.com/office/drawing/2018/hyperlinkcolor" val="tx"/>
                    </a:ext>
                  </a:extLst>
                </a:hlinkClick>
              </a:rPr>
              <a:t>ge.peng@noaa.gov</a:t>
            </a:r>
            <a:endParaRPr lang="en-AU" sz="3600" u="sng" dirty="0">
              <a:solidFill>
                <a:srgbClr val="FF3399"/>
              </a:solidFill>
            </a:endParaRPr>
          </a:p>
          <a:p>
            <a:pPr algn="l"/>
            <a:r>
              <a:rPr lang="en-US" sz="3600" dirty="0">
                <a:solidFill>
                  <a:srgbClr val="FFFF00"/>
                </a:solidFill>
              </a:rPr>
              <a:t>	Omar </a:t>
            </a:r>
            <a:r>
              <a:rPr lang="en-US" sz="3600" dirty="0" err="1">
                <a:solidFill>
                  <a:srgbClr val="FFFF00"/>
                </a:solidFill>
              </a:rPr>
              <a:t>Baddour</a:t>
            </a:r>
            <a:r>
              <a:rPr lang="en-US" sz="3600" dirty="0">
                <a:solidFill>
                  <a:srgbClr val="FFFF00"/>
                </a:solidFill>
              </a:rPr>
              <a:t>,  Switzerland     </a:t>
            </a:r>
            <a:r>
              <a:rPr lang="en-US" sz="3600" dirty="0">
                <a:solidFill>
                  <a:srgbClr val="FF3399"/>
                </a:solidFill>
                <a:hlinkClick r:id="rId4">
                  <a:extLst>
                    <a:ext uri="{A12FA001-AC4F-418D-AE19-62706E023703}">
                      <ahyp:hlinkClr xmlns:ahyp="http://schemas.microsoft.com/office/drawing/2018/hyperlinkcolor" val="tx"/>
                    </a:ext>
                  </a:extLst>
                </a:hlinkClick>
              </a:rPr>
              <a:t>obaddour@wmo.int</a:t>
            </a:r>
            <a:endParaRPr lang="en-AU" sz="3600" dirty="0">
              <a:solidFill>
                <a:srgbClr val="FF3399"/>
              </a:solidFill>
            </a:endParaRPr>
          </a:p>
          <a:p>
            <a:pPr algn="l"/>
            <a:r>
              <a:rPr lang="en-AU" sz="3600" dirty="0">
                <a:solidFill>
                  <a:srgbClr val="FFFF00"/>
                </a:solidFill>
              </a:rPr>
              <a:t>	</a:t>
            </a:r>
            <a:r>
              <a:rPr lang="en-US" sz="3600" dirty="0">
                <a:solidFill>
                  <a:srgbClr val="FFFF00"/>
                </a:solidFill>
              </a:rPr>
              <a:t>Peter </a:t>
            </a:r>
            <a:r>
              <a:rPr lang="en-US" sz="3600" dirty="0" err="1">
                <a:solidFill>
                  <a:srgbClr val="FFFF00"/>
                </a:solidFill>
              </a:rPr>
              <a:t>Siegmund</a:t>
            </a:r>
            <a:r>
              <a:rPr lang="en-US" sz="3600" dirty="0">
                <a:solidFill>
                  <a:srgbClr val="FFFF00"/>
                </a:solidFill>
              </a:rPr>
              <a:t>, Netherlands  </a:t>
            </a:r>
            <a:r>
              <a:rPr lang="en-US" sz="3600" u="sng" dirty="0">
                <a:solidFill>
                  <a:srgbClr val="FF3399"/>
                </a:solidFill>
                <a:hlinkClick r:id="rId5">
                  <a:extLst>
                    <a:ext uri="{A12FA001-AC4F-418D-AE19-62706E023703}">
                      <ahyp:hlinkClr xmlns:ahyp="http://schemas.microsoft.com/office/drawing/2018/hyperlinkcolor" val="tx"/>
                    </a:ext>
                  </a:extLst>
                </a:hlinkClick>
              </a:rPr>
              <a:t>peter.siegmund@knmi.n</a:t>
            </a:r>
            <a:r>
              <a:rPr lang="en-US" sz="3600" u="sng" dirty="0">
                <a:solidFill>
                  <a:srgbClr val="FF3399"/>
                </a:solidFill>
              </a:rPr>
              <a:t>l</a:t>
            </a:r>
            <a:r>
              <a:rPr lang="en-US" sz="3600" dirty="0">
                <a:solidFill>
                  <a:schemeClr val="bg1">
                    <a:lumMod val="50000"/>
                  </a:schemeClr>
                </a:solidFill>
              </a:rPr>
              <a:t>	</a:t>
            </a:r>
            <a:r>
              <a:rPr lang="en-US" sz="3600" dirty="0">
                <a:solidFill>
                  <a:schemeClr val="bg1">
                    <a:lumMod val="75000"/>
                  </a:schemeClr>
                </a:solidFill>
              </a:rPr>
              <a:t>      </a:t>
            </a:r>
            <a:r>
              <a:rPr lang="en-US" sz="3600" dirty="0">
                <a:solidFill>
                  <a:srgbClr val="FFFF00"/>
                </a:solidFill>
              </a:rPr>
              <a:t>	      	Dominique </a:t>
            </a:r>
            <a:r>
              <a:rPr lang="en-US" sz="3600" dirty="0" err="1">
                <a:solidFill>
                  <a:srgbClr val="FFFF00"/>
                </a:solidFill>
              </a:rPr>
              <a:t>Berod</a:t>
            </a:r>
            <a:r>
              <a:rPr lang="en-US" sz="3600" dirty="0">
                <a:solidFill>
                  <a:srgbClr val="FFFF00"/>
                </a:solidFill>
              </a:rPr>
              <a:t>, Switzerland        </a:t>
            </a:r>
            <a:r>
              <a:rPr lang="en-US" sz="3600" u="sng" dirty="0">
                <a:solidFill>
                  <a:srgbClr val="FF3399"/>
                </a:solidFill>
                <a:hlinkClick r:id="rId6">
                  <a:extLst>
                    <a:ext uri="{A12FA001-AC4F-418D-AE19-62706E023703}">
                      <ahyp:hlinkClr xmlns:ahyp="http://schemas.microsoft.com/office/drawing/2018/hyperlinkcolor" val="tx"/>
                    </a:ext>
                  </a:extLst>
                </a:hlinkClick>
              </a:rPr>
              <a:t>dberod@wmo.int</a:t>
            </a:r>
            <a:endParaRPr lang="en-US" sz="3600" u="sng" dirty="0">
              <a:solidFill>
                <a:srgbClr val="FF3399"/>
              </a:solidFill>
            </a:endParaRPr>
          </a:p>
          <a:p>
            <a:pPr algn="l"/>
            <a:r>
              <a:rPr lang="en-US" sz="3600" dirty="0">
                <a:solidFill>
                  <a:srgbClr val="0000FF"/>
                </a:solidFill>
              </a:rPr>
              <a:t>	</a:t>
            </a:r>
            <a:r>
              <a:rPr lang="en-US" sz="3600" dirty="0">
                <a:solidFill>
                  <a:srgbClr val="FFFF00"/>
                </a:solidFill>
              </a:rPr>
              <a:t>Robert Dunn, UK </a:t>
            </a:r>
            <a:r>
              <a:rPr lang="en-US" sz="3600" dirty="0">
                <a:solidFill>
                  <a:schemeClr val="bg1">
                    <a:lumMod val="65000"/>
                  </a:schemeClr>
                </a:solidFill>
              </a:rPr>
              <a:t>    </a:t>
            </a:r>
            <a:r>
              <a:rPr lang="en-US" sz="3600" u="sng" dirty="0">
                <a:solidFill>
                  <a:srgbClr val="FF3399"/>
                </a:solidFill>
                <a:hlinkClick r:id="rId7">
                  <a:extLst>
                    <a:ext uri="{A12FA001-AC4F-418D-AE19-62706E023703}">
                      <ahyp:hlinkClr xmlns:ahyp="http://schemas.microsoft.com/office/drawing/2018/hyperlinkcolor" val="tx"/>
                    </a:ext>
                  </a:extLst>
                </a:hlinkClick>
              </a:rPr>
              <a:t>robert.dunn@metoffice.gov.uk</a:t>
            </a:r>
            <a:r>
              <a:rPr lang="en-AU" sz="3600" dirty="0">
                <a:solidFill>
                  <a:srgbClr val="FF3399"/>
                </a:solidFill>
              </a:rPr>
              <a:t>	</a:t>
            </a:r>
            <a:r>
              <a:rPr lang="en-AU" sz="3600" dirty="0">
                <a:solidFill>
                  <a:srgbClr val="0000FF"/>
                </a:solidFill>
              </a:rPr>
              <a:t>	  	     	</a:t>
            </a:r>
            <a:r>
              <a:rPr lang="en-US" sz="3600" dirty="0">
                <a:solidFill>
                  <a:srgbClr val="FFFF00"/>
                </a:solidFill>
              </a:rPr>
              <a:t>Anny </a:t>
            </a:r>
            <a:r>
              <a:rPr lang="en-US" sz="3600" dirty="0" err="1">
                <a:solidFill>
                  <a:srgbClr val="FFFF00"/>
                </a:solidFill>
              </a:rPr>
              <a:t>Cazenave</a:t>
            </a:r>
            <a:r>
              <a:rPr lang="en-US" sz="3600" dirty="0">
                <a:solidFill>
                  <a:srgbClr val="FFFF00"/>
                </a:solidFill>
              </a:rPr>
              <a:t>, France,</a:t>
            </a:r>
            <a:r>
              <a:rPr lang="en-US" sz="3600" dirty="0"/>
              <a:t>   </a:t>
            </a:r>
            <a:r>
              <a:rPr lang="en-US" sz="3600" u="sng" dirty="0">
                <a:solidFill>
                  <a:srgbClr val="FF3399"/>
                </a:solidFill>
                <a:hlinkClick r:id="rId8">
                  <a:extLst>
                    <a:ext uri="{A12FA001-AC4F-418D-AE19-62706E023703}">
                      <ahyp:hlinkClr xmlns:ahyp="http://schemas.microsoft.com/office/drawing/2018/hyperlinkcolor" val="tx"/>
                    </a:ext>
                  </a:extLst>
                </a:hlinkClick>
              </a:rPr>
              <a:t>anny.cazenave@legos.obs-mip.fr</a:t>
            </a:r>
            <a:r>
              <a:rPr lang="en-AU" sz="3600" dirty="0">
                <a:solidFill>
                  <a:srgbClr val="FF3399"/>
                </a:solidFill>
              </a:rPr>
              <a:t>	</a:t>
            </a:r>
            <a:r>
              <a:rPr lang="en-AU" sz="3600" dirty="0">
                <a:solidFill>
                  <a:srgbClr val="FF66CC"/>
                </a:solidFill>
              </a:rPr>
              <a:t>     </a:t>
            </a:r>
            <a:r>
              <a:rPr lang="en-AU" sz="3600" dirty="0">
                <a:solidFill>
                  <a:srgbClr val="FF0000"/>
                </a:solidFill>
              </a:rPr>
              <a:t>	</a:t>
            </a:r>
            <a:r>
              <a:rPr lang="en-US" sz="3600" dirty="0" err="1">
                <a:solidFill>
                  <a:srgbClr val="FFFF00"/>
                </a:solidFill>
              </a:rPr>
              <a:t>Manola</a:t>
            </a:r>
            <a:r>
              <a:rPr lang="en-US" sz="3600" dirty="0">
                <a:solidFill>
                  <a:srgbClr val="FFFF00"/>
                </a:solidFill>
              </a:rPr>
              <a:t> Brunet, Spain,</a:t>
            </a:r>
            <a:r>
              <a:rPr lang="en-US" sz="3600" dirty="0">
                <a:solidFill>
                  <a:srgbClr val="FF3399"/>
                </a:solidFill>
              </a:rPr>
              <a:t>   m</a:t>
            </a:r>
            <a:r>
              <a:rPr lang="en-US" sz="3600" u="sng" dirty="0">
                <a:solidFill>
                  <a:srgbClr val="FF3399"/>
                </a:solidFill>
                <a:hlinkClick r:id="rId9">
                  <a:extLst>
                    <a:ext uri="{A12FA001-AC4F-418D-AE19-62706E023703}">
                      <ahyp:hlinkClr xmlns:ahyp="http://schemas.microsoft.com/office/drawing/2018/hyperlinkcolor" val="tx"/>
                    </a:ext>
                  </a:extLst>
                </a:hlinkClick>
              </a:rPr>
              <a:t>anola.brunet@urv.cat</a:t>
            </a:r>
            <a:endParaRPr lang="en-AU" sz="3600" dirty="0">
              <a:solidFill>
                <a:srgbClr val="FF3399"/>
              </a:solidFill>
            </a:endParaRPr>
          </a:p>
          <a:p>
            <a:r>
              <a:rPr lang="en-US" dirty="0"/>
              <a:t> </a:t>
            </a:r>
            <a:endParaRPr lang="en-AU" dirty="0"/>
          </a:p>
          <a:p>
            <a:pPr algn="l"/>
            <a:endParaRPr lang="en-US" sz="3200" dirty="0">
              <a:solidFill>
                <a:srgbClr val="FF66CC"/>
              </a:solidFill>
            </a:endParaRPr>
          </a:p>
        </p:txBody>
      </p:sp>
      <p:pic>
        <p:nvPicPr>
          <p:cNvPr id="5" name="Picture 4">
            <a:extLst>
              <a:ext uri="{FF2B5EF4-FFF2-40B4-BE49-F238E27FC236}">
                <a16:creationId xmlns:a16="http://schemas.microsoft.com/office/drawing/2014/main" id="{7E5314C0-14CE-4C06-900D-FACD74D985F7}"/>
              </a:ext>
            </a:extLst>
          </p:cNvPr>
          <p:cNvPicPr>
            <a:picLocks noChangeAspect="1"/>
          </p:cNvPicPr>
          <p:nvPr/>
        </p:nvPicPr>
        <p:blipFill>
          <a:blip r:embed="rId10"/>
          <a:stretch>
            <a:fillRect/>
          </a:stretch>
        </p:blipFill>
        <p:spPr>
          <a:xfrm>
            <a:off x="7691651" y="6504014"/>
            <a:ext cx="1227411" cy="429442"/>
          </a:xfrm>
          <a:prstGeom prst="rect">
            <a:avLst/>
          </a:prstGeom>
        </p:spPr>
      </p:pic>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AD3BA6-1BB5-4526-9E1D-6BFBBF808291}"/>
              </a:ext>
            </a:extLst>
          </p:cNvPr>
          <p:cNvSpPr/>
          <p:nvPr/>
        </p:nvSpPr>
        <p:spPr>
          <a:xfrm>
            <a:off x="588337" y="489734"/>
            <a:ext cx="7705058" cy="5878532"/>
          </a:xfrm>
          <a:prstGeom prst="rect">
            <a:avLst/>
          </a:prstGeom>
        </p:spPr>
        <p:txBody>
          <a:bodyPr wrap="none">
            <a:spAutoFit/>
          </a:bodyPr>
          <a:lstStyle/>
          <a:p>
            <a:r>
              <a:rPr lang="en-AU" sz="4000" dirty="0"/>
              <a:t>Why do we need a dataset </a:t>
            </a:r>
          </a:p>
          <a:p>
            <a:r>
              <a:rPr lang="en-AU" sz="4000" dirty="0"/>
              <a:t>		Assessment tool?</a:t>
            </a:r>
          </a:p>
          <a:p>
            <a:endParaRPr lang="en-AU" sz="4400" dirty="0">
              <a:solidFill>
                <a:srgbClr val="FF0000"/>
              </a:solidFill>
            </a:endParaRPr>
          </a:p>
          <a:p>
            <a:r>
              <a:rPr lang="en-AU" sz="3600" dirty="0">
                <a:solidFill>
                  <a:srgbClr val="FF0000"/>
                </a:solidFill>
              </a:rPr>
              <a:t>Question:</a:t>
            </a:r>
            <a:r>
              <a:rPr lang="en-AU" sz="3600" dirty="0">
                <a:solidFill>
                  <a:srgbClr val="002060"/>
                </a:solidFill>
              </a:rPr>
              <a:t> How do we know how </a:t>
            </a:r>
          </a:p>
          <a:p>
            <a:r>
              <a:rPr lang="en-AU" sz="3600" dirty="0">
                <a:solidFill>
                  <a:srgbClr val="002060"/>
                </a:solidFill>
              </a:rPr>
              <a:t>reliably a climate dataset is being </a:t>
            </a:r>
          </a:p>
          <a:p>
            <a:r>
              <a:rPr lang="en-AU" sz="3600" dirty="0">
                <a:solidFill>
                  <a:srgbClr val="002060"/>
                </a:solidFill>
              </a:rPr>
              <a:t>managed, and how accessible it is? </a:t>
            </a:r>
          </a:p>
          <a:p>
            <a:endParaRPr lang="en-AU" sz="3600" dirty="0">
              <a:solidFill>
                <a:srgbClr val="002060"/>
              </a:solidFill>
            </a:endParaRPr>
          </a:p>
          <a:p>
            <a:r>
              <a:rPr lang="en-AU" sz="3600" dirty="0">
                <a:solidFill>
                  <a:srgbClr val="FF0000"/>
                </a:solidFill>
              </a:rPr>
              <a:t>Answer</a:t>
            </a:r>
            <a:r>
              <a:rPr lang="en-AU" sz="3600" dirty="0">
                <a:solidFill>
                  <a:srgbClr val="002060"/>
                </a:solidFill>
              </a:rPr>
              <a:t>: By means of a Stewardship </a:t>
            </a:r>
          </a:p>
          <a:p>
            <a:r>
              <a:rPr lang="en-AU" sz="3600" dirty="0">
                <a:solidFill>
                  <a:srgbClr val="002060"/>
                </a:solidFill>
              </a:rPr>
              <a:t>assessment Tool, in the same way one</a:t>
            </a:r>
          </a:p>
          <a:p>
            <a:r>
              <a:rPr lang="en-AU" sz="3600" dirty="0">
                <a:solidFill>
                  <a:srgbClr val="002060"/>
                </a:solidFill>
              </a:rPr>
              <a:t>might rate a Hotel on, </a:t>
            </a:r>
            <a:r>
              <a:rPr lang="en-AU" sz="3200" dirty="0">
                <a:solidFill>
                  <a:srgbClr val="002060"/>
                </a:solidFill>
              </a:rPr>
              <a:t>e.g., TripAdvisor TM</a:t>
            </a:r>
          </a:p>
        </p:txBody>
      </p:sp>
      <p:pic>
        <p:nvPicPr>
          <p:cNvPr id="4" name="Picture 3">
            <a:extLst>
              <a:ext uri="{FF2B5EF4-FFF2-40B4-BE49-F238E27FC236}">
                <a16:creationId xmlns:a16="http://schemas.microsoft.com/office/drawing/2014/main" id="{D07D1CA5-629B-465E-980C-42FBED2BF37B}"/>
              </a:ext>
            </a:extLst>
          </p:cNvPr>
          <p:cNvPicPr>
            <a:picLocks noChangeAspect="1"/>
          </p:cNvPicPr>
          <p:nvPr/>
        </p:nvPicPr>
        <p:blipFill>
          <a:blip r:embed="rId2"/>
          <a:stretch>
            <a:fillRect/>
          </a:stretch>
        </p:blipFill>
        <p:spPr>
          <a:xfrm>
            <a:off x="8016949" y="6343475"/>
            <a:ext cx="953948" cy="333764"/>
          </a:xfrm>
          <a:prstGeom prst="rect">
            <a:avLst/>
          </a:prstGeom>
        </p:spPr>
      </p:pic>
    </p:spTree>
    <p:extLst>
      <p:ext uri="{BB962C8B-B14F-4D97-AF65-F5344CB8AC3E}">
        <p14:creationId xmlns:p14="http://schemas.microsoft.com/office/powerpoint/2010/main" val="310659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800D-6D6D-447C-871A-DF9B0FE38B81}"/>
              </a:ext>
            </a:extLst>
          </p:cNvPr>
          <p:cNvSpPr>
            <a:spLocks noGrp="1"/>
          </p:cNvSpPr>
          <p:nvPr>
            <p:ph type="title"/>
          </p:nvPr>
        </p:nvSpPr>
        <p:spPr/>
        <p:txBody>
          <a:bodyPr/>
          <a:lstStyle/>
          <a:p>
            <a:r>
              <a:rPr lang="en-AU" dirty="0"/>
              <a:t>Data stewardship assessment tool </a:t>
            </a:r>
          </a:p>
        </p:txBody>
      </p:sp>
      <p:sp>
        <p:nvSpPr>
          <p:cNvPr id="3" name="Content Placeholder 2">
            <a:extLst>
              <a:ext uri="{FF2B5EF4-FFF2-40B4-BE49-F238E27FC236}">
                <a16:creationId xmlns:a16="http://schemas.microsoft.com/office/drawing/2014/main" id="{E065A39C-19F0-4FC9-A3D9-8388F98FF14F}"/>
              </a:ext>
            </a:extLst>
          </p:cNvPr>
          <p:cNvSpPr>
            <a:spLocks noGrp="1"/>
          </p:cNvSpPr>
          <p:nvPr>
            <p:ph idx="1"/>
          </p:nvPr>
        </p:nvSpPr>
        <p:spPr>
          <a:xfrm>
            <a:off x="457199" y="1417638"/>
            <a:ext cx="8474149" cy="4708525"/>
          </a:xfrm>
        </p:spPr>
        <p:txBody>
          <a:bodyPr>
            <a:normAutofit fontScale="92500" lnSpcReduction="10000"/>
          </a:bodyPr>
          <a:lstStyle/>
          <a:p>
            <a:r>
              <a:rPr lang="en-AU" dirty="0"/>
              <a:t>WMO has developed a </a:t>
            </a:r>
            <a:r>
              <a:rPr lang="en-AU" dirty="0">
                <a:solidFill>
                  <a:srgbClr val="FF0000"/>
                </a:solidFill>
              </a:rPr>
              <a:t>Stewardship Maturity Matrix for Climate Data (SMM-CD)</a:t>
            </a:r>
          </a:p>
          <a:p>
            <a:endParaRPr lang="en-AU" dirty="0">
              <a:solidFill>
                <a:srgbClr val="FF0000"/>
              </a:solidFill>
            </a:endParaRPr>
          </a:p>
          <a:p>
            <a:r>
              <a:rPr lang="en-AU" dirty="0"/>
              <a:t>The Matrix enables scored assessment of various criteria in relation to:</a:t>
            </a:r>
          </a:p>
          <a:p>
            <a:pPr marL="0" indent="0">
              <a:buNone/>
            </a:pPr>
            <a:r>
              <a:rPr lang="en-AU" dirty="0"/>
              <a:t>	</a:t>
            </a:r>
            <a:r>
              <a:rPr lang="en-AU" sz="2800" dirty="0">
                <a:solidFill>
                  <a:srgbClr val="0000FF"/>
                </a:solidFill>
              </a:rPr>
              <a:t> - Data Access </a:t>
            </a:r>
            <a:r>
              <a:rPr lang="en-AU" sz="2400" dirty="0"/>
              <a:t>(</a:t>
            </a:r>
            <a:r>
              <a:rPr lang="en-AU" sz="2600" dirty="0"/>
              <a:t>Discoverability, Accessibility</a:t>
            </a:r>
            <a:r>
              <a:rPr lang="en-AU" sz="2400" dirty="0"/>
              <a:t>)</a:t>
            </a:r>
          </a:p>
          <a:p>
            <a:pPr marL="0" indent="0">
              <a:buNone/>
            </a:pPr>
            <a:r>
              <a:rPr lang="en-AU" sz="2400" dirty="0"/>
              <a:t>	</a:t>
            </a:r>
            <a:r>
              <a:rPr lang="en-AU" sz="2800" dirty="0">
                <a:solidFill>
                  <a:srgbClr val="0000FF"/>
                </a:solidFill>
              </a:rPr>
              <a:t> - Useability </a:t>
            </a:r>
            <a:r>
              <a:rPr lang="en-AU" sz="2400" dirty="0"/>
              <a:t>(</a:t>
            </a:r>
            <a:r>
              <a:rPr lang="en-AU" sz="2600" dirty="0"/>
              <a:t>Portability, Documentation, Usage/Impact</a:t>
            </a:r>
            <a:r>
              <a:rPr lang="en-AU" sz="2400" dirty="0"/>
              <a:t>)</a:t>
            </a:r>
          </a:p>
          <a:p>
            <a:pPr marL="0" indent="0">
              <a:buNone/>
            </a:pPr>
            <a:r>
              <a:rPr lang="en-AU" sz="2400" dirty="0"/>
              <a:t>	</a:t>
            </a:r>
            <a:r>
              <a:rPr lang="en-AU" sz="2800" dirty="0">
                <a:solidFill>
                  <a:srgbClr val="0000FF"/>
                </a:solidFill>
              </a:rPr>
              <a:t> - Quality Management </a:t>
            </a:r>
            <a:r>
              <a:rPr lang="en-AU" sz="2400" dirty="0"/>
              <a:t>(</a:t>
            </a:r>
            <a:r>
              <a:rPr lang="en-AU" sz="2600" dirty="0"/>
              <a:t>Quality Control, Quality Assessment, 			Integrity)</a:t>
            </a:r>
          </a:p>
          <a:p>
            <a:pPr marL="0" indent="0">
              <a:buNone/>
            </a:pPr>
            <a:r>
              <a:rPr lang="en-AU" sz="2800" dirty="0"/>
              <a:t>	</a:t>
            </a:r>
            <a:r>
              <a:rPr lang="en-AU" sz="2800" dirty="0">
                <a:solidFill>
                  <a:srgbClr val="0000FF"/>
                </a:solidFill>
              </a:rPr>
              <a:t> - Data Management </a:t>
            </a:r>
            <a:r>
              <a:rPr lang="en-AU" sz="2800" dirty="0"/>
              <a:t>(</a:t>
            </a:r>
            <a:r>
              <a:rPr lang="en-AU" sz="2600" dirty="0"/>
              <a:t>Preservation, Metadata,	 Governance) </a:t>
            </a:r>
          </a:p>
        </p:txBody>
      </p:sp>
      <p:pic>
        <p:nvPicPr>
          <p:cNvPr id="5" name="Picture 4">
            <a:extLst>
              <a:ext uri="{FF2B5EF4-FFF2-40B4-BE49-F238E27FC236}">
                <a16:creationId xmlns:a16="http://schemas.microsoft.com/office/drawing/2014/main" id="{8A8819A3-D194-4593-B062-898C6115ECEE}"/>
              </a:ext>
            </a:extLst>
          </p:cNvPr>
          <p:cNvPicPr>
            <a:picLocks noChangeAspect="1"/>
          </p:cNvPicPr>
          <p:nvPr/>
        </p:nvPicPr>
        <p:blipFill>
          <a:blip r:embed="rId2"/>
          <a:stretch>
            <a:fillRect/>
          </a:stretch>
        </p:blipFill>
        <p:spPr>
          <a:xfrm>
            <a:off x="8208335" y="6418634"/>
            <a:ext cx="723013" cy="252965"/>
          </a:xfrm>
          <a:prstGeom prst="rect">
            <a:avLst/>
          </a:prstGeom>
        </p:spPr>
      </p:pic>
    </p:spTree>
    <p:extLst>
      <p:ext uri="{BB962C8B-B14F-4D97-AF65-F5344CB8AC3E}">
        <p14:creationId xmlns:p14="http://schemas.microsoft.com/office/powerpoint/2010/main" val="347211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5639-F217-4574-BE79-39AA6406DB5E}"/>
              </a:ext>
            </a:extLst>
          </p:cNvPr>
          <p:cNvSpPr>
            <a:spLocks noGrp="1"/>
          </p:cNvSpPr>
          <p:nvPr>
            <p:ph type="title"/>
          </p:nvPr>
        </p:nvSpPr>
        <p:spPr/>
        <p:txBody>
          <a:bodyPr>
            <a:normAutofit/>
          </a:bodyPr>
          <a:lstStyle/>
          <a:p>
            <a:r>
              <a:rPr lang="en-AU" sz="4000" dirty="0"/>
              <a:t>SMM-CD </a:t>
            </a:r>
          </a:p>
        </p:txBody>
      </p:sp>
      <p:sp>
        <p:nvSpPr>
          <p:cNvPr id="3" name="Content Placeholder 2">
            <a:extLst>
              <a:ext uri="{FF2B5EF4-FFF2-40B4-BE49-F238E27FC236}">
                <a16:creationId xmlns:a16="http://schemas.microsoft.com/office/drawing/2014/main" id="{B2D1DADE-E1DA-42D9-8FED-3926E54B5F92}"/>
              </a:ext>
            </a:extLst>
          </p:cNvPr>
          <p:cNvSpPr>
            <a:spLocks noGrp="1"/>
          </p:cNvSpPr>
          <p:nvPr>
            <p:ph idx="1"/>
          </p:nvPr>
        </p:nvSpPr>
        <p:spPr>
          <a:xfrm>
            <a:off x="457200" y="1509823"/>
            <a:ext cx="8229600" cy="4784651"/>
          </a:xfrm>
        </p:spPr>
        <p:txBody>
          <a:bodyPr>
            <a:normAutofit fontScale="92500" lnSpcReduction="10000"/>
          </a:bodyPr>
          <a:lstStyle/>
          <a:p>
            <a:r>
              <a:rPr lang="en-AU" dirty="0"/>
              <a:t>Degree of maturity against each of 11 attributes is assessed, on a scale of 1 to 5</a:t>
            </a:r>
          </a:p>
          <a:p>
            <a:r>
              <a:rPr lang="en-AU" dirty="0">
                <a:solidFill>
                  <a:srgbClr val="0000FF"/>
                </a:solidFill>
              </a:rPr>
              <a:t>Assessment is voluntary, but encouraged. Self assessment, under guidance by WMO Team members</a:t>
            </a:r>
          </a:p>
          <a:p>
            <a:r>
              <a:rPr lang="en-AU" dirty="0"/>
              <a:t>A Guidance Booklet provides assistance with how to assess against criteria</a:t>
            </a:r>
          </a:p>
          <a:p>
            <a:r>
              <a:rPr lang="en-AU" dirty="0">
                <a:solidFill>
                  <a:srgbClr val="0000FF"/>
                </a:solidFill>
              </a:rPr>
              <a:t>A benefit is that dataset managers can identify, and therefore prioritise rectification of, weaknesses in Stewardship</a:t>
            </a:r>
          </a:p>
          <a:p>
            <a:endParaRPr lang="en-AU" dirty="0"/>
          </a:p>
        </p:txBody>
      </p:sp>
      <p:pic>
        <p:nvPicPr>
          <p:cNvPr id="5" name="Picture 4">
            <a:extLst>
              <a:ext uri="{FF2B5EF4-FFF2-40B4-BE49-F238E27FC236}">
                <a16:creationId xmlns:a16="http://schemas.microsoft.com/office/drawing/2014/main" id="{6AD25E4B-4004-4EA7-BEB1-60798CCB5428}"/>
              </a:ext>
            </a:extLst>
          </p:cNvPr>
          <p:cNvPicPr>
            <a:picLocks noChangeAspect="1"/>
          </p:cNvPicPr>
          <p:nvPr/>
        </p:nvPicPr>
        <p:blipFill>
          <a:blip r:embed="rId2"/>
          <a:stretch>
            <a:fillRect/>
          </a:stretch>
        </p:blipFill>
        <p:spPr>
          <a:xfrm>
            <a:off x="7722220" y="6368641"/>
            <a:ext cx="1227411" cy="429442"/>
          </a:xfrm>
          <a:prstGeom prst="rect">
            <a:avLst/>
          </a:prstGeom>
        </p:spPr>
      </p:pic>
    </p:spTree>
    <p:extLst>
      <p:ext uri="{BB962C8B-B14F-4D97-AF65-F5344CB8AC3E}">
        <p14:creationId xmlns:p14="http://schemas.microsoft.com/office/powerpoint/2010/main" val="224196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Stewardship Maturity Model for Climate Data (SMM-CD)</a:t>
            </a:r>
          </a:p>
        </p:txBody>
      </p:sp>
      <p:graphicFrame>
        <p:nvGraphicFramePr>
          <p:cNvPr id="4" name="Inhaltsplatzhalter 3"/>
          <p:cNvGraphicFramePr>
            <a:graphicFrameLocks noGrp="1"/>
          </p:cNvGraphicFramePr>
          <p:nvPr>
            <p:ph idx="1"/>
          </p:nvPr>
        </p:nvGraphicFramePr>
        <p:xfrm>
          <a:off x="887222" y="4023836"/>
          <a:ext cx="8048626" cy="1412240"/>
        </p:xfrm>
        <a:graphic>
          <a:graphicData uri="http://schemas.openxmlformats.org/drawingml/2006/table">
            <a:tbl>
              <a:tblPr firstRow="1" firstCol="1" bandRow="1">
                <a:tableStyleId>{5C22544A-7EE6-4342-B048-85BDC9FD1C3A}</a:tableStyleId>
              </a:tblPr>
              <a:tblGrid>
                <a:gridCol w="1000992">
                  <a:extLst>
                    <a:ext uri="{9D8B030D-6E8A-4147-A177-3AD203B41FA5}">
                      <a16:colId xmlns:a16="http://schemas.microsoft.com/office/drawing/2014/main" val="20000"/>
                    </a:ext>
                  </a:extLst>
                </a:gridCol>
                <a:gridCol w="1286989">
                  <a:extLst>
                    <a:ext uri="{9D8B030D-6E8A-4147-A177-3AD203B41FA5}">
                      <a16:colId xmlns:a16="http://schemas.microsoft.com/office/drawing/2014/main" val="20001"/>
                    </a:ext>
                  </a:extLst>
                </a:gridCol>
                <a:gridCol w="1715985">
                  <a:extLst>
                    <a:ext uri="{9D8B030D-6E8A-4147-A177-3AD203B41FA5}">
                      <a16:colId xmlns:a16="http://schemas.microsoft.com/office/drawing/2014/main" val="20002"/>
                    </a:ext>
                  </a:extLst>
                </a:gridCol>
                <a:gridCol w="1787484">
                  <a:extLst>
                    <a:ext uri="{9D8B030D-6E8A-4147-A177-3AD203B41FA5}">
                      <a16:colId xmlns:a16="http://schemas.microsoft.com/office/drawing/2014/main" val="20003"/>
                    </a:ext>
                  </a:extLst>
                </a:gridCol>
                <a:gridCol w="2216480">
                  <a:extLst>
                    <a:ext uri="{9D8B030D-6E8A-4147-A177-3AD203B41FA5}">
                      <a16:colId xmlns:a16="http://schemas.microsoft.com/office/drawing/2014/main" val="20004"/>
                    </a:ext>
                  </a:extLst>
                </a:gridCol>
                <a:gridCol w="40696">
                  <a:extLst>
                    <a:ext uri="{9D8B030D-6E8A-4147-A177-3AD203B41FA5}">
                      <a16:colId xmlns:a16="http://schemas.microsoft.com/office/drawing/2014/main" val="20005"/>
                    </a:ext>
                  </a:extLst>
                </a:gridCol>
              </a:tblGrid>
              <a:tr h="456565">
                <a:tc rowSpan="2">
                  <a:txBody>
                    <a:bodyPr/>
                    <a:lstStyle/>
                    <a:p>
                      <a:pPr algn="ctr">
                        <a:spcAft>
                          <a:spcPts val="0"/>
                        </a:spcAft>
                      </a:pPr>
                      <a:r>
                        <a:rPr lang="en-US" sz="1600" dirty="0">
                          <a:effectLst/>
                        </a:rPr>
                        <a:t>Level 1  </a:t>
                      </a:r>
                      <a:endParaRPr lang="de-DE" sz="1600" dirty="0">
                        <a:effectLst/>
                      </a:endParaRPr>
                    </a:p>
                    <a:p>
                      <a:pPr algn="ctr">
                        <a:spcBef>
                          <a:spcPts val="400"/>
                        </a:spcBef>
                        <a:spcAft>
                          <a:spcPts val="0"/>
                        </a:spcAft>
                      </a:pPr>
                      <a:r>
                        <a:rPr lang="en-US" sz="1600" dirty="0">
                          <a:effectLst/>
                        </a:rPr>
                        <a:t>Ad Hoc </a:t>
                      </a:r>
                      <a:endParaRPr lang="de-DE" sz="1600" dirty="0">
                        <a:effectLst/>
                      </a:endParaRPr>
                    </a:p>
                    <a:p>
                      <a:pPr algn="ctr">
                        <a:spcBef>
                          <a:spcPts val="400"/>
                        </a:spcBef>
                        <a:spcAft>
                          <a:spcPts val="0"/>
                        </a:spcAft>
                      </a:pPr>
                      <a:r>
                        <a:rPr lang="en-US" sz="1600" dirty="0">
                          <a:effectLst/>
                        </a:rPr>
                        <a:t>Not Managed </a:t>
                      </a:r>
                      <a:endParaRPr lang="de-DE" sz="1600" dirty="0">
                        <a:effectLst/>
                        <a:latin typeface="Calibri"/>
                        <a:ea typeface="Calibri"/>
                        <a:cs typeface="Times New Roman"/>
                      </a:endParaRPr>
                    </a:p>
                  </a:txBody>
                  <a:tcPr marL="45720" marR="45720"/>
                </a:tc>
                <a:tc rowSpan="2">
                  <a:txBody>
                    <a:bodyPr/>
                    <a:lstStyle/>
                    <a:p>
                      <a:pPr algn="ctr">
                        <a:spcAft>
                          <a:spcPts val="0"/>
                        </a:spcAft>
                      </a:pPr>
                      <a:r>
                        <a:rPr lang="en-US" sz="1600" dirty="0">
                          <a:effectLst/>
                        </a:rPr>
                        <a:t>Level 2</a:t>
                      </a:r>
                      <a:endParaRPr lang="de-DE" sz="1600" dirty="0">
                        <a:effectLst/>
                      </a:endParaRPr>
                    </a:p>
                    <a:p>
                      <a:pPr algn="ctr">
                        <a:spcBef>
                          <a:spcPts val="400"/>
                        </a:spcBef>
                        <a:spcAft>
                          <a:spcPts val="0"/>
                        </a:spcAft>
                      </a:pPr>
                      <a:r>
                        <a:rPr lang="en-US" sz="1600" dirty="0">
                          <a:effectLst/>
                        </a:rPr>
                        <a:t>Minimal</a:t>
                      </a:r>
                      <a:endParaRPr lang="de-DE" sz="1600" dirty="0">
                        <a:effectLst/>
                      </a:endParaRPr>
                    </a:p>
                    <a:p>
                      <a:pPr algn="ctr">
                        <a:spcBef>
                          <a:spcPts val="400"/>
                        </a:spcBef>
                        <a:spcAft>
                          <a:spcPts val="0"/>
                        </a:spcAft>
                      </a:pPr>
                      <a:r>
                        <a:rPr lang="en-US" sz="1600" dirty="0">
                          <a:effectLst/>
                        </a:rPr>
                        <a:t>Managed</a:t>
                      </a:r>
                      <a:endParaRPr lang="de-DE" sz="1600" dirty="0">
                        <a:effectLst/>
                      </a:endParaRPr>
                    </a:p>
                    <a:p>
                      <a:pPr algn="ctr">
                        <a:spcAft>
                          <a:spcPts val="0"/>
                        </a:spcAft>
                      </a:pPr>
                      <a:r>
                        <a:rPr lang="en-US" sz="1600" dirty="0">
                          <a:effectLst/>
                        </a:rPr>
                        <a:t>Limited </a:t>
                      </a:r>
                      <a:endParaRPr lang="de-DE" sz="1600" dirty="0">
                        <a:effectLst/>
                        <a:latin typeface="Calibri"/>
                        <a:ea typeface="Calibri"/>
                        <a:cs typeface="Times New Roman"/>
                      </a:endParaRPr>
                    </a:p>
                  </a:txBody>
                  <a:tcPr marL="45720" marR="45720"/>
                </a:tc>
                <a:tc rowSpan="2">
                  <a:txBody>
                    <a:bodyPr/>
                    <a:lstStyle/>
                    <a:p>
                      <a:pPr algn="ctr">
                        <a:spcAft>
                          <a:spcPts val="0"/>
                        </a:spcAft>
                      </a:pPr>
                      <a:r>
                        <a:rPr lang="en-US" sz="1600" dirty="0">
                          <a:effectLst/>
                        </a:rPr>
                        <a:t>Level 3</a:t>
                      </a:r>
                      <a:endParaRPr lang="de-DE" sz="1600" dirty="0">
                        <a:effectLst/>
                      </a:endParaRPr>
                    </a:p>
                    <a:p>
                      <a:pPr algn="ctr">
                        <a:spcBef>
                          <a:spcPts val="400"/>
                        </a:spcBef>
                        <a:spcAft>
                          <a:spcPts val="0"/>
                        </a:spcAft>
                      </a:pPr>
                      <a:r>
                        <a:rPr lang="en-US" sz="1600" dirty="0">
                          <a:effectLst/>
                        </a:rPr>
                        <a:t>Intermediate</a:t>
                      </a:r>
                      <a:endParaRPr lang="de-DE" sz="1600" dirty="0">
                        <a:effectLst/>
                      </a:endParaRPr>
                    </a:p>
                    <a:p>
                      <a:pPr algn="ctr">
                        <a:spcBef>
                          <a:spcPts val="400"/>
                        </a:spcBef>
                        <a:spcAft>
                          <a:spcPts val="0"/>
                        </a:spcAft>
                      </a:pPr>
                      <a:r>
                        <a:rPr lang="en-US" sz="1600" dirty="0">
                          <a:effectLst/>
                        </a:rPr>
                        <a:t>Managed</a:t>
                      </a:r>
                      <a:endParaRPr lang="de-DE" sz="1600" dirty="0">
                        <a:effectLst/>
                      </a:endParaRPr>
                    </a:p>
                    <a:p>
                      <a:pPr algn="ctr">
                        <a:spcAft>
                          <a:spcPts val="0"/>
                        </a:spcAft>
                      </a:pPr>
                      <a:r>
                        <a:rPr lang="en-US" sz="1600" dirty="0">
                          <a:effectLst/>
                        </a:rPr>
                        <a:t>Defined, Partially Implemented </a:t>
                      </a:r>
                      <a:endParaRPr lang="de-DE" sz="1600" dirty="0">
                        <a:effectLst/>
                        <a:latin typeface="Calibri"/>
                        <a:ea typeface="Calibri"/>
                        <a:cs typeface="Times New Roman"/>
                      </a:endParaRPr>
                    </a:p>
                  </a:txBody>
                  <a:tcPr marL="45720" marR="45720"/>
                </a:tc>
                <a:tc rowSpan="2">
                  <a:txBody>
                    <a:bodyPr/>
                    <a:lstStyle/>
                    <a:p>
                      <a:pPr algn="ctr">
                        <a:spcAft>
                          <a:spcPts val="0"/>
                        </a:spcAft>
                      </a:pPr>
                      <a:r>
                        <a:rPr lang="en-US" sz="1600">
                          <a:effectLst/>
                        </a:rPr>
                        <a:t>Level 4</a:t>
                      </a:r>
                      <a:endParaRPr lang="de-DE" sz="1600">
                        <a:effectLst/>
                      </a:endParaRPr>
                    </a:p>
                    <a:p>
                      <a:pPr algn="ctr">
                        <a:spcBef>
                          <a:spcPts val="400"/>
                        </a:spcBef>
                        <a:spcAft>
                          <a:spcPts val="0"/>
                        </a:spcAft>
                      </a:pPr>
                      <a:r>
                        <a:rPr lang="en-US" sz="1600">
                          <a:effectLst/>
                        </a:rPr>
                        <a:t>Advanced</a:t>
                      </a:r>
                      <a:endParaRPr lang="de-DE" sz="1600">
                        <a:effectLst/>
                      </a:endParaRPr>
                    </a:p>
                    <a:p>
                      <a:pPr algn="ctr">
                        <a:spcBef>
                          <a:spcPts val="400"/>
                        </a:spcBef>
                        <a:spcAft>
                          <a:spcPts val="0"/>
                        </a:spcAft>
                      </a:pPr>
                      <a:r>
                        <a:rPr lang="en-US" sz="1600">
                          <a:effectLst/>
                        </a:rPr>
                        <a:t>Managed</a:t>
                      </a:r>
                      <a:endParaRPr lang="de-DE" sz="1600">
                        <a:effectLst/>
                      </a:endParaRPr>
                    </a:p>
                    <a:p>
                      <a:pPr algn="ctr">
                        <a:spcAft>
                          <a:spcPts val="0"/>
                        </a:spcAft>
                      </a:pPr>
                      <a:r>
                        <a:rPr lang="en-US" sz="1600">
                          <a:effectLst/>
                        </a:rPr>
                        <a:t>Well-Defined, Fully Implemented </a:t>
                      </a:r>
                      <a:endParaRPr lang="de-DE" sz="1600">
                        <a:effectLst/>
                        <a:latin typeface="Calibri"/>
                        <a:ea typeface="Calibri"/>
                        <a:cs typeface="Times New Roman"/>
                      </a:endParaRPr>
                    </a:p>
                  </a:txBody>
                  <a:tcPr marL="45720" marR="45720"/>
                </a:tc>
                <a:tc rowSpan="2">
                  <a:txBody>
                    <a:bodyPr/>
                    <a:lstStyle/>
                    <a:p>
                      <a:pPr algn="ctr">
                        <a:spcAft>
                          <a:spcPts val="0"/>
                        </a:spcAft>
                      </a:pPr>
                      <a:r>
                        <a:rPr lang="en-US" sz="1600" dirty="0">
                          <a:effectLst/>
                        </a:rPr>
                        <a:t>Level 5 </a:t>
                      </a:r>
                      <a:endParaRPr lang="de-DE" sz="1600" dirty="0">
                        <a:effectLst/>
                      </a:endParaRPr>
                    </a:p>
                    <a:p>
                      <a:pPr algn="ctr">
                        <a:spcBef>
                          <a:spcPts val="400"/>
                        </a:spcBef>
                        <a:spcAft>
                          <a:spcPts val="0"/>
                        </a:spcAft>
                      </a:pPr>
                      <a:r>
                        <a:rPr lang="en-US" sz="1600" dirty="0">
                          <a:effectLst/>
                        </a:rPr>
                        <a:t>Optimal</a:t>
                      </a:r>
                      <a:endParaRPr lang="de-DE" sz="1600" dirty="0">
                        <a:effectLst/>
                      </a:endParaRPr>
                    </a:p>
                    <a:p>
                      <a:pPr algn="ctr">
                        <a:spcBef>
                          <a:spcPts val="400"/>
                        </a:spcBef>
                        <a:spcAft>
                          <a:spcPts val="0"/>
                        </a:spcAft>
                      </a:pPr>
                      <a:r>
                        <a:rPr lang="en-US" sz="1600" dirty="0">
                          <a:effectLst/>
                        </a:rPr>
                        <a:t>Level 4 +</a:t>
                      </a:r>
                      <a:endParaRPr lang="de-DE" sz="1600" dirty="0">
                        <a:effectLst/>
                      </a:endParaRPr>
                    </a:p>
                    <a:p>
                      <a:pPr algn="ctr">
                        <a:spcAft>
                          <a:spcPts val="0"/>
                        </a:spcAft>
                      </a:pPr>
                      <a:r>
                        <a:rPr lang="en-US" sz="1600" dirty="0">
                          <a:effectLst/>
                        </a:rPr>
                        <a:t>Measured , Controlled , Audit </a:t>
                      </a:r>
                      <a:endParaRPr lang="de-DE" sz="1600" dirty="0">
                        <a:effectLst/>
                        <a:latin typeface="Calibri"/>
                        <a:ea typeface="Calibri"/>
                        <a:cs typeface="Times New Roman"/>
                      </a:endParaRPr>
                    </a:p>
                  </a:txBody>
                  <a:tcPr marL="45720" marR="45720"/>
                </a:tc>
                <a:tc>
                  <a:txBody>
                    <a:bodyPr/>
                    <a:lstStyle/>
                    <a:p>
                      <a:pPr algn="l"/>
                      <a:endParaRPr lang="de-DE" sz="1000">
                        <a:effectLst/>
                        <a:latin typeface="Times New Roman"/>
                      </a:endParaRPr>
                    </a:p>
                  </a:txBody>
                  <a:tcPr marL="0" marR="0" marT="0" marB="0" anchor="ctr"/>
                </a:tc>
                <a:extLst>
                  <a:ext uri="{0D108BD9-81ED-4DB2-BD59-A6C34878D82A}">
                    <a16:rowId xmlns:a16="http://schemas.microsoft.com/office/drawing/2014/main" val="10000"/>
                  </a:ext>
                </a:extLst>
              </a:tr>
              <a:tr h="955675">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l"/>
                      <a:endParaRPr lang="de-DE" sz="1000" dirty="0">
                        <a:effectLst/>
                        <a:latin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Rechteck 5"/>
          <p:cNvSpPr/>
          <p:nvPr/>
        </p:nvSpPr>
        <p:spPr>
          <a:xfrm>
            <a:off x="352425" y="1464788"/>
            <a:ext cx="8334375" cy="1938992"/>
          </a:xfrm>
          <a:prstGeom prst="rect">
            <a:avLst/>
          </a:prstGeom>
        </p:spPr>
        <p:txBody>
          <a:bodyPr wrap="square">
            <a:spAutoFit/>
          </a:bodyPr>
          <a:lstStyle/>
          <a:p>
            <a:r>
              <a:rPr lang="en-GB" sz="2000" dirty="0"/>
              <a:t>A maturity model is a tool for monitoring and improving aspects of organizational performance (in this case in Data Stewardship) , and is often presented as a two dimensional matrix. The rows identify the various requirements and aspects for, say, data management, while the columns describe typical behaviours representing increasing capability against each aspect. Typically a maturity model uses five capability levels. </a:t>
            </a:r>
            <a:endParaRPr lang="de-DE" sz="2000" dirty="0"/>
          </a:p>
        </p:txBody>
      </p:sp>
      <p:sp>
        <p:nvSpPr>
          <p:cNvPr id="3" name="Right Arrow 2"/>
          <p:cNvSpPr/>
          <p:nvPr/>
        </p:nvSpPr>
        <p:spPr>
          <a:xfrm>
            <a:off x="1847850" y="3490911"/>
            <a:ext cx="5895975" cy="4857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Behaviours at increasing level of maturity</a:t>
            </a:r>
          </a:p>
        </p:txBody>
      </p:sp>
      <p:sp>
        <p:nvSpPr>
          <p:cNvPr id="7" name="Left Arrow 6"/>
          <p:cNvSpPr/>
          <p:nvPr/>
        </p:nvSpPr>
        <p:spPr>
          <a:xfrm rot="16200000">
            <a:off x="-38052" y="5389800"/>
            <a:ext cx="1269524" cy="5810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Aspect</a:t>
            </a:r>
          </a:p>
        </p:txBody>
      </p:sp>
      <p:pic>
        <p:nvPicPr>
          <p:cNvPr id="8" name="Picture 7">
            <a:extLst>
              <a:ext uri="{FF2B5EF4-FFF2-40B4-BE49-F238E27FC236}">
                <a16:creationId xmlns:a16="http://schemas.microsoft.com/office/drawing/2014/main" id="{9F4F98D0-F636-43FC-A189-1C3E1FD2414C}"/>
              </a:ext>
            </a:extLst>
          </p:cNvPr>
          <p:cNvPicPr>
            <a:picLocks noChangeAspect="1"/>
          </p:cNvPicPr>
          <p:nvPr/>
        </p:nvPicPr>
        <p:blipFill>
          <a:blip r:embed="rId3"/>
          <a:stretch>
            <a:fillRect/>
          </a:stretch>
        </p:blipFill>
        <p:spPr>
          <a:xfrm>
            <a:off x="8016949" y="6423015"/>
            <a:ext cx="918899" cy="321501"/>
          </a:xfrm>
          <a:prstGeom prst="rect">
            <a:avLst/>
          </a:prstGeom>
        </p:spPr>
      </p:pic>
      <p:sp>
        <p:nvSpPr>
          <p:cNvPr id="5" name="Rectangle 4">
            <a:extLst>
              <a:ext uri="{FF2B5EF4-FFF2-40B4-BE49-F238E27FC236}">
                <a16:creationId xmlns:a16="http://schemas.microsoft.com/office/drawing/2014/main" id="{67D6C7E9-CD56-45BD-9491-6A947A5915D6}"/>
              </a:ext>
            </a:extLst>
          </p:cNvPr>
          <p:cNvSpPr/>
          <p:nvPr/>
        </p:nvSpPr>
        <p:spPr>
          <a:xfrm>
            <a:off x="2282012" y="5690909"/>
            <a:ext cx="4939429" cy="400110"/>
          </a:xfrm>
          <a:prstGeom prst="rect">
            <a:avLst/>
          </a:prstGeom>
        </p:spPr>
        <p:txBody>
          <a:bodyPr wrap="none">
            <a:spAutoFit/>
          </a:bodyPr>
          <a:lstStyle/>
          <a:p>
            <a:r>
              <a:rPr lang="en-US" dirty="0"/>
              <a:t>(</a:t>
            </a:r>
            <a:r>
              <a:rPr lang="en-US" sz="2000" dirty="0"/>
              <a:t>Latest version: </a:t>
            </a:r>
            <a:r>
              <a:rPr lang="en-US" sz="2000" dirty="0">
                <a:hlinkClick r:id="rId4"/>
              </a:rPr>
              <a:t>https://bit.ly/WMO-SMM-CD</a:t>
            </a:r>
            <a:r>
              <a:rPr lang="en-US" dirty="0"/>
              <a:t>)</a:t>
            </a:r>
          </a:p>
        </p:txBody>
      </p:sp>
    </p:spTree>
    <p:extLst>
      <p:ext uri="{BB962C8B-B14F-4D97-AF65-F5344CB8AC3E}">
        <p14:creationId xmlns:p14="http://schemas.microsoft.com/office/powerpoint/2010/main" val="425401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7A57-6D04-47AA-8B3B-EEBF63189C8E}"/>
              </a:ext>
            </a:extLst>
          </p:cNvPr>
          <p:cNvSpPr>
            <a:spLocks noGrp="1"/>
          </p:cNvSpPr>
          <p:nvPr>
            <p:ph type="title"/>
          </p:nvPr>
        </p:nvSpPr>
        <p:spPr>
          <a:xfrm>
            <a:off x="0" y="274638"/>
            <a:ext cx="9144000" cy="1143000"/>
          </a:xfrm>
        </p:spPr>
        <p:txBody>
          <a:bodyPr>
            <a:noAutofit/>
          </a:bodyPr>
          <a:lstStyle/>
          <a:p>
            <a:r>
              <a:rPr lang="en-US" sz="3600" dirty="0"/>
              <a:t>Diagram of SMM-CD Categories and Aspects </a:t>
            </a:r>
            <a:endParaRPr lang="en-AU" sz="3600" dirty="0"/>
          </a:p>
        </p:txBody>
      </p:sp>
      <p:pic>
        <p:nvPicPr>
          <p:cNvPr id="5" name="Picture 4">
            <a:extLst>
              <a:ext uri="{FF2B5EF4-FFF2-40B4-BE49-F238E27FC236}">
                <a16:creationId xmlns:a16="http://schemas.microsoft.com/office/drawing/2014/main" id="{645204F3-4714-5A4E-8DE9-729A033D75AB}"/>
              </a:ext>
            </a:extLst>
          </p:cNvPr>
          <p:cNvPicPr>
            <a:picLocks noChangeAspect="1"/>
          </p:cNvPicPr>
          <p:nvPr/>
        </p:nvPicPr>
        <p:blipFill rotWithShape="1">
          <a:blip r:embed="rId2"/>
          <a:srcRect t="14634" b="25529"/>
          <a:stretch/>
        </p:blipFill>
        <p:spPr>
          <a:xfrm>
            <a:off x="0" y="1527722"/>
            <a:ext cx="9144000" cy="4103649"/>
          </a:xfrm>
          <a:prstGeom prst="rect">
            <a:avLst/>
          </a:prstGeom>
        </p:spPr>
      </p:pic>
      <p:pic>
        <p:nvPicPr>
          <p:cNvPr id="4" name="Picture 3">
            <a:extLst>
              <a:ext uri="{FF2B5EF4-FFF2-40B4-BE49-F238E27FC236}">
                <a16:creationId xmlns:a16="http://schemas.microsoft.com/office/drawing/2014/main" id="{D569933F-28F2-4E2B-B50F-B60C30BDC75E}"/>
              </a:ext>
            </a:extLst>
          </p:cNvPr>
          <p:cNvPicPr>
            <a:picLocks noChangeAspect="1"/>
          </p:cNvPicPr>
          <p:nvPr/>
        </p:nvPicPr>
        <p:blipFill>
          <a:blip r:embed="rId3"/>
          <a:stretch>
            <a:fillRect/>
          </a:stretch>
        </p:blipFill>
        <p:spPr>
          <a:xfrm>
            <a:off x="7974419" y="6464319"/>
            <a:ext cx="953946" cy="333763"/>
          </a:xfrm>
          <a:prstGeom prst="rect">
            <a:avLst/>
          </a:prstGeom>
        </p:spPr>
      </p:pic>
      <p:sp>
        <p:nvSpPr>
          <p:cNvPr id="6" name="Rectangle 5">
            <a:extLst>
              <a:ext uri="{FF2B5EF4-FFF2-40B4-BE49-F238E27FC236}">
                <a16:creationId xmlns:a16="http://schemas.microsoft.com/office/drawing/2014/main" id="{720AAAD6-C2B6-4D86-9910-08019B515105}"/>
              </a:ext>
            </a:extLst>
          </p:cNvPr>
          <p:cNvSpPr/>
          <p:nvPr/>
        </p:nvSpPr>
        <p:spPr>
          <a:xfrm>
            <a:off x="2647507" y="5631371"/>
            <a:ext cx="4572000" cy="707886"/>
          </a:xfrm>
          <a:prstGeom prst="rect">
            <a:avLst/>
          </a:prstGeom>
        </p:spPr>
        <p:txBody>
          <a:bodyPr>
            <a:spAutoFit/>
          </a:bodyPr>
          <a:lstStyle/>
          <a:p>
            <a:r>
              <a:rPr lang="en-US" dirty="0"/>
              <a:t>(</a:t>
            </a:r>
            <a:r>
              <a:rPr lang="en-US" sz="2000" dirty="0"/>
              <a:t>The SMM-CD Guidance Booklet: </a:t>
            </a:r>
            <a:r>
              <a:rPr lang="en-US" sz="2000" dirty="0">
                <a:hlinkClick r:id="rId4"/>
              </a:rPr>
              <a:t>https://bit.ly/SMM-CD-Manual</a:t>
            </a:r>
            <a:r>
              <a:rPr lang="en-US" sz="2000" dirty="0"/>
              <a:t>)</a:t>
            </a:r>
          </a:p>
        </p:txBody>
      </p:sp>
    </p:spTree>
    <p:extLst>
      <p:ext uri="{BB962C8B-B14F-4D97-AF65-F5344CB8AC3E}">
        <p14:creationId xmlns:p14="http://schemas.microsoft.com/office/powerpoint/2010/main" val="186980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598D-6056-41B5-B80A-D22050D818E6}"/>
              </a:ext>
            </a:extLst>
          </p:cNvPr>
          <p:cNvSpPr>
            <a:spLocks noGrp="1"/>
          </p:cNvSpPr>
          <p:nvPr>
            <p:ph type="title"/>
          </p:nvPr>
        </p:nvSpPr>
        <p:spPr/>
        <p:txBody>
          <a:bodyPr>
            <a:normAutofit/>
          </a:bodyPr>
          <a:lstStyle/>
          <a:p>
            <a:r>
              <a:rPr lang="en-AU" dirty="0"/>
              <a:t>Catalogue of assessed Datasets</a:t>
            </a:r>
          </a:p>
        </p:txBody>
      </p:sp>
      <p:sp>
        <p:nvSpPr>
          <p:cNvPr id="3" name="Content Placeholder 2">
            <a:extLst>
              <a:ext uri="{FF2B5EF4-FFF2-40B4-BE49-F238E27FC236}">
                <a16:creationId xmlns:a16="http://schemas.microsoft.com/office/drawing/2014/main" id="{C215ACFE-6E59-4C6B-A8A9-14E4FF492ADB}"/>
              </a:ext>
            </a:extLst>
          </p:cNvPr>
          <p:cNvSpPr>
            <a:spLocks noGrp="1"/>
          </p:cNvSpPr>
          <p:nvPr>
            <p:ph idx="1"/>
          </p:nvPr>
        </p:nvSpPr>
        <p:spPr>
          <a:xfrm>
            <a:off x="457200" y="1600200"/>
            <a:ext cx="8229600" cy="4779335"/>
          </a:xfrm>
        </p:spPr>
        <p:txBody>
          <a:bodyPr/>
          <a:lstStyle/>
          <a:p>
            <a:r>
              <a:rPr lang="en-AU" dirty="0">
                <a:solidFill>
                  <a:srgbClr val="0000FF"/>
                </a:solidFill>
              </a:rPr>
              <a:t>SMM-CD has been peer-reviewed, road-tested, and applied to an initial 18 global datasets spanning a variety of data types. </a:t>
            </a:r>
          </a:p>
          <a:p>
            <a:endParaRPr lang="en-AU" dirty="0">
              <a:solidFill>
                <a:srgbClr val="0000FF"/>
              </a:solidFill>
            </a:endParaRPr>
          </a:p>
          <a:p>
            <a:r>
              <a:rPr lang="en-AU" dirty="0"/>
              <a:t>Catalogue developed and kindly hosted by KNMI</a:t>
            </a:r>
          </a:p>
          <a:p>
            <a:pPr marL="0" indent="0">
              <a:buNone/>
            </a:pPr>
            <a:endParaRPr lang="en-AU" dirty="0"/>
          </a:p>
        </p:txBody>
      </p:sp>
      <p:pic>
        <p:nvPicPr>
          <p:cNvPr id="4" name="Picture 3">
            <a:extLst>
              <a:ext uri="{FF2B5EF4-FFF2-40B4-BE49-F238E27FC236}">
                <a16:creationId xmlns:a16="http://schemas.microsoft.com/office/drawing/2014/main" id="{D6008A74-EE70-4B46-A793-061109280DD4}"/>
              </a:ext>
            </a:extLst>
          </p:cNvPr>
          <p:cNvPicPr>
            <a:picLocks noChangeAspect="1"/>
          </p:cNvPicPr>
          <p:nvPr/>
        </p:nvPicPr>
        <p:blipFill rotWithShape="1">
          <a:blip r:embed="rId2"/>
          <a:srcRect l="8983" t="11988" r="34067" b="9981"/>
          <a:stretch/>
        </p:blipFill>
        <p:spPr>
          <a:xfrm>
            <a:off x="2266316" y="4524454"/>
            <a:ext cx="3061969" cy="2358757"/>
          </a:xfrm>
          <a:prstGeom prst="rect">
            <a:avLst/>
          </a:prstGeom>
        </p:spPr>
      </p:pic>
      <p:pic>
        <p:nvPicPr>
          <p:cNvPr id="5" name="Content Placeholder 3">
            <a:extLst>
              <a:ext uri="{FF2B5EF4-FFF2-40B4-BE49-F238E27FC236}">
                <a16:creationId xmlns:a16="http://schemas.microsoft.com/office/drawing/2014/main" id="{DE303769-2D92-4C3E-9306-EAD9E1FFD177}"/>
              </a:ext>
            </a:extLst>
          </p:cNvPr>
          <p:cNvPicPr>
            <a:picLocks noChangeAspect="1"/>
          </p:cNvPicPr>
          <p:nvPr/>
        </p:nvPicPr>
        <p:blipFill rotWithShape="1">
          <a:blip r:embed="rId3"/>
          <a:srcRect l="55391" t="37795" r="25549" b="49061"/>
          <a:stretch/>
        </p:blipFill>
        <p:spPr>
          <a:xfrm>
            <a:off x="5346700" y="4904475"/>
            <a:ext cx="3329399" cy="1252482"/>
          </a:xfrm>
          <a:prstGeom prst="rect">
            <a:avLst/>
          </a:prstGeom>
        </p:spPr>
      </p:pic>
      <p:pic>
        <p:nvPicPr>
          <p:cNvPr id="7" name="Picture 6">
            <a:extLst>
              <a:ext uri="{FF2B5EF4-FFF2-40B4-BE49-F238E27FC236}">
                <a16:creationId xmlns:a16="http://schemas.microsoft.com/office/drawing/2014/main" id="{E95DCFA2-87ED-43A0-8AC5-4B47A5A63F3A}"/>
              </a:ext>
            </a:extLst>
          </p:cNvPr>
          <p:cNvPicPr>
            <a:picLocks noChangeAspect="1"/>
          </p:cNvPicPr>
          <p:nvPr/>
        </p:nvPicPr>
        <p:blipFill>
          <a:blip r:embed="rId4"/>
          <a:stretch>
            <a:fillRect/>
          </a:stretch>
        </p:blipFill>
        <p:spPr>
          <a:xfrm>
            <a:off x="7931888" y="6475213"/>
            <a:ext cx="953947" cy="333763"/>
          </a:xfrm>
          <a:prstGeom prst="rect">
            <a:avLst/>
          </a:prstGeom>
        </p:spPr>
      </p:pic>
    </p:spTree>
    <p:extLst>
      <p:ext uri="{BB962C8B-B14F-4D97-AF65-F5344CB8AC3E}">
        <p14:creationId xmlns:p14="http://schemas.microsoft.com/office/powerpoint/2010/main" val="235150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E1B9-A698-4D31-B589-B94D47D01DF3}"/>
              </a:ext>
            </a:extLst>
          </p:cNvPr>
          <p:cNvSpPr>
            <a:spLocks noGrp="1"/>
          </p:cNvSpPr>
          <p:nvPr>
            <p:ph type="title"/>
          </p:nvPr>
        </p:nvSpPr>
        <p:spPr/>
        <p:txBody>
          <a:bodyPr/>
          <a:lstStyle/>
          <a:p>
            <a:r>
              <a:rPr lang="en-AU" dirty="0"/>
              <a:t>Catalogue so far and next steps</a:t>
            </a:r>
          </a:p>
        </p:txBody>
      </p:sp>
      <p:sp>
        <p:nvSpPr>
          <p:cNvPr id="3" name="Content Placeholder 2">
            <a:extLst>
              <a:ext uri="{FF2B5EF4-FFF2-40B4-BE49-F238E27FC236}">
                <a16:creationId xmlns:a16="http://schemas.microsoft.com/office/drawing/2014/main" id="{F5275B1E-C702-40B4-BA85-8BFF7993946A}"/>
              </a:ext>
            </a:extLst>
          </p:cNvPr>
          <p:cNvSpPr>
            <a:spLocks noGrp="1"/>
          </p:cNvSpPr>
          <p:nvPr>
            <p:ph idx="1"/>
          </p:nvPr>
        </p:nvSpPr>
        <p:spPr/>
        <p:txBody>
          <a:bodyPr>
            <a:normAutofit fontScale="92500" lnSpcReduction="20000"/>
          </a:bodyPr>
          <a:lstStyle/>
          <a:p>
            <a:r>
              <a:rPr lang="en-AU" dirty="0"/>
              <a:t>Currently, the Catalogue contains 18 assessed global datasets, covering meteorological, hydrological, marine and </a:t>
            </a:r>
            <a:r>
              <a:rPr lang="en-AU" dirty="0" err="1"/>
              <a:t>cryospheric</a:t>
            </a:r>
            <a:r>
              <a:rPr lang="en-AU" dirty="0"/>
              <a:t>  observations, satellite data, model data.</a:t>
            </a:r>
          </a:p>
          <a:p>
            <a:endParaRPr lang="en-AU" dirty="0"/>
          </a:p>
          <a:p>
            <a:r>
              <a:rPr lang="en-AU" b="1" dirty="0">
                <a:solidFill>
                  <a:srgbClr val="0000FF"/>
                </a:solidFill>
              </a:rPr>
              <a:t>Most are very well known and already extensively used for climate monitoring. </a:t>
            </a:r>
          </a:p>
          <a:p>
            <a:pPr marL="0" indent="0">
              <a:buNone/>
            </a:pPr>
            <a:endParaRPr lang="en-AU" b="1" dirty="0">
              <a:solidFill>
                <a:srgbClr val="0000FF"/>
              </a:solidFill>
            </a:endParaRPr>
          </a:p>
          <a:p>
            <a:r>
              <a:rPr lang="en-AU" dirty="0"/>
              <a:t>Next step: Extend to national and regional data-sets</a:t>
            </a:r>
          </a:p>
          <a:p>
            <a:endParaRPr lang="en-AU" dirty="0"/>
          </a:p>
        </p:txBody>
      </p:sp>
      <p:pic>
        <p:nvPicPr>
          <p:cNvPr id="5" name="Picture 4">
            <a:extLst>
              <a:ext uri="{FF2B5EF4-FFF2-40B4-BE49-F238E27FC236}">
                <a16:creationId xmlns:a16="http://schemas.microsoft.com/office/drawing/2014/main" id="{EEDE815E-28D4-4988-A97E-8B532154B3D0}"/>
              </a:ext>
            </a:extLst>
          </p:cNvPr>
          <p:cNvPicPr>
            <a:picLocks noChangeAspect="1"/>
          </p:cNvPicPr>
          <p:nvPr/>
        </p:nvPicPr>
        <p:blipFill>
          <a:blip r:embed="rId2"/>
          <a:stretch>
            <a:fillRect/>
          </a:stretch>
        </p:blipFill>
        <p:spPr>
          <a:xfrm>
            <a:off x="7743485" y="6308725"/>
            <a:ext cx="1227411" cy="429442"/>
          </a:xfrm>
          <a:prstGeom prst="rect">
            <a:avLst/>
          </a:prstGeom>
        </p:spPr>
      </p:pic>
    </p:spTree>
    <p:extLst>
      <p:ext uri="{BB962C8B-B14F-4D97-AF65-F5344CB8AC3E}">
        <p14:creationId xmlns:p14="http://schemas.microsoft.com/office/powerpoint/2010/main" val="356333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CD4BBFD-BC3D-4B77-8781-DB6AA8C05453}"/>
              </a:ext>
            </a:extLst>
          </p:cNvPr>
          <p:cNvGraphicFramePr>
            <a:graphicFrameLocks noGrp="1"/>
          </p:cNvGraphicFramePr>
          <p:nvPr>
            <p:ph idx="1"/>
            <p:extLst>
              <p:ext uri="{D42A27DB-BD31-4B8C-83A1-F6EECF244321}">
                <p14:modId xmlns:p14="http://schemas.microsoft.com/office/powerpoint/2010/main" val="191492430"/>
              </p:ext>
            </p:extLst>
          </p:nvPr>
        </p:nvGraphicFramePr>
        <p:xfrm>
          <a:off x="463217" y="1138105"/>
          <a:ext cx="8217566" cy="3826284"/>
        </p:xfrm>
        <a:graphic>
          <a:graphicData uri="http://schemas.openxmlformats.org/drawingml/2006/table">
            <a:tbl>
              <a:tblPr firstRow="1" firstCol="1" bandRow="1">
                <a:tableStyleId>{0660B408-B3CF-4A94-85FC-2B1E0A45F4A2}</a:tableStyleId>
              </a:tblPr>
              <a:tblGrid>
                <a:gridCol w="2044926">
                  <a:extLst>
                    <a:ext uri="{9D8B030D-6E8A-4147-A177-3AD203B41FA5}">
                      <a16:colId xmlns:a16="http://schemas.microsoft.com/office/drawing/2014/main" val="3289404555"/>
                    </a:ext>
                  </a:extLst>
                </a:gridCol>
                <a:gridCol w="2056960">
                  <a:extLst>
                    <a:ext uri="{9D8B030D-6E8A-4147-A177-3AD203B41FA5}">
                      <a16:colId xmlns:a16="http://schemas.microsoft.com/office/drawing/2014/main" val="2291348431"/>
                    </a:ext>
                  </a:extLst>
                </a:gridCol>
                <a:gridCol w="2057840">
                  <a:extLst>
                    <a:ext uri="{9D8B030D-6E8A-4147-A177-3AD203B41FA5}">
                      <a16:colId xmlns:a16="http://schemas.microsoft.com/office/drawing/2014/main" val="1558458718"/>
                    </a:ext>
                  </a:extLst>
                </a:gridCol>
                <a:gridCol w="2057840">
                  <a:extLst>
                    <a:ext uri="{9D8B030D-6E8A-4147-A177-3AD203B41FA5}">
                      <a16:colId xmlns:a16="http://schemas.microsoft.com/office/drawing/2014/main" val="1971624453"/>
                    </a:ext>
                  </a:extLst>
                </a:gridCol>
              </a:tblGrid>
              <a:tr h="376292">
                <a:tc>
                  <a:txBody>
                    <a:bodyPr/>
                    <a:lstStyle/>
                    <a:p>
                      <a:pPr marL="0" marR="0" algn="ctr">
                        <a:lnSpc>
                          <a:spcPct val="115000"/>
                        </a:lnSpc>
                        <a:spcBef>
                          <a:spcPts val="0"/>
                        </a:spcBef>
                        <a:spcAft>
                          <a:spcPts val="1000"/>
                        </a:spcAft>
                      </a:pPr>
                      <a:r>
                        <a:rPr lang="en-US" sz="2000">
                          <a:effectLst/>
                        </a:rPr>
                        <a:t>Temperature and Precipitation (ECVs) and Climate Indices</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15000"/>
                        </a:lnSpc>
                        <a:spcBef>
                          <a:spcPts val="0"/>
                        </a:spcBef>
                        <a:spcAft>
                          <a:spcPts val="1000"/>
                        </a:spcAft>
                      </a:pPr>
                      <a:r>
                        <a:rPr lang="en-US" sz="2000">
                          <a:effectLst/>
                        </a:rPr>
                        <a:t>Hydrology and Marine Data</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15000"/>
                        </a:lnSpc>
                        <a:spcBef>
                          <a:spcPts val="0"/>
                        </a:spcBef>
                        <a:spcAft>
                          <a:spcPts val="1000"/>
                        </a:spcAft>
                      </a:pPr>
                      <a:r>
                        <a:rPr lang="en-US" sz="2000">
                          <a:effectLst/>
                        </a:rPr>
                        <a:t>Sea Level ECVs</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15000"/>
                        </a:lnSpc>
                        <a:spcBef>
                          <a:spcPts val="0"/>
                        </a:spcBef>
                        <a:spcAft>
                          <a:spcPts val="1000"/>
                        </a:spcAft>
                      </a:pPr>
                      <a:r>
                        <a:rPr lang="en-US" sz="2000">
                          <a:effectLst/>
                        </a:rPr>
                        <a:t>Sea Ice &amp; Ice Sheets &amp; Glacier ECVs</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tx2">
                        <a:lumMod val="60000"/>
                        <a:lumOff val="40000"/>
                      </a:schemeClr>
                    </a:solidFill>
                  </a:tcPr>
                </a:tc>
                <a:extLst>
                  <a:ext uri="{0D108BD9-81ED-4DB2-BD59-A6C34878D82A}">
                    <a16:rowId xmlns:a16="http://schemas.microsoft.com/office/drawing/2014/main" val="802403382"/>
                  </a:ext>
                </a:extLst>
              </a:tr>
              <a:tr h="407463">
                <a:tc>
                  <a:txBody>
                    <a:bodyPr/>
                    <a:lstStyle/>
                    <a:p>
                      <a:pPr marL="0" marR="0" algn="ctr">
                        <a:lnSpc>
                          <a:spcPct val="115000"/>
                        </a:lnSpc>
                        <a:spcBef>
                          <a:spcPts val="0"/>
                        </a:spcBef>
                        <a:spcAft>
                          <a:spcPts val="1000"/>
                        </a:spcAft>
                      </a:pPr>
                      <a:r>
                        <a:rPr lang="en-US" sz="1600" b="1" kern="1200">
                          <a:effectLst/>
                        </a:rPr>
                        <a:t>NOAAGlobalTemp</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GRDC</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GLOSS</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dirty="0" err="1">
                          <a:effectLst/>
                        </a:rPr>
                        <a:t>SeaIce</a:t>
                      </a:r>
                      <a:r>
                        <a:rPr lang="en-US" sz="1600" b="1" kern="1200" dirty="0">
                          <a:effectLst/>
                        </a:rPr>
                        <a:t>-Index</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80885745"/>
                  </a:ext>
                </a:extLst>
              </a:tr>
              <a:tr h="407463">
                <a:tc>
                  <a:txBody>
                    <a:bodyPr/>
                    <a:lstStyle/>
                    <a:p>
                      <a:pPr marL="0" marR="0" algn="ctr">
                        <a:lnSpc>
                          <a:spcPct val="115000"/>
                        </a:lnSpc>
                        <a:spcBef>
                          <a:spcPts val="0"/>
                        </a:spcBef>
                        <a:spcAft>
                          <a:spcPts val="1000"/>
                        </a:spcAft>
                      </a:pPr>
                      <a:r>
                        <a:rPr lang="en-US" sz="1600" b="1" kern="1200">
                          <a:effectLst/>
                        </a:rPr>
                        <a:t>HadCRUT4</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ICOADS</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CCI-SeaLevel</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GLAS-DEM-500m</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9444277"/>
                  </a:ext>
                </a:extLst>
              </a:tr>
              <a:tr h="407463">
                <a:tc>
                  <a:txBody>
                    <a:bodyPr/>
                    <a:lstStyle/>
                    <a:p>
                      <a:pPr marL="0" marR="0" algn="ctr">
                        <a:lnSpc>
                          <a:spcPct val="115000"/>
                        </a:lnSpc>
                        <a:spcBef>
                          <a:spcPts val="0"/>
                        </a:spcBef>
                        <a:spcAft>
                          <a:spcPts val="1000"/>
                        </a:spcAft>
                      </a:pPr>
                      <a:r>
                        <a:rPr lang="en-US" sz="1600" b="1" kern="1200">
                          <a:effectLst/>
                        </a:rPr>
                        <a:t>GISTEMP</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WOD13</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C3S-SeaLevel</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dirty="0">
                          <a:effectLst/>
                        </a:rPr>
                        <a:t>GLAS-DEM-1km</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5258785"/>
                  </a:ext>
                </a:extLst>
              </a:tr>
              <a:tr h="407463">
                <a:tc>
                  <a:txBody>
                    <a:bodyPr/>
                    <a:lstStyle/>
                    <a:p>
                      <a:pPr marL="0" marR="0" algn="ctr">
                        <a:lnSpc>
                          <a:spcPct val="115000"/>
                        </a:lnSpc>
                        <a:spcBef>
                          <a:spcPts val="0"/>
                        </a:spcBef>
                        <a:spcAft>
                          <a:spcPts val="1000"/>
                        </a:spcAft>
                      </a:pPr>
                      <a:r>
                        <a:rPr lang="en-US" sz="1600" b="1" kern="1200">
                          <a:effectLst/>
                        </a:rPr>
                        <a:t>GPCC</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Antarctica-GRACE</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4868428"/>
                  </a:ext>
                </a:extLst>
              </a:tr>
              <a:tr h="407463">
                <a:tc>
                  <a:txBody>
                    <a:bodyPr/>
                    <a:lstStyle/>
                    <a:p>
                      <a:pPr marL="0" marR="0" algn="ctr">
                        <a:lnSpc>
                          <a:spcPct val="115000"/>
                        </a:lnSpc>
                        <a:spcBef>
                          <a:spcPts val="0"/>
                        </a:spcBef>
                        <a:spcAft>
                          <a:spcPts val="1000"/>
                        </a:spcAft>
                      </a:pPr>
                      <a:r>
                        <a:rPr lang="en-US" sz="1600" b="1" kern="1200">
                          <a:effectLst/>
                        </a:rPr>
                        <a:t>CoCoRaHS</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Greenland-GRACE</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8640233"/>
                  </a:ext>
                </a:extLst>
              </a:tr>
              <a:tr h="407463">
                <a:tc>
                  <a:txBody>
                    <a:bodyPr/>
                    <a:lstStyle/>
                    <a:p>
                      <a:pPr marL="0" marR="0" algn="ctr">
                        <a:lnSpc>
                          <a:spcPct val="115000"/>
                        </a:lnSpc>
                        <a:spcBef>
                          <a:spcPts val="0"/>
                        </a:spcBef>
                        <a:spcAft>
                          <a:spcPts val="1000"/>
                        </a:spcAft>
                      </a:pPr>
                      <a:r>
                        <a:rPr lang="en-US" sz="1600" b="1" kern="1200" dirty="0">
                          <a:effectLst/>
                        </a:rPr>
                        <a:t>HadEX2</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dirty="0">
                          <a:effectLst/>
                        </a:rPr>
                        <a:t>GLIMS</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74620707"/>
                  </a:ext>
                </a:extLst>
              </a:tr>
            </a:tbl>
          </a:graphicData>
        </a:graphic>
      </p:graphicFrame>
      <p:pic>
        <p:nvPicPr>
          <p:cNvPr id="6" name="Picture 5">
            <a:extLst>
              <a:ext uri="{FF2B5EF4-FFF2-40B4-BE49-F238E27FC236}">
                <a16:creationId xmlns:a16="http://schemas.microsoft.com/office/drawing/2014/main" id="{97B6A0D8-1FC5-40FA-A221-427DA037725E}"/>
              </a:ext>
            </a:extLst>
          </p:cNvPr>
          <p:cNvPicPr>
            <a:picLocks noChangeAspect="1"/>
          </p:cNvPicPr>
          <p:nvPr/>
        </p:nvPicPr>
        <p:blipFill>
          <a:blip r:embed="rId2"/>
          <a:stretch>
            <a:fillRect/>
          </a:stretch>
        </p:blipFill>
        <p:spPr>
          <a:xfrm>
            <a:off x="2514422" y="5099056"/>
            <a:ext cx="4115156" cy="1444877"/>
          </a:xfrm>
          <a:prstGeom prst="rect">
            <a:avLst/>
          </a:prstGeom>
        </p:spPr>
      </p:pic>
      <p:pic>
        <p:nvPicPr>
          <p:cNvPr id="7" name="Picture 6">
            <a:extLst>
              <a:ext uri="{FF2B5EF4-FFF2-40B4-BE49-F238E27FC236}">
                <a16:creationId xmlns:a16="http://schemas.microsoft.com/office/drawing/2014/main" id="{CC4A816F-C473-4BE5-8A44-9DED4A85EB5A}"/>
              </a:ext>
            </a:extLst>
          </p:cNvPr>
          <p:cNvPicPr>
            <a:picLocks noChangeAspect="1"/>
          </p:cNvPicPr>
          <p:nvPr/>
        </p:nvPicPr>
        <p:blipFill>
          <a:blip r:embed="rId3"/>
          <a:stretch>
            <a:fillRect/>
          </a:stretch>
        </p:blipFill>
        <p:spPr>
          <a:xfrm>
            <a:off x="5142026" y="5759739"/>
            <a:ext cx="860204" cy="715661"/>
          </a:xfrm>
          <a:prstGeom prst="rect">
            <a:avLst/>
          </a:prstGeom>
        </p:spPr>
      </p:pic>
      <p:pic>
        <p:nvPicPr>
          <p:cNvPr id="8" name="Picture 7">
            <a:extLst>
              <a:ext uri="{FF2B5EF4-FFF2-40B4-BE49-F238E27FC236}">
                <a16:creationId xmlns:a16="http://schemas.microsoft.com/office/drawing/2014/main" id="{0D9675F3-FE84-478D-B402-5514ABF0ECA2}"/>
              </a:ext>
            </a:extLst>
          </p:cNvPr>
          <p:cNvPicPr>
            <a:picLocks noChangeAspect="1"/>
          </p:cNvPicPr>
          <p:nvPr/>
        </p:nvPicPr>
        <p:blipFill>
          <a:blip r:embed="rId4"/>
          <a:stretch>
            <a:fillRect/>
          </a:stretch>
        </p:blipFill>
        <p:spPr>
          <a:xfrm>
            <a:off x="6697855" y="5389217"/>
            <a:ext cx="710557" cy="713422"/>
          </a:xfrm>
          <a:prstGeom prst="rect">
            <a:avLst/>
          </a:prstGeom>
        </p:spPr>
      </p:pic>
      <p:pic>
        <p:nvPicPr>
          <p:cNvPr id="9" name="Picture 8">
            <a:extLst>
              <a:ext uri="{FF2B5EF4-FFF2-40B4-BE49-F238E27FC236}">
                <a16:creationId xmlns:a16="http://schemas.microsoft.com/office/drawing/2014/main" id="{2CE9F50B-64A9-4A74-B744-6B2037A61687}"/>
              </a:ext>
            </a:extLst>
          </p:cNvPr>
          <p:cNvPicPr>
            <a:picLocks noChangeAspect="1"/>
          </p:cNvPicPr>
          <p:nvPr/>
        </p:nvPicPr>
        <p:blipFill>
          <a:blip r:embed="rId5"/>
          <a:stretch>
            <a:fillRect/>
          </a:stretch>
        </p:blipFill>
        <p:spPr>
          <a:xfrm>
            <a:off x="6155222" y="6136836"/>
            <a:ext cx="948712" cy="407097"/>
          </a:xfrm>
          <a:prstGeom prst="rect">
            <a:avLst/>
          </a:prstGeom>
        </p:spPr>
      </p:pic>
      <p:sp>
        <p:nvSpPr>
          <p:cNvPr id="11" name="Title 1">
            <a:extLst>
              <a:ext uri="{FF2B5EF4-FFF2-40B4-BE49-F238E27FC236}">
                <a16:creationId xmlns:a16="http://schemas.microsoft.com/office/drawing/2014/main" id="{16A2F766-E2BD-4A38-8846-31F19CB18776}"/>
              </a:ext>
            </a:extLst>
          </p:cNvPr>
          <p:cNvSpPr txBox="1">
            <a:spLocks/>
          </p:cNvSpPr>
          <p:nvPr/>
        </p:nvSpPr>
        <p:spPr>
          <a:xfrm>
            <a:off x="0" y="0"/>
            <a:ext cx="9144000" cy="913808"/>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solidFill>
                  <a:schemeClr val="accent1">
                    <a:lumMod val="50000"/>
                  </a:schemeClr>
                </a:solidFill>
                <a:effectLst>
                  <a:outerShdw blurRad="38100" dist="38100" dir="2700000" algn="tl">
                    <a:srgbClr val="000000">
                      <a:alpha val="43137"/>
                    </a:srgbClr>
                  </a:outerShdw>
                </a:effectLst>
              </a:rPr>
              <a:t>18 </a:t>
            </a:r>
            <a:r>
              <a:rPr lang="it-IT" dirty="0" err="1">
                <a:solidFill>
                  <a:schemeClr val="accent1">
                    <a:lumMod val="50000"/>
                  </a:schemeClr>
                </a:solidFill>
                <a:effectLst>
                  <a:outerShdw blurRad="38100" dist="38100" dir="2700000" algn="tl">
                    <a:srgbClr val="000000">
                      <a:alpha val="43137"/>
                    </a:srgbClr>
                  </a:outerShdw>
                </a:effectLst>
              </a:rPr>
              <a:t>Assessed</a:t>
            </a:r>
            <a:r>
              <a:rPr lang="it-IT" dirty="0">
                <a:solidFill>
                  <a:schemeClr val="accent1">
                    <a:lumMod val="50000"/>
                  </a:schemeClr>
                </a:solidFill>
                <a:effectLst>
                  <a:outerShdw blurRad="38100" dist="38100" dir="2700000" algn="tl">
                    <a:srgbClr val="000000">
                      <a:alpha val="43137"/>
                    </a:srgbClr>
                  </a:outerShdw>
                </a:effectLst>
              </a:rPr>
              <a:t> Global </a:t>
            </a:r>
            <a:r>
              <a:rPr lang="it-IT" dirty="0" err="1">
                <a:solidFill>
                  <a:schemeClr val="accent1">
                    <a:lumMod val="50000"/>
                  </a:schemeClr>
                </a:solidFill>
                <a:effectLst>
                  <a:outerShdw blurRad="38100" dist="38100" dir="2700000" algn="tl">
                    <a:srgbClr val="000000">
                      <a:alpha val="43137"/>
                    </a:srgbClr>
                  </a:outerShdw>
                </a:effectLst>
              </a:rPr>
              <a:t>Climate</a:t>
            </a:r>
            <a:r>
              <a:rPr lang="it-IT" dirty="0">
                <a:solidFill>
                  <a:schemeClr val="accent1">
                    <a:lumMod val="50000"/>
                  </a:schemeClr>
                </a:solidFill>
                <a:effectLst>
                  <a:outerShdw blurRad="38100" dist="38100" dir="2700000" algn="tl">
                    <a:srgbClr val="000000">
                      <a:alpha val="43137"/>
                    </a:srgbClr>
                  </a:outerShdw>
                </a:effectLst>
              </a:rPr>
              <a:t> </a:t>
            </a:r>
            <a:r>
              <a:rPr lang="it-IT" dirty="0" err="1">
                <a:solidFill>
                  <a:schemeClr val="accent1">
                    <a:lumMod val="50000"/>
                  </a:schemeClr>
                </a:solidFill>
                <a:effectLst>
                  <a:outerShdw blurRad="38100" dist="38100" dir="2700000" algn="tl">
                    <a:srgbClr val="000000">
                      <a:alpha val="43137"/>
                    </a:srgbClr>
                  </a:outerShdw>
                </a:effectLst>
              </a:rPr>
              <a:t>Datasets</a:t>
            </a:r>
            <a:endParaRPr lang="en-US" dirty="0">
              <a:solidFill>
                <a:schemeClr val="accent1">
                  <a:lumMod val="50000"/>
                </a:schemeClr>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3DEF098-0217-41F4-A06B-2CC1CA4F9132}"/>
              </a:ext>
            </a:extLst>
          </p:cNvPr>
          <p:cNvPicPr>
            <a:picLocks noChangeAspect="1"/>
          </p:cNvPicPr>
          <p:nvPr/>
        </p:nvPicPr>
        <p:blipFill>
          <a:blip r:embed="rId6"/>
          <a:stretch>
            <a:fillRect/>
          </a:stretch>
        </p:blipFill>
        <p:spPr>
          <a:xfrm>
            <a:off x="8043449" y="6437894"/>
            <a:ext cx="948712" cy="331932"/>
          </a:xfrm>
          <a:prstGeom prst="rect">
            <a:avLst/>
          </a:prstGeom>
        </p:spPr>
      </p:pic>
    </p:spTree>
    <p:extLst>
      <p:ext uri="{BB962C8B-B14F-4D97-AF65-F5344CB8AC3E}">
        <p14:creationId xmlns:p14="http://schemas.microsoft.com/office/powerpoint/2010/main" val="92100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FC22-E083-4242-AFCD-225E6FEE2E5D}"/>
              </a:ext>
            </a:extLst>
          </p:cNvPr>
          <p:cNvSpPr>
            <a:spLocks noGrp="1"/>
          </p:cNvSpPr>
          <p:nvPr>
            <p:ph type="title"/>
          </p:nvPr>
        </p:nvSpPr>
        <p:spPr/>
        <p:txBody>
          <a:bodyPr>
            <a:normAutofit fontScale="90000"/>
          </a:bodyPr>
          <a:lstStyle/>
          <a:p>
            <a:r>
              <a:rPr lang="en-AU" dirty="0"/>
              <a:t>Complementary WMO climate data initiatives </a:t>
            </a:r>
          </a:p>
        </p:txBody>
      </p:sp>
      <p:sp>
        <p:nvSpPr>
          <p:cNvPr id="3" name="Content Placeholder 2">
            <a:extLst>
              <a:ext uri="{FF2B5EF4-FFF2-40B4-BE49-F238E27FC236}">
                <a16:creationId xmlns:a16="http://schemas.microsoft.com/office/drawing/2014/main" id="{E6C0557E-0857-4208-8EFE-CB8C75442565}"/>
              </a:ext>
            </a:extLst>
          </p:cNvPr>
          <p:cNvSpPr>
            <a:spLocks noGrp="1"/>
          </p:cNvSpPr>
          <p:nvPr>
            <p:ph sz="half" idx="1"/>
          </p:nvPr>
        </p:nvSpPr>
        <p:spPr>
          <a:xfrm>
            <a:off x="457199" y="1600200"/>
            <a:ext cx="4348717" cy="4525963"/>
          </a:xfrm>
        </p:spPr>
        <p:txBody>
          <a:bodyPr>
            <a:normAutofit lnSpcReduction="10000"/>
          </a:bodyPr>
          <a:lstStyle/>
          <a:p>
            <a:pPr marL="0" indent="0">
              <a:buNone/>
            </a:pPr>
            <a:r>
              <a:rPr lang="en-AU" dirty="0">
                <a:solidFill>
                  <a:srgbClr val="0000FF"/>
                </a:solidFill>
              </a:rPr>
              <a:t>The HQ-GDMFC complements, and helps enable, other WMO Climate Data Initiatives, including </a:t>
            </a:r>
          </a:p>
          <a:p>
            <a:pPr marL="0" indent="0">
              <a:buNone/>
            </a:pPr>
            <a:r>
              <a:rPr lang="en-AU" dirty="0"/>
              <a:t>	- Climate Data 	 	 	 		Management Systems;</a:t>
            </a:r>
          </a:p>
          <a:p>
            <a:pPr marL="0" indent="0">
              <a:buNone/>
            </a:pPr>
            <a:r>
              <a:rPr lang="en-AU" dirty="0"/>
              <a:t>	- Data Rescue;</a:t>
            </a:r>
          </a:p>
          <a:p>
            <a:pPr marL="0" indent="0">
              <a:buNone/>
            </a:pPr>
            <a:r>
              <a:rPr lang="en-AU" dirty="0"/>
              <a:t>	- Climate-related 			messages and standard 	climate </a:t>
            </a:r>
            <a:r>
              <a:rPr lang="en-AU" dirty="0" err="1"/>
              <a:t>normals</a:t>
            </a:r>
            <a:endParaRPr lang="en-AU" dirty="0"/>
          </a:p>
        </p:txBody>
      </p:sp>
      <p:sp>
        <p:nvSpPr>
          <p:cNvPr id="6" name="Content Placeholder 5">
            <a:extLst>
              <a:ext uri="{FF2B5EF4-FFF2-40B4-BE49-F238E27FC236}">
                <a16:creationId xmlns:a16="http://schemas.microsoft.com/office/drawing/2014/main" id="{4177C5D4-A024-4BB0-96D3-5DC6779ADFEB}"/>
              </a:ext>
            </a:extLst>
          </p:cNvPr>
          <p:cNvSpPr>
            <a:spLocks noGrp="1"/>
          </p:cNvSpPr>
          <p:nvPr>
            <p:ph sz="half" idx="2"/>
          </p:nvPr>
        </p:nvSpPr>
        <p:spPr>
          <a:xfrm>
            <a:off x="4338083" y="1600200"/>
            <a:ext cx="4348717" cy="4983162"/>
          </a:xfrm>
        </p:spPr>
        <p:txBody>
          <a:bodyPr/>
          <a:lstStyle/>
          <a:p>
            <a:pPr marL="0" indent="0">
              <a:buNone/>
            </a:pPr>
            <a:r>
              <a:rPr lang="en-AU" dirty="0"/>
              <a:t>             </a:t>
            </a:r>
            <a:r>
              <a:rPr lang="en-AU" dirty="0">
                <a:solidFill>
                  <a:srgbClr val="FF0000"/>
                </a:solidFill>
              </a:rPr>
              <a:t>Data Rescue </a:t>
            </a:r>
          </a:p>
        </p:txBody>
      </p:sp>
      <p:pic>
        <p:nvPicPr>
          <p:cNvPr id="7" name="Picture 3">
            <a:extLst>
              <a:ext uri="{FF2B5EF4-FFF2-40B4-BE49-F238E27FC236}">
                <a16:creationId xmlns:a16="http://schemas.microsoft.com/office/drawing/2014/main" id="{EB1E4DEE-D329-4DF8-A2D6-9A4207162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069" y="2650001"/>
            <a:ext cx="4388579" cy="260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269D160-9EA6-4CCB-B625-20B8525DAC3F}"/>
              </a:ext>
            </a:extLst>
          </p:cNvPr>
          <p:cNvPicPr>
            <a:picLocks noChangeAspect="1"/>
          </p:cNvPicPr>
          <p:nvPr/>
        </p:nvPicPr>
        <p:blipFill>
          <a:blip r:embed="rId3"/>
          <a:stretch>
            <a:fillRect/>
          </a:stretch>
        </p:blipFill>
        <p:spPr>
          <a:xfrm>
            <a:off x="7953153" y="6307601"/>
            <a:ext cx="987495" cy="345501"/>
          </a:xfrm>
          <a:prstGeom prst="rect">
            <a:avLst/>
          </a:prstGeom>
        </p:spPr>
      </p:pic>
    </p:spTree>
    <p:extLst>
      <p:ext uri="{BB962C8B-B14F-4D97-AF65-F5344CB8AC3E}">
        <p14:creationId xmlns:p14="http://schemas.microsoft.com/office/powerpoint/2010/main" val="306453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4F71-97C6-456B-966B-12A953F20A43}"/>
              </a:ext>
            </a:extLst>
          </p:cNvPr>
          <p:cNvSpPr>
            <a:spLocks noGrp="1"/>
          </p:cNvSpPr>
          <p:nvPr>
            <p:ph type="title"/>
          </p:nvPr>
        </p:nvSpPr>
        <p:spPr/>
        <p:txBody>
          <a:bodyPr/>
          <a:lstStyle/>
          <a:p>
            <a:r>
              <a:rPr lang="en-AU" dirty="0"/>
              <a:t>Some useful references </a:t>
            </a:r>
          </a:p>
        </p:txBody>
      </p:sp>
      <p:sp>
        <p:nvSpPr>
          <p:cNvPr id="3" name="Content Placeholder 2">
            <a:extLst>
              <a:ext uri="{FF2B5EF4-FFF2-40B4-BE49-F238E27FC236}">
                <a16:creationId xmlns:a16="http://schemas.microsoft.com/office/drawing/2014/main" id="{0ED74987-6051-4626-A892-6AFF6CBB447A}"/>
              </a:ext>
            </a:extLst>
          </p:cNvPr>
          <p:cNvSpPr>
            <a:spLocks noGrp="1"/>
          </p:cNvSpPr>
          <p:nvPr>
            <p:ph idx="1"/>
          </p:nvPr>
        </p:nvSpPr>
        <p:spPr/>
        <p:txBody>
          <a:bodyPr>
            <a:normAutofit lnSpcReduction="10000"/>
          </a:bodyPr>
          <a:lstStyle/>
          <a:p>
            <a:r>
              <a:rPr lang="en-US" u="sng" dirty="0">
                <a:hlinkClick r:id="rId2"/>
              </a:rPr>
              <a:t>The Stewardship Maturity Matrix for Climate Data (SMM-CD)</a:t>
            </a:r>
            <a:endParaRPr lang="en-US" dirty="0"/>
          </a:p>
          <a:p>
            <a:r>
              <a:rPr lang="en-US" u="sng" dirty="0">
                <a:hlinkClick r:id="rId3"/>
              </a:rPr>
              <a:t>The SMM-CD Guidance Booklet</a:t>
            </a:r>
            <a:endParaRPr lang="en-US" dirty="0"/>
          </a:p>
          <a:p>
            <a:r>
              <a:rPr lang="en-US" u="sng" dirty="0">
                <a:hlinkClick r:id="rId4"/>
              </a:rPr>
              <a:t>The SMM-CD Self-Assessment Template in MS Word format</a:t>
            </a:r>
            <a:endParaRPr lang="en-US" u="sng" dirty="0"/>
          </a:p>
          <a:p>
            <a:pPr marL="0" indent="0">
              <a:buNone/>
            </a:pPr>
            <a:r>
              <a:rPr lang="en-US" sz="2800" u="sng" dirty="0"/>
              <a:t>(Latest versions downloadable from </a:t>
            </a:r>
            <a:r>
              <a:rPr lang="en-US" sz="2800" u="sng" dirty="0" err="1"/>
              <a:t>Figshare</a:t>
            </a:r>
            <a:r>
              <a:rPr lang="en-US" sz="2800" u="sng" dirty="0"/>
              <a:t>)</a:t>
            </a:r>
          </a:p>
          <a:p>
            <a:pPr marL="0" indent="0">
              <a:buNone/>
            </a:pPr>
            <a:endParaRPr lang="en-US" sz="2800" u="sng" dirty="0"/>
          </a:p>
          <a:p>
            <a:r>
              <a:rPr lang="en-US" altLang="en-US" dirty="0">
                <a:solidFill>
                  <a:srgbClr val="444444"/>
                </a:solidFill>
                <a:cs typeface="Arial" panose="020B0604020202020204" pitchFamily="34" charset="0"/>
                <a:hlinkClick r:id="rId5"/>
              </a:rPr>
              <a:t>The HQ-GDMFC Manua</a:t>
            </a:r>
            <a:r>
              <a:rPr lang="en-US" altLang="en-US" dirty="0">
                <a:solidFill>
                  <a:srgbClr val="014E9E"/>
                </a:solidFill>
                <a:cs typeface="Arial" panose="020B0604020202020204" pitchFamily="34" charset="0"/>
                <a:hlinkClick r:id="rId5"/>
              </a:rPr>
              <a:t>l</a:t>
            </a:r>
            <a:r>
              <a:rPr lang="en-US" altLang="en-US" dirty="0">
                <a:solidFill>
                  <a:srgbClr val="444444"/>
                </a:solidFill>
              </a:rPr>
              <a:t>   </a:t>
            </a:r>
            <a:r>
              <a:rPr lang="en-US" altLang="en-US" sz="2800" dirty="0">
                <a:solidFill>
                  <a:srgbClr val="444444"/>
                </a:solidFill>
                <a:latin typeface="OpenSans-Regular-webfont"/>
              </a:rPr>
              <a:t>(versions in </a:t>
            </a:r>
            <a:r>
              <a:rPr lang="en-US" altLang="en-US" sz="2800" dirty="0">
                <a:solidFill>
                  <a:srgbClr val="014E9E"/>
                </a:solidFill>
                <a:latin typeface="Arial" panose="020B0604020202020204" pitchFamily="34" charset="0"/>
                <a:cs typeface="Arial" panose="020B0604020202020204" pitchFamily="34" charset="0"/>
                <a:hlinkClick r:id="rId5"/>
              </a:rPr>
              <a:t>English</a:t>
            </a:r>
            <a:r>
              <a:rPr lang="en-US" altLang="en-US" sz="2800" dirty="0">
                <a:solidFill>
                  <a:srgbClr val="444444"/>
                </a:solidFill>
                <a:latin typeface="OpenSans-Regular-webfont"/>
              </a:rPr>
              <a:t>, </a:t>
            </a:r>
            <a:r>
              <a:rPr lang="en-US" altLang="en-US" sz="2800" dirty="0">
                <a:solidFill>
                  <a:srgbClr val="014E9E"/>
                </a:solidFill>
                <a:latin typeface="Arial" panose="020B0604020202020204" pitchFamily="34" charset="0"/>
                <a:cs typeface="Arial" panose="020B0604020202020204" pitchFamily="34" charset="0"/>
                <a:hlinkClick r:id="rId6"/>
              </a:rPr>
              <a:t>French</a:t>
            </a:r>
            <a:r>
              <a:rPr lang="en-US" altLang="en-US" sz="2800" dirty="0">
                <a:solidFill>
                  <a:srgbClr val="444444"/>
                </a:solidFill>
                <a:latin typeface="OpenSans-Regular-webfont"/>
              </a:rPr>
              <a:t>, </a:t>
            </a:r>
            <a:r>
              <a:rPr lang="en-US" altLang="en-US" sz="2800" dirty="0">
                <a:solidFill>
                  <a:srgbClr val="014E9E"/>
                </a:solidFill>
                <a:latin typeface="Arial" panose="020B0604020202020204" pitchFamily="34" charset="0"/>
                <a:cs typeface="Arial" panose="020B0604020202020204" pitchFamily="34" charset="0"/>
                <a:hlinkClick r:id="rId7"/>
              </a:rPr>
              <a:t>Spanish</a:t>
            </a:r>
            <a:r>
              <a:rPr lang="en-US" altLang="en-US" sz="2800" dirty="0">
                <a:solidFill>
                  <a:srgbClr val="444444"/>
                </a:solidFill>
                <a:latin typeface="OpenSans-Regular-webfont"/>
              </a:rPr>
              <a:t>, </a:t>
            </a:r>
            <a:r>
              <a:rPr lang="en-US" altLang="en-US" sz="2800" dirty="0">
                <a:solidFill>
                  <a:srgbClr val="014E9E"/>
                </a:solidFill>
                <a:latin typeface="Arial" panose="020B0604020202020204" pitchFamily="34" charset="0"/>
                <a:cs typeface="Arial" panose="020B0604020202020204" pitchFamily="34" charset="0"/>
                <a:hlinkClick r:id="rId8"/>
              </a:rPr>
              <a:t>Chinese</a:t>
            </a:r>
            <a:r>
              <a:rPr lang="en-US" altLang="en-US" sz="2800" dirty="0">
                <a:solidFill>
                  <a:srgbClr val="444444"/>
                </a:solidFill>
                <a:latin typeface="OpenSans-Regular-webfont"/>
              </a:rPr>
              <a:t>)</a:t>
            </a:r>
            <a:endParaRPr lang="en-AU" sz="2800" dirty="0"/>
          </a:p>
        </p:txBody>
      </p:sp>
      <p:sp>
        <p:nvSpPr>
          <p:cNvPr id="5" name="Rectangle 2">
            <a:extLst>
              <a:ext uri="{FF2B5EF4-FFF2-40B4-BE49-F238E27FC236}">
                <a16:creationId xmlns:a16="http://schemas.microsoft.com/office/drawing/2014/main" id="{1A8DF134-9106-4B1F-B5E1-AF5F567A9034}"/>
              </a:ext>
            </a:extLst>
          </p:cNvPr>
          <p:cNvSpPr>
            <a:spLocks noChangeArrowheads="1"/>
          </p:cNvSpPr>
          <p:nvPr/>
        </p:nvSpPr>
        <p:spPr bwMode="auto">
          <a:xfrm>
            <a:off x="457200" y="518580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444444"/>
                </a:solidFill>
                <a:effectLst/>
                <a:latin typeface="+mn-lt"/>
                <a:cs typeface="Arial" panose="020B0604020202020204" pitchFamily="34" charset="0"/>
                <a:hlinkClick r:id="rId5"/>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7AF92D00-FF2E-4C3A-8EB3-71F01F8582B9}"/>
              </a:ext>
            </a:extLst>
          </p:cNvPr>
          <p:cNvPicPr>
            <a:picLocks noChangeAspect="1"/>
          </p:cNvPicPr>
          <p:nvPr/>
        </p:nvPicPr>
        <p:blipFill>
          <a:blip r:embed="rId9"/>
          <a:stretch>
            <a:fillRect/>
          </a:stretch>
        </p:blipFill>
        <p:spPr>
          <a:xfrm>
            <a:off x="7953153" y="6250302"/>
            <a:ext cx="987495" cy="345501"/>
          </a:xfrm>
          <a:prstGeom prst="rect">
            <a:avLst/>
          </a:prstGeom>
        </p:spPr>
      </p:pic>
    </p:spTree>
    <p:extLst>
      <p:ext uri="{BB962C8B-B14F-4D97-AF65-F5344CB8AC3E}">
        <p14:creationId xmlns:p14="http://schemas.microsoft.com/office/powerpoint/2010/main" val="428625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B917-6DE0-48A8-A68C-FBCE26526613}"/>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6577618D-07D1-42FB-9B31-0EB1199F6FEF}"/>
              </a:ext>
            </a:extLst>
          </p:cNvPr>
          <p:cNvSpPr>
            <a:spLocks noGrp="1"/>
          </p:cNvSpPr>
          <p:nvPr>
            <p:ph idx="1"/>
          </p:nvPr>
        </p:nvSpPr>
        <p:spPr>
          <a:xfrm>
            <a:off x="457200" y="1444219"/>
            <a:ext cx="8389088" cy="4525963"/>
          </a:xfrm>
        </p:spPr>
        <p:txBody>
          <a:bodyPr>
            <a:noAutofit/>
          </a:bodyPr>
          <a:lstStyle/>
          <a:p>
            <a:r>
              <a:rPr lang="en-AU" sz="2800" dirty="0">
                <a:solidFill>
                  <a:srgbClr val="002060"/>
                </a:solidFill>
              </a:rPr>
              <a:t>Monitoring climate variability and change, modelling and predicting future climate, and setting climate-related policy, depends on reliable climate datasets covering all environmental variables</a:t>
            </a:r>
          </a:p>
          <a:p>
            <a:endParaRPr lang="en-AU" sz="2800" dirty="0">
              <a:solidFill>
                <a:srgbClr val="002060"/>
              </a:solidFill>
            </a:endParaRPr>
          </a:p>
          <a:p>
            <a:r>
              <a:rPr lang="en-AU" sz="2800" dirty="0">
                <a:solidFill>
                  <a:srgbClr val="002060"/>
                </a:solidFill>
              </a:rPr>
              <a:t>Reliable climate datasets require not just sound observational practices, but also good management  (stewardship)</a:t>
            </a:r>
          </a:p>
          <a:p>
            <a:pPr marL="0" indent="0">
              <a:buNone/>
            </a:pPr>
            <a:endParaRPr lang="en-AU" sz="2800" dirty="0">
              <a:solidFill>
                <a:srgbClr val="002060"/>
              </a:solidFill>
            </a:endParaRPr>
          </a:p>
        </p:txBody>
      </p:sp>
      <p:pic>
        <p:nvPicPr>
          <p:cNvPr id="5" name="Picture 4">
            <a:extLst>
              <a:ext uri="{FF2B5EF4-FFF2-40B4-BE49-F238E27FC236}">
                <a16:creationId xmlns:a16="http://schemas.microsoft.com/office/drawing/2014/main" id="{5E4787F8-F348-48B9-BB58-6038067E80D6}"/>
              </a:ext>
            </a:extLst>
          </p:cNvPr>
          <p:cNvPicPr>
            <a:picLocks noChangeAspect="1"/>
          </p:cNvPicPr>
          <p:nvPr/>
        </p:nvPicPr>
        <p:blipFill>
          <a:blip r:embed="rId2"/>
          <a:stretch>
            <a:fillRect/>
          </a:stretch>
        </p:blipFill>
        <p:spPr>
          <a:xfrm>
            <a:off x="7618877" y="6209721"/>
            <a:ext cx="1067923" cy="373641"/>
          </a:xfrm>
          <a:prstGeom prst="rect">
            <a:avLst/>
          </a:prstGeom>
        </p:spPr>
      </p:pic>
    </p:spTree>
    <p:extLst>
      <p:ext uri="{BB962C8B-B14F-4D97-AF65-F5344CB8AC3E}">
        <p14:creationId xmlns:p14="http://schemas.microsoft.com/office/powerpoint/2010/main" val="136625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Thank you</a:t>
            </a:r>
          </a:p>
          <a:p>
            <a:r>
              <a:rPr lang="en-US" sz="4800" dirty="0">
                <a:solidFill>
                  <a:schemeClr val="bg1"/>
                </a:solidFill>
              </a:rPr>
              <a:t>Merci</a:t>
            </a:r>
          </a:p>
        </p:txBody>
      </p:sp>
    </p:spTree>
    <p:extLst>
      <p:ext uri="{BB962C8B-B14F-4D97-AF65-F5344CB8AC3E}">
        <p14:creationId xmlns:p14="http://schemas.microsoft.com/office/powerpoint/2010/main" val="415259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733"/>
            <a:ext cx="9144000" cy="669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05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243D-EB14-4CEA-BF10-98406E24F033}"/>
              </a:ext>
            </a:extLst>
          </p:cNvPr>
          <p:cNvSpPr>
            <a:spLocks noGrp="1"/>
          </p:cNvSpPr>
          <p:nvPr>
            <p:ph type="title"/>
          </p:nvPr>
        </p:nvSpPr>
        <p:spPr/>
        <p:txBody>
          <a:bodyPr/>
          <a:lstStyle/>
          <a:p>
            <a:r>
              <a:rPr lang="en-AU" dirty="0"/>
              <a:t>WMO and climate data standards</a:t>
            </a:r>
          </a:p>
        </p:txBody>
      </p:sp>
      <p:sp>
        <p:nvSpPr>
          <p:cNvPr id="3" name="Content Placeholder 2">
            <a:extLst>
              <a:ext uri="{FF2B5EF4-FFF2-40B4-BE49-F238E27FC236}">
                <a16:creationId xmlns:a16="http://schemas.microsoft.com/office/drawing/2014/main" id="{3FA5E8C6-C628-42B1-A718-716ED1FC37C3}"/>
              </a:ext>
            </a:extLst>
          </p:cNvPr>
          <p:cNvSpPr>
            <a:spLocks noGrp="1"/>
          </p:cNvSpPr>
          <p:nvPr>
            <p:ph idx="1"/>
          </p:nvPr>
        </p:nvSpPr>
        <p:spPr/>
        <p:txBody>
          <a:bodyPr>
            <a:normAutofit fontScale="92500" lnSpcReduction="10000"/>
          </a:bodyPr>
          <a:lstStyle/>
          <a:p>
            <a:r>
              <a:rPr lang="en-AU" dirty="0">
                <a:solidFill>
                  <a:srgbClr val="002060"/>
                </a:solidFill>
              </a:rPr>
              <a:t>The World Meteorological Organisation (WMO) is the global standard-setting body for meteorological and related practices, including for climate data </a:t>
            </a:r>
          </a:p>
          <a:p>
            <a:endParaRPr lang="en-AU" dirty="0">
              <a:solidFill>
                <a:srgbClr val="002060"/>
              </a:solidFill>
            </a:endParaRPr>
          </a:p>
          <a:p>
            <a:r>
              <a:rPr lang="en-AU" dirty="0">
                <a:solidFill>
                  <a:srgbClr val="002060"/>
                </a:solidFill>
              </a:rPr>
              <a:t>At its 18</a:t>
            </a:r>
            <a:r>
              <a:rPr lang="en-AU" baseline="30000" dirty="0">
                <a:solidFill>
                  <a:srgbClr val="002060"/>
                </a:solidFill>
              </a:rPr>
              <a:t>th</a:t>
            </a:r>
            <a:r>
              <a:rPr lang="en-AU" dirty="0">
                <a:solidFill>
                  <a:srgbClr val="002060"/>
                </a:solidFill>
              </a:rPr>
              <a:t> session in 2018, WMO Congress  endorsed a </a:t>
            </a:r>
            <a:r>
              <a:rPr lang="en-AU" dirty="0">
                <a:solidFill>
                  <a:srgbClr val="FF0000"/>
                </a:solidFill>
              </a:rPr>
              <a:t>High Quality Global Data Management Framework for Climate (HQ-GDMFC)</a:t>
            </a:r>
            <a:r>
              <a:rPr lang="en-AU" dirty="0">
                <a:solidFill>
                  <a:srgbClr val="002060"/>
                </a:solidFill>
              </a:rPr>
              <a:t>, aiming to promote good practices in the management and exchange of climate data. </a:t>
            </a:r>
          </a:p>
          <a:p>
            <a:endParaRPr lang="en-AU" dirty="0"/>
          </a:p>
        </p:txBody>
      </p:sp>
      <p:pic>
        <p:nvPicPr>
          <p:cNvPr id="5" name="Picture 4">
            <a:extLst>
              <a:ext uri="{FF2B5EF4-FFF2-40B4-BE49-F238E27FC236}">
                <a16:creationId xmlns:a16="http://schemas.microsoft.com/office/drawing/2014/main" id="{6C8D0051-C27D-4C13-BB73-F2F7CE2A8968}"/>
              </a:ext>
            </a:extLst>
          </p:cNvPr>
          <p:cNvPicPr>
            <a:picLocks noChangeAspect="1"/>
          </p:cNvPicPr>
          <p:nvPr/>
        </p:nvPicPr>
        <p:blipFill>
          <a:blip r:embed="rId2"/>
          <a:stretch>
            <a:fillRect/>
          </a:stretch>
        </p:blipFill>
        <p:spPr>
          <a:xfrm>
            <a:off x="7719237" y="6254951"/>
            <a:ext cx="938648" cy="328411"/>
          </a:xfrm>
          <a:prstGeom prst="rect">
            <a:avLst/>
          </a:prstGeom>
        </p:spPr>
      </p:pic>
    </p:spTree>
    <p:extLst>
      <p:ext uri="{BB962C8B-B14F-4D97-AF65-F5344CB8AC3E}">
        <p14:creationId xmlns:p14="http://schemas.microsoft.com/office/powerpoint/2010/main" val="218642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77086"/>
            <a:ext cx="8229600" cy="1143000"/>
          </a:xfrm>
        </p:spPr>
        <p:txBody>
          <a:bodyPr>
            <a:normAutofit/>
          </a:bodyPr>
          <a:lstStyle/>
          <a:p>
            <a:r>
              <a:rPr lang="fr-CH" sz="3600" dirty="0"/>
              <a:t>So </a:t>
            </a:r>
            <a:r>
              <a:rPr lang="fr-CH" sz="3600" dirty="0" err="1"/>
              <a:t>what</a:t>
            </a:r>
            <a:r>
              <a:rPr lang="fr-CH" sz="3600" dirty="0"/>
              <a:t> challenges </a:t>
            </a:r>
            <a:r>
              <a:rPr lang="fr-CH" sz="3600" dirty="0" err="1"/>
              <a:t>need</a:t>
            </a:r>
            <a:r>
              <a:rPr lang="fr-CH" sz="3600" dirty="0"/>
              <a:t> to </a:t>
            </a:r>
            <a:r>
              <a:rPr lang="fr-CH" sz="3600" dirty="0" err="1"/>
              <a:t>be</a:t>
            </a:r>
            <a:r>
              <a:rPr lang="fr-CH" sz="3600" dirty="0"/>
              <a:t> </a:t>
            </a:r>
            <a:r>
              <a:rPr lang="fr-CH" sz="3600" dirty="0" err="1"/>
              <a:t>addressed</a:t>
            </a:r>
            <a:r>
              <a:rPr lang="fr-CH" sz="3600" dirty="0"/>
              <a:t>? </a:t>
            </a:r>
            <a:endParaRPr lang="en-US" sz="3600" dirty="0"/>
          </a:p>
        </p:txBody>
      </p:sp>
      <p:sp>
        <p:nvSpPr>
          <p:cNvPr id="3" name="Content Placeholder 2"/>
          <p:cNvSpPr>
            <a:spLocks noGrp="1"/>
          </p:cNvSpPr>
          <p:nvPr>
            <p:ph idx="1"/>
          </p:nvPr>
        </p:nvSpPr>
        <p:spPr>
          <a:xfrm>
            <a:off x="457200" y="1226252"/>
            <a:ext cx="8229600" cy="4983162"/>
          </a:xfrm>
        </p:spPr>
        <p:txBody>
          <a:bodyPr>
            <a:noAutofit/>
          </a:bodyPr>
          <a:lstStyle/>
          <a:p>
            <a:r>
              <a:rPr lang="fr-CH" sz="2400" dirty="0" err="1"/>
              <a:t>Lack</a:t>
            </a:r>
            <a:r>
              <a:rPr lang="fr-CH" sz="2400" dirty="0"/>
              <a:t> of a </a:t>
            </a:r>
            <a:r>
              <a:rPr lang="fr-CH" sz="2400" dirty="0" err="1"/>
              <a:t>regulatory</a:t>
            </a:r>
            <a:r>
              <a:rPr lang="fr-CH" sz="2400" dirty="0"/>
              <a:t> </a:t>
            </a:r>
            <a:r>
              <a:rPr lang="fr-CH" sz="2400" dirty="0" err="1"/>
              <a:t>framework</a:t>
            </a:r>
            <a:r>
              <a:rPr lang="fr-CH" sz="2400" dirty="0"/>
              <a:t> on </a:t>
            </a:r>
            <a:r>
              <a:rPr lang="fr-CH" sz="2400" dirty="0" err="1"/>
              <a:t>climate</a:t>
            </a:r>
            <a:r>
              <a:rPr lang="fr-CH" sz="2400" dirty="0"/>
              <a:t> data management </a:t>
            </a:r>
          </a:p>
          <a:p>
            <a:pPr marL="0" indent="0">
              <a:buNone/>
            </a:pPr>
            <a:endParaRPr lang="fr-CH" sz="2400" dirty="0"/>
          </a:p>
          <a:p>
            <a:r>
              <a:rPr lang="fr-CH" sz="2400" dirty="0" err="1">
                <a:solidFill>
                  <a:srgbClr val="0000FF"/>
                </a:solidFill>
              </a:rPr>
              <a:t>Lack</a:t>
            </a:r>
            <a:r>
              <a:rPr lang="fr-CH" sz="2400" dirty="0">
                <a:solidFill>
                  <a:srgbClr val="0000FF"/>
                </a:solidFill>
              </a:rPr>
              <a:t> of </a:t>
            </a:r>
            <a:r>
              <a:rPr lang="fr-CH" sz="2400" dirty="0" err="1">
                <a:solidFill>
                  <a:srgbClr val="0000FF"/>
                </a:solidFill>
              </a:rPr>
              <a:t>knowledge</a:t>
            </a:r>
            <a:r>
              <a:rPr lang="fr-CH" sz="2400" dirty="0">
                <a:solidFill>
                  <a:srgbClr val="0000FF"/>
                </a:solidFill>
              </a:rPr>
              <a:t> </a:t>
            </a:r>
            <a:r>
              <a:rPr lang="fr-CH" sz="2400" dirty="0" err="1">
                <a:solidFill>
                  <a:srgbClr val="0000FF"/>
                </a:solidFill>
              </a:rPr>
              <a:t>among</a:t>
            </a:r>
            <a:r>
              <a:rPr lang="fr-CH" sz="2400" dirty="0">
                <a:solidFill>
                  <a:srgbClr val="0000FF"/>
                </a:solidFill>
              </a:rPr>
              <a:t> </a:t>
            </a:r>
            <a:r>
              <a:rPr lang="fr-CH" sz="2400" dirty="0" err="1">
                <a:solidFill>
                  <a:srgbClr val="0000FF"/>
                </a:solidFill>
              </a:rPr>
              <a:t>Members</a:t>
            </a:r>
            <a:r>
              <a:rPr lang="fr-CH" sz="2400" dirty="0">
                <a:solidFill>
                  <a:srgbClr val="0000FF"/>
                </a:solidFill>
              </a:rPr>
              <a:t> about how to </a:t>
            </a:r>
            <a:r>
              <a:rPr lang="fr-CH" sz="2400" dirty="0" err="1">
                <a:solidFill>
                  <a:srgbClr val="0000FF"/>
                </a:solidFill>
              </a:rPr>
              <a:t>properly</a:t>
            </a:r>
            <a:r>
              <a:rPr lang="fr-CH" sz="2400" dirty="0">
                <a:solidFill>
                  <a:srgbClr val="0000FF"/>
                </a:solidFill>
              </a:rPr>
              <a:t> manage </a:t>
            </a:r>
            <a:r>
              <a:rPr lang="fr-CH" sz="2400" dirty="0" err="1">
                <a:solidFill>
                  <a:srgbClr val="0000FF"/>
                </a:solidFill>
              </a:rPr>
              <a:t>their</a:t>
            </a:r>
            <a:r>
              <a:rPr lang="fr-CH" sz="2400" dirty="0">
                <a:solidFill>
                  <a:srgbClr val="0000FF"/>
                </a:solidFill>
              </a:rPr>
              <a:t> </a:t>
            </a:r>
            <a:r>
              <a:rPr lang="fr-CH" sz="2400" dirty="0" err="1">
                <a:solidFill>
                  <a:srgbClr val="0000FF"/>
                </a:solidFill>
              </a:rPr>
              <a:t>climate</a:t>
            </a:r>
            <a:r>
              <a:rPr lang="fr-CH" sz="2400" dirty="0">
                <a:solidFill>
                  <a:srgbClr val="0000FF"/>
                </a:solidFill>
              </a:rPr>
              <a:t> data </a:t>
            </a:r>
          </a:p>
          <a:p>
            <a:pPr marL="0" indent="0">
              <a:buNone/>
            </a:pPr>
            <a:endParaRPr lang="fr-CH" sz="2400" dirty="0">
              <a:solidFill>
                <a:srgbClr val="0000FF"/>
              </a:solidFill>
            </a:endParaRPr>
          </a:p>
          <a:p>
            <a:r>
              <a:rPr lang="fr-CH" sz="2400" dirty="0" err="1"/>
              <a:t>Credibility</a:t>
            </a:r>
            <a:r>
              <a:rPr lang="fr-CH" sz="2400" dirty="0"/>
              <a:t> </a:t>
            </a:r>
            <a:r>
              <a:rPr lang="fr-CH" sz="2400" dirty="0" err="1"/>
              <a:t>problems</a:t>
            </a:r>
            <a:r>
              <a:rPr lang="fr-CH" sz="2400" dirty="0"/>
              <a:t> </a:t>
            </a:r>
            <a:r>
              <a:rPr lang="fr-CH" sz="2400" dirty="0" err="1"/>
              <a:t>with</a:t>
            </a:r>
            <a:r>
              <a:rPr lang="fr-CH" sz="2400" dirty="0"/>
              <a:t> data, </a:t>
            </a:r>
            <a:r>
              <a:rPr lang="fr-CH" sz="2400" dirty="0" err="1"/>
              <a:t>exploited</a:t>
            </a:r>
            <a:r>
              <a:rPr lang="fr-CH" sz="2400" dirty="0"/>
              <a:t> by «hostile </a:t>
            </a:r>
            <a:r>
              <a:rPr lang="fr-CH" sz="2400" dirty="0" err="1"/>
              <a:t>stakeholders</a:t>
            </a:r>
            <a:r>
              <a:rPr lang="fr-CH" sz="2400" dirty="0"/>
              <a:t>»   </a:t>
            </a:r>
            <a:r>
              <a:rPr lang="fr-CH" sz="2400" dirty="0">
                <a:solidFill>
                  <a:srgbClr val="C00000"/>
                </a:solidFill>
              </a:rPr>
              <a:t>(</a:t>
            </a:r>
            <a:r>
              <a:rPr lang="fr-CH" sz="2400" dirty="0" err="1">
                <a:solidFill>
                  <a:srgbClr val="C00000"/>
                </a:solidFill>
              </a:rPr>
              <a:t>Climategate</a:t>
            </a:r>
            <a:r>
              <a:rPr lang="fr-CH" sz="2400" dirty="0">
                <a:solidFill>
                  <a:srgbClr val="C00000"/>
                </a:solidFill>
              </a:rPr>
              <a:t>, </a:t>
            </a:r>
            <a:r>
              <a:rPr lang="fr-CH" sz="2400" dirty="0" err="1">
                <a:solidFill>
                  <a:srgbClr val="C00000"/>
                </a:solidFill>
              </a:rPr>
              <a:t>etc</a:t>
            </a:r>
            <a:r>
              <a:rPr lang="fr-CH" sz="2400" dirty="0">
                <a:solidFill>
                  <a:srgbClr val="C00000"/>
                </a:solidFill>
              </a:rPr>
              <a:t>) </a:t>
            </a:r>
          </a:p>
          <a:p>
            <a:pPr marL="0" indent="0">
              <a:buNone/>
            </a:pPr>
            <a:endParaRPr lang="fr-CH" sz="2400" dirty="0">
              <a:solidFill>
                <a:srgbClr val="C00000"/>
              </a:solidFill>
            </a:endParaRPr>
          </a:p>
          <a:p>
            <a:r>
              <a:rPr lang="fr-CH" sz="2400" dirty="0" err="1">
                <a:solidFill>
                  <a:srgbClr val="0000FF"/>
                </a:solidFill>
              </a:rPr>
              <a:t>Lack</a:t>
            </a:r>
            <a:r>
              <a:rPr lang="fr-CH" sz="2400" dirty="0">
                <a:solidFill>
                  <a:srgbClr val="0000FF"/>
                </a:solidFill>
              </a:rPr>
              <a:t> of </a:t>
            </a:r>
            <a:r>
              <a:rPr lang="fr-CH" sz="2400" dirty="0" err="1">
                <a:solidFill>
                  <a:srgbClr val="0000FF"/>
                </a:solidFill>
              </a:rPr>
              <a:t>visibility</a:t>
            </a:r>
            <a:r>
              <a:rPr lang="fr-CH" sz="2400" dirty="0">
                <a:solidFill>
                  <a:srgbClr val="0000FF"/>
                </a:solidFill>
              </a:rPr>
              <a:t> of key </a:t>
            </a:r>
            <a:r>
              <a:rPr lang="fr-CH" sz="2400" dirty="0" err="1">
                <a:solidFill>
                  <a:srgbClr val="0000FF"/>
                </a:solidFill>
              </a:rPr>
              <a:t>datasets</a:t>
            </a:r>
            <a:r>
              <a:rPr lang="fr-CH" sz="2400" dirty="0">
                <a:solidFill>
                  <a:srgbClr val="0000FF"/>
                </a:solidFill>
              </a:rPr>
              <a:t> to </a:t>
            </a:r>
            <a:r>
              <a:rPr lang="fr-CH" sz="2400" dirty="0" err="1">
                <a:solidFill>
                  <a:srgbClr val="0000FF"/>
                </a:solidFill>
              </a:rPr>
              <a:t>users</a:t>
            </a:r>
            <a:endParaRPr lang="fr-CH" sz="2400" dirty="0">
              <a:solidFill>
                <a:srgbClr val="0000FF"/>
              </a:solidFill>
            </a:endParaRPr>
          </a:p>
          <a:p>
            <a:pPr marL="0" indent="0">
              <a:buNone/>
            </a:pPr>
            <a:endParaRPr lang="fr-CH" sz="2400" i="1" dirty="0">
              <a:solidFill>
                <a:srgbClr val="FF0000"/>
              </a:solidFill>
            </a:endParaRPr>
          </a:p>
          <a:p>
            <a:pPr marL="0" indent="0">
              <a:buNone/>
            </a:pPr>
            <a:r>
              <a:rPr lang="fr-CH" sz="2400" i="1" dirty="0">
                <a:solidFill>
                  <a:srgbClr val="FF0000"/>
                </a:solidFill>
              </a:rPr>
              <a:t>The HQ-GDMFC </a:t>
            </a:r>
            <a:r>
              <a:rPr lang="fr-CH" sz="2400" i="1" dirty="0" err="1">
                <a:solidFill>
                  <a:srgbClr val="FF0000"/>
                </a:solidFill>
              </a:rPr>
              <a:t>was</a:t>
            </a:r>
            <a:r>
              <a:rPr lang="fr-CH" sz="2400" i="1" dirty="0">
                <a:solidFill>
                  <a:srgbClr val="FF0000"/>
                </a:solidFill>
              </a:rPr>
              <a:t> </a:t>
            </a:r>
            <a:r>
              <a:rPr lang="fr-CH" sz="2400" i="1" dirty="0" err="1">
                <a:solidFill>
                  <a:srgbClr val="FF0000"/>
                </a:solidFill>
              </a:rPr>
              <a:t>established</a:t>
            </a:r>
            <a:r>
              <a:rPr lang="fr-CH" sz="2400" i="1" dirty="0">
                <a:solidFill>
                  <a:srgbClr val="FF0000"/>
                </a:solidFill>
              </a:rPr>
              <a:t> to </a:t>
            </a:r>
            <a:r>
              <a:rPr lang="fr-CH" sz="2400" i="1" dirty="0" err="1">
                <a:solidFill>
                  <a:srgbClr val="FF0000"/>
                </a:solidFill>
              </a:rPr>
              <a:t>address</a:t>
            </a:r>
            <a:r>
              <a:rPr lang="fr-CH" sz="2400" i="1" dirty="0">
                <a:solidFill>
                  <a:srgbClr val="FF0000"/>
                </a:solidFill>
              </a:rPr>
              <a:t> </a:t>
            </a:r>
            <a:r>
              <a:rPr lang="fr-CH" sz="2400" i="1" dirty="0" err="1">
                <a:solidFill>
                  <a:srgbClr val="FF0000"/>
                </a:solidFill>
              </a:rPr>
              <a:t>these</a:t>
            </a:r>
            <a:r>
              <a:rPr lang="fr-CH" sz="2400" i="1" dirty="0">
                <a:solidFill>
                  <a:srgbClr val="FF0000"/>
                </a:solidFill>
              </a:rPr>
              <a:t> </a:t>
            </a:r>
            <a:r>
              <a:rPr lang="fr-CH" sz="2400" i="1" dirty="0" err="1">
                <a:solidFill>
                  <a:srgbClr val="FF0000"/>
                </a:solidFill>
              </a:rPr>
              <a:t>problems</a:t>
            </a:r>
            <a:r>
              <a:rPr lang="fr-CH" sz="2400" i="1" dirty="0">
                <a:solidFill>
                  <a:srgbClr val="FF0000"/>
                </a:solidFill>
              </a:rPr>
              <a:t>. It has </a:t>
            </a:r>
            <a:r>
              <a:rPr lang="fr-CH" sz="2400" i="1" dirty="0" err="1">
                <a:solidFill>
                  <a:srgbClr val="FF0000"/>
                </a:solidFill>
              </a:rPr>
              <a:t>three</a:t>
            </a:r>
            <a:r>
              <a:rPr lang="fr-CH" sz="2400" i="1" dirty="0">
                <a:solidFill>
                  <a:srgbClr val="FF0000"/>
                </a:solidFill>
              </a:rPr>
              <a:t> components:  </a:t>
            </a:r>
            <a:endParaRPr lang="en-US" sz="2400" i="1" dirty="0">
              <a:solidFill>
                <a:srgbClr val="FF0000"/>
              </a:solidFill>
            </a:endParaRPr>
          </a:p>
        </p:txBody>
      </p:sp>
      <p:pic>
        <p:nvPicPr>
          <p:cNvPr id="5" name="Picture 4">
            <a:extLst>
              <a:ext uri="{FF2B5EF4-FFF2-40B4-BE49-F238E27FC236}">
                <a16:creationId xmlns:a16="http://schemas.microsoft.com/office/drawing/2014/main" id="{40916136-3DDF-46BC-AB9E-D4211D54453E}"/>
              </a:ext>
            </a:extLst>
          </p:cNvPr>
          <p:cNvPicPr>
            <a:picLocks noChangeAspect="1"/>
          </p:cNvPicPr>
          <p:nvPr/>
        </p:nvPicPr>
        <p:blipFill>
          <a:blip r:embed="rId2"/>
          <a:stretch>
            <a:fillRect/>
          </a:stretch>
        </p:blipFill>
        <p:spPr>
          <a:xfrm>
            <a:off x="8102009" y="6283390"/>
            <a:ext cx="1041991" cy="364568"/>
          </a:xfrm>
          <a:prstGeom prst="rect">
            <a:avLst/>
          </a:prstGeom>
        </p:spPr>
      </p:pic>
    </p:spTree>
    <p:extLst>
      <p:ext uri="{BB962C8B-B14F-4D97-AF65-F5344CB8AC3E}">
        <p14:creationId xmlns:p14="http://schemas.microsoft.com/office/powerpoint/2010/main" val="4171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1F5406B0-1AD2-2B47-B4F5-F2D329000773}"/>
              </a:ext>
            </a:extLst>
          </p:cNvPr>
          <p:cNvCxnSpPr>
            <a:cxnSpLocks/>
          </p:cNvCxnSpPr>
          <p:nvPr/>
        </p:nvCxnSpPr>
        <p:spPr>
          <a:xfrm>
            <a:off x="4616450" y="1365710"/>
            <a:ext cx="0" cy="19196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B9CE7D4C-075F-8340-B892-C294894800AD}"/>
              </a:ext>
            </a:extLst>
          </p:cNvPr>
          <p:cNvSpPr/>
          <p:nvPr/>
        </p:nvSpPr>
        <p:spPr>
          <a:xfrm>
            <a:off x="575479" y="2473545"/>
            <a:ext cx="2544742" cy="24458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lvl="0" algn="ctr" defTabSz="1244600">
              <a:lnSpc>
                <a:spcPct val="90000"/>
              </a:lnSpc>
              <a:spcBef>
                <a:spcPct val="0"/>
              </a:spcBef>
              <a:spcAft>
                <a:spcPts val="400"/>
              </a:spcAft>
            </a:pPr>
            <a:endParaRPr lang="en-US" b="1" dirty="0">
              <a:solidFill>
                <a:schemeClr val="bg1"/>
              </a:solidFill>
            </a:endParaRPr>
          </a:p>
          <a:p>
            <a:pPr lvl="0" algn="ctr" defTabSz="1244600">
              <a:lnSpc>
                <a:spcPct val="90000"/>
              </a:lnSpc>
              <a:spcBef>
                <a:spcPct val="0"/>
              </a:spcBef>
              <a:spcAft>
                <a:spcPts val="400"/>
              </a:spcAft>
            </a:pPr>
            <a:endParaRPr lang="en-US" sz="2000" b="1" dirty="0">
              <a:solidFill>
                <a:schemeClr val="bg1"/>
              </a:solidFill>
            </a:endParaRPr>
          </a:p>
          <a:p>
            <a:pPr lvl="0" algn="ctr" defTabSz="1244600">
              <a:lnSpc>
                <a:spcPct val="90000"/>
              </a:lnSpc>
              <a:spcBef>
                <a:spcPct val="0"/>
              </a:spcBef>
              <a:spcAft>
                <a:spcPts val="400"/>
              </a:spcAft>
            </a:pPr>
            <a:r>
              <a:rPr lang="en-US" dirty="0">
                <a:solidFill>
                  <a:schemeClr val="bg1"/>
                </a:solidFill>
              </a:rPr>
              <a:t>Promoting data management standards and best practices for ensuring high-quality datasets for use in climate policy and services.</a:t>
            </a:r>
            <a:endParaRPr lang="en-US" dirty="0"/>
          </a:p>
        </p:txBody>
      </p:sp>
      <p:grpSp>
        <p:nvGrpSpPr>
          <p:cNvPr id="5" name="Group 4">
            <a:extLst>
              <a:ext uri="{FF2B5EF4-FFF2-40B4-BE49-F238E27FC236}">
                <a16:creationId xmlns:a16="http://schemas.microsoft.com/office/drawing/2014/main" id="{E78A92A1-F52D-6F41-83A7-4D8F8BACC96E}"/>
              </a:ext>
            </a:extLst>
          </p:cNvPr>
          <p:cNvGrpSpPr/>
          <p:nvPr/>
        </p:nvGrpSpPr>
        <p:grpSpPr>
          <a:xfrm>
            <a:off x="1503339" y="210186"/>
            <a:ext cx="6137325" cy="925828"/>
            <a:chOff x="842939" y="107955"/>
            <a:chExt cx="6137325" cy="925828"/>
          </a:xfrm>
        </p:grpSpPr>
        <p:sp>
          <p:nvSpPr>
            <p:cNvPr id="6" name="Rectangle 5">
              <a:extLst>
                <a:ext uri="{FF2B5EF4-FFF2-40B4-BE49-F238E27FC236}">
                  <a16:creationId xmlns:a16="http://schemas.microsoft.com/office/drawing/2014/main" id="{22460267-C574-6344-86F2-8C8324743784}"/>
                </a:ext>
              </a:extLst>
            </p:cNvPr>
            <p:cNvSpPr/>
            <p:nvPr/>
          </p:nvSpPr>
          <p:spPr>
            <a:xfrm>
              <a:off x="1064686" y="107955"/>
              <a:ext cx="5693827" cy="925828"/>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EEB0724D-45A1-F04C-9CEC-0DC5E7FC253C}"/>
                </a:ext>
              </a:extLst>
            </p:cNvPr>
            <p:cNvSpPr txBox="1"/>
            <p:nvPr/>
          </p:nvSpPr>
          <p:spPr>
            <a:xfrm>
              <a:off x="842939" y="107955"/>
              <a:ext cx="6137325" cy="925828"/>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en-US" sz="3200" b="1" kern="1200" dirty="0">
                  <a:effectLst>
                    <a:outerShdw blurRad="38100" dist="38100" dir="2700000" algn="tl">
                      <a:srgbClr val="000000">
                        <a:alpha val="43137"/>
                      </a:srgbClr>
                    </a:outerShdw>
                  </a:effectLst>
                </a:rPr>
                <a:t>Components of the HQ-GDMFC</a:t>
              </a:r>
            </a:p>
          </p:txBody>
        </p:sp>
      </p:grpSp>
      <p:sp>
        <p:nvSpPr>
          <p:cNvPr id="8" name="Straight Connector 3">
            <a:extLst>
              <a:ext uri="{FF2B5EF4-FFF2-40B4-BE49-F238E27FC236}">
                <a16:creationId xmlns:a16="http://schemas.microsoft.com/office/drawing/2014/main" id="{4C390100-B4EA-E944-A375-8A0C7CB2A003}"/>
              </a:ext>
            </a:extLst>
          </p:cNvPr>
          <p:cNvSpPr/>
          <p:nvPr/>
        </p:nvSpPr>
        <p:spPr>
          <a:xfrm>
            <a:off x="4619236" y="1109322"/>
            <a:ext cx="2678363" cy="448356"/>
          </a:xfrm>
          <a:custGeom>
            <a:avLst/>
            <a:gdLst/>
            <a:ahLst/>
            <a:cxnLst/>
            <a:rect l="0" t="0" r="0" b="0"/>
            <a:pathLst>
              <a:path>
                <a:moveTo>
                  <a:pt x="0" y="0"/>
                </a:moveTo>
                <a:lnTo>
                  <a:pt x="0" y="314742"/>
                </a:lnTo>
                <a:lnTo>
                  <a:pt x="2678363" y="314742"/>
                </a:lnTo>
                <a:lnTo>
                  <a:pt x="2678363"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a:extLst>
              <a:ext uri="{FF2B5EF4-FFF2-40B4-BE49-F238E27FC236}">
                <a16:creationId xmlns:a16="http://schemas.microsoft.com/office/drawing/2014/main" id="{5BB4C5DB-82EB-9D4C-A2C9-656675C248BF}"/>
              </a:ext>
            </a:extLst>
          </p:cNvPr>
          <p:cNvSpPr/>
          <p:nvPr/>
        </p:nvSpPr>
        <p:spPr>
          <a:xfrm>
            <a:off x="1846400" y="1109322"/>
            <a:ext cx="2772835" cy="448356"/>
          </a:xfrm>
          <a:custGeom>
            <a:avLst/>
            <a:gdLst/>
            <a:ahLst/>
            <a:cxnLst/>
            <a:rect l="0" t="0" r="0" b="0"/>
            <a:pathLst>
              <a:path>
                <a:moveTo>
                  <a:pt x="2772835" y="0"/>
                </a:moveTo>
                <a:lnTo>
                  <a:pt x="2772835" y="314742"/>
                </a:lnTo>
                <a:lnTo>
                  <a:pt x="0" y="314742"/>
                </a:lnTo>
                <a:lnTo>
                  <a:pt x="0"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id="{B336A277-821E-8A42-B5C5-550D3B6D9B8F}"/>
              </a:ext>
            </a:extLst>
          </p:cNvPr>
          <p:cNvSpPr/>
          <p:nvPr/>
        </p:nvSpPr>
        <p:spPr>
          <a:xfrm>
            <a:off x="3393098" y="3036334"/>
            <a:ext cx="2423160" cy="185871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algn="ctr">
              <a:spcBef>
                <a:spcPts val="400"/>
              </a:spcBef>
            </a:pPr>
            <a:r>
              <a:rPr lang="en-US" sz="2000" dirty="0">
                <a:solidFill>
                  <a:schemeClr val="bg1"/>
                </a:solidFill>
              </a:rPr>
              <a:t>To measure quality of data stewardship by Data Owners.</a:t>
            </a:r>
          </a:p>
          <a:p>
            <a:pPr algn="ctr">
              <a:spcBef>
                <a:spcPts val="400"/>
              </a:spcBef>
            </a:pPr>
            <a:endParaRPr lang="en-US" dirty="0">
              <a:solidFill>
                <a:schemeClr val="bg1"/>
              </a:solidFill>
            </a:endParaRPr>
          </a:p>
          <a:p>
            <a:pPr algn="ctr">
              <a:spcBef>
                <a:spcPts val="400"/>
              </a:spcBef>
            </a:pPr>
            <a:r>
              <a:rPr lang="en-US" dirty="0">
                <a:solidFill>
                  <a:schemeClr val="bg1"/>
                </a:solidFill>
              </a:rPr>
              <a:t>* Stewardship Maturity Matrix for Climate Data</a:t>
            </a:r>
          </a:p>
          <a:p>
            <a:pPr algn="ctr">
              <a:spcBef>
                <a:spcPts val="400"/>
              </a:spcBef>
            </a:pPr>
            <a:endParaRPr lang="en-US" dirty="0"/>
          </a:p>
        </p:txBody>
      </p:sp>
      <p:sp>
        <p:nvSpPr>
          <p:cNvPr id="13" name="Rectangle 12">
            <a:extLst>
              <a:ext uri="{FF2B5EF4-FFF2-40B4-BE49-F238E27FC236}">
                <a16:creationId xmlns:a16="http://schemas.microsoft.com/office/drawing/2014/main" id="{F61E49E5-5A95-9B48-AB7F-53AD44ED4376}"/>
              </a:ext>
            </a:extLst>
          </p:cNvPr>
          <p:cNvSpPr/>
          <p:nvPr/>
        </p:nvSpPr>
        <p:spPr>
          <a:xfrm>
            <a:off x="6055529" y="2473545"/>
            <a:ext cx="2606040" cy="24215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algn="ctr"/>
            <a:endParaRPr lang="en-US" b="1" dirty="0">
              <a:solidFill>
                <a:schemeClr val="bg1"/>
              </a:solidFill>
            </a:endParaRPr>
          </a:p>
          <a:p>
            <a:pPr algn="ctr"/>
            <a:endParaRPr lang="en-US" b="1" dirty="0">
              <a:solidFill>
                <a:schemeClr val="bg1"/>
              </a:solidFill>
            </a:endParaRPr>
          </a:p>
          <a:p>
            <a:pPr algn="ctr"/>
            <a:r>
              <a:rPr lang="en-US" dirty="0">
                <a:solidFill>
                  <a:schemeClr val="bg1"/>
                </a:solidFill>
              </a:rPr>
              <a:t>A catalogue of climate datasets available online using the WIS, providing access to data,  metadata, and visualization of the data.</a:t>
            </a:r>
            <a:endParaRPr lang="en-US" dirty="0"/>
          </a:p>
        </p:txBody>
      </p:sp>
      <p:sp>
        <p:nvSpPr>
          <p:cNvPr id="43" name="Rectangle 42">
            <a:extLst>
              <a:ext uri="{FF2B5EF4-FFF2-40B4-BE49-F238E27FC236}">
                <a16:creationId xmlns:a16="http://schemas.microsoft.com/office/drawing/2014/main" id="{FC746400-3457-D547-A8DB-623966C25B4C}"/>
              </a:ext>
            </a:extLst>
          </p:cNvPr>
          <p:cNvSpPr/>
          <p:nvPr/>
        </p:nvSpPr>
        <p:spPr>
          <a:xfrm>
            <a:off x="3393098" y="1571845"/>
            <a:ext cx="2423160" cy="14644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effectLst>
                  <a:outerShdw blurRad="38100" dist="38100" dir="2700000" algn="tl">
                    <a:srgbClr val="000000">
                      <a:alpha val="43137"/>
                    </a:srgbClr>
                  </a:outerShdw>
                </a:effectLst>
              </a:rPr>
              <a:t>Dataset Assessment Tool </a:t>
            </a:r>
            <a:r>
              <a:rPr lang="en-US" sz="2400" b="1" dirty="0">
                <a:effectLst>
                  <a:outerShdw blurRad="38100" dist="38100" dir="2700000" algn="tl">
                    <a:srgbClr val="000000">
                      <a:alpha val="43137"/>
                    </a:srgbClr>
                  </a:outerShdw>
                </a:effectLst>
              </a:rPr>
              <a:t>(SMM-CD)*</a:t>
            </a:r>
          </a:p>
        </p:txBody>
      </p:sp>
      <p:sp>
        <p:nvSpPr>
          <p:cNvPr id="45" name="Rectangle 44">
            <a:extLst>
              <a:ext uri="{FF2B5EF4-FFF2-40B4-BE49-F238E27FC236}">
                <a16:creationId xmlns:a16="http://schemas.microsoft.com/office/drawing/2014/main" id="{6E7BA25F-DC16-BA4A-B7A2-69929DF1C1E0}"/>
              </a:ext>
            </a:extLst>
          </p:cNvPr>
          <p:cNvSpPr/>
          <p:nvPr/>
        </p:nvSpPr>
        <p:spPr>
          <a:xfrm>
            <a:off x="6055529" y="1571846"/>
            <a:ext cx="2606040" cy="145032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effectLst>
                  <a:outerShdw blurRad="38100" dist="38100" dir="2700000" algn="tl">
                    <a:srgbClr val="000000">
                      <a:alpha val="43137"/>
                    </a:srgbClr>
                  </a:outerShdw>
                </a:effectLst>
              </a:rPr>
              <a:t>Catalogue of Assessed Climate Data</a:t>
            </a:r>
            <a:endParaRPr lang="en-US" sz="1600" dirty="0">
              <a:effectLst>
                <a:outerShdw blurRad="38100" dist="38100" dir="2700000" algn="tl">
                  <a:srgbClr val="000000">
                    <a:alpha val="43137"/>
                  </a:srgbClr>
                </a:outerShdw>
              </a:effectLst>
            </a:endParaRPr>
          </a:p>
        </p:txBody>
      </p:sp>
      <p:sp>
        <p:nvSpPr>
          <p:cNvPr id="46" name="Rectangle 45">
            <a:extLst>
              <a:ext uri="{FF2B5EF4-FFF2-40B4-BE49-F238E27FC236}">
                <a16:creationId xmlns:a16="http://schemas.microsoft.com/office/drawing/2014/main" id="{5F555AD1-52AB-DF4E-B2A5-0AACF8EC7315}"/>
              </a:ext>
            </a:extLst>
          </p:cNvPr>
          <p:cNvSpPr/>
          <p:nvPr/>
        </p:nvSpPr>
        <p:spPr>
          <a:xfrm>
            <a:off x="575479" y="1571846"/>
            <a:ext cx="2544742" cy="145032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effectLst>
                  <a:outerShdw blurRad="38100" dist="38100" dir="2700000" algn="tl">
                    <a:srgbClr val="000000">
                      <a:alpha val="43137"/>
                    </a:srgbClr>
                  </a:outerShdw>
                </a:effectLst>
              </a:rPr>
              <a:t>Manual of Best Practices and Standards</a:t>
            </a:r>
          </a:p>
        </p:txBody>
      </p:sp>
      <p:cxnSp>
        <p:nvCxnSpPr>
          <p:cNvPr id="28" name="Straight Arrow Connector 27">
            <a:extLst>
              <a:ext uri="{FF2B5EF4-FFF2-40B4-BE49-F238E27FC236}">
                <a16:creationId xmlns:a16="http://schemas.microsoft.com/office/drawing/2014/main" id="{1B930E58-B00D-3645-9FC6-A71528B96ADE}"/>
              </a:ext>
            </a:extLst>
          </p:cNvPr>
          <p:cNvCxnSpPr>
            <a:cxnSpLocks/>
          </p:cNvCxnSpPr>
          <p:nvPr/>
        </p:nvCxnSpPr>
        <p:spPr>
          <a:xfrm>
            <a:off x="4619977" y="4859635"/>
            <a:ext cx="0" cy="475488"/>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4FBCEF53-728B-2442-BDE6-9AEEFEF1FE19}"/>
              </a:ext>
            </a:extLst>
          </p:cNvPr>
          <p:cNvSpPr/>
          <p:nvPr/>
        </p:nvSpPr>
        <p:spPr>
          <a:xfrm>
            <a:off x="850900" y="5341013"/>
            <a:ext cx="7531100" cy="9168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400" b="1" dirty="0"/>
              <a:t>Discoverable, Accessible, Usable, Authoritative, </a:t>
            </a:r>
          </a:p>
          <a:p>
            <a:pPr algn="ctr"/>
            <a:r>
              <a:rPr lang="en-US" sz="2400" b="1" dirty="0"/>
              <a:t>High-Quality, and Well-Managed Climate Datasets</a:t>
            </a:r>
          </a:p>
        </p:txBody>
      </p:sp>
      <p:pic>
        <p:nvPicPr>
          <p:cNvPr id="3" name="Picture 2">
            <a:extLst>
              <a:ext uri="{FF2B5EF4-FFF2-40B4-BE49-F238E27FC236}">
                <a16:creationId xmlns:a16="http://schemas.microsoft.com/office/drawing/2014/main" id="{52341B41-BA55-4CC2-9276-128A30D3ABE7}"/>
              </a:ext>
            </a:extLst>
          </p:cNvPr>
          <p:cNvPicPr>
            <a:picLocks noChangeAspect="1"/>
          </p:cNvPicPr>
          <p:nvPr/>
        </p:nvPicPr>
        <p:blipFill>
          <a:blip r:embed="rId3"/>
          <a:stretch>
            <a:fillRect/>
          </a:stretch>
        </p:blipFill>
        <p:spPr>
          <a:xfrm>
            <a:off x="7640664" y="6373209"/>
            <a:ext cx="1020905" cy="357190"/>
          </a:xfrm>
          <a:prstGeom prst="rect">
            <a:avLst/>
          </a:prstGeom>
        </p:spPr>
      </p:pic>
    </p:spTree>
    <p:extLst>
      <p:ext uri="{BB962C8B-B14F-4D97-AF65-F5344CB8AC3E}">
        <p14:creationId xmlns:p14="http://schemas.microsoft.com/office/powerpoint/2010/main" val="42364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AD3BA6-1BB5-4526-9E1D-6BFBBF808291}"/>
              </a:ext>
            </a:extLst>
          </p:cNvPr>
          <p:cNvSpPr/>
          <p:nvPr/>
        </p:nvSpPr>
        <p:spPr>
          <a:xfrm>
            <a:off x="1735165" y="3044279"/>
            <a:ext cx="6094169" cy="1446550"/>
          </a:xfrm>
          <a:prstGeom prst="rect">
            <a:avLst/>
          </a:prstGeom>
        </p:spPr>
        <p:txBody>
          <a:bodyPr wrap="none">
            <a:spAutoFit/>
          </a:bodyPr>
          <a:lstStyle/>
          <a:p>
            <a:r>
              <a:rPr lang="en-AU" sz="4400" dirty="0">
                <a:solidFill>
                  <a:srgbClr val="002060"/>
                </a:solidFill>
              </a:rPr>
              <a:t>Let’s take each of these </a:t>
            </a:r>
          </a:p>
          <a:p>
            <a:r>
              <a:rPr lang="en-AU" sz="4400" dirty="0">
                <a:solidFill>
                  <a:srgbClr val="002060"/>
                </a:solidFill>
              </a:rPr>
              <a:t>components separately …</a:t>
            </a:r>
          </a:p>
        </p:txBody>
      </p:sp>
    </p:spTree>
    <p:extLst>
      <p:ext uri="{BB962C8B-B14F-4D97-AF65-F5344CB8AC3E}">
        <p14:creationId xmlns:p14="http://schemas.microsoft.com/office/powerpoint/2010/main" val="313058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9E3E-AA15-46C2-8438-3259B3D52D1F}"/>
              </a:ext>
            </a:extLst>
          </p:cNvPr>
          <p:cNvSpPr>
            <a:spLocks noGrp="1"/>
          </p:cNvSpPr>
          <p:nvPr>
            <p:ph type="title"/>
          </p:nvPr>
        </p:nvSpPr>
        <p:spPr/>
        <p:txBody>
          <a:bodyPr/>
          <a:lstStyle/>
          <a:p>
            <a:r>
              <a:rPr lang="en-AU" dirty="0"/>
              <a:t>About the Manual on HQ-GDMFC</a:t>
            </a:r>
          </a:p>
        </p:txBody>
      </p:sp>
      <p:sp>
        <p:nvSpPr>
          <p:cNvPr id="3" name="Content Placeholder 2">
            <a:extLst>
              <a:ext uri="{FF2B5EF4-FFF2-40B4-BE49-F238E27FC236}">
                <a16:creationId xmlns:a16="http://schemas.microsoft.com/office/drawing/2014/main" id="{0E7C22B0-4250-49FC-B65E-956F3584FA1A}"/>
              </a:ext>
            </a:extLst>
          </p:cNvPr>
          <p:cNvSpPr>
            <a:spLocks noGrp="1"/>
          </p:cNvSpPr>
          <p:nvPr>
            <p:ph idx="1"/>
          </p:nvPr>
        </p:nvSpPr>
        <p:spPr>
          <a:xfrm>
            <a:off x="457200" y="1417638"/>
            <a:ext cx="8229600" cy="5165724"/>
          </a:xfrm>
        </p:spPr>
        <p:txBody>
          <a:bodyPr>
            <a:normAutofit fontScale="92500" lnSpcReduction="20000"/>
          </a:bodyPr>
          <a:lstStyle/>
          <a:p>
            <a:r>
              <a:rPr lang="en-AU" sz="2800" dirty="0">
                <a:solidFill>
                  <a:srgbClr val="0000FF"/>
                </a:solidFill>
              </a:rPr>
              <a:t>Contains definitions, recommended procedures, and regulations on climate data management </a:t>
            </a:r>
          </a:p>
          <a:p>
            <a:pPr marL="0" indent="0">
              <a:buNone/>
            </a:pPr>
            <a:endParaRPr lang="en-AU" sz="2800" dirty="0">
              <a:solidFill>
                <a:srgbClr val="0000FF"/>
              </a:solidFill>
            </a:endParaRPr>
          </a:p>
          <a:p>
            <a:r>
              <a:rPr lang="en-AU" sz="2800" dirty="0"/>
              <a:t>Applies to climate observations, analyses and predictions</a:t>
            </a:r>
          </a:p>
          <a:p>
            <a:pPr marL="0" indent="0">
              <a:buNone/>
            </a:pPr>
            <a:endParaRPr lang="en-AU" sz="2800" dirty="0"/>
          </a:p>
          <a:p>
            <a:r>
              <a:rPr lang="en-AU" sz="2800" dirty="0">
                <a:solidFill>
                  <a:srgbClr val="0000FF"/>
                </a:solidFill>
              </a:rPr>
              <a:t>Regulations expressed as </a:t>
            </a:r>
            <a:r>
              <a:rPr lang="en-AU" sz="2800" i="1" dirty="0">
                <a:solidFill>
                  <a:srgbClr val="0000FF"/>
                </a:solidFill>
              </a:rPr>
              <a:t>Shall</a:t>
            </a:r>
            <a:r>
              <a:rPr lang="en-AU" sz="2800" dirty="0">
                <a:solidFill>
                  <a:srgbClr val="0000FF"/>
                </a:solidFill>
              </a:rPr>
              <a:t> or </a:t>
            </a:r>
            <a:r>
              <a:rPr lang="en-AU" sz="2800" i="1" dirty="0">
                <a:solidFill>
                  <a:srgbClr val="0000FF"/>
                </a:solidFill>
              </a:rPr>
              <a:t>Should</a:t>
            </a:r>
          </a:p>
          <a:p>
            <a:pPr marL="0" indent="0">
              <a:buNone/>
            </a:pPr>
            <a:r>
              <a:rPr lang="en-AU" i="1" dirty="0"/>
              <a:t>	</a:t>
            </a:r>
            <a:r>
              <a:rPr lang="en-AU" sz="2400" i="1" dirty="0"/>
              <a:t> - </a:t>
            </a:r>
            <a:r>
              <a:rPr lang="en-AU" sz="2400" i="1" dirty="0">
                <a:solidFill>
                  <a:srgbClr val="FF0000"/>
                </a:solidFill>
              </a:rPr>
              <a:t>shall</a:t>
            </a:r>
            <a:r>
              <a:rPr lang="en-AU" sz="2400" i="1" dirty="0"/>
              <a:t> means mandatory for WMO Member States</a:t>
            </a:r>
          </a:p>
          <a:p>
            <a:pPr marL="0" indent="0">
              <a:buNone/>
            </a:pPr>
            <a:r>
              <a:rPr lang="en-AU" sz="2400" i="1" dirty="0"/>
              <a:t> 	- </a:t>
            </a:r>
            <a:r>
              <a:rPr lang="en-AU" sz="2400" i="1" dirty="0">
                <a:solidFill>
                  <a:srgbClr val="FF0000"/>
                </a:solidFill>
              </a:rPr>
              <a:t>should</a:t>
            </a:r>
            <a:r>
              <a:rPr lang="en-AU" sz="2400" i="1" dirty="0"/>
              <a:t> means recommended</a:t>
            </a:r>
          </a:p>
          <a:p>
            <a:pPr marL="0" indent="0">
              <a:buNone/>
            </a:pPr>
            <a:endParaRPr lang="en-AU" sz="2400" dirty="0"/>
          </a:p>
          <a:p>
            <a:r>
              <a:rPr lang="en-AU" sz="2800" dirty="0"/>
              <a:t>Forms part of WMO Regulatory material - first time climate data management has had Regulatory status.</a:t>
            </a:r>
          </a:p>
          <a:p>
            <a:pPr marL="0" indent="0">
              <a:buNone/>
            </a:pPr>
            <a:r>
              <a:rPr lang="en-US" sz="2800" dirty="0"/>
              <a:t> </a:t>
            </a:r>
            <a:r>
              <a:rPr lang="en-US" sz="2600" i="1" dirty="0"/>
              <a:t> (The official version of the Manual: </a:t>
            </a:r>
            <a:r>
              <a:rPr lang="en-US" sz="2600" i="1" dirty="0">
                <a:hlinkClick r:id="rId2"/>
              </a:rPr>
              <a:t>English</a:t>
            </a:r>
            <a:r>
              <a:rPr lang="en-US" sz="2600" i="1" dirty="0"/>
              <a:t>, </a:t>
            </a:r>
            <a:r>
              <a:rPr lang="en-US" sz="2600" i="1" dirty="0">
                <a:hlinkClick r:id="rId3"/>
              </a:rPr>
              <a:t>French</a:t>
            </a:r>
            <a:r>
              <a:rPr lang="en-US" sz="2600" i="1" dirty="0"/>
              <a:t>, </a:t>
            </a:r>
            <a:r>
              <a:rPr lang="en-US" sz="2600" i="1" dirty="0">
                <a:hlinkClick r:id="rId4"/>
              </a:rPr>
              <a:t>Spanish</a:t>
            </a:r>
            <a:r>
              <a:rPr lang="en-US" sz="2600" i="1" dirty="0"/>
              <a:t>,            	</a:t>
            </a:r>
            <a:r>
              <a:rPr lang="en-US" sz="2600" i="1" dirty="0">
                <a:hlinkClick r:id="rId5"/>
              </a:rPr>
              <a:t>Chinese</a:t>
            </a:r>
            <a:endParaRPr lang="en-AU" sz="2600" dirty="0"/>
          </a:p>
        </p:txBody>
      </p:sp>
      <p:pic>
        <p:nvPicPr>
          <p:cNvPr id="5" name="Picture 4">
            <a:extLst>
              <a:ext uri="{FF2B5EF4-FFF2-40B4-BE49-F238E27FC236}">
                <a16:creationId xmlns:a16="http://schemas.microsoft.com/office/drawing/2014/main" id="{C63660CA-15FA-4A98-97AA-27DB3BA942FC}"/>
              </a:ext>
            </a:extLst>
          </p:cNvPr>
          <p:cNvPicPr>
            <a:picLocks noChangeAspect="1"/>
          </p:cNvPicPr>
          <p:nvPr/>
        </p:nvPicPr>
        <p:blipFill>
          <a:blip r:embed="rId6"/>
          <a:stretch>
            <a:fillRect/>
          </a:stretch>
        </p:blipFill>
        <p:spPr>
          <a:xfrm>
            <a:off x="7846828" y="6397880"/>
            <a:ext cx="1060273" cy="370964"/>
          </a:xfrm>
          <a:prstGeom prst="rect">
            <a:avLst/>
          </a:prstGeom>
        </p:spPr>
      </p:pic>
    </p:spTree>
    <p:extLst>
      <p:ext uri="{BB962C8B-B14F-4D97-AF65-F5344CB8AC3E}">
        <p14:creationId xmlns:p14="http://schemas.microsoft.com/office/powerpoint/2010/main" val="222320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a:t>Some</a:t>
            </a:r>
            <a:r>
              <a:rPr lang="fr-CH" dirty="0"/>
              <a:t> </a:t>
            </a:r>
            <a:r>
              <a:rPr lang="fr-CH" dirty="0" err="1"/>
              <a:t>examples</a:t>
            </a:r>
            <a:r>
              <a:rPr lang="fr-CH" dirty="0"/>
              <a:t> of </a:t>
            </a:r>
            <a:r>
              <a:rPr lang="fr-CH" dirty="0" err="1"/>
              <a:t>Regulations</a:t>
            </a:r>
            <a:r>
              <a:rPr lang="fr-CH" dirty="0"/>
              <a:t> </a:t>
            </a:r>
            <a:r>
              <a:rPr lang="fr-CH" dirty="0" err="1"/>
              <a:t>concerning</a:t>
            </a:r>
            <a:r>
              <a:rPr lang="fr-CH" dirty="0"/>
              <a:t> </a:t>
            </a:r>
            <a:r>
              <a:rPr lang="fr-CH" dirty="0" err="1"/>
              <a:t>climate</a:t>
            </a:r>
            <a:r>
              <a:rPr lang="fr-CH" dirty="0"/>
              <a:t> data management</a:t>
            </a:r>
            <a:endParaRPr lang="en-US" dirty="0"/>
          </a:p>
        </p:txBody>
      </p:sp>
      <p:sp>
        <p:nvSpPr>
          <p:cNvPr id="3" name="Content Placeholder 2"/>
          <p:cNvSpPr>
            <a:spLocks noGrp="1"/>
          </p:cNvSpPr>
          <p:nvPr>
            <p:ph idx="1"/>
          </p:nvPr>
        </p:nvSpPr>
        <p:spPr>
          <a:xfrm>
            <a:off x="457199" y="1600200"/>
            <a:ext cx="8492067" cy="4525963"/>
          </a:xfrm>
        </p:spPr>
        <p:txBody>
          <a:bodyPr>
            <a:normAutofit lnSpcReduction="10000"/>
          </a:bodyPr>
          <a:lstStyle/>
          <a:p>
            <a:endParaRPr lang="en-US" sz="2400" dirty="0">
              <a:solidFill>
                <a:srgbClr val="0000FF"/>
              </a:solidFill>
            </a:endParaRPr>
          </a:p>
          <a:p>
            <a:r>
              <a:rPr lang="en-US" sz="2400" dirty="0">
                <a:solidFill>
                  <a:srgbClr val="0000FF"/>
                </a:solidFill>
              </a:rPr>
              <a:t>2.1.4.1 Entities should document and retain information on data provenance, designated by the term Provenance Metadata. Such metadata should document, at a minimum, the origin and processing history (including any changes) of raw observations and derived data, such as from satellite and models, and links to the documented methodology used in creating products to ensure full traceability of the product chain. </a:t>
            </a:r>
          </a:p>
          <a:p>
            <a:endParaRPr lang="en-US" sz="2400" dirty="0">
              <a:solidFill>
                <a:srgbClr val="0000FF"/>
              </a:solidFill>
            </a:endParaRPr>
          </a:p>
          <a:p>
            <a:r>
              <a:rPr lang="en-US" sz="2400" dirty="0"/>
              <a:t>2.1.5.2 Entities shall ensure that original and irreproducible climate records and their associated metadata are retained in perpetuity. </a:t>
            </a:r>
          </a:p>
        </p:txBody>
      </p:sp>
      <p:pic>
        <p:nvPicPr>
          <p:cNvPr id="5" name="Picture 4">
            <a:extLst>
              <a:ext uri="{FF2B5EF4-FFF2-40B4-BE49-F238E27FC236}">
                <a16:creationId xmlns:a16="http://schemas.microsoft.com/office/drawing/2014/main" id="{813E6436-73B0-4DA0-84CD-2E58FDCD1B9E}"/>
              </a:ext>
            </a:extLst>
          </p:cNvPr>
          <p:cNvPicPr>
            <a:picLocks noChangeAspect="1"/>
          </p:cNvPicPr>
          <p:nvPr/>
        </p:nvPicPr>
        <p:blipFill>
          <a:blip r:embed="rId2"/>
          <a:stretch>
            <a:fillRect/>
          </a:stretch>
        </p:blipFill>
        <p:spPr>
          <a:xfrm>
            <a:off x="7953153" y="6286574"/>
            <a:ext cx="996113" cy="348516"/>
          </a:xfrm>
          <a:prstGeom prst="rect">
            <a:avLst/>
          </a:prstGeom>
        </p:spPr>
      </p:pic>
    </p:spTree>
    <p:extLst>
      <p:ext uri="{BB962C8B-B14F-4D97-AF65-F5344CB8AC3E}">
        <p14:creationId xmlns:p14="http://schemas.microsoft.com/office/powerpoint/2010/main" val="363683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C98923-64AF-4765-98C5-1F69338E39B5}"/>
              </a:ext>
            </a:extLst>
          </p:cNvPr>
          <p:cNvSpPr>
            <a:spLocks noGrp="1"/>
          </p:cNvSpPr>
          <p:nvPr>
            <p:ph type="title"/>
          </p:nvPr>
        </p:nvSpPr>
        <p:spPr>
          <a:xfrm>
            <a:off x="520065" y="151447"/>
            <a:ext cx="8103870" cy="1162050"/>
          </a:xfrm>
        </p:spPr>
        <p:txBody>
          <a:bodyPr>
            <a:noAutofit/>
          </a:bodyPr>
          <a:lstStyle/>
          <a:p>
            <a:r>
              <a:rPr lang="en-US" sz="2400" dirty="0">
                <a:solidFill>
                  <a:schemeClr val="tx2"/>
                </a:solidFill>
              </a:rPr>
              <a:t>WMO No.1238:  Standards and Recommended Practices </a:t>
            </a:r>
            <a:br>
              <a:rPr lang="en-US" sz="2400" dirty="0"/>
            </a:br>
            <a:r>
              <a:rPr lang="en-US" sz="2400" i="1" dirty="0"/>
              <a:t>Manual on High Quality Global Data Management Framework for Climate </a:t>
            </a:r>
          </a:p>
        </p:txBody>
      </p:sp>
      <p:pic>
        <p:nvPicPr>
          <p:cNvPr id="5" name="Espace réservé du contenu 4" descr="Une image contenant capture d’écran&#10;&#10;Description générée automatiquement">
            <a:extLst>
              <a:ext uri="{FF2B5EF4-FFF2-40B4-BE49-F238E27FC236}">
                <a16:creationId xmlns:a16="http://schemas.microsoft.com/office/drawing/2014/main" id="{0366D613-2500-E44C-A634-810259B65D8D}"/>
              </a:ext>
            </a:extLst>
          </p:cNvPr>
          <p:cNvPicPr>
            <a:picLocks noGrp="1" noChangeAspect="1"/>
          </p:cNvPicPr>
          <p:nvPr>
            <p:ph idx="1"/>
          </p:nvPr>
        </p:nvPicPr>
        <p:blipFill>
          <a:blip r:embed="rId2"/>
          <a:stretch>
            <a:fillRect/>
          </a:stretch>
        </p:blipFill>
        <p:spPr>
          <a:xfrm>
            <a:off x="748392" y="2071369"/>
            <a:ext cx="2374719" cy="3181034"/>
          </a:xfrm>
          <a:noFill/>
        </p:spPr>
      </p:pic>
      <p:pic>
        <p:nvPicPr>
          <p:cNvPr id="7" name="Image 6" descr="Une image contenant capture d’écran&#10;&#10;Description générée automatiquement">
            <a:extLst>
              <a:ext uri="{FF2B5EF4-FFF2-40B4-BE49-F238E27FC236}">
                <a16:creationId xmlns:a16="http://schemas.microsoft.com/office/drawing/2014/main" id="{675A3DFE-667F-3049-BAEA-DDE303208868}"/>
              </a:ext>
            </a:extLst>
          </p:cNvPr>
          <p:cNvPicPr>
            <a:picLocks noChangeAspect="1"/>
          </p:cNvPicPr>
          <p:nvPr/>
        </p:nvPicPr>
        <p:blipFill>
          <a:blip r:embed="rId3"/>
          <a:stretch>
            <a:fillRect/>
          </a:stretch>
        </p:blipFill>
        <p:spPr>
          <a:xfrm>
            <a:off x="3958047" y="1120993"/>
            <a:ext cx="4125687" cy="5011103"/>
          </a:xfrm>
          <a:prstGeom prst="rect">
            <a:avLst/>
          </a:prstGeom>
          <a:effectLst>
            <a:glow rad="1003300">
              <a:schemeClr val="accent1">
                <a:alpha val="40000"/>
              </a:schemeClr>
            </a:glow>
          </a:effectLst>
        </p:spPr>
      </p:pic>
      <p:sp>
        <p:nvSpPr>
          <p:cNvPr id="8" name="Rectangle 7">
            <a:extLst>
              <a:ext uri="{FF2B5EF4-FFF2-40B4-BE49-F238E27FC236}">
                <a16:creationId xmlns:a16="http://schemas.microsoft.com/office/drawing/2014/main" id="{A9E02BC7-D6D1-DF4B-A3FF-6D5C7E97E348}"/>
              </a:ext>
            </a:extLst>
          </p:cNvPr>
          <p:cNvSpPr/>
          <p:nvPr/>
        </p:nvSpPr>
        <p:spPr>
          <a:xfrm>
            <a:off x="76200" y="5398453"/>
            <a:ext cx="4125686" cy="338554"/>
          </a:xfrm>
          <a:prstGeom prst="rect">
            <a:avLst/>
          </a:prstGeom>
        </p:spPr>
        <p:txBody>
          <a:bodyPr wrap="square">
            <a:spAutoFit/>
          </a:bodyPr>
          <a:lstStyle/>
          <a:p>
            <a:r>
              <a:rPr lang="fr-CH" sz="1200" dirty="0">
                <a:hlinkClick r:id="rId4"/>
              </a:rPr>
              <a:t>https://</a:t>
            </a:r>
            <a:r>
              <a:rPr lang="fr-CH" sz="1600" dirty="0">
                <a:hlinkClick r:id="rId4"/>
              </a:rPr>
              <a:t>library</a:t>
            </a:r>
            <a:r>
              <a:rPr lang="fr-CH" sz="1200" dirty="0">
                <a:hlinkClick r:id="rId4"/>
              </a:rPr>
              <a:t>.wmo.int/doc_num.php?explnum_id=10197</a:t>
            </a:r>
            <a:endParaRPr lang="fr-FR" sz="1200" dirty="0"/>
          </a:p>
        </p:txBody>
      </p:sp>
      <p:pic>
        <p:nvPicPr>
          <p:cNvPr id="3" name="Picture 2">
            <a:extLst>
              <a:ext uri="{FF2B5EF4-FFF2-40B4-BE49-F238E27FC236}">
                <a16:creationId xmlns:a16="http://schemas.microsoft.com/office/drawing/2014/main" id="{AC93012E-BB96-4F74-81C6-432340009B2F}"/>
              </a:ext>
            </a:extLst>
          </p:cNvPr>
          <p:cNvPicPr>
            <a:picLocks noChangeAspect="1"/>
          </p:cNvPicPr>
          <p:nvPr/>
        </p:nvPicPr>
        <p:blipFill>
          <a:blip r:embed="rId5"/>
          <a:stretch>
            <a:fillRect/>
          </a:stretch>
        </p:blipFill>
        <p:spPr>
          <a:xfrm>
            <a:off x="7931888" y="6238453"/>
            <a:ext cx="953947" cy="333763"/>
          </a:xfrm>
          <a:prstGeom prst="rect">
            <a:avLst/>
          </a:prstGeom>
        </p:spPr>
      </p:pic>
    </p:spTree>
    <p:extLst>
      <p:ext uri="{BB962C8B-B14F-4D97-AF65-F5344CB8AC3E}">
        <p14:creationId xmlns:p14="http://schemas.microsoft.com/office/powerpoint/2010/main" val="3663522371"/>
      </p:ext>
    </p:extLst>
  </p:cSld>
  <p:clrMapOvr>
    <a:masterClrMapping/>
  </p:clrMapOvr>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2033</TotalTime>
  <Words>1340</Words>
  <Application>Microsoft Office PowerPoint</Application>
  <PresentationFormat>On-screen Show (4:3)</PresentationFormat>
  <Paragraphs>171</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OpenSans-Regular-webfont</vt:lpstr>
      <vt:lpstr>Times New Roman</vt:lpstr>
      <vt:lpstr>WMO_BLUE_Powerpoint_en_fr</vt:lpstr>
      <vt:lpstr>PowerPoint Presentation</vt:lpstr>
      <vt:lpstr>Background</vt:lpstr>
      <vt:lpstr>WMO and climate data standards</vt:lpstr>
      <vt:lpstr>So what challenges need to be addressed? </vt:lpstr>
      <vt:lpstr>PowerPoint Presentation</vt:lpstr>
      <vt:lpstr>PowerPoint Presentation</vt:lpstr>
      <vt:lpstr>About the Manual on HQ-GDMFC</vt:lpstr>
      <vt:lpstr>Some examples of Regulations concerning climate data management</vt:lpstr>
      <vt:lpstr>WMO No.1238:  Standards and Recommended Practices  Manual on High Quality Global Data Management Framework for Climate </vt:lpstr>
      <vt:lpstr>PowerPoint Presentation</vt:lpstr>
      <vt:lpstr>Data stewardship assessment tool </vt:lpstr>
      <vt:lpstr>SMM-CD </vt:lpstr>
      <vt:lpstr>Stewardship Maturity Model for Climate Data (SMM-CD)</vt:lpstr>
      <vt:lpstr>Diagram of SMM-CD Categories and Aspects </vt:lpstr>
      <vt:lpstr>Catalogue of assessed Datasets</vt:lpstr>
      <vt:lpstr>Catalogue so far and next steps</vt:lpstr>
      <vt:lpstr>PowerPoint Presentation</vt:lpstr>
      <vt:lpstr>Complementary WMO climate data initiatives </vt:lpstr>
      <vt:lpstr>Some useful references </vt:lpstr>
      <vt:lpstr>PowerPoint Presentation</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William Wright</cp:lastModifiedBy>
  <cp:revision>169</cp:revision>
  <dcterms:created xsi:type="dcterms:W3CDTF">2018-03-12T08:33:49Z</dcterms:created>
  <dcterms:modified xsi:type="dcterms:W3CDTF">2020-05-01T14:34:22Z</dcterms:modified>
</cp:coreProperties>
</file>