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97" r:id="rId2"/>
    <p:sldId id="298" r:id="rId3"/>
    <p:sldId id="299" r:id="rId4"/>
    <p:sldId id="300" r:id="rId5"/>
    <p:sldId id="301" r:id="rId6"/>
    <p:sldId id="302" r:id="rId7"/>
  </p:sldIdLst>
  <p:sldSz cx="9144000" cy="5715000" type="screen16x1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980" y="5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F7352-D1D8-49E4-8B5F-707D530660ED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EE3E2-2CB6-4193-A722-7B2820FEBF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865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EE3E2-2CB6-4193-A722-7B2820FEBF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1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76200" y="5397500"/>
            <a:ext cx="533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endParaRPr lang="en-US" altLang="en-US" sz="1400">
              <a:latin typeface="Verdana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600450" y="750939"/>
            <a:ext cx="4248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</a:t>
            </a:r>
            <a:r>
              <a:rPr lang="en-US" altLang="en-US" sz="1400" b="1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Geosciences</a:t>
            </a:r>
            <a:endParaRPr lang="en-US" altLang="en-US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1400" b="1" dirty="0" smtClean="0">
                <a:solidFill>
                  <a:srgbClr val="FFD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</a:t>
            </a:r>
            <a:r>
              <a:rPr lang="en-US" altLang="en-US" sz="1400" b="1" dirty="0">
                <a:solidFill>
                  <a:srgbClr val="FFD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delta </a:t>
            </a:r>
            <a:r>
              <a:rPr lang="en-US" altLang="en-US" sz="1400" b="1" dirty="0" err="1">
                <a:solidFill>
                  <a:srgbClr val="FFD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morphodynamics</a:t>
            </a:r>
            <a:endParaRPr lang="nl-NL" altLang="en-US" sz="1400" b="1" dirty="0">
              <a:solidFill>
                <a:srgbClr val="FFD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0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2170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Font typeface="Webdings" pitchFamily="18" charset="2"/>
              <a:buNone/>
              <a:defRPr sz="280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7" name="Freeform 9"/>
          <p:cNvSpPr>
            <a:spLocks noEditPoints="1"/>
          </p:cNvSpPr>
          <p:nvPr/>
        </p:nvSpPr>
        <p:spPr bwMode="auto">
          <a:xfrm>
            <a:off x="9953515" y="365050"/>
            <a:ext cx="1527077" cy="363625"/>
          </a:xfrm>
          <a:custGeom>
            <a:avLst/>
            <a:gdLst>
              <a:gd name="T0" fmla="*/ 794 w 873"/>
              <a:gd name="T1" fmla="*/ 94 h 208"/>
              <a:gd name="T2" fmla="*/ 848 w 873"/>
              <a:gd name="T3" fmla="*/ 84 h 208"/>
              <a:gd name="T4" fmla="*/ 873 w 873"/>
              <a:gd name="T5" fmla="*/ 102 h 208"/>
              <a:gd name="T6" fmla="*/ 425 w 873"/>
              <a:gd name="T7" fmla="*/ 42 h 208"/>
              <a:gd name="T8" fmla="*/ 443 w 873"/>
              <a:gd name="T9" fmla="*/ 102 h 208"/>
              <a:gd name="T10" fmla="*/ 521 w 873"/>
              <a:gd name="T11" fmla="*/ 123 h 208"/>
              <a:gd name="T12" fmla="*/ 44 w 873"/>
              <a:gd name="T13" fmla="*/ 72 h 208"/>
              <a:gd name="T14" fmla="*/ 137 w 873"/>
              <a:gd name="T15" fmla="*/ 39 h 208"/>
              <a:gd name="T16" fmla="*/ 269 w 873"/>
              <a:gd name="T17" fmla="*/ 39 h 208"/>
              <a:gd name="T18" fmla="*/ 313 w 873"/>
              <a:gd name="T19" fmla="*/ 40 h 208"/>
              <a:gd name="T20" fmla="*/ 44 w 873"/>
              <a:gd name="T21" fmla="*/ 137 h 208"/>
              <a:gd name="T22" fmla="*/ 124 w 873"/>
              <a:gd name="T23" fmla="*/ 148 h 208"/>
              <a:gd name="T24" fmla="*/ 173 w 873"/>
              <a:gd name="T25" fmla="*/ 93 h 208"/>
              <a:gd name="T26" fmla="*/ 217 w 873"/>
              <a:gd name="T27" fmla="*/ 99 h 208"/>
              <a:gd name="T28" fmla="*/ 359 w 873"/>
              <a:gd name="T29" fmla="*/ 3 h 208"/>
              <a:gd name="T30" fmla="*/ 442 w 873"/>
              <a:gd name="T31" fmla="*/ 57 h 208"/>
              <a:gd name="T32" fmla="*/ 617 w 873"/>
              <a:gd name="T33" fmla="*/ 58 h 208"/>
              <a:gd name="T34" fmla="*/ 0 w 873"/>
              <a:gd name="T35" fmla="*/ 63 h 208"/>
              <a:gd name="T36" fmla="*/ 78 w 873"/>
              <a:gd name="T37" fmla="*/ 161 h 208"/>
              <a:gd name="T38" fmla="*/ 253 w 873"/>
              <a:gd name="T39" fmla="*/ 166 h 208"/>
              <a:gd name="T40" fmla="*/ 424 w 873"/>
              <a:gd name="T41" fmla="*/ 207 h 208"/>
              <a:gd name="T42" fmla="*/ 566 w 873"/>
              <a:gd name="T43" fmla="*/ 115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3" h="208">
                <a:moveTo>
                  <a:pt x="794" y="94"/>
                </a:moveTo>
                <a:cubicBezTo>
                  <a:pt x="802" y="93"/>
                  <a:pt x="835" y="83"/>
                  <a:pt x="848" y="84"/>
                </a:cubicBezTo>
                <a:cubicBezTo>
                  <a:pt x="860" y="86"/>
                  <a:pt x="868" y="99"/>
                  <a:pt x="873" y="102"/>
                </a:cubicBezTo>
                <a:moveTo>
                  <a:pt x="425" y="42"/>
                </a:moveTo>
                <a:cubicBezTo>
                  <a:pt x="426" y="64"/>
                  <a:pt x="427" y="85"/>
                  <a:pt x="443" y="102"/>
                </a:cubicBezTo>
                <a:cubicBezTo>
                  <a:pt x="459" y="119"/>
                  <a:pt x="490" y="111"/>
                  <a:pt x="521" y="123"/>
                </a:cubicBezTo>
                <a:moveTo>
                  <a:pt x="44" y="72"/>
                </a:moveTo>
                <a:cubicBezTo>
                  <a:pt x="72" y="57"/>
                  <a:pt x="99" y="42"/>
                  <a:pt x="137" y="39"/>
                </a:cubicBezTo>
                <a:cubicBezTo>
                  <a:pt x="174" y="36"/>
                  <a:pt x="239" y="35"/>
                  <a:pt x="269" y="39"/>
                </a:cubicBezTo>
                <a:cubicBezTo>
                  <a:pt x="313" y="40"/>
                  <a:pt x="313" y="40"/>
                  <a:pt x="313" y="40"/>
                </a:cubicBezTo>
                <a:moveTo>
                  <a:pt x="44" y="137"/>
                </a:moveTo>
                <a:cubicBezTo>
                  <a:pt x="77" y="145"/>
                  <a:pt x="101" y="153"/>
                  <a:pt x="124" y="148"/>
                </a:cubicBezTo>
                <a:cubicBezTo>
                  <a:pt x="147" y="143"/>
                  <a:pt x="157" y="99"/>
                  <a:pt x="173" y="93"/>
                </a:cubicBezTo>
                <a:cubicBezTo>
                  <a:pt x="188" y="88"/>
                  <a:pt x="186" y="110"/>
                  <a:pt x="217" y="99"/>
                </a:cubicBezTo>
                <a:cubicBezTo>
                  <a:pt x="248" y="88"/>
                  <a:pt x="322" y="6"/>
                  <a:pt x="359" y="3"/>
                </a:cubicBezTo>
                <a:cubicBezTo>
                  <a:pt x="397" y="0"/>
                  <a:pt x="399" y="45"/>
                  <a:pt x="442" y="57"/>
                </a:cubicBezTo>
                <a:cubicBezTo>
                  <a:pt x="485" y="70"/>
                  <a:pt x="551" y="54"/>
                  <a:pt x="617" y="58"/>
                </a:cubicBezTo>
                <a:moveTo>
                  <a:pt x="0" y="63"/>
                </a:moveTo>
                <a:cubicBezTo>
                  <a:pt x="18" y="102"/>
                  <a:pt x="36" y="141"/>
                  <a:pt x="78" y="161"/>
                </a:cubicBezTo>
                <a:cubicBezTo>
                  <a:pt x="120" y="181"/>
                  <a:pt x="196" y="152"/>
                  <a:pt x="253" y="166"/>
                </a:cubicBezTo>
                <a:cubicBezTo>
                  <a:pt x="311" y="181"/>
                  <a:pt x="372" y="208"/>
                  <a:pt x="424" y="207"/>
                </a:cubicBezTo>
                <a:cubicBezTo>
                  <a:pt x="476" y="206"/>
                  <a:pt x="521" y="151"/>
                  <a:pt x="566" y="115"/>
                </a:cubicBezTo>
              </a:path>
            </a:pathLst>
          </a:custGeom>
          <a:noFill/>
          <a:ln w="31750" cap="flat">
            <a:solidFill>
              <a:srgbClr val="0065A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9324528" y="404664"/>
            <a:ext cx="2910081" cy="315140"/>
          </a:xfrm>
          <a:custGeom>
            <a:avLst/>
            <a:gdLst>
              <a:gd name="T0" fmla="*/ 0 w 1672"/>
              <a:gd name="T1" fmla="*/ 88 h 208"/>
              <a:gd name="T2" fmla="*/ 112 w 1672"/>
              <a:gd name="T3" fmla="*/ 102 h 208"/>
              <a:gd name="T4" fmla="*/ 202 w 1672"/>
              <a:gd name="T5" fmla="*/ 50 h 208"/>
              <a:gd name="T6" fmla="*/ 231 w 1672"/>
              <a:gd name="T7" fmla="*/ 138 h 208"/>
              <a:gd name="T8" fmla="*/ 303 w 1672"/>
              <a:gd name="T9" fmla="*/ 56 h 208"/>
              <a:gd name="T10" fmla="*/ 693 w 1672"/>
              <a:gd name="T11" fmla="*/ 120 h 208"/>
              <a:gd name="T12" fmla="*/ 917 w 1672"/>
              <a:gd name="T13" fmla="*/ 111 h 208"/>
              <a:gd name="T14" fmla="*/ 1036 w 1672"/>
              <a:gd name="T15" fmla="*/ 18 h 208"/>
              <a:gd name="T16" fmla="*/ 1184 w 1672"/>
              <a:gd name="T17" fmla="*/ 195 h 208"/>
              <a:gd name="T18" fmla="*/ 1388 w 1672"/>
              <a:gd name="T19" fmla="*/ 60 h 208"/>
              <a:gd name="T20" fmla="*/ 1528 w 1672"/>
              <a:gd name="T21" fmla="*/ 125 h 208"/>
              <a:gd name="T22" fmla="*/ 1672 w 1672"/>
              <a:gd name="T23" fmla="*/ 90 h 208"/>
              <a:gd name="connsiteX0" fmla="*/ 0 w 9948"/>
              <a:gd name="connsiteY0" fmla="*/ 3469 h 8649"/>
              <a:gd name="connsiteX1" fmla="*/ 670 w 9948"/>
              <a:gd name="connsiteY1" fmla="*/ 4142 h 8649"/>
              <a:gd name="connsiteX2" fmla="*/ 1208 w 9948"/>
              <a:gd name="connsiteY2" fmla="*/ 1642 h 8649"/>
              <a:gd name="connsiteX3" fmla="*/ 1382 w 9948"/>
              <a:gd name="connsiteY3" fmla="*/ 5873 h 8649"/>
              <a:gd name="connsiteX4" fmla="*/ 1812 w 9948"/>
              <a:gd name="connsiteY4" fmla="*/ 1930 h 8649"/>
              <a:gd name="connsiteX5" fmla="*/ 4145 w 9948"/>
              <a:gd name="connsiteY5" fmla="*/ 5007 h 8649"/>
              <a:gd name="connsiteX6" fmla="*/ 5484 w 9948"/>
              <a:gd name="connsiteY6" fmla="*/ 4575 h 8649"/>
              <a:gd name="connsiteX7" fmla="*/ 6196 w 9948"/>
              <a:gd name="connsiteY7" fmla="*/ 103 h 8649"/>
              <a:gd name="connsiteX8" fmla="*/ 7081 w 9948"/>
              <a:gd name="connsiteY8" fmla="*/ 8613 h 8649"/>
              <a:gd name="connsiteX9" fmla="*/ 8301 w 9948"/>
              <a:gd name="connsiteY9" fmla="*/ 2123 h 8649"/>
              <a:gd name="connsiteX10" fmla="*/ 9139 w 9948"/>
              <a:gd name="connsiteY10" fmla="*/ 5248 h 8649"/>
              <a:gd name="connsiteX11" fmla="*/ 9948 w 9948"/>
              <a:gd name="connsiteY11" fmla="*/ 3254 h 8649"/>
              <a:gd name="connsiteX0" fmla="*/ 0 w 10000"/>
              <a:gd name="connsiteY0" fmla="*/ 4011 h 10000"/>
              <a:gd name="connsiteX1" fmla="*/ 674 w 10000"/>
              <a:gd name="connsiteY1" fmla="*/ 4789 h 10000"/>
              <a:gd name="connsiteX2" fmla="*/ 1214 w 10000"/>
              <a:gd name="connsiteY2" fmla="*/ 1898 h 10000"/>
              <a:gd name="connsiteX3" fmla="*/ 1389 w 10000"/>
              <a:gd name="connsiteY3" fmla="*/ 6790 h 10000"/>
              <a:gd name="connsiteX4" fmla="*/ 1821 w 10000"/>
              <a:gd name="connsiteY4" fmla="*/ 2231 h 10000"/>
              <a:gd name="connsiteX5" fmla="*/ 4167 w 10000"/>
              <a:gd name="connsiteY5" fmla="*/ 5789 h 10000"/>
              <a:gd name="connsiteX6" fmla="*/ 5513 w 10000"/>
              <a:gd name="connsiteY6" fmla="*/ 5290 h 10000"/>
              <a:gd name="connsiteX7" fmla="*/ 6228 w 10000"/>
              <a:gd name="connsiteY7" fmla="*/ 119 h 10000"/>
              <a:gd name="connsiteX8" fmla="*/ 7118 w 10000"/>
              <a:gd name="connsiteY8" fmla="*/ 9958 h 10000"/>
              <a:gd name="connsiteX9" fmla="*/ 8344 w 10000"/>
              <a:gd name="connsiteY9" fmla="*/ 2455 h 10000"/>
              <a:gd name="connsiteX10" fmla="*/ 9187 w 10000"/>
              <a:gd name="connsiteY10" fmla="*/ 6068 h 10000"/>
              <a:gd name="connsiteX11" fmla="*/ 10000 w 10000"/>
              <a:gd name="connsiteY11" fmla="*/ 376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10000">
                <a:moveTo>
                  <a:pt x="0" y="4011"/>
                </a:moveTo>
                <a:lnTo>
                  <a:pt x="674" y="4789"/>
                </a:lnTo>
                <a:cubicBezTo>
                  <a:pt x="1095" y="4567"/>
                  <a:pt x="1095" y="1564"/>
                  <a:pt x="1214" y="1898"/>
                </a:cubicBezTo>
                <a:cubicBezTo>
                  <a:pt x="1329" y="2231"/>
                  <a:pt x="1287" y="6567"/>
                  <a:pt x="1389" y="6790"/>
                </a:cubicBezTo>
                <a:cubicBezTo>
                  <a:pt x="1666" y="7345"/>
                  <a:pt x="1317" y="1954"/>
                  <a:pt x="1821" y="2231"/>
                </a:cubicBezTo>
                <a:cubicBezTo>
                  <a:pt x="2279" y="2510"/>
                  <a:pt x="3547" y="4622"/>
                  <a:pt x="4167" y="5789"/>
                </a:cubicBezTo>
                <a:cubicBezTo>
                  <a:pt x="4780" y="6957"/>
                  <a:pt x="5165" y="5845"/>
                  <a:pt x="5513" y="5290"/>
                </a:cubicBezTo>
                <a:cubicBezTo>
                  <a:pt x="5861" y="4789"/>
                  <a:pt x="5964" y="-881"/>
                  <a:pt x="6228" y="119"/>
                </a:cubicBezTo>
                <a:cubicBezTo>
                  <a:pt x="6499" y="1120"/>
                  <a:pt x="6763" y="9180"/>
                  <a:pt x="7118" y="9958"/>
                </a:cubicBezTo>
                <a:cubicBezTo>
                  <a:pt x="7473" y="10681"/>
                  <a:pt x="7978" y="1954"/>
                  <a:pt x="8344" y="2455"/>
                </a:cubicBezTo>
                <a:cubicBezTo>
                  <a:pt x="8634" y="2899"/>
                  <a:pt x="8844" y="6456"/>
                  <a:pt x="9187" y="6068"/>
                </a:cubicBezTo>
                <a:cubicBezTo>
                  <a:pt x="9187" y="6068"/>
                  <a:pt x="9836" y="4306"/>
                  <a:pt x="10000" y="3762"/>
                </a:cubicBezTo>
              </a:path>
            </a:pathLst>
          </a:custGeom>
          <a:noFill/>
          <a:ln w="50800" cap="flat">
            <a:solidFill>
              <a:srgbClr val="0065A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304932" y="962679"/>
            <a:ext cx="19159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j-lt"/>
              </a:rPr>
              <a:t>RGB</a:t>
            </a:r>
          </a:p>
          <a:p>
            <a:r>
              <a:rPr lang="nl-NL" dirty="0" smtClean="0">
                <a:latin typeface="+mj-lt"/>
              </a:rPr>
              <a:t>blue</a:t>
            </a:r>
            <a:r>
              <a:rPr lang="nl-NL" baseline="0" dirty="0" smtClean="0">
                <a:latin typeface="+mj-lt"/>
              </a:rPr>
              <a:t>    </a:t>
            </a:r>
            <a:r>
              <a:rPr lang="nl-NL" dirty="0" smtClean="0">
                <a:latin typeface="+mj-lt"/>
              </a:rPr>
              <a:t>0 101 164</a:t>
            </a:r>
          </a:p>
          <a:p>
            <a:r>
              <a:rPr lang="nl-NL" dirty="0" smtClean="0">
                <a:latin typeface="+mj-lt"/>
              </a:rPr>
              <a:t>green  0 166 81</a:t>
            </a:r>
          </a:p>
          <a:p>
            <a:r>
              <a:rPr lang="nl-NL" dirty="0" smtClean="0">
                <a:latin typeface="+mj-lt"/>
              </a:rPr>
              <a:t>yellow 255 212 0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3298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832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5267326" y="5378709"/>
            <a:ext cx="3739229" cy="409713"/>
          </a:xfrm>
          <a:custGeom>
            <a:avLst/>
            <a:gdLst>
              <a:gd name="T0" fmla="*/ 0 w 2044"/>
              <a:gd name="T1" fmla="*/ 169 h 309"/>
              <a:gd name="T2" fmla="*/ 15 w 2044"/>
              <a:gd name="T3" fmla="*/ 52 h 309"/>
              <a:gd name="T4" fmla="*/ 157 w 2044"/>
              <a:gd name="T5" fmla="*/ 33 h 309"/>
              <a:gd name="T6" fmla="*/ 557 w 2044"/>
              <a:gd name="T7" fmla="*/ 18 h 309"/>
              <a:gd name="T8" fmla="*/ 873 w 2044"/>
              <a:gd name="T9" fmla="*/ 14 h 309"/>
              <a:gd name="T10" fmla="*/ 1035 w 2044"/>
              <a:gd name="T11" fmla="*/ 35 h 309"/>
              <a:gd name="T12" fmla="*/ 1100 w 2044"/>
              <a:gd name="T13" fmla="*/ 92 h 309"/>
              <a:gd name="T14" fmla="*/ 1170 w 2044"/>
              <a:gd name="T15" fmla="*/ 91 h 309"/>
              <a:gd name="T16" fmla="*/ 1236 w 2044"/>
              <a:gd name="T17" fmla="*/ 109 h 309"/>
              <a:gd name="T18" fmla="*/ 1350 w 2044"/>
              <a:gd name="T19" fmla="*/ 76 h 309"/>
              <a:gd name="T20" fmla="*/ 1506 w 2044"/>
              <a:gd name="T21" fmla="*/ 112 h 309"/>
              <a:gd name="T22" fmla="*/ 1709 w 2044"/>
              <a:gd name="T23" fmla="*/ 59 h 309"/>
              <a:gd name="T24" fmla="*/ 2043 w 2044"/>
              <a:gd name="T25" fmla="*/ 60 h 309"/>
              <a:gd name="T26" fmla="*/ 2042 w 2044"/>
              <a:gd name="T27" fmla="*/ 283 h 309"/>
              <a:gd name="T28" fmla="*/ 1689 w 2044"/>
              <a:gd name="T29" fmla="*/ 179 h 309"/>
              <a:gd name="T30" fmla="*/ 1511 w 2044"/>
              <a:gd name="T31" fmla="*/ 190 h 309"/>
              <a:gd name="T32" fmla="*/ 1335 w 2044"/>
              <a:gd name="T33" fmla="*/ 150 h 309"/>
              <a:gd name="T34" fmla="*/ 1143 w 2044"/>
              <a:gd name="T35" fmla="*/ 241 h 309"/>
              <a:gd name="T36" fmla="*/ 1023 w 2044"/>
              <a:gd name="T37" fmla="*/ 159 h 309"/>
              <a:gd name="T38" fmla="*/ 882 w 2044"/>
              <a:gd name="T39" fmla="*/ 199 h 309"/>
              <a:gd name="T40" fmla="*/ 742 w 2044"/>
              <a:gd name="T41" fmla="*/ 250 h 309"/>
              <a:gd name="T42" fmla="*/ 192 w 2044"/>
              <a:gd name="T43" fmla="*/ 222 h 309"/>
              <a:gd name="T44" fmla="*/ 0 w 2044"/>
              <a:gd name="T45" fmla="*/ 169 h 309"/>
              <a:gd name="connsiteX0" fmla="*/ 0 w 9996"/>
              <a:gd name="connsiteY0" fmla="*/ 5146 h 9014"/>
              <a:gd name="connsiteX1" fmla="*/ 48 w 9996"/>
              <a:gd name="connsiteY1" fmla="*/ 3386 h 9014"/>
              <a:gd name="connsiteX2" fmla="*/ 768 w 9996"/>
              <a:gd name="connsiteY2" fmla="*/ 745 h 9014"/>
              <a:gd name="connsiteX3" fmla="*/ 2725 w 9996"/>
              <a:gd name="connsiteY3" fmla="*/ 260 h 9014"/>
              <a:gd name="connsiteX4" fmla="*/ 4271 w 9996"/>
              <a:gd name="connsiteY4" fmla="*/ 130 h 9014"/>
              <a:gd name="connsiteX5" fmla="*/ 5064 w 9996"/>
              <a:gd name="connsiteY5" fmla="*/ 810 h 9014"/>
              <a:gd name="connsiteX6" fmla="*/ 5382 w 9996"/>
              <a:gd name="connsiteY6" fmla="*/ 2654 h 9014"/>
              <a:gd name="connsiteX7" fmla="*/ 5724 w 9996"/>
              <a:gd name="connsiteY7" fmla="*/ 2622 h 9014"/>
              <a:gd name="connsiteX8" fmla="*/ 6047 w 9996"/>
              <a:gd name="connsiteY8" fmla="*/ 3205 h 9014"/>
              <a:gd name="connsiteX9" fmla="*/ 6605 w 9996"/>
              <a:gd name="connsiteY9" fmla="*/ 2137 h 9014"/>
              <a:gd name="connsiteX10" fmla="*/ 7368 w 9996"/>
              <a:gd name="connsiteY10" fmla="*/ 3302 h 9014"/>
              <a:gd name="connsiteX11" fmla="*/ 8361 w 9996"/>
              <a:gd name="connsiteY11" fmla="*/ 1586 h 9014"/>
              <a:gd name="connsiteX12" fmla="*/ 9995 w 9996"/>
              <a:gd name="connsiteY12" fmla="*/ 1619 h 9014"/>
              <a:gd name="connsiteX13" fmla="*/ 9990 w 9996"/>
              <a:gd name="connsiteY13" fmla="*/ 8836 h 9014"/>
              <a:gd name="connsiteX14" fmla="*/ 8263 w 9996"/>
              <a:gd name="connsiteY14" fmla="*/ 5470 h 9014"/>
              <a:gd name="connsiteX15" fmla="*/ 7392 w 9996"/>
              <a:gd name="connsiteY15" fmla="*/ 5826 h 9014"/>
              <a:gd name="connsiteX16" fmla="*/ 6531 w 9996"/>
              <a:gd name="connsiteY16" fmla="*/ 4531 h 9014"/>
              <a:gd name="connsiteX17" fmla="*/ 5592 w 9996"/>
              <a:gd name="connsiteY17" fmla="*/ 7476 h 9014"/>
              <a:gd name="connsiteX18" fmla="*/ 5005 w 9996"/>
              <a:gd name="connsiteY18" fmla="*/ 4823 h 9014"/>
              <a:gd name="connsiteX19" fmla="*/ 4315 w 9996"/>
              <a:gd name="connsiteY19" fmla="*/ 6117 h 9014"/>
              <a:gd name="connsiteX20" fmla="*/ 3630 w 9996"/>
              <a:gd name="connsiteY20" fmla="*/ 7768 h 9014"/>
              <a:gd name="connsiteX21" fmla="*/ 939 w 9996"/>
              <a:gd name="connsiteY21" fmla="*/ 6861 h 9014"/>
              <a:gd name="connsiteX22" fmla="*/ 0 w 9996"/>
              <a:gd name="connsiteY22" fmla="*/ 5146 h 9014"/>
              <a:gd name="connsiteX0" fmla="*/ 10 w 10010"/>
              <a:gd name="connsiteY0" fmla="*/ 5797 h 10089"/>
              <a:gd name="connsiteX1" fmla="*/ 58 w 10010"/>
              <a:gd name="connsiteY1" fmla="*/ 3844 h 10089"/>
              <a:gd name="connsiteX2" fmla="*/ 854 w 10010"/>
              <a:gd name="connsiteY2" fmla="*/ 1500 h 10089"/>
              <a:gd name="connsiteX3" fmla="*/ 2736 w 10010"/>
              <a:gd name="connsiteY3" fmla="*/ 376 h 10089"/>
              <a:gd name="connsiteX4" fmla="*/ 4283 w 10010"/>
              <a:gd name="connsiteY4" fmla="*/ 232 h 10089"/>
              <a:gd name="connsiteX5" fmla="*/ 5076 w 10010"/>
              <a:gd name="connsiteY5" fmla="*/ 987 h 10089"/>
              <a:gd name="connsiteX6" fmla="*/ 5394 w 10010"/>
              <a:gd name="connsiteY6" fmla="*/ 3032 h 10089"/>
              <a:gd name="connsiteX7" fmla="*/ 5736 w 10010"/>
              <a:gd name="connsiteY7" fmla="*/ 2997 h 10089"/>
              <a:gd name="connsiteX8" fmla="*/ 6059 w 10010"/>
              <a:gd name="connsiteY8" fmla="*/ 3644 h 10089"/>
              <a:gd name="connsiteX9" fmla="*/ 6618 w 10010"/>
              <a:gd name="connsiteY9" fmla="*/ 2459 h 10089"/>
              <a:gd name="connsiteX10" fmla="*/ 7381 w 10010"/>
              <a:gd name="connsiteY10" fmla="*/ 3751 h 10089"/>
              <a:gd name="connsiteX11" fmla="*/ 8374 w 10010"/>
              <a:gd name="connsiteY11" fmla="*/ 1847 h 10089"/>
              <a:gd name="connsiteX12" fmla="*/ 10009 w 10010"/>
              <a:gd name="connsiteY12" fmla="*/ 1884 h 10089"/>
              <a:gd name="connsiteX13" fmla="*/ 10004 w 10010"/>
              <a:gd name="connsiteY13" fmla="*/ 9891 h 10089"/>
              <a:gd name="connsiteX14" fmla="*/ 8276 w 10010"/>
              <a:gd name="connsiteY14" fmla="*/ 6156 h 10089"/>
              <a:gd name="connsiteX15" fmla="*/ 7405 w 10010"/>
              <a:gd name="connsiteY15" fmla="*/ 6551 h 10089"/>
              <a:gd name="connsiteX16" fmla="*/ 6544 w 10010"/>
              <a:gd name="connsiteY16" fmla="*/ 5115 h 10089"/>
              <a:gd name="connsiteX17" fmla="*/ 5604 w 10010"/>
              <a:gd name="connsiteY17" fmla="*/ 8382 h 10089"/>
              <a:gd name="connsiteX18" fmla="*/ 5017 w 10010"/>
              <a:gd name="connsiteY18" fmla="*/ 5439 h 10089"/>
              <a:gd name="connsiteX19" fmla="*/ 4327 w 10010"/>
              <a:gd name="connsiteY19" fmla="*/ 6874 h 10089"/>
              <a:gd name="connsiteX20" fmla="*/ 3641 w 10010"/>
              <a:gd name="connsiteY20" fmla="*/ 8706 h 10089"/>
              <a:gd name="connsiteX21" fmla="*/ 949 w 10010"/>
              <a:gd name="connsiteY21" fmla="*/ 7699 h 10089"/>
              <a:gd name="connsiteX22" fmla="*/ 10 w 10010"/>
              <a:gd name="connsiteY22" fmla="*/ 5797 h 10089"/>
              <a:gd name="connsiteX0" fmla="*/ 0 w 10000"/>
              <a:gd name="connsiteY0" fmla="*/ 5797 h 10089"/>
              <a:gd name="connsiteX1" fmla="*/ 214 w 10000"/>
              <a:gd name="connsiteY1" fmla="*/ 3355 h 10089"/>
              <a:gd name="connsiteX2" fmla="*/ 844 w 10000"/>
              <a:gd name="connsiteY2" fmla="*/ 1500 h 10089"/>
              <a:gd name="connsiteX3" fmla="*/ 2726 w 10000"/>
              <a:gd name="connsiteY3" fmla="*/ 376 h 10089"/>
              <a:gd name="connsiteX4" fmla="*/ 4273 w 10000"/>
              <a:gd name="connsiteY4" fmla="*/ 232 h 10089"/>
              <a:gd name="connsiteX5" fmla="*/ 5066 w 10000"/>
              <a:gd name="connsiteY5" fmla="*/ 987 h 10089"/>
              <a:gd name="connsiteX6" fmla="*/ 5384 w 10000"/>
              <a:gd name="connsiteY6" fmla="*/ 3032 h 10089"/>
              <a:gd name="connsiteX7" fmla="*/ 5726 w 10000"/>
              <a:gd name="connsiteY7" fmla="*/ 2997 h 10089"/>
              <a:gd name="connsiteX8" fmla="*/ 6049 w 10000"/>
              <a:gd name="connsiteY8" fmla="*/ 3644 h 10089"/>
              <a:gd name="connsiteX9" fmla="*/ 6608 w 10000"/>
              <a:gd name="connsiteY9" fmla="*/ 2459 h 10089"/>
              <a:gd name="connsiteX10" fmla="*/ 7371 w 10000"/>
              <a:gd name="connsiteY10" fmla="*/ 3751 h 10089"/>
              <a:gd name="connsiteX11" fmla="*/ 8364 w 10000"/>
              <a:gd name="connsiteY11" fmla="*/ 1847 h 10089"/>
              <a:gd name="connsiteX12" fmla="*/ 9999 w 10000"/>
              <a:gd name="connsiteY12" fmla="*/ 1884 h 10089"/>
              <a:gd name="connsiteX13" fmla="*/ 9994 w 10000"/>
              <a:gd name="connsiteY13" fmla="*/ 9891 h 10089"/>
              <a:gd name="connsiteX14" fmla="*/ 8266 w 10000"/>
              <a:gd name="connsiteY14" fmla="*/ 6156 h 10089"/>
              <a:gd name="connsiteX15" fmla="*/ 7395 w 10000"/>
              <a:gd name="connsiteY15" fmla="*/ 6551 h 10089"/>
              <a:gd name="connsiteX16" fmla="*/ 6534 w 10000"/>
              <a:gd name="connsiteY16" fmla="*/ 5115 h 10089"/>
              <a:gd name="connsiteX17" fmla="*/ 5594 w 10000"/>
              <a:gd name="connsiteY17" fmla="*/ 8382 h 10089"/>
              <a:gd name="connsiteX18" fmla="*/ 5007 w 10000"/>
              <a:gd name="connsiteY18" fmla="*/ 5439 h 10089"/>
              <a:gd name="connsiteX19" fmla="*/ 4317 w 10000"/>
              <a:gd name="connsiteY19" fmla="*/ 6874 h 10089"/>
              <a:gd name="connsiteX20" fmla="*/ 3631 w 10000"/>
              <a:gd name="connsiteY20" fmla="*/ 8706 h 10089"/>
              <a:gd name="connsiteX21" fmla="*/ 939 w 10000"/>
              <a:gd name="connsiteY21" fmla="*/ 7699 h 10089"/>
              <a:gd name="connsiteX22" fmla="*/ 0 w 10000"/>
              <a:gd name="connsiteY22" fmla="*/ 5797 h 10089"/>
              <a:gd name="connsiteX0" fmla="*/ 0 w 10000"/>
              <a:gd name="connsiteY0" fmla="*/ 5797 h 10089"/>
              <a:gd name="connsiteX1" fmla="*/ 214 w 10000"/>
              <a:gd name="connsiteY1" fmla="*/ 3355 h 10089"/>
              <a:gd name="connsiteX2" fmla="*/ 844 w 10000"/>
              <a:gd name="connsiteY2" fmla="*/ 1500 h 10089"/>
              <a:gd name="connsiteX3" fmla="*/ 2726 w 10000"/>
              <a:gd name="connsiteY3" fmla="*/ 376 h 10089"/>
              <a:gd name="connsiteX4" fmla="*/ 4273 w 10000"/>
              <a:gd name="connsiteY4" fmla="*/ 232 h 10089"/>
              <a:gd name="connsiteX5" fmla="*/ 5066 w 10000"/>
              <a:gd name="connsiteY5" fmla="*/ 987 h 10089"/>
              <a:gd name="connsiteX6" fmla="*/ 5384 w 10000"/>
              <a:gd name="connsiteY6" fmla="*/ 3032 h 10089"/>
              <a:gd name="connsiteX7" fmla="*/ 5726 w 10000"/>
              <a:gd name="connsiteY7" fmla="*/ 2997 h 10089"/>
              <a:gd name="connsiteX8" fmla="*/ 6049 w 10000"/>
              <a:gd name="connsiteY8" fmla="*/ 3644 h 10089"/>
              <a:gd name="connsiteX9" fmla="*/ 6608 w 10000"/>
              <a:gd name="connsiteY9" fmla="*/ 2459 h 10089"/>
              <a:gd name="connsiteX10" fmla="*/ 7371 w 10000"/>
              <a:gd name="connsiteY10" fmla="*/ 3751 h 10089"/>
              <a:gd name="connsiteX11" fmla="*/ 8364 w 10000"/>
              <a:gd name="connsiteY11" fmla="*/ 1847 h 10089"/>
              <a:gd name="connsiteX12" fmla="*/ 9999 w 10000"/>
              <a:gd name="connsiteY12" fmla="*/ 1884 h 10089"/>
              <a:gd name="connsiteX13" fmla="*/ 9994 w 10000"/>
              <a:gd name="connsiteY13" fmla="*/ 9891 h 10089"/>
              <a:gd name="connsiteX14" fmla="*/ 8266 w 10000"/>
              <a:gd name="connsiteY14" fmla="*/ 6156 h 10089"/>
              <a:gd name="connsiteX15" fmla="*/ 7395 w 10000"/>
              <a:gd name="connsiteY15" fmla="*/ 6551 h 10089"/>
              <a:gd name="connsiteX16" fmla="*/ 6534 w 10000"/>
              <a:gd name="connsiteY16" fmla="*/ 5115 h 10089"/>
              <a:gd name="connsiteX17" fmla="*/ 5594 w 10000"/>
              <a:gd name="connsiteY17" fmla="*/ 8382 h 10089"/>
              <a:gd name="connsiteX18" fmla="*/ 5007 w 10000"/>
              <a:gd name="connsiteY18" fmla="*/ 5439 h 10089"/>
              <a:gd name="connsiteX19" fmla="*/ 4317 w 10000"/>
              <a:gd name="connsiteY19" fmla="*/ 6874 h 10089"/>
              <a:gd name="connsiteX20" fmla="*/ 3631 w 10000"/>
              <a:gd name="connsiteY20" fmla="*/ 8706 h 10089"/>
              <a:gd name="connsiteX21" fmla="*/ 939 w 10000"/>
              <a:gd name="connsiteY21" fmla="*/ 7699 h 10089"/>
              <a:gd name="connsiteX22" fmla="*/ 0 w 10000"/>
              <a:gd name="connsiteY22" fmla="*/ 5797 h 10089"/>
              <a:gd name="connsiteX0" fmla="*/ 0 w 10000"/>
              <a:gd name="connsiteY0" fmla="*/ 5797 h 10089"/>
              <a:gd name="connsiteX1" fmla="*/ 214 w 10000"/>
              <a:gd name="connsiteY1" fmla="*/ 3355 h 10089"/>
              <a:gd name="connsiteX2" fmla="*/ 844 w 10000"/>
              <a:gd name="connsiteY2" fmla="*/ 1500 h 10089"/>
              <a:gd name="connsiteX3" fmla="*/ 2726 w 10000"/>
              <a:gd name="connsiteY3" fmla="*/ 376 h 10089"/>
              <a:gd name="connsiteX4" fmla="*/ 4273 w 10000"/>
              <a:gd name="connsiteY4" fmla="*/ 232 h 10089"/>
              <a:gd name="connsiteX5" fmla="*/ 5066 w 10000"/>
              <a:gd name="connsiteY5" fmla="*/ 987 h 10089"/>
              <a:gd name="connsiteX6" fmla="*/ 5384 w 10000"/>
              <a:gd name="connsiteY6" fmla="*/ 3032 h 10089"/>
              <a:gd name="connsiteX7" fmla="*/ 5726 w 10000"/>
              <a:gd name="connsiteY7" fmla="*/ 2997 h 10089"/>
              <a:gd name="connsiteX8" fmla="*/ 6049 w 10000"/>
              <a:gd name="connsiteY8" fmla="*/ 3644 h 10089"/>
              <a:gd name="connsiteX9" fmla="*/ 6608 w 10000"/>
              <a:gd name="connsiteY9" fmla="*/ 2459 h 10089"/>
              <a:gd name="connsiteX10" fmla="*/ 7371 w 10000"/>
              <a:gd name="connsiteY10" fmla="*/ 3751 h 10089"/>
              <a:gd name="connsiteX11" fmla="*/ 8364 w 10000"/>
              <a:gd name="connsiteY11" fmla="*/ 1847 h 10089"/>
              <a:gd name="connsiteX12" fmla="*/ 9999 w 10000"/>
              <a:gd name="connsiteY12" fmla="*/ 1884 h 10089"/>
              <a:gd name="connsiteX13" fmla="*/ 9994 w 10000"/>
              <a:gd name="connsiteY13" fmla="*/ 9891 h 10089"/>
              <a:gd name="connsiteX14" fmla="*/ 8266 w 10000"/>
              <a:gd name="connsiteY14" fmla="*/ 6156 h 10089"/>
              <a:gd name="connsiteX15" fmla="*/ 7395 w 10000"/>
              <a:gd name="connsiteY15" fmla="*/ 6551 h 10089"/>
              <a:gd name="connsiteX16" fmla="*/ 6534 w 10000"/>
              <a:gd name="connsiteY16" fmla="*/ 5115 h 10089"/>
              <a:gd name="connsiteX17" fmla="*/ 5594 w 10000"/>
              <a:gd name="connsiteY17" fmla="*/ 8382 h 10089"/>
              <a:gd name="connsiteX18" fmla="*/ 5007 w 10000"/>
              <a:gd name="connsiteY18" fmla="*/ 5439 h 10089"/>
              <a:gd name="connsiteX19" fmla="*/ 4317 w 10000"/>
              <a:gd name="connsiteY19" fmla="*/ 6874 h 10089"/>
              <a:gd name="connsiteX20" fmla="*/ 3631 w 10000"/>
              <a:gd name="connsiteY20" fmla="*/ 8706 h 10089"/>
              <a:gd name="connsiteX21" fmla="*/ 939 w 10000"/>
              <a:gd name="connsiteY21" fmla="*/ 7699 h 10089"/>
              <a:gd name="connsiteX22" fmla="*/ 0 w 10000"/>
              <a:gd name="connsiteY22" fmla="*/ 5797 h 1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000" h="10089">
                <a:moveTo>
                  <a:pt x="0" y="5797"/>
                </a:moveTo>
                <a:cubicBezTo>
                  <a:pt x="79" y="4382"/>
                  <a:pt x="111" y="3778"/>
                  <a:pt x="214" y="3355"/>
                </a:cubicBezTo>
                <a:cubicBezTo>
                  <a:pt x="387" y="2646"/>
                  <a:pt x="425" y="1996"/>
                  <a:pt x="844" y="1500"/>
                </a:cubicBezTo>
                <a:cubicBezTo>
                  <a:pt x="1263" y="1004"/>
                  <a:pt x="2155" y="587"/>
                  <a:pt x="2726" y="376"/>
                </a:cubicBezTo>
                <a:cubicBezTo>
                  <a:pt x="3297" y="165"/>
                  <a:pt x="3882" y="-270"/>
                  <a:pt x="4273" y="232"/>
                </a:cubicBezTo>
                <a:cubicBezTo>
                  <a:pt x="4664" y="699"/>
                  <a:pt x="4880" y="376"/>
                  <a:pt x="5066" y="987"/>
                </a:cubicBezTo>
                <a:cubicBezTo>
                  <a:pt x="5252" y="1632"/>
                  <a:pt x="5276" y="2674"/>
                  <a:pt x="5384" y="3032"/>
                </a:cubicBezTo>
                <a:cubicBezTo>
                  <a:pt x="5491" y="3392"/>
                  <a:pt x="5614" y="2854"/>
                  <a:pt x="5726" y="2997"/>
                </a:cubicBezTo>
                <a:cubicBezTo>
                  <a:pt x="5834" y="3140"/>
                  <a:pt x="5907" y="3644"/>
                  <a:pt x="6049" y="3644"/>
                </a:cubicBezTo>
                <a:cubicBezTo>
                  <a:pt x="6196" y="3644"/>
                  <a:pt x="6378" y="2207"/>
                  <a:pt x="6608" y="2459"/>
                </a:cubicBezTo>
                <a:cubicBezTo>
                  <a:pt x="6843" y="2745"/>
                  <a:pt x="7107" y="4864"/>
                  <a:pt x="7371" y="3751"/>
                </a:cubicBezTo>
                <a:cubicBezTo>
                  <a:pt x="7679" y="2494"/>
                  <a:pt x="8080" y="1417"/>
                  <a:pt x="8364" y="1847"/>
                </a:cubicBezTo>
                <a:cubicBezTo>
                  <a:pt x="9407" y="3535"/>
                  <a:pt x="9999" y="807"/>
                  <a:pt x="9999" y="1884"/>
                </a:cubicBezTo>
                <a:cubicBezTo>
                  <a:pt x="9999" y="4037"/>
                  <a:pt x="10004" y="6982"/>
                  <a:pt x="9994" y="9891"/>
                </a:cubicBezTo>
                <a:cubicBezTo>
                  <a:pt x="9989" y="10824"/>
                  <a:pt x="8481" y="8274"/>
                  <a:pt x="8266" y="6156"/>
                </a:cubicBezTo>
                <a:cubicBezTo>
                  <a:pt x="8100" y="4504"/>
                  <a:pt x="7713" y="6910"/>
                  <a:pt x="7395" y="6551"/>
                </a:cubicBezTo>
                <a:cubicBezTo>
                  <a:pt x="7077" y="6228"/>
                  <a:pt x="6862" y="5007"/>
                  <a:pt x="6534" y="5115"/>
                </a:cubicBezTo>
                <a:cubicBezTo>
                  <a:pt x="6206" y="5222"/>
                  <a:pt x="5848" y="8489"/>
                  <a:pt x="5594" y="8382"/>
                </a:cubicBezTo>
                <a:cubicBezTo>
                  <a:pt x="5344" y="8239"/>
                  <a:pt x="5217" y="5834"/>
                  <a:pt x="5007" y="5439"/>
                </a:cubicBezTo>
                <a:cubicBezTo>
                  <a:pt x="4797" y="5007"/>
                  <a:pt x="4547" y="6551"/>
                  <a:pt x="4317" y="6874"/>
                </a:cubicBezTo>
                <a:cubicBezTo>
                  <a:pt x="4092" y="7234"/>
                  <a:pt x="4195" y="9064"/>
                  <a:pt x="3631" y="8706"/>
                </a:cubicBezTo>
                <a:cubicBezTo>
                  <a:pt x="3069" y="8346"/>
                  <a:pt x="1542" y="8526"/>
                  <a:pt x="939" y="7699"/>
                </a:cubicBezTo>
                <a:cubicBezTo>
                  <a:pt x="333" y="6910"/>
                  <a:pt x="142" y="6767"/>
                  <a:pt x="0" y="5797"/>
                </a:cubicBezTo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6" name="Rectangle 16"/>
          <p:cNvSpPr>
            <a:spLocks noChangeArrowheads="1"/>
          </p:cNvSpPr>
          <p:nvPr/>
        </p:nvSpPr>
        <p:spPr bwMode="auto">
          <a:xfrm>
            <a:off x="76200" y="5397500"/>
            <a:ext cx="533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endParaRPr lang="en-US" altLang="en-US" sz="1400">
              <a:latin typeface="Verdana" pitchFamily="34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4000"/>
            <a:ext cx="83677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889001"/>
            <a:ext cx="8367712" cy="436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152400" y="127002"/>
            <a:ext cx="8839200" cy="5569479"/>
            <a:chOff x="152400" y="152400"/>
            <a:chExt cx="8839200" cy="6683375"/>
          </a:xfrm>
        </p:grpSpPr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152400" y="152400"/>
              <a:ext cx="8839200" cy="6683375"/>
            </a:xfrm>
            <a:custGeom>
              <a:avLst/>
              <a:gdLst>
                <a:gd name="T0" fmla="*/ 0 w 5568"/>
                <a:gd name="T1" fmla="*/ 4147 h 4217"/>
                <a:gd name="T2" fmla="*/ 0 w 5568"/>
                <a:gd name="T3" fmla="*/ 5 h 4217"/>
                <a:gd name="T4" fmla="*/ 5568 w 5568"/>
                <a:gd name="T5" fmla="*/ 0 h 4217"/>
                <a:gd name="T6" fmla="*/ 5568 w 5568"/>
                <a:gd name="T7" fmla="*/ 4191 h 4217"/>
                <a:gd name="T8" fmla="*/ 5394 w 5568"/>
                <a:gd name="T9" fmla="*/ 4147 h 4217"/>
                <a:gd name="T10" fmla="*/ 5156 w 5568"/>
                <a:gd name="T11" fmla="*/ 4093 h 4217"/>
                <a:gd name="T12" fmla="*/ 4933 w 5568"/>
                <a:gd name="T13" fmla="*/ 4142 h 4217"/>
                <a:gd name="T14" fmla="*/ 4743 w 5568"/>
                <a:gd name="T15" fmla="*/ 4061 h 4217"/>
                <a:gd name="T16" fmla="*/ 4538 w 5568"/>
                <a:gd name="T17" fmla="*/ 4210 h 4217"/>
                <a:gd name="T18" fmla="*/ 4347 w 5568"/>
                <a:gd name="T19" fmla="*/ 4017 h 4217"/>
                <a:gd name="T20" fmla="*/ 4228 w 5568"/>
                <a:gd name="T21" fmla="*/ 4131 h 4217"/>
                <a:gd name="T22" fmla="*/ 3978 w 5568"/>
                <a:gd name="T23" fmla="*/ 4126 h 4217"/>
                <a:gd name="T24" fmla="*/ 3538 w 5568"/>
                <a:gd name="T25" fmla="*/ 4077 h 4217"/>
                <a:gd name="T26" fmla="*/ 3468 w 5568"/>
                <a:gd name="T27" fmla="*/ 4158 h 4217"/>
                <a:gd name="T28" fmla="*/ 3424 w 5568"/>
                <a:gd name="T29" fmla="*/ 4066 h 4217"/>
                <a:gd name="T30" fmla="*/ 3332 w 5568"/>
                <a:gd name="T31" fmla="*/ 4131 h 4217"/>
                <a:gd name="T32" fmla="*/ 3218 w 5568"/>
                <a:gd name="T33" fmla="*/ 4147 h 4217"/>
                <a:gd name="T34" fmla="*/ 0 w 5568"/>
                <a:gd name="T35" fmla="*/ 4147 h 42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0 w 10000"/>
                <a:gd name="connsiteY0" fmla="*/ 9834 h 9983"/>
                <a:gd name="connsiteX1" fmla="*/ 0 w 10000"/>
                <a:gd name="connsiteY1" fmla="*/ 12 h 9983"/>
                <a:gd name="connsiteX2" fmla="*/ 10000 w 10000"/>
                <a:gd name="connsiteY2" fmla="*/ 0 h 9983"/>
                <a:gd name="connsiteX3" fmla="*/ 9997 w 10000"/>
                <a:gd name="connsiteY3" fmla="*/ 9625 h 9983"/>
                <a:gd name="connsiteX4" fmla="*/ 9688 w 10000"/>
                <a:gd name="connsiteY4" fmla="*/ 9834 h 9983"/>
                <a:gd name="connsiteX5" fmla="*/ 9260 w 10000"/>
                <a:gd name="connsiteY5" fmla="*/ 9706 h 9983"/>
                <a:gd name="connsiteX6" fmla="*/ 8860 w 10000"/>
                <a:gd name="connsiteY6" fmla="*/ 9822 h 9983"/>
                <a:gd name="connsiteX7" fmla="*/ 8518 w 10000"/>
                <a:gd name="connsiteY7" fmla="*/ 9630 h 9983"/>
                <a:gd name="connsiteX8" fmla="*/ 8150 w 10000"/>
                <a:gd name="connsiteY8" fmla="*/ 9983 h 9983"/>
                <a:gd name="connsiteX9" fmla="*/ 7807 w 10000"/>
                <a:gd name="connsiteY9" fmla="*/ 9526 h 9983"/>
                <a:gd name="connsiteX10" fmla="*/ 7593 w 10000"/>
                <a:gd name="connsiteY10" fmla="*/ 9796 h 9983"/>
                <a:gd name="connsiteX11" fmla="*/ 7144 w 10000"/>
                <a:gd name="connsiteY11" fmla="*/ 9784 h 9983"/>
                <a:gd name="connsiteX12" fmla="*/ 6354 w 10000"/>
                <a:gd name="connsiteY12" fmla="*/ 9668 h 9983"/>
                <a:gd name="connsiteX13" fmla="*/ 6228 w 10000"/>
                <a:gd name="connsiteY13" fmla="*/ 9860 h 9983"/>
                <a:gd name="connsiteX14" fmla="*/ 6149 w 10000"/>
                <a:gd name="connsiteY14" fmla="*/ 9642 h 9983"/>
                <a:gd name="connsiteX15" fmla="*/ 5984 w 10000"/>
                <a:gd name="connsiteY15" fmla="*/ 9796 h 9983"/>
                <a:gd name="connsiteX16" fmla="*/ 5779 w 10000"/>
                <a:gd name="connsiteY16" fmla="*/ 9834 h 9983"/>
                <a:gd name="connsiteX17" fmla="*/ 0 w 10000"/>
                <a:gd name="connsiteY17" fmla="*/ 9834 h 9983"/>
                <a:gd name="connsiteX0" fmla="*/ 0 w 10000"/>
                <a:gd name="connsiteY0" fmla="*/ 9851 h 10000"/>
                <a:gd name="connsiteX1" fmla="*/ 0 w 10000"/>
                <a:gd name="connsiteY1" fmla="*/ 12 h 10000"/>
                <a:gd name="connsiteX2" fmla="*/ 10000 w 10000"/>
                <a:gd name="connsiteY2" fmla="*/ 0 h 10000"/>
                <a:gd name="connsiteX3" fmla="*/ 9997 w 10000"/>
                <a:gd name="connsiteY3" fmla="*/ 9641 h 10000"/>
                <a:gd name="connsiteX4" fmla="*/ 9688 w 10000"/>
                <a:gd name="connsiteY4" fmla="*/ 9851 h 10000"/>
                <a:gd name="connsiteX5" fmla="*/ 9166 w 10000"/>
                <a:gd name="connsiteY5" fmla="*/ 9598 h 10000"/>
                <a:gd name="connsiteX6" fmla="*/ 8860 w 10000"/>
                <a:gd name="connsiteY6" fmla="*/ 9839 h 10000"/>
                <a:gd name="connsiteX7" fmla="*/ 8518 w 10000"/>
                <a:gd name="connsiteY7" fmla="*/ 9646 h 10000"/>
                <a:gd name="connsiteX8" fmla="*/ 8150 w 10000"/>
                <a:gd name="connsiteY8" fmla="*/ 10000 h 10000"/>
                <a:gd name="connsiteX9" fmla="*/ 7807 w 10000"/>
                <a:gd name="connsiteY9" fmla="*/ 9542 h 10000"/>
                <a:gd name="connsiteX10" fmla="*/ 7593 w 10000"/>
                <a:gd name="connsiteY10" fmla="*/ 9813 h 10000"/>
                <a:gd name="connsiteX11" fmla="*/ 7144 w 10000"/>
                <a:gd name="connsiteY11" fmla="*/ 9801 h 10000"/>
                <a:gd name="connsiteX12" fmla="*/ 6354 w 10000"/>
                <a:gd name="connsiteY12" fmla="*/ 9684 h 10000"/>
                <a:gd name="connsiteX13" fmla="*/ 6228 w 10000"/>
                <a:gd name="connsiteY13" fmla="*/ 9877 h 10000"/>
                <a:gd name="connsiteX14" fmla="*/ 6149 w 10000"/>
                <a:gd name="connsiteY14" fmla="*/ 9658 h 10000"/>
                <a:gd name="connsiteX15" fmla="*/ 5984 w 10000"/>
                <a:gd name="connsiteY15" fmla="*/ 9813 h 10000"/>
                <a:gd name="connsiteX16" fmla="*/ 5779 w 10000"/>
                <a:gd name="connsiteY16" fmla="*/ 9851 h 10000"/>
                <a:gd name="connsiteX17" fmla="*/ 0 w 10000"/>
                <a:gd name="connsiteY17" fmla="*/ 9851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0" h="10000">
                  <a:moveTo>
                    <a:pt x="0" y="9851"/>
                  </a:moveTo>
                  <a:lnTo>
                    <a:pt x="0" y="12"/>
                  </a:lnTo>
                  <a:lnTo>
                    <a:pt x="10000" y="0"/>
                  </a:lnTo>
                  <a:cubicBezTo>
                    <a:pt x="9999" y="3213"/>
                    <a:pt x="9998" y="6428"/>
                    <a:pt x="9997" y="9641"/>
                  </a:cubicBezTo>
                  <a:cubicBezTo>
                    <a:pt x="9893" y="9606"/>
                    <a:pt x="9792" y="9886"/>
                    <a:pt x="9688" y="9851"/>
                  </a:cubicBezTo>
                  <a:cubicBezTo>
                    <a:pt x="9564" y="9813"/>
                    <a:pt x="9303" y="9600"/>
                    <a:pt x="9166" y="9598"/>
                  </a:cubicBezTo>
                  <a:cubicBezTo>
                    <a:pt x="9030" y="9596"/>
                    <a:pt x="8968" y="9831"/>
                    <a:pt x="8860" y="9839"/>
                  </a:cubicBezTo>
                  <a:cubicBezTo>
                    <a:pt x="8752" y="9847"/>
                    <a:pt x="8637" y="9620"/>
                    <a:pt x="8518" y="9646"/>
                  </a:cubicBezTo>
                  <a:cubicBezTo>
                    <a:pt x="8400" y="9672"/>
                    <a:pt x="8269" y="10017"/>
                    <a:pt x="8150" y="10000"/>
                  </a:cubicBezTo>
                  <a:cubicBezTo>
                    <a:pt x="8032" y="9984"/>
                    <a:pt x="7901" y="9573"/>
                    <a:pt x="7807" y="9542"/>
                  </a:cubicBezTo>
                  <a:cubicBezTo>
                    <a:pt x="7714" y="9511"/>
                    <a:pt x="7705" y="9768"/>
                    <a:pt x="7593" y="9813"/>
                  </a:cubicBezTo>
                  <a:cubicBezTo>
                    <a:pt x="7482" y="9856"/>
                    <a:pt x="7351" y="9823"/>
                    <a:pt x="7144" y="9801"/>
                  </a:cubicBezTo>
                  <a:cubicBezTo>
                    <a:pt x="6938" y="9777"/>
                    <a:pt x="6505" y="9672"/>
                    <a:pt x="6354" y="9684"/>
                  </a:cubicBezTo>
                  <a:cubicBezTo>
                    <a:pt x="6203" y="9696"/>
                    <a:pt x="6263" y="9882"/>
                    <a:pt x="6228" y="9877"/>
                  </a:cubicBezTo>
                  <a:cubicBezTo>
                    <a:pt x="6193" y="9872"/>
                    <a:pt x="6189" y="9667"/>
                    <a:pt x="6149" y="9658"/>
                  </a:cubicBezTo>
                  <a:cubicBezTo>
                    <a:pt x="6110" y="9648"/>
                    <a:pt x="6047" y="9782"/>
                    <a:pt x="5984" y="9813"/>
                  </a:cubicBezTo>
                  <a:lnTo>
                    <a:pt x="5779" y="9851"/>
                  </a:lnTo>
                  <a:lnTo>
                    <a:pt x="0" y="9851"/>
                  </a:lnTo>
                  <a:close/>
                </a:path>
              </a:pathLst>
            </a:custGeom>
            <a:noFill/>
            <a:ln w="44450" cmpd="sng">
              <a:solidFill>
                <a:srgbClr val="0065A4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 rot="198112">
              <a:off x="5851525" y="6642100"/>
              <a:ext cx="914400" cy="165100"/>
            </a:xfrm>
            <a:custGeom>
              <a:avLst/>
              <a:gdLst>
                <a:gd name="T0" fmla="*/ 0 w 624"/>
                <a:gd name="T1" fmla="*/ 0 h 152"/>
                <a:gd name="T2" fmla="*/ 82 w 624"/>
                <a:gd name="T3" fmla="*/ 45 h 152"/>
                <a:gd name="T4" fmla="*/ 246 w 624"/>
                <a:gd name="T5" fmla="*/ 45 h 152"/>
                <a:gd name="T6" fmla="*/ 409 w 624"/>
                <a:gd name="T7" fmla="*/ 68 h 152"/>
                <a:gd name="T8" fmla="*/ 532 w 624"/>
                <a:gd name="T9" fmla="*/ 23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4" h="152">
                  <a:moveTo>
                    <a:pt x="0" y="0"/>
                  </a:moveTo>
                  <a:cubicBezTo>
                    <a:pt x="24" y="40"/>
                    <a:pt x="48" y="80"/>
                    <a:pt x="96" y="96"/>
                  </a:cubicBezTo>
                  <a:cubicBezTo>
                    <a:pt x="144" y="112"/>
                    <a:pt x="224" y="88"/>
                    <a:pt x="288" y="96"/>
                  </a:cubicBezTo>
                  <a:cubicBezTo>
                    <a:pt x="352" y="104"/>
                    <a:pt x="424" y="152"/>
                    <a:pt x="480" y="144"/>
                  </a:cubicBezTo>
                  <a:cubicBezTo>
                    <a:pt x="536" y="136"/>
                    <a:pt x="580" y="92"/>
                    <a:pt x="624" y="48"/>
                  </a:cubicBezTo>
                </a:path>
              </a:pathLst>
            </a:custGeom>
            <a:noFill/>
            <a:ln w="25400" cmpd="sng">
              <a:solidFill>
                <a:srgbClr val="0065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5993607" y="6482557"/>
              <a:ext cx="990600" cy="254000"/>
            </a:xfrm>
            <a:custGeom>
              <a:avLst/>
              <a:gdLst>
                <a:gd name="T0" fmla="*/ 0 w 624"/>
                <a:gd name="T1" fmla="*/ 152 h 160"/>
                <a:gd name="T2" fmla="*/ 96 w 624"/>
                <a:gd name="T3" fmla="*/ 152 h 160"/>
                <a:gd name="T4" fmla="*/ 144 w 624"/>
                <a:gd name="T5" fmla="*/ 104 h 160"/>
                <a:gd name="T6" fmla="*/ 192 w 624"/>
                <a:gd name="T7" fmla="*/ 104 h 160"/>
                <a:gd name="T8" fmla="*/ 336 w 624"/>
                <a:gd name="T9" fmla="*/ 8 h 160"/>
                <a:gd name="T10" fmla="*/ 432 w 624"/>
                <a:gd name="T11" fmla="*/ 56 h 160"/>
                <a:gd name="T12" fmla="*/ 624 w 624"/>
                <a:gd name="T13" fmla="*/ 56 h 1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4" h="160">
                  <a:moveTo>
                    <a:pt x="0" y="152"/>
                  </a:moveTo>
                  <a:cubicBezTo>
                    <a:pt x="36" y="156"/>
                    <a:pt x="72" y="160"/>
                    <a:pt x="96" y="152"/>
                  </a:cubicBezTo>
                  <a:cubicBezTo>
                    <a:pt x="120" y="144"/>
                    <a:pt x="128" y="112"/>
                    <a:pt x="144" y="104"/>
                  </a:cubicBezTo>
                  <a:cubicBezTo>
                    <a:pt x="160" y="96"/>
                    <a:pt x="160" y="120"/>
                    <a:pt x="192" y="104"/>
                  </a:cubicBezTo>
                  <a:cubicBezTo>
                    <a:pt x="224" y="88"/>
                    <a:pt x="296" y="16"/>
                    <a:pt x="336" y="8"/>
                  </a:cubicBezTo>
                  <a:cubicBezTo>
                    <a:pt x="376" y="0"/>
                    <a:pt x="384" y="48"/>
                    <a:pt x="432" y="56"/>
                  </a:cubicBezTo>
                  <a:cubicBezTo>
                    <a:pt x="480" y="64"/>
                    <a:pt x="552" y="60"/>
                    <a:pt x="624" y="56"/>
                  </a:cubicBezTo>
                </a:path>
              </a:pathLst>
            </a:custGeom>
            <a:noFill/>
            <a:ln w="25400" cmpd="sng">
              <a:solidFill>
                <a:srgbClr val="0065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969000" y="6543675"/>
              <a:ext cx="457200" cy="88900"/>
            </a:xfrm>
            <a:custGeom>
              <a:avLst/>
              <a:gdLst>
                <a:gd name="T0" fmla="*/ 0 w 288"/>
                <a:gd name="T1" fmla="*/ 56 h 56"/>
                <a:gd name="T2" fmla="*/ 96 w 288"/>
                <a:gd name="T3" fmla="*/ 8 h 56"/>
                <a:gd name="T4" fmla="*/ 240 w 288"/>
                <a:gd name="T5" fmla="*/ 8 h 56"/>
                <a:gd name="T6" fmla="*/ 288 w 288"/>
                <a:gd name="T7" fmla="*/ 8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8" h="56">
                  <a:moveTo>
                    <a:pt x="0" y="56"/>
                  </a:moveTo>
                  <a:cubicBezTo>
                    <a:pt x="28" y="36"/>
                    <a:pt x="56" y="16"/>
                    <a:pt x="96" y="8"/>
                  </a:cubicBezTo>
                  <a:cubicBezTo>
                    <a:pt x="136" y="0"/>
                    <a:pt x="208" y="8"/>
                    <a:pt x="240" y="8"/>
                  </a:cubicBezTo>
                  <a:cubicBezTo>
                    <a:pt x="272" y="8"/>
                    <a:pt x="280" y="8"/>
                    <a:pt x="288" y="8"/>
                  </a:cubicBezTo>
                </a:path>
              </a:pathLst>
            </a:custGeom>
            <a:noFill/>
            <a:ln w="25400" cmpd="sng">
              <a:solidFill>
                <a:srgbClr val="0065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/>
            </p:cNvSpPr>
            <p:nvPr userDrawn="1"/>
          </p:nvSpPr>
          <p:spPr bwMode="auto">
            <a:xfrm rot="1262250">
              <a:off x="6627813" y="6596063"/>
              <a:ext cx="228600" cy="88900"/>
            </a:xfrm>
            <a:custGeom>
              <a:avLst/>
              <a:gdLst>
                <a:gd name="T0" fmla="*/ 0 w 144"/>
                <a:gd name="T1" fmla="*/ 0 h 56"/>
                <a:gd name="T2" fmla="*/ 48 w 144"/>
                <a:gd name="T3" fmla="*/ 48 h 56"/>
                <a:gd name="T4" fmla="*/ 144 w 144"/>
                <a:gd name="T5" fmla="*/ 48 h 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56">
                  <a:moveTo>
                    <a:pt x="0" y="0"/>
                  </a:moveTo>
                  <a:cubicBezTo>
                    <a:pt x="12" y="20"/>
                    <a:pt x="24" y="40"/>
                    <a:pt x="48" y="48"/>
                  </a:cubicBezTo>
                  <a:cubicBezTo>
                    <a:pt x="72" y="56"/>
                    <a:pt x="108" y="52"/>
                    <a:pt x="144" y="48"/>
                  </a:cubicBezTo>
                </a:path>
              </a:pathLst>
            </a:custGeom>
            <a:noFill/>
            <a:ln w="25400" cmpd="sng">
              <a:solidFill>
                <a:srgbClr val="0065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2"/>
            <p:cNvSpPr>
              <a:spLocks/>
            </p:cNvSpPr>
            <p:nvPr userDrawn="1"/>
          </p:nvSpPr>
          <p:spPr bwMode="auto">
            <a:xfrm>
              <a:off x="7319963" y="6656388"/>
              <a:ext cx="138113" cy="25400"/>
            </a:xfrm>
            <a:custGeom>
              <a:avLst/>
              <a:gdLst>
                <a:gd name="T0" fmla="*/ 0 w 87"/>
                <a:gd name="T1" fmla="*/ 13 h 16"/>
                <a:gd name="T2" fmla="*/ 57 w 87"/>
                <a:gd name="T3" fmla="*/ 0 h 16"/>
                <a:gd name="T4" fmla="*/ 87 w 87"/>
                <a:gd name="T5" fmla="*/ 16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16">
                  <a:moveTo>
                    <a:pt x="0" y="13"/>
                  </a:moveTo>
                  <a:cubicBezTo>
                    <a:pt x="9" y="11"/>
                    <a:pt x="43" y="0"/>
                    <a:pt x="57" y="0"/>
                  </a:cubicBezTo>
                  <a:cubicBezTo>
                    <a:pt x="71" y="0"/>
                    <a:pt x="81" y="13"/>
                    <a:pt x="87" y="16"/>
                  </a:cubicBezTo>
                </a:path>
              </a:pathLst>
            </a:custGeom>
            <a:noFill/>
            <a:ln w="25400" cmpd="sng">
              <a:solidFill>
                <a:srgbClr val="0065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10"/>
          <p:cNvSpPr>
            <a:spLocks/>
          </p:cNvSpPr>
          <p:nvPr/>
        </p:nvSpPr>
        <p:spPr bwMode="auto">
          <a:xfrm>
            <a:off x="8050982" y="5376119"/>
            <a:ext cx="964344" cy="290633"/>
          </a:xfrm>
          <a:custGeom>
            <a:avLst/>
            <a:gdLst>
              <a:gd name="T0" fmla="*/ 639 w 639"/>
              <a:gd name="T1" fmla="*/ 187 h 276"/>
              <a:gd name="T2" fmla="*/ 283 w 639"/>
              <a:gd name="T3" fmla="*/ 155 h 276"/>
              <a:gd name="T4" fmla="*/ 0 w 639"/>
              <a:gd name="T5" fmla="*/ 141 h 276"/>
              <a:gd name="T6" fmla="*/ 278 w 639"/>
              <a:gd name="T7" fmla="*/ 92 h 276"/>
              <a:gd name="T8" fmla="*/ 632 w 639"/>
              <a:gd name="T9" fmla="*/ 0 h 276"/>
              <a:gd name="T10" fmla="*/ 639 w 639"/>
              <a:gd name="T11" fmla="*/ 187 h 276"/>
              <a:gd name="connsiteX0" fmla="*/ 9883 w 9899"/>
              <a:gd name="connsiteY0" fmla="*/ 6775 h 7306"/>
              <a:gd name="connsiteX1" fmla="*/ 4429 w 9899"/>
              <a:gd name="connsiteY1" fmla="*/ 5616 h 7306"/>
              <a:gd name="connsiteX2" fmla="*/ 0 w 9899"/>
              <a:gd name="connsiteY2" fmla="*/ 5109 h 7306"/>
              <a:gd name="connsiteX3" fmla="*/ 4351 w 9899"/>
              <a:gd name="connsiteY3" fmla="*/ 3333 h 7306"/>
              <a:gd name="connsiteX4" fmla="*/ 9890 w 9899"/>
              <a:gd name="connsiteY4" fmla="*/ 0 h 7306"/>
              <a:gd name="connsiteX5" fmla="*/ 9883 w 9899"/>
              <a:gd name="connsiteY5" fmla="*/ 6775 h 7306"/>
              <a:gd name="connsiteX0" fmla="*/ 10055 w 10055"/>
              <a:gd name="connsiteY0" fmla="*/ 9340 h 10059"/>
              <a:gd name="connsiteX1" fmla="*/ 4474 w 10055"/>
              <a:gd name="connsiteY1" fmla="*/ 7687 h 10059"/>
              <a:gd name="connsiteX2" fmla="*/ 0 w 10055"/>
              <a:gd name="connsiteY2" fmla="*/ 6993 h 10059"/>
              <a:gd name="connsiteX3" fmla="*/ 4395 w 10055"/>
              <a:gd name="connsiteY3" fmla="*/ 4562 h 10059"/>
              <a:gd name="connsiteX4" fmla="*/ 9991 w 10055"/>
              <a:gd name="connsiteY4" fmla="*/ 0 h 10059"/>
              <a:gd name="connsiteX5" fmla="*/ 10055 w 10055"/>
              <a:gd name="connsiteY5" fmla="*/ 9340 h 10059"/>
              <a:gd name="connsiteX0" fmla="*/ 9984 w 10000"/>
              <a:gd name="connsiteY0" fmla="*/ 9340 h 10059"/>
              <a:gd name="connsiteX1" fmla="*/ 4474 w 10000"/>
              <a:gd name="connsiteY1" fmla="*/ 7687 h 10059"/>
              <a:gd name="connsiteX2" fmla="*/ 0 w 10000"/>
              <a:gd name="connsiteY2" fmla="*/ 6993 h 10059"/>
              <a:gd name="connsiteX3" fmla="*/ 4395 w 10000"/>
              <a:gd name="connsiteY3" fmla="*/ 4562 h 10059"/>
              <a:gd name="connsiteX4" fmla="*/ 9991 w 10000"/>
              <a:gd name="connsiteY4" fmla="*/ 0 h 10059"/>
              <a:gd name="connsiteX5" fmla="*/ 9984 w 10000"/>
              <a:gd name="connsiteY5" fmla="*/ 9340 h 10059"/>
              <a:gd name="connsiteX0" fmla="*/ 9984 w 10007"/>
              <a:gd name="connsiteY0" fmla="*/ 9340 h 10059"/>
              <a:gd name="connsiteX1" fmla="*/ 4474 w 10007"/>
              <a:gd name="connsiteY1" fmla="*/ 7687 h 10059"/>
              <a:gd name="connsiteX2" fmla="*/ 0 w 10007"/>
              <a:gd name="connsiteY2" fmla="*/ 6993 h 10059"/>
              <a:gd name="connsiteX3" fmla="*/ 4395 w 10007"/>
              <a:gd name="connsiteY3" fmla="*/ 4562 h 10059"/>
              <a:gd name="connsiteX4" fmla="*/ 9991 w 10007"/>
              <a:gd name="connsiteY4" fmla="*/ 0 h 10059"/>
              <a:gd name="connsiteX5" fmla="*/ 9984 w 10007"/>
              <a:gd name="connsiteY5" fmla="*/ 9340 h 10059"/>
              <a:gd name="connsiteX0" fmla="*/ 9511 w 9534"/>
              <a:gd name="connsiteY0" fmla="*/ 9340 h 10054"/>
              <a:gd name="connsiteX1" fmla="*/ 4001 w 9534"/>
              <a:gd name="connsiteY1" fmla="*/ 7687 h 10054"/>
              <a:gd name="connsiteX2" fmla="*/ 0 w 9534"/>
              <a:gd name="connsiteY2" fmla="*/ 7196 h 10054"/>
              <a:gd name="connsiteX3" fmla="*/ 3922 w 9534"/>
              <a:gd name="connsiteY3" fmla="*/ 4562 h 10054"/>
              <a:gd name="connsiteX4" fmla="*/ 9518 w 9534"/>
              <a:gd name="connsiteY4" fmla="*/ 0 h 10054"/>
              <a:gd name="connsiteX5" fmla="*/ 9511 w 9534"/>
              <a:gd name="connsiteY5" fmla="*/ 9340 h 10054"/>
              <a:gd name="connsiteX0" fmla="*/ 9976 w 10000"/>
              <a:gd name="connsiteY0" fmla="*/ 9290 h 10001"/>
              <a:gd name="connsiteX1" fmla="*/ 4197 w 10000"/>
              <a:gd name="connsiteY1" fmla="*/ 7646 h 10001"/>
              <a:gd name="connsiteX2" fmla="*/ 0 w 10000"/>
              <a:gd name="connsiteY2" fmla="*/ 7157 h 10001"/>
              <a:gd name="connsiteX3" fmla="*/ 4114 w 10000"/>
              <a:gd name="connsiteY3" fmla="*/ 4537 h 10001"/>
              <a:gd name="connsiteX4" fmla="*/ 9983 w 10000"/>
              <a:gd name="connsiteY4" fmla="*/ 0 h 10001"/>
              <a:gd name="connsiteX5" fmla="*/ 9976 w 10000"/>
              <a:gd name="connsiteY5" fmla="*/ 9290 h 10001"/>
              <a:gd name="connsiteX0" fmla="*/ 9976 w 10000"/>
              <a:gd name="connsiteY0" fmla="*/ 9290 h 9834"/>
              <a:gd name="connsiteX1" fmla="*/ 2981 w 10000"/>
              <a:gd name="connsiteY1" fmla="*/ 6102 h 9834"/>
              <a:gd name="connsiteX2" fmla="*/ 0 w 10000"/>
              <a:gd name="connsiteY2" fmla="*/ 7157 h 9834"/>
              <a:gd name="connsiteX3" fmla="*/ 4114 w 10000"/>
              <a:gd name="connsiteY3" fmla="*/ 4537 h 9834"/>
              <a:gd name="connsiteX4" fmla="*/ 9983 w 10000"/>
              <a:gd name="connsiteY4" fmla="*/ 0 h 9834"/>
              <a:gd name="connsiteX5" fmla="*/ 9976 w 10000"/>
              <a:gd name="connsiteY5" fmla="*/ 9290 h 9834"/>
              <a:gd name="connsiteX0" fmla="*/ 10050 w 10051"/>
              <a:gd name="connsiteY0" fmla="*/ 9447 h 9999"/>
              <a:gd name="connsiteX1" fmla="*/ 2981 w 10051"/>
              <a:gd name="connsiteY1" fmla="*/ 6205 h 9999"/>
              <a:gd name="connsiteX2" fmla="*/ 0 w 10051"/>
              <a:gd name="connsiteY2" fmla="*/ 7278 h 9999"/>
              <a:gd name="connsiteX3" fmla="*/ 4114 w 10051"/>
              <a:gd name="connsiteY3" fmla="*/ 4614 h 9999"/>
              <a:gd name="connsiteX4" fmla="*/ 9983 w 10051"/>
              <a:gd name="connsiteY4" fmla="*/ 0 h 9999"/>
              <a:gd name="connsiteX5" fmla="*/ 10050 w 10051"/>
              <a:gd name="connsiteY5" fmla="*/ 9447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1" h="9999">
                <a:moveTo>
                  <a:pt x="10050" y="9447"/>
                </a:moveTo>
                <a:cubicBezTo>
                  <a:pt x="7579" y="11654"/>
                  <a:pt x="4656" y="6566"/>
                  <a:pt x="2981" y="6205"/>
                </a:cubicBezTo>
                <a:cubicBezTo>
                  <a:pt x="1306" y="5844"/>
                  <a:pt x="928" y="7278"/>
                  <a:pt x="0" y="7278"/>
                </a:cubicBezTo>
                <a:cubicBezTo>
                  <a:pt x="1114" y="4511"/>
                  <a:pt x="1958" y="1103"/>
                  <a:pt x="4114" y="4614"/>
                </a:cubicBezTo>
                <a:cubicBezTo>
                  <a:pt x="6501" y="8477"/>
                  <a:pt x="9983" y="0"/>
                  <a:pt x="9983" y="0"/>
                </a:cubicBezTo>
                <a:cubicBezTo>
                  <a:pt x="10022" y="3126"/>
                  <a:pt x="10059" y="6389"/>
                  <a:pt x="10050" y="9447"/>
                </a:cubicBezTo>
                <a:close/>
              </a:path>
            </a:pathLst>
          </a:custGeom>
          <a:solidFill>
            <a:srgbClr val="006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1154" y="539153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096D49-DAE3-40DE-93E0-41688E0A5016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8C6B"/>
        </a:buClr>
        <a:buFont typeface="Webdings" pitchFamily="18" charset="2"/>
        <a:buChar char="&lt;"/>
        <a:defRPr sz="2800">
          <a:solidFill>
            <a:srgbClr val="0065A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83A6"/>
        </a:buClr>
        <a:buFont typeface="Webdings" pitchFamily="18" charset="2"/>
        <a:buChar char="&lt;"/>
        <a:defRPr sz="2400">
          <a:solidFill>
            <a:srgbClr val="0065A4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Times New Roman" charset="0"/>
        <a:buChar char="■"/>
        <a:defRPr sz="2000">
          <a:solidFill>
            <a:srgbClr val="0065A4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0065A4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65A4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B4499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B4499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B4499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B44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hyperlink" Target="https://www.dinoloket.n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ubs.geoscienceworld.org/gsa/geology/article/548578/controls-on-mud-distribution-and-architecture" TargetMode="External"/><Relationship Id="rId3" Type="http://schemas.microsoft.com/office/2007/relationships/media" Target="../media/media2.m4v"/><Relationship Id="rId7" Type="http://schemas.openxmlformats.org/officeDocument/2006/relationships/hyperlink" Target="https://www.earth-surf-dynam.net/5/617/2017/" TargetMode="External"/><Relationship Id="rId12" Type="http://schemas.openxmlformats.org/officeDocument/2006/relationships/image" Target="../media/image17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www.youtube.com/playlist?list=PL0c2_a9_038i3yRdq11lYeU5e2799V_V-" TargetMode="External"/><Relationship Id="rId4" Type="http://schemas.openxmlformats.org/officeDocument/2006/relationships/video" Target="../media/media2.m4v"/><Relationship Id="rId9" Type="http://schemas.openxmlformats.org/officeDocument/2006/relationships/hyperlink" Target="http://www.uu.nl/bruningslectur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861622"/>
            <a:ext cx="8244408" cy="923870"/>
          </a:xfrm>
        </p:spPr>
        <p:txBody>
          <a:bodyPr/>
          <a:lstStyle/>
          <a:p>
            <a:r>
              <a:rPr lang="en-US" sz="2800" dirty="0"/>
              <a:t>Controls on mud distribution and architecture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along </a:t>
            </a:r>
            <a:r>
              <a:rPr lang="en-US" sz="2800" dirty="0"/>
              <a:t>the fluvial-to-marine </a:t>
            </a:r>
            <a:r>
              <a:rPr lang="en-US" sz="2800" dirty="0" smtClean="0"/>
              <a:t>transition </a:t>
            </a:r>
            <a:r>
              <a:rPr lang="en-US" sz="2000" dirty="0" smtClean="0"/>
              <a:t>(</a:t>
            </a:r>
            <a:r>
              <a:rPr lang="nl-NL" sz="2000" dirty="0" smtClean="0"/>
              <a:t>EGU2020-22631)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i="1" dirty="0" smtClean="0">
                <a:solidFill>
                  <a:srgbClr val="FFC000"/>
                </a:solidFill>
              </a:rPr>
              <a:t>- where is the mud? - </a:t>
            </a:r>
            <a:endParaRPr lang="nl-NL" sz="2800" i="1" dirty="0">
              <a:solidFill>
                <a:srgbClr val="FFC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935399" y="4384424"/>
            <a:ext cx="4248472" cy="792088"/>
          </a:xfrm>
        </p:spPr>
        <p:txBody>
          <a:bodyPr/>
          <a:lstStyle/>
          <a:p>
            <a:pPr algn="l"/>
            <a:r>
              <a:rPr lang="nl-NL" sz="1600" dirty="0"/>
              <a:t>Wietse I. van de </a:t>
            </a:r>
            <a:r>
              <a:rPr lang="nl-NL" sz="1600" dirty="0" smtClean="0"/>
              <a:t>Lageweg</a:t>
            </a:r>
            <a:r>
              <a:rPr lang="nl-NL" sz="1600" baseline="30000" dirty="0" smtClean="0"/>
              <a:t>1,2</a:t>
            </a:r>
            <a:r>
              <a:rPr lang="nl-NL" sz="1600" dirty="0" smtClean="0"/>
              <a:t>, </a:t>
            </a:r>
            <a:r>
              <a:rPr lang="nl-NL" sz="1600" dirty="0"/>
              <a:t>Lisanne Braat</a:t>
            </a:r>
            <a:r>
              <a:rPr lang="nl-NL" sz="1600" baseline="30000" dirty="0"/>
              <a:t>1</a:t>
            </a:r>
            <a:r>
              <a:rPr lang="nl-NL" sz="1600" dirty="0"/>
              <a:t>, Daniel R. </a:t>
            </a:r>
            <a:r>
              <a:rPr lang="nl-NL" sz="1600" dirty="0" smtClean="0"/>
              <a:t>Parsons</a:t>
            </a:r>
            <a:r>
              <a:rPr lang="nl-NL" sz="1600" baseline="30000" dirty="0"/>
              <a:t>3</a:t>
            </a:r>
            <a:r>
              <a:rPr lang="nl-NL" sz="1600" dirty="0" smtClean="0"/>
              <a:t> &amp; </a:t>
            </a:r>
            <a:r>
              <a:rPr lang="nl-NL" sz="1600" dirty="0"/>
              <a:t>Maarten G. Kleinhans</a:t>
            </a:r>
            <a:r>
              <a:rPr lang="nl-NL" sz="1600" baseline="30000" dirty="0"/>
              <a:t>1</a:t>
            </a:r>
            <a:endParaRPr lang="nl-NL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50C5A9-7F17-4962-97FA-98B717A786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46" y="5042170"/>
            <a:ext cx="1691625" cy="319601"/>
          </a:xfrm>
          <a:prstGeom prst="rect">
            <a:avLst/>
          </a:prstGeom>
        </p:spPr>
      </p:pic>
      <p:pic>
        <p:nvPicPr>
          <p:cNvPr id="8" name="Picture 7" descr="C:\Users\lage0009\AppData\Local\Microsoft\Windows\INetCache\Content.Word\print_8169379811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982962"/>
            <a:ext cx="1517650" cy="46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34" y="3141659"/>
            <a:ext cx="2038393" cy="15005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83" t="8000" r="13527" b="15990"/>
          <a:stretch/>
        </p:blipFill>
        <p:spPr>
          <a:xfrm>
            <a:off x="211084" y="2641476"/>
            <a:ext cx="1273989" cy="2375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7280" y="3141659"/>
            <a:ext cx="2808312" cy="1212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5496" y="5065648"/>
            <a:ext cx="51915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100" i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Faculty of Geosciences, Utrecht University, </a:t>
            </a:r>
            <a:r>
              <a:rPr lang="en-US" sz="11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 Netherlands</a:t>
            </a:r>
          </a:p>
          <a:p>
            <a:r>
              <a:rPr lang="en-US" sz="1100" i="1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1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HZ University of Applied Sciences, Delta Academy, the Netherlands</a:t>
            </a:r>
          </a:p>
          <a:p>
            <a:pPr>
              <a:spcAft>
                <a:spcPts val="0"/>
              </a:spcAft>
            </a:pPr>
            <a:r>
              <a:rPr lang="en-US" sz="1100" i="1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1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School </a:t>
            </a:r>
            <a:r>
              <a:rPr lang="en-US" sz="11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Environmental Sciences, University of </a:t>
            </a:r>
            <a:r>
              <a:rPr lang="en-US" sz="11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Hull, United Kingdom</a:t>
            </a:r>
            <a:endParaRPr lang="nl-NL" sz="11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18" y="4906512"/>
            <a:ext cx="972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observations: Scheldt estuary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5233764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Lageweg et al., 2018, Geology</a:t>
            </a:r>
            <a:endParaRPr lang="en-GB" i="1" dirty="0" smtClean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</a:t>
            </a:fld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67944" y="889001"/>
            <a:ext cx="4968552" cy="4368271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>
                <a:hlinkClick r:id="rId2"/>
              </a:rPr>
              <a:t>TNO DINO Database </a:t>
            </a:r>
            <a:endParaRPr lang="en-US" sz="2400" u="sng" dirty="0"/>
          </a:p>
          <a:p>
            <a:r>
              <a:rPr lang="en-US" sz="2400" dirty="0" smtClean="0"/>
              <a:t>In </a:t>
            </a:r>
            <a:r>
              <a:rPr lang="en-US" sz="2400" dirty="0"/>
              <a:t>total: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14717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corings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/>
              <a:t>Region of Interest: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756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corings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nl-NL" sz="2000" dirty="0" err="1"/>
              <a:t>Within</a:t>
            </a:r>
            <a:r>
              <a:rPr lang="nl-NL" sz="2000" dirty="0"/>
              <a:t> modern Western </a:t>
            </a:r>
            <a:r>
              <a:rPr lang="nl-NL" sz="2000" dirty="0" smtClean="0"/>
              <a:t>Scheldt</a:t>
            </a:r>
            <a:endParaRPr lang="en-US" sz="2000" dirty="0"/>
          </a:p>
          <a:p>
            <a:r>
              <a:rPr lang="en-US" sz="2400" dirty="0" err="1"/>
              <a:t>Naaldwijk</a:t>
            </a:r>
            <a:r>
              <a:rPr lang="en-US" sz="2400" dirty="0"/>
              <a:t> formation: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574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corings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nl-NL" sz="2000" dirty="0"/>
              <a:t>Holocene </a:t>
            </a:r>
            <a:r>
              <a:rPr lang="nl-NL" sz="2000" dirty="0" err="1" smtClean="0"/>
              <a:t>deposits</a:t>
            </a:r>
            <a:endParaRPr lang="nl-NL" sz="2400" dirty="0"/>
          </a:p>
          <a:p>
            <a:r>
              <a:rPr lang="nl-NL" sz="2400" dirty="0" err="1"/>
              <a:t>With</a:t>
            </a:r>
            <a:r>
              <a:rPr lang="nl-NL" sz="2400" dirty="0"/>
              <a:t> </a:t>
            </a:r>
            <a:r>
              <a:rPr lang="nl-NL" sz="2400" dirty="0" err="1"/>
              <a:t>clay</a:t>
            </a:r>
            <a:r>
              <a:rPr lang="nl-NL" sz="2400" dirty="0"/>
              <a:t>: </a:t>
            </a:r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227 </a:t>
            </a:r>
            <a:r>
              <a:rPr lang="nl-NL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corings</a:t>
            </a: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NL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nl-NL" sz="2000" i="1" dirty="0"/>
              <a:t>**Sandy system: ~5-10% mud content at </a:t>
            </a:r>
            <a:r>
              <a:rPr lang="nl-NL" sz="2000" i="1" dirty="0" err="1"/>
              <a:t>surface</a:t>
            </a:r>
            <a:r>
              <a:rPr lang="nl-NL" sz="2000" i="1" dirty="0"/>
              <a:t> [Van Maldegem et al. 1993]**</a:t>
            </a: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26"/>
          <a:stretch/>
        </p:blipFill>
        <p:spPr>
          <a:xfrm rot="5400000">
            <a:off x="282117" y="1949112"/>
            <a:ext cx="1372567" cy="1539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914638"/>
            <a:ext cx="3819901" cy="2319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7067" y="1364479"/>
            <a:ext cx="1983728" cy="1116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0"/>
          <a:stretch/>
        </p:blipFill>
        <p:spPr>
          <a:xfrm rot="10800000">
            <a:off x="179512" y="889001"/>
            <a:ext cx="1558563" cy="10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0786" y="1364479"/>
            <a:ext cx="1983730" cy="111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4000"/>
            <a:ext cx="8569200" cy="571500"/>
          </a:xfrm>
        </p:spPr>
        <p:txBody>
          <a:bodyPr/>
          <a:lstStyle/>
          <a:p>
            <a:r>
              <a:rPr lang="en-US" u="sng" dirty="0" smtClean="0"/>
              <a:t>Large-scale</a:t>
            </a:r>
            <a:r>
              <a:rPr lang="en-US" dirty="0" smtClean="0"/>
              <a:t> patterns in mud deposits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5233764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Lageweg et al., 2018, Geology</a:t>
            </a:r>
            <a:endParaRPr lang="en-GB" i="1" dirty="0" smtClean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</a:t>
            </a:fld>
            <a:endParaRPr lang="nl-NL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8" y="825500"/>
            <a:ext cx="8367712" cy="1949758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14788" y="2632998"/>
            <a:ext cx="10515600" cy="277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C6B"/>
              </a:buClr>
              <a:buFont typeface="Webdings" pitchFamily="18" charset="2"/>
              <a:buChar char="&lt;"/>
              <a:defRPr sz="2800">
                <a:solidFill>
                  <a:srgbClr val="0065A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3A6"/>
              </a:buClr>
              <a:buFont typeface="Webdings" pitchFamily="18" charset="2"/>
              <a:buChar char="&lt;"/>
              <a:defRPr sz="2400">
                <a:solidFill>
                  <a:srgbClr val="0065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Times New Roman" charset="0"/>
              <a:buChar char="■"/>
              <a:defRPr sz="2000">
                <a:solidFill>
                  <a:srgbClr val="0065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065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5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4499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4499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4499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B4499"/>
                </a:solidFill>
                <a:latin typeface="+mn-lt"/>
              </a:defRPr>
            </a:lvl9pPr>
          </a:lstStyle>
          <a:p>
            <a:r>
              <a:rPr lang="nl-NL" sz="2400" kern="0" dirty="0" smtClean="0">
                <a:latin typeface="+mj-lt"/>
              </a:rPr>
              <a:t>Percentage mud in </a:t>
            </a:r>
            <a:r>
              <a:rPr lang="nl-NL" sz="2400" kern="0" dirty="0" err="1" smtClean="0">
                <a:latin typeface="+mj-lt"/>
              </a:rPr>
              <a:t>subsurface</a:t>
            </a:r>
            <a:r>
              <a:rPr lang="nl-NL" sz="2400" kern="0" dirty="0" smtClean="0">
                <a:latin typeface="+mj-lt"/>
              </a:rPr>
              <a:t>: </a:t>
            </a:r>
          </a:p>
          <a:p>
            <a:pPr lvl="1"/>
            <a:r>
              <a:rPr lang="nl-NL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Consistent </a:t>
            </a:r>
            <a:r>
              <a:rPr lang="nl-NL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with</a:t>
            </a:r>
            <a:r>
              <a:rPr lang="nl-NL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nl-NL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surface</a:t>
            </a:r>
            <a:r>
              <a:rPr lang="nl-NL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nl-NL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observations</a:t>
            </a:r>
            <a:endParaRPr lang="nl-NL" sz="1200" kern="0" dirty="0" smtClean="0">
              <a:latin typeface="+mj-lt"/>
            </a:endParaRPr>
          </a:p>
          <a:p>
            <a:endParaRPr lang="nl-NL" sz="700" kern="0" dirty="0" smtClean="0">
              <a:latin typeface="+mj-lt"/>
            </a:endParaRPr>
          </a:p>
          <a:p>
            <a:r>
              <a:rPr lang="nl-NL" sz="2400" kern="0" dirty="0" smtClean="0">
                <a:latin typeface="+mj-lt"/>
              </a:rPr>
              <a:t>Mud </a:t>
            </a:r>
            <a:r>
              <a:rPr lang="nl-NL" sz="2400" kern="0" dirty="0" err="1" smtClean="0">
                <a:latin typeface="+mj-lt"/>
              </a:rPr>
              <a:t>typically</a:t>
            </a:r>
            <a:r>
              <a:rPr lang="nl-NL" sz="2400" kern="0" dirty="0" smtClean="0">
                <a:latin typeface="+mj-lt"/>
              </a:rPr>
              <a:t> (85%) </a:t>
            </a:r>
            <a:r>
              <a:rPr lang="nl-NL" sz="2400" kern="0" dirty="0" err="1" smtClean="0">
                <a:latin typeface="+mj-lt"/>
              </a:rPr>
              <a:t>organised</a:t>
            </a:r>
            <a:r>
              <a:rPr lang="nl-NL" sz="2400" kern="0" dirty="0" smtClean="0">
                <a:latin typeface="+mj-lt"/>
              </a:rPr>
              <a:t> </a:t>
            </a:r>
            <a:r>
              <a:rPr lang="nl-NL" sz="2400" kern="0" dirty="0" err="1" smtClean="0">
                <a:latin typeface="+mj-lt"/>
              </a:rPr>
              <a:t>into</a:t>
            </a:r>
            <a:r>
              <a:rPr lang="nl-NL" sz="2400" kern="0" dirty="0" smtClean="0">
                <a:latin typeface="+mj-lt"/>
              </a:rPr>
              <a:t> a single </a:t>
            </a:r>
            <a:r>
              <a:rPr lang="nl-NL" sz="2400" kern="0" dirty="0" err="1" smtClean="0">
                <a:latin typeface="+mj-lt"/>
              </a:rPr>
              <a:t>layer</a:t>
            </a:r>
            <a:r>
              <a:rPr lang="nl-NL" sz="2400" kern="0" dirty="0" smtClean="0">
                <a:latin typeface="+mj-lt"/>
              </a:rPr>
              <a:t> </a:t>
            </a:r>
          </a:p>
          <a:p>
            <a:pPr lvl="1"/>
            <a:r>
              <a:rPr lang="nl-NL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80% of mud-</a:t>
            </a:r>
            <a:r>
              <a:rPr lang="nl-NL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layer</a:t>
            </a:r>
            <a:r>
              <a:rPr lang="nl-NL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nl-NL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thicknesses</a:t>
            </a:r>
            <a:r>
              <a:rPr lang="nl-NL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nl-NL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between</a:t>
            </a:r>
            <a:r>
              <a:rPr lang="nl-NL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6 cm </a:t>
            </a:r>
            <a:r>
              <a:rPr lang="nl-NL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and</a:t>
            </a:r>
            <a:r>
              <a:rPr lang="nl-NL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3.1 m</a:t>
            </a:r>
          </a:p>
          <a:p>
            <a:pPr lvl="1"/>
            <a:r>
              <a:rPr lang="nl-NL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50% of </a:t>
            </a:r>
            <a:r>
              <a:rPr lang="nl-NL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mudlayers</a:t>
            </a:r>
            <a:r>
              <a:rPr lang="nl-NL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nl-NL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thicker</a:t>
            </a:r>
            <a:r>
              <a:rPr lang="nl-NL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nl-NL" sz="1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than</a:t>
            </a:r>
            <a:r>
              <a:rPr lang="nl-NL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0.5 m </a:t>
            </a:r>
          </a:p>
          <a:p>
            <a:pPr marL="0" indent="0">
              <a:buFont typeface="Webdings" pitchFamily="18" charset="2"/>
              <a:buNone/>
            </a:pPr>
            <a:endParaRPr lang="nl-NL" sz="1100" kern="0" dirty="0" smtClean="0">
              <a:latin typeface="+mj-lt"/>
            </a:endParaRPr>
          </a:p>
          <a:p>
            <a:r>
              <a:rPr lang="nl-NL" sz="2400" kern="0" dirty="0" err="1" smtClean="0">
                <a:latin typeface="+mj-lt"/>
              </a:rPr>
              <a:t>Thickening</a:t>
            </a:r>
            <a:r>
              <a:rPr lang="nl-NL" sz="2400" kern="0" dirty="0" smtClean="0">
                <a:latin typeface="+mj-lt"/>
              </a:rPr>
              <a:t> of mud </a:t>
            </a:r>
            <a:r>
              <a:rPr lang="nl-NL" sz="2400" kern="0" dirty="0" err="1" smtClean="0">
                <a:latin typeface="+mj-lt"/>
              </a:rPr>
              <a:t>deposits</a:t>
            </a:r>
            <a:r>
              <a:rPr lang="nl-NL" sz="2400" kern="0" dirty="0" smtClean="0">
                <a:latin typeface="+mj-lt"/>
              </a:rPr>
              <a:t> </a:t>
            </a:r>
            <a:r>
              <a:rPr lang="nl-NL" sz="2400" kern="0" dirty="0" err="1" smtClean="0">
                <a:latin typeface="+mj-lt"/>
              </a:rPr>
              <a:t>towards</a:t>
            </a:r>
            <a:r>
              <a:rPr lang="nl-NL" sz="2400" kern="0" dirty="0" smtClean="0">
                <a:latin typeface="+mj-lt"/>
              </a:rPr>
              <a:t> </a:t>
            </a:r>
            <a:r>
              <a:rPr lang="nl-NL" sz="2400" kern="0" dirty="0" err="1" smtClean="0">
                <a:latin typeface="+mj-lt"/>
              </a:rPr>
              <a:t>flanks</a:t>
            </a:r>
            <a:endParaRPr lang="nl-NL" sz="2400" kern="0" dirty="0" smtClean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32040" y="2688172"/>
            <a:ext cx="4032447" cy="640784"/>
            <a:chOff x="4848046" y="1140857"/>
            <a:chExt cx="4059635" cy="640784"/>
          </a:xfrm>
        </p:grpSpPr>
        <p:sp>
          <p:nvSpPr>
            <p:cNvPr id="9" name="TextBox 8"/>
            <p:cNvSpPr txBox="1"/>
            <p:nvPr/>
          </p:nvSpPr>
          <p:spPr>
            <a:xfrm>
              <a:off x="4848047" y="1143725"/>
              <a:ext cx="1756021" cy="304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+mj-lt"/>
                </a:rPr>
                <a:t>Total clay thickness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48046" y="1463311"/>
              <a:ext cx="1756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+mj-lt"/>
                </a:rPr>
                <a:t>Total core thickness</a:t>
              </a:r>
              <a:endParaRPr lang="en-US" sz="1400" dirty="0">
                <a:latin typeface="+mj-lt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061312" y="1463311"/>
              <a:ext cx="9556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909211" y="1140857"/>
              <a:ext cx="1012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+mj-lt"/>
                </a:rPr>
                <a:t>447 m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64451" y="1473864"/>
              <a:ext cx="12882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+mj-lt"/>
                </a:rPr>
                <a:t>8704 m</a:t>
              </a:r>
              <a:endParaRPr lang="en-US" sz="1400" dirty="0">
                <a:latin typeface="+mj-lt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6919417" y="1448634"/>
              <a:ext cx="683304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453680" y="1285985"/>
              <a:ext cx="4555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=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96264" y="1290300"/>
              <a:ext cx="4555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=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63662" y="1287524"/>
              <a:ext cx="81027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+mj-lt"/>
                </a:rPr>
                <a:t>·100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36736" y="1285985"/>
              <a:ext cx="670945" cy="30777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sz="1400" b="1" dirty="0" smtClean="0">
                  <a:latin typeface="+mj-lt"/>
                </a:rPr>
                <a:t>5.1 %</a:t>
              </a:r>
              <a:endParaRPr lang="en-US" sz="14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5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Virtual (mud) </a:t>
            </a:r>
            <a:r>
              <a:rPr lang="nl-NL" dirty="0" err="1" smtClean="0"/>
              <a:t>sedimentology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90631"/>
            <a:ext cx="4083401" cy="4368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4</a:t>
            </a:fld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179512" y="5233764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Lageweg et al., 2018, Geology &amp; </a:t>
            </a:r>
            <a:r>
              <a:rPr lang="en-US" i="1" dirty="0" err="1" smtClean="0">
                <a:latin typeface="+mj-lt"/>
              </a:rPr>
              <a:t>Braat</a:t>
            </a:r>
            <a:r>
              <a:rPr lang="en-US" i="1" dirty="0" smtClean="0">
                <a:latin typeface="+mj-lt"/>
              </a:rPr>
              <a:t> et al., 2017, ESD</a:t>
            </a:r>
            <a:endParaRPr lang="en-GB" i="1" dirty="0" smtClean="0">
              <a:latin typeface="+mj-lt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27" r="7447"/>
          <a:stretch/>
        </p:blipFill>
        <p:spPr bwMode="auto">
          <a:xfrm>
            <a:off x="4644008" y="1345332"/>
            <a:ext cx="4226427" cy="326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740352" y="3793604"/>
            <a:ext cx="1058075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Thick layers</a:t>
            </a:r>
            <a:endParaRPr lang="en-US" sz="12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3763460"/>
            <a:ext cx="950247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Thin layers</a:t>
            </a:r>
            <a:endParaRPr lang="en-US" sz="12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4705" y="1505897"/>
            <a:ext cx="176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 smtClean="0">
                <a:latin typeface="+mj-lt"/>
              </a:rPr>
              <a:t>Default, fluvial mud</a:t>
            </a:r>
            <a:endParaRPr lang="en-US" sz="1200" i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0319" y="1702216"/>
            <a:ext cx="202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 smtClean="0">
                <a:latin typeface="+mj-lt"/>
              </a:rPr>
              <a:t>Marine mud only</a:t>
            </a:r>
            <a:endParaRPr lang="en-US" sz="1200" i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0319" y="1880365"/>
            <a:ext cx="2295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 smtClean="0">
                <a:latin typeface="+mj-lt"/>
              </a:rPr>
              <a:t>Fluvial &amp; marine mud </a:t>
            </a:r>
            <a:endParaRPr lang="en-US" sz="1200" i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0319" y="2058514"/>
            <a:ext cx="2182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 smtClean="0">
                <a:latin typeface="+mj-lt"/>
              </a:rPr>
              <a:t>Larger F mud input</a:t>
            </a:r>
            <a:endParaRPr lang="en-US" sz="1200" i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1015" y="2237221"/>
            <a:ext cx="2035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 smtClean="0">
                <a:latin typeface="+mj-lt"/>
              </a:rPr>
              <a:t>Smaller F mud input</a:t>
            </a:r>
            <a:endParaRPr lang="en-US" sz="1200" i="1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5667" y="2411630"/>
            <a:ext cx="2173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 smtClean="0">
                <a:latin typeface="+mj-lt"/>
              </a:rPr>
              <a:t>No tides, fluvial mud</a:t>
            </a:r>
            <a:endParaRPr lang="en-US" sz="1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13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So</a:t>
            </a:r>
            <a:r>
              <a:rPr lang="nl-NL" dirty="0" smtClean="0"/>
              <a:t>, </a:t>
            </a:r>
            <a:r>
              <a:rPr lang="nl-NL" dirty="0" err="1" smtClean="0"/>
              <a:t>where</a:t>
            </a:r>
            <a:r>
              <a:rPr lang="nl-NL" dirty="0" smtClean="0"/>
              <a:t> is </a:t>
            </a:r>
            <a:r>
              <a:rPr lang="nl-NL" dirty="0" err="1" smtClean="0"/>
              <a:t>the</a:t>
            </a:r>
            <a:r>
              <a:rPr lang="nl-NL" dirty="0" smtClean="0"/>
              <a:t> mud? 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97260"/>
            <a:ext cx="8784976" cy="4488005"/>
          </a:xfrm>
        </p:spPr>
        <p:txBody>
          <a:bodyPr/>
          <a:lstStyle/>
          <a:p>
            <a:r>
              <a:rPr lang="nl-NL" dirty="0" err="1" smtClean="0"/>
              <a:t>Processes</a:t>
            </a:r>
            <a:endParaRPr lang="nl-NL" dirty="0" smtClean="0"/>
          </a:p>
          <a:p>
            <a:pPr lvl="1"/>
            <a:r>
              <a:rPr lang="nl-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River-</a:t>
            </a:r>
            <a:r>
              <a:rPr lang="nl-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dominated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muddier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&amp; more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heterogeneous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deposits</a:t>
            </a:r>
            <a:endParaRPr lang="nl-NL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nl-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Tides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tend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separate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sands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muds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mud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deposits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towards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flanks</a:t>
            </a:r>
            <a:endParaRPr lang="nl-NL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(Low-energy) </a:t>
            </a:r>
            <a:r>
              <a:rPr lang="nl-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waves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prevent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mud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deposition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nl-NL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mouth</a:t>
            </a:r>
            <a:r>
              <a:rPr lang="nl-NL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area</a:t>
            </a:r>
          </a:p>
          <a:p>
            <a:pPr lvl="1"/>
            <a:endParaRPr lang="nl-NL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nl-NL" dirty="0" err="1" smtClean="0"/>
              <a:t>Spatial</a:t>
            </a:r>
            <a:r>
              <a:rPr lang="nl-NL" dirty="0" smtClean="0"/>
              <a:t> trends (D3D &amp; Scheldt consistent)</a:t>
            </a:r>
          </a:p>
          <a:p>
            <a:pPr lvl="1"/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Mud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deposits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predominantly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towards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flanks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system</a:t>
            </a:r>
          </a:p>
          <a:p>
            <a:pPr lvl="1"/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Typically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single (1) 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mud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layer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nl-N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core</a:t>
            </a: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nl-NL" sz="1600" dirty="0" smtClean="0"/>
          </a:p>
          <a:p>
            <a:r>
              <a:rPr lang="nl-NL" dirty="0" err="1" smtClean="0"/>
              <a:t>Implications</a:t>
            </a:r>
            <a:endParaRPr lang="nl-NL" dirty="0" smtClean="0"/>
          </a:p>
          <a:p>
            <a:pPr lvl="1"/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Mud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deposits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determine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degree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lateral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confinement</a:t>
            </a: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nl-N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thus</a:t>
            </a:r>
            <a:r>
              <a:rPr lang="nl-NL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bar </a:t>
            </a:r>
            <a:r>
              <a:rPr lang="nl-N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pattern</a:t>
            </a: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1"/>
            <a:r>
              <a:rPr lang="nl-N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Heterogeneity</a:t>
            </a: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determines</a:t>
            </a: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scales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predictability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geological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5</a:t>
            </a:fld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179512" y="5233764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Lageweg et al., 2018, Geology &amp; </a:t>
            </a:r>
            <a:r>
              <a:rPr lang="en-US" i="1" dirty="0" err="1" smtClean="0">
                <a:latin typeface="+mj-lt"/>
              </a:rPr>
              <a:t>Braat</a:t>
            </a:r>
            <a:r>
              <a:rPr lang="en-US" i="1" dirty="0" smtClean="0">
                <a:latin typeface="+mj-lt"/>
              </a:rPr>
              <a:t> et al., 2017, ESD</a:t>
            </a:r>
            <a:endParaRPr lang="en-GB" i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292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smtClean="0"/>
              <a:t>Resources &amp; 3D virtual </a:t>
            </a:r>
            <a:r>
              <a:rPr lang="nl-NL" sz="3600" dirty="0" err="1" smtClean="0"/>
              <a:t>sedimentology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825501"/>
            <a:ext cx="8367712" cy="4431772"/>
          </a:xfrm>
        </p:spPr>
        <p:txBody>
          <a:bodyPr/>
          <a:lstStyle/>
          <a:p>
            <a:r>
              <a:rPr lang="nl-NL" sz="1600" dirty="0" smtClean="0">
                <a:solidFill>
                  <a:schemeClr val="tx1"/>
                </a:solidFill>
                <a:hlinkClick r:id="rId7"/>
              </a:rPr>
              <a:t>Braat et al 2017</a:t>
            </a:r>
            <a:endParaRPr lang="nl-NL" sz="1600" dirty="0" smtClean="0">
              <a:solidFill>
                <a:schemeClr val="tx1"/>
              </a:solidFill>
              <a:hlinkClick r:id="rId8"/>
            </a:endParaRPr>
          </a:p>
          <a:p>
            <a:r>
              <a:rPr lang="nl-NL" sz="1600" dirty="0" smtClean="0">
                <a:solidFill>
                  <a:schemeClr val="tx1"/>
                </a:solidFill>
                <a:hlinkClick r:id="rId8"/>
              </a:rPr>
              <a:t>Lageweg et al </a:t>
            </a:r>
            <a:r>
              <a:rPr lang="nl-NL" sz="1600" dirty="0" smtClean="0">
                <a:solidFill>
                  <a:schemeClr val="tx1"/>
                </a:solidFill>
                <a:hlinkClick r:id="rId8"/>
              </a:rPr>
              <a:t>2018</a:t>
            </a:r>
            <a:endParaRPr lang="nl-NL" sz="1600" dirty="0" smtClean="0">
              <a:solidFill>
                <a:schemeClr val="tx1"/>
              </a:solidFill>
            </a:endParaRPr>
          </a:p>
          <a:p>
            <a:r>
              <a:rPr lang="en-US" sz="1800" dirty="0"/>
              <a:t>Overview of our work with movies on </a:t>
            </a:r>
            <a:r>
              <a:rPr lang="en-US" sz="1800" u="sng" dirty="0">
                <a:hlinkClick r:id="rId9"/>
              </a:rPr>
              <a:t>www.uu.nl/bruningslecture</a:t>
            </a:r>
            <a:r>
              <a:rPr lang="en-US" sz="1800" dirty="0"/>
              <a:t>, or check out our </a:t>
            </a:r>
            <a:r>
              <a:rPr lang="en-US" sz="1800" dirty="0" err="1"/>
              <a:t>Youtube</a:t>
            </a:r>
            <a:r>
              <a:rPr lang="en-US" sz="1800" dirty="0"/>
              <a:t> channel </a:t>
            </a:r>
            <a:r>
              <a:rPr lang="en-US" sz="1800" u="sng" dirty="0">
                <a:hlinkClick r:id="rId10"/>
              </a:rPr>
              <a:t>https://www.youtube.com/playlist?list=PL0c2_a9_038i3yRdq11lYeU5e2799V_V-</a:t>
            </a:r>
            <a:endParaRPr lang="nl-NL" sz="1800" dirty="0"/>
          </a:p>
          <a:p>
            <a:endParaRPr lang="nl-NL" sz="1800" dirty="0" smtClean="0"/>
          </a:p>
          <a:p>
            <a:endParaRPr lang="nl-NL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6</a:t>
            </a:fld>
            <a:endParaRPr lang="nl-NL"/>
          </a:p>
        </p:txBody>
      </p:sp>
      <p:pic>
        <p:nvPicPr>
          <p:cNvPr id="5" name="A - Run001 Refere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512" y="2425452"/>
            <a:ext cx="4321801" cy="3240000"/>
          </a:xfrm>
          <a:prstGeom prst="rect">
            <a:avLst/>
          </a:prstGeom>
        </p:spPr>
      </p:pic>
      <p:pic>
        <p:nvPicPr>
          <p:cNvPr id="7" name="H - Run021 No Tide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9144" y="2425452"/>
            <a:ext cx="43218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8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oupFormatWideKleinhans2014a">
  <a:themeElements>
    <a:clrScheme name="">
      <a:dk1>
        <a:srgbClr val="000000"/>
      </a:dk1>
      <a:lt1>
        <a:srgbClr val="FFFFFF"/>
      </a:lt1>
      <a:dk2>
        <a:srgbClr val="000000"/>
      </a:dk2>
      <a:lt2>
        <a:srgbClr val="89014C"/>
      </a:lt2>
      <a:accent1>
        <a:srgbClr val="008C6B"/>
      </a:accent1>
      <a:accent2>
        <a:srgbClr val="B2131C"/>
      </a:accent2>
      <a:accent3>
        <a:srgbClr val="FFFFFF"/>
      </a:accent3>
      <a:accent4>
        <a:srgbClr val="000000"/>
      </a:accent4>
      <a:accent5>
        <a:srgbClr val="AAC5BA"/>
      </a:accent5>
      <a:accent6>
        <a:srgbClr val="A11018"/>
      </a:accent6>
      <a:hlink>
        <a:srgbClr val="F3B927"/>
      </a:hlink>
      <a:folHlink>
        <a:srgbClr val="7F7F7F"/>
      </a:folHlink>
    </a:clrScheme>
    <a:fontScheme name="group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>
    <a:extraClrScheme>
      <a:clrScheme name="gro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ou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ou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GroupFormatWideKleinhans2015</Template>
  <TotalTime>1242</TotalTime>
  <Words>390</Words>
  <Application>Microsoft Office PowerPoint</Application>
  <PresentationFormat>On-screen Show (16:10)</PresentationFormat>
  <Paragraphs>68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Times New Roman</vt:lpstr>
      <vt:lpstr>Verdana</vt:lpstr>
      <vt:lpstr>Webdings</vt:lpstr>
      <vt:lpstr>GroupFormatWideKleinhans2014a</vt:lpstr>
      <vt:lpstr>Controls on mud distribution and architecture  along the fluvial-to-marine transition (EGU2020-22631) - where is the mud? - </vt:lpstr>
      <vt:lpstr>Field observations: Scheldt estuary</vt:lpstr>
      <vt:lpstr>Large-scale patterns in mud deposits</vt:lpstr>
      <vt:lpstr>Virtual (mud) sedimentology </vt:lpstr>
      <vt:lpstr>So, where is the mud? </vt:lpstr>
      <vt:lpstr>Resources &amp; 3D virtual sedimentology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Turning the Tide: Estuaries shaped by channel-shoal interactions, eco-engineers and inherited landscapes</dc:title>
  <dc:creator>Wietse Van de Lageweg</dc:creator>
  <cp:lastModifiedBy>Wietse Van de Lageweg</cp:lastModifiedBy>
  <cp:revision>247</cp:revision>
  <dcterms:created xsi:type="dcterms:W3CDTF">2015-11-22T09:50:50Z</dcterms:created>
  <dcterms:modified xsi:type="dcterms:W3CDTF">2020-05-01T12:13:23Z</dcterms:modified>
</cp:coreProperties>
</file>