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8" r:id="rId1"/>
  </p:sldMasterIdLst>
  <p:notesMasterIdLst>
    <p:notesMasterId r:id="rId15"/>
  </p:notesMasterIdLst>
  <p:handoutMasterIdLst>
    <p:handoutMasterId r:id="rId16"/>
  </p:handoutMasterIdLst>
  <p:sldIdLst>
    <p:sldId id="256" r:id="rId2"/>
    <p:sldId id="279" r:id="rId3"/>
    <p:sldId id="287" r:id="rId4"/>
    <p:sldId id="257" r:id="rId5"/>
    <p:sldId id="283" r:id="rId6"/>
    <p:sldId id="298" r:id="rId7"/>
    <p:sldId id="300" r:id="rId8"/>
    <p:sldId id="321" r:id="rId9"/>
    <p:sldId id="301" r:id="rId10"/>
    <p:sldId id="320" r:id="rId11"/>
    <p:sldId id="323" r:id="rId12"/>
    <p:sldId id="314" r:id="rId13"/>
    <p:sldId id="322"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540" autoAdjust="0"/>
  </p:normalViewPr>
  <p:slideViewPr>
    <p:cSldViewPr snapToGrid="0" snapToObjects="1">
      <p:cViewPr>
        <p:scale>
          <a:sx n="90" d="100"/>
          <a:sy n="90" d="100"/>
        </p:scale>
        <p:origin x="-1520" y="-2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6C02CE-754F-CD40-9151-E59FD0D20AC2}" type="datetime1">
              <a:rPr lang="en-US" smtClean="0"/>
              <a:t>5/30/20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DC118E-F04C-B14F-BD3F-6648808B1597}" type="slidenum">
              <a:rPr lang="en-US" smtClean="0"/>
              <a:t>‹#›</a:t>
            </a:fld>
            <a:endParaRPr lang="en-US"/>
          </a:p>
        </p:txBody>
      </p:sp>
    </p:spTree>
    <p:extLst>
      <p:ext uri="{BB962C8B-B14F-4D97-AF65-F5344CB8AC3E}">
        <p14:creationId xmlns:p14="http://schemas.microsoft.com/office/powerpoint/2010/main" val="5562293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DACFF4-F286-5D4C-8B92-28702DA441D0}" type="datetime1">
              <a:rPr lang="en-US" smtClean="0"/>
              <a:t>5/30/20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85CFB6-2AD7-114B-A892-90BA57C17E4D}" type="slidenum">
              <a:rPr lang="en-US" smtClean="0"/>
              <a:t>‹#›</a:t>
            </a:fld>
            <a:endParaRPr lang="en-US"/>
          </a:p>
        </p:txBody>
      </p:sp>
    </p:spTree>
    <p:extLst>
      <p:ext uri="{BB962C8B-B14F-4D97-AF65-F5344CB8AC3E}">
        <p14:creationId xmlns:p14="http://schemas.microsoft.com/office/powerpoint/2010/main" val="38096470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p:cNvSpPr>
          <p:nvPr>
            <p:ph type="sldImg"/>
          </p:nvPr>
        </p:nvSpPr>
        <p:spPr>
          <a:xfrm>
            <a:off x="1144588" y="685800"/>
            <a:ext cx="4572000" cy="3429000"/>
          </a:xfrm>
          <a:solidFill>
            <a:srgbClr val="FFFFFF"/>
          </a:solidFill>
          <a:ln/>
        </p:spPr>
      </p:sp>
      <p:sp>
        <p:nvSpPr>
          <p:cNvPr id="43010" name="Rectangle 3"/>
          <p:cNvSpPr>
            <a:spLocks noGrp="1" noChangeArrowheads="1"/>
          </p:cNvSpPr>
          <p:nvPr>
            <p:ph type="body" idx="1"/>
          </p:nvPr>
        </p:nvSpPr>
        <p:spPr>
          <a:xfrm>
            <a:off x="686152" y="4343608"/>
            <a:ext cx="5485696" cy="411521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8"/>
          <p:cNvSpPr>
            <a:spLocks noGrp="1" noChangeArrowheads="1"/>
          </p:cNvSpPr>
          <p:nvPr>
            <p:ph type="sldNum" sz="quarter" idx="4294967295"/>
          </p:nvPr>
        </p:nvSpPr>
        <p:spPr bwMode="auto">
          <a:xfrm>
            <a:off x="3884675" y="8685139"/>
            <a:ext cx="2972152" cy="4567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defRPr>
            </a:lvl9pPr>
          </a:lstStyle>
          <a:p>
            <a:fld id="{C1723F7E-AAA6-004E-9215-06AEB5F8D2DF}" type="slidenum">
              <a:rPr lang="en-GB" sz="1300">
                <a:solidFill>
                  <a:srgbClr val="000000"/>
                </a:solidFill>
                <a:latin typeface="Arial" charset="0"/>
              </a:rPr>
              <a:pPr/>
              <a:t>5</a:t>
            </a:fld>
            <a:endParaRPr lang="en-GB" sz="1300">
              <a:solidFill>
                <a:srgbClr val="000000"/>
              </a:solidFill>
              <a:latin typeface="Arial" charset="0"/>
            </a:endParaRPr>
          </a:p>
        </p:txBody>
      </p:sp>
      <p:sp>
        <p:nvSpPr>
          <p:cNvPr id="47107" name="Text Box 1"/>
          <p:cNvSpPr>
            <a:spLocks noGrp="1" noRot="1" noChangeAspect="1" noChangeArrowheads="1"/>
          </p:cNvSpPr>
          <p:nvPr>
            <p:ph type="sldImg"/>
          </p:nvPr>
        </p:nvSpPr>
        <p:spPr>
          <a:xfrm>
            <a:off x="1144588" y="687388"/>
            <a:ext cx="4567237" cy="3425825"/>
          </a:xfrm>
          <a:ln/>
        </p:spPr>
      </p:sp>
      <p:sp>
        <p:nvSpPr>
          <p:cNvPr id="47108" name="Text Box 2"/>
          <p:cNvSpPr>
            <a:spLocks noGrp="1" noChangeArrowheads="1"/>
          </p:cNvSpPr>
          <p:nvPr>
            <p:ph type="body" idx="1"/>
          </p:nvPr>
        </p:nvSpPr>
        <p:spPr>
          <a:xfrm>
            <a:off x="913697" y="4343609"/>
            <a:ext cx="5028261" cy="40321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diagram showing characteristic regions of ion precipitation and sodium trajectories at Mercury. Precipitation is separated into cusp components on the day- side and “</a:t>
            </a:r>
            <a:r>
              <a:rPr lang="en-US" sz="1200" kern="1200" dirty="0" err="1" smtClean="0">
                <a:solidFill>
                  <a:schemeClr val="tx1"/>
                </a:solidFill>
                <a:effectLst/>
                <a:latin typeface="+mn-lt"/>
                <a:ea typeface="+mn-ea"/>
                <a:cs typeface="+mn-cs"/>
              </a:rPr>
              <a:t>auroral</a:t>
            </a:r>
            <a:r>
              <a:rPr lang="en-US" sz="1200" kern="1200" dirty="0" smtClean="0">
                <a:solidFill>
                  <a:schemeClr val="tx1"/>
                </a:solidFill>
                <a:effectLst/>
                <a:latin typeface="+mn-lt"/>
                <a:ea typeface="+mn-ea"/>
                <a:cs typeface="+mn-cs"/>
              </a:rPr>
              <a:t>” components on the </a:t>
            </a:r>
            <a:r>
              <a:rPr lang="en-US" sz="1200" kern="1200" dirty="0" err="1" smtClean="0">
                <a:solidFill>
                  <a:schemeClr val="tx1"/>
                </a:solidFill>
                <a:effectLst/>
                <a:latin typeface="+mn-lt"/>
                <a:ea typeface="+mn-ea"/>
                <a:cs typeface="+mn-cs"/>
              </a:rPr>
              <a:t>nightside</a:t>
            </a:r>
            <a:r>
              <a:rPr lang="en-US" sz="1200" kern="1200" dirty="0" smtClean="0">
                <a:solidFill>
                  <a:schemeClr val="tx1"/>
                </a:solidFill>
                <a:effectLst/>
                <a:latin typeface="+mn-lt"/>
                <a:ea typeface="+mn-ea"/>
                <a:cs typeface="+mn-cs"/>
              </a:rPr>
              <a:t>. Orange shows surface regions subject to ion bombardment, where fresh sodium diffuses to the surface and desorbs into the exosphere upon heating and exposure to sunlight. Trajectories for sodium vertically ejected at 1 km s1 from the cusps are shown in blue. Escape trajectories are shown for particles desorbed near dawn. Schmidt et al.,</a:t>
            </a:r>
            <a:r>
              <a:rPr lang="en-US" sz="1200" kern="1200" baseline="0" dirty="0" smtClean="0">
                <a:solidFill>
                  <a:schemeClr val="tx1"/>
                </a:solidFill>
                <a:effectLst/>
                <a:latin typeface="+mn-lt"/>
                <a:ea typeface="+mn-ea"/>
                <a:cs typeface="+mn-cs"/>
              </a:rPr>
              <a:t> 2013. </a:t>
            </a:r>
            <a:endParaRPr lang="en-US" dirty="0" smtClean="0"/>
          </a:p>
          <a:p>
            <a:endParaRPr lang="en-US" dirty="0"/>
          </a:p>
        </p:txBody>
      </p:sp>
      <p:sp>
        <p:nvSpPr>
          <p:cNvPr id="4" name="Slide Number Placeholder 3"/>
          <p:cNvSpPr>
            <a:spLocks noGrp="1"/>
          </p:cNvSpPr>
          <p:nvPr>
            <p:ph type="sldNum" sz="quarter" idx="10"/>
          </p:nvPr>
        </p:nvSpPr>
        <p:spPr/>
        <p:txBody>
          <a:bodyPr/>
          <a:lstStyle/>
          <a:p>
            <a:fld id="{1085CFB6-2AD7-114B-A892-90BA57C17E4D}" type="slidenum">
              <a:rPr lang="en-US" smtClean="0"/>
              <a:t>8</a:t>
            </a:fld>
            <a:endParaRPr lang="en-US"/>
          </a:p>
        </p:txBody>
      </p:sp>
    </p:spTree>
    <p:extLst>
      <p:ext uri="{BB962C8B-B14F-4D97-AF65-F5344CB8AC3E}">
        <p14:creationId xmlns:p14="http://schemas.microsoft.com/office/powerpoint/2010/main" val="307580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r>
              <a:rPr lang="en-US" smtClean="0"/>
              <a:t>5/4/2020 </a:t>
            </a:r>
            <a:endParaRPr lang="en-US"/>
          </a:p>
        </p:txBody>
      </p:sp>
      <p:sp>
        <p:nvSpPr>
          <p:cNvPr id="5" name="Footer Placeholder 4"/>
          <p:cNvSpPr>
            <a:spLocks noGrp="1"/>
          </p:cNvSpPr>
          <p:nvPr>
            <p:ph type="ftr" sz="quarter" idx="11"/>
          </p:nvPr>
        </p:nvSpPr>
        <p:spPr/>
        <p:txBody>
          <a:bodyPr/>
          <a:lstStyle/>
          <a:p>
            <a:r>
              <a:rPr lang="en-US" smtClean="0"/>
              <a:t>EGU General Assembly 2020 - Online Meeting</a:t>
            </a:r>
            <a:endParaRPr lang="en-US"/>
          </a:p>
        </p:txBody>
      </p:sp>
      <p:sp>
        <p:nvSpPr>
          <p:cNvPr id="6" name="Slide Number Placeholder 5"/>
          <p:cNvSpPr>
            <a:spLocks noGrp="1"/>
          </p:cNvSpPr>
          <p:nvPr>
            <p:ph type="sldNum" sz="quarter" idx="12"/>
          </p:nvPr>
        </p:nvSpPr>
        <p:spPr/>
        <p:txBody>
          <a:bodyPr/>
          <a:lstStyle/>
          <a:p>
            <a:fld id="{2D57B0AA-AC8E-4463-ADAC-E87D09B82E4F}" type="slidenum">
              <a:rPr lang="en-US" smtClean="0"/>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5/4/2020 </a:t>
            </a:r>
            <a:endParaRPr lang="en-US"/>
          </a:p>
        </p:txBody>
      </p:sp>
      <p:sp>
        <p:nvSpPr>
          <p:cNvPr id="5" name="Footer Placeholder 4"/>
          <p:cNvSpPr>
            <a:spLocks noGrp="1"/>
          </p:cNvSpPr>
          <p:nvPr>
            <p:ph type="ftr" sz="quarter" idx="11"/>
          </p:nvPr>
        </p:nvSpPr>
        <p:spPr/>
        <p:txBody>
          <a:bodyPr/>
          <a:lstStyle/>
          <a:p>
            <a:r>
              <a:rPr lang="en-US" smtClean="0"/>
              <a:t>EGU General Assembly 2020 - Online Meeting</a:t>
            </a:r>
            <a:endParaRPr lang="en-US"/>
          </a:p>
        </p:txBody>
      </p:sp>
      <p:sp>
        <p:nvSpPr>
          <p:cNvPr id="6" name="Slide Number Placeholder 5"/>
          <p:cNvSpPr>
            <a:spLocks noGrp="1"/>
          </p:cNvSpPr>
          <p:nvPr>
            <p:ph type="sldNum" sz="quarter" idx="12"/>
          </p:nvPr>
        </p:nvSpPr>
        <p:spPr/>
        <p:txBody>
          <a:bodyPr/>
          <a:lstStyle/>
          <a:p>
            <a:fld id="{513444FB-C5BC-F544-AEA6-B9545A76227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5/4/2020 </a:t>
            </a:r>
            <a:endParaRPr lang="en-US"/>
          </a:p>
        </p:txBody>
      </p:sp>
      <p:sp>
        <p:nvSpPr>
          <p:cNvPr id="5" name="Footer Placeholder 4"/>
          <p:cNvSpPr>
            <a:spLocks noGrp="1"/>
          </p:cNvSpPr>
          <p:nvPr>
            <p:ph type="ftr" sz="quarter" idx="11"/>
          </p:nvPr>
        </p:nvSpPr>
        <p:spPr>
          <a:xfrm>
            <a:off x="2640597" y="6377459"/>
            <a:ext cx="3836404" cy="365125"/>
          </a:xfrm>
        </p:spPr>
        <p:txBody>
          <a:bodyPr/>
          <a:lstStyle/>
          <a:p>
            <a:r>
              <a:rPr lang="en-US" smtClean="0"/>
              <a:t>EGU General Assembly 2020 - Online Meeting</a:t>
            </a:r>
            <a:endParaRPr lang="en-US"/>
          </a:p>
        </p:txBody>
      </p:sp>
      <p:sp>
        <p:nvSpPr>
          <p:cNvPr id="6" name="Slide Number Placeholder 5"/>
          <p:cNvSpPr>
            <a:spLocks noGrp="1"/>
          </p:cNvSpPr>
          <p:nvPr>
            <p:ph type="sldNum" sz="quarter" idx="12"/>
          </p:nvPr>
        </p:nvSpPr>
        <p:spPr/>
        <p:txBody>
          <a:bodyPr/>
          <a:lstStyle/>
          <a:p>
            <a:fld id="{513444FB-C5BC-F544-AEA6-B9545A76227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5/4/2020 </a:t>
            </a:r>
            <a:endParaRPr lang="en-US"/>
          </a:p>
        </p:txBody>
      </p:sp>
      <p:sp>
        <p:nvSpPr>
          <p:cNvPr id="5" name="Footer Placeholder 4"/>
          <p:cNvSpPr>
            <a:spLocks noGrp="1"/>
          </p:cNvSpPr>
          <p:nvPr>
            <p:ph type="ftr" sz="quarter" idx="11"/>
          </p:nvPr>
        </p:nvSpPr>
        <p:spPr/>
        <p:txBody>
          <a:bodyPr/>
          <a:lstStyle/>
          <a:p>
            <a:r>
              <a:rPr lang="en-US" smtClean="0"/>
              <a:t>EGU General Assembly 2020 - Online Meeting</a:t>
            </a:r>
            <a:endParaRPr lang="en-US"/>
          </a:p>
        </p:txBody>
      </p:sp>
      <p:sp>
        <p:nvSpPr>
          <p:cNvPr id="6" name="Slide Number Placeholder 5"/>
          <p:cNvSpPr>
            <a:spLocks noGrp="1"/>
          </p:cNvSpPr>
          <p:nvPr>
            <p:ph type="sldNum" sz="quarter" idx="12"/>
          </p:nvPr>
        </p:nvSpPr>
        <p:spPr/>
        <p:txBody>
          <a:bodyPr/>
          <a:lstStyle/>
          <a:p>
            <a:fld id="{513444FB-C5BC-F544-AEA6-B9545A76227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5/4/2020 </a:t>
            </a:r>
            <a:endParaRPr lang="en-US"/>
          </a:p>
        </p:txBody>
      </p:sp>
      <p:sp>
        <p:nvSpPr>
          <p:cNvPr id="5" name="Footer Placeholder 4"/>
          <p:cNvSpPr>
            <a:spLocks noGrp="1"/>
          </p:cNvSpPr>
          <p:nvPr>
            <p:ph type="ftr" sz="quarter" idx="11"/>
          </p:nvPr>
        </p:nvSpPr>
        <p:spPr/>
        <p:txBody>
          <a:bodyPr/>
          <a:lstStyle/>
          <a:p>
            <a:r>
              <a:rPr lang="en-US" smtClean="0"/>
              <a:t>EGU General Assembly 2020 - Online Meeting</a:t>
            </a:r>
            <a:endParaRPr lang="en-US"/>
          </a:p>
        </p:txBody>
      </p:sp>
      <p:sp>
        <p:nvSpPr>
          <p:cNvPr id="6" name="Slide Number Placeholder 5"/>
          <p:cNvSpPr>
            <a:spLocks noGrp="1"/>
          </p:cNvSpPr>
          <p:nvPr>
            <p:ph type="sldNum" sz="quarter" idx="12"/>
          </p:nvPr>
        </p:nvSpPr>
        <p:spPr/>
        <p:txBody>
          <a:bodyPr/>
          <a:lstStyle/>
          <a:p>
            <a:fld id="{513444FB-C5BC-F544-AEA6-B9545A76227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5/4/2020 </a:t>
            </a:r>
            <a:endParaRPr lang="en-US"/>
          </a:p>
        </p:txBody>
      </p:sp>
      <p:sp>
        <p:nvSpPr>
          <p:cNvPr id="6" name="Footer Placeholder 5"/>
          <p:cNvSpPr>
            <a:spLocks noGrp="1"/>
          </p:cNvSpPr>
          <p:nvPr>
            <p:ph type="ftr" sz="quarter" idx="11"/>
          </p:nvPr>
        </p:nvSpPr>
        <p:spPr/>
        <p:txBody>
          <a:bodyPr/>
          <a:lstStyle/>
          <a:p>
            <a:r>
              <a:rPr lang="en-US" smtClean="0"/>
              <a:t>EGU General Assembly 2020 - Online Meeting</a:t>
            </a:r>
            <a:endParaRPr lang="en-US"/>
          </a:p>
        </p:txBody>
      </p:sp>
      <p:sp>
        <p:nvSpPr>
          <p:cNvPr id="7" name="Slide Number Placeholder 6"/>
          <p:cNvSpPr>
            <a:spLocks noGrp="1"/>
          </p:cNvSpPr>
          <p:nvPr>
            <p:ph type="sldNum" sz="quarter" idx="12"/>
          </p:nvPr>
        </p:nvSpPr>
        <p:spPr/>
        <p:txBody>
          <a:bodyPr/>
          <a:lstStyle/>
          <a:p>
            <a:fld id="{513444FB-C5BC-F544-AEA6-B9545A76227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5/4/2020 </a:t>
            </a:r>
            <a:endParaRPr lang="en-US"/>
          </a:p>
        </p:txBody>
      </p:sp>
      <p:sp>
        <p:nvSpPr>
          <p:cNvPr id="8" name="Footer Placeholder 7"/>
          <p:cNvSpPr>
            <a:spLocks noGrp="1"/>
          </p:cNvSpPr>
          <p:nvPr>
            <p:ph type="ftr" sz="quarter" idx="11"/>
          </p:nvPr>
        </p:nvSpPr>
        <p:spPr/>
        <p:txBody>
          <a:bodyPr/>
          <a:lstStyle/>
          <a:p>
            <a:r>
              <a:rPr lang="en-US" smtClean="0"/>
              <a:t>EGU General Assembly 2020 - Online Meeting</a:t>
            </a:r>
            <a:endParaRPr lang="en-US"/>
          </a:p>
        </p:txBody>
      </p:sp>
      <p:sp>
        <p:nvSpPr>
          <p:cNvPr id="9" name="Slide Number Placeholder 8"/>
          <p:cNvSpPr>
            <a:spLocks noGrp="1"/>
          </p:cNvSpPr>
          <p:nvPr>
            <p:ph type="sldNum" sz="quarter" idx="12"/>
          </p:nvPr>
        </p:nvSpPr>
        <p:spPr/>
        <p:txBody>
          <a:bodyPr/>
          <a:lstStyle/>
          <a:p>
            <a:fld id="{513444FB-C5BC-F544-AEA6-B9545A76227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5/4/2020 </a:t>
            </a:r>
            <a:endParaRPr lang="en-US"/>
          </a:p>
        </p:txBody>
      </p:sp>
      <p:sp>
        <p:nvSpPr>
          <p:cNvPr id="4" name="Footer Placeholder 3"/>
          <p:cNvSpPr>
            <a:spLocks noGrp="1"/>
          </p:cNvSpPr>
          <p:nvPr>
            <p:ph type="ftr" sz="quarter" idx="11"/>
          </p:nvPr>
        </p:nvSpPr>
        <p:spPr/>
        <p:txBody>
          <a:bodyPr/>
          <a:lstStyle/>
          <a:p>
            <a:r>
              <a:rPr lang="en-US" smtClean="0"/>
              <a:t>EGU General Assembly 2020 - Online Meeting</a:t>
            </a:r>
            <a:endParaRPr lang="en-US"/>
          </a:p>
        </p:txBody>
      </p:sp>
      <p:sp>
        <p:nvSpPr>
          <p:cNvPr id="5" name="Slide Number Placeholder 4"/>
          <p:cNvSpPr>
            <a:spLocks noGrp="1"/>
          </p:cNvSpPr>
          <p:nvPr>
            <p:ph type="sldNum" sz="quarter" idx="12"/>
          </p:nvPr>
        </p:nvSpPr>
        <p:spPr/>
        <p:txBody>
          <a:bodyPr/>
          <a:lstStyle/>
          <a:p>
            <a:fld id="{513444FB-C5BC-F544-AEA6-B9545A76227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5/4/2020 </a:t>
            </a:r>
            <a:endParaRPr lang="en-US"/>
          </a:p>
        </p:txBody>
      </p:sp>
      <p:sp>
        <p:nvSpPr>
          <p:cNvPr id="3" name="Footer Placeholder 2"/>
          <p:cNvSpPr>
            <a:spLocks noGrp="1"/>
          </p:cNvSpPr>
          <p:nvPr>
            <p:ph type="ftr" sz="quarter" idx="11"/>
          </p:nvPr>
        </p:nvSpPr>
        <p:spPr/>
        <p:txBody>
          <a:bodyPr/>
          <a:lstStyle/>
          <a:p>
            <a:r>
              <a:rPr lang="en-US" smtClean="0"/>
              <a:t>EGU General Assembly 2020 - Online Meeting</a:t>
            </a:r>
            <a:endParaRPr lang="en-US"/>
          </a:p>
        </p:txBody>
      </p:sp>
      <p:sp>
        <p:nvSpPr>
          <p:cNvPr id="4" name="Slide Number Placeholder 3"/>
          <p:cNvSpPr>
            <a:spLocks noGrp="1"/>
          </p:cNvSpPr>
          <p:nvPr>
            <p:ph type="sldNum" sz="quarter" idx="12"/>
          </p:nvPr>
        </p:nvSpPr>
        <p:spPr/>
        <p:txBody>
          <a:bodyPr/>
          <a:lstStyle/>
          <a:p>
            <a:fld id="{513444FB-C5BC-F544-AEA6-B9545A76227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5/4/2020 </a:t>
            </a:r>
            <a:endParaRPr lang="en-US"/>
          </a:p>
        </p:txBody>
      </p:sp>
      <p:sp>
        <p:nvSpPr>
          <p:cNvPr id="6" name="Footer Placeholder 5"/>
          <p:cNvSpPr>
            <a:spLocks noGrp="1"/>
          </p:cNvSpPr>
          <p:nvPr>
            <p:ph type="ftr" sz="quarter" idx="11"/>
          </p:nvPr>
        </p:nvSpPr>
        <p:spPr/>
        <p:txBody>
          <a:bodyPr/>
          <a:lstStyle/>
          <a:p>
            <a:r>
              <a:rPr lang="en-US" smtClean="0"/>
              <a:t>EGU General Assembly 2020 - Online Meeting</a:t>
            </a:r>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r>
              <a:rPr lang="en-US" smtClean="0"/>
              <a:t>5/4/2020 </a:t>
            </a:r>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t>EGU General Assembly 2020 - Online Meeting</a:t>
            </a:r>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513444FB-C5BC-F544-AEA6-B9545A76227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defTabSz="914400" fontAlgn="base">
              <a:spcBef>
                <a:spcPct val="0"/>
              </a:spcBef>
              <a:spcAft>
                <a:spcPct val="0"/>
              </a:spcAft>
              <a:defRPr/>
            </a:pPr>
            <a:r>
              <a:rPr lang="en-US" smtClean="0">
                <a:solidFill>
                  <a:prstClr val="white">
                    <a:shade val="50000"/>
                  </a:prstClr>
                </a:solidFill>
              </a:rPr>
              <a:t>5/4/2020 </a:t>
            </a:r>
            <a:endParaRPr lang="en-US">
              <a:solidFill>
                <a:prstClr val="white">
                  <a:shade val="50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defTabSz="914400" fontAlgn="base">
              <a:spcBef>
                <a:spcPct val="0"/>
              </a:spcBef>
              <a:spcAft>
                <a:spcPct val="0"/>
              </a:spcAft>
              <a:defRPr/>
            </a:pPr>
            <a:r>
              <a:rPr lang="en-US" smtClean="0">
                <a:solidFill>
                  <a:prstClr val="white">
                    <a:shade val="50000"/>
                  </a:prstClr>
                </a:solidFill>
              </a:rPr>
              <a:t>EGU General Assembly 2020 - Online Meeting</a:t>
            </a:r>
            <a:endParaRPr lang="en-US">
              <a:solidFill>
                <a:prstClr val="white">
                  <a:shade val="50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defTabSz="914400" fontAlgn="base">
              <a:spcBef>
                <a:spcPct val="0"/>
              </a:spcBef>
              <a:spcAft>
                <a:spcPct val="0"/>
              </a:spcAft>
              <a:defRPr/>
            </a:pPr>
            <a:r>
              <a:rPr lang="en-US" smtClean="0">
                <a:latin typeface="Helvetica" charset="0"/>
                <a:ea typeface="ＭＳ Ｐゴシック" charset="0"/>
                <a:cs typeface="ＭＳ Ｐゴシック" charset="0"/>
              </a:rPr>
              <a:t>RLM - </a:t>
            </a:r>
            <a:fld id="{331B73F6-5E95-6843-9D8E-BD9EDF3AB769}" type="slidenum">
              <a:rPr lang="en-US" smtClean="0">
                <a:latin typeface="Helvetica" charset="0"/>
                <a:ea typeface="ＭＳ Ｐゴシック" charset="0"/>
                <a:cs typeface="ＭＳ Ｐゴシック" charset="0"/>
              </a:rPr>
              <a:pPr defTabSz="914400" fontAlgn="base">
                <a:spcBef>
                  <a:spcPct val="0"/>
                </a:spcBef>
                <a:spcAft>
                  <a:spcPct val="0"/>
                </a:spcAft>
                <a:defRPr/>
              </a:pPr>
              <a:t>‹#›</a:t>
            </a:fld>
            <a:endParaRPr lang="en-US">
              <a:latin typeface="Helvetica" charset="0"/>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hf sldNum="0" hdr="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emf"/><Relationship Id="rId9" Type="http://schemas.openxmlformats.org/officeDocument/2006/relationships/image" Target="../media/image23.emf"/><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image" Target="../media/image2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9.png"/><Relationship Id="rId5" Type="http://schemas.openxmlformats.org/officeDocument/2006/relationships/image" Target="../media/image10.emf"/><Relationship Id="rId1" Type="http://schemas.microsoft.com/office/2007/relationships/media" Target="file://localhost/Users/mouawad/WORK/POSTDOC_UMD/Talks/MESSENGER/Na3.mov" TargetMode="External"/><Relationship Id="rId2" Type="http://schemas.openxmlformats.org/officeDocument/2006/relationships/video" Target="file://localhost/Users/mouawad/WORK/POSTDOC_UMD/Talks/MESSENGER/Na3.m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g"/><Relationship Id="rId3"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jp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g"/><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26550"/>
            <a:ext cx="8077200" cy="1673352"/>
          </a:xfrm>
        </p:spPr>
        <p:txBody>
          <a:bodyPr>
            <a:normAutofit fontScale="90000"/>
          </a:bodyPr>
          <a:lstStyle/>
          <a:p>
            <a:r>
              <a:rPr lang="en-US" dirty="0"/>
              <a:t>Mercury's Na Exosphere: combining ground-based and MESSENGER data</a:t>
            </a:r>
            <a:endParaRPr lang="en-US" dirty="0">
              <a:latin typeface="PT Sans"/>
              <a:cs typeface="PT Sans"/>
            </a:endParaRPr>
          </a:p>
        </p:txBody>
      </p:sp>
      <p:sp>
        <p:nvSpPr>
          <p:cNvPr id="3" name="Subtitle 2"/>
          <p:cNvSpPr>
            <a:spLocks noGrp="1"/>
          </p:cNvSpPr>
          <p:nvPr>
            <p:ph type="subTitle" idx="1"/>
          </p:nvPr>
        </p:nvSpPr>
        <p:spPr>
          <a:xfrm>
            <a:off x="457200" y="1999902"/>
            <a:ext cx="8077200" cy="3217227"/>
          </a:xfrm>
        </p:spPr>
        <p:txBody>
          <a:bodyPr>
            <a:normAutofit/>
          </a:bodyPr>
          <a:lstStyle/>
          <a:p>
            <a:r>
              <a:rPr lang="en-US" dirty="0" smtClean="0">
                <a:latin typeface="PT Sans"/>
                <a:cs typeface="PT Sans"/>
              </a:rPr>
              <a:t>Nelly Mouawad</a:t>
            </a:r>
            <a:r>
              <a:rPr lang="en-US" baseline="30000" dirty="0" smtClean="0">
                <a:latin typeface="PT Sans"/>
                <a:cs typeface="PT Sans"/>
              </a:rPr>
              <a:t>1</a:t>
            </a:r>
            <a:r>
              <a:rPr lang="en-US" dirty="0" smtClean="0">
                <a:latin typeface="PT Sans"/>
                <a:cs typeface="PT Sans"/>
              </a:rPr>
              <a:t>, Judy Chebly</a:t>
            </a:r>
            <a:r>
              <a:rPr lang="en-US" baseline="30000" dirty="0" smtClean="0">
                <a:latin typeface="PT Sans"/>
                <a:cs typeface="PT Sans"/>
              </a:rPr>
              <a:t>1</a:t>
            </a:r>
            <a:r>
              <a:rPr lang="en-US" dirty="0" smtClean="0">
                <a:latin typeface="PT Sans"/>
                <a:cs typeface="PT Sans"/>
              </a:rPr>
              <a:t>, Francois Leblanc</a:t>
            </a:r>
            <a:r>
              <a:rPr lang="en-US" baseline="30000" dirty="0" smtClean="0">
                <a:latin typeface="PT Sans"/>
                <a:cs typeface="PT Sans"/>
              </a:rPr>
              <a:t>2</a:t>
            </a:r>
            <a:r>
              <a:rPr lang="en-US" dirty="0" smtClean="0">
                <a:latin typeface="PT Sans"/>
                <a:cs typeface="PT Sans"/>
              </a:rPr>
              <a:t>, Jonathan Fraine</a:t>
            </a:r>
            <a:r>
              <a:rPr lang="en-US" baseline="30000" dirty="0" smtClean="0">
                <a:latin typeface="PT Sans"/>
                <a:cs typeface="PT Sans"/>
              </a:rPr>
              <a:t>3</a:t>
            </a:r>
            <a:r>
              <a:rPr lang="en-US" dirty="0" smtClean="0">
                <a:latin typeface="PT Sans"/>
                <a:cs typeface="PT Sans"/>
              </a:rPr>
              <a:t>, and Fatima Kahil</a:t>
            </a:r>
            <a:r>
              <a:rPr lang="en-US" baseline="30000" dirty="0" smtClean="0">
                <a:latin typeface="PT Sans"/>
                <a:cs typeface="PT Sans"/>
              </a:rPr>
              <a:t>4</a:t>
            </a:r>
          </a:p>
          <a:p>
            <a:endParaRPr lang="en-US" dirty="0">
              <a:latin typeface="PT Sans"/>
              <a:cs typeface="PT Sans"/>
            </a:endParaRPr>
          </a:p>
          <a:p>
            <a:r>
              <a:rPr lang="en-US" sz="1800" i="1" dirty="0">
                <a:latin typeface="PT Sans"/>
                <a:cs typeface="PT Sans"/>
              </a:rPr>
              <a:t> </a:t>
            </a:r>
            <a:r>
              <a:rPr lang="en-US" sz="1800" i="1" dirty="0" smtClean="0">
                <a:latin typeface="PT Sans"/>
                <a:cs typeface="PT Sans"/>
              </a:rPr>
              <a:t>   </a:t>
            </a:r>
            <a:r>
              <a:rPr lang="en-US" sz="1800" i="1" baseline="30000" dirty="0" smtClean="0">
                <a:latin typeface="PT Sans"/>
                <a:cs typeface="PT Sans"/>
              </a:rPr>
              <a:t>1</a:t>
            </a:r>
            <a:r>
              <a:rPr lang="en-US" sz="1800" i="1" dirty="0" smtClean="0">
                <a:latin typeface="PT Sans"/>
                <a:cs typeface="PT Sans"/>
              </a:rPr>
              <a:t>Lebanese American University</a:t>
            </a:r>
          </a:p>
          <a:p>
            <a:r>
              <a:rPr lang="en-US" sz="1800" i="1" dirty="0">
                <a:latin typeface="PT Sans"/>
                <a:cs typeface="PT Sans"/>
              </a:rPr>
              <a:t> </a:t>
            </a:r>
            <a:r>
              <a:rPr lang="en-US" sz="1800" i="1" dirty="0" smtClean="0">
                <a:latin typeface="PT Sans"/>
                <a:cs typeface="PT Sans"/>
              </a:rPr>
              <a:t>   </a:t>
            </a:r>
            <a:r>
              <a:rPr lang="en-US" sz="1800" i="1" baseline="30000" dirty="0" smtClean="0">
                <a:latin typeface="PT Sans"/>
                <a:cs typeface="PT Sans"/>
              </a:rPr>
              <a:t>2</a:t>
            </a:r>
            <a:r>
              <a:rPr lang="en-US" sz="1800" i="1" dirty="0" smtClean="0">
                <a:latin typeface="PT Sans"/>
                <a:cs typeface="PT Sans"/>
              </a:rPr>
              <a:t>Sorbonne University, LATMOS</a:t>
            </a:r>
          </a:p>
          <a:p>
            <a:r>
              <a:rPr lang="en-US" sz="1800" i="1" dirty="0">
                <a:latin typeface="PT Sans"/>
                <a:cs typeface="PT Sans"/>
              </a:rPr>
              <a:t> </a:t>
            </a:r>
            <a:r>
              <a:rPr lang="en-US" sz="1800" i="1" dirty="0" smtClean="0">
                <a:latin typeface="PT Sans"/>
                <a:cs typeface="PT Sans"/>
              </a:rPr>
              <a:t>   </a:t>
            </a:r>
            <a:r>
              <a:rPr lang="en-US" sz="1800" i="1" baseline="30000" dirty="0" smtClean="0">
                <a:latin typeface="PT Sans"/>
                <a:cs typeface="PT Sans"/>
              </a:rPr>
              <a:t>3</a:t>
            </a:r>
            <a:r>
              <a:rPr lang="en-US" sz="1800" i="1" dirty="0" smtClean="0">
                <a:latin typeface="PT Sans"/>
                <a:cs typeface="PT Sans"/>
              </a:rPr>
              <a:t>Space Science Institute</a:t>
            </a:r>
          </a:p>
          <a:p>
            <a:r>
              <a:rPr lang="en-US" sz="1800" i="1" dirty="0">
                <a:latin typeface="PT Sans"/>
                <a:cs typeface="PT Sans"/>
              </a:rPr>
              <a:t> </a:t>
            </a:r>
            <a:r>
              <a:rPr lang="en-US" sz="1800" i="1" dirty="0" smtClean="0">
                <a:latin typeface="PT Sans"/>
                <a:cs typeface="PT Sans"/>
              </a:rPr>
              <a:t>   </a:t>
            </a:r>
            <a:r>
              <a:rPr lang="en-US" sz="1800" i="1" baseline="30000" dirty="0" smtClean="0">
                <a:latin typeface="PT Sans"/>
                <a:cs typeface="PT Sans"/>
              </a:rPr>
              <a:t>4</a:t>
            </a:r>
            <a:r>
              <a:rPr lang="en-US" sz="1800" i="1" dirty="0" smtClean="0">
                <a:latin typeface="PT Sans"/>
                <a:cs typeface="PT Sans"/>
              </a:rPr>
              <a:t>Max-Plank Institute for solar system research</a:t>
            </a:r>
          </a:p>
          <a:p>
            <a:r>
              <a:rPr lang="en-US" dirty="0" smtClean="0">
                <a:latin typeface="PT Sans"/>
                <a:cs typeface="PT Sans"/>
              </a:rPr>
              <a:t> </a:t>
            </a:r>
            <a:endParaRPr lang="en-US" dirty="0">
              <a:latin typeface="PT Sans"/>
              <a:cs typeface="PT Sans"/>
            </a:endParaRPr>
          </a:p>
        </p:txBody>
      </p:sp>
      <p:sp>
        <p:nvSpPr>
          <p:cNvPr id="4" name="Date Placeholder 3"/>
          <p:cNvSpPr>
            <a:spLocks noGrp="1"/>
          </p:cNvSpPr>
          <p:nvPr>
            <p:ph type="dt" sz="half" idx="10"/>
          </p:nvPr>
        </p:nvSpPr>
        <p:spPr/>
        <p:txBody>
          <a:bodyPr/>
          <a:lstStyle/>
          <a:p>
            <a:r>
              <a:rPr lang="en-US" smtClean="0"/>
              <a:t>5/4/2020 </a:t>
            </a:r>
            <a:endParaRPr lang="en-US" dirty="0"/>
          </a:p>
        </p:txBody>
      </p:sp>
      <p:sp>
        <p:nvSpPr>
          <p:cNvPr id="5" name="Footer Placeholder 4"/>
          <p:cNvSpPr>
            <a:spLocks noGrp="1"/>
          </p:cNvSpPr>
          <p:nvPr>
            <p:ph type="ftr" sz="quarter" idx="11"/>
          </p:nvPr>
        </p:nvSpPr>
        <p:spPr>
          <a:xfrm>
            <a:off x="3124199" y="6356350"/>
            <a:ext cx="3516245" cy="365125"/>
          </a:xfrm>
        </p:spPr>
        <p:txBody>
          <a:bodyPr>
            <a:normAutofit/>
          </a:bodyPr>
          <a:lstStyle/>
          <a:p>
            <a:r>
              <a:rPr lang="en-US" smtClean="0"/>
              <a:t>EGU General Assembly 2020 - Online Meeting</a:t>
            </a:r>
            <a:endParaRPr lang="en-US" dirty="0"/>
          </a:p>
        </p:txBody>
      </p:sp>
      <p:pic>
        <p:nvPicPr>
          <p:cNvPr id="6" name="Picture 5" descr="logo-lau2009-bi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8170"/>
            <a:ext cx="2312657" cy="821465"/>
          </a:xfrm>
          <a:prstGeom prst="rect">
            <a:avLst/>
          </a:prstGeom>
        </p:spPr>
      </p:pic>
      <p:pic>
        <p:nvPicPr>
          <p:cNvPr id="7" name="Picture 6" descr="Logo_LATMOS_Carre_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096" y="5217129"/>
            <a:ext cx="802505" cy="802505"/>
          </a:xfrm>
          <a:prstGeom prst="rect">
            <a:avLst/>
          </a:prstGeom>
          <a:solidFill>
            <a:schemeClr val="bg1"/>
          </a:solidFill>
        </p:spPr>
      </p:pic>
      <p:pic>
        <p:nvPicPr>
          <p:cNvPr id="8" name="Picture 7" descr="Logo_upmc_sorbon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8258" y="5198171"/>
            <a:ext cx="1642925" cy="821463"/>
          </a:xfrm>
          <a:prstGeom prst="rect">
            <a:avLst/>
          </a:prstGeom>
        </p:spPr>
      </p:pic>
      <p:pic>
        <p:nvPicPr>
          <p:cNvPr id="9" name="Picture 8" descr="down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1183" y="5151301"/>
            <a:ext cx="1009030" cy="1009030"/>
          </a:xfrm>
          <a:prstGeom prst="rect">
            <a:avLst/>
          </a:prstGeom>
        </p:spPr>
      </p:pic>
      <p:pic>
        <p:nvPicPr>
          <p:cNvPr id="10" name="Picture 9" descr="Screen Shot 2020-05-05 at 1.00.55 AM.png"/>
          <p:cNvPicPr>
            <a:picLocks noChangeAspect="1"/>
          </p:cNvPicPr>
          <p:nvPr/>
        </p:nvPicPr>
        <p:blipFill rotWithShape="1">
          <a:blip r:embed="rId6">
            <a:extLst>
              <a:ext uri="{28A0092B-C50C-407E-A947-70E740481C1C}">
                <a14:useLocalDpi xmlns:a14="http://schemas.microsoft.com/office/drawing/2010/main" val="0"/>
              </a:ext>
            </a:extLst>
          </a:blip>
          <a:srcRect r="28467"/>
          <a:stretch/>
        </p:blipFill>
        <p:spPr>
          <a:xfrm>
            <a:off x="6040212" y="5198170"/>
            <a:ext cx="3103787" cy="637508"/>
          </a:xfrm>
          <a:prstGeom prst="rect">
            <a:avLst/>
          </a:prstGeom>
        </p:spPr>
      </p:pic>
      <p:pic>
        <p:nvPicPr>
          <p:cNvPr id="11" name="Picture 10" descr="MO_16_CC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55008" y="6218480"/>
            <a:ext cx="1825436" cy="638903"/>
          </a:xfrm>
          <a:prstGeom prst="rect">
            <a:avLst/>
          </a:prstGeom>
        </p:spPr>
      </p:pic>
    </p:spTree>
    <p:extLst>
      <p:ext uri="{BB962C8B-B14F-4D97-AF65-F5344CB8AC3E}">
        <p14:creationId xmlns:p14="http://schemas.microsoft.com/office/powerpoint/2010/main" val="16669685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5/4/2020 </a:t>
            </a:r>
            <a:endParaRPr lang="en-US"/>
          </a:p>
        </p:txBody>
      </p:sp>
      <p:sp>
        <p:nvSpPr>
          <p:cNvPr id="3" name="Footer Placeholder 2"/>
          <p:cNvSpPr>
            <a:spLocks noGrp="1"/>
          </p:cNvSpPr>
          <p:nvPr>
            <p:ph type="ftr" sz="quarter" idx="11"/>
          </p:nvPr>
        </p:nvSpPr>
        <p:spPr/>
        <p:txBody>
          <a:bodyPr/>
          <a:lstStyle/>
          <a:p>
            <a:r>
              <a:rPr lang="en-US" smtClean="0"/>
              <a:t>EGU General Assembly 2020 - Online Meeting</a:t>
            </a:r>
            <a:endParaRPr lang="en-US"/>
          </a:p>
        </p:txBody>
      </p:sp>
      <p:grpSp>
        <p:nvGrpSpPr>
          <p:cNvPr id="4" name="Group 3"/>
          <p:cNvGrpSpPr/>
          <p:nvPr/>
        </p:nvGrpSpPr>
        <p:grpSpPr>
          <a:xfrm>
            <a:off x="18524" y="130791"/>
            <a:ext cx="3406867" cy="6346209"/>
            <a:chOff x="18525" y="1513606"/>
            <a:chExt cx="2931493" cy="5344394"/>
          </a:xfrm>
        </p:grpSpPr>
        <p:pic>
          <p:nvPicPr>
            <p:cNvPr id="5" name="Picture 4" descr="Vervack2010_M3_Na_Mercury_cut.png"/>
            <p:cNvPicPr>
              <a:picLocks noChangeAspect="1"/>
            </p:cNvPicPr>
            <p:nvPr/>
          </p:nvPicPr>
          <p:blipFill rotWithShape="1">
            <a:blip r:embed="rId2">
              <a:extLst>
                <a:ext uri="{28A0092B-C50C-407E-A947-70E740481C1C}">
                  <a14:useLocalDpi xmlns:a14="http://schemas.microsoft.com/office/drawing/2010/main" val="0"/>
                </a:ext>
              </a:extLst>
            </a:blip>
            <a:srcRect t="4254" r="31786"/>
            <a:stretch/>
          </p:blipFill>
          <p:spPr>
            <a:xfrm>
              <a:off x="781885" y="1635502"/>
              <a:ext cx="2168133" cy="5222498"/>
            </a:xfrm>
            <a:prstGeom prst="rect">
              <a:avLst/>
            </a:prstGeom>
          </p:spPr>
        </p:pic>
        <p:pic>
          <p:nvPicPr>
            <p:cNvPr id="6" name="Picture 5" descr="UVVSmessenger_cropped.jpg"/>
            <p:cNvPicPr>
              <a:picLocks noChangeAspect="1"/>
            </p:cNvPicPr>
            <p:nvPr/>
          </p:nvPicPr>
          <p:blipFill rotWithShape="1">
            <a:blip r:embed="rId3">
              <a:extLst>
                <a:ext uri="{28A0092B-C50C-407E-A947-70E740481C1C}">
                  <a14:useLocalDpi xmlns:a14="http://schemas.microsoft.com/office/drawing/2010/main" val="0"/>
                </a:ext>
              </a:extLst>
            </a:blip>
            <a:srcRect l="6610" r="82479"/>
            <a:stretch/>
          </p:blipFill>
          <p:spPr>
            <a:xfrm>
              <a:off x="243756" y="1513606"/>
              <a:ext cx="550610" cy="5237713"/>
            </a:xfrm>
            <a:prstGeom prst="rect">
              <a:avLst/>
            </a:prstGeom>
          </p:spPr>
        </p:pic>
        <p:sp>
          <p:nvSpPr>
            <p:cNvPr id="7" name="TextBox 6"/>
            <p:cNvSpPr txBox="1"/>
            <p:nvPr/>
          </p:nvSpPr>
          <p:spPr>
            <a:xfrm rot="16200000">
              <a:off x="-789366" y="3873961"/>
              <a:ext cx="1985114" cy="369332"/>
            </a:xfrm>
            <a:prstGeom prst="rect">
              <a:avLst/>
            </a:prstGeom>
            <a:noFill/>
          </p:spPr>
          <p:txBody>
            <a:bodyPr wrap="none" rtlCol="0">
              <a:spAutoFit/>
            </a:bodyPr>
            <a:lstStyle/>
            <a:p>
              <a:r>
                <a:rPr lang="en-US" b="1" dirty="0" smtClean="0"/>
                <a:t>Log Radiance [</a:t>
              </a:r>
              <a:r>
                <a:rPr lang="en-US" b="1" dirty="0" err="1" smtClean="0"/>
                <a:t>kR</a:t>
              </a:r>
              <a:r>
                <a:rPr lang="en-US" b="1" dirty="0" smtClean="0"/>
                <a:t>]</a:t>
              </a:r>
              <a:endParaRPr lang="en-US" b="1" dirty="0"/>
            </a:p>
          </p:txBody>
        </p:sp>
      </p:grpSp>
      <p:pic>
        <p:nvPicPr>
          <p:cNvPr id="8" name="Picture 7" descr="Fig_EGU2020_M3_only.png"/>
          <p:cNvPicPr>
            <a:picLocks noChangeAspect="1"/>
          </p:cNvPicPr>
          <p:nvPr/>
        </p:nvPicPr>
        <p:blipFill rotWithShape="1">
          <a:blip r:embed="rId4">
            <a:extLst>
              <a:ext uri="{28A0092B-C50C-407E-A947-70E740481C1C}">
                <a14:useLocalDpi xmlns:a14="http://schemas.microsoft.com/office/drawing/2010/main" val="0"/>
              </a:ext>
            </a:extLst>
          </a:blip>
          <a:srcRect l="6173" t="8203" r="8523"/>
          <a:stretch/>
        </p:blipFill>
        <p:spPr>
          <a:xfrm rot="16200000">
            <a:off x="1314740" y="2386187"/>
            <a:ext cx="6582464" cy="2361162"/>
          </a:xfrm>
          <a:prstGeom prst="rect">
            <a:avLst/>
          </a:prstGeom>
        </p:spPr>
      </p:pic>
      <p:grpSp>
        <p:nvGrpSpPr>
          <p:cNvPr id="13" name="Group 12"/>
          <p:cNvGrpSpPr/>
          <p:nvPr/>
        </p:nvGrpSpPr>
        <p:grpSpPr>
          <a:xfrm>
            <a:off x="2366533" y="1"/>
            <a:ext cx="5458786" cy="6905254"/>
            <a:chOff x="2366533" y="1"/>
            <a:chExt cx="5458786" cy="6905254"/>
          </a:xfrm>
        </p:grpSpPr>
        <p:grpSp>
          <p:nvGrpSpPr>
            <p:cNvPr id="11" name="Group 10"/>
            <p:cNvGrpSpPr/>
            <p:nvPr/>
          </p:nvGrpSpPr>
          <p:grpSpPr>
            <a:xfrm>
              <a:off x="3421516" y="284727"/>
              <a:ext cx="4403803" cy="6620528"/>
              <a:chOff x="3421516" y="284727"/>
              <a:chExt cx="4403803" cy="6620528"/>
            </a:xfrm>
          </p:grpSpPr>
          <p:pic>
            <p:nvPicPr>
              <p:cNvPr id="9" name="Picture 8" descr="Fig_EGU2020_GB_M3_noCenter.png"/>
              <p:cNvPicPr>
                <a:picLocks noChangeAspect="1"/>
              </p:cNvPicPr>
              <p:nvPr/>
            </p:nvPicPr>
            <p:blipFill rotWithShape="1">
              <a:blip r:embed="rId5">
                <a:extLst>
                  <a:ext uri="{28A0092B-C50C-407E-A947-70E740481C1C}">
                    <a14:useLocalDpi xmlns:a14="http://schemas.microsoft.com/office/drawing/2010/main" val="0"/>
                  </a:ext>
                </a:extLst>
              </a:blip>
              <a:srcRect l="5793" t="8624" r="8944"/>
              <a:stretch/>
            </p:blipFill>
            <p:spPr>
              <a:xfrm rot="16200000">
                <a:off x="1293771" y="2412472"/>
                <a:ext cx="6620528" cy="2365038"/>
              </a:xfrm>
              <a:prstGeom prst="rect">
                <a:avLst/>
              </a:prstGeom>
            </p:spPr>
          </p:pic>
          <p:sp>
            <p:nvSpPr>
              <p:cNvPr id="10" name="TextBox 9"/>
              <p:cNvSpPr txBox="1"/>
              <p:nvPr/>
            </p:nvSpPr>
            <p:spPr>
              <a:xfrm>
                <a:off x="5786555" y="525936"/>
                <a:ext cx="2038764" cy="646331"/>
              </a:xfrm>
              <a:prstGeom prst="rect">
                <a:avLst/>
              </a:prstGeom>
              <a:noFill/>
            </p:spPr>
            <p:txBody>
              <a:bodyPr wrap="none" rtlCol="0">
                <a:spAutoFit/>
              </a:bodyPr>
              <a:lstStyle/>
              <a:p>
                <a:r>
                  <a:rPr lang="en-US" dirty="0" smtClean="0">
                    <a:latin typeface="Arial"/>
                    <a:cs typeface="Arial"/>
                  </a:rPr>
                  <a:t>M3</a:t>
                </a:r>
                <a:r>
                  <a:rPr lang="en-US" dirty="0" smtClean="0"/>
                  <a:t> data + </a:t>
                </a:r>
              </a:p>
              <a:p>
                <a:r>
                  <a:rPr lang="en-US" dirty="0" smtClean="0"/>
                  <a:t>Ground-Based data</a:t>
                </a:r>
                <a:endParaRPr lang="en-US" dirty="0"/>
              </a:p>
            </p:txBody>
          </p:sp>
        </p:grpSp>
        <p:sp>
          <p:nvSpPr>
            <p:cNvPr id="12" name="Rectangle 11"/>
            <p:cNvSpPr/>
            <p:nvPr/>
          </p:nvSpPr>
          <p:spPr>
            <a:xfrm>
              <a:off x="2366533" y="1"/>
              <a:ext cx="571350" cy="6476998"/>
            </a:xfrm>
            <a:prstGeom prst="rect">
              <a:avLst/>
            </a:prstGeom>
            <a:solidFill>
              <a:schemeClr val="bg1">
                <a:alpha val="38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3488946" y="284726"/>
            <a:ext cx="5150275" cy="6573273"/>
            <a:chOff x="3886645" y="284726"/>
            <a:chExt cx="5150275" cy="6573273"/>
          </a:xfrm>
        </p:grpSpPr>
        <p:pic>
          <p:nvPicPr>
            <p:cNvPr id="14" name="Picture 13" descr="Fig_EGU2020_M3_GB_center.png"/>
            <p:cNvPicPr>
              <a:picLocks noChangeAspect="1"/>
            </p:cNvPicPr>
            <p:nvPr/>
          </p:nvPicPr>
          <p:blipFill rotWithShape="1">
            <a:blip r:embed="rId6">
              <a:extLst>
                <a:ext uri="{28A0092B-C50C-407E-A947-70E740481C1C}">
                  <a14:useLocalDpi xmlns:a14="http://schemas.microsoft.com/office/drawing/2010/main" val="0"/>
                </a:ext>
              </a:extLst>
            </a:blip>
            <a:srcRect l="6454" t="9887" r="9084"/>
            <a:stretch/>
          </p:blipFill>
          <p:spPr>
            <a:xfrm rot="16200000">
              <a:off x="1768856" y="2402515"/>
              <a:ext cx="6573273" cy="2337695"/>
            </a:xfrm>
            <a:prstGeom prst="rect">
              <a:avLst/>
            </a:prstGeom>
          </p:spPr>
        </p:pic>
        <p:sp>
          <p:nvSpPr>
            <p:cNvPr id="15" name="TextBox 14"/>
            <p:cNvSpPr txBox="1"/>
            <p:nvPr/>
          </p:nvSpPr>
          <p:spPr>
            <a:xfrm>
              <a:off x="6262828" y="2501398"/>
              <a:ext cx="2774092" cy="923330"/>
            </a:xfrm>
            <a:prstGeom prst="rect">
              <a:avLst/>
            </a:prstGeom>
            <a:noFill/>
          </p:spPr>
          <p:txBody>
            <a:bodyPr wrap="none" rtlCol="0">
              <a:spAutoFit/>
            </a:bodyPr>
            <a:lstStyle/>
            <a:p>
              <a:r>
                <a:rPr lang="en-US" dirty="0" smtClean="0"/>
                <a:t>The Ground-Based data</a:t>
              </a:r>
            </a:p>
            <a:p>
              <a:r>
                <a:rPr lang="en-US" dirty="0" smtClean="0"/>
                <a:t>complete the MESSENGER</a:t>
              </a:r>
            </a:p>
            <a:p>
              <a:r>
                <a:rPr lang="en-US" dirty="0" smtClean="0"/>
                <a:t>data </a:t>
              </a:r>
              <a:endParaRPr lang="en-US" dirty="0"/>
            </a:p>
          </p:txBody>
        </p:sp>
      </p:grpSp>
      <p:sp>
        <p:nvSpPr>
          <p:cNvPr id="25" name="Rectangle 24"/>
          <p:cNvSpPr/>
          <p:nvPr/>
        </p:nvSpPr>
        <p:spPr>
          <a:xfrm rot="16200000">
            <a:off x="4555311" y="4442776"/>
            <a:ext cx="1162543" cy="2276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descr="Fig_EGU2020_M3_GB_Everything_Smooth.png"/>
          <p:cNvPicPr>
            <a:picLocks noChangeAspect="1"/>
          </p:cNvPicPr>
          <p:nvPr/>
        </p:nvPicPr>
        <p:blipFill rotWithShape="1">
          <a:blip r:embed="rId7">
            <a:extLst>
              <a:ext uri="{28A0092B-C50C-407E-A947-70E740481C1C}">
                <a14:useLocalDpi xmlns:a14="http://schemas.microsoft.com/office/drawing/2010/main" val="0"/>
              </a:ext>
            </a:extLst>
          </a:blip>
          <a:srcRect l="6033" t="9466" r="9365"/>
          <a:stretch/>
        </p:blipFill>
        <p:spPr>
          <a:xfrm rot="16200000">
            <a:off x="1373388" y="2437488"/>
            <a:ext cx="6573272" cy="2344716"/>
          </a:xfrm>
          <a:prstGeom prst="rect">
            <a:avLst/>
          </a:prstGeom>
        </p:spPr>
      </p:pic>
      <p:pic>
        <p:nvPicPr>
          <p:cNvPr id="31" name="Picture 30"/>
          <p:cNvPicPr>
            <a:picLocks noChangeAspect="1"/>
          </p:cNvPicPr>
          <p:nvPr/>
        </p:nvPicPr>
        <p:blipFill rotWithShape="1">
          <a:blip r:embed="rId8"/>
          <a:srcRect l="7249" t="44784"/>
          <a:stretch/>
        </p:blipFill>
        <p:spPr>
          <a:xfrm rot="16200000">
            <a:off x="1579949" y="2126293"/>
            <a:ext cx="6131553" cy="2448419"/>
          </a:xfrm>
          <a:prstGeom prst="rect">
            <a:avLst/>
          </a:prstGeom>
        </p:spPr>
      </p:pic>
      <p:pic>
        <p:nvPicPr>
          <p:cNvPr id="33" name="Picture 32"/>
          <p:cNvPicPr>
            <a:picLocks noChangeAspect="1"/>
          </p:cNvPicPr>
          <p:nvPr/>
        </p:nvPicPr>
        <p:blipFill rotWithShape="1">
          <a:blip r:embed="rId9"/>
          <a:srcRect l="7716" t="44835"/>
          <a:stretch/>
        </p:blipFill>
        <p:spPr>
          <a:xfrm rot="16200000">
            <a:off x="1568310" y="2137932"/>
            <a:ext cx="6131552" cy="2425142"/>
          </a:xfrm>
          <a:prstGeom prst="rect">
            <a:avLst/>
          </a:prstGeom>
        </p:spPr>
      </p:pic>
      <p:sp>
        <p:nvSpPr>
          <p:cNvPr id="34" name="TextBox 33"/>
          <p:cNvSpPr txBox="1"/>
          <p:nvPr/>
        </p:nvSpPr>
        <p:spPr>
          <a:xfrm>
            <a:off x="5991228" y="5639102"/>
            <a:ext cx="2837774" cy="1200329"/>
          </a:xfrm>
          <a:prstGeom prst="rect">
            <a:avLst/>
          </a:prstGeom>
          <a:noFill/>
        </p:spPr>
        <p:txBody>
          <a:bodyPr wrap="none" rtlCol="0">
            <a:spAutoFit/>
          </a:bodyPr>
          <a:lstStyle/>
          <a:p>
            <a:r>
              <a:rPr lang="en-US" dirty="0" smtClean="0"/>
              <a:t>Convolved extrapolated </a:t>
            </a:r>
          </a:p>
          <a:p>
            <a:r>
              <a:rPr lang="en-US" dirty="0" smtClean="0">
                <a:latin typeface="Arial"/>
                <a:cs typeface="Arial"/>
              </a:rPr>
              <a:t>M3 </a:t>
            </a:r>
            <a:r>
              <a:rPr lang="en-US" dirty="0" smtClean="0"/>
              <a:t>data (black curve) agree</a:t>
            </a:r>
          </a:p>
          <a:p>
            <a:r>
              <a:rPr lang="en-US" dirty="0" smtClean="0"/>
              <a:t>very well with the ground-</a:t>
            </a:r>
          </a:p>
          <a:p>
            <a:r>
              <a:rPr lang="en-US" dirty="0" smtClean="0"/>
              <a:t>based data</a:t>
            </a:r>
          </a:p>
        </p:txBody>
      </p:sp>
      <p:sp>
        <p:nvSpPr>
          <p:cNvPr id="35" name="TextBox 34"/>
          <p:cNvSpPr txBox="1"/>
          <p:nvPr/>
        </p:nvSpPr>
        <p:spPr>
          <a:xfrm>
            <a:off x="6036227" y="3963753"/>
            <a:ext cx="2354066" cy="1477328"/>
          </a:xfrm>
          <a:prstGeom prst="rect">
            <a:avLst/>
          </a:prstGeom>
          <a:noFill/>
        </p:spPr>
        <p:txBody>
          <a:bodyPr wrap="square" rtlCol="0">
            <a:spAutoFit/>
          </a:bodyPr>
          <a:lstStyle/>
          <a:p>
            <a:r>
              <a:rPr lang="en-US" dirty="0" smtClean="0"/>
              <a:t>It is possible to reconcile both data sets if the </a:t>
            </a:r>
            <a:r>
              <a:rPr lang="en-US" dirty="0" smtClean="0">
                <a:latin typeface="Arial"/>
                <a:cs typeface="Arial"/>
              </a:rPr>
              <a:t>M3</a:t>
            </a:r>
            <a:r>
              <a:rPr lang="en-US" dirty="0" smtClean="0"/>
              <a:t> data</a:t>
            </a:r>
          </a:p>
          <a:p>
            <a:r>
              <a:rPr lang="en-US" dirty="0" smtClean="0"/>
              <a:t>are extrapolated then convolved.</a:t>
            </a:r>
          </a:p>
        </p:txBody>
      </p:sp>
    </p:spTree>
    <p:extLst>
      <p:ext uri="{BB962C8B-B14F-4D97-AF65-F5344CB8AC3E}">
        <p14:creationId xmlns:p14="http://schemas.microsoft.com/office/powerpoint/2010/main" val="22092940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dissolv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dissolv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ircle(in)">
                                      <p:cBhvr>
                                        <p:cTn id="31" dur="2000"/>
                                        <p:tgtEl>
                                          <p:spTgt spid="33"/>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5/4/2020 </a:t>
            </a:r>
            <a:endParaRPr lang="en-US"/>
          </a:p>
        </p:txBody>
      </p:sp>
      <p:sp>
        <p:nvSpPr>
          <p:cNvPr id="3" name="Footer Placeholder 2"/>
          <p:cNvSpPr>
            <a:spLocks noGrp="1"/>
          </p:cNvSpPr>
          <p:nvPr>
            <p:ph type="ftr" sz="quarter" idx="11"/>
          </p:nvPr>
        </p:nvSpPr>
        <p:spPr/>
        <p:txBody>
          <a:bodyPr/>
          <a:lstStyle/>
          <a:p>
            <a:r>
              <a:rPr lang="en-US" smtClean="0"/>
              <a:t>EGU General Assembly 2020 - Online Meeting</a:t>
            </a:r>
            <a:endParaRPr lang="en-US"/>
          </a:p>
        </p:txBody>
      </p:sp>
      <p:grpSp>
        <p:nvGrpSpPr>
          <p:cNvPr id="15" name="Group 14"/>
          <p:cNvGrpSpPr/>
          <p:nvPr/>
        </p:nvGrpSpPr>
        <p:grpSpPr>
          <a:xfrm>
            <a:off x="125882" y="-104758"/>
            <a:ext cx="7210287" cy="6973225"/>
            <a:chOff x="379880" y="-104758"/>
            <a:chExt cx="7210287" cy="6973225"/>
          </a:xfrm>
        </p:grpSpPr>
        <p:pic>
          <p:nvPicPr>
            <p:cNvPr id="6" name="Picture 5"/>
            <p:cNvPicPr>
              <a:picLocks noChangeAspect="1"/>
            </p:cNvPicPr>
            <p:nvPr/>
          </p:nvPicPr>
          <p:blipFill>
            <a:blip r:embed="rId2"/>
            <a:stretch>
              <a:fillRect/>
            </a:stretch>
          </p:blipFill>
          <p:spPr>
            <a:xfrm>
              <a:off x="901500" y="2442815"/>
              <a:ext cx="6688667" cy="4425652"/>
            </a:xfrm>
            <a:prstGeom prst="rect">
              <a:avLst/>
            </a:prstGeom>
          </p:spPr>
        </p:pic>
        <p:grpSp>
          <p:nvGrpSpPr>
            <p:cNvPr id="7" name="Group 6"/>
            <p:cNvGrpSpPr/>
            <p:nvPr/>
          </p:nvGrpSpPr>
          <p:grpSpPr>
            <a:xfrm>
              <a:off x="379880" y="-104758"/>
              <a:ext cx="7210286" cy="2656490"/>
              <a:chOff x="-624301" y="1398426"/>
              <a:chExt cx="6204206" cy="2237136"/>
            </a:xfrm>
          </p:grpSpPr>
          <p:pic>
            <p:nvPicPr>
              <p:cNvPr id="8" name="Picture 7" descr="Vervack2010_M3_Na_Mercury_cut.png"/>
              <p:cNvPicPr>
                <a:picLocks noChangeAspect="1"/>
              </p:cNvPicPr>
              <p:nvPr/>
            </p:nvPicPr>
            <p:blipFill rotWithShape="1">
              <a:blip r:embed="rId3">
                <a:extLst>
                  <a:ext uri="{28A0092B-C50C-407E-A947-70E740481C1C}">
                    <a14:useLocalDpi xmlns:a14="http://schemas.microsoft.com/office/drawing/2010/main" val="0"/>
                  </a:ext>
                </a:extLst>
              </a:blip>
              <a:srcRect t="4254" r="31786"/>
              <a:stretch/>
            </p:blipFill>
            <p:spPr>
              <a:xfrm rot="5400000">
                <a:off x="1850853" y="-93490"/>
                <a:ext cx="2121956" cy="5336148"/>
              </a:xfrm>
              <a:prstGeom prst="rect">
                <a:avLst/>
              </a:prstGeom>
            </p:spPr>
          </p:pic>
          <p:sp>
            <p:nvSpPr>
              <p:cNvPr id="10" name="TextBox 9"/>
              <p:cNvSpPr txBox="1"/>
              <p:nvPr/>
            </p:nvSpPr>
            <p:spPr>
              <a:xfrm rot="16200000">
                <a:off x="-1432192" y="2206317"/>
                <a:ext cx="1985114" cy="369332"/>
              </a:xfrm>
              <a:prstGeom prst="rect">
                <a:avLst/>
              </a:prstGeom>
              <a:noFill/>
            </p:spPr>
            <p:txBody>
              <a:bodyPr wrap="none" rtlCol="0">
                <a:spAutoFit/>
              </a:bodyPr>
              <a:lstStyle/>
              <a:p>
                <a:r>
                  <a:rPr lang="en-US" b="1" dirty="0" smtClean="0"/>
                  <a:t>Log Radiance [</a:t>
                </a:r>
                <a:r>
                  <a:rPr lang="en-US" b="1" dirty="0" err="1" smtClean="0"/>
                  <a:t>kR</a:t>
                </a:r>
                <a:r>
                  <a:rPr lang="en-US" b="1" dirty="0" smtClean="0"/>
                  <a:t>]</a:t>
                </a:r>
                <a:endParaRPr lang="en-US" b="1" dirty="0"/>
              </a:p>
            </p:txBody>
          </p:sp>
        </p:grpSp>
        <p:pic>
          <p:nvPicPr>
            <p:cNvPr id="14" name="Picture 13" descr="UVVSmessenger_cropped.jpg"/>
            <p:cNvPicPr>
              <a:picLocks noChangeAspect="1"/>
            </p:cNvPicPr>
            <p:nvPr/>
          </p:nvPicPr>
          <p:blipFill rotWithShape="1">
            <a:blip r:embed="rId4">
              <a:extLst>
                <a:ext uri="{28A0092B-C50C-407E-A947-70E740481C1C}">
                  <a14:useLocalDpi xmlns:a14="http://schemas.microsoft.com/office/drawing/2010/main" val="0"/>
                </a:ext>
              </a:extLst>
            </a:blip>
            <a:srcRect l="6610" r="82479"/>
            <a:stretch/>
          </p:blipFill>
          <p:spPr>
            <a:xfrm>
              <a:off x="693517" y="-28222"/>
              <a:ext cx="610520" cy="2652890"/>
            </a:xfrm>
            <a:prstGeom prst="rect">
              <a:avLst/>
            </a:prstGeom>
          </p:spPr>
        </p:pic>
      </p:grpSp>
      <p:cxnSp>
        <p:nvCxnSpPr>
          <p:cNvPr id="17" name="Straight Arrow Connector 16"/>
          <p:cNvCxnSpPr/>
          <p:nvPr/>
        </p:nvCxnSpPr>
        <p:spPr>
          <a:xfrm flipH="1">
            <a:off x="6096003" y="2652890"/>
            <a:ext cx="1509886" cy="1142999"/>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409245" y="2119649"/>
            <a:ext cx="1478139" cy="646331"/>
          </a:xfrm>
          <a:prstGeom prst="rect">
            <a:avLst/>
          </a:prstGeom>
          <a:noFill/>
        </p:spPr>
        <p:txBody>
          <a:bodyPr wrap="none" rtlCol="0">
            <a:spAutoFit/>
          </a:bodyPr>
          <a:lstStyle/>
          <a:p>
            <a:r>
              <a:rPr lang="en-US" dirty="0" smtClean="0"/>
              <a:t>Extrapolation</a:t>
            </a:r>
          </a:p>
          <a:p>
            <a:r>
              <a:rPr lang="en-US" dirty="0" smtClean="0"/>
              <a:t>to the surface</a:t>
            </a:r>
            <a:endParaRPr lang="en-US" dirty="0"/>
          </a:p>
        </p:txBody>
      </p:sp>
      <p:cxnSp>
        <p:nvCxnSpPr>
          <p:cNvPr id="21" name="Straight Arrow Connector 20"/>
          <p:cNvCxnSpPr/>
          <p:nvPr/>
        </p:nvCxnSpPr>
        <p:spPr>
          <a:xfrm flipH="1">
            <a:off x="2570042" y="4035778"/>
            <a:ext cx="4768648" cy="1030111"/>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338690" y="3011311"/>
            <a:ext cx="1943861" cy="1200329"/>
          </a:xfrm>
          <a:prstGeom prst="rect">
            <a:avLst/>
          </a:prstGeom>
          <a:noFill/>
        </p:spPr>
        <p:txBody>
          <a:bodyPr wrap="none" rtlCol="0">
            <a:spAutoFit/>
          </a:bodyPr>
          <a:lstStyle/>
          <a:p>
            <a:r>
              <a:rPr lang="en-US" dirty="0" smtClean="0"/>
              <a:t>Disk obstruction</a:t>
            </a:r>
          </a:p>
          <a:p>
            <a:r>
              <a:rPr lang="en-US" dirty="0" smtClean="0"/>
              <a:t>of the exosphere </a:t>
            </a:r>
          </a:p>
          <a:p>
            <a:r>
              <a:rPr lang="en-US" dirty="0" smtClean="0"/>
              <a:t>results in </a:t>
            </a:r>
          </a:p>
          <a:p>
            <a:r>
              <a:rPr lang="en-US" dirty="0" smtClean="0"/>
              <a:t>reduced emissions</a:t>
            </a:r>
            <a:endParaRPr lang="en-US" dirty="0"/>
          </a:p>
        </p:txBody>
      </p:sp>
      <p:cxnSp>
        <p:nvCxnSpPr>
          <p:cNvPr id="30" name="Straight Arrow Connector 29"/>
          <p:cNvCxnSpPr/>
          <p:nvPr/>
        </p:nvCxnSpPr>
        <p:spPr>
          <a:xfrm flipH="1" flipV="1">
            <a:off x="4670778" y="5065889"/>
            <a:ext cx="2738467" cy="119944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449057" y="4719994"/>
            <a:ext cx="1694943" cy="2031325"/>
          </a:xfrm>
          <a:prstGeom prst="rect">
            <a:avLst/>
          </a:prstGeom>
          <a:noFill/>
        </p:spPr>
        <p:txBody>
          <a:bodyPr wrap="square" rtlCol="0">
            <a:spAutoFit/>
          </a:bodyPr>
          <a:lstStyle/>
          <a:p>
            <a:r>
              <a:rPr lang="en-US" dirty="0" smtClean="0"/>
              <a:t>Convolved extrapolation of M3 fits GB data very well in the polar altitude profiles and on the dayside</a:t>
            </a:r>
            <a:endParaRPr lang="en-US" dirty="0"/>
          </a:p>
        </p:txBody>
      </p:sp>
    </p:spTree>
    <p:extLst>
      <p:ext uri="{BB962C8B-B14F-4D97-AF65-F5344CB8AC3E}">
        <p14:creationId xmlns:p14="http://schemas.microsoft.com/office/powerpoint/2010/main" val="35546830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Date Placeholder 2"/>
          <p:cNvSpPr>
            <a:spLocks noGrp="1"/>
          </p:cNvSpPr>
          <p:nvPr>
            <p:ph type="dt" sz="half" idx="10"/>
          </p:nvPr>
        </p:nvSpPr>
        <p:spPr/>
        <p:txBody>
          <a:bodyPr/>
          <a:lstStyle/>
          <a:p>
            <a:r>
              <a:rPr lang="en-US" smtClean="0"/>
              <a:t>5/4/2020 </a:t>
            </a:r>
            <a:endParaRPr lang="en-US"/>
          </a:p>
        </p:txBody>
      </p:sp>
      <p:sp>
        <p:nvSpPr>
          <p:cNvPr id="4" name="Footer Placeholder 3"/>
          <p:cNvSpPr>
            <a:spLocks noGrp="1"/>
          </p:cNvSpPr>
          <p:nvPr>
            <p:ph type="ftr" sz="quarter" idx="11"/>
          </p:nvPr>
        </p:nvSpPr>
        <p:spPr/>
        <p:txBody>
          <a:bodyPr/>
          <a:lstStyle/>
          <a:p>
            <a:r>
              <a:rPr lang="en-US" smtClean="0"/>
              <a:t>EGU General Assembly 2020 - Online Meeting</a:t>
            </a:r>
            <a:endParaRPr lang="en-US"/>
          </a:p>
        </p:txBody>
      </p:sp>
      <p:pic>
        <p:nvPicPr>
          <p:cNvPr id="5" name="Picture 4" descr="MO_16_CC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168" y="6347336"/>
            <a:ext cx="1457276" cy="510047"/>
          </a:xfrm>
          <a:prstGeom prst="rect">
            <a:avLst/>
          </a:prstGeom>
        </p:spPr>
      </p:pic>
      <p:sp>
        <p:nvSpPr>
          <p:cNvPr id="8" name="Rectangle 7"/>
          <p:cNvSpPr/>
          <p:nvPr/>
        </p:nvSpPr>
        <p:spPr>
          <a:xfrm>
            <a:off x="0" y="2125278"/>
            <a:ext cx="9144000" cy="3170099"/>
          </a:xfrm>
          <a:prstGeom prst="rect">
            <a:avLst/>
          </a:prstGeom>
        </p:spPr>
        <p:txBody>
          <a:bodyPr wrap="square">
            <a:spAutoFit/>
          </a:bodyPr>
          <a:lstStyle/>
          <a:p>
            <a:r>
              <a:rPr lang="en-US" sz="2000" dirty="0" smtClean="0"/>
              <a:t>Combining ground-based data with space data gives us a unique look at Mercury’s Na exosphere.  The key is to sample comparable spatial locations simultaneously when possible.</a:t>
            </a:r>
          </a:p>
          <a:p>
            <a:endParaRPr lang="en-US" sz="2000" dirty="0" smtClean="0"/>
          </a:p>
          <a:p>
            <a:r>
              <a:rPr lang="en-US" sz="2000" dirty="0" smtClean="0"/>
              <a:t>The comparison with the MESSENGER polar profile data acquired during M3 show that results from ground-based observations are consistent with space data, after correcting to the blurring effect of </a:t>
            </a:r>
            <a:r>
              <a:rPr lang="en-US" sz="2000" dirty="0" smtClean="0"/>
              <a:t>seeing. </a:t>
            </a:r>
            <a:endParaRPr lang="en-US" sz="2000" dirty="0" smtClean="0"/>
          </a:p>
          <a:p>
            <a:endParaRPr lang="en-US" sz="2000" dirty="0" smtClean="0"/>
          </a:p>
          <a:p>
            <a:r>
              <a:rPr lang="en-US" sz="2000" dirty="0" smtClean="0"/>
              <a:t>This verifies the previous ground-based observations of Mercury's Na exosphere and reconciles the calibration mechanisms used for both. </a:t>
            </a:r>
          </a:p>
        </p:txBody>
      </p:sp>
    </p:spTree>
    <p:extLst>
      <p:ext uri="{BB962C8B-B14F-4D97-AF65-F5344CB8AC3E}">
        <p14:creationId xmlns:p14="http://schemas.microsoft.com/office/powerpoint/2010/main" val="35322416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Date Placeholder 2"/>
          <p:cNvSpPr>
            <a:spLocks noGrp="1"/>
          </p:cNvSpPr>
          <p:nvPr>
            <p:ph type="dt" sz="half" idx="10"/>
          </p:nvPr>
        </p:nvSpPr>
        <p:spPr/>
        <p:txBody>
          <a:bodyPr/>
          <a:lstStyle/>
          <a:p>
            <a:r>
              <a:rPr lang="en-US" smtClean="0"/>
              <a:t>5/4/2020 </a:t>
            </a:r>
            <a:endParaRPr lang="en-US"/>
          </a:p>
        </p:txBody>
      </p:sp>
      <p:sp>
        <p:nvSpPr>
          <p:cNvPr id="4" name="Footer Placeholder 3"/>
          <p:cNvSpPr>
            <a:spLocks noGrp="1"/>
          </p:cNvSpPr>
          <p:nvPr>
            <p:ph type="ftr" sz="quarter" idx="11"/>
          </p:nvPr>
        </p:nvSpPr>
        <p:spPr/>
        <p:txBody>
          <a:bodyPr/>
          <a:lstStyle/>
          <a:p>
            <a:r>
              <a:rPr lang="en-US" smtClean="0"/>
              <a:t>EGU General Assembly 2020 - Online Meeting</a:t>
            </a:r>
            <a:endParaRPr lang="en-US"/>
          </a:p>
        </p:txBody>
      </p:sp>
      <p:pic>
        <p:nvPicPr>
          <p:cNvPr id="5" name="Picture 4" descr="MO_16_CC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168" y="6347336"/>
            <a:ext cx="1457276" cy="510047"/>
          </a:xfrm>
          <a:prstGeom prst="rect">
            <a:avLst/>
          </a:prstGeom>
        </p:spPr>
      </p:pic>
      <p:sp>
        <p:nvSpPr>
          <p:cNvPr id="8" name="Rectangle 7"/>
          <p:cNvSpPr/>
          <p:nvPr/>
        </p:nvSpPr>
        <p:spPr>
          <a:xfrm>
            <a:off x="163572" y="2621694"/>
            <a:ext cx="8980428" cy="1661993"/>
          </a:xfrm>
          <a:prstGeom prst="rect">
            <a:avLst/>
          </a:prstGeom>
        </p:spPr>
        <p:txBody>
          <a:bodyPr wrap="square">
            <a:spAutoFit/>
          </a:bodyPr>
          <a:lstStyle/>
          <a:p>
            <a:r>
              <a:rPr lang="en-US" sz="2800" dirty="0"/>
              <a:t>We expect that this </a:t>
            </a:r>
            <a:r>
              <a:rPr lang="en-US" sz="2800" dirty="0" smtClean="0"/>
              <a:t>work to </a:t>
            </a:r>
            <a:r>
              <a:rPr lang="en-US" sz="2800" dirty="0"/>
              <a:t>motivate future coordinated ground-based observations with the </a:t>
            </a:r>
            <a:r>
              <a:rPr lang="en-US" sz="2800" dirty="0" err="1"/>
              <a:t>Bepi</a:t>
            </a:r>
            <a:r>
              <a:rPr lang="en-US" sz="2800" dirty="0"/>
              <a:t>-Colombo mission, during the flyby and orbital observations starting in 2021</a:t>
            </a:r>
            <a:r>
              <a:rPr lang="en-US" sz="2800" dirty="0" smtClean="0"/>
              <a:t>.</a:t>
            </a:r>
            <a:endParaRPr lang="en-US" dirty="0"/>
          </a:p>
          <a:p>
            <a:r>
              <a:rPr lang="en-US" dirty="0"/>
              <a:t> </a:t>
            </a:r>
          </a:p>
        </p:txBody>
      </p:sp>
    </p:spTree>
    <p:extLst>
      <p:ext uri="{BB962C8B-B14F-4D97-AF65-F5344CB8AC3E}">
        <p14:creationId xmlns:p14="http://schemas.microsoft.com/office/powerpoint/2010/main" val="22303208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3" name="Rectangle 3"/>
          <p:cNvSpPr>
            <a:spLocks noGrp="1" noChangeArrowheads="1"/>
          </p:cNvSpPr>
          <p:nvPr>
            <p:ph type="title"/>
          </p:nvPr>
        </p:nvSpPr>
        <p:spPr>
          <a:xfrm>
            <a:off x="447040" y="0"/>
            <a:ext cx="8524240" cy="904240"/>
          </a:xfrm>
        </p:spPr>
        <p:txBody>
          <a:bodyPr/>
          <a:lstStyle/>
          <a:p>
            <a:pPr eaLnBrk="1" fontAlgn="auto" hangingPunct="1">
              <a:spcAft>
                <a:spcPts val="0"/>
              </a:spcAft>
              <a:defRPr/>
            </a:pPr>
            <a:r>
              <a:rPr lang="en-US" sz="4000" dirty="0" smtClean="0">
                <a:ea typeface="+mj-ea"/>
                <a:cs typeface="+mj-cs"/>
              </a:rPr>
              <a:t>Mercury’s Exosphere</a:t>
            </a:r>
            <a:endParaRPr lang="en-US" sz="4000" dirty="0">
              <a:ea typeface="+mj-ea"/>
              <a:cs typeface="+mj-cs"/>
            </a:endParaRPr>
          </a:p>
        </p:txBody>
      </p:sp>
      <p:sp>
        <p:nvSpPr>
          <p:cNvPr id="41986" name="Rectangle 4"/>
          <p:cNvSpPr>
            <a:spLocks noGrp="1" noChangeArrowheads="1"/>
          </p:cNvSpPr>
          <p:nvPr>
            <p:ph sz="half" idx="1"/>
          </p:nvPr>
        </p:nvSpPr>
        <p:spPr/>
        <p:txBody>
          <a:bodyPr/>
          <a:lstStyle/>
          <a:p>
            <a:pPr eaLnBrk="1" hangingPunct="1"/>
            <a:r>
              <a:rPr lang="en-US" sz="2000" b="1" i="1">
                <a:solidFill>
                  <a:srgbClr val="FFF508"/>
                </a:solidFill>
                <a:latin typeface="Book Antiqua" charset="0"/>
                <a:ea typeface="ＭＳ Ｐゴシック" charset="0"/>
                <a:cs typeface="ＭＳ Ｐゴシック" charset="0"/>
              </a:rPr>
              <a:t>The system is coupled and dynamic - with a lot more to teach us!</a:t>
            </a:r>
            <a:endParaRPr lang="en-US" sz="2000">
              <a:latin typeface="Book Antiqua" charset="0"/>
              <a:ea typeface="ＭＳ Ｐゴシック" charset="0"/>
              <a:cs typeface="ＭＳ Ｐゴシック" charset="0"/>
            </a:endParaRPr>
          </a:p>
        </p:txBody>
      </p:sp>
      <p:sp>
        <p:nvSpPr>
          <p:cNvPr id="41987" name="Content Placeholder 7"/>
          <p:cNvSpPr>
            <a:spLocks noGrp="1"/>
          </p:cNvSpPr>
          <p:nvPr>
            <p:ph sz="half" idx="2"/>
          </p:nvPr>
        </p:nvSpPr>
        <p:spPr/>
        <p:txBody>
          <a:bodyPr/>
          <a:lstStyle/>
          <a:p>
            <a:pPr eaLnBrk="1" hangingPunct="1"/>
            <a:endParaRPr lang="en-US">
              <a:latin typeface="Book Antiqua"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5/4/2020 </a:t>
            </a:r>
            <a:endParaRPr lang="en-US" dirty="0"/>
          </a:p>
        </p:txBody>
      </p:sp>
      <p:sp>
        <p:nvSpPr>
          <p:cNvPr id="3" name="Footer Placeholder 2"/>
          <p:cNvSpPr>
            <a:spLocks noGrp="1"/>
          </p:cNvSpPr>
          <p:nvPr>
            <p:ph type="ftr" sz="quarter" idx="11"/>
          </p:nvPr>
        </p:nvSpPr>
        <p:spPr>
          <a:xfrm>
            <a:off x="2627767" y="6476999"/>
            <a:ext cx="5507719" cy="274320"/>
          </a:xfrm>
        </p:spPr>
        <p:txBody>
          <a:bodyPr/>
          <a:lstStyle/>
          <a:p>
            <a:pPr>
              <a:defRPr/>
            </a:pPr>
            <a:r>
              <a:rPr lang="en-US" smtClean="0"/>
              <a:t>EGU General Assembly 2020 - Online Meeting</a:t>
            </a:r>
            <a:endParaRPr lang="en-US"/>
          </a:p>
        </p:txBody>
      </p:sp>
      <p:pic>
        <p:nvPicPr>
          <p:cNvPr id="41988" name="Picture 2" descr="MercuryMagnetosphereFlyby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96177"/>
            <a:ext cx="9714574" cy="558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 y="5275243"/>
            <a:ext cx="4679925" cy="1477328"/>
          </a:xfrm>
          <a:prstGeom prst="rect">
            <a:avLst/>
          </a:prstGeom>
        </p:spPr>
        <p:txBody>
          <a:bodyPr wrap="none">
            <a:spAutoFit/>
          </a:bodyPr>
          <a:lstStyle/>
          <a:p>
            <a:pPr marL="39688">
              <a:buClr>
                <a:srgbClr val="000000"/>
              </a:buClr>
            </a:pPr>
            <a:r>
              <a:rPr lang="en-US" dirty="0">
                <a:solidFill>
                  <a:schemeClr val="bg1"/>
                </a:solidFill>
                <a:latin typeface="Book Antiqua" charset="0"/>
                <a:sym typeface="Arial" charset="0"/>
              </a:rPr>
              <a:t>Collisionless, surface-based exosphere</a:t>
            </a:r>
            <a:r>
              <a:rPr lang="en-US" dirty="0" smtClean="0">
                <a:solidFill>
                  <a:schemeClr val="bg1"/>
                </a:solidFill>
                <a:latin typeface="Book Antiqua" charset="0"/>
                <a:sym typeface="Arial" charset="0"/>
              </a:rPr>
              <a:t>.</a:t>
            </a:r>
          </a:p>
          <a:p>
            <a:pPr marL="39688">
              <a:buClr>
                <a:srgbClr val="000000"/>
              </a:buClr>
              <a:buSzPct val="100000"/>
              <a:defRPr/>
            </a:pPr>
            <a:r>
              <a:rPr lang="en-US" dirty="0" smtClean="0">
                <a:solidFill>
                  <a:srgbClr val="FFFFFF"/>
                </a:solidFill>
                <a:latin typeface="Book Antiqua" charset="0"/>
                <a:sym typeface="Arial" charset="0"/>
              </a:rPr>
              <a:t>Product </a:t>
            </a:r>
            <a:r>
              <a:rPr lang="en-US" dirty="0">
                <a:solidFill>
                  <a:srgbClr val="FFFFFF"/>
                </a:solidFill>
                <a:latin typeface="Book Antiqua" charset="0"/>
                <a:sym typeface="Arial" charset="0"/>
              </a:rPr>
              <a:t>of interactions between </a:t>
            </a:r>
            <a:r>
              <a:rPr lang="en-US" dirty="0" smtClean="0">
                <a:solidFill>
                  <a:srgbClr val="FFFFFF"/>
                </a:solidFill>
                <a:latin typeface="Book Antiqua" charset="0"/>
                <a:sym typeface="Arial" charset="0"/>
              </a:rPr>
              <a:t>the Surface</a:t>
            </a:r>
            <a:r>
              <a:rPr lang="en-US" dirty="0">
                <a:solidFill>
                  <a:srgbClr val="FFFFFF"/>
                </a:solidFill>
                <a:latin typeface="Book Antiqua" charset="0"/>
                <a:sym typeface="Arial" charset="0"/>
              </a:rPr>
              <a:t>, </a:t>
            </a:r>
            <a:endParaRPr lang="en-US" dirty="0" smtClean="0">
              <a:solidFill>
                <a:srgbClr val="FFFFFF"/>
              </a:solidFill>
              <a:latin typeface="Book Antiqua" charset="0"/>
              <a:sym typeface="Arial" charset="0"/>
            </a:endParaRPr>
          </a:p>
          <a:p>
            <a:pPr marL="39688">
              <a:buClr>
                <a:srgbClr val="000000"/>
              </a:buClr>
              <a:buSzPct val="100000"/>
              <a:defRPr/>
            </a:pPr>
            <a:r>
              <a:rPr lang="en-US" dirty="0" smtClean="0">
                <a:solidFill>
                  <a:srgbClr val="FFFFFF"/>
                </a:solidFill>
                <a:latin typeface="Book Antiqua" charset="0"/>
                <a:sym typeface="Arial" charset="0"/>
              </a:rPr>
              <a:t>the </a:t>
            </a:r>
            <a:r>
              <a:rPr lang="en-US" dirty="0">
                <a:solidFill>
                  <a:srgbClr val="FFFFFF"/>
                </a:solidFill>
                <a:latin typeface="Book Antiqua" charset="0"/>
                <a:sym typeface="Arial" charset="0"/>
              </a:rPr>
              <a:t>Solar Wind and Interplanetary </a:t>
            </a:r>
            <a:r>
              <a:rPr lang="en-US" dirty="0" smtClean="0">
                <a:solidFill>
                  <a:srgbClr val="FFFFFF"/>
                </a:solidFill>
                <a:latin typeface="Book Antiqua" charset="0"/>
                <a:sym typeface="Arial" charset="0"/>
              </a:rPr>
              <a:t>Medium</a:t>
            </a:r>
          </a:p>
          <a:p>
            <a:pPr marL="39688">
              <a:buClr>
                <a:srgbClr val="000000"/>
              </a:buClr>
              <a:buSzPct val="100000"/>
              <a:defRPr/>
            </a:pPr>
            <a:r>
              <a:rPr lang="en-US" dirty="0" smtClean="0">
                <a:solidFill>
                  <a:srgbClr val="FFFFFF"/>
                </a:solidFill>
                <a:latin typeface="Book Antiqua" charset="0"/>
                <a:sym typeface="Arial" charset="0"/>
              </a:rPr>
              <a:t>Na</a:t>
            </a:r>
            <a:r>
              <a:rPr lang="en-US" dirty="0">
                <a:solidFill>
                  <a:srgbClr val="FFFFFF"/>
                </a:solidFill>
                <a:latin typeface="Book Antiqua" charset="0"/>
                <a:sym typeface="Arial" charset="0"/>
              </a:rPr>
              <a:t>, K, </a:t>
            </a:r>
            <a:r>
              <a:rPr lang="en-US" dirty="0" err="1">
                <a:solidFill>
                  <a:srgbClr val="FFFFFF"/>
                </a:solidFill>
                <a:latin typeface="Book Antiqua" charset="0"/>
                <a:sym typeface="Arial" charset="0"/>
              </a:rPr>
              <a:t>Ca</a:t>
            </a:r>
            <a:r>
              <a:rPr lang="en-US" dirty="0" smtClean="0">
                <a:solidFill>
                  <a:srgbClr val="FFFFFF"/>
                </a:solidFill>
                <a:latin typeface="Book Antiqua" charset="0"/>
                <a:sym typeface="Arial" charset="0"/>
              </a:rPr>
              <a:t>, Mg &amp; </a:t>
            </a:r>
            <a:r>
              <a:rPr lang="en-US" dirty="0" err="1" smtClean="0">
                <a:solidFill>
                  <a:srgbClr val="FFFFFF"/>
                </a:solidFill>
                <a:latin typeface="Book Antiqua" charset="0"/>
                <a:sym typeface="Arial" charset="0"/>
              </a:rPr>
              <a:t>Ca</a:t>
            </a:r>
            <a:r>
              <a:rPr lang="en-US" dirty="0" smtClean="0">
                <a:solidFill>
                  <a:srgbClr val="FFFFFF"/>
                </a:solidFill>
                <a:latin typeface="Book Antiqua" charset="0"/>
                <a:sym typeface="Arial" charset="0"/>
              </a:rPr>
              <a:t>+, </a:t>
            </a:r>
            <a:r>
              <a:rPr lang="en-US" dirty="0">
                <a:solidFill>
                  <a:srgbClr val="FFFFFF"/>
                </a:solidFill>
                <a:latin typeface="Book Antiqua" charset="0"/>
                <a:sym typeface="Arial" charset="0"/>
              </a:rPr>
              <a:t>(Al and Fe)?</a:t>
            </a:r>
          </a:p>
          <a:p>
            <a:pPr marL="39688">
              <a:buClr>
                <a:srgbClr val="000000"/>
              </a:buClr>
            </a:pPr>
            <a:endParaRPr lang="en-US" dirty="0">
              <a:solidFill>
                <a:srgbClr val="FFFFFF"/>
              </a:solidFill>
              <a:latin typeface="Book Antiqua" charset="0"/>
              <a:sym typeface="Arial" charset="0"/>
            </a:endParaRPr>
          </a:p>
        </p:txBody>
      </p:sp>
      <p:sp>
        <p:nvSpPr>
          <p:cNvPr id="5" name="TextBox 4"/>
          <p:cNvSpPr txBox="1"/>
          <p:nvPr/>
        </p:nvSpPr>
        <p:spPr>
          <a:xfrm>
            <a:off x="6685956" y="4706458"/>
            <a:ext cx="1487682" cy="646331"/>
          </a:xfrm>
          <a:prstGeom prst="rect">
            <a:avLst/>
          </a:prstGeom>
          <a:noFill/>
        </p:spPr>
        <p:txBody>
          <a:bodyPr wrap="none" rtlCol="0">
            <a:spAutoFit/>
          </a:bodyPr>
          <a:lstStyle/>
          <a:p>
            <a:r>
              <a:rPr lang="en-US" dirty="0" smtClean="0">
                <a:solidFill>
                  <a:srgbClr val="FFFFFF"/>
                </a:solidFill>
              </a:rPr>
              <a:t>MESSENGER</a:t>
            </a:r>
          </a:p>
          <a:p>
            <a:r>
              <a:rPr lang="en-US" i="1" dirty="0" smtClean="0">
                <a:solidFill>
                  <a:srgbClr val="FFFFFF"/>
                </a:solidFill>
              </a:rPr>
              <a:t>(2008 </a:t>
            </a:r>
            <a:r>
              <a:rPr lang="mr-IN" i="1" dirty="0" smtClean="0">
                <a:solidFill>
                  <a:srgbClr val="FFFFFF"/>
                </a:solidFill>
              </a:rPr>
              <a:t>–</a:t>
            </a:r>
            <a:r>
              <a:rPr lang="en-US" i="1" dirty="0" smtClean="0">
                <a:solidFill>
                  <a:srgbClr val="FFFFFF"/>
                </a:solidFill>
              </a:rPr>
              <a:t> 2015)</a:t>
            </a:r>
            <a:endParaRPr lang="en-US" i="1" dirty="0">
              <a:solidFill>
                <a:srgbClr val="FFFFFF"/>
              </a:solidFill>
            </a:endParaRPr>
          </a:p>
        </p:txBody>
      </p:sp>
      <p:pic>
        <p:nvPicPr>
          <p:cNvPr id="10" name="Picture 9" descr="MO_16_CC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603" y="6449961"/>
            <a:ext cx="1248112" cy="436840"/>
          </a:xfrm>
          <a:prstGeom prst="rect">
            <a:avLst/>
          </a:prstGeom>
        </p:spPr>
      </p:pic>
    </p:spTree>
    <p:extLst>
      <p:ext uri="{BB962C8B-B14F-4D97-AF65-F5344CB8AC3E}">
        <p14:creationId xmlns:p14="http://schemas.microsoft.com/office/powerpoint/2010/main" val="4364760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Seasonal Variations </a:t>
            </a:r>
            <a:r>
              <a:rPr lang="en-US" dirty="0" smtClean="0"/>
              <a:t>of the Na exosphere</a:t>
            </a:r>
            <a:endParaRPr lang="en-US" dirty="0"/>
          </a:p>
        </p:txBody>
      </p:sp>
      <p:sp>
        <p:nvSpPr>
          <p:cNvPr id="3" name="Date Placeholder 2"/>
          <p:cNvSpPr>
            <a:spLocks noGrp="1"/>
          </p:cNvSpPr>
          <p:nvPr>
            <p:ph type="dt" sz="half" idx="10"/>
          </p:nvPr>
        </p:nvSpPr>
        <p:spPr/>
        <p:txBody>
          <a:bodyPr/>
          <a:lstStyle/>
          <a:p>
            <a:r>
              <a:rPr lang="en-US" smtClean="0"/>
              <a:t>5/4/2020 </a:t>
            </a:r>
            <a:endParaRPr lang="en-US"/>
          </a:p>
        </p:txBody>
      </p:sp>
      <p:sp>
        <p:nvSpPr>
          <p:cNvPr id="4" name="Footer Placeholder 3"/>
          <p:cNvSpPr>
            <a:spLocks noGrp="1"/>
          </p:cNvSpPr>
          <p:nvPr>
            <p:ph type="ftr" sz="quarter" idx="11"/>
          </p:nvPr>
        </p:nvSpPr>
        <p:spPr/>
        <p:txBody>
          <a:bodyPr/>
          <a:lstStyle/>
          <a:p>
            <a:r>
              <a:rPr lang="en-US" smtClean="0"/>
              <a:t>EGU General Assembly 2020 - Online Meeting</a:t>
            </a:r>
            <a:endParaRPr lang="en-US"/>
          </a:p>
        </p:txBody>
      </p:sp>
      <p:pic>
        <p:nvPicPr>
          <p:cNvPr id="5" name="Picture 3" descr="/Users/mcclint/Documents/MESSENGER/presentations and papers/COSPAR 2010/Na_psd.mov">
            <a:hlinkClick r:id="" action="ppaction://media"/>
            <a:hlinkHover r:id="" action="ppaction://ole?verb=0"/>
          </p:cNvPr>
          <p:cNvPicPr>
            <a:picLocks/>
          </p:cNvPicPr>
          <p:nvPr>
            <a:videoFile r:link="rId2"/>
            <p:extLst>
              <p:ext uri="{DAA4B4D4-6D71-4841-9C94-3DE7FCFB9230}">
                <p14:media xmlns:p14="http://schemas.microsoft.com/office/powerpoint/2010/main" r:link="rId1"/>
              </p:ext>
            </p:extLst>
          </p:nvPr>
        </p:nvPicPr>
        <p:blipFill>
          <a:blip r:embed="rId4"/>
          <a:srcRect t="6999" b="6999"/>
          <a:stretch>
            <a:fillRect/>
          </a:stretch>
        </p:blipFill>
        <p:spPr bwMode="auto">
          <a:xfrm>
            <a:off x="4156655" y="1484808"/>
            <a:ext cx="5103443" cy="4492893"/>
          </a:xfrm>
          <a:prstGeom prst="rect">
            <a:avLst/>
          </a:prstGeom>
          <a:noFill/>
          <a:ln w="9525">
            <a:noFill/>
            <a:miter lim="800000"/>
            <a:headEnd/>
            <a:tailEnd/>
          </a:ln>
        </p:spPr>
      </p:pic>
      <p:sp>
        <p:nvSpPr>
          <p:cNvPr id="6" name="TextBox 5"/>
          <p:cNvSpPr txBox="1"/>
          <p:nvPr/>
        </p:nvSpPr>
        <p:spPr>
          <a:xfrm>
            <a:off x="401963" y="1484808"/>
            <a:ext cx="4185439" cy="1815882"/>
          </a:xfrm>
          <a:prstGeom prst="rect">
            <a:avLst/>
          </a:prstGeom>
          <a:noFill/>
        </p:spPr>
        <p:txBody>
          <a:bodyPr wrap="square" rtlCol="0">
            <a:spAutoFit/>
          </a:bodyPr>
          <a:lstStyle/>
          <a:p>
            <a:r>
              <a:rPr lang="en-US" sz="2800" dirty="0" smtClean="0"/>
              <a:t>The exosphere’s morphology, source and loss processes change along Mercury’s orbit.</a:t>
            </a:r>
          </a:p>
        </p:txBody>
      </p:sp>
      <p:grpSp>
        <p:nvGrpSpPr>
          <p:cNvPr id="10" name="Group 9"/>
          <p:cNvGrpSpPr/>
          <p:nvPr/>
        </p:nvGrpSpPr>
        <p:grpSpPr>
          <a:xfrm>
            <a:off x="0" y="3300692"/>
            <a:ext cx="5914336" cy="3694751"/>
            <a:chOff x="0" y="3300690"/>
            <a:chExt cx="4617144" cy="3045071"/>
          </a:xfrm>
        </p:grpSpPr>
        <p:pic>
          <p:nvPicPr>
            <p:cNvPr id="7" name="Picture 6"/>
            <p:cNvPicPr>
              <a:picLocks noChangeAspect="1"/>
            </p:cNvPicPr>
            <p:nvPr/>
          </p:nvPicPr>
          <p:blipFill>
            <a:blip r:embed="rId5"/>
            <a:stretch>
              <a:fillRect/>
            </a:stretch>
          </p:blipFill>
          <p:spPr>
            <a:xfrm>
              <a:off x="0" y="3300690"/>
              <a:ext cx="4454708" cy="2993417"/>
            </a:xfrm>
            <a:prstGeom prst="rect">
              <a:avLst/>
            </a:prstGeom>
          </p:spPr>
        </p:pic>
        <p:sp>
          <p:nvSpPr>
            <p:cNvPr id="9" name="TextBox 8"/>
            <p:cNvSpPr txBox="1"/>
            <p:nvPr/>
          </p:nvSpPr>
          <p:spPr>
            <a:xfrm>
              <a:off x="2640596" y="5976429"/>
              <a:ext cx="1976548" cy="369332"/>
            </a:xfrm>
            <a:prstGeom prst="rect">
              <a:avLst/>
            </a:prstGeom>
            <a:noFill/>
          </p:spPr>
          <p:txBody>
            <a:bodyPr wrap="none" rtlCol="0">
              <a:spAutoFit/>
            </a:bodyPr>
            <a:lstStyle/>
            <a:p>
              <a:r>
                <a:rPr lang="en-US" dirty="0" smtClean="0"/>
                <a:t>Cassidy et al., 2015</a:t>
              </a:r>
              <a:endParaRPr lang="en-US" dirty="0"/>
            </a:p>
          </p:txBody>
        </p:sp>
      </p:grpSp>
      <p:sp>
        <p:nvSpPr>
          <p:cNvPr id="11" name="Rectangle 10"/>
          <p:cNvSpPr/>
          <p:nvPr/>
        </p:nvSpPr>
        <p:spPr>
          <a:xfrm>
            <a:off x="5501355" y="6239535"/>
            <a:ext cx="3787187" cy="615553"/>
          </a:xfrm>
          <a:prstGeom prst="rect">
            <a:avLst/>
          </a:prstGeom>
        </p:spPr>
        <p:txBody>
          <a:bodyPr wrap="square">
            <a:spAutoFit/>
          </a:bodyPr>
          <a:lstStyle/>
          <a:p>
            <a:r>
              <a:rPr lang="en-US" sz="1700" i="1" dirty="0" smtClean="0"/>
              <a:t>Shown here  </a:t>
            </a:r>
            <a:r>
              <a:rPr lang="en-US" sz="1700" i="1" dirty="0"/>
              <a:t>the Na </a:t>
            </a:r>
            <a:r>
              <a:rPr lang="en-US" sz="1700" i="1" dirty="0" smtClean="0"/>
              <a:t>source </a:t>
            </a:r>
            <a:r>
              <a:rPr lang="en-US" sz="1700" i="1" dirty="0"/>
              <a:t>due to photon-stimulated </a:t>
            </a:r>
            <a:r>
              <a:rPr lang="en-US" sz="1700" i="1" dirty="0" smtClean="0"/>
              <a:t>desorption.( Matt Burger ) </a:t>
            </a:r>
            <a:endParaRPr lang="en-US" sz="1700" i="1" dirty="0"/>
          </a:p>
        </p:txBody>
      </p:sp>
    </p:spTree>
    <p:extLst>
      <p:ext uri="{BB962C8B-B14F-4D97-AF65-F5344CB8AC3E}">
        <p14:creationId xmlns:p14="http://schemas.microsoft.com/office/powerpoint/2010/main" val="2820004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86800" cy="1251062"/>
          </a:xfrm>
        </p:spPr>
        <p:txBody>
          <a:bodyPr>
            <a:normAutofit/>
          </a:bodyPr>
          <a:lstStyle/>
          <a:p>
            <a:r>
              <a:rPr lang="en-US" sz="2800" dirty="0" smtClean="0">
                <a:latin typeface="PT Sans"/>
                <a:cs typeface="PT Sans"/>
              </a:rPr>
              <a:t>“Simultaneous” Ground-based and Space Observations</a:t>
            </a:r>
            <a:br>
              <a:rPr lang="en-US" sz="2800" dirty="0" smtClean="0">
                <a:latin typeface="PT Sans"/>
                <a:cs typeface="PT Sans"/>
              </a:rPr>
            </a:br>
            <a:r>
              <a:rPr lang="en-US" sz="2800" dirty="0" smtClean="0">
                <a:latin typeface="PT Sans"/>
                <a:cs typeface="PT Sans"/>
              </a:rPr>
              <a:t>         </a:t>
            </a:r>
            <a:r>
              <a:rPr lang="en-US" sz="2000" i="1" dirty="0" smtClean="0">
                <a:latin typeface="PT Sans"/>
                <a:cs typeface="PT Sans"/>
              </a:rPr>
              <a:t>during the 3</a:t>
            </a:r>
            <a:r>
              <a:rPr lang="en-US" sz="2000" i="1" baseline="30000" dirty="0" smtClean="0">
                <a:latin typeface="PT Sans"/>
                <a:cs typeface="PT Sans"/>
              </a:rPr>
              <a:t>rd</a:t>
            </a:r>
            <a:r>
              <a:rPr lang="en-US" sz="2000" i="1" dirty="0" smtClean="0">
                <a:latin typeface="PT Sans"/>
                <a:cs typeface="PT Sans"/>
              </a:rPr>
              <a:t> MESSENGER flyby </a:t>
            </a:r>
            <a:r>
              <a:rPr lang="en-US" sz="2000" i="1" dirty="0">
                <a:latin typeface="PT Sans"/>
                <a:cs typeface="PT Sans"/>
              </a:rPr>
              <a:t>(</a:t>
            </a:r>
            <a:r>
              <a:rPr lang="en-US" sz="2000" i="1" dirty="0" smtClean="0">
                <a:latin typeface="PT Sans"/>
                <a:cs typeface="PT Sans"/>
              </a:rPr>
              <a:t>M3) using the MASCS instrument</a:t>
            </a:r>
            <a:endParaRPr lang="en-US" sz="2000" i="1" dirty="0">
              <a:latin typeface="PT Sans"/>
              <a:cs typeface="PT Sans"/>
            </a:endParaRPr>
          </a:p>
        </p:txBody>
      </p:sp>
      <p:sp>
        <p:nvSpPr>
          <p:cNvPr id="4" name="Date Placeholder 3"/>
          <p:cNvSpPr>
            <a:spLocks noGrp="1"/>
          </p:cNvSpPr>
          <p:nvPr>
            <p:ph type="dt" sz="half" idx="10"/>
          </p:nvPr>
        </p:nvSpPr>
        <p:spPr/>
        <p:txBody>
          <a:bodyPr/>
          <a:lstStyle/>
          <a:p>
            <a:r>
              <a:rPr lang="en-US" smtClean="0"/>
              <a:t>5/4/2020 </a:t>
            </a:r>
            <a:endParaRPr lang="en-US"/>
          </a:p>
        </p:txBody>
      </p:sp>
      <p:pic>
        <p:nvPicPr>
          <p:cNvPr id="3" name="Picture 2" descr="UVVSmessenger_cropp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168" y="1423810"/>
            <a:ext cx="7371138" cy="5327509"/>
          </a:xfrm>
          <a:prstGeom prst="rect">
            <a:avLst/>
          </a:prstGeom>
        </p:spPr>
      </p:pic>
      <p:sp>
        <p:nvSpPr>
          <p:cNvPr id="5" name="Footer Placeholder 4"/>
          <p:cNvSpPr>
            <a:spLocks noGrp="1"/>
          </p:cNvSpPr>
          <p:nvPr>
            <p:ph type="ftr" sz="quarter" idx="11"/>
          </p:nvPr>
        </p:nvSpPr>
        <p:spPr/>
        <p:txBody>
          <a:bodyPr/>
          <a:lstStyle/>
          <a:p>
            <a:r>
              <a:rPr lang="en-US" smtClean="0"/>
              <a:t>EGU General Assembly 2020 - Online Meeting</a:t>
            </a:r>
            <a:endParaRPr lang="en-US"/>
          </a:p>
        </p:txBody>
      </p:sp>
      <p:pic>
        <p:nvPicPr>
          <p:cNvPr id="6" name="Picture 5" descr="colormap.jpg"/>
          <p:cNvPicPr>
            <a:picLocks noChangeAspect="1"/>
          </p:cNvPicPr>
          <p:nvPr/>
        </p:nvPicPr>
        <p:blipFill rotWithShape="1">
          <a:blip r:embed="rId3">
            <a:extLst>
              <a:ext uri="{28A0092B-C50C-407E-A947-70E740481C1C}">
                <a14:useLocalDpi xmlns:a14="http://schemas.microsoft.com/office/drawing/2010/main" val="0"/>
              </a:ext>
            </a:extLst>
          </a:blip>
          <a:srcRect l="57336" t="27758" r="39879" b="33889"/>
          <a:stretch/>
        </p:blipFill>
        <p:spPr>
          <a:xfrm>
            <a:off x="4220729" y="1720272"/>
            <a:ext cx="529574" cy="4797777"/>
          </a:xfrm>
          <a:prstGeom prst="rect">
            <a:avLst/>
          </a:prstGeom>
        </p:spPr>
      </p:pic>
      <p:cxnSp>
        <p:nvCxnSpPr>
          <p:cNvPr id="8" name="Straight Arrow Connector 7"/>
          <p:cNvCxnSpPr/>
          <p:nvPr/>
        </p:nvCxnSpPr>
        <p:spPr>
          <a:xfrm>
            <a:off x="1714088" y="1947333"/>
            <a:ext cx="2596444" cy="465667"/>
          </a:xfrm>
          <a:prstGeom prst="straightConnector1">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0" y="1749777"/>
            <a:ext cx="1873410" cy="923330"/>
          </a:xfrm>
          <a:prstGeom prst="rect">
            <a:avLst/>
          </a:prstGeom>
          <a:noFill/>
        </p:spPr>
        <p:txBody>
          <a:bodyPr wrap="square" rtlCol="0">
            <a:spAutoFit/>
          </a:bodyPr>
          <a:lstStyle/>
          <a:p>
            <a:r>
              <a:rPr lang="en-US" dirty="0" smtClean="0"/>
              <a:t>Slit position of the ground-based observations</a:t>
            </a:r>
            <a:endParaRPr lang="en-US" dirty="0"/>
          </a:p>
        </p:txBody>
      </p:sp>
    </p:spTree>
    <p:extLst>
      <p:ext uri="{BB962C8B-B14F-4D97-AF65-F5344CB8AC3E}">
        <p14:creationId xmlns:p14="http://schemas.microsoft.com/office/powerpoint/2010/main" val="15377915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5422" y="0"/>
            <a:ext cx="8229600" cy="1143000"/>
          </a:xfrm>
        </p:spPr>
        <p:txBody>
          <a:bodyPr/>
          <a:lstStyle/>
          <a:p>
            <a:pPr>
              <a:defRPr/>
            </a:pPr>
            <a:r>
              <a:rPr lang="en-US" dirty="0" smtClean="0"/>
              <a:t>Ground-based observations</a:t>
            </a:r>
            <a:endParaRPr lang="en-US" dirty="0"/>
          </a:p>
        </p:txBody>
      </p:sp>
      <p:sp>
        <p:nvSpPr>
          <p:cNvPr id="2" name="Date Placeholder 1"/>
          <p:cNvSpPr>
            <a:spLocks noGrp="1"/>
          </p:cNvSpPr>
          <p:nvPr>
            <p:ph type="dt" sz="half" idx="10"/>
          </p:nvPr>
        </p:nvSpPr>
        <p:spPr/>
        <p:txBody>
          <a:bodyPr/>
          <a:lstStyle/>
          <a:p>
            <a:pPr>
              <a:defRPr/>
            </a:pPr>
            <a:r>
              <a:rPr lang="en-US" smtClean="0"/>
              <a:t>5/4/2020 </a:t>
            </a:r>
            <a:endParaRPr lang="en-US"/>
          </a:p>
        </p:txBody>
      </p:sp>
      <p:sp>
        <p:nvSpPr>
          <p:cNvPr id="3" name="Footer Placeholder 2"/>
          <p:cNvSpPr>
            <a:spLocks noGrp="1"/>
          </p:cNvSpPr>
          <p:nvPr>
            <p:ph type="ftr" sz="quarter" idx="11"/>
          </p:nvPr>
        </p:nvSpPr>
        <p:spPr>
          <a:xfrm>
            <a:off x="3124200" y="6416675"/>
            <a:ext cx="3765550" cy="365125"/>
          </a:xfrm>
        </p:spPr>
        <p:txBody>
          <a:bodyPr/>
          <a:lstStyle/>
          <a:p>
            <a:pPr>
              <a:defRPr/>
            </a:pPr>
            <a:r>
              <a:rPr lang="en-US" dirty="0" smtClean="0"/>
              <a:t>EGU General Assembly 2020 - Online Meeting</a:t>
            </a:r>
            <a:endParaRPr lang="en-US" dirty="0"/>
          </a:p>
        </p:txBody>
      </p:sp>
      <p:sp>
        <p:nvSpPr>
          <p:cNvPr id="46082" name="Text Box 6"/>
          <p:cNvSpPr txBox="1">
            <a:spLocks noChangeArrowheads="1"/>
          </p:cNvSpPr>
          <p:nvPr/>
        </p:nvSpPr>
        <p:spPr bwMode="auto">
          <a:xfrm>
            <a:off x="228600" y="5461336"/>
            <a:ext cx="8686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dirty="0" smtClean="0">
                <a:latin typeface="+mn-lt"/>
                <a:cs typeface="Times Roman" charset="0"/>
              </a:rPr>
              <a:t>Solar telescopes are </a:t>
            </a:r>
            <a:r>
              <a:rPr lang="en-US" sz="2000" dirty="0">
                <a:latin typeface="+mn-lt"/>
                <a:cs typeface="Times Roman" charset="0"/>
              </a:rPr>
              <a:t>used </a:t>
            </a:r>
            <a:r>
              <a:rPr lang="en-US" sz="2000" dirty="0" smtClean="0">
                <a:latin typeface="+mn-lt"/>
                <a:cs typeface="Times Roman" charset="0"/>
              </a:rPr>
              <a:t>during the day. </a:t>
            </a:r>
          </a:p>
          <a:p>
            <a:pPr eaLnBrk="1" hangingPunct="1"/>
            <a:r>
              <a:rPr lang="en-US" sz="2000" dirty="0" smtClean="0">
                <a:latin typeface="+mn-lt"/>
                <a:cs typeface="Times Roman" charset="0"/>
              </a:rPr>
              <a:t>Night </a:t>
            </a:r>
            <a:r>
              <a:rPr lang="en-US" sz="2000" dirty="0">
                <a:latin typeface="+mn-lt"/>
                <a:cs typeface="Times Roman" charset="0"/>
              </a:rPr>
              <a:t>telescopes can be used </a:t>
            </a:r>
            <a:r>
              <a:rPr lang="en-US" sz="2000" dirty="0" smtClean="0">
                <a:latin typeface="+mn-lt"/>
                <a:cs typeface="Times Roman" charset="0"/>
              </a:rPr>
              <a:t>mostly </a:t>
            </a:r>
            <a:r>
              <a:rPr lang="en-US" sz="2000" dirty="0">
                <a:latin typeface="+mn-lt"/>
                <a:cs typeface="Times Roman" charset="0"/>
              </a:rPr>
              <a:t>at dawn or dusk</a:t>
            </a:r>
            <a:r>
              <a:rPr lang="en-US" sz="2000" dirty="0" smtClean="0">
                <a:latin typeface="+mn-lt"/>
                <a:cs typeface="Times Roman" charset="0"/>
              </a:rPr>
              <a:t>, but rarely </a:t>
            </a:r>
            <a:r>
              <a:rPr lang="en-US" sz="2000" dirty="0">
                <a:latin typeface="+mn-lt"/>
                <a:cs typeface="Times Roman" charset="0"/>
              </a:rPr>
              <a:t>during the day.</a:t>
            </a:r>
          </a:p>
        </p:txBody>
      </p:sp>
      <p:pic>
        <p:nvPicPr>
          <p:cNvPr id="4608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2138" y="1411288"/>
            <a:ext cx="4552950"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0" y="641527"/>
            <a:ext cx="9144000" cy="1143000"/>
          </a:xfrm>
          <a:prstGeom prst="rect">
            <a:avLst/>
          </a:prstGeom>
        </p:spPr>
        <p:txBody>
          <a:bodyPr anchor="ctr">
            <a:normAutofit fontScale="90000" lnSpcReduction="10000"/>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100" b="1">
                <a:solidFill>
                  <a:schemeClr val="tx1"/>
                </a:solidFill>
                <a:latin typeface="Lucida Sans"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100" b="1">
                <a:solidFill>
                  <a:schemeClr val="tx1"/>
                </a:solidFill>
                <a:latin typeface="Lucida Sans"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100" b="1">
                <a:solidFill>
                  <a:schemeClr val="tx1"/>
                </a:solidFill>
                <a:latin typeface="Lucida Sans"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100" b="1">
                <a:solidFill>
                  <a:schemeClr val="tx1"/>
                </a:solidFill>
                <a:latin typeface="Lucida Sans" pitchFamily="-110" charset="0"/>
                <a:ea typeface="ＭＳ Ｐゴシック" pitchFamily="-110" charset="-128"/>
                <a:cs typeface="ＭＳ Ｐゴシック" pitchFamily="-110" charset="-128"/>
              </a:defRPr>
            </a:lvl5pPr>
            <a:lvl6pPr marL="457200" algn="ctr" rtl="0" fontAlgn="base">
              <a:spcBef>
                <a:spcPct val="0"/>
              </a:spcBef>
              <a:spcAft>
                <a:spcPct val="0"/>
              </a:spcAft>
              <a:defRPr sz="4100" b="1">
                <a:solidFill>
                  <a:schemeClr val="tx1"/>
                </a:solidFill>
                <a:latin typeface="Lucida Sans" pitchFamily="-110" charset="0"/>
                <a:ea typeface="ＭＳ Ｐゴシック" pitchFamily="-110" charset="-128"/>
                <a:cs typeface="ＭＳ Ｐゴシック" pitchFamily="-110" charset="-128"/>
              </a:defRPr>
            </a:lvl6pPr>
            <a:lvl7pPr marL="914400" algn="ctr" rtl="0" fontAlgn="base">
              <a:spcBef>
                <a:spcPct val="0"/>
              </a:spcBef>
              <a:spcAft>
                <a:spcPct val="0"/>
              </a:spcAft>
              <a:defRPr sz="4100" b="1">
                <a:solidFill>
                  <a:schemeClr val="tx1"/>
                </a:solidFill>
                <a:latin typeface="Lucida Sans"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100" b="1">
                <a:solidFill>
                  <a:schemeClr val="tx1"/>
                </a:solidFill>
                <a:latin typeface="Lucida Sans"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100" b="1">
                <a:solidFill>
                  <a:schemeClr val="tx1"/>
                </a:solidFill>
                <a:latin typeface="Lucida Sans" pitchFamily="-110" charset="0"/>
                <a:ea typeface="ＭＳ Ｐゴシック" pitchFamily="-110" charset="-128"/>
                <a:cs typeface="ＭＳ Ｐゴシック" pitchFamily="-110" charset="-128"/>
              </a:defRPr>
            </a:lvl9pPr>
          </a:lstStyle>
          <a:p>
            <a:pPr>
              <a:defRPr/>
            </a:pPr>
            <a:r>
              <a:rPr lang="en-US" dirty="0" smtClean="0"/>
              <a:t/>
            </a:r>
            <a:br>
              <a:rPr lang="en-US" dirty="0" smtClean="0"/>
            </a:br>
            <a:endParaRPr lang="en-US" dirty="0"/>
          </a:p>
        </p:txBody>
      </p:sp>
      <p:sp>
        <p:nvSpPr>
          <p:cNvPr id="46088" name="Text Box 4"/>
          <p:cNvSpPr txBox="1">
            <a:spLocks noChangeArrowheads="1"/>
          </p:cNvSpPr>
          <p:nvPr/>
        </p:nvSpPr>
        <p:spPr bwMode="auto">
          <a:xfrm>
            <a:off x="4754738" y="1382236"/>
            <a:ext cx="4495800"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Helvetica" charset="0"/>
                <a:ea typeface="ＭＳ Ｐゴシック" charset="0"/>
              </a:defRPr>
            </a:lvl9pPr>
          </a:lstStyle>
          <a:p>
            <a:r>
              <a:rPr lang="en-US" sz="1800" dirty="0">
                <a:latin typeface="Arial" charset="0"/>
                <a:cs typeface="Arial" charset="0"/>
              </a:rPr>
              <a:t>The </a:t>
            </a:r>
            <a:r>
              <a:rPr lang="en-US" sz="1800" dirty="0" smtClean="0">
                <a:latin typeface="Arial" charset="0"/>
                <a:cs typeface="Arial" charset="0"/>
              </a:rPr>
              <a:t>2.7-m at the </a:t>
            </a:r>
            <a:r>
              <a:rPr lang="en-US" sz="1800" dirty="0">
                <a:latin typeface="Arial" charset="0"/>
                <a:cs typeface="Arial" charset="0"/>
              </a:rPr>
              <a:t>McDonald Observatory</a:t>
            </a:r>
          </a:p>
        </p:txBody>
      </p:sp>
      <p:pic>
        <p:nvPicPr>
          <p:cNvPr id="13" name="Picture 12" descr="subspectracopy.jpg"/>
          <p:cNvPicPr>
            <a:picLocks noChangeAspect="1"/>
          </p:cNvPicPr>
          <p:nvPr/>
        </p:nvPicPr>
        <p:blipFill rotWithShape="1">
          <a:blip r:embed="rId4">
            <a:extLst>
              <a:ext uri="{28A0092B-C50C-407E-A947-70E740481C1C}">
                <a14:useLocalDpi xmlns:a14="http://schemas.microsoft.com/office/drawing/2010/main" val="0"/>
              </a:ext>
            </a:extLst>
          </a:blip>
          <a:srcRect l="51543"/>
          <a:stretch/>
        </p:blipFill>
        <p:spPr>
          <a:xfrm>
            <a:off x="1" y="1778480"/>
            <a:ext cx="4628444" cy="2793519"/>
          </a:xfrm>
          <a:prstGeom prst="rect">
            <a:avLst/>
          </a:prstGeom>
        </p:spPr>
      </p:pic>
      <p:sp>
        <p:nvSpPr>
          <p:cNvPr id="7" name="TextBox 6"/>
          <p:cNvSpPr txBox="1"/>
          <p:nvPr/>
        </p:nvSpPr>
        <p:spPr>
          <a:xfrm>
            <a:off x="323849" y="4421743"/>
            <a:ext cx="4430889" cy="646331"/>
          </a:xfrm>
          <a:prstGeom prst="rect">
            <a:avLst/>
          </a:prstGeom>
          <a:noFill/>
        </p:spPr>
        <p:txBody>
          <a:bodyPr wrap="square" rtlCol="0">
            <a:spAutoFit/>
          </a:bodyPr>
          <a:lstStyle/>
          <a:p>
            <a:r>
              <a:rPr lang="en-US" dirty="0" smtClean="0"/>
              <a:t>Very high spectral resolution allows for radial velocities of sodium atoms.</a:t>
            </a:r>
            <a:endParaRPr lang="en-US" dirty="0"/>
          </a:p>
        </p:txBody>
      </p:sp>
      <p:sp>
        <p:nvSpPr>
          <p:cNvPr id="8" name="TextBox 7"/>
          <p:cNvSpPr txBox="1"/>
          <p:nvPr/>
        </p:nvSpPr>
        <p:spPr>
          <a:xfrm>
            <a:off x="926952" y="1395036"/>
            <a:ext cx="2428870" cy="369332"/>
          </a:xfrm>
          <a:prstGeom prst="rect">
            <a:avLst/>
          </a:prstGeom>
          <a:noFill/>
        </p:spPr>
        <p:txBody>
          <a:bodyPr wrap="none" rtlCol="0">
            <a:spAutoFit/>
          </a:bodyPr>
          <a:lstStyle/>
          <a:p>
            <a:r>
              <a:rPr lang="en-US" dirty="0" smtClean="0">
                <a:solidFill>
                  <a:schemeClr val="accent2">
                    <a:lumMod val="50000"/>
                  </a:schemeClr>
                </a:solidFill>
              </a:rPr>
              <a:t>the whole range is 1.5 </a:t>
            </a:r>
            <a:r>
              <a:rPr lang="en-US" dirty="0" err="1" smtClean="0">
                <a:solidFill>
                  <a:schemeClr val="accent2">
                    <a:lumMod val="50000"/>
                  </a:schemeClr>
                </a:solidFill>
              </a:rPr>
              <a:t>Å</a:t>
            </a:r>
            <a:endParaRPr lang="en-US" dirty="0">
              <a:solidFill>
                <a:schemeClr val="accent2">
                  <a:lumMod val="50000"/>
                </a:schemeClr>
              </a:solidFill>
            </a:endParaRPr>
          </a:p>
        </p:txBody>
      </p:sp>
      <p:cxnSp>
        <p:nvCxnSpPr>
          <p:cNvPr id="11" name="Straight Arrow Connector 10"/>
          <p:cNvCxnSpPr/>
          <p:nvPr/>
        </p:nvCxnSpPr>
        <p:spPr>
          <a:xfrm>
            <a:off x="323849" y="1778479"/>
            <a:ext cx="4143023" cy="14112"/>
          </a:xfrm>
          <a:prstGeom prst="straightConnector1">
            <a:avLst/>
          </a:prstGeom>
          <a:ln>
            <a:solidFill>
              <a:schemeClr val="accent2">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19" name="Picture 18" descr="MO_16_CC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3632" y="6476999"/>
            <a:ext cx="1086811" cy="380384"/>
          </a:xfrm>
          <a:prstGeom prst="rect">
            <a:avLst/>
          </a:prstGeom>
        </p:spPr>
      </p:pic>
    </p:spTree>
    <p:extLst>
      <p:ext uri="{BB962C8B-B14F-4D97-AF65-F5344CB8AC3E}">
        <p14:creationId xmlns:p14="http://schemas.microsoft.com/office/powerpoint/2010/main" val="42149468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8904111" cy="1251062"/>
          </a:xfrm>
        </p:spPr>
        <p:txBody>
          <a:bodyPr>
            <a:normAutofit/>
          </a:bodyPr>
          <a:lstStyle/>
          <a:p>
            <a:r>
              <a:rPr lang="en-US" sz="2800" dirty="0" smtClean="0">
                <a:latin typeface="PT Sans"/>
                <a:cs typeface="PT Sans"/>
              </a:rPr>
              <a:t>Radiances, radial velocity and FWHM velocity color maps</a:t>
            </a:r>
            <a:endParaRPr lang="en-US" sz="2800" dirty="0">
              <a:latin typeface="PT Sans"/>
              <a:cs typeface="PT Sans"/>
            </a:endParaRPr>
          </a:p>
        </p:txBody>
      </p:sp>
      <p:sp>
        <p:nvSpPr>
          <p:cNvPr id="4" name="Date Placeholder 3"/>
          <p:cNvSpPr>
            <a:spLocks noGrp="1"/>
          </p:cNvSpPr>
          <p:nvPr>
            <p:ph type="dt" sz="half" idx="10"/>
          </p:nvPr>
        </p:nvSpPr>
        <p:spPr/>
        <p:txBody>
          <a:bodyPr/>
          <a:lstStyle/>
          <a:p>
            <a:r>
              <a:rPr lang="en-US" smtClean="0"/>
              <a:t>5/4/2020 </a:t>
            </a:r>
            <a:endParaRPr lang="en-US"/>
          </a:p>
        </p:txBody>
      </p:sp>
      <p:sp>
        <p:nvSpPr>
          <p:cNvPr id="5" name="Footer Placeholder 4"/>
          <p:cNvSpPr>
            <a:spLocks noGrp="1"/>
          </p:cNvSpPr>
          <p:nvPr>
            <p:ph type="ftr" sz="quarter" idx="11"/>
          </p:nvPr>
        </p:nvSpPr>
        <p:spPr/>
        <p:txBody>
          <a:bodyPr/>
          <a:lstStyle/>
          <a:p>
            <a:r>
              <a:rPr lang="en-US" smtClean="0"/>
              <a:t>EGU General Assembly 2020 - Online Meeting</a:t>
            </a:r>
            <a:endParaRPr lang="en-US"/>
          </a:p>
        </p:txBody>
      </p:sp>
      <p:pic>
        <p:nvPicPr>
          <p:cNvPr id="3" name="Picture 2" descr="color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3462"/>
            <a:ext cx="9144000" cy="5143500"/>
          </a:xfrm>
          <a:prstGeom prst="rect">
            <a:avLst/>
          </a:prstGeom>
        </p:spPr>
      </p:pic>
      <p:pic>
        <p:nvPicPr>
          <p:cNvPr id="6" name="Picture 5" descr="MO_16_CC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9946" y="6405709"/>
            <a:ext cx="1290497" cy="451674"/>
          </a:xfrm>
          <a:prstGeom prst="rect">
            <a:avLst/>
          </a:prstGeom>
        </p:spPr>
      </p:pic>
    </p:spTree>
    <p:extLst>
      <p:ext uri="{BB962C8B-B14F-4D97-AF65-F5344CB8AC3E}">
        <p14:creationId xmlns:p14="http://schemas.microsoft.com/office/powerpoint/2010/main" val="9492534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867" y="138289"/>
            <a:ext cx="8686800" cy="1251062"/>
          </a:xfrm>
        </p:spPr>
        <p:txBody>
          <a:bodyPr>
            <a:normAutofit/>
          </a:bodyPr>
          <a:lstStyle/>
          <a:p>
            <a:r>
              <a:rPr lang="en-US" sz="2800" dirty="0" smtClean="0">
                <a:latin typeface="PT Sans"/>
                <a:cs typeface="PT Sans"/>
              </a:rPr>
              <a:t>All radial velocity measurements of the Na exosphere</a:t>
            </a:r>
            <a:endParaRPr lang="en-US" sz="2800" dirty="0">
              <a:latin typeface="PT Sans"/>
              <a:cs typeface="PT Sans"/>
            </a:endParaRPr>
          </a:p>
        </p:txBody>
      </p:sp>
      <p:sp>
        <p:nvSpPr>
          <p:cNvPr id="4" name="Date Placeholder 3"/>
          <p:cNvSpPr>
            <a:spLocks noGrp="1"/>
          </p:cNvSpPr>
          <p:nvPr>
            <p:ph type="dt" sz="half" idx="10"/>
          </p:nvPr>
        </p:nvSpPr>
        <p:spPr/>
        <p:txBody>
          <a:bodyPr/>
          <a:lstStyle/>
          <a:p>
            <a:r>
              <a:rPr lang="en-US" smtClean="0"/>
              <a:t>5/4/2020 </a:t>
            </a:r>
            <a:endParaRPr lang="en-US"/>
          </a:p>
        </p:txBody>
      </p:sp>
      <p:sp>
        <p:nvSpPr>
          <p:cNvPr id="5" name="Footer Placeholder 4"/>
          <p:cNvSpPr>
            <a:spLocks noGrp="1"/>
          </p:cNvSpPr>
          <p:nvPr>
            <p:ph type="ftr" sz="quarter" idx="11"/>
          </p:nvPr>
        </p:nvSpPr>
        <p:spPr/>
        <p:txBody>
          <a:bodyPr/>
          <a:lstStyle/>
          <a:p>
            <a:r>
              <a:rPr lang="en-US" smtClean="0"/>
              <a:t>EGU General Assembly 2020 - Online Meeting</a:t>
            </a:r>
            <a:endParaRPr lang="en-US"/>
          </a:p>
        </p:txBody>
      </p:sp>
      <p:pic>
        <p:nvPicPr>
          <p:cNvPr id="3" name="Picture 2" descr="mixedorbi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9700"/>
            <a:ext cx="9144000" cy="4015602"/>
          </a:xfrm>
          <a:prstGeom prst="rect">
            <a:avLst/>
          </a:prstGeom>
        </p:spPr>
      </p:pic>
      <p:pic>
        <p:nvPicPr>
          <p:cNvPr id="6" name="Picture 5" descr="MO_16_CC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168" y="6347336"/>
            <a:ext cx="1457276" cy="510047"/>
          </a:xfrm>
          <a:prstGeom prst="rect">
            <a:avLst/>
          </a:prstGeom>
        </p:spPr>
      </p:pic>
    </p:spTree>
    <p:extLst>
      <p:ext uri="{BB962C8B-B14F-4D97-AF65-F5344CB8AC3E}">
        <p14:creationId xmlns:p14="http://schemas.microsoft.com/office/powerpoint/2010/main" val="42089684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PT Sans"/>
                <a:cs typeface="PT Sans"/>
              </a:rPr>
              <a:t>Velocity measurements help us understand the dynamics of the exosphere</a:t>
            </a:r>
            <a:endParaRPr lang="en-US" sz="2800" dirty="0">
              <a:latin typeface="PT Sans"/>
              <a:cs typeface="PT Sans"/>
            </a:endParaRPr>
          </a:p>
        </p:txBody>
      </p:sp>
      <p:sp>
        <p:nvSpPr>
          <p:cNvPr id="5" name="Date Placeholder 4"/>
          <p:cNvSpPr>
            <a:spLocks noGrp="1"/>
          </p:cNvSpPr>
          <p:nvPr>
            <p:ph type="dt" sz="half" idx="10"/>
          </p:nvPr>
        </p:nvSpPr>
        <p:spPr>
          <a:xfrm>
            <a:off x="457200" y="6583680"/>
            <a:ext cx="2133600" cy="274320"/>
          </a:xfrm>
        </p:spPr>
        <p:txBody>
          <a:bodyPr/>
          <a:lstStyle/>
          <a:p>
            <a:r>
              <a:rPr lang="en-US" dirty="0" smtClean="0"/>
              <a:t>5/4/2020 </a:t>
            </a:r>
            <a:endParaRPr lang="en-US" dirty="0"/>
          </a:p>
        </p:txBody>
      </p:sp>
      <p:sp>
        <p:nvSpPr>
          <p:cNvPr id="6" name="Footer Placeholder 5"/>
          <p:cNvSpPr>
            <a:spLocks noGrp="1"/>
          </p:cNvSpPr>
          <p:nvPr>
            <p:ph type="ftr" sz="quarter" idx="11"/>
          </p:nvPr>
        </p:nvSpPr>
        <p:spPr>
          <a:xfrm>
            <a:off x="2590800" y="6583680"/>
            <a:ext cx="5507719" cy="274320"/>
          </a:xfrm>
        </p:spPr>
        <p:txBody>
          <a:bodyPr/>
          <a:lstStyle/>
          <a:p>
            <a:r>
              <a:rPr lang="en-US" dirty="0" smtClean="0"/>
              <a:t>EGU General Assembly 2020 - Online Meeting</a:t>
            </a:r>
            <a:endParaRPr lang="en-US" dirty="0"/>
          </a:p>
        </p:txBody>
      </p:sp>
      <p:pic>
        <p:nvPicPr>
          <p:cNvPr id="4" name="Picture 3"/>
          <p:cNvPicPr>
            <a:picLocks noChangeAspect="1"/>
          </p:cNvPicPr>
          <p:nvPr/>
        </p:nvPicPr>
        <p:blipFill>
          <a:blip r:embed="rId3"/>
          <a:stretch>
            <a:fillRect/>
          </a:stretch>
        </p:blipFill>
        <p:spPr>
          <a:xfrm>
            <a:off x="3746346" y="1308955"/>
            <a:ext cx="5375200" cy="5352710"/>
          </a:xfrm>
          <a:prstGeom prst="rect">
            <a:avLst/>
          </a:prstGeom>
        </p:spPr>
      </p:pic>
      <p:sp>
        <p:nvSpPr>
          <p:cNvPr id="3" name="Rectangle 2"/>
          <p:cNvSpPr/>
          <p:nvPr/>
        </p:nvSpPr>
        <p:spPr>
          <a:xfrm>
            <a:off x="7001316" y="6292333"/>
            <a:ext cx="2142684" cy="369332"/>
          </a:xfrm>
          <a:prstGeom prst="rect">
            <a:avLst/>
          </a:prstGeom>
        </p:spPr>
        <p:txBody>
          <a:bodyPr wrap="none">
            <a:spAutoFit/>
          </a:bodyPr>
          <a:lstStyle/>
          <a:p>
            <a:r>
              <a:rPr lang="en-US" i="1" dirty="0">
                <a:solidFill>
                  <a:schemeClr val="bg1"/>
                </a:solidFill>
              </a:rPr>
              <a:t> Schmidt et al., 2013</a:t>
            </a:r>
            <a:r>
              <a:rPr lang="en-US" dirty="0"/>
              <a:t>. </a:t>
            </a:r>
          </a:p>
        </p:txBody>
      </p:sp>
      <p:sp>
        <p:nvSpPr>
          <p:cNvPr id="7" name="Rectangle 6"/>
          <p:cNvSpPr/>
          <p:nvPr/>
        </p:nvSpPr>
        <p:spPr>
          <a:xfrm>
            <a:off x="0" y="2184846"/>
            <a:ext cx="3335588" cy="3416320"/>
          </a:xfrm>
          <a:prstGeom prst="rect">
            <a:avLst/>
          </a:prstGeom>
        </p:spPr>
        <p:txBody>
          <a:bodyPr wrap="square">
            <a:spAutoFit/>
          </a:bodyPr>
          <a:lstStyle/>
          <a:p>
            <a:r>
              <a:rPr lang="en-US" dirty="0" smtClean="0"/>
              <a:t>The observations mentioned before help us model</a:t>
            </a:r>
          </a:p>
          <a:p>
            <a:r>
              <a:rPr lang="en-US" dirty="0" smtClean="0"/>
              <a:t>the circulation of sodium atoms from, to and away from the planet.</a:t>
            </a:r>
          </a:p>
          <a:p>
            <a:endParaRPr lang="en-US" dirty="0" smtClean="0"/>
          </a:p>
          <a:p>
            <a:endParaRPr lang="en-US" dirty="0"/>
          </a:p>
          <a:p>
            <a:r>
              <a:rPr lang="en-US" dirty="0" smtClean="0"/>
              <a:t>Different processes that are at work on Mercury make it difficult to fully understand the morphology and dynamics of the exosphere.</a:t>
            </a:r>
            <a:endParaRPr lang="en-US" dirty="0"/>
          </a:p>
        </p:txBody>
      </p:sp>
    </p:spTree>
    <p:extLst>
      <p:ext uri="{BB962C8B-B14F-4D97-AF65-F5344CB8AC3E}">
        <p14:creationId xmlns:p14="http://schemas.microsoft.com/office/powerpoint/2010/main" val="32531326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969" y="441789"/>
            <a:ext cx="8229600" cy="963608"/>
          </a:xfrm>
        </p:spPr>
        <p:txBody>
          <a:bodyPr/>
          <a:lstStyle/>
          <a:p>
            <a:r>
              <a:rPr lang="en-US" dirty="0" smtClean="0"/>
              <a:t>Combining Both Datasets</a:t>
            </a:r>
            <a:endParaRPr lang="en-US" dirty="0"/>
          </a:p>
        </p:txBody>
      </p:sp>
      <p:sp>
        <p:nvSpPr>
          <p:cNvPr id="3" name="Date Placeholder 2"/>
          <p:cNvSpPr>
            <a:spLocks noGrp="1"/>
          </p:cNvSpPr>
          <p:nvPr>
            <p:ph type="dt" sz="half" idx="10"/>
          </p:nvPr>
        </p:nvSpPr>
        <p:spPr/>
        <p:txBody>
          <a:bodyPr/>
          <a:lstStyle/>
          <a:p>
            <a:r>
              <a:rPr lang="en-US" smtClean="0"/>
              <a:t>5/4/2020 </a:t>
            </a:r>
            <a:endParaRPr lang="en-US"/>
          </a:p>
        </p:txBody>
      </p:sp>
      <p:pic>
        <p:nvPicPr>
          <p:cNvPr id="10" name="Picture 9" descr="MO_16_CC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630" y="6387748"/>
            <a:ext cx="1341813" cy="469635"/>
          </a:xfrm>
          <a:prstGeom prst="rect">
            <a:avLst/>
          </a:prstGeom>
        </p:spPr>
      </p:pic>
    </p:spTree>
    <p:extLst>
      <p:ext uri="{BB962C8B-B14F-4D97-AF65-F5344CB8AC3E}">
        <p14:creationId xmlns:p14="http://schemas.microsoft.com/office/powerpoint/2010/main" val="28333368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1804</TotalTime>
  <Words>759</Words>
  <Application>Microsoft Macintosh PowerPoint</Application>
  <PresentationFormat>On-screen Show (4:3)</PresentationFormat>
  <Paragraphs>96</Paragraphs>
  <Slides>13</Slides>
  <Notes>3</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Module</vt:lpstr>
      <vt:lpstr>Mercury's Na Exosphere: combining ground-based and MESSENGER data</vt:lpstr>
      <vt:lpstr>Mercury’s Exosphere</vt:lpstr>
      <vt:lpstr>Seasonal Variations of the Na exosphere</vt:lpstr>
      <vt:lpstr>“Simultaneous” Ground-based and Space Observations          during the 3rd MESSENGER flyby (M3) using the MASCS instrument</vt:lpstr>
      <vt:lpstr>Ground-based observations</vt:lpstr>
      <vt:lpstr>Radiances, radial velocity and FWHM velocity color maps</vt:lpstr>
      <vt:lpstr>All radial velocity measurements of the Na exosphere</vt:lpstr>
      <vt:lpstr>Velocity measurements help us understand the dynamics of the exosphere</vt:lpstr>
      <vt:lpstr>Combining Both Datasets</vt:lpstr>
      <vt:lpstr>PowerPoint Presentation</vt:lpstr>
      <vt:lpstr>PowerPoint Presentation</vt:lpstr>
      <vt:lpstr>Conclusions</vt:lpstr>
      <vt:lpstr>Conclusions</vt:lpstr>
    </vt:vector>
  </TitlesOfParts>
  <Company>LAU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Nelly Mouawad</dc:creator>
  <cp:lastModifiedBy>Nelly Mouawad</cp:lastModifiedBy>
  <cp:revision>64</cp:revision>
  <dcterms:created xsi:type="dcterms:W3CDTF">2020-05-04T09:41:36Z</dcterms:created>
  <dcterms:modified xsi:type="dcterms:W3CDTF">2020-05-30T04:20:15Z</dcterms:modified>
</cp:coreProperties>
</file>