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9">
  <p:sldMasterIdLst>
    <p:sldMasterId id="2147483648" r:id="rId1"/>
  </p:sldMasterIdLst>
  <p:notesMasterIdLst>
    <p:notesMasterId r:id="rId39"/>
  </p:notesMasterIdLst>
  <p:handoutMasterIdLst>
    <p:handoutMasterId r:id="rId40"/>
  </p:handoutMasterIdLst>
  <p:sldIdLst>
    <p:sldId id="1223" r:id="rId2"/>
    <p:sldId id="1922" r:id="rId3"/>
    <p:sldId id="1224" r:id="rId4"/>
    <p:sldId id="1898" r:id="rId5"/>
    <p:sldId id="1865" r:id="rId6"/>
    <p:sldId id="1921" r:id="rId7"/>
    <p:sldId id="1895" r:id="rId8"/>
    <p:sldId id="1897" r:id="rId9"/>
    <p:sldId id="1896" r:id="rId10"/>
    <p:sldId id="1919" r:id="rId11"/>
    <p:sldId id="1913" r:id="rId12"/>
    <p:sldId id="1915" r:id="rId13"/>
    <p:sldId id="1916" r:id="rId14"/>
    <p:sldId id="1917" r:id="rId15"/>
    <p:sldId id="1866" r:id="rId16"/>
    <p:sldId id="1910" r:id="rId17"/>
    <p:sldId id="1869" r:id="rId18"/>
    <p:sldId id="1870" r:id="rId19"/>
    <p:sldId id="1871" r:id="rId20"/>
    <p:sldId id="1872" r:id="rId21"/>
    <p:sldId id="1632" r:id="rId22"/>
    <p:sldId id="1642" r:id="rId23"/>
    <p:sldId id="1731" r:id="rId24"/>
    <p:sldId id="1732" r:id="rId25"/>
    <p:sldId id="1709" r:id="rId26"/>
    <p:sldId id="1710" r:id="rId27"/>
    <p:sldId id="1711" r:id="rId28"/>
    <p:sldId id="1739" r:id="rId29"/>
    <p:sldId id="1713" r:id="rId30"/>
    <p:sldId id="1606" r:id="rId31"/>
    <p:sldId id="1715" r:id="rId32"/>
    <p:sldId id="1717" r:id="rId33"/>
    <p:sldId id="1718" r:id="rId34"/>
    <p:sldId id="1719" r:id="rId35"/>
    <p:sldId id="1906" r:id="rId36"/>
    <p:sldId id="1908" r:id="rId37"/>
    <p:sldId id="1920"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2">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ncent Latendresse" initials="VL"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55CD4F"/>
    <a:srgbClr val="3FAB51"/>
    <a:srgbClr val="6AC87A"/>
    <a:srgbClr val="151FE5"/>
    <a:srgbClr val="00FF99"/>
    <a:srgbClr val="1E59AE"/>
    <a:srgbClr val="3FC638"/>
    <a:srgbClr val="369245"/>
    <a:srgbClr val="328640"/>
    <a:srgbClr val="0BC70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676" autoAdjust="0"/>
    <p:restoredTop sz="95100" autoAdjust="0"/>
  </p:normalViewPr>
  <p:slideViewPr>
    <p:cSldViewPr snapToGrid="0">
      <p:cViewPr>
        <p:scale>
          <a:sx n="80" d="100"/>
          <a:sy n="80" d="100"/>
        </p:scale>
        <p:origin x="-211" y="-34"/>
      </p:cViewPr>
      <p:guideLst>
        <p:guide orient="horz" pos="332"/>
        <p:guide pos="2880"/>
      </p:guideLst>
    </p:cSldViewPr>
  </p:slideViewPr>
  <p:outlineViewPr>
    <p:cViewPr>
      <p:scale>
        <a:sx n="33" d="100"/>
        <a:sy n="33" d="100"/>
      </p:scale>
      <p:origin x="0" y="-3175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1661" y="-8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CA"/>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C9E591DD-0C4E-47DA-A4EF-849878135D37}" type="datetimeFigureOut">
              <a:rPr lang="en-CA" smtClean="0"/>
              <a:pPr/>
              <a:t>01/05/2020</a:t>
            </a:fld>
            <a:endParaRPr lang="en-CA"/>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CA"/>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F9698B23-D7B2-44A3-A884-DC7671D4E3C6}" type="slidenum">
              <a:rPr lang="en-CA" smtClean="0"/>
              <a:pPr/>
              <a:t>‹#›</a:t>
            </a:fld>
            <a:endParaRPr lang="en-CA"/>
          </a:p>
        </p:txBody>
      </p:sp>
    </p:spTree>
    <p:extLst>
      <p:ext uri="{BB962C8B-B14F-4D97-AF65-F5344CB8AC3E}">
        <p14:creationId xmlns="" xmlns:p14="http://schemas.microsoft.com/office/powerpoint/2010/main" val="576520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953CA414-B248-48A8-AC21-90F8B28B2ED7}" type="datetimeFigureOut">
              <a:rPr lang="en-US" smtClean="0"/>
              <a:pPr/>
              <a:t>5/1/2020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060587B2-7604-4BBA-A75C-4646672866C6}" type="slidenum">
              <a:rPr lang="en-US" smtClean="0"/>
              <a:pPr/>
              <a:t>‹#›</a:t>
            </a:fld>
            <a:endParaRPr lang="en-US"/>
          </a:p>
        </p:txBody>
      </p:sp>
    </p:spTree>
    <p:extLst>
      <p:ext uri="{BB962C8B-B14F-4D97-AF65-F5344CB8AC3E}">
        <p14:creationId xmlns="" xmlns:p14="http://schemas.microsoft.com/office/powerpoint/2010/main" val="216768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0587B2-7604-4BBA-A75C-4646672866C6}"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60587B2-7604-4BBA-A75C-4646672866C6}" type="slidenum">
              <a:rPr lang="en-US" smtClean="0"/>
              <a:pPr/>
              <a:t>5</a:t>
            </a:fld>
            <a:endParaRPr lang="en-US"/>
          </a:p>
        </p:txBody>
      </p:sp>
    </p:spTree>
    <p:extLst>
      <p:ext uri="{BB962C8B-B14F-4D97-AF65-F5344CB8AC3E}">
        <p14:creationId xmlns="" xmlns:p14="http://schemas.microsoft.com/office/powerpoint/2010/main" val="3773219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3" name="Elbow Connector 32"/>
          <p:cNvCxnSpPr/>
          <p:nvPr userDrawn="1"/>
        </p:nvCxnSpPr>
        <p:spPr>
          <a:xfrm>
            <a:off x="0" y="4740835"/>
            <a:ext cx="9144000" cy="477816"/>
          </a:xfrm>
          <a:prstGeom prst="bentConnector3">
            <a:avLst>
              <a:gd name="adj1" fmla="val 36239"/>
            </a:avLst>
          </a:prstGeom>
          <a:ln w="101600">
            <a:solidFill>
              <a:srgbClr val="0070C0"/>
            </a:solidFill>
            <a:miter lim="800000"/>
          </a:ln>
        </p:spPr>
        <p:style>
          <a:lnRef idx="1">
            <a:schemeClr val="accent1"/>
          </a:lnRef>
          <a:fillRef idx="0">
            <a:schemeClr val="accent1"/>
          </a:fillRef>
          <a:effectRef idx="0">
            <a:schemeClr val="accent1"/>
          </a:effectRef>
          <a:fontRef idx="minor">
            <a:schemeClr val="tx1"/>
          </a:fontRef>
        </p:style>
      </p:cxnSp>
      <p:sp>
        <p:nvSpPr>
          <p:cNvPr id="16" name="Rounded Rectangle 15"/>
          <p:cNvSpPr/>
          <p:nvPr userDrawn="1"/>
        </p:nvSpPr>
        <p:spPr>
          <a:xfrm>
            <a:off x="3510868" y="4701122"/>
            <a:ext cx="971550" cy="1015101"/>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6453790"/>
            <a:ext cx="9143999" cy="230832"/>
          </a:xfrm>
          <a:prstGeom prst="rect">
            <a:avLst/>
          </a:prstGeom>
          <a:noFill/>
        </p:spPr>
        <p:txBody>
          <a:bodyPr wrap="square" rtlCol="0">
            <a:spAutoFit/>
          </a:bodyPr>
          <a:lstStyle/>
          <a:p>
            <a:pPr algn="ctr"/>
            <a:r>
              <a:rPr lang="en-US" sz="900" b="0" kern="1300" spc="140" baseline="0" dirty="0">
                <a:solidFill>
                  <a:schemeClr val="tx1">
                    <a:lumMod val="50000"/>
                    <a:lumOff val="50000"/>
                  </a:schemeClr>
                </a:solidFill>
                <a:latin typeface="+mn-lt"/>
              </a:rPr>
              <a:t> www.mpb-space.com</a:t>
            </a:r>
            <a:endParaRPr lang="en-US" sz="900" b="0" kern="1300" spc="140" dirty="0">
              <a:solidFill>
                <a:schemeClr val="tx1">
                  <a:lumMod val="50000"/>
                  <a:lumOff val="50000"/>
                </a:schemeClr>
              </a:solidFill>
              <a:latin typeface="+mn-lt"/>
            </a:endParaRPr>
          </a:p>
        </p:txBody>
      </p:sp>
      <p:cxnSp>
        <p:nvCxnSpPr>
          <p:cNvPr id="12" name="Straight Connector 11"/>
          <p:cNvCxnSpPr/>
          <p:nvPr userDrawn="1"/>
        </p:nvCxnSpPr>
        <p:spPr>
          <a:xfrm>
            <a:off x="0" y="1847675"/>
            <a:ext cx="9144000" cy="0"/>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userDrawn="1"/>
        </p:nvSpPr>
        <p:spPr>
          <a:xfrm>
            <a:off x="4640237" y="4701122"/>
            <a:ext cx="971550" cy="1015101"/>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userDrawn="1"/>
        </p:nvSpPr>
        <p:spPr>
          <a:xfrm>
            <a:off x="5769606" y="4701122"/>
            <a:ext cx="971550" cy="1015101"/>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a:off x="6898975" y="4701122"/>
            <a:ext cx="971550" cy="1015101"/>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userDrawn="1"/>
        </p:nvSpPr>
        <p:spPr>
          <a:xfrm>
            <a:off x="8028344" y="4701122"/>
            <a:ext cx="971550" cy="1015101"/>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p:cNvSpPr>
            <a:spLocks noGrp="1"/>
          </p:cNvSpPr>
          <p:nvPr>
            <p:ph type="ctrTitle"/>
          </p:nvPr>
        </p:nvSpPr>
        <p:spPr>
          <a:xfrm>
            <a:off x="685800" y="2281426"/>
            <a:ext cx="7772400" cy="1774637"/>
          </a:xfrm>
        </p:spPr>
        <p:txBody>
          <a:bodyPr>
            <a:normAutofit/>
          </a:bodyPr>
          <a:lstStyle>
            <a:lvl1pPr>
              <a:defRPr sz="4200" b="1" baseline="0">
                <a:effectLst/>
              </a:defRPr>
            </a:lvl1pPr>
          </a:lstStyle>
          <a:p>
            <a:r>
              <a:rPr lang="en-US" dirty="0"/>
              <a:t>Click to edit Master title style</a:t>
            </a:r>
          </a:p>
        </p:txBody>
      </p:sp>
      <p:sp>
        <p:nvSpPr>
          <p:cNvPr id="32" name="Subtitle 2"/>
          <p:cNvSpPr>
            <a:spLocks noGrp="1"/>
          </p:cNvSpPr>
          <p:nvPr>
            <p:ph type="subTitle" idx="1" hasCustomPrompt="1"/>
          </p:nvPr>
        </p:nvSpPr>
        <p:spPr>
          <a:xfrm>
            <a:off x="6861717" y="222344"/>
            <a:ext cx="2076680" cy="297805"/>
          </a:xfrm>
        </p:spPr>
        <p:txBody>
          <a:bodyPr lIns="0" tIns="0" rIns="0" bIns="0" anchor="ctr" anchorCtr="0">
            <a:normAutofit/>
          </a:bodyPr>
          <a:lstStyle>
            <a:lvl1pPr marL="0" indent="0" algn="r">
              <a:buNone/>
              <a:defRPr sz="1400"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Date</a:t>
            </a:r>
          </a:p>
        </p:txBody>
      </p:sp>
      <p:sp>
        <p:nvSpPr>
          <p:cNvPr id="34" name="TextBox 33"/>
          <p:cNvSpPr txBox="1"/>
          <p:nvPr userDrawn="1"/>
        </p:nvSpPr>
        <p:spPr>
          <a:xfrm>
            <a:off x="312826" y="4932928"/>
            <a:ext cx="3104147" cy="830997"/>
          </a:xfrm>
          <a:prstGeom prst="rect">
            <a:avLst/>
          </a:prstGeom>
          <a:noFill/>
        </p:spPr>
        <p:txBody>
          <a:bodyPr wrap="square" rtlCol="0">
            <a:spAutoFit/>
          </a:bodyPr>
          <a:lstStyle/>
          <a:p>
            <a:r>
              <a:rPr lang="en-CA" sz="2400" b="0" dirty="0">
                <a:solidFill>
                  <a:srgbClr val="0070C0"/>
                </a:solidFill>
                <a:latin typeface="AlternateGothic2 BT" pitchFamily="34" charset="0"/>
                <a:cs typeface="Estrangelo Edessa" pitchFamily="66" charset="0"/>
              </a:rPr>
              <a:t>VMMO Lunar Cubesat</a:t>
            </a:r>
          </a:p>
        </p:txBody>
      </p:sp>
      <p:sp>
        <p:nvSpPr>
          <p:cNvPr id="26" name="Rectangle 25"/>
          <p:cNvSpPr/>
          <p:nvPr userDrawn="1"/>
        </p:nvSpPr>
        <p:spPr>
          <a:xfrm>
            <a:off x="0" y="6662410"/>
            <a:ext cx="9144000" cy="1955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686800" algn="r"/>
              </a:tabLst>
            </a:pPr>
            <a:r>
              <a:rPr lang="en-US" sz="900" spc="180" baseline="0" dirty="0"/>
              <a:t>MPBC Copyright, 2020</a:t>
            </a:r>
            <a:endParaRPr lang="en-US" sz="900" spc="180" dirty="0"/>
          </a:p>
        </p:txBody>
      </p:sp>
      <p:sp>
        <p:nvSpPr>
          <p:cNvPr id="45062" name="Rectangle 6"/>
          <p:cNvSpPr>
            <a:spLocks noChangeArrowheads="1"/>
          </p:cNvSpPr>
          <p:nvPr userDrawn="1"/>
        </p:nvSpPr>
        <p:spPr bwMode="auto">
          <a:xfrm>
            <a:off x="-89582" y="-688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063" name="Rectangle 7"/>
          <p:cNvSpPr>
            <a:spLocks noChangeArrowheads="1"/>
          </p:cNvSpPr>
          <p:nvPr userDrawn="1"/>
        </p:nvSpPr>
        <p:spPr bwMode="auto">
          <a:xfrm>
            <a:off x="0" y="86677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45064" name="Rectangle 8"/>
          <p:cNvSpPr>
            <a:spLocks noChangeArrowheads="1"/>
          </p:cNvSpPr>
          <p:nvPr userDrawn="1"/>
        </p:nvSpPr>
        <p:spPr bwMode="auto">
          <a:xfrm>
            <a:off x="57150" y="144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065" name="Rectangle 9"/>
          <p:cNvSpPr>
            <a:spLocks noChangeArrowheads="1"/>
          </p:cNvSpPr>
          <p:nvPr userDrawn="1"/>
        </p:nvSpPr>
        <p:spPr bwMode="auto">
          <a:xfrm>
            <a:off x="0" y="176212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45066" name="Rectangle 10"/>
          <p:cNvSpPr>
            <a:spLocks noChangeArrowheads="1"/>
          </p:cNvSpPr>
          <p:nvPr userDrawn="1"/>
        </p:nvSpPr>
        <p:spPr bwMode="auto">
          <a:xfrm>
            <a:off x="57150" y="2247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067" name="Rectangle 11"/>
          <p:cNvSpPr>
            <a:spLocks noChangeArrowheads="1"/>
          </p:cNvSpPr>
          <p:nvPr userDrawn="1"/>
        </p:nvSpPr>
        <p:spPr bwMode="auto">
          <a:xfrm>
            <a:off x="57150" y="2686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2743200" algn="ctr"/>
                <a:tab pos="6030913" algn="r"/>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32801" name="Picture 1"/>
          <p:cNvPicPr>
            <a:picLocks noChangeAspect="1" noChangeArrowheads="1"/>
          </p:cNvPicPr>
          <p:nvPr userDrawn="1"/>
        </p:nvPicPr>
        <p:blipFill>
          <a:blip r:embed="rId2" cstate="print"/>
          <a:srcRect/>
          <a:stretch>
            <a:fillRect/>
          </a:stretch>
        </p:blipFill>
        <p:spPr bwMode="auto">
          <a:xfrm>
            <a:off x="4681539" y="4857750"/>
            <a:ext cx="908458" cy="681038"/>
          </a:xfrm>
          <a:prstGeom prst="rect">
            <a:avLst/>
          </a:prstGeom>
          <a:noFill/>
          <a:ln w="9525">
            <a:noFill/>
            <a:miter lim="800000"/>
            <a:headEnd/>
            <a:tailEnd/>
          </a:ln>
        </p:spPr>
      </p:pic>
      <p:pic>
        <p:nvPicPr>
          <p:cNvPr id="332802" name="Picture 2"/>
          <p:cNvPicPr>
            <a:picLocks noChangeAspect="1" noChangeArrowheads="1"/>
          </p:cNvPicPr>
          <p:nvPr userDrawn="1"/>
        </p:nvPicPr>
        <p:blipFill>
          <a:blip r:embed="rId3" cstate="print"/>
          <a:srcRect/>
          <a:stretch>
            <a:fillRect/>
          </a:stretch>
        </p:blipFill>
        <p:spPr bwMode="auto">
          <a:xfrm>
            <a:off x="3557588" y="4863113"/>
            <a:ext cx="890587" cy="613761"/>
          </a:xfrm>
          <a:prstGeom prst="rect">
            <a:avLst/>
          </a:prstGeom>
          <a:noFill/>
          <a:ln w="9525">
            <a:noFill/>
            <a:miter lim="800000"/>
            <a:headEnd/>
            <a:tailEnd/>
          </a:ln>
        </p:spPr>
      </p:pic>
      <p:pic>
        <p:nvPicPr>
          <p:cNvPr id="332803" name="Picture 3"/>
          <p:cNvPicPr>
            <a:picLocks noChangeAspect="1" noChangeArrowheads="1"/>
          </p:cNvPicPr>
          <p:nvPr userDrawn="1"/>
        </p:nvPicPr>
        <p:blipFill>
          <a:blip r:embed="rId4" cstate="print"/>
          <a:srcRect/>
          <a:stretch>
            <a:fillRect/>
          </a:stretch>
        </p:blipFill>
        <p:spPr bwMode="auto">
          <a:xfrm>
            <a:off x="5853114" y="4829174"/>
            <a:ext cx="815940" cy="676275"/>
          </a:xfrm>
          <a:prstGeom prst="rect">
            <a:avLst/>
          </a:prstGeom>
          <a:noFill/>
          <a:ln w="9525">
            <a:noFill/>
            <a:miter lim="800000"/>
            <a:headEnd/>
            <a:tailEnd/>
          </a:ln>
        </p:spPr>
      </p:pic>
      <p:pic>
        <p:nvPicPr>
          <p:cNvPr id="332804" name="Picture 4"/>
          <p:cNvPicPr>
            <a:picLocks noChangeAspect="1" noChangeArrowheads="1"/>
          </p:cNvPicPr>
          <p:nvPr userDrawn="1"/>
        </p:nvPicPr>
        <p:blipFill>
          <a:blip r:embed="rId5" cstate="print"/>
          <a:srcRect/>
          <a:stretch>
            <a:fillRect/>
          </a:stretch>
        </p:blipFill>
        <p:spPr bwMode="auto">
          <a:xfrm>
            <a:off x="6991351" y="4848225"/>
            <a:ext cx="850356" cy="681037"/>
          </a:xfrm>
          <a:prstGeom prst="rect">
            <a:avLst/>
          </a:prstGeom>
          <a:noFill/>
          <a:ln w="9525">
            <a:noFill/>
            <a:miter lim="800000"/>
            <a:headEnd/>
            <a:tailEnd/>
          </a:ln>
        </p:spPr>
      </p:pic>
      <p:pic>
        <p:nvPicPr>
          <p:cNvPr id="332805" name="Picture 5"/>
          <p:cNvPicPr>
            <a:picLocks noChangeAspect="1" noChangeArrowheads="1"/>
          </p:cNvPicPr>
          <p:nvPr userDrawn="1"/>
        </p:nvPicPr>
        <p:blipFill>
          <a:blip r:embed="rId6" cstate="print"/>
          <a:srcRect/>
          <a:stretch>
            <a:fillRect/>
          </a:stretch>
        </p:blipFill>
        <p:spPr bwMode="auto">
          <a:xfrm>
            <a:off x="8067675" y="4897812"/>
            <a:ext cx="885825" cy="540962"/>
          </a:xfrm>
          <a:prstGeom prst="rect">
            <a:avLst/>
          </a:prstGeom>
          <a:noFill/>
          <a:ln w="9525">
            <a:noFill/>
            <a:miter lim="800000"/>
            <a:headEnd/>
            <a:tailEnd/>
          </a:ln>
        </p:spPr>
      </p:pic>
      <p:pic>
        <p:nvPicPr>
          <p:cNvPr id="31" name="Picture 30">
            <a:extLst>
              <a:ext uri="{FF2B5EF4-FFF2-40B4-BE49-F238E27FC236}">
                <a16:creationId xmlns="" xmlns:a16="http://schemas.microsoft.com/office/drawing/2014/main" id="{EF2AB9FC-661B-4206-9B4E-AC766739CAF3}"/>
              </a:ext>
            </a:extLst>
          </p:cNvPr>
          <p:cNvPicPr/>
          <p:nvPr userDrawn="1"/>
        </p:nvPicPr>
        <p:blipFill rotWithShape="1">
          <a:blip r:embed="rId7" cstate="print"/>
          <a:srcRect l="2115" t="-1" b="62596"/>
          <a:stretch/>
        </p:blipFill>
        <p:spPr bwMode="auto">
          <a:xfrm>
            <a:off x="205603" y="0"/>
            <a:ext cx="5850623" cy="608551"/>
          </a:xfrm>
          <a:prstGeom prst="rect">
            <a:avLst/>
          </a:prstGeom>
          <a:ln>
            <a:noFill/>
          </a:ln>
          <a:extLst>
            <a:ext uri="{53640926-AAD7-44D8-BBD7-CCE9431645EC}">
              <a14:shadowObscured xmlns="" xmlns:a14="http://schemas.microsoft.com/office/drawing/2010/main"/>
            </a:ext>
          </a:extLst>
        </p:spPr>
      </p:pic>
      <p:pic>
        <p:nvPicPr>
          <p:cNvPr id="2" name="Picture 1">
            <a:extLst>
              <a:ext uri="{FF2B5EF4-FFF2-40B4-BE49-F238E27FC236}">
                <a16:creationId xmlns="" xmlns:a16="http://schemas.microsoft.com/office/drawing/2014/main" id="{CA520226-35FE-4F3A-BB1A-92B7295EE434}"/>
              </a:ext>
            </a:extLst>
          </p:cNvPr>
          <p:cNvPicPr>
            <a:picLocks noChangeAspect="1"/>
          </p:cNvPicPr>
          <p:nvPr userDrawn="1"/>
        </p:nvPicPr>
        <p:blipFill>
          <a:blip r:embed="rId8" cstate="print"/>
          <a:stretch>
            <a:fillRect/>
          </a:stretch>
        </p:blipFill>
        <p:spPr>
          <a:xfrm>
            <a:off x="3508005" y="737361"/>
            <a:ext cx="719275" cy="687878"/>
          </a:xfrm>
          <a:prstGeom prst="rect">
            <a:avLst/>
          </a:prstGeom>
        </p:spPr>
      </p:pic>
      <p:pic>
        <p:nvPicPr>
          <p:cNvPr id="4" name="Picture 3">
            <a:extLst>
              <a:ext uri="{FF2B5EF4-FFF2-40B4-BE49-F238E27FC236}">
                <a16:creationId xmlns="" xmlns:a16="http://schemas.microsoft.com/office/drawing/2014/main" id="{14C87977-029E-4114-9892-4F6E55AA1856}"/>
              </a:ext>
            </a:extLst>
          </p:cNvPr>
          <p:cNvPicPr>
            <a:picLocks noChangeAspect="1"/>
          </p:cNvPicPr>
          <p:nvPr userDrawn="1"/>
        </p:nvPicPr>
        <p:blipFill>
          <a:blip r:embed="rId9" cstate="print"/>
          <a:stretch>
            <a:fillRect/>
          </a:stretch>
        </p:blipFill>
        <p:spPr>
          <a:xfrm>
            <a:off x="4446837" y="713459"/>
            <a:ext cx="1143160" cy="590632"/>
          </a:xfrm>
          <a:prstGeom prst="rect">
            <a:avLst/>
          </a:prstGeom>
        </p:spPr>
      </p:pic>
      <p:pic>
        <p:nvPicPr>
          <p:cNvPr id="6" name="Picture 5">
            <a:extLst>
              <a:ext uri="{FF2B5EF4-FFF2-40B4-BE49-F238E27FC236}">
                <a16:creationId xmlns="" xmlns:a16="http://schemas.microsoft.com/office/drawing/2014/main" id="{58480D82-B6B6-4748-B42D-9C14E7AA7B14}"/>
              </a:ext>
            </a:extLst>
          </p:cNvPr>
          <p:cNvPicPr>
            <a:picLocks noChangeAspect="1"/>
          </p:cNvPicPr>
          <p:nvPr userDrawn="1"/>
        </p:nvPicPr>
        <p:blipFill>
          <a:blip r:embed="rId10" cstate="print"/>
          <a:stretch>
            <a:fillRect/>
          </a:stretch>
        </p:blipFill>
        <p:spPr>
          <a:xfrm>
            <a:off x="787704" y="713533"/>
            <a:ext cx="703122" cy="704532"/>
          </a:xfrm>
          <a:prstGeom prst="rect">
            <a:avLst/>
          </a:prstGeom>
        </p:spPr>
      </p:pic>
      <p:pic>
        <p:nvPicPr>
          <p:cNvPr id="7" name="Picture 6">
            <a:extLst>
              <a:ext uri="{FF2B5EF4-FFF2-40B4-BE49-F238E27FC236}">
                <a16:creationId xmlns="" xmlns:a16="http://schemas.microsoft.com/office/drawing/2014/main" id="{339B2E3E-9266-491A-89F5-25783BA8E3A6}"/>
              </a:ext>
            </a:extLst>
          </p:cNvPr>
          <p:cNvPicPr>
            <a:picLocks noChangeAspect="1"/>
          </p:cNvPicPr>
          <p:nvPr userDrawn="1"/>
        </p:nvPicPr>
        <p:blipFill>
          <a:blip r:embed="rId11" cstate="print"/>
          <a:stretch>
            <a:fillRect/>
          </a:stretch>
        </p:blipFill>
        <p:spPr>
          <a:xfrm>
            <a:off x="1780768" y="784547"/>
            <a:ext cx="1498736" cy="486917"/>
          </a:xfrm>
          <a:prstGeom prst="rect">
            <a:avLst/>
          </a:prstGeom>
        </p:spPr>
      </p:pic>
    </p:spTree>
    <p:extLst>
      <p:ext uri="{BB962C8B-B14F-4D97-AF65-F5344CB8AC3E}">
        <p14:creationId xmlns="" xmlns:p14="http://schemas.microsoft.com/office/powerpoint/2010/main" val="34930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7969" y="56781"/>
            <a:ext cx="8229600" cy="1521853"/>
          </a:xfrm>
        </p:spPr>
        <p:txBody>
          <a:bodyPr>
            <a:normAutofit/>
          </a:bodyPr>
          <a:lstStyle>
            <a:lvl1pPr>
              <a:defRPr sz="3600">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lgn="ctr">
              <a:defRPr/>
            </a:lvl1pPr>
          </a:lstStyle>
          <a:p>
            <a:r>
              <a:rPr lang="en-US" dirty="0" smtClean="0"/>
              <a:t>International Conference on Environmental Systems, </a:t>
            </a:r>
          </a:p>
          <a:p>
            <a:r>
              <a:rPr lang="en-US" dirty="0" smtClean="0"/>
              <a:t>Boston, MA   2019</a:t>
            </a:r>
            <a:endParaRPr lang="en-US" dirty="0"/>
          </a:p>
        </p:txBody>
      </p:sp>
      <p:cxnSp>
        <p:nvCxnSpPr>
          <p:cNvPr id="4" name="Straight Connector 3"/>
          <p:cNvCxnSpPr/>
          <p:nvPr userDrawn="1"/>
        </p:nvCxnSpPr>
        <p:spPr>
          <a:xfrm>
            <a:off x="0" y="1578634"/>
            <a:ext cx="9144000" cy="0"/>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5263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7969" y="56781"/>
            <a:ext cx="8229600" cy="1521853"/>
          </a:xfrm>
        </p:spPr>
        <p:txBody>
          <a:bodyPr>
            <a:normAutofit/>
          </a:bodyPr>
          <a:lstStyle>
            <a:lvl1pPr>
              <a:defRPr sz="3600">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lgn="ctr">
              <a:defRPr/>
            </a:lvl1pPr>
          </a:lstStyle>
          <a:p>
            <a:r>
              <a:rPr lang="en-US" dirty="0" smtClean="0"/>
              <a:t>International Conference on Environmental Systems, </a:t>
            </a:r>
          </a:p>
          <a:p>
            <a:r>
              <a:rPr lang="en-US" dirty="0" smtClean="0"/>
              <a:t>Boston, MA   2019</a:t>
            </a:r>
            <a:endParaRPr lang="en-US" dirty="0"/>
          </a:p>
        </p:txBody>
      </p:sp>
      <p:cxnSp>
        <p:nvCxnSpPr>
          <p:cNvPr id="4" name="Straight Connector 3"/>
          <p:cNvCxnSpPr/>
          <p:nvPr userDrawn="1"/>
        </p:nvCxnSpPr>
        <p:spPr>
          <a:xfrm>
            <a:off x="0" y="1578634"/>
            <a:ext cx="9144000" cy="0"/>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52632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7969" y="56781"/>
            <a:ext cx="8229600" cy="1521853"/>
          </a:xfrm>
        </p:spPr>
        <p:txBody>
          <a:bodyPr>
            <a:normAutofit/>
          </a:bodyPr>
          <a:lstStyle>
            <a:lvl1pPr>
              <a:defRPr sz="3600">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lgn="ctr">
              <a:defRPr/>
            </a:lvl1pPr>
          </a:lstStyle>
          <a:p>
            <a:r>
              <a:rPr lang="en-US" dirty="0" smtClean="0"/>
              <a:t>International Conference on Environmental Systems, </a:t>
            </a:r>
          </a:p>
          <a:p>
            <a:r>
              <a:rPr lang="en-US" dirty="0" smtClean="0"/>
              <a:t>Boston, MA   2019</a:t>
            </a:r>
            <a:endParaRPr lang="en-US" dirty="0"/>
          </a:p>
        </p:txBody>
      </p:sp>
      <p:cxnSp>
        <p:nvCxnSpPr>
          <p:cNvPr id="4" name="Straight Connector 3"/>
          <p:cNvCxnSpPr/>
          <p:nvPr userDrawn="1"/>
        </p:nvCxnSpPr>
        <p:spPr>
          <a:xfrm>
            <a:off x="0" y="1578634"/>
            <a:ext cx="9144000" cy="0"/>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5263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lgn="ctr">
              <a:defRPr/>
            </a:lvl1pPr>
          </a:lstStyle>
          <a:p>
            <a:r>
              <a:rPr lang="en-US" dirty="0" smtClean="0"/>
              <a:t>International Conference on Environmental Systems, </a:t>
            </a:r>
          </a:p>
          <a:p>
            <a:r>
              <a:rPr lang="en-US" dirty="0" smtClean="0"/>
              <a:t>Boston, MA   2019</a:t>
            </a:r>
            <a:endParaRPr lang="en-US" dirty="0"/>
          </a:p>
        </p:txBody>
      </p:sp>
      <p:sp>
        <p:nvSpPr>
          <p:cNvPr id="6" name="Slide Number Placeholder 5"/>
          <p:cNvSpPr>
            <a:spLocks noGrp="1"/>
          </p:cNvSpPr>
          <p:nvPr>
            <p:ph type="sldNum" sz="quarter" idx="12"/>
          </p:nvPr>
        </p:nvSpPr>
        <p:spPr>
          <a:xfrm>
            <a:off x="8182576" y="6356350"/>
            <a:ext cx="504223" cy="365125"/>
          </a:xfrm>
          <a:prstGeom prst="rect">
            <a:avLst/>
          </a:prstGeom>
        </p:spPr>
        <p:txBody>
          <a:bodyPr/>
          <a:lstStyle/>
          <a:p>
            <a:fld id="{DCD57FC4-C305-C246-BAEE-1D022AE99BB3}" type="slidenum">
              <a:rPr lang="en-US" smtClean="0"/>
              <a:pPr/>
              <a:t>‹#›</a:t>
            </a:fld>
            <a:endParaRPr lang="en-US" dirty="0"/>
          </a:p>
        </p:txBody>
      </p:sp>
    </p:spTree>
    <p:extLst>
      <p:ext uri="{BB962C8B-B14F-4D97-AF65-F5344CB8AC3E}">
        <p14:creationId xmlns="" xmlns:p14="http://schemas.microsoft.com/office/powerpoint/2010/main" val="16022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987202"/>
            <a:ext cx="349244" cy="5675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3" cstate="print"/>
          <a:stretch>
            <a:fillRect/>
          </a:stretch>
        </p:blipFill>
        <p:spPr>
          <a:xfrm>
            <a:off x="1540042" y="42743"/>
            <a:ext cx="7564887" cy="219449"/>
          </a:xfrm>
          <a:prstGeom prst="rect">
            <a:avLst/>
          </a:prstGeom>
        </p:spPr>
      </p:pic>
      <p:sp>
        <p:nvSpPr>
          <p:cNvPr id="2" name="Title 1"/>
          <p:cNvSpPr>
            <a:spLocks noGrp="1"/>
          </p:cNvSpPr>
          <p:nvPr>
            <p:ph type="title"/>
          </p:nvPr>
        </p:nvSpPr>
        <p:spPr>
          <a:xfrm>
            <a:off x="2201779" y="274638"/>
            <a:ext cx="6885071" cy="675857"/>
          </a:xfrm>
        </p:spPr>
        <p:txBody>
          <a:bodyPr anchor="b">
            <a:normAutofit/>
          </a:bodyPr>
          <a:lstStyle>
            <a:lvl1pPr algn="r">
              <a:defRPr sz="2400" b="1"/>
            </a:lvl1pPr>
          </a:lstStyle>
          <a:p>
            <a:r>
              <a:rPr lang="en-US" dirty="0"/>
              <a:t>Click to edit Master title style</a:t>
            </a:r>
          </a:p>
        </p:txBody>
      </p:sp>
      <p:sp>
        <p:nvSpPr>
          <p:cNvPr id="3" name="Content Placeholder 2"/>
          <p:cNvSpPr>
            <a:spLocks noGrp="1"/>
          </p:cNvSpPr>
          <p:nvPr>
            <p:ph idx="1"/>
          </p:nvPr>
        </p:nvSpPr>
        <p:spPr>
          <a:xfrm>
            <a:off x="562062" y="1501629"/>
            <a:ext cx="8124738" cy="4806891"/>
          </a:xfrm>
        </p:spPr>
        <p:txBody>
          <a:bodyPr/>
          <a:lstStyle>
            <a:lvl1pPr marL="285750" indent="-285750">
              <a:buClr>
                <a:schemeClr val="tx1">
                  <a:lumMod val="50000"/>
                  <a:lumOff val="50000"/>
                </a:schemeClr>
              </a:buClr>
              <a:buSzPct val="95000"/>
              <a:buFont typeface="Wingdings" pitchFamily="2" charset="2"/>
              <a:buChar char="§"/>
              <a:defRPr sz="2200"/>
            </a:lvl1pPr>
            <a:lvl2pPr marL="628650" indent="-225425">
              <a:buClrTx/>
              <a:buFont typeface="Arial" pitchFamily="34" charset="0"/>
              <a:buChar char="•"/>
              <a:defRPr sz="2000"/>
            </a:lvl2pPr>
            <a:lvl3pPr marL="914400" indent="-227013">
              <a:buSzPct val="100000"/>
              <a:buFont typeface="Calibri" pitchFamily="34" charset="0"/>
              <a:buChar char="‒"/>
              <a:defRPr sz="2000"/>
            </a:lvl3pPr>
            <a:lvl4pPr marL="1258888" indent="-227013">
              <a:buClr>
                <a:schemeClr val="tx1">
                  <a:lumMod val="50000"/>
                  <a:lumOff val="50000"/>
                </a:schemeClr>
              </a:buClr>
              <a:buFont typeface="Arial" pitchFamily="34" charset="0"/>
              <a:buChar char="•"/>
              <a:defRPr/>
            </a:lvl4pPr>
            <a:lvl5pPr marL="1601788" indent="-225425">
              <a:buClr>
                <a:schemeClr val="tx1">
                  <a:lumMod val="50000"/>
                  <a:lumOff val="50000"/>
                </a:schemeClr>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Rectangle 43"/>
          <p:cNvSpPr/>
          <p:nvPr userDrawn="1"/>
        </p:nvSpPr>
        <p:spPr>
          <a:xfrm>
            <a:off x="0" y="6662410"/>
            <a:ext cx="9144000" cy="1955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tab pos="8686800" algn="r"/>
              </a:tabLst>
              <a:defRPr/>
            </a:pPr>
            <a:r>
              <a:rPr lang="en-US" sz="900" spc="180" dirty="0"/>
              <a:t>MPBC Copyright, 2020</a:t>
            </a:r>
          </a:p>
        </p:txBody>
      </p:sp>
      <p:sp>
        <p:nvSpPr>
          <p:cNvPr id="51" name="Oval 50"/>
          <p:cNvSpPr/>
          <p:nvPr userDrawn="1"/>
        </p:nvSpPr>
        <p:spPr>
          <a:xfrm rot="19693920">
            <a:off x="80787" y="672873"/>
            <a:ext cx="230346" cy="434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rot="16200000">
            <a:off x="-1335727" y="4945337"/>
            <a:ext cx="2995863" cy="338554"/>
          </a:xfrm>
          <a:prstGeom prst="rect">
            <a:avLst/>
          </a:prstGeom>
          <a:noFill/>
        </p:spPr>
        <p:txBody>
          <a:bodyPr wrap="square" rtlCol="0">
            <a:spAutoFit/>
          </a:bodyPr>
          <a:lstStyle/>
          <a:p>
            <a:r>
              <a:rPr lang="en-CA" sz="1600" b="0" dirty="0">
                <a:solidFill>
                  <a:schemeClr val="bg1"/>
                </a:solidFill>
                <a:latin typeface="Estrangelo Edessa" pitchFamily="66" charset="0"/>
                <a:cs typeface="Estrangelo Edessa" pitchFamily="66" charset="0"/>
              </a:rPr>
              <a:t>Delivering Space Innovation</a:t>
            </a:r>
          </a:p>
        </p:txBody>
      </p:sp>
      <p:sp>
        <p:nvSpPr>
          <p:cNvPr id="6" name="Slide Number Placeholder 5"/>
          <p:cNvSpPr>
            <a:spLocks noGrp="1"/>
          </p:cNvSpPr>
          <p:nvPr>
            <p:ph type="sldNum" sz="quarter" idx="12"/>
          </p:nvPr>
        </p:nvSpPr>
        <p:spPr>
          <a:xfrm>
            <a:off x="7002011" y="-28182"/>
            <a:ext cx="2133600" cy="365125"/>
          </a:xfrm>
        </p:spPr>
        <p:txBody>
          <a:bodyPr/>
          <a:lstStyle>
            <a:lvl1pPr>
              <a:defRPr sz="1600" b="0" baseline="0">
                <a:solidFill>
                  <a:schemeClr val="bg1"/>
                </a:solidFill>
              </a:defRPr>
            </a:lvl1pPr>
          </a:lstStyle>
          <a:p>
            <a:fld id="{6AFA727D-3321-44FB-8ACC-EBB4D258C499}" type="slidenum">
              <a:rPr lang="en-US" smtClean="0"/>
              <a:pPr/>
              <a:t>‹#›</a:t>
            </a:fld>
            <a:endParaRPr lang="en-US" dirty="0"/>
          </a:p>
        </p:txBody>
      </p:sp>
      <p:pic>
        <p:nvPicPr>
          <p:cNvPr id="9" name="Picture 8"/>
          <p:cNvPicPr>
            <a:picLocks noChangeAspect="1"/>
          </p:cNvPicPr>
          <p:nvPr userDrawn="1"/>
        </p:nvPicPr>
        <p:blipFill>
          <a:blip r:embed="rId4" cstate="print"/>
          <a:stretch>
            <a:fillRect/>
          </a:stretch>
        </p:blipFill>
        <p:spPr>
          <a:xfrm flipV="1">
            <a:off x="1540042" y="924336"/>
            <a:ext cx="7564887" cy="52638"/>
          </a:xfrm>
          <a:prstGeom prst="rect">
            <a:avLst/>
          </a:prstGeom>
        </p:spPr>
      </p:pic>
      <p:sp>
        <p:nvSpPr>
          <p:cNvPr id="12" name="TextBox 11">
            <a:extLst>
              <a:ext uri="{FF2B5EF4-FFF2-40B4-BE49-F238E27FC236}">
                <a16:creationId xmlns="" xmlns:a16="http://schemas.microsoft.com/office/drawing/2014/main" id="{3BA21D7C-3614-4222-86D3-77A3E03BD214}"/>
              </a:ext>
            </a:extLst>
          </p:cNvPr>
          <p:cNvSpPr txBox="1"/>
          <p:nvPr userDrawn="1"/>
        </p:nvSpPr>
        <p:spPr>
          <a:xfrm>
            <a:off x="0" y="6453790"/>
            <a:ext cx="9143999" cy="230832"/>
          </a:xfrm>
          <a:prstGeom prst="rect">
            <a:avLst/>
          </a:prstGeom>
          <a:noFill/>
        </p:spPr>
        <p:txBody>
          <a:bodyPr wrap="square" rtlCol="0">
            <a:spAutoFit/>
          </a:bodyPr>
          <a:lstStyle/>
          <a:p>
            <a:pPr algn="ctr"/>
            <a:r>
              <a:rPr lang="en-US" sz="900" b="0" kern="1300" spc="140" baseline="0" dirty="0">
                <a:solidFill>
                  <a:schemeClr val="tx1">
                    <a:lumMod val="50000"/>
                    <a:lumOff val="50000"/>
                  </a:schemeClr>
                </a:solidFill>
                <a:latin typeface="+mn-lt"/>
              </a:rPr>
              <a:t> www.mpb-space.com</a:t>
            </a:r>
            <a:endParaRPr lang="en-US" sz="900" b="0" kern="1300" spc="140" dirty="0">
              <a:solidFill>
                <a:schemeClr val="tx1">
                  <a:lumMod val="50000"/>
                  <a:lumOff val="50000"/>
                </a:schemeClr>
              </a:solidFill>
              <a:latin typeface="+mn-lt"/>
            </a:endParaRPr>
          </a:p>
        </p:txBody>
      </p:sp>
      <p:pic>
        <p:nvPicPr>
          <p:cNvPr id="13" name="Picture 2"/>
          <p:cNvPicPr>
            <a:picLocks noChangeAspect="1" noChangeArrowheads="1"/>
          </p:cNvPicPr>
          <p:nvPr userDrawn="1"/>
        </p:nvPicPr>
        <p:blipFill>
          <a:blip r:embed="rId5" cstate="print"/>
          <a:srcRect/>
          <a:stretch>
            <a:fillRect/>
          </a:stretch>
        </p:blipFill>
        <p:spPr bwMode="auto">
          <a:xfrm>
            <a:off x="1" y="0"/>
            <a:ext cx="1162050" cy="1503411"/>
          </a:xfrm>
          <a:prstGeom prst="rect">
            <a:avLst/>
          </a:prstGeom>
          <a:noFill/>
          <a:ln w="9525">
            <a:noFill/>
            <a:miter lim="800000"/>
            <a:headEnd/>
            <a:tailEnd/>
          </a:ln>
          <a:effectLst/>
        </p:spPr>
      </p:pic>
    </p:spTree>
    <p:extLst>
      <p:ext uri="{BB962C8B-B14F-4D97-AF65-F5344CB8AC3E}">
        <p14:creationId xmlns="" xmlns:p14="http://schemas.microsoft.com/office/powerpoint/2010/main" val="127293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6" name="Elbow Connector 15"/>
          <p:cNvCxnSpPr/>
          <p:nvPr userDrawn="1"/>
        </p:nvCxnSpPr>
        <p:spPr>
          <a:xfrm>
            <a:off x="0" y="3867710"/>
            <a:ext cx="9144000" cy="477816"/>
          </a:xfrm>
          <a:prstGeom prst="bentConnector3">
            <a:avLst>
              <a:gd name="adj1" fmla="val 36239"/>
            </a:avLst>
          </a:prstGeom>
          <a:ln w="101600">
            <a:solidFill>
              <a:srgbClr val="0070C0"/>
            </a:solidFill>
            <a:miter lim="800000"/>
          </a:ln>
        </p:spPr>
        <p:style>
          <a:lnRef idx="1">
            <a:schemeClr val="accent1"/>
          </a:lnRef>
          <a:fillRef idx="0">
            <a:schemeClr val="accent1"/>
          </a:fillRef>
          <a:effectRef idx="0">
            <a:schemeClr val="accent1"/>
          </a:effectRef>
          <a:fontRef idx="minor">
            <a:schemeClr val="tx1"/>
          </a:fontRef>
        </p:style>
      </p:cxnSp>
      <p:sp>
        <p:nvSpPr>
          <p:cNvPr id="20" name="Rounded Rectangle 19"/>
          <p:cNvSpPr/>
          <p:nvPr userDrawn="1"/>
        </p:nvSpPr>
        <p:spPr>
          <a:xfrm>
            <a:off x="3510868" y="3827997"/>
            <a:ext cx="971550" cy="1015101"/>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userDrawn="1"/>
        </p:nvCxnSpPr>
        <p:spPr>
          <a:xfrm>
            <a:off x="0" y="2114517"/>
            <a:ext cx="9144000" cy="0"/>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userDrawn="1"/>
        </p:nvSpPr>
        <p:spPr>
          <a:xfrm>
            <a:off x="4640237" y="3827997"/>
            <a:ext cx="971550" cy="1015101"/>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userDrawn="1"/>
        </p:nvSpPr>
        <p:spPr>
          <a:xfrm>
            <a:off x="5769606" y="3827997"/>
            <a:ext cx="971550" cy="1015101"/>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6898975" y="3827997"/>
            <a:ext cx="971550" cy="1015101"/>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userDrawn="1"/>
        </p:nvSpPr>
        <p:spPr>
          <a:xfrm>
            <a:off x="8028344" y="3827997"/>
            <a:ext cx="971550" cy="1015101"/>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p:cNvSpPr>
            <a:spLocks noGrp="1"/>
          </p:cNvSpPr>
          <p:nvPr>
            <p:ph type="ctrTitle"/>
          </p:nvPr>
        </p:nvSpPr>
        <p:spPr>
          <a:xfrm>
            <a:off x="685800" y="2488501"/>
            <a:ext cx="7772400" cy="1028309"/>
          </a:xfrm>
        </p:spPr>
        <p:txBody>
          <a:bodyPr>
            <a:normAutofit/>
          </a:bodyPr>
          <a:lstStyle>
            <a:lvl1pPr>
              <a:defRPr sz="4200" b="1" baseline="0">
                <a:effectLst/>
              </a:defRPr>
            </a:lvl1pPr>
          </a:lstStyle>
          <a:p>
            <a:r>
              <a:rPr lang="en-US" dirty="0"/>
              <a:t>Click to edit Master title style</a:t>
            </a:r>
          </a:p>
        </p:txBody>
      </p:sp>
      <p:sp>
        <p:nvSpPr>
          <p:cNvPr id="29" name="Subtitle 2"/>
          <p:cNvSpPr>
            <a:spLocks noGrp="1"/>
          </p:cNvSpPr>
          <p:nvPr>
            <p:ph type="subTitle" idx="1" hasCustomPrompt="1"/>
          </p:nvPr>
        </p:nvSpPr>
        <p:spPr>
          <a:xfrm>
            <a:off x="6861717" y="222344"/>
            <a:ext cx="2076680" cy="297805"/>
          </a:xfrm>
        </p:spPr>
        <p:txBody>
          <a:bodyPr lIns="0" tIns="0" rIns="0" bIns="0" anchor="ctr" anchorCtr="0">
            <a:normAutofit/>
          </a:bodyPr>
          <a:lstStyle>
            <a:lvl1pPr marL="0" indent="0" algn="r">
              <a:buNone/>
              <a:defRPr sz="1400"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Date</a:t>
            </a:r>
          </a:p>
        </p:txBody>
      </p:sp>
      <p:sp>
        <p:nvSpPr>
          <p:cNvPr id="31" name="TextBox 30"/>
          <p:cNvSpPr txBox="1"/>
          <p:nvPr userDrawn="1"/>
        </p:nvSpPr>
        <p:spPr>
          <a:xfrm>
            <a:off x="312826" y="4059803"/>
            <a:ext cx="3104147" cy="830997"/>
          </a:xfrm>
          <a:prstGeom prst="rect">
            <a:avLst/>
          </a:prstGeom>
          <a:noFill/>
        </p:spPr>
        <p:txBody>
          <a:bodyPr wrap="square" rtlCol="0">
            <a:spAutoFit/>
          </a:bodyPr>
          <a:lstStyle/>
          <a:p>
            <a:r>
              <a:rPr lang="en-CA" sz="2400" b="0" dirty="0">
                <a:solidFill>
                  <a:srgbClr val="0070C0"/>
                </a:solidFill>
                <a:latin typeface="AlternateGothic2 BT" pitchFamily="34" charset="0"/>
                <a:cs typeface="Estrangelo Edessa" pitchFamily="66" charset="0"/>
              </a:rPr>
              <a:t>VMMO Lunar</a:t>
            </a:r>
          </a:p>
          <a:p>
            <a:r>
              <a:rPr lang="en-CA" sz="2400" b="0" dirty="0">
                <a:solidFill>
                  <a:srgbClr val="0070C0"/>
                </a:solidFill>
                <a:latin typeface="AlternateGothic2 BT" pitchFamily="34" charset="0"/>
                <a:cs typeface="Estrangelo Edessa" pitchFamily="66" charset="0"/>
              </a:rPr>
              <a:t>Cubesat</a:t>
            </a:r>
          </a:p>
        </p:txBody>
      </p:sp>
      <p:sp>
        <p:nvSpPr>
          <p:cNvPr id="15" name="Rectangle 14"/>
          <p:cNvSpPr/>
          <p:nvPr userDrawn="1"/>
        </p:nvSpPr>
        <p:spPr>
          <a:xfrm>
            <a:off x="0" y="6662410"/>
            <a:ext cx="9144000" cy="1955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686800" algn="r"/>
              </a:tabLst>
            </a:pPr>
            <a:r>
              <a:rPr lang="en-US" sz="900" spc="180" dirty="0"/>
              <a:t>MPBC Copyright, 2020</a:t>
            </a:r>
          </a:p>
        </p:txBody>
      </p:sp>
      <p:sp>
        <p:nvSpPr>
          <p:cNvPr id="19" name="TextBox 18">
            <a:extLst>
              <a:ext uri="{FF2B5EF4-FFF2-40B4-BE49-F238E27FC236}">
                <a16:creationId xmlns="" xmlns:a16="http://schemas.microsoft.com/office/drawing/2014/main" id="{504879EE-8438-4F2A-8D1E-4CFF762B5CC3}"/>
              </a:ext>
            </a:extLst>
          </p:cNvPr>
          <p:cNvSpPr txBox="1"/>
          <p:nvPr userDrawn="1"/>
        </p:nvSpPr>
        <p:spPr>
          <a:xfrm>
            <a:off x="0" y="6453790"/>
            <a:ext cx="9143999" cy="230832"/>
          </a:xfrm>
          <a:prstGeom prst="rect">
            <a:avLst/>
          </a:prstGeom>
          <a:noFill/>
        </p:spPr>
        <p:txBody>
          <a:bodyPr wrap="square" rtlCol="0">
            <a:spAutoFit/>
          </a:bodyPr>
          <a:lstStyle/>
          <a:p>
            <a:pPr algn="ctr"/>
            <a:r>
              <a:rPr lang="en-US" sz="900" b="0" kern="1300" spc="140" baseline="0" dirty="0">
                <a:solidFill>
                  <a:schemeClr val="tx1">
                    <a:lumMod val="50000"/>
                    <a:lumOff val="50000"/>
                  </a:schemeClr>
                </a:solidFill>
                <a:latin typeface="+mn-lt"/>
              </a:rPr>
              <a:t> www.mpb-space.com</a:t>
            </a:r>
            <a:endParaRPr lang="en-US" sz="900" b="0" kern="1300" spc="140" dirty="0">
              <a:solidFill>
                <a:schemeClr val="tx1">
                  <a:lumMod val="50000"/>
                  <a:lumOff val="50000"/>
                </a:schemeClr>
              </a:solidFill>
              <a:latin typeface="+mn-lt"/>
            </a:endParaRPr>
          </a:p>
        </p:txBody>
      </p:sp>
      <p:pic>
        <p:nvPicPr>
          <p:cNvPr id="21" name="Picture 20">
            <a:extLst>
              <a:ext uri="{FF2B5EF4-FFF2-40B4-BE49-F238E27FC236}">
                <a16:creationId xmlns="" xmlns:a16="http://schemas.microsoft.com/office/drawing/2014/main" id="{C62C60F7-57BF-4A9A-B92F-0BB1260D72CC}"/>
              </a:ext>
            </a:extLst>
          </p:cNvPr>
          <p:cNvPicPr/>
          <p:nvPr userDrawn="1"/>
        </p:nvPicPr>
        <p:blipFill rotWithShape="1">
          <a:blip r:embed="rId2" cstate="print"/>
          <a:srcRect l="2115" t="-1" b="62596"/>
          <a:stretch/>
        </p:blipFill>
        <p:spPr bwMode="auto">
          <a:xfrm>
            <a:off x="205603" y="0"/>
            <a:ext cx="5850623" cy="608551"/>
          </a:xfrm>
          <a:prstGeom prst="rect">
            <a:avLst/>
          </a:prstGeom>
          <a:ln>
            <a:noFill/>
          </a:ln>
          <a:extLst>
            <a:ext uri="{53640926-AAD7-44D8-BBD7-CCE9431645EC}">
              <a14:shadowObscured xmlns="" xmlns:a14="http://schemas.microsoft.com/office/drawing/2010/main"/>
            </a:ext>
          </a:extLst>
        </p:spPr>
      </p:pic>
      <p:pic>
        <p:nvPicPr>
          <p:cNvPr id="22" name="Picture 21">
            <a:extLst>
              <a:ext uri="{FF2B5EF4-FFF2-40B4-BE49-F238E27FC236}">
                <a16:creationId xmlns="" xmlns:a16="http://schemas.microsoft.com/office/drawing/2014/main" id="{D60D8084-4B5F-4132-90DA-6BC1FA0AE4A7}"/>
              </a:ext>
            </a:extLst>
          </p:cNvPr>
          <p:cNvPicPr>
            <a:picLocks noChangeAspect="1"/>
          </p:cNvPicPr>
          <p:nvPr userDrawn="1"/>
        </p:nvPicPr>
        <p:blipFill>
          <a:blip r:embed="rId3" cstate="print"/>
          <a:stretch>
            <a:fillRect/>
          </a:stretch>
        </p:blipFill>
        <p:spPr>
          <a:xfrm>
            <a:off x="3508005" y="737361"/>
            <a:ext cx="719275" cy="687878"/>
          </a:xfrm>
          <a:prstGeom prst="rect">
            <a:avLst/>
          </a:prstGeom>
        </p:spPr>
      </p:pic>
      <p:pic>
        <p:nvPicPr>
          <p:cNvPr id="32" name="Picture 31">
            <a:extLst>
              <a:ext uri="{FF2B5EF4-FFF2-40B4-BE49-F238E27FC236}">
                <a16:creationId xmlns="" xmlns:a16="http://schemas.microsoft.com/office/drawing/2014/main" id="{A2007660-CF7A-4B31-9AF9-8373101E14D1}"/>
              </a:ext>
            </a:extLst>
          </p:cNvPr>
          <p:cNvPicPr>
            <a:picLocks noChangeAspect="1"/>
          </p:cNvPicPr>
          <p:nvPr userDrawn="1"/>
        </p:nvPicPr>
        <p:blipFill>
          <a:blip r:embed="rId4" cstate="print"/>
          <a:stretch>
            <a:fillRect/>
          </a:stretch>
        </p:blipFill>
        <p:spPr>
          <a:xfrm>
            <a:off x="4446837" y="713459"/>
            <a:ext cx="1143160" cy="590632"/>
          </a:xfrm>
          <a:prstGeom prst="rect">
            <a:avLst/>
          </a:prstGeom>
        </p:spPr>
      </p:pic>
      <p:pic>
        <p:nvPicPr>
          <p:cNvPr id="33" name="Picture 32">
            <a:extLst>
              <a:ext uri="{FF2B5EF4-FFF2-40B4-BE49-F238E27FC236}">
                <a16:creationId xmlns="" xmlns:a16="http://schemas.microsoft.com/office/drawing/2014/main" id="{CCE5B5B5-26F1-41EB-9D63-5EF40F18D19B}"/>
              </a:ext>
            </a:extLst>
          </p:cNvPr>
          <p:cNvPicPr>
            <a:picLocks noChangeAspect="1"/>
          </p:cNvPicPr>
          <p:nvPr userDrawn="1"/>
        </p:nvPicPr>
        <p:blipFill>
          <a:blip r:embed="rId5" cstate="print"/>
          <a:stretch>
            <a:fillRect/>
          </a:stretch>
        </p:blipFill>
        <p:spPr>
          <a:xfrm>
            <a:off x="787704" y="713533"/>
            <a:ext cx="703122" cy="704532"/>
          </a:xfrm>
          <a:prstGeom prst="rect">
            <a:avLst/>
          </a:prstGeom>
        </p:spPr>
      </p:pic>
      <p:pic>
        <p:nvPicPr>
          <p:cNvPr id="34" name="Picture 33">
            <a:extLst>
              <a:ext uri="{FF2B5EF4-FFF2-40B4-BE49-F238E27FC236}">
                <a16:creationId xmlns="" xmlns:a16="http://schemas.microsoft.com/office/drawing/2014/main" id="{FA74CDCB-7640-4655-A3A3-DB496A521870}"/>
              </a:ext>
            </a:extLst>
          </p:cNvPr>
          <p:cNvPicPr>
            <a:picLocks noChangeAspect="1"/>
          </p:cNvPicPr>
          <p:nvPr userDrawn="1"/>
        </p:nvPicPr>
        <p:blipFill>
          <a:blip r:embed="rId6" cstate="print"/>
          <a:stretch>
            <a:fillRect/>
          </a:stretch>
        </p:blipFill>
        <p:spPr>
          <a:xfrm>
            <a:off x="1780768" y="784547"/>
            <a:ext cx="1498736" cy="486917"/>
          </a:xfrm>
          <a:prstGeom prst="rect">
            <a:avLst/>
          </a:prstGeom>
        </p:spPr>
      </p:pic>
    </p:spTree>
    <p:extLst>
      <p:ext uri="{BB962C8B-B14F-4D97-AF65-F5344CB8AC3E}">
        <p14:creationId xmlns="" xmlns:p14="http://schemas.microsoft.com/office/powerpoint/2010/main" val="170624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16" name="Elbow Connector 15"/>
          <p:cNvCxnSpPr/>
          <p:nvPr userDrawn="1"/>
        </p:nvCxnSpPr>
        <p:spPr>
          <a:xfrm>
            <a:off x="0" y="3867710"/>
            <a:ext cx="9144000" cy="815513"/>
          </a:xfrm>
          <a:prstGeom prst="bentConnector3">
            <a:avLst>
              <a:gd name="adj1" fmla="val 36146"/>
            </a:avLst>
          </a:prstGeom>
          <a:ln w="101600">
            <a:solidFill>
              <a:srgbClr val="0070C0"/>
            </a:solidFill>
            <a:miter lim="800000"/>
          </a:ln>
        </p:spPr>
        <p:style>
          <a:lnRef idx="1">
            <a:schemeClr val="accent1"/>
          </a:lnRef>
          <a:fillRef idx="0">
            <a:schemeClr val="accent1"/>
          </a:fillRef>
          <a:effectRef idx="0">
            <a:schemeClr val="accent1"/>
          </a:effectRef>
          <a:fontRef idx="minor">
            <a:schemeClr val="tx1"/>
          </a:fontRef>
        </p:style>
      </p:cxnSp>
      <p:sp>
        <p:nvSpPr>
          <p:cNvPr id="20" name="Rounded Rectangle 19"/>
          <p:cNvSpPr/>
          <p:nvPr userDrawn="1"/>
        </p:nvSpPr>
        <p:spPr>
          <a:xfrm>
            <a:off x="3510867" y="3827997"/>
            <a:ext cx="1628810" cy="1701823"/>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userDrawn="1"/>
        </p:nvCxnSpPr>
        <p:spPr>
          <a:xfrm>
            <a:off x="0" y="2114517"/>
            <a:ext cx="9144000" cy="0"/>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userDrawn="1"/>
        </p:nvSpPr>
        <p:spPr>
          <a:xfrm>
            <a:off x="5438774" y="3827996"/>
            <a:ext cx="1628809" cy="1701823"/>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userDrawn="1"/>
        </p:nvSpPr>
        <p:spPr>
          <a:xfrm>
            <a:off x="7362825" y="3827997"/>
            <a:ext cx="1637069" cy="1710453"/>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p:cNvSpPr>
            <a:spLocks noGrp="1"/>
          </p:cNvSpPr>
          <p:nvPr>
            <p:ph type="ctrTitle"/>
          </p:nvPr>
        </p:nvSpPr>
        <p:spPr>
          <a:xfrm>
            <a:off x="685800" y="2488501"/>
            <a:ext cx="7772400" cy="1028309"/>
          </a:xfrm>
        </p:spPr>
        <p:txBody>
          <a:bodyPr>
            <a:normAutofit/>
          </a:bodyPr>
          <a:lstStyle>
            <a:lvl1pPr>
              <a:defRPr sz="4200" b="1" baseline="0">
                <a:effectLst/>
              </a:defRPr>
            </a:lvl1pPr>
          </a:lstStyle>
          <a:p>
            <a:r>
              <a:rPr lang="en-US" dirty="0"/>
              <a:t>Click to edit Master title style</a:t>
            </a:r>
          </a:p>
        </p:txBody>
      </p:sp>
      <p:sp>
        <p:nvSpPr>
          <p:cNvPr id="29" name="Subtitle 2"/>
          <p:cNvSpPr>
            <a:spLocks noGrp="1"/>
          </p:cNvSpPr>
          <p:nvPr>
            <p:ph type="subTitle" idx="1" hasCustomPrompt="1"/>
          </p:nvPr>
        </p:nvSpPr>
        <p:spPr>
          <a:xfrm>
            <a:off x="6861717" y="222344"/>
            <a:ext cx="2076680" cy="297805"/>
          </a:xfrm>
        </p:spPr>
        <p:txBody>
          <a:bodyPr lIns="0" tIns="0" rIns="0" bIns="0" anchor="ctr" anchorCtr="0">
            <a:normAutofit/>
          </a:bodyPr>
          <a:lstStyle>
            <a:lvl1pPr marL="0" indent="0" algn="r">
              <a:buNone/>
              <a:defRPr sz="1400"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Date</a:t>
            </a:r>
          </a:p>
        </p:txBody>
      </p:sp>
      <p:sp>
        <p:nvSpPr>
          <p:cNvPr id="31" name="TextBox 30"/>
          <p:cNvSpPr txBox="1"/>
          <p:nvPr userDrawn="1"/>
        </p:nvSpPr>
        <p:spPr>
          <a:xfrm>
            <a:off x="312826" y="4059803"/>
            <a:ext cx="3104147" cy="830997"/>
          </a:xfrm>
          <a:prstGeom prst="rect">
            <a:avLst/>
          </a:prstGeom>
          <a:noFill/>
        </p:spPr>
        <p:txBody>
          <a:bodyPr wrap="square" rtlCol="0">
            <a:spAutoFit/>
          </a:bodyPr>
          <a:lstStyle/>
          <a:p>
            <a:r>
              <a:rPr lang="en-CA" sz="2400" b="0" dirty="0">
                <a:solidFill>
                  <a:srgbClr val="0070C0"/>
                </a:solidFill>
                <a:latin typeface="AlternateGothic2 BT" pitchFamily="34" charset="0"/>
                <a:cs typeface="Estrangelo Edessa" pitchFamily="66" charset="0"/>
              </a:rPr>
              <a:t>VMMO Lunar Cubesat</a:t>
            </a:r>
          </a:p>
        </p:txBody>
      </p:sp>
      <p:sp>
        <p:nvSpPr>
          <p:cNvPr id="13" name="Rectangle 12"/>
          <p:cNvSpPr/>
          <p:nvPr userDrawn="1"/>
        </p:nvSpPr>
        <p:spPr>
          <a:xfrm>
            <a:off x="0" y="6662410"/>
            <a:ext cx="9144000" cy="1955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686800" algn="r"/>
              </a:tabLst>
            </a:pPr>
            <a:r>
              <a:rPr lang="en-US" sz="900" spc="180" dirty="0"/>
              <a:t>MPBC Copyright, 2020</a:t>
            </a:r>
          </a:p>
        </p:txBody>
      </p:sp>
      <p:sp>
        <p:nvSpPr>
          <p:cNvPr id="17" name="TextBox 16">
            <a:extLst>
              <a:ext uri="{FF2B5EF4-FFF2-40B4-BE49-F238E27FC236}">
                <a16:creationId xmlns="" xmlns:a16="http://schemas.microsoft.com/office/drawing/2014/main" id="{474904A8-F255-42ED-9ECB-2EFFCC5C1062}"/>
              </a:ext>
            </a:extLst>
          </p:cNvPr>
          <p:cNvSpPr txBox="1"/>
          <p:nvPr userDrawn="1"/>
        </p:nvSpPr>
        <p:spPr>
          <a:xfrm>
            <a:off x="0" y="6453790"/>
            <a:ext cx="9143999" cy="230832"/>
          </a:xfrm>
          <a:prstGeom prst="rect">
            <a:avLst/>
          </a:prstGeom>
          <a:noFill/>
        </p:spPr>
        <p:txBody>
          <a:bodyPr wrap="square" rtlCol="0">
            <a:spAutoFit/>
          </a:bodyPr>
          <a:lstStyle/>
          <a:p>
            <a:pPr algn="ctr"/>
            <a:r>
              <a:rPr lang="en-US" sz="900" b="0" kern="1300" spc="140" baseline="0" dirty="0">
                <a:solidFill>
                  <a:schemeClr val="tx1">
                    <a:lumMod val="50000"/>
                    <a:lumOff val="50000"/>
                  </a:schemeClr>
                </a:solidFill>
                <a:latin typeface="+mn-lt"/>
              </a:rPr>
              <a:t> www.mpb-space.com</a:t>
            </a:r>
            <a:endParaRPr lang="en-US" sz="900" b="0" kern="1300" spc="140" dirty="0">
              <a:solidFill>
                <a:schemeClr val="tx1">
                  <a:lumMod val="50000"/>
                  <a:lumOff val="50000"/>
                </a:schemeClr>
              </a:solidFill>
              <a:latin typeface="+mn-lt"/>
            </a:endParaRPr>
          </a:p>
        </p:txBody>
      </p:sp>
      <p:pic>
        <p:nvPicPr>
          <p:cNvPr id="18" name="Picture 17">
            <a:extLst>
              <a:ext uri="{FF2B5EF4-FFF2-40B4-BE49-F238E27FC236}">
                <a16:creationId xmlns="" xmlns:a16="http://schemas.microsoft.com/office/drawing/2014/main" id="{7471E859-479C-40B3-9E50-628DABC647C0}"/>
              </a:ext>
            </a:extLst>
          </p:cNvPr>
          <p:cNvPicPr/>
          <p:nvPr userDrawn="1"/>
        </p:nvPicPr>
        <p:blipFill rotWithShape="1">
          <a:blip r:embed="rId2" cstate="print"/>
          <a:srcRect l="2115" t="-1" b="62596"/>
          <a:stretch/>
        </p:blipFill>
        <p:spPr bwMode="auto">
          <a:xfrm>
            <a:off x="205603" y="0"/>
            <a:ext cx="5850623" cy="608551"/>
          </a:xfrm>
          <a:prstGeom prst="rect">
            <a:avLst/>
          </a:prstGeom>
          <a:ln>
            <a:noFill/>
          </a:ln>
          <a:extLst>
            <a:ext uri="{53640926-AAD7-44D8-BBD7-CCE9431645EC}">
              <a14:shadowObscured xmlns="" xmlns:a14="http://schemas.microsoft.com/office/drawing/2010/main"/>
            </a:ext>
          </a:extLst>
        </p:spPr>
      </p:pic>
      <p:pic>
        <p:nvPicPr>
          <p:cNvPr id="19" name="Picture 18">
            <a:extLst>
              <a:ext uri="{FF2B5EF4-FFF2-40B4-BE49-F238E27FC236}">
                <a16:creationId xmlns="" xmlns:a16="http://schemas.microsoft.com/office/drawing/2014/main" id="{4097D9C0-E8D4-4F68-806F-B9C69ACF1175}"/>
              </a:ext>
            </a:extLst>
          </p:cNvPr>
          <p:cNvPicPr>
            <a:picLocks noChangeAspect="1"/>
          </p:cNvPicPr>
          <p:nvPr userDrawn="1"/>
        </p:nvPicPr>
        <p:blipFill>
          <a:blip r:embed="rId3" cstate="print"/>
          <a:stretch>
            <a:fillRect/>
          </a:stretch>
        </p:blipFill>
        <p:spPr>
          <a:xfrm>
            <a:off x="3508005" y="737361"/>
            <a:ext cx="719275" cy="687878"/>
          </a:xfrm>
          <a:prstGeom prst="rect">
            <a:avLst/>
          </a:prstGeom>
        </p:spPr>
      </p:pic>
      <p:pic>
        <p:nvPicPr>
          <p:cNvPr id="21" name="Picture 20">
            <a:extLst>
              <a:ext uri="{FF2B5EF4-FFF2-40B4-BE49-F238E27FC236}">
                <a16:creationId xmlns="" xmlns:a16="http://schemas.microsoft.com/office/drawing/2014/main" id="{7A395E09-01E2-4A2B-A4A6-E6D096A6E40B}"/>
              </a:ext>
            </a:extLst>
          </p:cNvPr>
          <p:cNvPicPr>
            <a:picLocks noChangeAspect="1"/>
          </p:cNvPicPr>
          <p:nvPr userDrawn="1"/>
        </p:nvPicPr>
        <p:blipFill>
          <a:blip r:embed="rId4" cstate="print"/>
          <a:stretch>
            <a:fillRect/>
          </a:stretch>
        </p:blipFill>
        <p:spPr>
          <a:xfrm>
            <a:off x="4446837" y="713459"/>
            <a:ext cx="1143160" cy="590632"/>
          </a:xfrm>
          <a:prstGeom prst="rect">
            <a:avLst/>
          </a:prstGeom>
        </p:spPr>
      </p:pic>
      <p:pic>
        <p:nvPicPr>
          <p:cNvPr id="24" name="Picture 23">
            <a:extLst>
              <a:ext uri="{FF2B5EF4-FFF2-40B4-BE49-F238E27FC236}">
                <a16:creationId xmlns="" xmlns:a16="http://schemas.microsoft.com/office/drawing/2014/main" id="{4B5B45F1-A977-439F-8F99-B6D0136326F3}"/>
              </a:ext>
            </a:extLst>
          </p:cNvPr>
          <p:cNvPicPr>
            <a:picLocks noChangeAspect="1"/>
          </p:cNvPicPr>
          <p:nvPr userDrawn="1"/>
        </p:nvPicPr>
        <p:blipFill>
          <a:blip r:embed="rId5" cstate="print"/>
          <a:stretch>
            <a:fillRect/>
          </a:stretch>
        </p:blipFill>
        <p:spPr>
          <a:xfrm>
            <a:off x="787704" y="713533"/>
            <a:ext cx="703122" cy="704532"/>
          </a:xfrm>
          <a:prstGeom prst="rect">
            <a:avLst/>
          </a:prstGeom>
        </p:spPr>
      </p:pic>
      <p:pic>
        <p:nvPicPr>
          <p:cNvPr id="26" name="Picture 25">
            <a:extLst>
              <a:ext uri="{FF2B5EF4-FFF2-40B4-BE49-F238E27FC236}">
                <a16:creationId xmlns="" xmlns:a16="http://schemas.microsoft.com/office/drawing/2014/main" id="{54A36836-469D-425C-9A91-1600ED90F1D5}"/>
              </a:ext>
            </a:extLst>
          </p:cNvPr>
          <p:cNvPicPr>
            <a:picLocks noChangeAspect="1"/>
          </p:cNvPicPr>
          <p:nvPr userDrawn="1"/>
        </p:nvPicPr>
        <p:blipFill>
          <a:blip r:embed="rId6" cstate="print"/>
          <a:stretch>
            <a:fillRect/>
          </a:stretch>
        </p:blipFill>
        <p:spPr>
          <a:xfrm>
            <a:off x="1780768" y="784547"/>
            <a:ext cx="1498736" cy="486917"/>
          </a:xfrm>
          <a:prstGeom prst="rect">
            <a:avLst/>
          </a:prstGeom>
        </p:spPr>
      </p:pic>
    </p:spTree>
    <p:extLst>
      <p:ext uri="{BB962C8B-B14F-4D97-AF65-F5344CB8AC3E}">
        <p14:creationId xmlns="" xmlns:p14="http://schemas.microsoft.com/office/powerpoint/2010/main" val="193989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16" name="Elbow Connector 15"/>
          <p:cNvCxnSpPr/>
          <p:nvPr userDrawn="1"/>
        </p:nvCxnSpPr>
        <p:spPr>
          <a:xfrm>
            <a:off x="0" y="3867710"/>
            <a:ext cx="9144000" cy="1156538"/>
          </a:xfrm>
          <a:prstGeom prst="bentConnector3">
            <a:avLst>
              <a:gd name="adj1" fmla="val 36354"/>
            </a:avLst>
          </a:prstGeom>
          <a:ln w="101600">
            <a:solidFill>
              <a:srgbClr val="0070C0"/>
            </a:solidFill>
            <a:miter lim="800000"/>
          </a:ln>
        </p:spPr>
        <p:style>
          <a:lnRef idx="1">
            <a:schemeClr val="accent1"/>
          </a:lnRef>
          <a:fillRef idx="0">
            <a:schemeClr val="accent1"/>
          </a:fillRef>
          <a:effectRef idx="0">
            <a:schemeClr val="accent1"/>
          </a:effectRef>
          <a:fontRef idx="minor">
            <a:schemeClr val="tx1"/>
          </a:fontRef>
        </p:style>
      </p:cxnSp>
      <p:sp>
        <p:nvSpPr>
          <p:cNvPr id="20" name="Rounded Rectangle 19"/>
          <p:cNvSpPr/>
          <p:nvPr userDrawn="1"/>
        </p:nvSpPr>
        <p:spPr>
          <a:xfrm>
            <a:off x="3729942" y="3827997"/>
            <a:ext cx="2289858" cy="2392503"/>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userDrawn="1"/>
        </p:nvCxnSpPr>
        <p:spPr>
          <a:xfrm>
            <a:off x="0" y="2114517"/>
            <a:ext cx="9144000" cy="0"/>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userDrawn="1"/>
        </p:nvSpPr>
        <p:spPr>
          <a:xfrm>
            <a:off x="6448425" y="3827997"/>
            <a:ext cx="2322869" cy="2426995"/>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p:cNvSpPr>
            <a:spLocks noGrp="1"/>
          </p:cNvSpPr>
          <p:nvPr>
            <p:ph type="ctrTitle"/>
          </p:nvPr>
        </p:nvSpPr>
        <p:spPr>
          <a:xfrm>
            <a:off x="685800" y="2488501"/>
            <a:ext cx="7772400" cy="1028309"/>
          </a:xfrm>
        </p:spPr>
        <p:txBody>
          <a:bodyPr>
            <a:normAutofit/>
          </a:bodyPr>
          <a:lstStyle>
            <a:lvl1pPr>
              <a:defRPr sz="4200" b="1" baseline="0">
                <a:effectLst/>
              </a:defRPr>
            </a:lvl1pPr>
          </a:lstStyle>
          <a:p>
            <a:r>
              <a:rPr lang="en-US" dirty="0"/>
              <a:t>Click to edit Master title style</a:t>
            </a:r>
          </a:p>
        </p:txBody>
      </p:sp>
      <p:sp>
        <p:nvSpPr>
          <p:cNvPr id="29" name="Subtitle 2"/>
          <p:cNvSpPr>
            <a:spLocks noGrp="1"/>
          </p:cNvSpPr>
          <p:nvPr>
            <p:ph type="subTitle" idx="1" hasCustomPrompt="1"/>
          </p:nvPr>
        </p:nvSpPr>
        <p:spPr>
          <a:xfrm>
            <a:off x="6861717" y="222344"/>
            <a:ext cx="2076680" cy="297805"/>
          </a:xfrm>
        </p:spPr>
        <p:txBody>
          <a:bodyPr lIns="0" tIns="0" rIns="0" bIns="0" anchor="ctr" anchorCtr="0">
            <a:normAutofit/>
          </a:bodyPr>
          <a:lstStyle>
            <a:lvl1pPr marL="0" indent="0" algn="r">
              <a:buNone/>
              <a:defRPr sz="1400"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Date</a:t>
            </a:r>
          </a:p>
        </p:txBody>
      </p:sp>
      <p:sp>
        <p:nvSpPr>
          <p:cNvPr id="31" name="TextBox 30"/>
          <p:cNvSpPr txBox="1"/>
          <p:nvPr userDrawn="1"/>
        </p:nvSpPr>
        <p:spPr>
          <a:xfrm>
            <a:off x="312826" y="4059803"/>
            <a:ext cx="3104147" cy="830997"/>
          </a:xfrm>
          <a:prstGeom prst="rect">
            <a:avLst/>
          </a:prstGeom>
          <a:noFill/>
        </p:spPr>
        <p:txBody>
          <a:bodyPr wrap="square" rtlCol="0">
            <a:spAutoFit/>
          </a:bodyPr>
          <a:lstStyle/>
          <a:p>
            <a:r>
              <a:rPr lang="en-CA" sz="2400" b="0" dirty="0">
                <a:solidFill>
                  <a:srgbClr val="0070C0"/>
                </a:solidFill>
                <a:latin typeface="AlternateGothic2 BT" pitchFamily="34" charset="0"/>
                <a:cs typeface="Estrangelo Edessa" pitchFamily="66" charset="0"/>
              </a:rPr>
              <a:t>VMMO Lunar Cubesat</a:t>
            </a:r>
          </a:p>
        </p:txBody>
      </p:sp>
      <p:sp>
        <p:nvSpPr>
          <p:cNvPr id="12" name="Rectangle 11"/>
          <p:cNvSpPr/>
          <p:nvPr userDrawn="1"/>
        </p:nvSpPr>
        <p:spPr>
          <a:xfrm>
            <a:off x="0" y="6662410"/>
            <a:ext cx="9144000" cy="1955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686800" algn="r"/>
              </a:tabLst>
            </a:pPr>
            <a:r>
              <a:rPr lang="en-US" sz="900" spc="180" dirty="0"/>
              <a:t>MPBC Copyright, 2020</a:t>
            </a:r>
          </a:p>
        </p:txBody>
      </p:sp>
      <p:sp>
        <p:nvSpPr>
          <p:cNvPr id="15" name="TextBox 14">
            <a:extLst>
              <a:ext uri="{FF2B5EF4-FFF2-40B4-BE49-F238E27FC236}">
                <a16:creationId xmlns="" xmlns:a16="http://schemas.microsoft.com/office/drawing/2014/main" id="{511C9D05-9953-41E9-AB6D-B6A0F5918F9B}"/>
              </a:ext>
            </a:extLst>
          </p:cNvPr>
          <p:cNvSpPr txBox="1"/>
          <p:nvPr userDrawn="1"/>
        </p:nvSpPr>
        <p:spPr>
          <a:xfrm>
            <a:off x="0" y="6453790"/>
            <a:ext cx="9143999" cy="230832"/>
          </a:xfrm>
          <a:prstGeom prst="rect">
            <a:avLst/>
          </a:prstGeom>
          <a:noFill/>
        </p:spPr>
        <p:txBody>
          <a:bodyPr wrap="square" rtlCol="0">
            <a:spAutoFit/>
          </a:bodyPr>
          <a:lstStyle/>
          <a:p>
            <a:pPr algn="ctr"/>
            <a:r>
              <a:rPr lang="en-US" sz="900" b="0" kern="1300" spc="140" baseline="0" dirty="0">
                <a:solidFill>
                  <a:schemeClr val="tx1">
                    <a:lumMod val="50000"/>
                    <a:lumOff val="50000"/>
                  </a:schemeClr>
                </a:solidFill>
                <a:latin typeface="+mn-lt"/>
              </a:rPr>
              <a:t> www.mpb-space.com</a:t>
            </a:r>
            <a:endParaRPr lang="en-US" sz="900" b="0" kern="1300" spc="140" dirty="0">
              <a:solidFill>
                <a:schemeClr val="tx1">
                  <a:lumMod val="50000"/>
                  <a:lumOff val="50000"/>
                </a:schemeClr>
              </a:solidFill>
              <a:latin typeface="+mn-lt"/>
            </a:endParaRPr>
          </a:p>
        </p:txBody>
      </p:sp>
      <p:pic>
        <p:nvPicPr>
          <p:cNvPr id="17" name="Picture 16">
            <a:extLst>
              <a:ext uri="{FF2B5EF4-FFF2-40B4-BE49-F238E27FC236}">
                <a16:creationId xmlns="" xmlns:a16="http://schemas.microsoft.com/office/drawing/2014/main" id="{40AADD11-2B0B-4B8D-B79E-0E8633C593B7}"/>
              </a:ext>
            </a:extLst>
          </p:cNvPr>
          <p:cNvPicPr/>
          <p:nvPr userDrawn="1"/>
        </p:nvPicPr>
        <p:blipFill rotWithShape="1">
          <a:blip r:embed="rId2" cstate="print"/>
          <a:srcRect l="2115" t="-1" b="62596"/>
          <a:stretch/>
        </p:blipFill>
        <p:spPr bwMode="auto">
          <a:xfrm>
            <a:off x="205603" y="0"/>
            <a:ext cx="5850623" cy="608551"/>
          </a:xfrm>
          <a:prstGeom prst="rect">
            <a:avLst/>
          </a:prstGeom>
          <a:ln>
            <a:noFill/>
          </a:ln>
          <a:extLst>
            <a:ext uri="{53640926-AAD7-44D8-BBD7-CCE9431645EC}">
              <a14:shadowObscured xmlns="" xmlns:a14="http://schemas.microsoft.com/office/drawing/2010/main"/>
            </a:ext>
          </a:extLst>
        </p:spPr>
      </p:pic>
      <p:pic>
        <p:nvPicPr>
          <p:cNvPr id="18" name="Picture 17">
            <a:extLst>
              <a:ext uri="{FF2B5EF4-FFF2-40B4-BE49-F238E27FC236}">
                <a16:creationId xmlns="" xmlns:a16="http://schemas.microsoft.com/office/drawing/2014/main" id="{6BB0F22D-CDEA-473C-BFF9-0F7F0A8AF48D}"/>
              </a:ext>
            </a:extLst>
          </p:cNvPr>
          <p:cNvPicPr>
            <a:picLocks noChangeAspect="1"/>
          </p:cNvPicPr>
          <p:nvPr userDrawn="1"/>
        </p:nvPicPr>
        <p:blipFill>
          <a:blip r:embed="rId3" cstate="print"/>
          <a:stretch>
            <a:fillRect/>
          </a:stretch>
        </p:blipFill>
        <p:spPr>
          <a:xfrm>
            <a:off x="3508005" y="737361"/>
            <a:ext cx="719275" cy="687878"/>
          </a:xfrm>
          <a:prstGeom prst="rect">
            <a:avLst/>
          </a:prstGeom>
        </p:spPr>
      </p:pic>
      <p:pic>
        <p:nvPicPr>
          <p:cNvPr id="19" name="Picture 18">
            <a:extLst>
              <a:ext uri="{FF2B5EF4-FFF2-40B4-BE49-F238E27FC236}">
                <a16:creationId xmlns="" xmlns:a16="http://schemas.microsoft.com/office/drawing/2014/main" id="{5EEE76C7-61AE-4BB6-B5E6-720CB71713E6}"/>
              </a:ext>
            </a:extLst>
          </p:cNvPr>
          <p:cNvPicPr>
            <a:picLocks noChangeAspect="1"/>
          </p:cNvPicPr>
          <p:nvPr userDrawn="1"/>
        </p:nvPicPr>
        <p:blipFill>
          <a:blip r:embed="rId4" cstate="print"/>
          <a:stretch>
            <a:fillRect/>
          </a:stretch>
        </p:blipFill>
        <p:spPr>
          <a:xfrm>
            <a:off x="4446837" y="713459"/>
            <a:ext cx="1143160" cy="590632"/>
          </a:xfrm>
          <a:prstGeom prst="rect">
            <a:avLst/>
          </a:prstGeom>
        </p:spPr>
      </p:pic>
      <p:pic>
        <p:nvPicPr>
          <p:cNvPr id="22" name="Picture 21">
            <a:extLst>
              <a:ext uri="{FF2B5EF4-FFF2-40B4-BE49-F238E27FC236}">
                <a16:creationId xmlns="" xmlns:a16="http://schemas.microsoft.com/office/drawing/2014/main" id="{689EE718-BB8D-4FD8-86CE-267AC0781792}"/>
              </a:ext>
            </a:extLst>
          </p:cNvPr>
          <p:cNvPicPr>
            <a:picLocks noChangeAspect="1"/>
          </p:cNvPicPr>
          <p:nvPr userDrawn="1"/>
        </p:nvPicPr>
        <p:blipFill>
          <a:blip r:embed="rId5" cstate="print"/>
          <a:stretch>
            <a:fillRect/>
          </a:stretch>
        </p:blipFill>
        <p:spPr>
          <a:xfrm>
            <a:off x="787704" y="713533"/>
            <a:ext cx="703122" cy="704532"/>
          </a:xfrm>
          <a:prstGeom prst="rect">
            <a:avLst/>
          </a:prstGeom>
        </p:spPr>
      </p:pic>
      <p:pic>
        <p:nvPicPr>
          <p:cNvPr id="24" name="Picture 23">
            <a:extLst>
              <a:ext uri="{FF2B5EF4-FFF2-40B4-BE49-F238E27FC236}">
                <a16:creationId xmlns="" xmlns:a16="http://schemas.microsoft.com/office/drawing/2014/main" id="{2ECE8C8F-D5B3-4E9B-ADA6-E318507338D8}"/>
              </a:ext>
            </a:extLst>
          </p:cNvPr>
          <p:cNvPicPr>
            <a:picLocks noChangeAspect="1"/>
          </p:cNvPicPr>
          <p:nvPr userDrawn="1"/>
        </p:nvPicPr>
        <p:blipFill>
          <a:blip r:embed="rId6" cstate="print"/>
          <a:stretch>
            <a:fillRect/>
          </a:stretch>
        </p:blipFill>
        <p:spPr>
          <a:xfrm>
            <a:off x="1780768" y="784547"/>
            <a:ext cx="1498736" cy="486917"/>
          </a:xfrm>
          <a:prstGeom prst="rect">
            <a:avLst/>
          </a:prstGeom>
        </p:spPr>
      </p:pic>
    </p:spTree>
    <p:extLst>
      <p:ext uri="{BB962C8B-B14F-4D97-AF65-F5344CB8AC3E}">
        <p14:creationId xmlns="" xmlns:p14="http://schemas.microsoft.com/office/powerpoint/2010/main" val="117110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16" name="Elbow Connector 15"/>
          <p:cNvCxnSpPr/>
          <p:nvPr userDrawn="1"/>
        </p:nvCxnSpPr>
        <p:spPr>
          <a:xfrm>
            <a:off x="0" y="3867710"/>
            <a:ext cx="9144000" cy="1156538"/>
          </a:xfrm>
          <a:prstGeom prst="bentConnector3">
            <a:avLst>
              <a:gd name="adj1" fmla="val 36354"/>
            </a:avLst>
          </a:prstGeom>
          <a:ln w="101600">
            <a:solidFill>
              <a:srgbClr val="0070C0"/>
            </a:solidFill>
            <a:miter lim="800000"/>
          </a:ln>
        </p:spPr>
        <p:style>
          <a:lnRef idx="1">
            <a:schemeClr val="accent1"/>
          </a:lnRef>
          <a:fillRef idx="0">
            <a:schemeClr val="accent1"/>
          </a:fillRef>
          <a:effectRef idx="0">
            <a:schemeClr val="accent1"/>
          </a:effectRef>
          <a:fontRef idx="minor">
            <a:schemeClr val="tx1"/>
          </a:fontRef>
        </p:style>
      </p:cxnSp>
      <p:sp>
        <p:nvSpPr>
          <p:cNvPr id="20" name="Rounded Rectangle 19"/>
          <p:cNvSpPr/>
          <p:nvPr userDrawn="1"/>
        </p:nvSpPr>
        <p:spPr>
          <a:xfrm>
            <a:off x="3729941" y="3827997"/>
            <a:ext cx="5042583" cy="2392503"/>
          </a:xfrm>
          <a:prstGeom prst="roundRect">
            <a:avLst>
              <a:gd name="adj" fmla="val 67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userDrawn="1"/>
        </p:nvCxnSpPr>
        <p:spPr>
          <a:xfrm>
            <a:off x="0" y="2114517"/>
            <a:ext cx="9144000" cy="0"/>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ctrTitle"/>
          </p:nvPr>
        </p:nvSpPr>
        <p:spPr>
          <a:xfrm>
            <a:off x="685800" y="2488501"/>
            <a:ext cx="7772400" cy="1028309"/>
          </a:xfrm>
        </p:spPr>
        <p:txBody>
          <a:bodyPr>
            <a:normAutofit/>
          </a:bodyPr>
          <a:lstStyle>
            <a:lvl1pPr>
              <a:defRPr sz="4200" b="1" baseline="0">
                <a:effectLst/>
              </a:defRPr>
            </a:lvl1pPr>
          </a:lstStyle>
          <a:p>
            <a:r>
              <a:rPr lang="en-US" dirty="0"/>
              <a:t>Click to edit Master title style</a:t>
            </a:r>
          </a:p>
        </p:txBody>
      </p:sp>
      <p:sp>
        <p:nvSpPr>
          <p:cNvPr id="29" name="Subtitle 2"/>
          <p:cNvSpPr>
            <a:spLocks noGrp="1"/>
          </p:cNvSpPr>
          <p:nvPr>
            <p:ph type="subTitle" idx="1" hasCustomPrompt="1"/>
          </p:nvPr>
        </p:nvSpPr>
        <p:spPr>
          <a:xfrm>
            <a:off x="6861717" y="222344"/>
            <a:ext cx="2076680" cy="297805"/>
          </a:xfrm>
        </p:spPr>
        <p:txBody>
          <a:bodyPr lIns="0" tIns="0" rIns="0" bIns="0" anchor="ctr" anchorCtr="0">
            <a:normAutofit/>
          </a:bodyPr>
          <a:lstStyle>
            <a:lvl1pPr marL="0" indent="0" algn="r">
              <a:buNone/>
              <a:defRPr sz="1400"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Date</a:t>
            </a:r>
          </a:p>
        </p:txBody>
      </p:sp>
      <p:sp>
        <p:nvSpPr>
          <p:cNvPr id="31" name="TextBox 30"/>
          <p:cNvSpPr txBox="1"/>
          <p:nvPr userDrawn="1"/>
        </p:nvSpPr>
        <p:spPr>
          <a:xfrm>
            <a:off x="312826" y="4059803"/>
            <a:ext cx="3104147" cy="830997"/>
          </a:xfrm>
          <a:prstGeom prst="rect">
            <a:avLst/>
          </a:prstGeom>
          <a:noFill/>
        </p:spPr>
        <p:txBody>
          <a:bodyPr wrap="square" rtlCol="0">
            <a:spAutoFit/>
          </a:bodyPr>
          <a:lstStyle/>
          <a:p>
            <a:r>
              <a:rPr lang="en-CA" sz="2400" b="0" dirty="0">
                <a:solidFill>
                  <a:srgbClr val="0070C0"/>
                </a:solidFill>
                <a:latin typeface="AlternateGothic2 BT" pitchFamily="34" charset="0"/>
                <a:cs typeface="Estrangelo Edessa" pitchFamily="66" charset="0"/>
              </a:rPr>
              <a:t>VMMO Lunar Cubesat</a:t>
            </a:r>
          </a:p>
        </p:txBody>
      </p:sp>
      <p:sp>
        <p:nvSpPr>
          <p:cNvPr id="11" name="Rectangle 10"/>
          <p:cNvSpPr/>
          <p:nvPr userDrawn="1"/>
        </p:nvSpPr>
        <p:spPr>
          <a:xfrm>
            <a:off x="0" y="6662410"/>
            <a:ext cx="9144000" cy="1955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8686800" algn="r"/>
              </a:tabLst>
            </a:pPr>
            <a:r>
              <a:rPr lang="en-US" sz="900" spc="180" dirty="0"/>
              <a:t>MPBC Copyright, 2020</a:t>
            </a:r>
          </a:p>
        </p:txBody>
      </p:sp>
      <p:sp>
        <p:nvSpPr>
          <p:cNvPr id="14" name="TextBox 13">
            <a:extLst>
              <a:ext uri="{FF2B5EF4-FFF2-40B4-BE49-F238E27FC236}">
                <a16:creationId xmlns="" xmlns:a16="http://schemas.microsoft.com/office/drawing/2014/main" id="{F335926E-4143-4426-917F-5873E262445F}"/>
              </a:ext>
            </a:extLst>
          </p:cNvPr>
          <p:cNvSpPr txBox="1"/>
          <p:nvPr userDrawn="1"/>
        </p:nvSpPr>
        <p:spPr>
          <a:xfrm>
            <a:off x="0" y="6453790"/>
            <a:ext cx="9143999" cy="230832"/>
          </a:xfrm>
          <a:prstGeom prst="rect">
            <a:avLst/>
          </a:prstGeom>
          <a:noFill/>
        </p:spPr>
        <p:txBody>
          <a:bodyPr wrap="square" rtlCol="0">
            <a:spAutoFit/>
          </a:bodyPr>
          <a:lstStyle/>
          <a:p>
            <a:pPr algn="ctr"/>
            <a:r>
              <a:rPr lang="en-US" sz="900" b="0" kern="1300" spc="140" baseline="0" dirty="0">
                <a:solidFill>
                  <a:schemeClr val="tx1">
                    <a:lumMod val="50000"/>
                    <a:lumOff val="50000"/>
                  </a:schemeClr>
                </a:solidFill>
                <a:latin typeface="+mn-lt"/>
              </a:rPr>
              <a:t> www.mpb-space.com</a:t>
            </a:r>
            <a:endParaRPr lang="en-US" sz="900" b="0" kern="1300" spc="140" dirty="0">
              <a:solidFill>
                <a:schemeClr val="tx1">
                  <a:lumMod val="50000"/>
                  <a:lumOff val="50000"/>
                </a:schemeClr>
              </a:solidFill>
              <a:latin typeface="+mn-lt"/>
            </a:endParaRPr>
          </a:p>
        </p:txBody>
      </p:sp>
      <p:pic>
        <p:nvPicPr>
          <p:cNvPr id="15" name="Picture 14">
            <a:extLst>
              <a:ext uri="{FF2B5EF4-FFF2-40B4-BE49-F238E27FC236}">
                <a16:creationId xmlns="" xmlns:a16="http://schemas.microsoft.com/office/drawing/2014/main" id="{D2C13B86-56AE-478F-BC1C-55BF8D4E0CA3}"/>
              </a:ext>
            </a:extLst>
          </p:cNvPr>
          <p:cNvPicPr/>
          <p:nvPr userDrawn="1"/>
        </p:nvPicPr>
        <p:blipFill rotWithShape="1">
          <a:blip r:embed="rId2" cstate="print"/>
          <a:srcRect l="2115" t="-1" b="62596"/>
          <a:stretch/>
        </p:blipFill>
        <p:spPr bwMode="auto">
          <a:xfrm>
            <a:off x="205603" y="0"/>
            <a:ext cx="5850623" cy="608551"/>
          </a:xfrm>
          <a:prstGeom prst="rect">
            <a:avLst/>
          </a:prstGeom>
          <a:ln>
            <a:noFill/>
          </a:ln>
          <a:extLst>
            <a:ext uri="{53640926-AAD7-44D8-BBD7-CCE9431645EC}">
              <a14:shadowObscured xmlns="" xmlns:a14="http://schemas.microsoft.com/office/drawing/2010/main"/>
            </a:ext>
          </a:extLst>
        </p:spPr>
      </p:pic>
      <p:pic>
        <p:nvPicPr>
          <p:cNvPr id="17" name="Picture 16">
            <a:extLst>
              <a:ext uri="{FF2B5EF4-FFF2-40B4-BE49-F238E27FC236}">
                <a16:creationId xmlns="" xmlns:a16="http://schemas.microsoft.com/office/drawing/2014/main" id="{87FF2C7A-829E-4D17-9EB1-981A0F7BF0B0}"/>
              </a:ext>
            </a:extLst>
          </p:cNvPr>
          <p:cNvPicPr>
            <a:picLocks noChangeAspect="1"/>
          </p:cNvPicPr>
          <p:nvPr userDrawn="1"/>
        </p:nvPicPr>
        <p:blipFill>
          <a:blip r:embed="rId3" cstate="print"/>
          <a:stretch>
            <a:fillRect/>
          </a:stretch>
        </p:blipFill>
        <p:spPr>
          <a:xfrm>
            <a:off x="3508005" y="737361"/>
            <a:ext cx="719275" cy="687878"/>
          </a:xfrm>
          <a:prstGeom prst="rect">
            <a:avLst/>
          </a:prstGeom>
        </p:spPr>
      </p:pic>
      <p:pic>
        <p:nvPicPr>
          <p:cNvPr id="18" name="Picture 17">
            <a:extLst>
              <a:ext uri="{FF2B5EF4-FFF2-40B4-BE49-F238E27FC236}">
                <a16:creationId xmlns="" xmlns:a16="http://schemas.microsoft.com/office/drawing/2014/main" id="{FD7D6E93-111F-48C5-B468-F88605CBDF35}"/>
              </a:ext>
            </a:extLst>
          </p:cNvPr>
          <p:cNvPicPr>
            <a:picLocks noChangeAspect="1"/>
          </p:cNvPicPr>
          <p:nvPr userDrawn="1"/>
        </p:nvPicPr>
        <p:blipFill>
          <a:blip r:embed="rId4" cstate="print"/>
          <a:stretch>
            <a:fillRect/>
          </a:stretch>
        </p:blipFill>
        <p:spPr>
          <a:xfrm>
            <a:off x="4446837" y="713459"/>
            <a:ext cx="1143160" cy="590632"/>
          </a:xfrm>
          <a:prstGeom prst="rect">
            <a:avLst/>
          </a:prstGeom>
        </p:spPr>
      </p:pic>
      <p:pic>
        <p:nvPicPr>
          <p:cNvPr id="21" name="Picture 20">
            <a:extLst>
              <a:ext uri="{FF2B5EF4-FFF2-40B4-BE49-F238E27FC236}">
                <a16:creationId xmlns="" xmlns:a16="http://schemas.microsoft.com/office/drawing/2014/main" id="{E4B087A9-4F5D-4C33-9E67-9467FAE5073C}"/>
              </a:ext>
            </a:extLst>
          </p:cNvPr>
          <p:cNvPicPr>
            <a:picLocks noChangeAspect="1"/>
          </p:cNvPicPr>
          <p:nvPr userDrawn="1"/>
        </p:nvPicPr>
        <p:blipFill>
          <a:blip r:embed="rId5" cstate="print"/>
          <a:stretch>
            <a:fillRect/>
          </a:stretch>
        </p:blipFill>
        <p:spPr>
          <a:xfrm>
            <a:off x="787704" y="713533"/>
            <a:ext cx="703122" cy="704532"/>
          </a:xfrm>
          <a:prstGeom prst="rect">
            <a:avLst/>
          </a:prstGeom>
        </p:spPr>
      </p:pic>
      <p:pic>
        <p:nvPicPr>
          <p:cNvPr id="22" name="Picture 21">
            <a:extLst>
              <a:ext uri="{FF2B5EF4-FFF2-40B4-BE49-F238E27FC236}">
                <a16:creationId xmlns="" xmlns:a16="http://schemas.microsoft.com/office/drawing/2014/main" id="{262A252A-4860-409F-A39E-24486CC8C0DD}"/>
              </a:ext>
            </a:extLst>
          </p:cNvPr>
          <p:cNvPicPr>
            <a:picLocks noChangeAspect="1"/>
          </p:cNvPicPr>
          <p:nvPr userDrawn="1"/>
        </p:nvPicPr>
        <p:blipFill>
          <a:blip r:embed="rId6" cstate="print"/>
          <a:stretch>
            <a:fillRect/>
          </a:stretch>
        </p:blipFill>
        <p:spPr>
          <a:xfrm>
            <a:off x="1780768" y="784547"/>
            <a:ext cx="1498736" cy="486917"/>
          </a:xfrm>
          <a:prstGeom prst="rect">
            <a:avLst/>
          </a:prstGeom>
        </p:spPr>
      </p:pic>
    </p:spTree>
    <p:extLst>
      <p:ext uri="{BB962C8B-B14F-4D97-AF65-F5344CB8AC3E}">
        <p14:creationId xmlns="" xmlns:p14="http://schemas.microsoft.com/office/powerpoint/2010/main" val="201382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7969" y="56781"/>
            <a:ext cx="8229600" cy="1521853"/>
          </a:xfrm>
        </p:spPr>
        <p:txBody>
          <a:bodyPr>
            <a:normAutofit/>
          </a:bodyPr>
          <a:lstStyle>
            <a:lvl1pPr>
              <a:defRPr sz="3600">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lgn="ctr">
              <a:defRPr/>
            </a:lvl1pPr>
          </a:lstStyle>
          <a:p>
            <a:r>
              <a:rPr lang="en-US" dirty="0"/>
              <a:t>International Conference on Environmental Systems, </a:t>
            </a:r>
          </a:p>
          <a:p>
            <a:r>
              <a:rPr lang="en-US" dirty="0"/>
              <a:t>Boston, MA   2019</a:t>
            </a:r>
          </a:p>
        </p:txBody>
      </p:sp>
      <p:cxnSp>
        <p:nvCxnSpPr>
          <p:cNvPr id="4" name="Straight Connector 3"/>
          <p:cNvCxnSpPr/>
          <p:nvPr userDrawn="1"/>
        </p:nvCxnSpPr>
        <p:spPr>
          <a:xfrm>
            <a:off x="0" y="1578634"/>
            <a:ext cx="9144000" cy="0"/>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2445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7969" y="56781"/>
            <a:ext cx="8229600" cy="1521853"/>
          </a:xfrm>
        </p:spPr>
        <p:txBody>
          <a:bodyPr>
            <a:normAutofit/>
          </a:bodyPr>
          <a:lstStyle>
            <a:lvl1pPr>
              <a:defRPr sz="3600">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lgn="ctr">
              <a:defRPr/>
            </a:lvl1pPr>
          </a:lstStyle>
          <a:p>
            <a:r>
              <a:rPr lang="en-US" dirty="0" smtClean="0"/>
              <a:t>International Conference on Environmental Systems, </a:t>
            </a:r>
          </a:p>
          <a:p>
            <a:r>
              <a:rPr lang="en-US" dirty="0" smtClean="0"/>
              <a:t>Boston, MA   2019</a:t>
            </a:r>
            <a:endParaRPr lang="en-US" dirty="0"/>
          </a:p>
        </p:txBody>
      </p:sp>
      <p:cxnSp>
        <p:nvCxnSpPr>
          <p:cNvPr id="4" name="Straight Connector 3"/>
          <p:cNvCxnSpPr/>
          <p:nvPr userDrawn="1"/>
        </p:nvCxnSpPr>
        <p:spPr>
          <a:xfrm>
            <a:off x="0" y="1578634"/>
            <a:ext cx="9144000" cy="0"/>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5263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7969" y="56781"/>
            <a:ext cx="8229600" cy="1521853"/>
          </a:xfrm>
        </p:spPr>
        <p:txBody>
          <a:bodyPr>
            <a:normAutofit/>
          </a:bodyPr>
          <a:lstStyle>
            <a:lvl1pPr>
              <a:defRPr sz="3600">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lgn="ctr">
              <a:defRPr/>
            </a:lvl1pPr>
          </a:lstStyle>
          <a:p>
            <a:r>
              <a:rPr lang="en-US" dirty="0" smtClean="0"/>
              <a:t>International Conference on Environmental Systems, </a:t>
            </a:r>
          </a:p>
          <a:p>
            <a:r>
              <a:rPr lang="en-US" dirty="0" smtClean="0"/>
              <a:t>Boston, MA   2019</a:t>
            </a:r>
            <a:endParaRPr lang="en-US" dirty="0"/>
          </a:p>
        </p:txBody>
      </p:sp>
      <p:cxnSp>
        <p:nvCxnSpPr>
          <p:cNvPr id="4" name="Straight Connector 3"/>
          <p:cNvCxnSpPr/>
          <p:nvPr userDrawn="1"/>
        </p:nvCxnSpPr>
        <p:spPr>
          <a:xfrm>
            <a:off x="0" y="1578634"/>
            <a:ext cx="9144000" cy="0"/>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5263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367056-7E2A-4F03-AE58-CF663BCF50DC}" type="slidenum">
              <a:rPr lang="en-US" smtClean="0"/>
              <a:pPr/>
              <a:t>‹#›</a:t>
            </a:fld>
            <a:endParaRPr lang="en-US" dirty="0"/>
          </a:p>
        </p:txBody>
      </p:sp>
    </p:spTree>
    <p:extLst>
      <p:ext uri="{BB962C8B-B14F-4D97-AF65-F5344CB8AC3E}">
        <p14:creationId xmlns="" xmlns:p14="http://schemas.microsoft.com/office/powerpoint/2010/main" val="3748776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3" r:id="rId10"/>
    <p:sldLayoutId id="2147483684" r:id="rId11"/>
    <p:sldLayoutId id="2147483685" r:id="rId12"/>
    <p:sldLayoutId id="214748368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0507" y="2296245"/>
            <a:ext cx="6823493" cy="1170856"/>
          </a:xfrm>
        </p:spPr>
        <p:txBody>
          <a:bodyPr>
            <a:normAutofit fontScale="90000"/>
          </a:bodyPr>
          <a:lstStyle/>
          <a:p>
            <a:r>
              <a:rPr lang="en-US" sz="3600" dirty="0"/>
              <a:t/>
            </a:r>
            <a:br>
              <a:rPr lang="en-US" sz="3600" dirty="0"/>
            </a:br>
            <a:r>
              <a:rPr lang="en-US" sz="3200" dirty="0" smtClean="0"/>
              <a:t>Lunar </a:t>
            </a:r>
            <a:r>
              <a:rPr lang="en-US" sz="3200" dirty="0" smtClean="0">
                <a:solidFill>
                  <a:schemeClr val="tx2">
                    <a:lumMod val="60000"/>
                    <a:lumOff val="40000"/>
                  </a:schemeClr>
                </a:solidFill>
              </a:rPr>
              <a:t>V</a:t>
            </a:r>
            <a:r>
              <a:rPr lang="en-US" sz="3200" dirty="0" smtClean="0"/>
              <a:t>olatile and </a:t>
            </a:r>
            <a:r>
              <a:rPr lang="en-US" sz="3200" dirty="0" smtClean="0">
                <a:solidFill>
                  <a:schemeClr val="accent3">
                    <a:lumMod val="75000"/>
                  </a:schemeClr>
                </a:solidFill>
              </a:rPr>
              <a:t>M</a:t>
            </a:r>
            <a:r>
              <a:rPr lang="en-US" sz="3200" dirty="0" smtClean="0"/>
              <a:t>ineralogy </a:t>
            </a:r>
            <a:r>
              <a:rPr lang="en-US" sz="3200" dirty="0" smtClean="0">
                <a:solidFill>
                  <a:srgbClr val="FF0000"/>
                </a:solidFill>
              </a:rPr>
              <a:t>M</a:t>
            </a:r>
            <a:r>
              <a:rPr lang="en-US" sz="3200" dirty="0" smtClean="0"/>
              <a:t>apping </a:t>
            </a:r>
            <a:r>
              <a:rPr lang="en-US" sz="3200" dirty="0" smtClean="0">
                <a:solidFill>
                  <a:srgbClr val="C00000"/>
                </a:solidFill>
              </a:rPr>
              <a:t>O</a:t>
            </a:r>
            <a:r>
              <a:rPr lang="en-US" sz="3200" dirty="0" smtClean="0"/>
              <a:t>rbiter  (</a:t>
            </a:r>
            <a:r>
              <a:rPr lang="en-US" sz="3200" dirty="0" smtClean="0">
                <a:solidFill>
                  <a:schemeClr val="tx2">
                    <a:lumMod val="60000"/>
                    <a:lumOff val="40000"/>
                  </a:schemeClr>
                </a:solidFill>
              </a:rPr>
              <a:t>V</a:t>
            </a:r>
            <a:r>
              <a:rPr lang="en-US" sz="3200" dirty="0" smtClean="0">
                <a:solidFill>
                  <a:schemeClr val="accent3">
                    <a:lumMod val="75000"/>
                  </a:schemeClr>
                </a:solidFill>
              </a:rPr>
              <a:t>M</a:t>
            </a:r>
            <a:r>
              <a:rPr lang="en-US" sz="3200" dirty="0" smtClean="0">
                <a:solidFill>
                  <a:srgbClr val="FF0000"/>
                </a:solidFill>
              </a:rPr>
              <a:t>M</a:t>
            </a:r>
            <a:r>
              <a:rPr lang="en-US" sz="3200" dirty="0" smtClean="0">
                <a:solidFill>
                  <a:srgbClr val="C00000"/>
                </a:solidFill>
              </a:rPr>
              <a:t>O</a:t>
            </a:r>
            <a:r>
              <a:rPr lang="en-US" sz="3200" dirty="0" smtClean="0"/>
              <a:t>) 12U Cubesat</a:t>
            </a:r>
            <a:r>
              <a:rPr lang="en-US" sz="3600" dirty="0" smtClean="0"/>
              <a:t/>
            </a:r>
            <a:br>
              <a:rPr lang="en-US" sz="3600" dirty="0" smtClean="0"/>
            </a:br>
            <a:endParaRPr lang="en-CA" dirty="0"/>
          </a:p>
        </p:txBody>
      </p:sp>
      <p:sp>
        <p:nvSpPr>
          <p:cNvPr id="3" name="Subtitle 2"/>
          <p:cNvSpPr>
            <a:spLocks noGrp="1"/>
          </p:cNvSpPr>
          <p:nvPr>
            <p:ph type="subTitle" idx="1"/>
          </p:nvPr>
        </p:nvSpPr>
        <p:spPr>
          <a:xfrm>
            <a:off x="6853696" y="138216"/>
            <a:ext cx="2076680" cy="499959"/>
          </a:xfrm>
        </p:spPr>
        <p:txBody>
          <a:bodyPr>
            <a:normAutofit fontScale="25000" lnSpcReduction="20000"/>
          </a:bodyPr>
          <a:lstStyle/>
          <a:p>
            <a:endParaRPr lang="en-CA" b="1" dirty="0" smtClean="0"/>
          </a:p>
          <a:p>
            <a:r>
              <a:rPr lang="en-US" sz="6400" b="1" dirty="0" smtClean="0">
                <a:solidFill>
                  <a:schemeClr val="tx1"/>
                </a:solidFill>
              </a:rPr>
              <a:t>EGU2020-22678</a:t>
            </a:r>
            <a:br>
              <a:rPr lang="en-US" sz="6400" b="1" dirty="0" smtClean="0">
                <a:solidFill>
                  <a:schemeClr val="tx1"/>
                </a:solidFill>
              </a:rPr>
            </a:br>
            <a:r>
              <a:rPr lang="en-CA" sz="6400" b="1" dirty="0" smtClean="0">
                <a:solidFill>
                  <a:schemeClr val="tx1"/>
                </a:solidFill>
              </a:rPr>
              <a:t>May 4, 2020</a:t>
            </a:r>
            <a:endParaRPr lang="en-CA" sz="6400" b="1"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272058" y="1924593"/>
            <a:ext cx="2114236" cy="2735309"/>
          </a:xfrm>
          <a:prstGeom prst="rect">
            <a:avLst/>
          </a:prstGeom>
          <a:noFill/>
          <a:ln w="9525">
            <a:noFill/>
            <a:miter lim="800000"/>
            <a:headEnd/>
            <a:tailEnd/>
          </a:ln>
          <a:effectLst/>
        </p:spPr>
      </p:pic>
    </p:spTree>
    <p:extLst>
      <p:ext uri="{BB962C8B-B14F-4D97-AF65-F5344CB8AC3E}">
        <p14:creationId xmlns="" xmlns:p14="http://schemas.microsoft.com/office/powerpoint/2010/main" val="490608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 y="2160090"/>
            <a:ext cx="8633460" cy="1268910"/>
          </a:xfrm>
        </p:spPr>
        <p:txBody>
          <a:bodyPr>
            <a:normAutofit/>
          </a:bodyPr>
          <a:lstStyle/>
          <a:p>
            <a:r>
              <a:rPr lang="en-CA" dirty="0"/>
              <a:t>VMMO </a:t>
            </a:r>
            <a:r>
              <a:rPr lang="en-CA" dirty="0" smtClean="0"/>
              <a:t>Science Objectives</a:t>
            </a:r>
            <a:endParaRPr lang="en-CA" dirty="0"/>
          </a:p>
        </p:txBody>
      </p:sp>
      <p:sp>
        <p:nvSpPr>
          <p:cNvPr id="4" name="Title 1"/>
          <p:cNvSpPr txBox="1">
            <a:spLocks/>
          </p:cNvSpPr>
          <p:nvPr/>
        </p:nvSpPr>
        <p:spPr>
          <a:xfrm>
            <a:off x="685800" y="3021901"/>
            <a:ext cx="7772400" cy="102830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CA"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itle 10"/>
          <p:cNvSpPr>
            <a:spLocks noGrp="1"/>
          </p:cNvSpPr>
          <p:nvPr>
            <p:ph type="subTitle" idx="1"/>
          </p:nvPr>
        </p:nvSpPr>
        <p:spPr>
          <a:xfrm>
            <a:off x="6861717" y="222344"/>
            <a:ext cx="2076680" cy="297805"/>
          </a:xfrm>
        </p:spPr>
        <p:txBody>
          <a:bodyPr/>
          <a:lstStyle/>
          <a:p>
            <a:fld id="{B4367056-7E2A-4F03-AE58-CF663BCF50DC}" type="slidenum">
              <a:rPr lang="en-US" sz="1800" smtClean="0"/>
              <a:pPr/>
              <a:t>10</a:t>
            </a:fld>
            <a:endParaRPr lang="en-CA" dirty="0"/>
          </a:p>
        </p:txBody>
      </p:sp>
      <p:pic>
        <p:nvPicPr>
          <p:cNvPr id="7" name="Picture 3"/>
          <p:cNvPicPr>
            <a:picLocks noChangeAspect="1" noChangeArrowheads="1"/>
          </p:cNvPicPr>
          <p:nvPr/>
        </p:nvPicPr>
        <p:blipFill>
          <a:blip r:embed="rId2" cstate="print"/>
          <a:srcRect/>
          <a:stretch>
            <a:fillRect/>
          </a:stretch>
        </p:blipFill>
        <p:spPr bwMode="auto">
          <a:xfrm>
            <a:off x="6504642" y="4267199"/>
            <a:ext cx="2125008" cy="1643175"/>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3829050" y="4000500"/>
            <a:ext cx="2057400" cy="1914525"/>
          </a:xfrm>
          <a:prstGeom prst="rect">
            <a:avLst/>
          </a:prstGeom>
          <a:noFill/>
          <a:ln w="9525">
            <a:noFill/>
            <a:miter lim="800000"/>
            <a:headEnd/>
            <a:tailEnd/>
          </a:ln>
        </p:spPr>
      </p:pic>
    </p:spTree>
    <p:extLst>
      <p:ext uri="{BB962C8B-B14F-4D97-AF65-F5344CB8AC3E}">
        <p14:creationId xmlns="" xmlns:p14="http://schemas.microsoft.com/office/powerpoint/2010/main" val="234400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chor="b">
            <a:normAutofit/>
          </a:bodyPr>
          <a:lstStyle/>
          <a:p>
            <a:pPr algn="l"/>
            <a:r>
              <a:rPr lang="en-US" altLang="en-US" b="1" dirty="0"/>
              <a:t>1. Water ice mapping and detection</a:t>
            </a:r>
          </a:p>
        </p:txBody>
      </p:sp>
      <p:sp>
        <p:nvSpPr>
          <p:cNvPr id="9222" name="Rectangle 6"/>
          <p:cNvSpPr>
            <a:spLocks noGrp="1"/>
          </p:cNvSpPr>
          <p:nvPr>
            <p:ph idx="1"/>
          </p:nvPr>
        </p:nvSpPr>
        <p:spPr>
          <a:xfrm>
            <a:off x="476337" y="1501629"/>
            <a:ext cx="4486188" cy="5013471"/>
          </a:xfrm>
        </p:spPr>
        <p:txBody>
          <a:bodyPr>
            <a:noAutofit/>
          </a:bodyPr>
          <a:lstStyle/>
          <a:p>
            <a:r>
              <a:rPr lang="en-US" sz="2000" b="1" dirty="0" smtClean="0">
                <a:solidFill>
                  <a:srgbClr val="FF0000"/>
                </a:solidFill>
              </a:rPr>
              <a:t>Lunar regolith is </a:t>
            </a:r>
            <a:r>
              <a:rPr lang="en-US" sz="2000" b="1" u="sng" dirty="0" smtClean="0">
                <a:solidFill>
                  <a:srgbClr val="FF0000"/>
                </a:solidFill>
              </a:rPr>
              <a:t>red-sloped</a:t>
            </a:r>
            <a:r>
              <a:rPr lang="en-US" sz="2000" b="1" dirty="0" smtClean="0">
                <a:solidFill>
                  <a:srgbClr val="FF0000"/>
                </a:solidFill>
              </a:rPr>
              <a:t>: i.e., reflectance </a:t>
            </a:r>
            <a:r>
              <a:rPr lang="en-US" sz="2000" b="1" u="sng" dirty="0" smtClean="0">
                <a:solidFill>
                  <a:srgbClr val="FF0000"/>
                </a:solidFill>
              </a:rPr>
              <a:t>INCREASES</a:t>
            </a:r>
            <a:r>
              <a:rPr lang="en-US" sz="2000" b="1" dirty="0" smtClean="0">
                <a:solidFill>
                  <a:srgbClr val="FF0000"/>
                </a:solidFill>
              </a:rPr>
              <a:t> from 530 to 1500 nm, and is relatively DARK</a:t>
            </a:r>
          </a:p>
          <a:p>
            <a:r>
              <a:rPr lang="en-US" sz="2000" b="1" dirty="0" smtClean="0">
                <a:solidFill>
                  <a:srgbClr val="1E59AE"/>
                </a:solidFill>
              </a:rPr>
              <a:t>Water ice is </a:t>
            </a:r>
            <a:r>
              <a:rPr lang="en-US" sz="2000" b="1" u="sng" dirty="0" smtClean="0">
                <a:solidFill>
                  <a:srgbClr val="1E59AE"/>
                </a:solidFill>
              </a:rPr>
              <a:t>blue-sloped</a:t>
            </a:r>
            <a:r>
              <a:rPr lang="en-US" sz="2000" b="1" dirty="0" smtClean="0">
                <a:solidFill>
                  <a:srgbClr val="1E59AE"/>
                </a:solidFill>
              </a:rPr>
              <a:t>: i.e., reflectance </a:t>
            </a:r>
            <a:r>
              <a:rPr lang="en-US" sz="2000" b="1" u="sng" dirty="0" smtClean="0">
                <a:solidFill>
                  <a:srgbClr val="1E59AE"/>
                </a:solidFill>
              </a:rPr>
              <a:t>DECREASES</a:t>
            </a:r>
            <a:r>
              <a:rPr lang="en-US" sz="2000" b="1" dirty="0" smtClean="0">
                <a:solidFill>
                  <a:srgbClr val="1E59AE"/>
                </a:solidFill>
              </a:rPr>
              <a:t> from 530 to 1500 nm, and is BRIGHT near 530 nm</a:t>
            </a:r>
          </a:p>
          <a:p>
            <a:r>
              <a:rPr lang="en-US" altLang="en-US" sz="2000" dirty="0" smtClean="0">
                <a:solidFill>
                  <a:srgbClr val="009900"/>
                </a:solidFill>
              </a:rPr>
              <a:t>532</a:t>
            </a:r>
            <a:r>
              <a:rPr lang="en-US" altLang="en-US" sz="2000" dirty="0" smtClean="0"/>
              <a:t> </a:t>
            </a:r>
            <a:r>
              <a:rPr lang="en-US" altLang="en-US" sz="2000" dirty="0"/>
              <a:t>and </a:t>
            </a:r>
            <a:r>
              <a:rPr lang="en-US" altLang="en-US" sz="2000" dirty="0">
                <a:solidFill>
                  <a:srgbClr val="FF0000"/>
                </a:solidFill>
              </a:rPr>
              <a:t>1560</a:t>
            </a:r>
            <a:r>
              <a:rPr lang="en-US" altLang="en-US" sz="2000" dirty="0"/>
              <a:t> nm regions are very sensitive to water ice presence</a:t>
            </a:r>
          </a:p>
          <a:p>
            <a:r>
              <a:rPr lang="en-US" altLang="en-US" sz="2000" dirty="0"/>
              <a:t>With increasing ice:</a:t>
            </a:r>
          </a:p>
          <a:p>
            <a:pPr lvl="1"/>
            <a:r>
              <a:rPr lang="en-US" altLang="en-US" sz="2000" b="1" dirty="0">
                <a:solidFill>
                  <a:srgbClr val="009900"/>
                </a:solidFill>
              </a:rPr>
              <a:t>532 nm</a:t>
            </a:r>
            <a:r>
              <a:rPr lang="en-US" altLang="en-US" sz="2000" dirty="0"/>
              <a:t> reflectance increases</a:t>
            </a:r>
          </a:p>
          <a:p>
            <a:pPr lvl="1"/>
            <a:r>
              <a:rPr lang="en-US" altLang="en-US" sz="2000" b="1" dirty="0">
                <a:solidFill>
                  <a:srgbClr val="FF0000"/>
                </a:solidFill>
              </a:rPr>
              <a:t>1560 nm</a:t>
            </a:r>
            <a:r>
              <a:rPr lang="en-US" altLang="en-US" sz="2000" dirty="0"/>
              <a:t> reflectance decreases</a:t>
            </a:r>
          </a:p>
          <a:p>
            <a:pPr lvl="1"/>
            <a:r>
              <a:rPr lang="en-US" altLang="en-US" sz="2000" b="1" dirty="0">
                <a:solidFill>
                  <a:srgbClr val="FF0000"/>
                </a:solidFill>
              </a:rPr>
              <a:t>1560</a:t>
            </a:r>
            <a:r>
              <a:rPr lang="en-US" altLang="en-US" sz="2000" b="1" dirty="0"/>
              <a:t>/</a:t>
            </a:r>
            <a:r>
              <a:rPr lang="en-US" altLang="en-US" sz="2000" b="1" dirty="0">
                <a:solidFill>
                  <a:srgbClr val="009900"/>
                </a:solidFill>
              </a:rPr>
              <a:t>532</a:t>
            </a:r>
            <a:r>
              <a:rPr lang="en-US" altLang="en-US" sz="2000" dirty="0"/>
              <a:t> nm ratio decreases</a:t>
            </a:r>
          </a:p>
          <a:p>
            <a:r>
              <a:rPr lang="en-US" altLang="en-US" sz="2000" dirty="0"/>
              <a:t>Laboratory studies have shown that water ice detection limit is better than 1</a:t>
            </a:r>
            <a:r>
              <a:rPr lang="en-US" altLang="en-US" sz="2000" dirty="0" smtClean="0"/>
              <a:t>% with suitable measurement SNR</a:t>
            </a:r>
            <a:endParaRPr lang="en-US" altLang="en-US" sz="2000" dirty="0"/>
          </a:p>
        </p:txBody>
      </p:sp>
      <p:sp>
        <p:nvSpPr>
          <p:cNvPr id="8" name="Slide Number Placeholder 2"/>
          <p:cNvSpPr>
            <a:spLocks noGrp="1"/>
          </p:cNvSpPr>
          <p:nvPr>
            <p:ph type="sldNum" sz="quarter" idx="12"/>
          </p:nvPr>
        </p:nvSpPr>
        <p:spPr>
          <a:prstGeom prst="rect">
            <a:avLst/>
          </a:prstGeom>
        </p:spPr>
        <p:txBody>
          <a:bodyPr/>
          <a:lstStyle/>
          <a:p>
            <a:fld id="{6AFA727D-3321-44FB-8ACC-EBB4D258C499}" type="slidenum">
              <a:rPr lang="en-US" smtClean="0"/>
              <a:pPr/>
              <a:t>11</a:t>
            </a:fld>
            <a:endParaRPr lang="en-US" dirty="0"/>
          </a:p>
        </p:txBody>
      </p:sp>
      <p:pic>
        <p:nvPicPr>
          <p:cNvPr id="6" name="Picture 2" descr="Image result for lunar regolith reflectance spectr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10126" y="1306206"/>
            <a:ext cx="4200524" cy="246569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6090558" y="1104281"/>
            <a:ext cx="2208810" cy="369332"/>
          </a:xfrm>
          <a:prstGeom prst="rect">
            <a:avLst/>
          </a:prstGeom>
          <a:noFill/>
        </p:spPr>
        <p:txBody>
          <a:bodyPr wrap="square" rtlCol="0">
            <a:spAutoFit/>
          </a:bodyPr>
          <a:lstStyle/>
          <a:p>
            <a:r>
              <a:rPr lang="en-CA" b="1" dirty="0" smtClean="0"/>
              <a:t>Regolith Reflectance</a:t>
            </a:r>
            <a:endParaRPr lang="en-CA" b="1" dirty="0"/>
          </a:p>
        </p:txBody>
      </p:sp>
      <p:sp>
        <p:nvSpPr>
          <p:cNvPr id="10" name="TextBox 9"/>
          <p:cNvSpPr txBox="1"/>
          <p:nvPr/>
        </p:nvSpPr>
        <p:spPr>
          <a:xfrm>
            <a:off x="5995308" y="3774126"/>
            <a:ext cx="2500992" cy="369332"/>
          </a:xfrm>
          <a:prstGeom prst="rect">
            <a:avLst/>
          </a:prstGeom>
          <a:noFill/>
        </p:spPr>
        <p:txBody>
          <a:bodyPr wrap="square" rtlCol="0">
            <a:spAutoFit/>
          </a:bodyPr>
          <a:lstStyle/>
          <a:p>
            <a:r>
              <a:rPr lang="en-CA" b="1" dirty="0" smtClean="0"/>
              <a:t>Water-ice Reflectance</a:t>
            </a:r>
            <a:endParaRPr lang="en-CA" b="1" dirty="0"/>
          </a:p>
        </p:txBody>
      </p:sp>
      <p:pic>
        <p:nvPicPr>
          <p:cNvPr id="1026" name="Picture 2"/>
          <p:cNvPicPr>
            <a:picLocks noChangeAspect="1" noChangeArrowheads="1"/>
          </p:cNvPicPr>
          <p:nvPr/>
        </p:nvPicPr>
        <p:blipFill>
          <a:blip r:embed="rId3"/>
          <a:srcRect/>
          <a:stretch>
            <a:fillRect/>
          </a:stretch>
        </p:blipFill>
        <p:spPr bwMode="auto">
          <a:xfrm>
            <a:off x="4919391" y="4181476"/>
            <a:ext cx="3900760" cy="2343520"/>
          </a:xfrm>
          <a:prstGeom prst="rect">
            <a:avLst/>
          </a:prstGeom>
          <a:noFill/>
          <a:ln w="9525">
            <a:noFill/>
            <a:miter lim="800000"/>
            <a:headEnd/>
            <a:tailEnd/>
          </a:ln>
          <a:effectLst/>
        </p:spPr>
      </p:pic>
    </p:spTree>
    <p:extLst>
      <p:ext uri="{BB962C8B-B14F-4D97-AF65-F5344CB8AC3E}">
        <p14:creationId xmlns="" xmlns:p14="http://schemas.microsoft.com/office/powerpoint/2010/main" val="123233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Selected PSR Targets</a:t>
            </a:r>
            <a:endParaRPr lang="en-US" dirty="0"/>
          </a:p>
        </p:txBody>
      </p:sp>
      <p:sp>
        <p:nvSpPr>
          <p:cNvPr id="3" name="Content Placeholder 2"/>
          <p:cNvSpPr>
            <a:spLocks noGrp="1"/>
          </p:cNvSpPr>
          <p:nvPr>
            <p:ph idx="1"/>
          </p:nvPr>
        </p:nvSpPr>
        <p:spPr>
          <a:xfrm>
            <a:off x="552537" y="1644504"/>
            <a:ext cx="3762288" cy="4806891"/>
          </a:xfrm>
        </p:spPr>
        <p:txBody>
          <a:bodyPr>
            <a:normAutofit fontScale="85000" lnSpcReduction="10000"/>
          </a:bodyPr>
          <a:lstStyle/>
          <a:p>
            <a:r>
              <a:rPr lang="en-US" dirty="0" smtClean="0"/>
              <a:t>Shackleton Crater (89.54</a:t>
            </a:r>
            <a:r>
              <a:rPr lang="en-US" baseline="30000" dirty="0" smtClean="0"/>
              <a:t>o </a:t>
            </a:r>
            <a:r>
              <a:rPr lang="en-US" dirty="0" smtClean="0"/>
              <a:t>S, 0.0</a:t>
            </a:r>
            <a:r>
              <a:rPr lang="en-US" baseline="30000" dirty="0" smtClean="0"/>
              <a:t>o </a:t>
            </a:r>
            <a:r>
              <a:rPr lang="en-US" dirty="0" smtClean="0"/>
              <a:t>E) with 21 km diameter), as considered for future manned lunar base.</a:t>
            </a:r>
          </a:p>
          <a:p>
            <a:r>
              <a:rPr lang="en-US" dirty="0" smtClean="0"/>
              <a:t>60 km (N-S) x 30 km (E-W) mapping near Shackleton Crater, accumulated over several orbits.</a:t>
            </a:r>
          </a:p>
          <a:p>
            <a:r>
              <a:rPr lang="en-US" dirty="0" smtClean="0"/>
              <a:t>Faustini Crater(87.2</a:t>
            </a:r>
            <a:r>
              <a:rPr lang="en-US" baseline="30000" dirty="0" smtClean="0"/>
              <a:t>o</a:t>
            </a:r>
            <a:r>
              <a:rPr lang="en-US" dirty="0" smtClean="0"/>
              <a:t> S, 75.8</a:t>
            </a:r>
            <a:r>
              <a:rPr lang="en-US" baseline="30000" dirty="0" smtClean="0"/>
              <a:t>o </a:t>
            </a:r>
            <a:r>
              <a:rPr lang="en-US" dirty="0" smtClean="0"/>
              <a:t>E), 39 km in diameter, as example of a younger crater with PSR. It shows enhanced Lyman-ɑ albedo indicative of excess H based on the LRO Neutron Spectrometer.</a:t>
            </a:r>
          </a:p>
          <a:p>
            <a:r>
              <a:rPr lang="en-US" dirty="0" smtClean="0"/>
              <a:t>60 km (N-S) by 50 km (E-W) mapping of Faustini Crater and surroundings, accumulated over several orbits.</a:t>
            </a:r>
          </a:p>
          <a:p>
            <a:endParaRPr lang="en-US" dirty="0" smtClean="0"/>
          </a:p>
          <a:p>
            <a:endParaRPr lang="en-US" dirty="0"/>
          </a:p>
        </p:txBody>
      </p:sp>
      <p:sp>
        <p:nvSpPr>
          <p:cNvPr id="4" name="Slide Number Placeholder 3"/>
          <p:cNvSpPr>
            <a:spLocks noGrp="1"/>
          </p:cNvSpPr>
          <p:nvPr>
            <p:ph type="sldNum" sz="quarter" idx="12"/>
          </p:nvPr>
        </p:nvSpPr>
        <p:spPr>
          <a:prstGeom prst="rect">
            <a:avLst/>
          </a:prstGeom>
        </p:spPr>
        <p:txBody>
          <a:bodyPr/>
          <a:lstStyle/>
          <a:p>
            <a:fld id="{6AFA727D-3321-44FB-8ACC-EBB4D258C499}" type="slidenum">
              <a:rPr lang="en-US" smtClean="0"/>
              <a:pPr/>
              <a:t>12</a:t>
            </a:fld>
            <a:endParaRPr lang="en-US" dirty="0"/>
          </a:p>
        </p:txBody>
      </p:sp>
      <p:pic>
        <p:nvPicPr>
          <p:cNvPr id="6" name="Picture 5"/>
          <p:cNvPicPr/>
          <p:nvPr/>
        </p:nvPicPr>
        <p:blipFill>
          <a:blip r:embed="rId2" cstate="print"/>
          <a:srcRect/>
          <a:stretch>
            <a:fillRect/>
          </a:stretch>
        </p:blipFill>
        <p:spPr bwMode="auto">
          <a:xfrm>
            <a:off x="4371975" y="2026615"/>
            <a:ext cx="4600575" cy="350741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09750" y="122238"/>
            <a:ext cx="7334250" cy="675857"/>
          </a:xfrm>
        </p:spPr>
        <p:txBody>
          <a:bodyPr anchor="b">
            <a:normAutofit fontScale="90000"/>
          </a:bodyPr>
          <a:lstStyle/>
          <a:p>
            <a:pPr algn="l"/>
            <a:r>
              <a:rPr lang="en-US" altLang="en-US" b="1" dirty="0" smtClean="0"/>
              <a:t>2. </a:t>
            </a:r>
            <a:r>
              <a:rPr lang="en-US" altLang="en-US" b="1" dirty="0"/>
              <a:t>Nighttime Frost </a:t>
            </a:r>
            <a:r>
              <a:rPr lang="en-US" altLang="en-US" b="1" dirty="0" smtClean="0"/>
              <a:t>Deposition and the lunar water ice cycle</a:t>
            </a:r>
            <a:endParaRPr lang="en-US" altLang="en-US" b="1" dirty="0"/>
          </a:p>
        </p:txBody>
      </p:sp>
      <p:sp>
        <p:nvSpPr>
          <p:cNvPr id="46083" name="Rectangle 3"/>
          <p:cNvSpPr>
            <a:spLocks noGrp="1"/>
          </p:cNvSpPr>
          <p:nvPr>
            <p:ph idx="1"/>
          </p:nvPr>
        </p:nvSpPr>
        <p:spPr>
          <a:xfrm>
            <a:off x="581112" y="1730229"/>
            <a:ext cx="4562388" cy="4806891"/>
          </a:xfrm>
        </p:spPr>
        <p:txBody>
          <a:bodyPr>
            <a:normAutofit fontScale="92500"/>
          </a:bodyPr>
          <a:lstStyle/>
          <a:p>
            <a:r>
              <a:rPr lang="en-US" altLang="en-US" sz="2800" dirty="0"/>
              <a:t>To better understand behaviour of volatiles (</a:t>
            </a:r>
            <a:r>
              <a:rPr lang="en-US" altLang="en-US" sz="2800" dirty="0" err="1" smtClean="0"/>
              <a:t>water­ice</a:t>
            </a:r>
            <a:r>
              <a:rPr lang="en-US" altLang="en-US" sz="2800" dirty="0" smtClean="0"/>
              <a:t>) and the lunar diurnal water ice cycle</a:t>
            </a:r>
            <a:endParaRPr lang="en-US" altLang="en-US" sz="2800" dirty="0"/>
          </a:p>
          <a:p>
            <a:r>
              <a:rPr lang="en-US" altLang="en-US" sz="2800" dirty="0" smtClean="0"/>
              <a:t>Active </a:t>
            </a:r>
            <a:r>
              <a:rPr lang="en-US" altLang="en-US" sz="2800" dirty="0"/>
              <a:t>and passive sensing of permanently-shadowed and polar regions</a:t>
            </a:r>
          </a:p>
          <a:p>
            <a:r>
              <a:rPr lang="en-US" altLang="en-US" sz="2800" dirty="0" smtClean="0"/>
              <a:t>Compare overlapping daytime Passive data to the Active nighttime spectra in the lunar south polar region below 80</a:t>
            </a:r>
            <a:r>
              <a:rPr lang="en-US" altLang="en-US" sz="2800" baseline="30000" dirty="0" smtClean="0"/>
              <a:t>o </a:t>
            </a:r>
            <a:r>
              <a:rPr lang="en-US" altLang="en-US" sz="2800" dirty="0" smtClean="0"/>
              <a:t>S</a:t>
            </a:r>
            <a:endParaRPr lang="en-US" altLang="en-US" sz="2800" dirty="0"/>
          </a:p>
        </p:txBody>
      </p:sp>
      <p:sp>
        <p:nvSpPr>
          <p:cNvPr id="5" name="Slide Number Placeholder 2"/>
          <p:cNvSpPr>
            <a:spLocks noGrp="1"/>
          </p:cNvSpPr>
          <p:nvPr>
            <p:ph type="sldNum" sz="quarter" idx="12"/>
          </p:nvPr>
        </p:nvSpPr>
        <p:spPr>
          <a:prstGeom prst="rect">
            <a:avLst/>
          </a:prstGeom>
        </p:spPr>
        <p:txBody>
          <a:bodyPr/>
          <a:lstStyle/>
          <a:p>
            <a:fld id="{6AFA727D-3321-44FB-8ACC-EBB4D258C499}" type="slidenum">
              <a:rPr lang="en-US" smtClean="0"/>
              <a:pPr/>
              <a:t>13</a:t>
            </a:fld>
            <a:endParaRPr lang="en-US" dirty="0"/>
          </a:p>
        </p:txBody>
      </p:sp>
      <p:pic>
        <p:nvPicPr>
          <p:cNvPr id="520195" name="Picture 3"/>
          <p:cNvPicPr>
            <a:picLocks noChangeAspect="1" noChangeArrowheads="1"/>
          </p:cNvPicPr>
          <p:nvPr/>
        </p:nvPicPr>
        <p:blipFill>
          <a:blip r:embed="rId2" cstate="print"/>
          <a:srcRect/>
          <a:stretch>
            <a:fillRect/>
          </a:stretch>
        </p:blipFill>
        <p:spPr bwMode="auto">
          <a:xfrm>
            <a:off x="5241900" y="1943100"/>
            <a:ext cx="3787800" cy="2928938"/>
          </a:xfrm>
          <a:prstGeom prst="rect">
            <a:avLst/>
          </a:prstGeom>
          <a:noFill/>
          <a:ln w="9525">
            <a:noFill/>
            <a:miter lim="800000"/>
            <a:headEnd/>
            <a:tailEnd/>
          </a:ln>
        </p:spPr>
      </p:pic>
      <p:sp>
        <p:nvSpPr>
          <p:cNvPr id="7" name="Rectangle 6"/>
          <p:cNvSpPr/>
          <p:nvPr/>
        </p:nvSpPr>
        <p:spPr>
          <a:xfrm>
            <a:off x="5076056" y="5411462"/>
            <a:ext cx="3783343" cy="369332"/>
          </a:xfrm>
          <a:prstGeom prst="rect">
            <a:avLst/>
          </a:prstGeom>
        </p:spPr>
        <p:txBody>
          <a:bodyPr wrap="none">
            <a:spAutoFit/>
          </a:bodyPr>
          <a:lstStyle/>
          <a:p>
            <a:r>
              <a:rPr lang="en-US" dirty="0" smtClean="0"/>
              <a:t>Credit: University of Maryland/</a:t>
            </a:r>
            <a:r>
              <a:rPr lang="en-US" dirty="0" err="1" smtClean="0"/>
              <a:t>McREL</a:t>
            </a:r>
            <a:r>
              <a:rPr lang="en-US" dirty="0" smtClean="0"/>
              <a:t>.</a:t>
            </a:r>
            <a:endParaRPr lang="en-US" dirty="0"/>
          </a:p>
        </p:txBody>
      </p:sp>
    </p:spTree>
    <p:extLst>
      <p:ext uri="{BB962C8B-B14F-4D97-AF65-F5344CB8AC3E}">
        <p14:creationId xmlns="" xmlns:p14="http://schemas.microsoft.com/office/powerpoint/2010/main" val="17182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chor="b">
            <a:normAutofit/>
          </a:bodyPr>
          <a:lstStyle/>
          <a:p>
            <a:r>
              <a:rPr lang="en-US" altLang="en-US" b="1" dirty="0" smtClean="0"/>
              <a:t>3. </a:t>
            </a:r>
            <a:r>
              <a:rPr lang="en-US" altLang="en-US" b="1" dirty="0"/>
              <a:t>Ilmenite </a:t>
            </a:r>
            <a:r>
              <a:rPr lang="en-US" altLang="en-US" b="1" dirty="0" smtClean="0"/>
              <a:t>(FeTiO</a:t>
            </a:r>
            <a:r>
              <a:rPr lang="en-US" altLang="en-US" b="1" baseline="-25000" dirty="0" smtClean="0"/>
              <a:t>3</a:t>
            </a:r>
            <a:r>
              <a:rPr lang="en-US" altLang="en-US" b="1" dirty="0" smtClean="0"/>
              <a:t>) Abundance </a:t>
            </a:r>
            <a:r>
              <a:rPr lang="en-US" altLang="en-US" b="1" dirty="0"/>
              <a:t>Mapping</a:t>
            </a:r>
          </a:p>
        </p:txBody>
      </p:sp>
      <p:sp>
        <p:nvSpPr>
          <p:cNvPr id="43011" name="Rectangle 3"/>
          <p:cNvSpPr>
            <a:spLocks noGrp="1"/>
          </p:cNvSpPr>
          <p:nvPr>
            <p:ph idx="1"/>
          </p:nvPr>
        </p:nvSpPr>
        <p:spPr>
          <a:xfrm>
            <a:off x="571587" y="1777854"/>
            <a:ext cx="5191038" cy="4806891"/>
          </a:xfrm>
        </p:spPr>
        <p:txBody>
          <a:bodyPr>
            <a:normAutofit fontScale="77500" lnSpcReduction="20000"/>
          </a:bodyPr>
          <a:lstStyle/>
          <a:p>
            <a:r>
              <a:rPr lang="en-US" altLang="en-US" sz="2600" dirty="0"/>
              <a:t>Ilmenite is </a:t>
            </a:r>
            <a:r>
              <a:rPr lang="en-US" altLang="en-US" sz="2600" dirty="0" smtClean="0"/>
              <a:t>an important </a:t>
            </a:r>
            <a:r>
              <a:rPr lang="en-US" altLang="en-US" sz="2600" dirty="0"/>
              <a:t>in-situ resource for oxygen and solar wind-implanted hydrogen</a:t>
            </a:r>
          </a:p>
          <a:p>
            <a:r>
              <a:rPr lang="en-US" altLang="en-US" sz="2600" dirty="0"/>
              <a:t>Ilmenite differs </a:t>
            </a:r>
            <a:r>
              <a:rPr lang="en-US" altLang="en-US" sz="2600" dirty="0" smtClean="0"/>
              <a:t>spectrally </a:t>
            </a:r>
            <a:r>
              <a:rPr lang="en-US" altLang="en-US" sz="2600" dirty="0"/>
              <a:t>from lunar regolith </a:t>
            </a:r>
            <a:r>
              <a:rPr lang="en-US" altLang="en-US" sz="2600" dirty="0" smtClean="0"/>
              <a:t>mostly in </a:t>
            </a:r>
            <a:r>
              <a:rPr lang="en-US" altLang="en-US" sz="2600" dirty="0"/>
              <a:t>the </a:t>
            </a:r>
            <a:r>
              <a:rPr lang="en-US" altLang="en-US" sz="2600" dirty="0" smtClean="0"/>
              <a:t>ultraviolet</a:t>
            </a:r>
          </a:p>
          <a:p>
            <a:r>
              <a:rPr lang="en-US" altLang="en-US" sz="2600" dirty="0" smtClean="0"/>
              <a:t>Increasing ilmenite content in regolith leads to:</a:t>
            </a:r>
          </a:p>
          <a:p>
            <a:pPr lvl="1"/>
            <a:r>
              <a:rPr lang="en-US" altLang="en-US" sz="2600" dirty="0" smtClean="0"/>
              <a:t>Higher </a:t>
            </a:r>
            <a:r>
              <a:rPr lang="en-US" altLang="en-US" sz="2600" b="1" dirty="0" smtClean="0">
                <a:solidFill>
                  <a:schemeClr val="folHlink"/>
                </a:solidFill>
              </a:rPr>
              <a:t>ultraviolet </a:t>
            </a:r>
            <a:r>
              <a:rPr lang="en-US" altLang="en-US" sz="2600" dirty="0" smtClean="0"/>
              <a:t>reflectance</a:t>
            </a:r>
          </a:p>
          <a:p>
            <a:pPr lvl="1"/>
            <a:r>
              <a:rPr lang="en-US" altLang="en-US" sz="2600" dirty="0" smtClean="0"/>
              <a:t>Lower </a:t>
            </a:r>
            <a:r>
              <a:rPr lang="en-US" altLang="en-US" sz="2600" b="1" dirty="0" smtClean="0">
                <a:solidFill>
                  <a:srgbClr val="009900"/>
                </a:solidFill>
              </a:rPr>
              <a:t>visible</a:t>
            </a:r>
            <a:r>
              <a:rPr lang="en-US" altLang="en-US" sz="2600" dirty="0" smtClean="0"/>
              <a:t> reflectance</a:t>
            </a:r>
          </a:p>
          <a:p>
            <a:pPr lvl="1"/>
            <a:r>
              <a:rPr lang="en-US" altLang="en-US" sz="2600" dirty="0" smtClean="0"/>
              <a:t>Higher ultraviolet/visible reflectance ratio</a:t>
            </a:r>
          </a:p>
          <a:p>
            <a:pPr lvl="1"/>
            <a:endParaRPr lang="en-US" altLang="en-US" sz="2600" dirty="0" smtClean="0"/>
          </a:p>
          <a:p>
            <a:r>
              <a:rPr lang="en-US" altLang="en-US" sz="2600" dirty="0" smtClean="0"/>
              <a:t>Requires a UV spectral channel near 300 nm</a:t>
            </a:r>
          </a:p>
          <a:p>
            <a:r>
              <a:rPr lang="en-US" altLang="en-US" sz="2600" dirty="0" smtClean="0"/>
              <a:t>Would be unique added science as there is very little lunar UV reflectance data available – mainly some Hubble Telescope data, and M3 Moon Mineralogy Mapper on Chandrayann-1 data above 465 nm.</a:t>
            </a:r>
            <a:endParaRPr lang="en-US" altLang="en-US" sz="2600" dirty="0"/>
          </a:p>
          <a:p>
            <a:pPr lvl="1">
              <a:buNone/>
            </a:pPr>
            <a:endParaRPr lang="en-US" altLang="en-US" dirty="0" smtClean="0"/>
          </a:p>
          <a:p>
            <a:pPr lvl="1">
              <a:buNone/>
            </a:pPr>
            <a:endParaRPr lang="en-US" altLang="en-US" dirty="0"/>
          </a:p>
        </p:txBody>
      </p:sp>
      <p:sp>
        <p:nvSpPr>
          <p:cNvPr id="5" name="Slide Number Placeholder 2"/>
          <p:cNvSpPr>
            <a:spLocks noGrp="1"/>
          </p:cNvSpPr>
          <p:nvPr>
            <p:ph type="sldNum" sz="quarter" idx="12"/>
          </p:nvPr>
        </p:nvSpPr>
        <p:spPr>
          <a:prstGeom prst="rect">
            <a:avLst/>
          </a:prstGeom>
        </p:spPr>
        <p:txBody>
          <a:bodyPr/>
          <a:lstStyle/>
          <a:p>
            <a:fld id="{6AFA727D-3321-44FB-8ACC-EBB4D258C499}" type="slidenum">
              <a:rPr lang="en-US" smtClean="0"/>
              <a:pPr/>
              <a:t>14</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844931" y="2114550"/>
            <a:ext cx="3299069" cy="2971800"/>
          </a:xfrm>
          <a:prstGeom prst="rect">
            <a:avLst/>
          </a:prstGeom>
          <a:noFill/>
          <a:ln w="9525">
            <a:noFill/>
            <a:miter lim="800000"/>
            <a:headEnd/>
            <a:tailEnd/>
          </a:ln>
          <a:effectLst/>
        </p:spPr>
      </p:pic>
    </p:spTree>
    <p:extLst>
      <p:ext uri="{BB962C8B-B14F-4D97-AF65-F5344CB8AC3E}">
        <p14:creationId xmlns="" xmlns:p14="http://schemas.microsoft.com/office/powerpoint/2010/main" val="167448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12U VMMO CubeSat</a:t>
            </a:r>
          </a:p>
        </p:txBody>
      </p:sp>
      <p:sp>
        <p:nvSpPr>
          <p:cNvPr id="11" name="Subtitle 10"/>
          <p:cNvSpPr>
            <a:spLocks noGrp="1"/>
          </p:cNvSpPr>
          <p:nvPr>
            <p:ph type="subTitle" idx="1"/>
          </p:nvPr>
        </p:nvSpPr>
        <p:spPr/>
        <p:txBody>
          <a:bodyPr/>
          <a:lstStyle/>
          <a:p>
            <a:fld id="{B4367056-7E2A-4F03-AE58-CF663BCF50DC}" type="slidenum">
              <a:rPr lang="en-US" sz="1800" smtClean="0"/>
              <a:pPr/>
              <a:t>15</a:t>
            </a:fld>
            <a:endParaRPr lang="en-CA" dirty="0"/>
          </a:p>
        </p:txBody>
      </p:sp>
      <p:pic>
        <p:nvPicPr>
          <p:cNvPr id="8" name="Picture 7"/>
          <p:cNvPicPr/>
          <p:nvPr/>
        </p:nvPicPr>
        <p:blipFill>
          <a:blip r:embed="rId2" cstate="print"/>
          <a:srcRect l="16085" r="14000"/>
          <a:stretch>
            <a:fillRect/>
          </a:stretch>
        </p:blipFill>
        <p:spPr bwMode="auto">
          <a:xfrm>
            <a:off x="5865091" y="3819589"/>
            <a:ext cx="996626" cy="1565211"/>
          </a:xfrm>
          <a:prstGeom prst="rect">
            <a:avLst/>
          </a:prstGeom>
          <a:noFill/>
          <a:ln w="9525">
            <a:noFill/>
            <a:miter lim="800000"/>
            <a:headEnd/>
            <a:tailEnd/>
          </a:ln>
        </p:spPr>
      </p:pic>
      <p:pic>
        <p:nvPicPr>
          <p:cNvPr id="9" name="Picture 8">
            <a:extLst>
              <a:ext uri="{FF2B5EF4-FFF2-40B4-BE49-F238E27FC236}">
                <a16:creationId xmlns="" xmlns:a16="http://schemas.microsoft.com/office/drawing/2014/main" id="{1917BBB5-B275-4197-A35E-C0E69BBFCA5A}"/>
              </a:ext>
            </a:extLst>
          </p:cNvPr>
          <p:cNvPicPr>
            <a:picLocks noChangeAspect="1"/>
          </p:cNvPicPr>
          <p:nvPr/>
        </p:nvPicPr>
        <p:blipFill>
          <a:blip r:embed="rId3" cstate="print"/>
          <a:stretch>
            <a:fillRect/>
          </a:stretch>
        </p:blipFill>
        <p:spPr>
          <a:xfrm>
            <a:off x="3556000" y="4211782"/>
            <a:ext cx="1560805" cy="1273380"/>
          </a:xfrm>
          <a:prstGeom prst="rect">
            <a:avLst/>
          </a:prstGeom>
        </p:spPr>
      </p:pic>
      <p:pic>
        <p:nvPicPr>
          <p:cNvPr id="7" name="Picture 6" descr="Image result for isis quadpack-XL">
            <a:extLst>
              <a:ext uri="{FF2B5EF4-FFF2-40B4-BE49-F238E27FC236}">
                <a16:creationId xmlns="" xmlns:a16="http://schemas.microsoft.com/office/drawing/2014/main" id="{296FF4EF-6FC0-458D-BA27-BAEE7745D5CE}"/>
              </a:ext>
            </a:extLst>
          </p:cNvPr>
          <p:cNvPicPr/>
          <p:nvPr/>
        </p:nvPicPr>
        <p:blipFill>
          <a:blip r:embed="rId4" cstate="print"/>
          <a:srcRect l="11041" r="10726" b="11847"/>
          <a:stretch>
            <a:fillRect/>
          </a:stretch>
        </p:blipFill>
        <p:spPr bwMode="auto">
          <a:xfrm>
            <a:off x="7470715" y="4309137"/>
            <a:ext cx="1452419" cy="881190"/>
          </a:xfrm>
          <a:prstGeom prst="rect">
            <a:avLst/>
          </a:prstGeom>
          <a:noFill/>
          <a:ln w="9525">
            <a:noFill/>
            <a:miter lim="800000"/>
            <a:headEnd/>
            <a:tailEnd/>
          </a:ln>
        </p:spPr>
      </p:pic>
    </p:spTree>
    <p:extLst>
      <p:ext uri="{BB962C8B-B14F-4D97-AF65-F5344CB8AC3E}">
        <p14:creationId xmlns="" xmlns:p14="http://schemas.microsoft.com/office/powerpoint/2010/main" val="168536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25" y="350838"/>
            <a:ext cx="7724775" cy="675857"/>
          </a:xfrm>
        </p:spPr>
        <p:txBody>
          <a:bodyPr>
            <a:noAutofit/>
          </a:bodyPr>
          <a:lstStyle/>
          <a:p>
            <a:r>
              <a:rPr lang="en-US" dirty="0"/>
              <a:t>VMMO 12U Cubesat </a:t>
            </a:r>
            <a:br>
              <a:rPr lang="en-US" dirty="0"/>
            </a:br>
            <a:r>
              <a:rPr lang="en-US" dirty="0"/>
              <a:t>with </a:t>
            </a:r>
            <a:r>
              <a:rPr lang="en-US" dirty="0" smtClean="0"/>
              <a:t>LVMM </a:t>
            </a:r>
            <a:r>
              <a:rPr lang="en-US" dirty="0"/>
              <a:t>Payload Accommodation</a:t>
            </a:r>
          </a:p>
        </p:txBody>
      </p:sp>
      <p:sp>
        <p:nvSpPr>
          <p:cNvPr id="4" name="Slide Number Placeholder 3"/>
          <p:cNvSpPr>
            <a:spLocks noGrp="1"/>
          </p:cNvSpPr>
          <p:nvPr>
            <p:ph type="sldNum" sz="quarter" idx="12"/>
          </p:nvPr>
        </p:nvSpPr>
        <p:spPr>
          <a:prstGeom prst="rect">
            <a:avLst/>
          </a:prstGeom>
        </p:spPr>
        <p:txBody>
          <a:bodyPr/>
          <a:lstStyle/>
          <a:p>
            <a:fld id="{6AFA727D-3321-44FB-8ACC-EBB4D258C499}" type="slidenum">
              <a:rPr lang="en-US" smtClean="0"/>
              <a:pPr/>
              <a:t>16</a:t>
            </a:fld>
            <a:endParaRPr lang="en-US" dirty="0"/>
          </a:p>
        </p:txBody>
      </p:sp>
      <p:pic>
        <p:nvPicPr>
          <p:cNvPr id="5" name="Picture 4"/>
          <p:cNvPicPr/>
          <p:nvPr/>
        </p:nvPicPr>
        <p:blipFill>
          <a:blip r:embed="rId2" cstate="print"/>
          <a:srcRect l="16085" r="14000"/>
          <a:stretch>
            <a:fillRect/>
          </a:stretch>
        </p:blipFill>
        <p:spPr bwMode="auto">
          <a:xfrm>
            <a:off x="427431" y="1972468"/>
            <a:ext cx="3163444" cy="4049997"/>
          </a:xfrm>
          <a:prstGeom prst="rect">
            <a:avLst/>
          </a:prstGeom>
          <a:noFill/>
          <a:ln w="9525">
            <a:noFill/>
            <a:miter lim="800000"/>
            <a:headEnd/>
            <a:tailEnd/>
          </a:ln>
        </p:spPr>
      </p:pic>
      <p:pic>
        <p:nvPicPr>
          <p:cNvPr id="7" name="Picture 6"/>
          <p:cNvPicPr/>
          <p:nvPr/>
        </p:nvPicPr>
        <p:blipFill>
          <a:blip r:embed="rId3" cstate="print"/>
          <a:srcRect t="3650" b="5534"/>
          <a:stretch>
            <a:fillRect/>
          </a:stretch>
        </p:blipFill>
        <p:spPr bwMode="auto">
          <a:xfrm>
            <a:off x="3554089" y="1137227"/>
            <a:ext cx="2718363" cy="1696686"/>
          </a:xfrm>
          <a:prstGeom prst="rect">
            <a:avLst/>
          </a:prstGeom>
          <a:noFill/>
          <a:ln w="9525">
            <a:noFill/>
            <a:miter lim="800000"/>
            <a:headEnd/>
            <a:tailEnd/>
          </a:ln>
        </p:spPr>
      </p:pic>
      <p:pic>
        <p:nvPicPr>
          <p:cNvPr id="8" name="Picture 7"/>
          <p:cNvPicPr/>
          <p:nvPr/>
        </p:nvPicPr>
        <p:blipFill>
          <a:blip r:embed="rId4" cstate="print"/>
          <a:srcRect t="7475" b="8627"/>
          <a:stretch>
            <a:fillRect/>
          </a:stretch>
        </p:blipFill>
        <p:spPr bwMode="auto">
          <a:xfrm>
            <a:off x="6368184" y="1124013"/>
            <a:ext cx="2503019" cy="1790637"/>
          </a:xfrm>
          <a:prstGeom prst="rect">
            <a:avLst/>
          </a:prstGeom>
          <a:noFill/>
          <a:ln w="9525">
            <a:noFill/>
            <a:miter lim="800000"/>
            <a:headEnd/>
            <a:tailEnd/>
          </a:ln>
        </p:spPr>
      </p:pic>
      <p:pic>
        <p:nvPicPr>
          <p:cNvPr id="9" name="Picture 8"/>
          <p:cNvPicPr/>
          <p:nvPr/>
        </p:nvPicPr>
        <p:blipFill>
          <a:blip r:embed="rId5" cstate="print"/>
          <a:srcRect/>
          <a:stretch>
            <a:fillRect/>
          </a:stretch>
        </p:blipFill>
        <p:spPr bwMode="auto">
          <a:xfrm>
            <a:off x="3515989" y="3734541"/>
            <a:ext cx="2453806" cy="1985798"/>
          </a:xfrm>
          <a:prstGeom prst="rect">
            <a:avLst/>
          </a:prstGeom>
          <a:noFill/>
          <a:ln w="9525">
            <a:noFill/>
            <a:miter lim="800000"/>
            <a:headEnd/>
            <a:tailEnd/>
          </a:ln>
        </p:spPr>
      </p:pic>
      <p:pic>
        <p:nvPicPr>
          <p:cNvPr id="10" name="Picture 9"/>
          <p:cNvPicPr/>
          <p:nvPr/>
        </p:nvPicPr>
        <p:blipFill>
          <a:blip r:embed="rId6" cstate="print"/>
          <a:srcRect/>
          <a:stretch>
            <a:fillRect/>
          </a:stretch>
        </p:blipFill>
        <p:spPr bwMode="auto">
          <a:xfrm>
            <a:off x="5967198" y="3744189"/>
            <a:ext cx="2813491" cy="1909475"/>
          </a:xfrm>
          <a:prstGeom prst="rect">
            <a:avLst/>
          </a:prstGeom>
          <a:noFill/>
          <a:ln w="9525">
            <a:noFill/>
            <a:miter lim="800000"/>
            <a:headEnd/>
            <a:tailEnd/>
          </a:ln>
        </p:spPr>
      </p:pic>
      <p:sp>
        <p:nvSpPr>
          <p:cNvPr id="11" name="Rectangle 10"/>
          <p:cNvSpPr/>
          <p:nvPr/>
        </p:nvSpPr>
        <p:spPr>
          <a:xfrm>
            <a:off x="4312158" y="2993877"/>
            <a:ext cx="3785616" cy="51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Ion Propulsion Option</a:t>
            </a:r>
            <a:endParaRPr lang="en-US" dirty="0"/>
          </a:p>
        </p:txBody>
      </p:sp>
      <p:sp>
        <p:nvSpPr>
          <p:cNvPr id="12" name="Rectangle 11"/>
          <p:cNvSpPr/>
          <p:nvPr/>
        </p:nvSpPr>
        <p:spPr>
          <a:xfrm>
            <a:off x="4359783" y="5748914"/>
            <a:ext cx="3785616" cy="51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Chemical Propulsion Option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VMMO System</a:t>
            </a:r>
          </a:p>
        </p:txBody>
      </p:sp>
      <p:sp>
        <p:nvSpPr>
          <p:cNvPr id="4" name="Slide Number Placeholder 3"/>
          <p:cNvSpPr>
            <a:spLocks noGrp="1"/>
          </p:cNvSpPr>
          <p:nvPr>
            <p:ph type="sldNum" sz="quarter" idx="12"/>
          </p:nvPr>
        </p:nvSpPr>
        <p:spPr/>
        <p:txBody>
          <a:bodyPr/>
          <a:lstStyle/>
          <a:p>
            <a:fld id="{6AFA727D-3321-44FB-8ACC-EBB4D258C499}" type="slidenum">
              <a:rPr lang="en-US" smtClean="0"/>
              <a:pPr/>
              <a:t>17</a:t>
            </a:fld>
            <a:endParaRPr lang="en-US" dirty="0"/>
          </a:p>
        </p:txBody>
      </p:sp>
      <p:graphicFrame>
        <p:nvGraphicFramePr>
          <p:cNvPr id="5" name="Table 4"/>
          <p:cNvGraphicFramePr>
            <a:graphicFrameLocks noGrp="1"/>
          </p:cNvGraphicFramePr>
          <p:nvPr/>
        </p:nvGraphicFramePr>
        <p:xfrm>
          <a:off x="658957" y="1625071"/>
          <a:ext cx="8341284" cy="5102471"/>
        </p:xfrm>
        <a:graphic>
          <a:graphicData uri="http://schemas.openxmlformats.org/drawingml/2006/table">
            <a:tbl>
              <a:tblPr/>
              <a:tblGrid>
                <a:gridCol w="1522437">
                  <a:extLst>
                    <a:ext uri="{9D8B030D-6E8A-4147-A177-3AD203B41FA5}">
                      <a16:colId xmlns="" xmlns:a16="http://schemas.microsoft.com/office/drawing/2014/main" val="20000"/>
                    </a:ext>
                  </a:extLst>
                </a:gridCol>
                <a:gridCol w="6818847">
                  <a:extLst>
                    <a:ext uri="{9D8B030D-6E8A-4147-A177-3AD203B41FA5}">
                      <a16:colId xmlns="" xmlns:a16="http://schemas.microsoft.com/office/drawing/2014/main" val="20001"/>
                    </a:ext>
                  </a:extLst>
                </a:gridCol>
              </a:tblGrid>
              <a:tr h="794279">
                <a:tc>
                  <a:txBody>
                    <a:bodyPr/>
                    <a:lstStyle/>
                    <a:p>
                      <a:pPr marL="0" marR="0" algn="l">
                        <a:lnSpc>
                          <a:spcPct val="115000"/>
                        </a:lnSpc>
                        <a:spcBef>
                          <a:spcPts val="0"/>
                        </a:spcBef>
                        <a:spcAft>
                          <a:spcPts val="0"/>
                        </a:spcAft>
                      </a:pPr>
                      <a:r>
                        <a:rPr lang="en-US" sz="1400" b="1" dirty="0">
                          <a:latin typeface="Calibri"/>
                          <a:ea typeface="Times New Roman"/>
                          <a:cs typeface="Times New Roman"/>
                        </a:rPr>
                        <a:t>LVMM</a:t>
                      </a: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accent1">
                        <a:lumMod val="40000"/>
                        <a:lumOff val="60000"/>
                      </a:schemeClr>
                    </a:solidFill>
                  </a:tcPr>
                </a:tc>
                <a:tc>
                  <a:txBody>
                    <a:bodyPr/>
                    <a:lstStyle/>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Dual Band Laser Projection (532nm/1064nm, 1560 nm) to detect </a:t>
                      </a:r>
                      <a:r>
                        <a:rPr lang="en-US" sz="1400" b="1" kern="1200" dirty="0" smtClean="0">
                          <a:solidFill>
                            <a:srgbClr val="000000"/>
                          </a:solidFill>
                          <a:latin typeface="Calibri"/>
                          <a:ea typeface="Times New Roman"/>
                          <a:cs typeface="Calibri"/>
                        </a:rPr>
                        <a:t>Water-Ice presence</a:t>
                      </a:r>
                      <a:endParaRPr lang="en-US" sz="1400" b="1" dirty="0">
                        <a:latin typeface="Calibri"/>
                        <a:cs typeface="Times New Roman"/>
                      </a:endParaRPr>
                    </a:p>
                    <a:p>
                      <a:pPr marL="342900" marR="0" lvl="0" indent="-342900" algn="l">
                        <a:lnSpc>
                          <a:spcPct val="115000"/>
                        </a:lnSpc>
                        <a:spcBef>
                          <a:spcPts val="0"/>
                        </a:spcBef>
                        <a:spcAft>
                          <a:spcPts val="0"/>
                        </a:spcAft>
                        <a:buFont typeface="Arial"/>
                        <a:buChar char="•"/>
                        <a:tabLst>
                          <a:tab pos="457200" algn="l"/>
                        </a:tabLst>
                      </a:pPr>
                      <a:r>
                        <a:rPr lang="fr-CA" sz="1400" b="1" kern="1200" dirty="0">
                          <a:solidFill>
                            <a:srgbClr val="000000"/>
                          </a:solidFill>
                          <a:latin typeface="Calibri"/>
                          <a:ea typeface="Times New Roman"/>
                          <a:cs typeface="Calibri"/>
                        </a:rPr>
                        <a:t>Active Mode </a:t>
                      </a:r>
                      <a:r>
                        <a:rPr lang="fr-CA" sz="1400" b="1" kern="1200" dirty="0" err="1" smtClean="0">
                          <a:solidFill>
                            <a:srgbClr val="000000"/>
                          </a:solidFill>
                          <a:latin typeface="Calibri"/>
                          <a:ea typeface="Times New Roman"/>
                          <a:cs typeface="Calibri"/>
                        </a:rPr>
                        <a:t>Resolution</a:t>
                      </a:r>
                      <a:r>
                        <a:rPr lang="fr-CA" sz="1400" b="1" kern="1200" dirty="0" smtClean="0">
                          <a:solidFill>
                            <a:srgbClr val="000000"/>
                          </a:solidFill>
                          <a:latin typeface="Calibri"/>
                          <a:ea typeface="Times New Roman"/>
                          <a:cs typeface="Calibri"/>
                        </a:rPr>
                        <a:t>: </a:t>
                      </a:r>
                      <a:r>
                        <a:rPr lang="fr-CA" sz="1400" b="1" kern="1200" baseline="0" dirty="0" smtClean="0">
                          <a:solidFill>
                            <a:srgbClr val="000000"/>
                          </a:solidFill>
                          <a:latin typeface="Calibri"/>
                          <a:ea typeface="Times New Roman"/>
                          <a:cs typeface="Calibri"/>
                        </a:rPr>
                        <a:t>    </a:t>
                      </a:r>
                      <a:r>
                        <a:rPr lang="fr-CA" sz="1400" b="1" kern="1200" dirty="0" smtClean="0">
                          <a:solidFill>
                            <a:srgbClr val="000000"/>
                          </a:solidFill>
                          <a:latin typeface="Calibri"/>
                          <a:ea typeface="Times New Roman"/>
                          <a:cs typeface="Calibri"/>
                        </a:rPr>
                        <a:t>4 </a:t>
                      </a:r>
                      <a:r>
                        <a:rPr lang="fr-CA" sz="1400" b="1" kern="1200" dirty="0">
                          <a:solidFill>
                            <a:srgbClr val="000000"/>
                          </a:solidFill>
                          <a:latin typeface="Calibri"/>
                          <a:ea typeface="Times New Roman"/>
                          <a:cs typeface="Calibri"/>
                        </a:rPr>
                        <a:t>m x 44 m, </a:t>
                      </a:r>
                      <a:endParaRPr lang="en-US" sz="1400" b="1" dirty="0">
                        <a:latin typeface="Calibri"/>
                        <a:cs typeface="Times New Roman"/>
                      </a:endParaRPr>
                    </a:p>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Passive Mode </a:t>
                      </a:r>
                      <a:r>
                        <a:rPr lang="fr-CA" sz="1400" b="1" kern="1200" dirty="0" err="1" smtClean="0">
                          <a:solidFill>
                            <a:srgbClr val="000000"/>
                          </a:solidFill>
                          <a:latin typeface="+mn-lt"/>
                          <a:ea typeface="Times New Roman"/>
                          <a:cs typeface="Calibri"/>
                        </a:rPr>
                        <a:t>Resolution</a:t>
                      </a:r>
                      <a:r>
                        <a:rPr lang="en-US" sz="1400" b="1" kern="1200" dirty="0" smtClean="0">
                          <a:solidFill>
                            <a:srgbClr val="000000"/>
                          </a:solidFill>
                          <a:latin typeface="Calibri"/>
                          <a:ea typeface="Times New Roman"/>
                          <a:cs typeface="Calibri"/>
                        </a:rPr>
                        <a:t>:  24 </a:t>
                      </a:r>
                      <a:r>
                        <a:rPr lang="en-US" sz="1400" b="1" kern="1200" dirty="0">
                          <a:solidFill>
                            <a:srgbClr val="000000"/>
                          </a:solidFill>
                          <a:latin typeface="Calibri"/>
                          <a:ea typeface="Times New Roman"/>
                          <a:cs typeface="Calibri"/>
                        </a:rPr>
                        <a:t>m x 24 m (x 87 cross-track pixels) </a:t>
                      </a:r>
                      <a:endParaRPr lang="en-US" sz="1400" b="1" dirty="0">
                        <a:latin typeface="Calibri"/>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530510">
                <a:tc>
                  <a:txBody>
                    <a:bodyPr/>
                    <a:lstStyle/>
                    <a:p>
                      <a:pPr marL="0" marR="0" algn="l">
                        <a:lnSpc>
                          <a:spcPct val="115000"/>
                        </a:lnSpc>
                        <a:spcBef>
                          <a:spcPts val="0"/>
                        </a:spcBef>
                        <a:spcAft>
                          <a:spcPts val="0"/>
                        </a:spcAft>
                      </a:pPr>
                      <a:r>
                        <a:rPr lang="en-US" sz="1400" b="1" kern="1200" dirty="0">
                          <a:solidFill>
                            <a:srgbClr val="000000"/>
                          </a:solidFill>
                          <a:latin typeface="Calibri"/>
                          <a:ea typeface="Times New Roman"/>
                          <a:cs typeface="Calibri"/>
                        </a:rPr>
                        <a:t>Structures </a:t>
                      </a:r>
                      <a:endParaRPr lang="en-US" sz="1400" dirty="0">
                        <a:latin typeface="Calibri"/>
                        <a:ea typeface="Times New Roman"/>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12 U Cubesat form factor (23 x 24 x 36 cm³)</a:t>
                      </a:r>
                      <a:endParaRPr lang="en-US" sz="1400" b="1" dirty="0">
                        <a:latin typeface="Calibri"/>
                        <a:cs typeface="Times New Roman"/>
                      </a:endParaRPr>
                    </a:p>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&lt; 24 kg total launch wet mass with 15% </a:t>
                      </a:r>
                      <a:r>
                        <a:rPr lang="en-US" sz="1400" b="1" kern="1200" dirty="0" smtClean="0">
                          <a:solidFill>
                            <a:srgbClr val="000000"/>
                          </a:solidFill>
                          <a:latin typeface="Calibri"/>
                          <a:ea typeface="Times New Roman"/>
                          <a:cs typeface="Calibri"/>
                        </a:rPr>
                        <a:t>margin </a:t>
                      </a:r>
                      <a:endParaRPr lang="en-US" sz="1400" b="1" dirty="0">
                        <a:latin typeface="Calibri"/>
                        <a:cs typeface="Times New Roman"/>
                      </a:endParaRPr>
                    </a:p>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 </a:t>
                      </a:r>
                      <a:r>
                        <a:rPr lang="fr-CA" sz="1400" b="1" kern="1200" dirty="0">
                          <a:solidFill>
                            <a:srgbClr val="000000"/>
                          </a:solidFill>
                          <a:latin typeface="Calibri"/>
                          <a:ea typeface="Times New Roman"/>
                          <a:cs typeface="Calibri"/>
                        </a:rPr>
                        <a:t>ISIS 12U –XL </a:t>
                      </a:r>
                      <a:r>
                        <a:rPr lang="fr-CA" sz="1400" b="1" kern="1200" dirty="0" smtClean="0">
                          <a:solidFill>
                            <a:srgbClr val="000000"/>
                          </a:solidFill>
                          <a:latin typeface="Calibri"/>
                          <a:ea typeface="Times New Roman"/>
                          <a:cs typeface="Calibri"/>
                        </a:rPr>
                        <a:t>Quadpack Dispenser </a:t>
                      </a:r>
                      <a:r>
                        <a:rPr lang="fr-CA" sz="1400" b="1" kern="1200" dirty="0">
                          <a:solidFill>
                            <a:srgbClr val="000000"/>
                          </a:solidFill>
                          <a:latin typeface="Calibri"/>
                          <a:ea typeface="Times New Roman"/>
                          <a:cs typeface="Calibri"/>
                        </a:rPr>
                        <a:t>compatible </a:t>
                      </a:r>
                      <a:endParaRPr lang="en-US" sz="1400" b="1" dirty="0">
                        <a:latin typeface="Calibri"/>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530510">
                <a:tc>
                  <a:txBody>
                    <a:bodyPr/>
                    <a:lstStyle/>
                    <a:p>
                      <a:pPr marL="0" marR="0" algn="l">
                        <a:lnSpc>
                          <a:spcPct val="115000"/>
                        </a:lnSpc>
                        <a:spcBef>
                          <a:spcPts val="0"/>
                        </a:spcBef>
                        <a:spcAft>
                          <a:spcPts val="0"/>
                        </a:spcAft>
                      </a:pPr>
                      <a:r>
                        <a:rPr lang="en-US" sz="1400" b="1" kern="1200" dirty="0">
                          <a:solidFill>
                            <a:srgbClr val="000000"/>
                          </a:solidFill>
                          <a:latin typeface="Calibri"/>
                          <a:ea typeface="Times New Roman"/>
                          <a:cs typeface="Calibri"/>
                        </a:rPr>
                        <a:t>Propulsion </a:t>
                      </a:r>
                      <a:endParaRPr lang="en-US" sz="1400" dirty="0">
                        <a:latin typeface="Calibri"/>
                        <a:ea typeface="Times New Roman"/>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2x IFM Nano Thrusters (0.35 </a:t>
                      </a:r>
                      <a:r>
                        <a:rPr lang="en-US" sz="1400" b="1" kern="1200" dirty="0" err="1">
                          <a:solidFill>
                            <a:srgbClr val="000000"/>
                          </a:solidFill>
                          <a:latin typeface="Calibri"/>
                          <a:ea typeface="Times New Roman"/>
                          <a:cs typeface="Calibri"/>
                        </a:rPr>
                        <a:t>mN</a:t>
                      </a:r>
                      <a:r>
                        <a:rPr lang="en-US" sz="1400" b="1" kern="1200" dirty="0">
                          <a:solidFill>
                            <a:srgbClr val="000000"/>
                          </a:solidFill>
                          <a:latin typeface="Calibri"/>
                          <a:ea typeface="Times New Roman"/>
                          <a:cs typeface="Calibri"/>
                        </a:rPr>
                        <a:t> at 35 W each, total impulse of 10,000 Ns) </a:t>
                      </a:r>
                      <a:endParaRPr lang="en-US" sz="1400" b="1" dirty="0">
                        <a:latin typeface="Calibri"/>
                        <a:cs typeface="Times New Roman"/>
                      </a:endParaRPr>
                    </a:p>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0.5 kg of propellant </a:t>
                      </a:r>
                      <a:r>
                        <a:rPr lang="en-US" sz="1400" b="1" kern="1200" dirty="0" smtClean="0">
                          <a:solidFill>
                            <a:srgbClr val="000000"/>
                          </a:solidFill>
                          <a:latin typeface="Calibri"/>
                          <a:ea typeface="Times New Roman"/>
                          <a:cs typeface="Calibri"/>
                        </a:rPr>
                        <a:t>(TBC)</a:t>
                      </a:r>
                      <a:endParaRPr lang="en-US" sz="1400" b="1" dirty="0">
                        <a:latin typeface="Calibri"/>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3"/>
                  </a:ext>
                </a:extLst>
              </a:tr>
              <a:tr h="274642">
                <a:tc>
                  <a:txBody>
                    <a:bodyPr/>
                    <a:lstStyle/>
                    <a:p>
                      <a:pPr marL="0" marR="0" algn="l">
                        <a:lnSpc>
                          <a:spcPct val="115000"/>
                        </a:lnSpc>
                        <a:spcBef>
                          <a:spcPts val="0"/>
                        </a:spcBef>
                        <a:spcAft>
                          <a:spcPts val="0"/>
                        </a:spcAft>
                      </a:pPr>
                      <a:r>
                        <a:rPr lang="en-US" sz="1400" b="1" kern="1200" dirty="0">
                          <a:solidFill>
                            <a:srgbClr val="000000"/>
                          </a:solidFill>
                          <a:latin typeface="Calibri"/>
                          <a:ea typeface="Times New Roman"/>
                          <a:cs typeface="Calibri"/>
                        </a:rPr>
                        <a:t>C&amp;DH </a:t>
                      </a:r>
                      <a:endParaRPr lang="en-US" sz="1400" dirty="0">
                        <a:latin typeface="Calibri"/>
                        <a:ea typeface="Times New Roman"/>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Radiation Tolerant LEON 3 system:  Xilinx XCKU060, 512 </a:t>
                      </a:r>
                      <a:r>
                        <a:rPr lang="en-US" sz="1400" b="1" kern="1200" dirty="0" err="1" smtClean="0">
                          <a:solidFill>
                            <a:srgbClr val="000000"/>
                          </a:solidFill>
                          <a:latin typeface="Calibri"/>
                          <a:ea typeface="Times New Roman"/>
                          <a:cs typeface="Calibri"/>
                        </a:rPr>
                        <a:t>kB</a:t>
                      </a:r>
                      <a:r>
                        <a:rPr lang="en-US" sz="1400" b="1" kern="1200" dirty="0" smtClean="0">
                          <a:solidFill>
                            <a:srgbClr val="000000"/>
                          </a:solidFill>
                          <a:latin typeface="Calibri"/>
                          <a:ea typeface="Times New Roman"/>
                          <a:cs typeface="Calibri"/>
                        </a:rPr>
                        <a:t> SDRAM</a:t>
                      </a:r>
                      <a:r>
                        <a:rPr lang="en-US" sz="1400" b="1" kern="1200" dirty="0">
                          <a:solidFill>
                            <a:srgbClr val="000000"/>
                          </a:solidFill>
                          <a:latin typeface="Calibri"/>
                          <a:ea typeface="Times New Roman"/>
                          <a:cs typeface="Calibri"/>
                        </a:rPr>
                        <a:t>, 4 </a:t>
                      </a:r>
                      <a:r>
                        <a:rPr lang="en-US" sz="1400" b="1" kern="1200" dirty="0" smtClean="0">
                          <a:solidFill>
                            <a:srgbClr val="000000"/>
                          </a:solidFill>
                          <a:latin typeface="Calibri"/>
                          <a:ea typeface="Times New Roman"/>
                          <a:cs typeface="Calibri"/>
                        </a:rPr>
                        <a:t>MB </a:t>
                      </a:r>
                      <a:r>
                        <a:rPr lang="en-US" sz="1400" b="1" kern="1200" dirty="0">
                          <a:solidFill>
                            <a:srgbClr val="000000"/>
                          </a:solidFill>
                          <a:latin typeface="Calibri"/>
                          <a:ea typeface="Times New Roman"/>
                          <a:cs typeface="Calibri"/>
                        </a:rPr>
                        <a:t>SRAM and 64 </a:t>
                      </a:r>
                      <a:r>
                        <a:rPr lang="en-US" sz="1400" b="1" kern="1200" dirty="0" smtClean="0">
                          <a:solidFill>
                            <a:srgbClr val="000000"/>
                          </a:solidFill>
                          <a:latin typeface="Calibri"/>
                          <a:ea typeface="Times New Roman"/>
                          <a:cs typeface="Calibri"/>
                        </a:rPr>
                        <a:t>MB </a:t>
                      </a:r>
                      <a:r>
                        <a:rPr lang="en-US" sz="1400" b="1" kern="1200" dirty="0">
                          <a:solidFill>
                            <a:srgbClr val="000000"/>
                          </a:solidFill>
                          <a:latin typeface="Calibri"/>
                          <a:ea typeface="Times New Roman"/>
                          <a:cs typeface="Calibri"/>
                        </a:rPr>
                        <a:t>PROM</a:t>
                      </a:r>
                      <a:endParaRPr lang="en-US" sz="1400" b="1" dirty="0">
                        <a:latin typeface="Calibri"/>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r h="535788">
                <a:tc>
                  <a:txBody>
                    <a:bodyPr/>
                    <a:lstStyle/>
                    <a:p>
                      <a:pPr marL="0" marR="0" algn="l">
                        <a:lnSpc>
                          <a:spcPct val="115000"/>
                        </a:lnSpc>
                        <a:spcBef>
                          <a:spcPts val="0"/>
                        </a:spcBef>
                        <a:spcAft>
                          <a:spcPts val="0"/>
                        </a:spcAft>
                      </a:pPr>
                      <a:r>
                        <a:rPr lang="en-US" sz="1400" b="1" kern="1200" dirty="0">
                          <a:solidFill>
                            <a:srgbClr val="000000"/>
                          </a:solidFill>
                          <a:latin typeface="Calibri"/>
                          <a:ea typeface="Times New Roman"/>
                          <a:cs typeface="Calibri"/>
                        </a:rPr>
                        <a:t>Power </a:t>
                      </a:r>
                      <a:endParaRPr lang="en-US" sz="1400" dirty="0">
                        <a:latin typeface="Calibri"/>
                        <a:ea typeface="Times New Roman"/>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2x GOMSpace Solar arrays, each with 3 panels and with IMT’s drive assembly</a:t>
                      </a:r>
                      <a:endParaRPr lang="en-US" sz="1400" b="1" dirty="0">
                        <a:latin typeface="Calibri"/>
                        <a:cs typeface="Times New Roman"/>
                      </a:endParaRPr>
                    </a:p>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2x GOMSpace batteries (</a:t>
                      </a:r>
                      <a:r>
                        <a:rPr lang="en-US" sz="1400" b="1" kern="1200" dirty="0" smtClean="0">
                          <a:solidFill>
                            <a:srgbClr val="000000"/>
                          </a:solidFill>
                          <a:latin typeface="Calibri"/>
                          <a:ea typeface="Times New Roman"/>
                          <a:cs typeface="Calibri"/>
                        </a:rPr>
                        <a:t>2x2600 </a:t>
                      </a:r>
                      <a:r>
                        <a:rPr lang="en-US" sz="1400" b="1" kern="1200" dirty="0" err="1" smtClean="0">
                          <a:solidFill>
                            <a:srgbClr val="000000"/>
                          </a:solidFill>
                          <a:latin typeface="Calibri"/>
                          <a:ea typeface="Times New Roman"/>
                          <a:cs typeface="Calibri"/>
                        </a:rPr>
                        <a:t>mA</a:t>
                      </a:r>
                      <a:r>
                        <a:rPr lang="en-US" sz="1400" b="1" kern="1200" dirty="0" err="1" smtClean="0">
                          <a:solidFill>
                            <a:srgbClr val="000000"/>
                          </a:solidFill>
                          <a:latin typeface="Calibri"/>
                          <a:ea typeface="Times New Roman"/>
                          <a:cs typeface="Calibri"/>
                          <a:sym typeface="Symbol"/>
                        </a:rPr>
                        <a:t></a:t>
                      </a:r>
                      <a:r>
                        <a:rPr lang="en-US" sz="1400" b="1" kern="1200" dirty="0" err="1" smtClean="0">
                          <a:solidFill>
                            <a:srgbClr val="000000"/>
                          </a:solidFill>
                          <a:latin typeface="Calibri"/>
                          <a:ea typeface="Times New Roman"/>
                          <a:cs typeface="Calibri"/>
                        </a:rPr>
                        <a:t>h</a:t>
                      </a:r>
                      <a:r>
                        <a:rPr lang="en-US" sz="1400" b="1" kern="1200" dirty="0">
                          <a:solidFill>
                            <a:srgbClr val="000000"/>
                          </a:solidFill>
                          <a:latin typeface="Calibri"/>
                          <a:ea typeface="Times New Roman"/>
                          <a:cs typeface="Calibri"/>
                        </a:rPr>
                        <a:t>), GOMSpace P60 EPS controller </a:t>
                      </a:r>
                      <a:endParaRPr lang="en-US" sz="1400" b="1" dirty="0">
                        <a:latin typeface="Calibri"/>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5"/>
                  </a:ext>
                </a:extLst>
              </a:tr>
              <a:tr h="264584">
                <a:tc>
                  <a:txBody>
                    <a:bodyPr/>
                    <a:lstStyle/>
                    <a:p>
                      <a:pPr marL="0" marR="0" algn="l">
                        <a:lnSpc>
                          <a:spcPct val="115000"/>
                        </a:lnSpc>
                        <a:spcBef>
                          <a:spcPts val="0"/>
                        </a:spcBef>
                        <a:spcAft>
                          <a:spcPts val="0"/>
                        </a:spcAft>
                      </a:pPr>
                      <a:r>
                        <a:rPr lang="en-US" sz="1400" b="1" kern="1200" dirty="0" err="1">
                          <a:solidFill>
                            <a:srgbClr val="000000"/>
                          </a:solidFill>
                          <a:latin typeface="Calibri"/>
                          <a:ea typeface="Times New Roman"/>
                          <a:cs typeface="Calibri"/>
                        </a:rPr>
                        <a:t>Comms</a:t>
                      </a:r>
                      <a:r>
                        <a:rPr lang="en-US" sz="1400" b="1" kern="1200" dirty="0">
                          <a:solidFill>
                            <a:srgbClr val="000000"/>
                          </a:solidFill>
                          <a:latin typeface="Calibri"/>
                          <a:ea typeface="Times New Roman"/>
                          <a:cs typeface="Calibri"/>
                        </a:rPr>
                        <a:t> </a:t>
                      </a:r>
                      <a:endParaRPr lang="en-US" sz="1400" dirty="0">
                        <a:latin typeface="Calibri"/>
                        <a:ea typeface="Times New Roman"/>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Dual S-band transceivers </a:t>
                      </a:r>
                      <a:r>
                        <a:rPr lang="en-US" sz="1400" b="1" kern="1200" dirty="0" smtClean="0">
                          <a:solidFill>
                            <a:srgbClr val="000000"/>
                          </a:solidFill>
                          <a:latin typeface="Calibri"/>
                          <a:ea typeface="Times New Roman"/>
                          <a:cs typeface="Calibri"/>
                        </a:rPr>
                        <a:t>with </a:t>
                      </a:r>
                      <a:r>
                        <a:rPr lang="en-US" sz="1400" b="1" kern="1200" dirty="0" err="1" smtClean="0">
                          <a:solidFill>
                            <a:srgbClr val="000000"/>
                          </a:solidFill>
                          <a:latin typeface="Calibri"/>
                          <a:ea typeface="Times New Roman"/>
                          <a:cs typeface="Calibri"/>
                        </a:rPr>
                        <a:t>omnidirectional</a:t>
                      </a:r>
                      <a:r>
                        <a:rPr lang="en-US" sz="1400" b="1" kern="1200" dirty="0" smtClean="0">
                          <a:solidFill>
                            <a:srgbClr val="000000"/>
                          </a:solidFill>
                          <a:latin typeface="Calibri"/>
                          <a:ea typeface="Times New Roman"/>
                          <a:cs typeface="Calibri"/>
                        </a:rPr>
                        <a:t> </a:t>
                      </a:r>
                      <a:r>
                        <a:rPr lang="en-US" sz="1400" b="1" kern="1200" dirty="0">
                          <a:solidFill>
                            <a:srgbClr val="000000"/>
                          </a:solidFill>
                          <a:latin typeface="Calibri"/>
                          <a:ea typeface="Times New Roman"/>
                          <a:cs typeface="Calibri"/>
                        </a:rPr>
                        <a:t>S-band antennas</a:t>
                      </a:r>
                      <a:endParaRPr lang="en-US" sz="1400" b="1" dirty="0">
                        <a:latin typeface="Calibri"/>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6"/>
                  </a:ext>
                </a:extLst>
              </a:tr>
              <a:tr h="993867">
                <a:tc>
                  <a:txBody>
                    <a:bodyPr/>
                    <a:lstStyle/>
                    <a:p>
                      <a:pPr marL="0" marR="0" algn="l">
                        <a:lnSpc>
                          <a:spcPct val="115000"/>
                        </a:lnSpc>
                        <a:spcBef>
                          <a:spcPts val="0"/>
                        </a:spcBef>
                        <a:spcAft>
                          <a:spcPts val="0"/>
                        </a:spcAft>
                      </a:pPr>
                      <a:r>
                        <a:rPr lang="en-US" sz="1400" b="1" kern="1200" dirty="0">
                          <a:solidFill>
                            <a:srgbClr val="000000"/>
                          </a:solidFill>
                          <a:latin typeface="Calibri"/>
                          <a:ea typeface="Times New Roman"/>
                          <a:cs typeface="Calibri"/>
                        </a:rPr>
                        <a:t>AOCS </a:t>
                      </a:r>
                      <a:endParaRPr lang="en-US" sz="1400" dirty="0">
                        <a:latin typeface="Calibri"/>
                        <a:ea typeface="Times New Roman"/>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tc>
                  <a:txBody>
                    <a:bodyPr/>
                    <a:lstStyle/>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4x Reaction Wheels (RW0-03) Sinclair Interplanetary: Momentum 30 </a:t>
                      </a:r>
                      <a:r>
                        <a:rPr lang="en-US" sz="1400" b="1" kern="1200" dirty="0" err="1">
                          <a:solidFill>
                            <a:srgbClr val="000000"/>
                          </a:solidFill>
                          <a:latin typeface="Calibri"/>
                          <a:ea typeface="Times New Roman"/>
                          <a:cs typeface="Calibri"/>
                        </a:rPr>
                        <a:t>mNms</a:t>
                      </a:r>
                      <a:r>
                        <a:rPr lang="en-US" sz="1400" b="1" kern="1200" dirty="0">
                          <a:solidFill>
                            <a:srgbClr val="000000"/>
                          </a:solidFill>
                          <a:latin typeface="Calibri"/>
                          <a:ea typeface="Times New Roman"/>
                          <a:cs typeface="Calibri"/>
                        </a:rPr>
                        <a:t>, </a:t>
                      </a:r>
                      <a:endParaRPr lang="en-US" sz="1400" b="1" dirty="0">
                        <a:latin typeface="Calibri"/>
                        <a:cs typeface="Times New Roman"/>
                      </a:endParaRPr>
                    </a:p>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8x RCS butane thrusters with 1.12 kg of propellant</a:t>
                      </a:r>
                      <a:endParaRPr lang="en-US" sz="1400" b="1" dirty="0">
                        <a:latin typeface="Calibri"/>
                        <a:cs typeface="Times New Roman"/>
                      </a:endParaRPr>
                    </a:p>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ST-16RT2 star tracker (5 arcsec boresight RMS</a:t>
                      </a:r>
                      <a:r>
                        <a:rPr lang="en-US" sz="1400" b="1" kern="1200" dirty="0" smtClean="0">
                          <a:solidFill>
                            <a:srgbClr val="000000"/>
                          </a:solidFill>
                          <a:latin typeface="Calibri"/>
                          <a:ea typeface="Times New Roman"/>
                          <a:cs typeface="Calibri"/>
                        </a:rPr>
                        <a:t>) (1 or 2 TBD)</a:t>
                      </a:r>
                      <a:endParaRPr lang="en-US" sz="1400" b="1" dirty="0">
                        <a:latin typeface="Calibri"/>
                        <a:cs typeface="Times New Roman"/>
                      </a:endParaRPr>
                    </a:p>
                    <a:p>
                      <a:pPr marL="342900" marR="0" lvl="0" indent="-342900" algn="l">
                        <a:lnSpc>
                          <a:spcPct val="115000"/>
                        </a:lnSpc>
                        <a:spcBef>
                          <a:spcPts val="0"/>
                        </a:spcBef>
                        <a:spcAft>
                          <a:spcPts val="0"/>
                        </a:spcAft>
                        <a:buFont typeface="Arial"/>
                        <a:buChar char="•"/>
                        <a:tabLst>
                          <a:tab pos="457200" algn="l"/>
                        </a:tabLst>
                      </a:pPr>
                      <a:r>
                        <a:rPr lang="en-US" sz="1400" b="1" kern="1200" dirty="0">
                          <a:solidFill>
                            <a:srgbClr val="000000"/>
                          </a:solidFill>
                          <a:latin typeface="Calibri"/>
                          <a:ea typeface="Times New Roman"/>
                          <a:cs typeface="Calibri"/>
                        </a:rPr>
                        <a:t>Lens R&amp;D </a:t>
                      </a:r>
                      <a:r>
                        <a:rPr lang="fr-CA" sz="1400" b="1" kern="1200" dirty="0">
                          <a:solidFill>
                            <a:srgbClr val="000000"/>
                          </a:solidFill>
                          <a:latin typeface="Calibri"/>
                          <a:ea typeface="Times New Roman"/>
                          <a:cs typeface="Calibri"/>
                        </a:rPr>
                        <a:t>BiSon64-B </a:t>
                      </a:r>
                      <a:r>
                        <a:rPr lang="fr-CA" sz="1400" b="1" kern="1200" dirty="0" err="1">
                          <a:solidFill>
                            <a:srgbClr val="000000"/>
                          </a:solidFill>
                          <a:latin typeface="Calibri"/>
                          <a:ea typeface="Times New Roman"/>
                          <a:cs typeface="Calibri"/>
                        </a:rPr>
                        <a:t>sun</a:t>
                      </a:r>
                      <a:r>
                        <a:rPr lang="fr-CA" sz="1400" b="1" kern="1200" dirty="0">
                          <a:solidFill>
                            <a:srgbClr val="000000"/>
                          </a:solidFill>
                          <a:latin typeface="Calibri"/>
                          <a:ea typeface="Times New Roman"/>
                          <a:cs typeface="Calibri"/>
                        </a:rPr>
                        <a:t> </a:t>
                      </a:r>
                      <a:r>
                        <a:rPr lang="fr-CA" sz="1400" b="1" kern="1200" dirty="0" err="1">
                          <a:solidFill>
                            <a:srgbClr val="000000"/>
                          </a:solidFill>
                          <a:latin typeface="Calibri"/>
                          <a:ea typeface="Times New Roman"/>
                          <a:cs typeface="Calibri"/>
                        </a:rPr>
                        <a:t>sensors</a:t>
                      </a:r>
                      <a:r>
                        <a:rPr lang="fr-CA" sz="1400" b="1" kern="1200" dirty="0">
                          <a:solidFill>
                            <a:srgbClr val="000000"/>
                          </a:solidFill>
                          <a:latin typeface="Calibri"/>
                          <a:ea typeface="Times New Roman"/>
                          <a:cs typeface="Calibri"/>
                        </a:rPr>
                        <a:t> (x3), </a:t>
                      </a:r>
                      <a:r>
                        <a:rPr lang="en-US" sz="1400" b="1" kern="1200" dirty="0">
                          <a:solidFill>
                            <a:srgbClr val="000000"/>
                          </a:solidFill>
                          <a:latin typeface="Calibri"/>
                          <a:ea typeface="Times New Roman"/>
                          <a:cs typeface="Calibri"/>
                        </a:rPr>
                        <a:t>SINPLEX MEMS IMU </a:t>
                      </a:r>
                      <a:endParaRPr lang="en-US" sz="1400" b="1" dirty="0">
                        <a:latin typeface="Calibri"/>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7"/>
                  </a:ext>
                </a:extLst>
              </a:tr>
              <a:tr h="368791">
                <a:tc>
                  <a:txBody>
                    <a:bodyPr/>
                    <a:lstStyle/>
                    <a:p>
                      <a:pPr marL="0" marR="0" algn="l">
                        <a:lnSpc>
                          <a:spcPct val="115000"/>
                        </a:lnSpc>
                        <a:spcBef>
                          <a:spcPts val="0"/>
                        </a:spcBef>
                        <a:spcAft>
                          <a:spcPts val="0"/>
                        </a:spcAft>
                      </a:pPr>
                      <a:r>
                        <a:rPr lang="en-US" sz="1400" b="1" kern="1200" dirty="0">
                          <a:solidFill>
                            <a:srgbClr val="000000"/>
                          </a:solidFill>
                          <a:latin typeface="Calibri"/>
                          <a:ea typeface="Times New Roman"/>
                          <a:cs typeface="Calibri"/>
                        </a:rPr>
                        <a:t>Orbit </a:t>
                      </a:r>
                      <a:endParaRPr lang="en-US" sz="1400" dirty="0">
                        <a:latin typeface="Calibri"/>
                        <a:ea typeface="Times New Roman"/>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342900" marR="0" lvl="0" indent="-342900" algn="l">
                        <a:lnSpc>
                          <a:spcPct val="115000"/>
                        </a:lnSpc>
                        <a:spcBef>
                          <a:spcPts val="0"/>
                        </a:spcBef>
                        <a:spcAft>
                          <a:spcPts val="0"/>
                        </a:spcAft>
                        <a:buFont typeface="Arial"/>
                        <a:buChar char="•"/>
                        <a:tabLst>
                          <a:tab pos="457200" algn="l"/>
                        </a:tabLst>
                      </a:pPr>
                      <a:r>
                        <a:rPr lang="en-US" sz="1400" b="1" kern="1200" dirty="0" smtClean="0">
                          <a:solidFill>
                            <a:srgbClr val="000000"/>
                          </a:solidFill>
                          <a:latin typeface="Calibri"/>
                          <a:ea typeface="Times New Roman"/>
                          <a:cs typeface="Calibri"/>
                        </a:rPr>
                        <a:t>Polar30 km (perilune) x 220 km near-frozen elliptical orbit (TBC) based </a:t>
                      </a:r>
                      <a:r>
                        <a:rPr lang="en-US" sz="1400" b="1" kern="1200" dirty="0">
                          <a:solidFill>
                            <a:srgbClr val="000000"/>
                          </a:solidFill>
                          <a:latin typeface="Calibri"/>
                          <a:ea typeface="Times New Roman"/>
                          <a:cs typeface="Calibri"/>
                        </a:rPr>
                        <a:t>on </a:t>
                      </a:r>
                      <a:r>
                        <a:rPr lang="en-US" sz="1400" b="1" kern="1200" dirty="0" smtClean="0">
                          <a:solidFill>
                            <a:srgbClr val="000000"/>
                          </a:solidFill>
                          <a:latin typeface="Calibri"/>
                          <a:ea typeface="Times New Roman"/>
                          <a:cs typeface="Calibri"/>
                        </a:rPr>
                        <a:t>Astrobotic</a:t>
                      </a:r>
                      <a:r>
                        <a:rPr lang="en-US" sz="1400" b="1" kern="1200" baseline="0" dirty="0" smtClean="0">
                          <a:solidFill>
                            <a:srgbClr val="000000"/>
                          </a:solidFill>
                          <a:latin typeface="Calibri"/>
                          <a:ea typeface="Times New Roman"/>
                          <a:cs typeface="Calibri"/>
                        </a:rPr>
                        <a:t> Peregrine  lu</a:t>
                      </a:r>
                      <a:r>
                        <a:rPr lang="en-US" sz="1400" b="1" kern="1200" dirty="0" smtClean="0">
                          <a:solidFill>
                            <a:srgbClr val="000000"/>
                          </a:solidFill>
                          <a:latin typeface="Calibri"/>
                          <a:ea typeface="Times New Roman"/>
                          <a:cs typeface="Calibri"/>
                        </a:rPr>
                        <a:t>nar </a:t>
                      </a:r>
                      <a:r>
                        <a:rPr lang="en-US" sz="1400" b="1" kern="1200" dirty="0">
                          <a:solidFill>
                            <a:srgbClr val="000000"/>
                          </a:solidFill>
                          <a:latin typeface="Calibri"/>
                          <a:ea typeface="Times New Roman"/>
                          <a:cs typeface="Calibri"/>
                        </a:rPr>
                        <a:t>orbit insertion</a:t>
                      </a:r>
                      <a:endParaRPr lang="en-US" sz="1400" b="1" dirty="0">
                        <a:latin typeface="Calibri"/>
                        <a:cs typeface="Times New Roman"/>
                      </a:endParaRPr>
                    </a:p>
                  </a:txBody>
                  <a:tcPr marL="54625" marR="54625" marT="27312" marB="273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VMMO Engineering Budgets</a:t>
            </a:r>
          </a:p>
        </p:txBody>
      </p:sp>
      <p:sp>
        <p:nvSpPr>
          <p:cNvPr id="4" name="Slide Number Placeholder 3"/>
          <p:cNvSpPr>
            <a:spLocks noGrp="1"/>
          </p:cNvSpPr>
          <p:nvPr>
            <p:ph type="sldNum" sz="quarter" idx="12"/>
          </p:nvPr>
        </p:nvSpPr>
        <p:spPr/>
        <p:txBody>
          <a:bodyPr/>
          <a:lstStyle/>
          <a:p>
            <a:fld id="{6AFA727D-3321-44FB-8ACC-EBB4D258C499}" type="slidenum">
              <a:rPr lang="en-US" smtClean="0"/>
              <a:pPr/>
              <a:t>18</a:t>
            </a:fld>
            <a:endParaRPr lang="en-US" dirty="0"/>
          </a:p>
        </p:txBody>
      </p:sp>
      <p:graphicFrame>
        <p:nvGraphicFramePr>
          <p:cNvPr id="5" name="Table 4"/>
          <p:cNvGraphicFramePr>
            <a:graphicFrameLocks noGrp="1"/>
          </p:cNvGraphicFramePr>
          <p:nvPr/>
        </p:nvGraphicFramePr>
        <p:xfrm>
          <a:off x="559319" y="1310353"/>
          <a:ext cx="8584682" cy="5211038"/>
        </p:xfrm>
        <a:graphic>
          <a:graphicData uri="http://schemas.openxmlformats.org/drawingml/2006/table">
            <a:tbl>
              <a:tblPr/>
              <a:tblGrid>
                <a:gridCol w="1609221">
                  <a:extLst>
                    <a:ext uri="{9D8B030D-6E8A-4147-A177-3AD203B41FA5}">
                      <a16:colId xmlns="" xmlns:a16="http://schemas.microsoft.com/office/drawing/2014/main" val="20000"/>
                    </a:ext>
                  </a:extLst>
                </a:gridCol>
                <a:gridCol w="1626121">
                  <a:extLst>
                    <a:ext uri="{9D8B030D-6E8A-4147-A177-3AD203B41FA5}">
                      <a16:colId xmlns="" xmlns:a16="http://schemas.microsoft.com/office/drawing/2014/main" val="20001"/>
                    </a:ext>
                  </a:extLst>
                </a:gridCol>
                <a:gridCol w="1470610">
                  <a:extLst>
                    <a:ext uri="{9D8B030D-6E8A-4147-A177-3AD203B41FA5}">
                      <a16:colId xmlns="" xmlns:a16="http://schemas.microsoft.com/office/drawing/2014/main" val="20002"/>
                    </a:ext>
                  </a:extLst>
                </a:gridCol>
                <a:gridCol w="1122395">
                  <a:extLst>
                    <a:ext uri="{9D8B030D-6E8A-4147-A177-3AD203B41FA5}">
                      <a16:colId xmlns="" xmlns:a16="http://schemas.microsoft.com/office/drawing/2014/main" val="20003"/>
                    </a:ext>
                  </a:extLst>
                </a:gridCol>
                <a:gridCol w="1524698">
                  <a:extLst>
                    <a:ext uri="{9D8B030D-6E8A-4147-A177-3AD203B41FA5}">
                      <a16:colId xmlns="" xmlns:a16="http://schemas.microsoft.com/office/drawing/2014/main" val="20004"/>
                    </a:ext>
                  </a:extLst>
                </a:gridCol>
                <a:gridCol w="1231637">
                  <a:extLst>
                    <a:ext uri="{9D8B030D-6E8A-4147-A177-3AD203B41FA5}">
                      <a16:colId xmlns="" xmlns:a16="http://schemas.microsoft.com/office/drawing/2014/main" val="20005"/>
                    </a:ext>
                  </a:extLst>
                </a:gridCol>
              </a:tblGrid>
              <a:tr h="216409">
                <a:tc>
                  <a:txBody>
                    <a:bodyPr/>
                    <a:lstStyle/>
                    <a:p>
                      <a:pPr marL="0" marR="0" algn="ctr">
                        <a:lnSpc>
                          <a:spcPct val="115000"/>
                        </a:lnSpc>
                        <a:spcBef>
                          <a:spcPts val="400"/>
                        </a:spcBef>
                        <a:spcAft>
                          <a:spcPts val="0"/>
                        </a:spcAft>
                      </a:pPr>
                      <a:r>
                        <a:rPr lang="en-US" sz="1200" b="1" dirty="0">
                          <a:solidFill>
                            <a:srgbClr val="FFFFFF"/>
                          </a:solidFill>
                          <a:latin typeface="Calibri"/>
                          <a:ea typeface="Times New Roman"/>
                          <a:cs typeface="Calibri"/>
                        </a:rPr>
                        <a:t>Subassembly</a:t>
                      </a:r>
                      <a:endParaRPr lang="en-US" sz="120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400"/>
                        </a:spcBef>
                        <a:spcAft>
                          <a:spcPts val="0"/>
                        </a:spcAft>
                      </a:pPr>
                      <a:r>
                        <a:rPr lang="en-US" sz="1200" b="1" dirty="0">
                          <a:solidFill>
                            <a:srgbClr val="FFFFFF"/>
                          </a:solidFill>
                          <a:latin typeface="Calibri"/>
                          <a:ea typeface="Times New Roman"/>
                          <a:cs typeface="Calibri"/>
                        </a:rPr>
                        <a:t>Description</a:t>
                      </a:r>
                      <a:endParaRPr lang="en-US" sz="120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400"/>
                        </a:spcBef>
                        <a:spcAft>
                          <a:spcPts val="0"/>
                        </a:spcAft>
                      </a:pPr>
                      <a:r>
                        <a:rPr lang="en-US" sz="1200" b="1" dirty="0">
                          <a:solidFill>
                            <a:srgbClr val="FFFFFF"/>
                          </a:solidFill>
                          <a:latin typeface="Calibri"/>
                          <a:ea typeface="Times New Roman"/>
                          <a:cs typeface="Calibri"/>
                        </a:rPr>
                        <a:t>Suppliers</a:t>
                      </a:r>
                      <a:endParaRPr lang="en-US" sz="120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400"/>
                        </a:spcBef>
                        <a:spcAft>
                          <a:spcPts val="0"/>
                        </a:spcAft>
                      </a:pPr>
                      <a:r>
                        <a:rPr lang="en-US" sz="1200" b="1">
                          <a:solidFill>
                            <a:srgbClr val="FFFFFF"/>
                          </a:solidFill>
                          <a:latin typeface="Calibri"/>
                          <a:ea typeface="Times New Roman"/>
                          <a:cs typeface="Calibri"/>
                        </a:rPr>
                        <a:t>Mass (kg)</a:t>
                      </a:r>
                      <a:endParaRPr lang="en-US" sz="120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400"/>
                        </a:spcBef>
                        <a:spcAft>
                          <a:spcPts val="0"/>
                        </a:spcAft>
                      </a:pPr>
                      <a:r>
                        <a:rPr lang="en-US" sz="1200" b="1" dirty="0">
                          <a:solidFill>
                            <a:srgbClr val="FFFFFF"/>
                          </a:solidFill>
                          <a:latin typeface="Calibri"/>
                          <a:ea typeface="Times New Roman"/>
                          <a:cs typeface="Calibri"/>
                        </a:rPr>
                        <a:t>Volume (cm³)</a:t>
                      </a:r>
                      <a:endParaRPr lang="en-US" sz="120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400"/>
                        </a:spcBef>
                        <a:spcAft>
                          <a:spcPts val="0"/>
                        </a:spcAft>
                      </a:pPr>
                      <a:r>
                        <a:rPr lang="en-US" sz="1200" b="1" dirty="0">
                          <a:solidFill>
                            <a:srgbClr val="FFFFFF"/>
                          </a:solidFill>
                          <a:latin typeface="Calibri"/>
                          <a:ea typeface="Times New Roman"/>
                          <a:cs typeface="Calibri"/>
                        </a:rPr>
                        <a:t>Avg. Power (W)</a:t>
                      </a:r>
                      <a:endParaRPr lang="en-US" sz="120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96174">
                <a:tc>
                  <a:txBody>
                    <a:bodyPr/>
                    <a:lstStyle/>
                    <a:p>
                      <a:pPr marL="0" marR="0" algn="just">
                        <a:lnSpc>
                          <a:spcPct val="115000"/>
                        </a:lnSpc>
                        <a:spcBef>
                          <a:spcPts val="400"/>
                        </a:spcBef>
                        <a:spcAft>
                          <a:spcPts val="0"/>
                        </a:spcAft>
                      </a:pPr>
                      <a:r>
                        <a:rPr lang="en-US" sz="1100" b="1" dirty="0">
                          <a:solidFill>
                            <a:srgbClr val="000000"/>
                          </a:solidFill>
                          <a:latin typeface="Calibri"/>
                          <a:ea typeface="Times New Roman"/>
                          <a:cs typeface="Calibri"/>
                        </a:rPr>
                        <a:t>Payload </a:t>
                      </a:r>
                      <a:endParaRPr lang="en-US" sz="110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400"/>
                        </a:spcBef>
                        <a:spcAft>
                          <a:spcPts val="0"/>
                        </a:spcAft>
                      </a:pPr>
                      <a:r>
                        <a:rPr lang="en-US" sz="1200" b="0" dirty="0">
                          <a:solidFill>
                            <a:srgbClr val="000000"/>
                          </a:solidFill>
                          <a:latin typeface="Calibri"/>
                          <a:ea typeface="Times New Roman"/>
                          <a:cs typeface="Calibri"/>
                        </a:rPr>
                        <a:t>LVMM</a:t>
                      </a:r>
                      <a:endParaRPr lang="en-US" sz="1200" b="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MPBC</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5.50</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3856</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25.0</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01"/>
                  </a:ext>
                </a:extLst>
              </a:tr>
              <a:tr h="285103">
                <a:tc>
                  <a:txBody>
                    <a:bodyPr/>
                    <a:lstStyle/>
                    <a:p>
                      <a:pPr marL="0" marR="0" algn="just">
                        <a:lnSpc>
                          <a:spcPct val="115000"/>
                        </a:lnSpc>
                        <a:spcBef>
                          <a:spcPts val="400"/>
                        </a:spcBef>
                        <a:spcAft>
                          <a:spcPts val="0"/>
                        </a:spcAft>
                      </a:pPr>
                      <a:r>
                        <a:rPr lang="en-US" sz="1100" b="1" dirty="0">
                          <a:solidFill>
                            <a:srgbClr val="000000"/>
                          </a:solidFill>
                          <a:latin typeface="Calibri"/>
                          <a:ea typeface="Times New Roman"/>
                          <a:cs typeface="Calibri"/>
                        </a:rPr>
                        <a:t>Attitude Control </a:t>
                      </a:r>
                      <a:endParaRPr lang="en-US" sz="110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400"/>
                        </a:spcBef>
                        <a:spcAft>
                          <a:spcPts val="0"/>
                        </a:spcAft>
                      </a:pPr>
                      <a:r>
                        <a:rPr lang="en-US" sz="1200" b="0" dirty="0">
                          <a:solidFill>
                            <a:srgbClr val="000000"/>
                          </a:solidFill>
                          <a:latin typeface="Calibri"/>
                          <a:ea typeface="Times New Roman"/>
                          <a:cs typeface="Calibri"/>
                        </a:rPr>
                        <a:t>Reaction Wheels (x4)</a:t>
                      </a:r>
                      <a:endParaRPr lang="en-US" sz="1200" b="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Sinclair Interplanetary</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0.48</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190</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24.2</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03"/>
                  </a:ext>
                </a:extLst>
              </a:tr>
              <a:tr h="262294">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lnSpc>
                          <a:spcPct val="115000"/>
                        </a:lnSpc>
                        <a:spcBef>
                          <a:spcPts val="400"/>
                        </a:spcBef>
                        <a:spcAft>
                          <a:spcPts val="0"/>
                        </a:spcAft>
                      </a:pPr>
                      <a:r>
                        <a:rPr lang="en-US" sz="1200" b="0" dirty="0">
                          <a:solidFill>
                            <a:srgbClr val="000000"/>
                          </a:solidFill>
                          <a:latin typeface="Calibri"/>
                          <a:ea typeface="Times New Roman"/>
                          <a:cs typeface="Calibri"/>
                        </a:rPr>
                        <a:t>Star Tracker </a:t>
                      </a:r>
                      <a:endParaRPr lang="en-US" sz="1200" b="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Sinclair Interplanetary</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0.19</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236</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0.5</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 xmlns:a16="http://schemas.microsoft.com/office/drawing/2014/main" val="10004"/>
                  </a:ext>
                </a:extLst>
              </a:tr>
              <a:tr h="174864">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400"/>
                        </a:spcBef>
                        <a:spcAft>
                          <a:spcPts val="0"/>
                        </a:spcAft>
                      </a:pPr>
                      <a:r>
                        <a:rPr lang="en-US" sz="1200" b="0" dirty="0">
                          <a:solidFill>
                            <a:srgbClr val="000000"/>
                          </a:solidFill>
                          <a:latin typeface="Calibri"/>
                          <a:ea typeface="Times New Roman"/>
                          <a:cs typeface="Calibri"/>
                        </a:rPr>
                        <a:t>Sensors</a:t>
                      </a:r>
                      <a:endParaRPr lang="en-US" sz="1200" b="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Lens R&amp;D,  Angstrom </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0.18</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236</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0.5</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05"/>
                  </a:ext>
                </a:extLst>
              </a:tr>
              <a:tr h="262294">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lnSpc>
                          <a:spcPct val="115000"/>
                        </a:lnSpc>
                        <a:spcBef>
                          <a:spcPts val="400"/>
                        </a:spcBef>
                        <a:spcAft>
                          <a:spcPts val="0"/>
                        </a:spcAft>
                      </a:pPr>
                      <a:r>
                        <a:rPr lang="en-US" sz="1200" b="0">
                          <a:solidFill>
                            <a:srgbClr val="000000"/>
                          </a:solidFill>
                          <a:latin typeface="Calibri"/>
                          <a:ea typeface="Times New Roman"/>
                          <a:cs typeface="Calibri"/>
                        </a:rPr>
                        <a:t>Cold Gas Thruster Tank</a:t>
                      </a:r>
                      <a:endParaRPr lang="en-US" sz="1200" b="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Surrey</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0.14</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510</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 xmlns:a16="http://schemas.microsoft.com/office/drawing/2014/main" val="10006"/>
                  </a:ext>
                </a:extLst>
              </a:tr>
              <a:tr h="174864">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400"/>
                        </a:spcBef>
                        <a:spcAft>
                          <a:spcPts val="0"/>
                        </a:spcAft>
                      </a:pPr>
                      <a:r>
                        <a:rPr lang="en-US" sz="1200" b="0">
                          <a:solidFill>
                            <a:srgbClr val="000000"/>
                          </a:solidFill>
                          <a:latin typeface="Calibri"/>
                          <a:ea typeface="Times New Roman"/>
                          <a:cs typeface="Calibri"/>
                        </a:rPr>
                        <a:t>ACS Propellant</a:t>
                      </a:r>
                      <a:endParaRPr lang="en-US" sz="1200" b="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Surrey</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0.27</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07"/>
                  </a:ext>
                </a:extLst>
              </a:tr>
              <a:tr h="262294">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lnSpc>
                          <a:spcPct val="115000"/>
                        </a:lnSpc>
                        <a:spcBef>
                          <a:spcPts val="400"/>
                        </a:spcBef>
                        <a:spcAft>
                          <a:spcPts val="0"/>
                        </a:spcAft>
                      </a:pPr>
                      <a:r>
                        <a:rPr lang="en-US" sz="1200" b="0" dirty="0">
                          <a:solidFill>
                            <a:srgbClr val="000000"/>
                          </a:solidFill>
                          <a:latin typeface="Calibri"/>
                          <a:ea typeface="Times New Roman"/>
                          <a:cs typeface="Calibri"/>
                        </a:rPr>
                        <a:t>ACS 12 </a:t>
                      </a:r>
                      <a:r>
                        <a:rPr lang="en-US" sz="1200" b="0" dirty="0" smtClean="0">
                          <a:solidFill>
                            <a:srgbClr val="000000"/>
                          </a:solidFill>
                          <a:latin typeface="Calibri"/>
                          <a:ea typeface="Times New Roman"/>
                          <a:cs typeface="Calibri"/>
                        </a:rPr>
                        <a:t>Thrusters</a:t>
                      </a:r>
                      <a:endParaRPr lang="en-US" sz="1200" b="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Surrey</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0.90</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108</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0.5</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 xmlns:a16="http://schemas.microsoft.com/office/drawing/2014/main" val="10008"/>
                  </a:ext>
                </a:extLst>
              </a:tr>
              <a:tr h="174864">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400"/>
                        </a:spcBef>
                        <a:spcAft>
                          <a:spcPts val="0"/>
                        </a:spcAft>
                      </a:pPr>
                      <a:r>
                        <a:rPr lang="en-US" sz="1200" b="0">
                          <a:solidFill>
                            <a:srgbClr val="000000"/>
                          </a:solidFill>
                          <a:latin typeface="Calibri"/>
                          <a:ea typeface="Times New Roman"/>
                          <a:cs typeface="Calibri"/>
                        </a:rPr>
                        <a:t>AOCS Electronics</a:t>
                      </a:r>
                      <a:endParaRPr lang="en-US" sz="1200" b="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ESL</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0.06</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133</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1.5</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09"/>
                  </a:ext>
                </a:extLst>
              </a:tr>
              <a:tr h="437156">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Propulsion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lnSpc>
                          <a:spcPct val="115000"/>
                        </a:lnSpc>
                        <a:spcBef>
                          <a:spcPts val="400"/>
                        </a:spcBef>
                        <a:spcAft>
                          <a:spcPts val="0"/>
                        </a:spcAft>
                      </a:pPr>
                      <a:r>
                        <a:rPr lang="en-US" sz="1200" b="0" dirty="0">
                          <a:solidFill>
                            <a:srgbClr val="000000"/>
                          </a:solidFill>
                          <a:latin typeface="Calibri"/>
                          <a:ea typeface="Times New Roman"/>
                          <a:cs typeface="Calibri"/>
                        </a:rPr>
                        <a:t>Two Electric Propulsion  Units</a:t>
                      </a:r>
                      <a:endParaRPr lang="en-US" sz="1200" b="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err="1">
                          <a:solidFill>
                            <a:srgbClr val="000000"/>
                          </a:solidFill>
                          <a:latin typeface="Calibri"/>
                          <a:ea typeface="Times New Roman"/>
                          <a:cs typeface="Calibri"/>
                        </a:rPr>
                        <a:t>Enpulsion</a:t>
                      </a:r>
                      <a:r>
                        <a:rPr lang="en-US" sz="1200" b="0" dirty="0">
                          <a:solidFill>
                            <a:srgbClr val="000000"/>
                          </a:solidFill>
                          <a:latin typeface="Calibri"/>
                          <a:ea typeface="Times New Roman"/>
                          <a:cs typeface="Calibri"/>
                        </a:rPr>
                        <a:t> </a:t>
                      </a:r>
                      <a:r>
                        <a:rPr lang="en-US" sz="1200" b="0" dirty="0">
                          <a:solidFill>
                            <a:srgbClr val="000000"/>
                          </a:solidFill>
                          <a:latin typeface="+mn-lt"/>
                          <a:ea typeface="Times New Roman"/>
                          <a:cs typeface="Calibri"/>
                        </a:rPr>
                        <a:t>IFM </a:t>
                      </a:r>
                      <a:r>
                        <a:rPr lang="en-US" sz="1200" b="0" dirty="0" err="1">
                          <a:solidFill>
                            <a:srgbClr val="000000"/>
                          </a:solidFill>
                          <a:latin typeface="+mn-lt"/>
                          <a:ea typeface="Times New Roman"/>
                          <a:cs typeface="Calibri"/>
                        </a:rPr>
                        <a:t>Nano</a:t>
                      </a:r>
                      <a:r>
                        <a:rPr lang="en-US" sz="1200" b="0" dirty="0">
                          <a:solidFill>
                            <a:srgbClr val="000000"/>
                          </a:solidFill>
                          <a:latin typeface="+mn-lt"/>
                          <a:ea typeface="Times New Roman"/>
                          <a:cs typeface="Calibri"/>
                        </a:rPr>
                        <a:t> Thrusters</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1.74</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1320</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70.0</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 xmlns:a16="http://schemas.microsoft.com/office/drawing/2014/main" val="10010"/>
                  </a:ext>
                </a:extLst>
              </a:tr>
              <a:tr h="399235">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Thermal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l">
                        <a:lnSpc>
                          <a:spcPct val="115000"/>
                        </a:lnSpc>
                        <a:spcBef>
                          <a:spcPts val="400"/>
                        </a:spcBef>
                        <a:spcAft>
                          <a:spcPts val="0"/>
                        </a:spcAft>
                      </a:pPr>
                      <a:r>
                        <a:rPr lang="en-US" sz="1200" b="0" dirty="0">
                          <a:solidFill>
                            <a:srgbClr val="000000"/>
                          </a:solidFill>
                          <a:latin typeface="Calibri"/>
                          <a:ea typeface="Times New Roman"/>
                          <a:cs typeface="Calibri"/>
                        </a:rPr>
                        <a:t>Radiator Passive Cooling, Active Heating</a:t>
                      </a:r>
                      <a:endParaRPr lang="en-US" sz="1200" b="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Surrey</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0.20</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119</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10.0</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11"/>
                  </a:ext>
                </a:extLst>
              </a:tr>
              <a:tr h="437156">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Command &amp; Data Handling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lnSpc>
                          <a:spcPct val="115000"/>
                        </a:lnSpc>
                        <a:spcBef>
                          <a:spcPts val="400"/>
                        </a:spcBef>
                        <a:spcAft>
                          <a:spcPts val="0"/>
                        </a:spcAft>
                      </a:pPr>
                      <a:r>
                        <a:rPr lang="en-US" sz="1200" b="0" dirty="0">
                          <a:solidFill>
                            <a:srgbClr val="000000"/>
                          </a:solidFill>
                          <a:latin typeface="Calibri"/>
                          <a:ea typeface="Times New Roman"/>
                          <a:cs typeface="Calibri"/>
                        </a:rPr>
                        <a:t>LEON 3 Board</a:t>
                      </a:r>
                      <a:endParaRPr lang="en-US" sz="1200" b="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Surrey</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0.38</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335</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3.5</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 xmlns:a16="http://schemas.microsoft.com/office/drawing/2014/main" val="10012"/>
                  </a:ext>
                </a:extLst>
              </a:tr>
              <a:tr h="96174">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Communications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400"/>
                        </a:spcBef>
                        <a:spcAft>
                          <a:spcPts val="0"/>
                        </a:spcAft>
                      </a:pPr>
                      <a:r>
                        <a:rPr lang="en-US" sz="1200" b="0">
                          <a:solidFill>
                            <a:srgbClr val="000000"/>
                          </a:solidFill>
                          <a:latin typeface="Calibri"/>
                          <a:ea typeface="Times New Roman"/>
                          <a:cs typeface="Calibri"/>
                        </a:rPr>
                        <a:t>S-band (x2)</a:t>
                      </a:r>
                      <a:endParaRPr lang="en-US" sz="1200" b="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ISIS/Surrey</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0.60</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335</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1.3</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13"/>
                  </a:ext>
                </a:extLst>
              </a:tr>
              <a:tr h="262294">
                <a:tc>
                  <a:txBody>
                    <a:bodyPr/>
                    <a:lstStyle/>
                    <a:p>
                      <a:pPr marL="0" marR="0" algn="just">
                        <a:lnSpc>
                          <a:spcPct val="115000"/>
                        </a:lnSpc>
                        <a:spcBef>
                          <a:spcPts val="400"/>
                        </a:spcBef>
                        <a:spcAft>
                          <a:spcPts val="0"/>
                        </a:spcAft>
                      </a:pPr>
                      <a:r>
                        <a:rPr lang="en-US" sz="1100" b="1" dirty="0">
                          <a:solidFill>
                            <a:srgbClr val="000000"/>
                          </a:solidFill>
                          <a:latin typeface="Calibri"/>
                          <a:ea typeface="Times New Roman"/>
                          <a:cs typeface="Calibri"/>
                        </a:rPr>
                        <a:t>Power </a:t>
                      </a:r>
                      <a:endParaRPr lang="en-US" sz="110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400"/>
                        </a:spcBef>
                        <a:spcAft>
                          <a:spcPts val="0"/>
                        </a:spcAft>
                      </a:pPr>
                      <a:r>
                        <a:rPr lang="en-US" sz="1200" b="0" dirty="0">
                          <a:solidFill>
                            <a:srgbClr val="000000"/>
                          </a:solidFill>
                          <a:latin typeface="Calibri"/>
                          <a:ea typeface="Times New Roman"/>
                          <a:cs typeface="Calibri"/>
                        </a:rPr>
                        <a:t>LiFePO4 Batteries (x6)</a:t>
                      </a:r>
                      <a:endParaRPr lang="en-US" sz="1200" b="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AA Portable Power</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1.98</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1498</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14"/>
                  </a:ext>
                </a:extLst>
              </a:tr>
              <a:tr h="174864">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lnSpc>
                          <a:spcPct val="115000"/>
                        </a:lnSpc>
                        <a:spcBef>
                          <a:spcPts val="400"/>
                        </a:spcBef>
                        <a:spcAft>
                          <a:spcPts val="0"/>
                        </a:spcAft>
                      </a:pPr>
                      <a:r>
                        <a:rPr lang="en-US" sz="1200" b="0">
                          <a:solidFill>
                            <a:srgbClr val="000000"/>
                          </a:solidFill>
                          <a:latin typeface="Calibri"/>
                          <a:ea typeface="Times New Roman"/>
                          <a:cs typeface="Calibri"/>
                        </a:rPr>
                        <a:t>Solar Panels (6 arrays)</a:t>
                      </a:r>
                      <a:endParaRPr lang="en-US" sz="1200" b="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DHV Technology</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1.80</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673</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 xmlns:a16="http://schemas.microsoft.com/office/drawing/2014/main" val="10015"/>
                  </a:ext>
                </a:extLst>
              </a:tr>
              <a:tr h="174864">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400"/>
                        </a:spcBef>
                        <a:spcAft>
                          <a:spcPts val="0"/>
                        </a:spcAft>
                      </a:pPr>
                      <a:r>
                        <a:rPr lang="en-US" sz="1200" b="0">
                          <a:solidFill>
                            <a:srgbClr val="000000"/>
                          </a:solidFill>
                          <a:latin typeface="Calibri"/>
                          <a:ea typeface="Times New Roman"/>
                          <a:cs typeface="Calibri"/>
                        </a:rPr>
                        <a:t>NanoPower - P60 EPS</a:t>
                      </a:r>
                      <a:endParaRPr lang="en-US" sz="1200" b="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GomSpace</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0.19</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168</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0.5</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16"/>
                  </a:ext>
                </a:extLst>
              </a:tr>
              <a:tr h="174864">
                <a:tc>
                  <a:txBody>
                    <a:bodyPr/>
                    <a:lstStyle/>
                    <a:p>
                      <a:pPr marL="0" marR="0" algn="just">
                        <a:lnSpc>
                          <a:spcPct val="115000"/>
                        </a:lnSpc>
                        <a:spcBef>
                          <a:spcPts val="400"/>
                        </a:spcBef>
                        <a:spcAft>
                          <a:spcPts val="0"/>
                        </a:spcAft>
                      </a:pPr>
                      <a:r>
                        <a:rPr lang="en-US" sz="1100" b="1">
                          <a:solidFill>
                            <a:srgbClr val="000000"/>
                          </a:solidFill>
                          <a:latin typeface="Calibri"/>
                          <a:ea typeface="Times New Roman"/>
                          <a:cs typeface="Calibri"/>
                        </a:rPr>
                        <a:t>Structure </a:t>
                      </a:r>
                      <a:endParaRPr lang="en-US" sz="110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lnSpc>
                          <a:spcPct val="115000"/>
                        </a:lnSpc>
                        <a:spcBef>
                          <a:spcPts val="400"/>
                        </a:spcBef>
                        <a:spcAft>
                          <a:spcPts val="0"/>
                        </a:spcAft>
                      </a:pPr>
                      <a:r>
                        <a:rPr lang="en-US" sz="1200" b="0">
                          <a:solidFill>
                            <a:srgbClr val="000000"/>
                          </a:solidFill>
                          <a:latin typeface="Calibri"/>
                          <a:ea typeface="Times New Roman"/>
                          <a:cs typeface="Calibri"/>
                        </a:rPr>
                        <a:t>12U Structure</a:t>
                      </a:r>
                      <a:endParaRPr lang="en-US" sz="1200" b="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Surrey</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2.12</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 xmlns:a16="http://schemas.microsoft.com/office/drawing/2014/main" val="10017"/>
                  </a:ext>
                </a:extLst>
              </a:tr>
              <a:tr h="190069">
                <a:tc>
                  <a:txBody>
                    <a:bodyPr/>
                    <a:lstStyle/>
                    <a:p>
                      <a:pPr marL="0" marR="0" algn="just">
                        <a:lnSpc>
                          <a:spcPct val="115000"/>
                        </a:lnSpc>
                        <a:spcBef>
                          <a:spcPts val="400"/>
                        </a:spcBef>
                        <a:spcAft>
                          <a:spcPts val="0"/>
                        </a:spcAft>
                      </a:pPr>
                      <a:r>
                        <a:rPr lang="en-US" sz="1100" b="1" dirty="0">
                          <a:solidFill>
                            <a:srgbClr val="000000"/>
                          </a:solidFill>
                          <a:latin typeface="Calibri"/>
                          <a:ea typeface="Times New Roman"/>
                          <a:cs typeface="Calibri"/>
                        </a:rPr>
                        <a:t> (Propulsion)</a:t>
                      </a:r>
                      <a:endParaRPr lang="en-US" sz="1100" dirty="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just">
                        <a:lnSpc>
                          <a:spcPct val="115000"/>
                        </a:lnSpc>
                        <a:spcBef>
                          <a:spcPts val="400"/>
                        </a:spcBef>
                        <a:spcAft>
                          <a:spcPts val="0"/>
                        </a:spcAft>
                      </a:pPr>
                      <a:r>
                        <a:rPr lang="en-US" sz="1200" b="0">
                          <a:solidFill>
                            <a:srgbClr val="000000"/>
                          </a:solidFill>
                          <a:latin typeface="Calibri"/>
                          <a:ea typeface="Times New Roman"/>
                          <a:cs typeface="Calibri"/>
                        </a:rPr>
                        <a:t> </a:t>
                      </a:r>
                      <a:endParaRPr lang="en-US" sz="1200" b="0">
                        <a:latin typeface="Calibri"/>
                        <a:ea typeface="Times New Roman"/>
                        <a:cs typeface="Times New Roman"/>
                      </a:endParaRPr>
                    </a:p>
                  </a:txBody>
                  <a:tcPr marL="27707" marR="27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 </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 </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 </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smtClean="0">
                          <a:solidFill>
                            <a:srgbClr val="000000"/>
                          </a:solidFill>
                          <a:latin typeface="Calibri"/>
                          <a:ea typeface="Times New Roman"/>
                          <a:cs typeface="Calibri"/>
                        </a:rPr>
                        <a:t>112.5</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18"/>
                  </a:ext>
                </a:extLst>
              </a:tr>
              <a:tr h="262294">
                <a:tc>
                  <a:txBody>
                    <a:bodyPr/>
                    <a:lstStyle/>
                    <a:p>
                      <a:pPr marL="0" marR="0" algn="ctr">
                        <a:lnSpc>
                          <a:spcPct val="115000"/>
                        </a:lnSpc>
                        <a:spcBef>
                          <a:spcPts val="400"/>
                        </a:spcBef>
                        <a:spcAft>
                          <a:spcPts val="0"/>
                        </a:spcAft>
                      </a:pPr>
                      <a:r>
                        <a:rPr lang="en-US" sz="1100" b="1">
                          <a:solidFill>
                            <a:srgbClr val="000000"/>
                          </a:solidFill>
                          <a:latin typeface="Calibri"/>
                          <a:ea typeface="Times New Roman"/>
                          <a:cs typeface="Calibri"/>
                        </a:rPr>
                        <a:t>Totals</a:t>
                      </a:r>
                      <a:endParaRPr lang="en-US" sz="110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 </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a:solidFill>
                            <a:srgbClr val="000000"/>
                          </a:solidFill>
                          <a:latin typeface="Calibri"/>
                          <a:ea typeface="Times New Roman"/>
                          <a:cs typeface="Calibri"/>
                        </a:rPr>
                        <a:t> </a:t>
                      </a:r>
                      <a:endParaRPr lang="en-US" sz="1200" b="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smtClean="0">
                          <a:solidFill>
                            <a:srgbClr val="000000"/>
                          </a:solidFill>
                          <a:latin typeface="Calibri"/>
                          <a:ea typeface="Times New Roman"/>
                          <a:cs typeface="Calibri"/>
                        </a:rPr>
                        <a:t>16.7</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smtClean="0">
                          <a:solidFill>
                            <a:srgbClr val="000000"/>
                          </a:solidFill>
                          <a:latin typeface="Calibri"/>
                          <a:ea typeface="Times New Roman"/>
                          <a:cs typeface="Calibri"/>
                        </a:rPr>
                        <a:t>9720</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400"/>
                        </a:spcBef>
                        <a:spcAft>
                          <a:spcPts val="0"/>
                        </a:spcAft>
                      </a:pPr>
                      <a:r>
                        <a:rPr lang="en-US" sz="1200" b="0" dirty="0" smtClean="0">
                          <a:solidFill>
                            <a:srgbClr val="000000"/>
                          </a:solidFill>
                          <a:latin typeface="Calibri"/>
                          <a:ea typeface="Times New Roman"/>
                          <a:cs typeface="Calibri"/>
                        </a:rPr>
                        <a:t>67.5</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 xmlns:a16="http://schemas.microsoft.com/office/drawing/2014/main" val="10019"/>
                  </a:ext>
                </a:extLst>
              </a:tr>
              <a:tr h="95034">
                <a:tc>
                  <a:txBody>
                    <a:bodyPr/>
                    <a:lstStyle/>
                    <a:p>
                      <a:pPr marL="0" marR="0" algn="ctr">
                        <a:lnSpc>
                          <a:spcPct val="115000"/>
                        </a:lnSpc>
                        <a:spcBef>
                          <a:spcPts val="400"/>
                        </a:spcBef>
                        <a:spcAft>
                          <a:spcPts val="0"/>
                        </a:spcAft>
                      </a:pPr>
                      <a:r>
                        <a:rPr lang="en-US" sz="1200" b="1" dirty="0">
                          <a:solidFill>
                            <a:srgbClr val="000000"/>
                          </a:solidFill>
                          <a:latin typeface="Calibri"/>
                          <a:ea typeface="Times New Roman"/>
                          <a:cs typeface="Calibri"/>
                        </a:rPr>
                        <a:t>Totals with 15% margin</a:t>
                      </a:r>
                      <a:endParaRPr lang="en-US" sz="120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 </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a:solidFill>
                            <a:srgbClr val="000000"/>
                          </a:solidFill>
                          <a:latin typeface="Calibri"/>
                          <a:ea typeface="Times New Roman"/>
                          <a:cs typeface="Calibri"/>
                        </a:rPr>
                        <a:t> </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smtClean="0">
                          <a:solidFill>
                            <a:srgbClr val="000000"/>
                          </a:solidFill>
                          <a:latin typeface="Calibri"/>
                          <a:ea typeface="Times New Roman"/>
                          <a:cs typeface="Calibri"/>
                        </a:rPr>
                        <a:t>19.2</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smtClean="0">
                          <a:solidFill>
                            <a:srgbClr val="000000"/>
                          </a:solidFill>
                          <a:latin typeface="Calibri"/>
                          <a:ea typeface="Times New Roman"/>
                          <a:cs typeface="Calibri"/>
                        </a:rPr>
                        <a:t>1180</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400"/>
                        </a:spcBef>
                        <a:spcAft>
                          <a:spcPts val="0"/>
                        </a:spcAft>
                      </a:pPr>
                      <a:r>
                        <a:rPr lang="en-US" sz="1200" b="0" dirty="0" smtClean="0">
                          <a:solidFill>
                            <a:srgbClr val="000000"/>
                          </a:solidFill>
                          <a:latin typeface="Calibri"/>
                          <a:ea typeface="Times New Roman"/>
                          <a:cs typeface="Calibri"/>
                        </a:rPr>
                        <a:t>78</a:t>
                      </a:r>
                      <a:endParaRPr lang="en-US" sz="1200" b="0" dirty="0">
                        <a:latin typeface="Calibri"/>
                        <a:ea typeface="Times New Roman"/>
                        <a:cs typeface="Times New Roman"/>
                      </a:endParaRPr>
                    </a:p>
                  </a:txBody>
                  <a:tcPr marL="27707" marR="27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2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VMMO AOCS System</a:t>
            </a:r>
          </a:p>
        </p:txBody>
      </p:sp>
      <p:sp>
        <p:nvSpPr>
          <p:cNvPr id="4" name="Slide Number Placeholder 3"/>
          <p:cNvSpPr>
            <a:spLocks noGrp="1"/>
          </p:cNvSpPr>
          <p:nvPr>
            <p:ph type="sldNum" sz="quarter" idx="12"/>
          </p:nvPr>
        </p:nvSpPr>
        <p:spPr/>
        <p:txBody>
          <a:bodyPr/>
          <a:lstStyle/>
          <a:p>
            <a:fld id="{6AFA727D-3321-44FB-8ACC-EBB4D258C499}" type="slidenum">
              <a:rPr lang="en-US" smtClean="0"/>
              <a:pPr/>
              <a:t>19</a:t>
            </a:fld>
            <a:endParaRPr lang="en-US" dirty="0"/>
          </a:p>
        </p:txBody>
      </p:sp>
      <p:pic>
        <p:nvPicPr>
          <p:cNvPr id="6" name="Picture 2"/>
          <p:cNvPicPr>
            <a:picLocks noChangeAspect="1" noChangeArrowheads="1"/>
          </p:cNvPicPr>
          <p:nvPr/>
        </p:nvPicPr>
        <p:blipFill>
          <a:blip r:embed="rId2"/>
          <a:srcRect/>
          <a:stretch>
            <a:fillRect/>
          </a:stretch>
        </p:blipFill>
        <p:spPr bwMode="auto">
          <a:xfrm>
            <a:off x="1347788" y="1295400"/>
            <a:ext cx="7267575" cy="5162550"/>
          </a:xfrm>
          <a:prstGeom prst="rect">
            <a:avLst/>
          </a:prstGeom>
          <a:noFill/>
          <a:ln w="9525">
            <a:noFill/>
            <a:miter lim="800000"/>
            <a:headEnd/>
            <a:tailEnd/>
          </a:ln>
          <a:effectLst/>
        </p:spPr>
      </p:pic>
    </p:spTree>
    <p:extLst>
      <p:ext uri="{BB962C8B-B14F-4D97-AF65-F5344CB8AC3E}">
        <p14:creationId xmlns="" xmlns:p14="http://schemas.microsoft.com/office/powerpoint/2010/main" val="213435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0507" y="1943819"/>
            <a:ext cx="6823493" cy="2442923"/>
          </a:xfrm>
        </p:spPr>
        <p:txBody>
          <a:bodyPr>
            <a:normAutofit fontScale="90000"/>
          </a:bodyPr>
          <a:lstStyle/>
          <a:p>
            <a:r>
              <a:rPr lang="en-US" sz="3600" dirty="0"/>
              <a:t/>
            </a:r>
            <a:br>
              <a:rPr lang="en-US" sz="3600" dirty="0"/>
            </a:br>
            <a:r>
              <a:rPr lang="en-US" sz="3200" dirty="0" smtClean="0"/>
              <a:t/>
            </a:r>
            <a:br>
              <a:rPr lang="en-US" sz="3200" dirty="0" smtClean="0"/>
            </a:br>
            <a:r>
              <a:rPr lang="en-US" sz="3600" dirty="0"/>
              <a:t/>
            </a:r>
            <a:br>
              <a:rPr lang="en-US" sz="3600" dirty="0"/>
            </a:br>
            <a:r>
              <a:rPr lang="en-US" sz="3600" dirty="0"/>
              <a:t/>
            </a:r>
            <a:br>
              <a:rPr lang="en-US" sz="3600" dirty="0"/>
            </a:br>
            <a:r>
              <a:rPr lang="en-US" sz="3600" dirty="0" smtClean="0"/>
              <a:t/>
            </a:r>
            <a:br>
              <a:rPr lang="en-US" sz="3600" dirty="0" smtClean="0"/>
            </a:br>
            <a:endParaRPr lang="en-CA" dirty="0"/>
          </a:p>
        </p:txBody>
      </p:sp>
      <p:sp>
        <p:nvSpPr>
          <p:cNvPr id="3" name="Subtitle 2"/>
          <p:cNvSpPr>
            <a:spLocks noGrp="1"/>
          </p:cNvSpPr>
          <p:nvPr>
            <p:ph type="subTitle" idx="1"/>
          </p:nvPr>
        </p:nvSpPr>
        <p:spPr>
          <a:xfrm>
            <a:off x="6853696" y="138216"/>
            <a:ext cx="2076680" cy="499959"/>
          </a:xfrm>
        </p:spPr>
        <p:txBody>
          <a:bodyPr>
            <a:normAutofit fontScale="25000" lnSpcReduction="20000"/>
          </a:bodyPr>
          <a:lstStyle/>
          <a:p>
            <a:endParaRPr lang="en-CA" b="1" dirty="0" smtClean="0"/>
          </a:p>
          <a:p>
            <a:r>
              <a:rPr lang="en-US" sz="6400" b="1" dirty="0" smtClean="0">
                <a:solidFill>
                  <a:schemeClr val="tx1"/>
                </a:solidFill>
              </a:rPr>
              <a:t>EGU2020-22678</a:t>
            </a:r>
            <a:br>
              <a:rPr lang="en-US" sz="6400" b="1" dirty="0" smtClean="0">
                <a:solidFill>
                  <a:schemeClr val="tx1"/>
                </a:solidFill>
              </a:rPr>
            </a:br>
            <a:r>
              <a:rPr lang="en-CA" sz="6400" b="1" dirty="0" smtClean="0">
                <a:solidFill>
                  <a:schemeClr val="tx1"/>
                </a:solidFill>
              </a:rPr>
              <a:t>May 4, 2020</a:t>
            </a:r>
            <a:endParaRPr lang="en-CA" sz="6400" b="1"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272058" y="1924593"/>
            <a:ext cx="2114236" cy="2735309"/>
          </a:xfrm>
          <a:prstGeom prst="rect">
            <a:avLst/>
          </a:prstGeom>
          <a:noFill/>
          <a:ln w="9525">
            <a:noFill/>
            <a:miter lim="800000"/>
            <a:headEnd/>
            <a:tailEnd/>
          </a:ln>
          <a:effectLst/>
        </p:spPr>
      </p:pic>
      <p:sp>
        <p:nvSpPr>
          <p:cNvPr id="54273" name="Rectangle 1"/>
          <p:cNvSpPr>
            <a:spLocks noChangeArrowheads="1"/>
          </p:cNvSpPr>
          <p:nvPr/>
        </p:nvSpPr>
        <p:spPr bwMode="auto">
          <a:xfrm>
            <a:off x="2438400" y="2019300"/>
            <a:ext cx="6705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Times New Roman" pitchFamily="18" charset="0"/>
                <a:cs typeface="Helvetica"/>
              </a:rPr>
              <a:t>Piotr Murzionak, </a:t>
            </a:r>
            <a:r>
              <a:rPr kumimoji="0" lang="en-US" sz="1600" b="1" i="0" u="none" strike="noStrike" cap="none" normalizeH="0" baseline="0" dirty="0" err="1" smtClean="0">
                <a:ln>
                  <a:noFill/>
                </a:ln>
                <a:solidFill>
                  <a:schemeClr val="tx1"/>
                </a:solidFill>
                <a:effectLst/>
                <a:ea typeface="Times New Roman" pitchFamily="18" charset="0"/>
                <a:cs typeface="Helvetica"/>
              </a:rPr>
              <a:t>Qi</a:t>
            </a:r>
            <a:r>
              <a:rPr kumimoji="0" lang="en-US" sz="1600" b="1" i="0" u="none" strike="noStrike" cap="none" normalizeH="0" baseline="0" dirty="0" smtClean="0">
                <a:ln>
                  <a:noFill/>
                </a:ln>
                <a:solidFill>
                  <a:schemeClr val="tx1"/>
                </a:solidFill>
                <a:effectLst/>
                <a:ea typeface="Times New Roman" pitchFamily="18" charset="0"/>
                <a:cs typeface="Helvetica"/>
              </a:rPr>
              <a:t>-Yang </a:t>
            </a:r>
            <a:r>
              <a:rPr kumimoji="0" lang="en-US" sz="1600" b="1" i="0" u="none" strike="noStrike" cap="none" normalizeH="0" baseline="0" dirty="0" err="1" smtClean="0">
                <a:ln>
                  <a:noFill/>
                </a:ln>
                <a:solidFill>
                  <a:schemeClr val="tx1"/>
                </a:solidFill>
                <a:effectLst/>
                <a:ea typeface="Times New Roman" pitchFamily="18" charset="0"/>
                <a:cs typeface="Helvetica"/>
              </a:rPr>
              <a:t>Peng</a:t>
            </a:r>
            <a:r>
              <a:rPr kumimoji="0" lang="en-US" sz="1600" b="1" i="0" u="none" strike="noStrike" cap="none" normalizeH="0" baseline="0" dirty="0" smtClean="0">
                <a:ln>
                  <a:noFill/>
                </a:ln>
                <a:solidFill>
                  <a:schemeClr val="tx1"/>
                </a:solidFill>
                <a:effectLst/>
                <a:ea typeface="Times New Roman" pitchFamily="18" charset="0"/>
                <a:cs typeface="Helvetica"/>
              </a:rPr>
              <a:t>, Paul Burbulea, Ian Sinclair, Gregory </a:t>
            </a:r>
            <a:r>
              <a:rPr kumimoji="0" lang="en-US" sz="1600" b="1" i="0" u="none" strike="noStrike" cap="none" normalizeH="0" baseline="0" dirty="0" err="1" smtClean="0">
                <a:ln>
                  <a:noFill/>
                </a:ln>
                <a:solidFill>
                  <a:schemeClr val="tx1"/>
                </a:solidFill>
                <a:effectLst/>
                <a:ea typeface="Times New Roman" pitchFamily="18" charset="0"/>
                <a:cs typeface="Helvetica"/>
              </a:rPr>
              <a:t>Schinn</a:t>
            </a:r>
            <a:r>
              <a:rPr kumimoji="0" lang="en-US" sz="1600" b="1" i="0" u="none" strike="noStrike" cap="none" normalizeH="0" baseline="0" dirty="0" smtClean="0">
                <a:ln>
                  <a:noFill/>
                </a:ln>
                <a:solidFill>
                  <a:schemeClr val="tx1"/>
                </a:solidFill>
                <a:effectLst/>
                <a:ea typeface="Times New Roman" pitchFamily="18" charset="0"/>
                <a:cs typeface="Helvetica"/>
              </a:rPr>
              <a:t>,</a:t>
            </a:r>
          </a:p>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ea typeface="Times New Roman" pitchFamily="18" charset="0"/>
                <a:cs typeface="Helvetica"/>
              </a:rPr>
              <a:t>MPB Communications Inc., Pointe Claire, Quebec, Canada</a:t>
            </a:r>
            <a:endParaRPr kumimoji="0" lang="en-US" sz="1600" b="1" i="0" u="none" strike="noStrike" cap="none" normalizeH="0" baseline="0" dirty="0" smtClean="0">
              <a:ln>
                <a:noFill/>
              </a:ln>
              <a:solidFill>
                <a:schemeClr val="tx1"/>
              </a:solidFill>
              <a:effectLst/>
              <a:ea typeface="Times New Roman" pitchFamily="18" charset="0"/>
              <a:cs typeface="Helvetic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Times New Roman" pitchFamily="18" charset="0"/>
                <a:cs typeface="Helvetica"/>
              </a:rPr>
              <a:t> Yang Gao, Chris Bridges, Roberto </a:t>
            </a:r>
            <a:r>
              <a:rPr kumimoji="0" lang="en-US" sz="1600" b="1" i="0" u="none" strike="noStrike" cap="none" normalizeH="0" baseline="0" dirty="0" err="1" smtClean="0">
                <a:ln>
                  <a:noFill/>
                </a:ln>
                <a:solidFill>
                  <a:schemeClr val="tx1"/>
                </a:solidFill>
                <a:effectLst/>
                <a:ea typeface="Times New Roman" pitchFamily="18" charset="0"/>
                <a:cs typeface="Helvetica"/>
              </a:rPr>
              <a:t>Armellin</a:t>
            </a:r>
            <a:r>
              <a:rPr kumimoji="0" lang="en-US" sz="1600" b="1" i="0" u="none" strike="noStrike" cap="none" normalizeH="0" baseline="0" dirty="0" smtClean="0">
                <a:ln>
                  <a:noFill/>
                </a:ln>
                <a:solidFill>
                  <a:schemeClr val="tx1"/>
                </a:solidFill>
                <a:effectLst/>
                <a:ea typeface="Times New Roman" pitchFamily="18" charset="0"/>
                <a:cs typeface="Helvetica"/>
              </a:rPr>
              <a:t>, Andrea </a:t>
            </a:r>
            <a:r>
              <a:rPr kumimoji="0" lang="en-US" sz="1600" b="1" i="0" u="none" strike="noStrike" cap="none" normalizeH="0" baseline="0" dirty="0" err="1" smtClean="0">
                <a:ln>
                  <a:noFill/>
                </a:ln>
                <a:solidFill>
                  <a:schemeClr val="tx1"/>
                </a:solidFill>
                <a:effectLst/>
                <a:ea typeface="Times New Roman" pitchFamily="18" charset="0"/>
                <a:cs typeface="Helvetica"/>
              </a:rPr>
              <a:t>Luccafabris</a:t>
            </a:r>
            <a:r>
              <a:rPr kumimoji="0" lang="en-US" sz="1600" b="1" i="0" u="none" strike="noStrike" cap="none" normalizeH="0" baseline="0" dirty="0" smtClean="0">
                <a:ln>
                  <a:noFill/>
                </a:ln>
                <a:solidFill>
                  <a:schemeClr val="tx1"/>
                </a:solidFill>
                <a:effectLst/>
                <a:ea typeface="Times New Roman" pitchFamily="18" charset="0"/>
                <a:cs typeface="Helvetica"/>
              </a:rPr>
              <a:t>, </a:t>
            </a:r>
            <a:r>
              <a:rPr lang="en-US" sz="1600" b="1" dirty="0" smtClean="0"/>
              <a:t>Nicola </a:t>
            </a:r>
            <a:r>
              <a:rPr lang="en-US" sz="1600" b="1" dirty="0" err="1" smtClean="0"/>
              <a:t>Baresi</a:t>
            </a:r>
            <a:endParaRPr kumimoji="0" lang="en-US" sz="1600" b="1" i="0" u="none" strike="noStrike" cap="none" normalizeH="0" baseline="0" dirty="0" smtClean="0">
              <a:ln>
                <a:noFill/>
              </a:ln>
              <a:solidFill>
                <a:schemeClr val="tx1"/>
              </a:solidFill>
              <a:effectLst/>
              <a:ea typeface="Times New Roman" pitchFamily="18" charset="0"/>
              <a:cs typeface="Helvetica"/>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ea typeface="Times New Roman" pitchFamily="18" charset="0"/>
                <a:cs typeface="Helvetica"/>
              </a:rPr>
              <a:t>Surrey Space Centre, United Kingdom</a:t>
            </a:r>
            <a:r>
              <a:rPr kumimoji="0" lang="en-US" sz="1600" b="1" i="0" u="none" strike="noStrike" cap="none" normalizeH="0" baseline="0" dirty="0" smtClean="0">
                <a:ln>
                  <a:noFill/>
                </a:ln>
                <a:solidFill>
                  <a:schemeClr val="tx1"/>
                </a:solidFill>
                <a:effectLst/>
                <a:ea typeface="Times New Roman" pitchFamily="18" charset="0"/>
                <a:cs typeface="Helvetica"/>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Times New Roman" pitchFamily="18" charset="0"/>
                <a:cs typeface="Helvetica"/>
              </a:rPr>
              <a:t>Edward Cloutis, Alexis Parkinson, </a:t>
            </a:r>
            <a:r>
              <a:rPr kumimoji="0" lang="en-US" sz="1600" b="1" i="0" u="none" strike="noStrike" cap="none" normalizeH="0" baseline="0" dirty="0" err="1" smtClean="0">
                <a:ln>
                  <a:noFill/>
                </a:ln>
                <a:solidFill>
                  <a:schemeClr val="tx1"/>
                </a:solidFill>
                <a:effectLst/>
                <a:ea typeface="Times New Roman" pitchFamily="18" charset="0"/>
                <a:cs typeface="Helvetica"/>
              </a:rPr>
              <a:t>Brynn</a:t>
            </a:r>
            <a:r>
              <a:rPr kumimoji="0" lang="en-US" sz="1600" b="1" i="0" u="none" strike="noStrike" cap="none" normalizeH="0" baseline="0" dirty="0" smtClean="0">
                <a:ln>
                  <a:noFill/>
                </a:ln>
                <a:solidFill>
                  <a:schemeClr val="tx1"/>
                </a:solidFill>
                <a:effectLst/>
                <a:ea typeface="Times New Roman" pitchFamily="18" charset="0"/>
                <a:cs typeface="Helvetica"/>
              </a:rPr>
              <a:t> </a:t>
            </a:r>
            <a:r>
              <a:rPr kumimoji="0" lang="en-US" sz="1600" b="1" i="0" u="none" strike="noStrike" cap="none" normalizeH="0" baseline="0" dirty="0" err="1" smtClean="0">
                <a:ln>
                  <a:noFill/>
                </a:ln>
                <a:solidFill>
                  <a:schemeClr val="tx1"/>
                </a:solidFill>
                <a:effectLst/>
                <a:ea typeface="Times New Roman" pitchFamily="18" charset="0"/>
                <a:cs typeface="Helvetica"/>
              </a:rPr>
              <a:t>Dagdick</a:t>
            </a:r>
            <a:endParaRPr kumimoji="0" lang="en-US" sz="1600" b="1" i="0" u="none" strike="noStrike" cap="none" normalizeH="0" baseline="0" dirty="0" smtClean="0">
              <a:ln>
                <a:noFill/>
              </a:ln>
              <a:solidFill>
                <a:schemeClr val="tx1"/>
              </a:solidFill>
              <a:effectLst/>
              <a:ea typeface="Times New Roman" pitchFamily="18" charset="0"/>
              <a:cs typeface="Helvetica"/>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ea typeface="Times New Roman" pitchFamily="18" charset="0"/>
                <a:cs typeface="Helvetica"/>
              </a:rPr>
              <a:t>University of Winnipeg, Manitoba, Canada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Times New Roman" pitchFamily="18" charset="0"/>
                <a:cs typeface="Helvetica"/>
              </a:rPr>
              <a:t> Mike Daly,</a:t>
            </a:r>
          </a:p>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ea typeface="Times New Roman" pitchFamily="18" charset="0"/>
                <a:cs typeface="Helvetica"/>
              </a:rPr>
              <a:t>York University, Toronto, Ontario, Canada</a:t>
            </a:r>
            <a:endParaRPr kumimoji="0" lang="en-US" sz="1600" b="1" i="0" u="none" strike="noStrike" cap="none" normalizeH="0" baseline="0" dirty="0" smtClean="0">
              <a:ln>
                <a:noFill/>
              </a:ln>
              <a:solidFill>
                <a:schemeClr val="tx1"/>
              </a:solidFill>
              <a:effectLst/>
              <a:ea typeface="Times New Roman" pitchFamily="18" charset="0"/>
              <a:cs typeface="Helvetic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ea typeface="Times New Roman" pitchFamily="18" charset="0"/>
                <a:cs typeface="Helvetica"/>
              </a:rPr>
              <a:t>Amélie</a:t>
            </a:r>
            <a:r>
              <a:rPr kumimoji="0" lang="en-US" sz="1600" b="1" i="0" u="none" strike="noStrike" cap="none" normalizeH="0" baseline="0" dirty="0" smtClean="0">
                <a:ln>
                  <a:noFill/>
                </a:ln>
                <a:solidFill>
                  <a:schemeClr val="tx1"/>
                </a:solidFill>
                <a:effectLst/>
                <a:ea typeface="Times New Roman" pitchFamily="18" charset="0"/>
                <a:cs typeface="Helvetica"/>
              </a:rPr>
              <a:t> St-Amour and Jean de Lafontaine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cs typeface="Arial" pitchFamily="34" charset="0"/>
              </a:rPr>
              <a:t>NGC Aerospace, </a:t>
            </a:r>
            <a:r>
              <a:rPr kumimoji="0" lang="en-US" sz="1600" b="1" i="0" u="none" strike="noStrike" cap="none" normalizeH="0" baseline="0" dirty="0" err="1" smtClean="0">
                <a:ln>
                  <a:noFill/>
                </a:ln>
                <a:solidFill>
                  <a:schemeClr val="tx1"/>
                </a:solidFill>
                <a:effectLst/>
                <a:cs typeface="Arial" pitchFamily="34" charset="0"/>
              </a:rPr>
              <a:t>Sherbrooke</a:t>
            </a:r>
            <a:r>
              <a:rPr kumimoji="0" lang="en-US" sz="1600" b="1" i="0" u="none" strike="noStrike" cap="none" normalizeH="0" baseline="0" dirty="0" smtClean="0">
                <a:ln>
                  <a:noFill/>
                </a:ln>
                <a:solidFill>
                  <a:schemeClr val="tx1"/>
                </a:solidFill>
                <a:effectLst/>
                <a:cs typeface="Arial" pitchFamily="34" charset="0"/>
              </a:rPr>
              <a:t>, Quebec, Canada</a:t>
            </a:r>
          </a:p>
        </p:txBody>
      </p:sp>
    </p:spTree>
    <p:extLst>
      <p:ext uri="{BB962C8B-B14F-4D97-AF65-F5344CB8AC3E}">
        <p14:creationId xmlns="" xmlns:p14="http://schemas.microsoft.com/office/powerpoint/2010/main" val="490608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VMMO Interfaces</a:t>
            </a:r>
          </a:p>
        </p:txBody>
      </p:sp>
      <p:sp>
        <p:nvSpPr>
          <p:cNvPr id="3" name="Content Placeholder 2"/>
          <p:cNvSpPr>
            <a:spLocks noGrp="1"/>
          </p:cNvSpPr>
          <p:nvPr>
            <p:ph idx="1"/>
          </p:nvPr>
        </p:nvSpPr>
        <p:spPr>
          <a:xfrm>
            <a:off x="523962" y="1447800"/>
            <a:ext cx="8353338" cy="4510200"/>
          </a:xfrm>
        </p:spPr>
        <p:txBody>
          <a:bodyPr/>
          <a:lstStyle/>
          <a:p>
            <a:r>
              <a:rPr lang="en-US" dirty="0"/>
              <a:t>Accommodation within ISIS Quadpack-XL Cubesat </a:t>
            </a:r>
            <a:r>
              <a:rPr lang="en-US" dirty="0" err="1"/>
              <a:t>deployer</a:t>
            </a:r>
            <a:endParaRPr lang="en-US" dirty="0"/>
          </a:p>
          <a:p>
            <a:r>
              <a:rPr lang="en-US" dirty="0"/>
              <a:t>RS422 system health monitor interface</a:t>
            </a:r>
          </a:p>
          <a:p>
            <a:r>
              <a:rPr lang="en-US" dirty="0"/>
              <a:t>DC power interface for VMMO battery charge-up</a:t>
            </a:r>
          </a:p>
          <a:p>
            <a:endParaRPr lang="en-US" dirty="0"/>
          </a:p>
        </p:txBody>
      </p:sp>
      <p:sp>
        <p:nvSpPr>
          <p:cNvPr id="4" name="Slide Number Placeholder 3"/>
          <p:cNvSpPr>
            <a:spLocks noGrp="1"/>
          </p:cNvSpPr>
          <p:nvPr>
            <p:ph type="sldNum" sz="quarter" idx="12"/>
          </p:nvPr>
        </p:nvSpPr>
        <p:spPr/>
        <p:txBody>
          <a:bodyPr/>
          <a:lstStyle/>
          <a:p>
            <a:fld id="{6AFA727D-3321-44FB-8ACC-EBB4D258C499}" type="slidenum">
              <a:rPr lang="en-US" smtClean="0"/>
              <a:pPr/>
              <a:t>20</a:t>
            </a:fld>
            <a:endParaRPr lang="en-US" dirty="0"/>
          </a:p>
        </p:txBody>
      </p:sp>
      <p:pic>
        <p:nvPicPr>
          <p:cNvPr id="593922" name="Picture 2"/>
          <p:cNvPicPr>
            <a:picLocks noChangeAspect="1" noChangeArrowheads="1"/>
          </p:cNvPicPr>
          <p:nvPr/>
        </p:nvPicPr>
        <p:blipFill>
          <a:blip r:embed="rId2" cstate="print"/>
          <a:srcRect/>
          <a:stretch>
            <a:fillRect/>
          </a:stretch>
        </p:blipFill>
        <p:spPr bwMode="auto">
          <a:xfrm>
            <a:off x="914400" y="3522867"/>
            <a:ext cx="3098538" cy="2725313"/>
          </a:xfrm>
          <a:prstGeom prst="rect">
            <a:avLst/>
          </a:prstGeom>
          <a:noFill/>
          <a:ln w="9525">
            <a:solidFill>
              <a:schemeClr val="tx1"/>
            </a:solidFill>
            <a:miter lim="800000"/>
            <a:headEnd/>
            <a:tailEnd/>
          </a:ln>
        </p:spPr>
      </p:pic>
      <p:sp>
        <p:nvSpPr>
          <p:cNvPr id="7" name="Rectangle 6"/>
          <p:cNvSpPr/>
          <p:nvPr/>
        </p:nvSpPr>
        <p:spPr>
          <a:xfrm>
            <a:off x="5499513" y="3038594"/>
            <a:ext cx="1976310" cy="369332"/>
          </a:xfrm>
          <a:prstGeom prst="rect">
            <a:avLst/>
          </a:prstGeom>
        </p:spPr>
        <p:txBody>
          <a:bodyPr wrap="none">
            <a:spAutoFit/>
          </a:bodyPr>
          <a:lstStyle/>
          <a:p>
            <a:r>
              <a:rPr lang="en-US" u="sng" dirty="0"/>
              <a:t>Electric Propulsion </a:t>
            </a:r>
          </a:p>
        </p:txBody>
      </p:sp>
      <p:sp>
        <p:nvSpPr>
          <p:cNvPr id="8" name="Rectangle 7"/>
          <p:cNvSpPr/>
          <p:nvPr/>
        </p:nvSpPr>
        <p:spPr>
          <a:xfrm>
            <a:off x="927798" y="2960870"/>
            <a:ext cx="2094612" cy="369332"/>
          </a:xfrm>
          <a:prstGeom prst="rect">
            <a:avLst/>
          </a:prstGeom>
        </p:spPr>
        <p:txBody>
          <a:bodyPr wrap="none">
            <a:spAutoFit/>
          </a:bodyPr>
          <a:lstStyle/>
          <a:p>
            <a:r>
              <a:rPr lang="en-US" u="sng" dirty="0"/>
              <a:t>Chemical Propulsion</a:t>
            </a:r>
          </a:p>
        </p:txBody>
      </p:sp>
      <p:pic>
        <p:nvPicPr>
          <p:cNvPr id="9" name="Picture 8" descr="Image result for isis quadpack-XL"/>
          <p:cNvPicPr/>
          <p:nvPr/>
        </p:nvPicPr>
        <p:blipFill>
          <a:blip r:embed="rId3" cstate="print"/>
          <a:srcRect l="11041" r="10726" b="11847"/>
          <a:stretch>
            <a:fillRect/>
          </a:stretch>
        </p:blipFill>
        <p:spPr bwMode="auto">
          <a:xfrm>
            <a:off x="6981824" y="1962150"/>
            <a:ext cx="1838326" cy="1123950"/>
          </a:xfrm>
          <a:prstGeom prst="rect">
            <a:avLst/>
          </a:prstGeom>
          <a:noFill/>
          <a:ln w="9525">
            <a:noFill/>
            <a:miter lim="800000"/>
            <a:headEnd/>
            <a:tailEnd/>
          </a:ln>
        </p:spPr>
      </p:pic>
      <p:pic>
        <p:nvPicPr>
          <p:cNvPr id="10" name="Picture 9">
            <a:extLst>
              <a:ext uri="{FF2B5EF4-FFF2-40B4-BE49-F238E27FC236}">
                <a16:creationId xmlns="" xmlns:a16="http://schemas.microsoft.com/office/drawing/2014/main" id="{DD9E045E-1EFB-45D7-A460-257D48AA1CC6}"/>
              </a:ext>
            </a:extLst>
          </p:cNvPr>
          <p:cNvPicPr>
            <a:picLocks noChangeAspect="1"/>
          </p:cNvPicPr>
          <p:nvPr/>
        </p:nvPicPr>
        <p:blipFill>
          <a:blip r:embed="rId4" cstate="print"/>
          <a:stretch>
            <a:fillRect/>
          </a:stretch>
        </p:blipFill>
        <p:spPr>
          <a:xfrm>
            <a:off x="4889134" y="3522867"/>
            <a:ext cx="3340466" cy="2725313"/>
          </a:xfrm>
          <a:prstGeom prst="rect">
            <a:avLst/>
          </a:prstGeom>
          <a:ln>
            <a:solidFill>
              <a:schemeClr val="tx1"/>
            </a:solidFill>
          </a:ln>
        </p:spPr>
      </p:pic>
    </p:spTree>
    <p:extLst>
      <p:ext uri="{BB962C8B-B14F-4D97-AF65-F5344CB8AC3E}">
        <p14:creationId xmlns="" xmlns:p14="http://schemas.microsoft.com/office/powerpoint/2010/main" val="2575811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LVMM Science Payload</a:t>
            </a:r>
          </a:p>
        </p:txBody>
      </p:sp>
      <p:sp>
        <p:nvSpPr>
          <p:cNvPr id="11" name="Subtitle 10"/>
          <p:cNvSpPr>
            <a:spLocks noGrp="1"/>
          </p:cNvSpPr>
          <p:nvPr>
            <p:ph type="subTitle" idx="1"/>
          </p:nvPr>
        </p:nvSpPr>
        <p:spPr/>
        <p:txBody>
          <a:bodyPr/>
          <a:lstStyle/>
          <a:p>
            <a:fld id="{B4367056-7E2A-4F03-AE58-CF663BCF50DC}" type="slidenum">
              <a:rPr lang="en-US" sz="1800" smtClean="0"/>
              <a:pPr/>
              <a:t>21</a:t>
            </a:fld>
            <a:endParaRPr lang="en-CA" dirty="0"/>
          </a:p>
        </p:txBody>
      </p:sp>
      <p:sp>
        <p:nvSpPr>
          <p:cNvPr id="4" name="Title 1"/>
          <p:cNvSpPr txBox="1">
            <a:spLocks/>
          </p:cNvSpPr>
          <p:nvPr/>
        </p:nvSpPr>
        <p:spPr>
          <a:xfrm>
            <a:off x="866236" y="2754151"/>
            <a:ext cx="7772400" cy="9499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CA" sz="2400" b="1"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CA" sz="2400" b="1" dirty="0">
              <a:latin typeface="+mj-lt"/>
              <a:ea typeface="+mj-ea"/>
              <a:cs typeface="+mj-cs"/>
            </a:endParaRPr>
          </a:p>
        </p:txBody>
      </p:sp>
      <p:pic>
        <p:nvPicPr>
          <p:cNvPr id="8" name="Picture 7">
            <a:extLst>
              <a:ext uri="{FF2B5EF4-FFF2-40B4-BE49-F238E27FC236}">
                <a16:creationId xmlns="" xmlns:a16="http://schemas.microsoft.com/office/drawing/2014/main" id="{EE9D50DC-0B1A-48B1-82CF-F65B5EBBF911}"/>
              </a:ext>
            </a:extLst>
          </p:cNvPr>
          <p:cNvPicPr>
            <a:picLocks noChangeAspect="1"/>
          </p:cNvPicPr>
          <p:nvPr/>
        </p:nvPicPr>
        <p:blipFill>
          <a:blip r:embed="rId2" cstate="print"/>
          <a:stretch>
            <a:fillRect/>
          </a:stretch>
        </p:blipFill>
        <p:spPr>
          <a:xfrm>
            <a:off x="3527674" y="4238623"/>
            <a:ext cx="1628447" cy="1232766"/>
          </a:xfrm>
          <a:prstGeom prst="rect">
            <a:avLst/>
          </a:prstGeom>
        </p:spPr>
      </p:pic>
      <p:pic>
        <p:nvPicPr>
          <p:cNvPr id="9" name="Picture 2"/>
          <p:cNvPicPr>
            <a:picLocks noChangeAspect="1" noChangeArrowheads="1"/>
          </p:cNvPicPr>
          <p:nvPr/>
        </p:nvPicPr>
        <p:blipFill>
          <a:blip r:embed="rId3" cstate="print"/>
          <a:srcRect t="22254"/>
          <a:stretch>
            <a:fillRect/>
          </a:stretch>
        </p:blipFill>
        <p:spPr bwMode="auto">
          <a:xfrm>
            <a:off x="5550902" y="4238623"/>
            <a:ext cx="1346859" cy="840940"/>
          </a:xfrm>
          <a:prstGeom prst="rect">
            <a:avLst/>
          </a:prstGeom>
          <a:noFill/>
          <a:ln w="9525">
            <a:noFill/>
            <a:miter lim="800000"/>
            <a:headEnd/>
            <a:tailEnd/>
          </a:ln>
          <a:effectLst/>
        </p:spPr>
      </p:pic>
      <p:pic>
        <p:nvPicPr>
          <p:cNvPr id="7" name="Picture 2">
            <a:extLst>
              <a:ext uri="{FF2B5EF4-FFF2-40B4-BE49-F238E27FC236}">
                <a16:creationId xmlns="" xmlns:a16="http://schemas.microsoft.com/office/drawing/2014/main" id="{ABBB9FB4-BB92-47BC-ABF7-95B063A66B2F}"/>
              </a:ext>
            </a:extLst>
          </p:cNvPr>
          <p:cNvPicPr>
            <a:picLocks noChangeAspect="1" noChangeArrowheads="1"/>
          </p:cNvPicPr>
          <p:nvPr/>
        </p:nvPicPr>
        <p:blipFill>
          <a:blip r:embed="rId4" cstate="print"/>
          <a:srcRect l="8967" t="7971"/>
          <a:stretch>
            <a:fillRect/>
          </a:stretch>
        </p:blipFill>
        <p:spPr bwMode="auto">
          <a:xfrm>
            <a:off x="7582509" y="4066511"/>
            <a:ext cx="1201273" cy="1252372"/>
          </a:xfrm>
          <a:prstGeom prst="rect">
            <a:avLst/>
          </a:prstGeom>
          <a:noFill/>
          <a:ln w="9525">
            <a:noFill/>
            <a:miter lim="800000"/>
            <a:headEnd/>
            <a:tailEnd/>
          </a:ln>
        </p:spPr>
      </p:pic>
    </p:spTree>
    <p:extLst>
      <p:ext uri="{BB962C8B-B14F-4D97-AF65-F5344CB8AC3E}">
        <p14:creationId xmlns="" xmlns:p14="http://schemas.microsoft.com/office/powerpoint/2010/main" val="379576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LVMM Baseline Mechanical System</a:t>
            </a:r>
          </a:p>
        </p:txBody>
      </p:sp>
      <p:sp>
        <p:nvSpPr>
          <p:cNvPr id="4" name="Slide Number Placeholder 3"/>
          <p:cNvSpPr>
            <a:spLocks noGrp="1"/>
          </p:cNvSpPr>
          <p:nvPr>
            <p:ph type="sldNum" sz="quarter" idx="12"/>
          </p:nvPr>
        </p:nvSpPr>
        <p:spPr/>
        <p:txBody>
          <a:bodyPr/>
          <a:lstStyle/>
          <a:p>
            <a:fld id="{6AFA727D-3321-44FB-8ACC-EBB4D258C499}" type="slidenum">
              <a:rPr lang="en-US" smtClean="0"/>
              <a:pPr/>
              <a:t>22</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076325" y="1078000"/>
            <a:ext cx="7591425" cy="534184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W, 1560 nm Fiber Laser</a:t>
            </a:r>
          </a:p>
        </p:txBody>
      </p:sp>
      <p:sp>
        <p:nvSpPr>
          <p:cNvPr id="3" name="Content Placeholder 2"/>
          <p:cNvSpPr>
            <a:spLocks noGrp="1"/>
          </p:cNvSpPr>
          <p:nvPr>
            <p:ph idx="1"/>
          </p:nvPr>
        </p:nvSpPr>
        <p:spPr>
          <a:xfrm>
            <a:off x="509812" y="1336167"/>
            <a:ext cx="4100288" cy="4806891"/>
          </a:xfrm>
        </p:spPr>
        <p:txBody>
          <a:bodyPr>
            <a:normAutofit/>
          </a:bodyPr>
          <a:lstStyle/>
          <a:p>
            <a:endParaRPr lang="en-US" sz="1800" dirty="0"/>
          </a:p>
          <a:p>
            <a:r>
              <a:rPr lang="en-US" sz="1800" dirty="0"/>
              <a:t>Over 10 years product maturity</a:t>
            </a:r>
          </a:p>
          <a:p>
            <a:r>
              <a:rPr lang="en-US" sz="1800" dirty="0"/>
              <a:t>Leverage the FSD (Proba-2) and </a:t>
            </a:r>
            <a:r>
              <a:rPr lang="en-US" sz="1800" dirty="0" err="1" smtClean="0"/>
              <a:t>Shefex</a:t>
            </a:r>
            <a:r>
              <a:rPr lang="en-US" sz="1800" dirty="0" smtClean="0"/>
              <a:t> (DLR</a:t>
            </a:r>
            <a:r>
              <a:rPr lang="en-US" sz="1800" dirty="0"/>
              <a:t>) flight heritage</a:t>
            </a:r>
          </a:p>
          <a:p>
            <a:r>
              <a:rPr lang="en-US" sz="1800" dirty="0"/>
              <a:t>Single-mode 1560 nm output with M</a:t>
            </a:r>
            <a:r>
              <a:rPr lang="en-US" sz="1800" baseline="30000" dirty="0"/>
              <a:t>2</a:t>
            </a:r>
            <a:r>
              <a:rPr lang="en-US" sz="1800" dirty="0"/>
              <a:t> &lt; 1.1 beam quality for better beam collimation</a:t>
            </a:r>
          </a:p>
          <a:p>
            <a:r>
              <a:rPr lang="en-US" sz="1800" dirty="0"/>
              <a:t>Directly-modulated DFB laser seed</a:t>
            </a:r>
          </a:p>
          <a:p>
            <a:r>
              <a:rPr lang="en-US" sz="1800" dirty="0"/>
              <a:t>Cold-redundant </a:t>
            </a:r>
            <a:r>
              <a:rPr lang="en-US" sz="1800" dirty="0" err="1"/>
              <a:t>uncooled</a:t>
            </a:r>
            <a:r>
              <a:rPr lang="en-US" sz="1800" dirty="0"/>
              <a:t> 980 nm pumps</a:t>
            </a:r>
          </a:p>
          <a:p>
            <a:r>
              <a:rPr lang="en-US" sz="1800" dirty="0"/>
              <a:t>Space-qualified fusion splices</a:t>
            </a:r>
          </a:p>
          <a:p>
            <a:r>
              <a:rPr lang="en-US" sz="1800" dirty="0"/>
              <a:t>Mass  &lt; 600 </a:t>
            </a:r>
            <a:r>
              <a:rPr lang="en-US" sz="1800" dirty="0" smtClean="0"/>
              <a:t>grams, including the </a:t>
            </a:r>
            <a:r>
              <a:rPr lang="en-US" sz="1800" dirty="0"/>
              <a:t>pumps and fiber-optics</a:t>
            </a:r>
          </a:p>
          <a:p>
            <a:endParaRPr lang="en-US" sz="1800" dirty="0"/>
          </a:p>
        </p:txBody>
      </p:sp>
      <p:pic>
        <p:nvPicPr>
          <p:cNvPr id="6" name="Picture 5"/>
          <p:cNvPicPr>
            <a:picLocks noChangeAspect="1"/>
          </p:cNvPicPr>
          <p:nvPr/>
        </p:nvPicPr>
        <p:blipFill>
          <a:blip r:embed="rId2" cstate="print"/>
          <a:stretch>
            <a:fillRect/>
          </a:stretch>
        </p:blipFill>
        <p:spPr>
          <a:xfrm>
            <a:off x="4517042" y="1211455"/>
            <a:ext cx="4337133" cy="2035642"/>
          </a:xfrm>
          <a:prstGeom prst="rect">
            <a:avLst/>
          </a:prstGeom>
        </p:spPr>
      </p:pic>
      <p:pic>
        <p:nvPicPr>
          <p:cNvPr id="5122" name="Picture 2"/>
          <p:cNvPicPr>
            <a:picLocks noChangeAspect="1" noChangeArrowheads="1"/>
          </p:cNvPicPr>
          <p:nvPr/>
        </p:nvPicPr>
        <p:blipFill>
          <a:blip r:embed="rId3" cstate="print"/>
          <a:srcRect t="22254"/>
          <a:stretch>
            <a:fillRect/>
          </a:stretch>
        </p:blipFill>
        <p:spPr bwMode="auto">
          <a:xfrm>
            <a:off x="4392612" y="3472268"/>
            <a:ext cx="4751388" cy="2966631"/>
          </a:xfrm>
          <a:prstGeom prst="rect">
            <a:avLst/>
          </a:prstGeom>
          <a:noFill/>
          <a:ln w="9525">
            <a:noFill/>
            <a:miter lim="800000"/>
            <a:headEnd/>
            <a:tailEnd/>
          </a:ln>
          <a:effectLst/>
        </p:spPr>
      </p:pic>
      <p:sp>
        <p:nvSpPr>
          <p:cNvPr id="7" name="Slide Number Placeholder 4"/>
          <p:cNvSpPr>
            <a:spLocks noGrp="1"/>
          </p:cNvSpPr>
          <p:nvPr>
            <p:ph type="sldNum" sz="quarter" idx="12"/>
          </p:nvPr>
        </p:nvSpPr>
        <p:spPr>
          <a:xfrm>
            <a:off x="7002011" y="-28182"/>
            <a:ext cx="2133600" cy="365125"/>
          </a:xfrm>
        </p:spPr>
        <p:txBody>
          <a:bodyPr/>
          <a:lstStyle/>
          <a:p>
            <a:fld id="{DCD57FC4-C305-C246-BAEE-1D022AE99BB3}"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W, 532 </a:t>
            </a:r>
            <a:r>
              <a:rPr lang="en-US" dirty="0" smtClean="0"/>
              <a:t>nm/10 W 1064 nm  </a:t>
            </a:r>
            <a:r>
              <a:rPr lang="en-US" dirty="0"/>
              <a:t>Fiber Laser</a:t>
            </a:r>
          </a:p>
        </p:txBody>
      </p:sp>
      <p:sp>
        <p:nvSpPr>
          <p:cNvPr id="3" name="Content Placeholder 2"/>
          <p:cNvSpPr>
            <a:spLocks noGrp="1"/>
          </p:cNvSpPr>
          <p:nvPr>
            <p:ph idx="1"/>
          </p:nvPr>
        </p:nvSpPr>
        <p:spPr>
          <a:xfrm>
            <a:off x="468540" y="1582364"/>
            <a:ext cx="4265386" cy="5015285"/>
          </a:xfrm>
        </p:spPr>
        <p:txBody>
          <a:bodyPr>
            <a:normAutofit fontScale="55000" lnSpcReduction="20000"/>
          </a:bodyPr>
          <a:lstStyle/>
          <a:p>
            <a:r>
              <a:rPr lang="en-US" sz="3300" dirty="0"/>
              <a:t>Leverage MPBC commercial units</a:t>
            </a:r>
          </a:p>
          <a:p>
            <a:r>
              <a:rPr lang="en-US" sz="3300" dirty="0"/>
              <a:t>Over ten years technology maturity</a:t>
            </a:r>
          </a:p>
          <a:p>
            <a:r>
              <a:rPr lang="en-US" sz="3300" dirty="0"/>
              <a:t>1064nm critical optics integrated within the optical fiber using Fiber-Bragg gratings (FBGs) for stable optical alignment</a:t>
            </a:r>
          </a:p>
          <a:p>
            <a:r>
              <a:rPr lang="en-US" sz="3300" dirty="0"/>
              <a:t>Mass  &lt; 700 grams with fiber-optics</a:t>
            </a:r>
          </a:p>
          <a:p>
            <a:r>
              <a:rPr lang="en-US" sz="3300" dirty="0"/>
              <a:t>Fiber-optics repackaging for compact form factor based on allowable </a:t>
            </a:r>
            <a:r>
              <a:rPr lang="en-US" sz="3300" dirty="0" err="1" smtClean="0"/>
              <a:t>long­term</a:t>
            </a:r>
            <a:r>
              <a:rPr lang="en-US" sz="3300" dirty="0" smtClean="0"/>
              <a:t> </a:t>
            </a:r>
            <a:r>
              <a:rPr lang="en-US" sz="3300" dirty="0"/>
              <a:t>bend radius (</a:t>
            </a:r>
            <a:r>
              <a:rPr lang="en-US" sz="3300" dirty="0" smtClean="0"/>
              <a:t>r &gt; 35 </a:t>
            </a:r>
            <a:r>
              <a:rPr lang="en-US" sz="3300" dirty="0"/>
              <a:t>mm)</a:t>
            </a:r>
          </a:p>
          <a:p>
            <a:r>
              <a:rPr lang="en-US" sz="3300" dirty="0"/>
              <a:t>Well-developed 532 nm second harmonic generation (SHG)</a:t>
            </a:r>
          </a:p>
          <a:p>
            <a:r>
              <a:rPr lang="en-US" sz="3300" dirty="0"/>
              <a:t>Two 25 W 915 nm pumps, </a:t>
            </a:r>
            <a:r>
              <a:rPr lang="en-US" sz="3300" dirty="0" smtClean="0"/>
              <a:t>one redundant</a:t>
            </a:r>
            <a:endParaRPr lang="en-US" sz="3300" dirty="0"/>
          </a:p>
          <a:p>
            <a:r>
              <a:rPr lang="en-US" sz="3300" dirty="0"/>
              <a:t>Some proton and gamma testing to 100 krad completed on key 1064 nm components</a:t>
            </a:r>
          </a:p>
          <a:p>
            <a:r>
              <a:rPr lang="en-US" sz="3300" dirty="0"/>
              <a:t>TVAC testing (-40°C to +40°C)</a:t>
            </a:r>
          </a:p>
          <a:p>
            <a:endParaRPr lang="en-US" dirty="0"/>
          </a:p>
        </p:txBody>
      </p:sp>
      <p:pic>
        <p:nvPicPr>
          <p:cNvPr id="6" name="Picture 5"/>
          <p:cNvPicPr>
            <a:picLocks noChangeAspect="1"/>
          </p:cNvPicPr>
          <p:nvPr/>
        </p:nvPicPr>
        <p:blipFill>
          <a:blip r:embed="rId2" cstate="print"/>
          <a:stretch>
            <a:fillRect/>
          </a:stretch>
        </p:blipFill>
        <p:spPr>
          <a:xfrm>
            <a:off x="4887606" y="1351018"/>
            <a:ext cx="3724407" cy="1830332"/>
          </a:xfrm>
          <a:prstGeom prst="rect">
            <a:avLst/>
          </a:prstGeom>
        </p:spPr>
      </p:pic>
      <p:pic>
        <p:nvPicPr>
          <p:cNvPr id="7170" name="Picture 2"/>
          <p:cNvPicPr>
            <a:picLocks noChangeAspect="1" noChangeArrowheads="1"/>
          </p:cNvPicPr>
          <p:nvPr/>
        </p:nvPicPr>
        <p:blipFill>
          <a:blip r:embed="rId3" cstate="print"/>
          <a:srcRect/>
          <a:stretch>
            <a:fillRect/>
          </a:stretch>
        </p:blipFill>
        <p:spPr bwMode="auto">
          <a:xfrm>
            <a:off x="4514850" y="3561639"/>
            <a:ext cx="4629150" cy="2640723"/>
          </a:xfrm>
          <a:prstGeom prst="rect">
            <a:avLst/>
          </a:prstGeom>
          <a:noFill/>
          <a:ln w="9525">
            <a:noFill/>
            <a:miter lim="800000"/>
            <a:headEnd/>
            <a:tailEnd/>
          </a:ln>
          <a:effectLst/>
        </p:spPr>
      </p:pic>
      <p:sp>
        <p:nvSpPr>
          <p:cNvPr id="7" name="Slide Number Placeholder 4"/>
          <p:cNvSpPr>
            <a:spLocks noGrp="1"/>
          </p:cNvSpPr>
          <p:nvPr>
            <p:ph type="sldNum" sz="quarter" idx="12"/>
          </p:nvPr>
        </p:nvSpPr>
        <p:spPr>
          <a:xfrm>
            <a:off x="7002011" y="-28182"/>
            <a:ext cx="2133600" cy="365125"/>
          </a:xfrm>
        </p:spPr>
        <p:txBody>
          <a:bodyPr/>
          <a:lstStyle/>
          <a:p>
            <a:fld id="{DCD57FC4-C305-C246-BAEE-1D022AE99BB3}"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LVMM Optical Receiver Preliminary Design</a:t>
            </a:r>
          </a:p>
        </p:txBody>
      </p:sp>
      <p:sp>
        <p:nvSpPr>
          <p:cNvPr id="3" name="Content Placeholder 2"/>
          <p:cNvSpPr>
            <a:spLocks noGrp="1"/>
          </p:cNvSpPr>
          <p:nvPr>
            <p:ph idx="1"/>
          </p:nvPr>
        </p:nvSpPr>
        <p:spPr>
          <a:xfrm>
            <a:off x="504911" y="1654029"/>
            <a:ext cx="3457489" cy="4806891"/>
          </a:xfrm>
        </p:spPr>
        <p:txBody>
          <a:bodyPr>
            <a:normAutofit fontScale="92500" lnSpcReduction="10000"/>
          </a:bodyPr>
          <a:lstStyle/>
          <a:p>
            <a:r>
              <a:rPr lang="en-US" dirty="0"/>
              <a:t>Leverage the GHGsat-D  optomechanical and baffle design </a:t>
            </a:r>
          </a:p>
          <a:p>
            <a:r>
              <a:rPr lang="en-US" dirty="0"/>
              <a:t>GHGsat/LCROSS InGaAs SU640HSX 2-D Array</a:t>
            </a:r>
          </a:p>
          <a:p>
            <a:r>
              <a:rPr lang="en-US" dirty="0"/>
              <a:t>Back-illuminated Prime </a:t>
            </a:r>
            <a:r>
              <a:rPr lang="en-US" dirty="0" smtClean="0"/>
              <a:t>95B-OEM </a:t>
            </a:r>
            <a:r>
              <a:rPr lang="en-US" dirty="0"/>
              <a:t>CMOS UV/Vis Imager</a:t>
            </a:r>
          </a:p>
          <a:p>
            <a:r>
              <a:rPr lang="en-US" dirty="0"/>
              <a:t>UV-Vis/SWIR Dichroic Optics</a:t>
            </a:r>
          </a:p>
          <a:p>
            <a:r>
              <a:rPr lang="en-US" dirty="0"/>
              <a:t>Selection of radiation tolerant glass materials</a:t>
            </a:r>
          </a:p>
          <a:p>
            <a:r>
              <a:rPr lang="en-US" dirty="0" smtClean="0"/>
              <a:t>Broadband </a:t>
            </a:r>
            <a:r>
              <a:rPr lang="en-US" dirty="0"/>
              <a:t>AR coating using ECI COTS coating technology</a:t>
            </a:r>
          </a:p>
          <a:p>
            <a:r>
              <a:rPr lang="en-US" dirty="0"/>
              <a:t>Zemax optical design and simulations</a:t>
            </a:r>
          </a:p>
          <a:p>
            <a:r>
              <a:rPr lang="en-US" dirty="0"/>
              <a:t>7.8 cm OD primary aperture</a:t>
            </a:r>
          </a:p>
        </p:txBody>
      </p:sp>
      <p:sp>
        <p:nvSpPr>
          <p:cNvPr id="4" name="Slide Number Placeholder 3"/>
          <p:cNvSpPr>
            <a:spLocks noGrp="1"/>
          </p:cNvSpPr>
          <p:nvPr>
            <p:ph type="sldNum" sz="quarter" idx="12"/>
          </p:nvPr>
        </p:nvSpPr>
        <p:spPr>
          <a:prstGeom prst="rect">
            <a:avLst/>
          </a:prstGeom>
        </p:spPr>
        <p:txBody>
          <a:bodyPr/>
          <a:lstStyle/>
          <a:p>
            <a:fld id="{6AFA727D-3321-44FB-8ACC-EBB4D258C499}" type="slidenum">
              <a:rPr lang="en-US" smtClean="0"/>
              <a:pPr/>
              <a:t>25</a:t>
            </a:fld>
            <a:endParaRPr lang="en-US" dirty="0"/>
          </a:p>
        </p:txBody>
      </p:sp>
      <p:pic>
        <p:nvPicPr>
          <p:cNvPr id="11" name="Picture 10"/>
          <p:cNvPicPr/>
          <p:nvPr/>
        </p:nvPicPr>
        <p:blipFill>
          <a:blip r:embed="rId2" cstate="print"/>
          <a:srcRect l="5106" t="38670"/>
          <a:stretch>
            <a:fillRect/>
          </a:stretch>
        </p:blipFill>
        <p:spPr bwMode="auto">
          <a:xfrm>
            <a:off x="3790950" y="4057650"/>
            <a:ext cx="5353050" cy="2162175"/>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4343399" y="1280689"/>
            <a:ext cx="4523839" cy="257693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929" y="331788"/>
            <a:ext cx="6885071" cy="675857"/>
          </a:xfrm>
        </p:spPr>
        <p:txBody>
          <a:bodyPr>
            <a:noAutofit/>
          </a:bodyPr>
          <a:lstStyle/>
          <a:p>
            <a:r>
              <a:rPr lang="en-US" dirty="0"/>
              <a:t>LVMM SNR in Active mode using 4 W fiber lasers at 532nm and 1560 nm (0.12 Albedo. lunar night)</a:t>
            </a:r>
          </a:p>
        </p:txBody>
      </p:sp>
      <p:sp>
        <p:nvSpPr>
          <p:cNvPr id="6" name="Content Placeholder 5"/>
          <p:cNvSpPr>
            <a:spLocks noGrp="1"/>
          </p:cNvSpPr>
          <p:nvPr>
            <p:ph idx="1"/>
          </p:nvPr>
        </p:nvSpPr>
        <p:spPr>
          <a:xfrm>
            <a:off x="409575" y="1476375"/>
            <a:ext cx="8477250" cy="5003595"/>
          </a:xfrm>
        </p:spPr>
        <p:txBody>
          <a:bodyPr/>
          <a:lstStyle/>
          <a:p>
            <a:r>
              <a:rPr lang="en-US" sz="1800" dirty="0"/>
              <a:t>10% optical throughput margin</a:t>
            </a:r>
          </a:p>
          <a:p>
            <a:r>
              <a:rPr lang="en-US" sz="1800" dirty="0"/>
              <a:t>80% of signal within </a:t>
            </a:r>
            <a:r>
              <a:rPr lang="en-US" sz="1800" dirty="0" smtClean="0"/>
              <a:t>2 x 2 </a:t>
            </a:r>
            <a:r>
              <a:rPr lang="en-US" sz="1800" dirty="0"/>
              <a:t>pixel</a:t>
            </a:r>
          </a:p>
          <a:p>
            <a:r>
              <a:rPr lang="en-US" sz="1800" dirty="0"/>
              <a:t>Noise sources: </a:t>
            </a:r>
          </a:p>
          <a:p>
            <a:pPr lvl="1"/>
            <a:r>
              <a:rPr lang="en-US" sz="1800" dirty="0"/>
              <a:t>Imager read-out noise (2 e rms  (Prime-95B), 35 e rms (Su640HSX)</a:t>
            </a:r>
          </a:p>
          <a:p>
            <a:pPr lvl="1"/>
            <a:r>
              <a:rPr lang="en-US" sz="1800" dirty="0"/>
              <a:t>Optical signal shot noise, imager dark signal shot noise, digitization noise</a:t>
            </a:r>
          </a:p>
          <a:p>
            <a:pPr lvl="1"/>
            <a:endParaRPr lang="en-US" dirty="0"/>
          </a:p>
        </p:txBody>
      </p:sp>
      <p:graphicFrame>
        <p:nvGraphicFramePr>
          <p:cNvPr id="4" name="Table 3"/>
          <p:cNvGraphicFramePr>
            <a:graphicFrameLocks noGrp="1"/>
          </p:cNvGraphicFramePr>
          <p:nvPr/>
        </p:nvGraphicFramePr>
        <p:xfrm>
          <a:off x="906607" y="3374448"/>
          <a:ext cx="7472217" cy="2897872"/>
        </p:xfrm>
        <a:graphic>
          <a:graphicData uri="http://schemas.openxmlformats.org/drawingml/2006/table">
            <a:tbl>
              <a:tblPr/>
              <a:tblGrid>
                <a:gridCol w="1123567">
                  <a:extLst>
                    <a:ext uri="{9D8B030D-6E8A-4147-A177-3AD203B41FA5}">
                      <a16:colId xmlns="" xmlns:a16="http://schemas.microsoft.com/office/drawing/2014/main" val="20000"/>
                    </a:ext>
                  </a:extLst>
                </a:gridCol>
                <a:gridCol w="1417716">
                  <a:extLst>
                    <a:ext uri="{9D8B030D-6E8A-4147-A177-3AD203B41FA5}">
                      <a16:colId xmlns="" xmlns:a16="http://schemas.microsoft.com/office/drawing/2014/main" val="20001"/>
                    </a:ext>
                  </a:extLst>
                </a:gridCol>
                <a:gridCol w="1343143">
                  <a:extLst>
                    <a:ext uri="{9D8B030D-6E8A-4147-A177-3AD203B41FA5}">
                      <a16:colId xmlns="" xmlns:a16="http://schemas.microsoft.com/office/drawing/2014/main" val="20002"/>
                    </a:ext>
                  </a:extLst>
                </a:gridCol>
                <a:gridCol w="1193168">
                  <a:extLst>
                    <a:ext uri="{9D8B030D-6E8A-4147-A177-3AD203B41FA5}">
                      <a16:colId xmlns="" xmlns:a16="http://schemas.microsoft.com/office/drawing/2014/main" val="20003"/>
                    </a:ext>
                  </a:extLst>
                </a:gridCol>
                <a:gridCol w="1224655">
                  <a:extLst>
                    <a:ext uri="{9D8B030D-6E8A-4147-A177-3AD203B41FA5}">
                      <a16:colId xmlns="" xmlns:a16="http://schemas.microsoft.com/office/drawing/2014/main" val="20004"/>
                    </a:ext>
                  </a:extLst>
                </a:gridCol>
                <a:gridCol w="1169968">
                  <a:extLst>
                    <a:ext uri="{9D8B030D-6E8A-4147-A177-3AD203B41FA5}">
                      <a16:colId xmlns="" xmlns:a16="http://schemas.microsoft.com/office/drawing/2014/main" val="20005"/>
                    </a:ext>
                  </a:extLst>
                </a:gridCol>
              </a:tblGrid>
              <a:tr h="541587">
                <a:tc>
                  <a:txBody>
                    <a:bodyPr/>
                    <a:lstStyle/>
                    <a:p>
                      <a:pPr marL="0" marR="0" algn="ctr">
                        <a:spcBef>
                          <a:spcPts val="0"/>
                        </a:spcBef>
                        <a:spcAft>
                          <a:spcPts val="0"/>
                        </a:spcAft>
                      </a:pPr>
                      <a:r>
                        <a:rPr lang="en-CA" sz="1600" b="1" dirty="0">
                          <a:latin typeface="Times New Roman"/>
                          <a:ea typeface="Times New Roman"/>
                          <a:cs typeface="Times New Roman"/>
                        </a:rPr>
                        <a:t>Altitude</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CA" sz="1600" b="1" dirty="0">
                          <a:latin typeface="Times New Roman"/>
                          <a:ea typeface="Times New Roman"/>
                          <a:cs typeface="Times New Roman"/>
                        </a:rPr>
                        <a:t>Measurement Mode Pointing</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CA" sz="1600" b="1" dirty="0">
                          <a:latin typeface="Times New Roman"/>
                          <a:ea typeface="Times New Roman"/>
                          <a:cs typeface="Times New Roman"/>
                        </a:rPr>
                        <a:t>Integration Time</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CA" sz="1600" b="1">
                          <a:latin typeface="Times New Roman"/>
                          <a:ea typeface="Times New Roman"/>
                          <a:cs typeface="Times New Roman"/>
                        </a:rPr>
                        <a:t>SWIR along-track GSD</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spcBef>
                          <a:spcPts val="0"/>
                        </a:spcBef>
                        <a:spcAft>
                          <a:spcPts val="0"/>
                        </a:spcAft>
                      </a:pPr>
                      <a:r>
                        <a:rPr lang="en-CA" sz="1600" b="1" dirty="0">
                          <a:latin typeface="Times New Roman"/>
                          <a:ea typeface="Times New Roman"/>
                          <a:cs typeface="Times New Roman"/>
                        </a:rPr>
                        <a:t>SNR</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 xmlns:a16="http://schemas.microsoft.com/office/drawing/2014/main" val="10000"/>
                  </a:ext>
                </a:extLst>
              </a:tr>
              <a:tr h="270794">
                <a:tc>
                  <a:txBody>
                    <a:bodyPr/>
                    <a:lstStyle/>
                    <a:p>
                      <a:pPr marL="0" marR="0" algn="ctr">
                        <a:spcBef>
                          <a:spcPts val="0"/>
                        </a:spcBef>
                        <a:spcAft>
                          <a:spcPts val="0"/>
                        </a:spcAft>
                      </a:pPr>
                      <a:r>
                        <a:rPr lang="en-CA" sz="1600" b="1">
                          <a:latin typeface="Times New Roman"/>
                          <a:ea typeface="Times New Roman"/>
                          <a:cs typeface="Times New Roman"/>
                        </a:rPr>
                        <a:t>km</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CA" sz="1600" b="1" dirty="0" err="1">
                          <a:latin typeface="Times New Roman"/>
                          <a:ea typeface="Times New Roman"/>
                          <a:cs typeface="Times New Roman"/>
                        </a:rPr>
                        <a:t>s</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CA" sz="1600" b="1" dirty="0" err="1">
                          <a:latin typeface="Times New Roman"/>
                          <a:ea typeface="Times New Roman"/>
                          <a:cs typeface="Times New Roman"/>
                        </a:rPr>
                        <a:t>m</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CA" sz="1600" b="1">
                          <a:latin typeface="Times New Roman"/>
                          <a:ea typeface="Times New Roman"/>
                          <a:cs typeface="Times New Roman"/>
                        </a:rPr>
                        <a:t>532nm</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CA" sz="1600" b="1">
                          <a:latin typeface="Times New Roman"/>
                          <a:ea typeface="Times New Roman"/>
                          <a:cs typeface="Times New Roman"/>
                        </a:rPr>
                        <a:t>1560 nm</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270794">
                <a:tc>
                  <a:txBody>
                    <a:bodyPr/>
                    <a:lstStyle/>
                    <a:p>
                      <a:pPr marL="0" marR="0" algn="ctr">
                        <a:spcBef>
                          <a:spcPts val="0"/>
                        </a:spcBef>
                        <a:spcAft>
                          <a:spcPts val="0"/>
                        </a:spcAft>
                      </a:pPr>
                      <a:r>
                        <a:rPr lang="en-CA" sz="1600">
                          <a:latin typeface="Times New Roman"/>
                          <a:ea typeface="Times New Roman"/>
                          <a:cs typeface="Times New Roman"/>
                        </a:rPr>
                        <a:t>26</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CA" sz="1600">
                          <a:latin typeface="Times New Roman"/>
                          <a:ea typeface="Times New Roman"/>
                          <a:cs typeface="Times New Roman"/>
                        </a:rPr>
                        <a:t>Nadir</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a:latin typeface="Times New Roman"/>
                          <a:ea typeface="Times New Roman"/>
                          <a:cs typeface="Times New Roman"/>
                        </a:rPr>
                        <a:t>0.024</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dirty="0">
                          <a:latin typeface="Times New Roman"/>
                          <a:ea typeface="Times New Roman"/>
                          <a:cs typeface="Times New Roman"/>
                        </a:rPr>
                        <a:t>44</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185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289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70794">
                <a:tc>
                  <a:txBody>
                    <a:bodyPr/>
                    <a:lstStyle/>
                    <a:p>
                      <a:pPr marL="0" marR="0" algn="ctr">
                        <a:spcBef>
                          <a:spcPts val="0"/>
                        </a:spcBef>
                        <a:spcAft>
                          <a:spcPts val="0"/>
                        </a:spcAft>
                      </a:pPr>
                      <a:r>
                        <a:rPr lang="en-CA" sz="1600">
                          <a:latin typeface="Times New Roman"/>
                          <a:ea typeface="Times New Roman"/>
                          <a:cs typeface="Times New Roman"/>
                        </a:rPr>
                        <a:t>50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CA" sz="1600">
                          <a:latin typeface="Times New Roman"/>
                          <a:ea typeface="Times New Roman"/>
                          <a:cs typeface="Times New Roman"/>
                        </a:rPr>
                        <a:t>Nadir</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a:latin typeface="Times New Roman"/>
                          <a:ea typeface="Times New Roman"/>
                          <a:cs typeface="Times New Roman"/>
                        </a:rPr>
                        <a:t>0.024</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dirty="0">
                          <a:latin typeface="Times New Roman"/>
                          <a:ea typeface="Times New Roman"/>
                          <a:cs typeface="Times New Roman"/>
                        </a:rPr>
                        <a:t>46</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a:ea typeface="Times New Roman"/>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70794">
                <a:tc>
                  <a:txBody>
                    <a:bodyPr/>
                    <a:lstStyle/>
                    <a:p>
                      <a:pPr marL="0" marR="0" algn="ctr">
                        <a:spcBef>
                          <a:spcPts val="0"/>
                        </a:spcBef>
                        <a:spcAft>
                          <a:spcPts val="0"/>
                        </a:spcAft>
                      </a:pPr>
                      <a:r>
                        <a:rPr lang="en-CA" sz="1600">
                          <a:latin typeface="Times New Roman"/>
                          <a:ea typeface="Times New Roman"/>
                          <a:cs typeface="Times New Roman"/>
                        </a:rPr>
                        <a:t>75</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CA" sz="1600">
                          <a:latin typeface="Times New Roman"/>
                          <a:ea typeface="Times New Roman"/>
                          <a:cs typeface="Times New Roman"/>
                        </a:rPr>
                        <a:t>Nadir</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a:latin typeface="Times New Roman"/>
                          <a:ea typeface="Times New Roman"/>
                          <a:cs typeface="Times New Roman"/>
                        </a:rPr>
                        <a:t>0.024</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dirty="0">
                          <a:latin typeface="Times New Roman"/>
                          <a:ea typeface="Times New Roman"/>
                          <a:cs typeface="Times New Roman"/>
                        </a:rPr>
                        <a:t>49</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chemeClr val="tx1"/>
                          </a:solidFill>
                          <a:latin typeface="Times New Roman"/>
                          <a:ea typeface="Times New Roman"/>
                          <a:cs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chemeClr val="tx1"/>
                          </a:solidFill>
                          <a:latin typeface="Times New Roman"/>
                          <a:ea typeface="Times New Roman"/>
                          <a:cs typeface="Times New Roman"/>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70794">
                <a:tc>
                  <a:txBody>
                    <a:bodyPr/>
                    <a:lstStyle/>
                    <a:p>
                      <a:pPr marL="0" marR="0" algn="ctr">
                        <a:spcBef>
                          <a:spcPts val="0"/>
                        </a:spcBef>
                        <a:spcAft>
                          <a:spcPts val="0"/>
                        </a:spcAft>
                      </a:pPr>
                      <a:r>
                        <a:rPr lang="en-CA" sz="1600">
                          <a:latin typeface="Times New Roman"/>
                          <a:ea typeface="Times New Roman"/>
                          <a:cs typeface="Times New Roman"/>
                        </a:rPr>
                        <a:t>100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CA" sz="1600">
                          <a:latin typeface="Times New Roman"/>
                          <a:ea typeface="Times New Roman"/>
                          <a:cs typeface="Times New Roman"/>
                        </a:rPr>
                        <a:t>Nadir</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a:latin typeface="Times New Roman"/>
                          <a:ea typeface="Times New Roman"/>
                          <a:cs typeface="Times New Roman"/>
                        </a:rPr>
                        <a:t>0.024</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a:latin typeface="Times New Roman"/>
                          <a:ea typeface="Times New Roman"/>
                          <a:cs typeface="Times New Roman"/>
                        </a:rPr>
                        <a:t>52.5</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chemeClr val="tx1"/>
                          </a:solidFill>
                          <a:latin typeface="Times New Roman"/>
                          <a:ea typeface="Times New Roman"/>
                          <a:cs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dirty="0">
                          <a:solidFill>
                            <a:schemeClr val="tx1"/>
                          </a:solidFill>
                          <a:latin typeface="Times New Roman"/>
                          <a:ea typeface="Times New Roman"/>
                          <a:cs typeface="Times New Roman"/>
                        </a:rPr>
                        <a:t>52</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70794">
                <a:tc>
                  <a:txBody>
                    <a:bodyPr/>
                    <a:lstStyle/>
                    <a:p>
                      <a:pPr marL="0" marR="0" algn="ctr">
                        <a:spcBef>
                          <a:spcPts val="0"/>
                        </a:spcBef>
                        <a:spcAft>
                          <a:spcPts val="0"/>
                        </a:spcAft>
                      </a:pPr>
                      <a:r>
                        <a:rPr lang="en-CA" sz="1600">
                          <a:latin typeface="Times New Roman"/>
                          <a:ea typeface="Times New Roman"/>
                          <a:cs typeface="Times New Roman"/>
                        </a:rPr>
                        <a:t>100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CA" sz="1600">
                          <a:latin typeface="Times New Roman"/>
                          <a:ea typeface="Times New Roman"/>
                          <a:cs typeface="Times New Roman"/>
                        </a:rPr>
                        <a:t>Step and Track</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a:latin typeface="Times New Roman"/>
                          <a:ea typeface="Times New Roman"/>
                          <a:cs typeface="Times New Roman"/>
                        </a:rPr>
                        <a:t>0.2</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dirty="0">
                          <a:latin typeface="Times New Roman"/>
                          <a:ea typeface="Times New Roman"/>
                          <a:cs typeface="Times New Roman"/>
                        </a:rPr>
                        <a:t>52</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dirty="0">
                          <a:solidFill>
                            <a:schemeClr val="tx1"/>
                          </a:solidFill>
                          <a:latin typeface="Times New Roman"/>
                          <a:ea typeface="Times New Roman"/>
                          <a:cs typeface="Times New Roman"/>
                        </a:rPr>
                        <a:t>137</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dirty="0">
                          <a:solidFill>
                            <a:schemeClr val="tx1"/>
                          </a:solidFill>
                          <a:latin typeface="Times New Roman"/>
                          <a:ea typeface="Times New Roman"/>
                          <a:cs typeface="Times New Roman"/>
                        </a:rPr>
                        <a:t>178</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70794">
                <a:tc>
                  <a:txBody>
                    <a:bodyPr/>
                    <a:lstStyle/>
                    <a:p>
                      <a:pPr marL="0" marR="0" algn="ctr">
                        <a:spcBef>
                          <a:spcPts val="0"/>
                        </a:spcBef>
                        <a:spcAft>
                          <a:spcPts val="0"/>
                        </a:spcAft>
                      </a:pPr>
                      <a:r>
                        <a:rPr lang="en-CA" sz="1600">
                          <a:latin typeface="Times New Roman"/>
                          <a:ea typeface="Times New Roman"/>
                          <a:cs typeface="Times New Roman"/>
                        </a:rPr>
                        <a:t>150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CA" sz="1600">
                          <a:latin typeface="Times New Roman"/>
                          <a:ea typeface="Times New Roman"/>
                          <a:cs typeface="Times New Roman"/>
                        </a:rPr>
                        <a:t>Step and Track</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a:latin typeface="Times New Roman"/>
                          <a:ea typeface="Times New Roman"/>
                          <a:cs typeface="Times New Roman"/>
                        </a:rPr>
                        <a:t>0.2</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a:latin typeface="Times New Roman"/>
                          <a:ea typeface="Times New Roman"/>
                          <a:cs typeface="Times New Roman"/>
                        </a:rPr>
                        <a:t>78</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chemeClr val="tx1"/>
                          </a:solidFill>
                          <a:latin typeface="Times New Roman"/>
                          <a:ea typeface="Times New Roman"/>
                          <a:cs typeface="Times New Roman"/>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dirty="0">
                          <a:solidFill>
                            <a:schemeClr val="tx1"/>
                          </a:solidFill>
                          <a:latin typeface="Times New Roman"/>
                          <a:ea typeface="Times New Roman"/>
                          <a:cs typeface="Times New Roman"/>
                        </a:rPr>
                        <a:t>99</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70794">
                <a:tc>
                  <a:txBody>
                    <a:bodyPr/>
                    <a:lstStyle/>
                    <a:p>
                      <a:pPr marL="0" marR="0" algn="ctr">
                        <a:spcBef>
                          <a:spcPts val="0"/>
                        </a:spcBef>
                        <a:spcAft>
                          <a:spcPts val="0"/>
                        </a:spcAft>
                      </a:pPr>
                      <a:r>
                        <a:rPr lang="en-CA" sz="1600">
                          <a:latin typeface="Times New Roman"/>
                          <a:ea typeface="Times New Roman"/>
                          <a:cs typeface="Times New Roman"/>
                        </a:rPr>
                        <a:t>200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CA" sz="1600">
                          <a:latin typeface="Times New Roman"/>
                          <a:ea typeface="Times New Roman"/>
                          <a:cs typeface="Times New Roman"/>
                        </a:rPr>
                        <a:t>Step and Tack</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a:latin typeface="Times New Roman"/>
                          <a:ea typeface="Times New Roman"/>
                          <a:cs typeface="Times New Roman"/>
                        </a:rPr>
                        <a:t>0.2</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a:latin typeface="Times New Roman"/>
                          <a:ea typeface="Times New Roman"/>
                          <a:cs typeface="Times New Roman"/>
                        </a:rPr>
                        <a:t>104</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600" dirty="0">
                          <a:solidFill>
                            <a:schemeClr val="tx1"/>
                          </a:solidFill>
                          <a:latin typeface="Times New Roman"/>
                          <a:ea typeface="Times New Roman"/>
                          <a:cs typeface="Times New Roman"/>
                        </a:rPr>
                        <a:t>68</a:t>
                      </a:r>
                      <a:endParaRPr lang="en-US" sz="16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chemeClr val="tx1"/>
                          </a:solidFill>
                          <a:latin typeface="Times New Roman"/>
                          <a:ea typeface="Times New Roman"/>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7" name="Slide Number Placeholder 4"/>
          <p:cNvSpPr>
            <a:spLocks noGrp="1"/>
          </p:cNvSpPr>
          <p:nvPr>
            <p:ph type="sldNum" sz="quarter" idx="12"/>
          </p:nvPr>
        </p:nvSpPr>
        <p:spPr>
          <a:xfrm>
            <a:off x="7002011" y="-28182"/>
            <a:ext cx="2133600" cy="365125"/>
          </a:xfrm>
        </p:spPr>
        <p:txBody>
          <a:bodyPr/>
          <a:lstStyle/>
          <a:p>
            <a:fld id="{DCD57FC4-C305-C246-BAEE-1D022AE99BB3}"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79" y="314393"/>
            <a:ext cx="6885071" cy="675857"/>
          </a:xfrm>
        </p:spPr>
        <p:txBody>
          <a:bodyPr>
            <a:noAutofit/>
          </a:bodyPr>
          <a:lstStyle/>
          <a:p>
            <a:r>
              <a:rPr lang="en-US" dirty="0"/>
              <a:t>LVMM SNR in Passive Mode with 78 mm primary receiver aperture (0.12 Albedo, Lunar Day)</a:t>
            </a:r>
          </a:p>
        </p:txBody>
      </p:sp>
      <p:sp>
        <p:nvSpPr>
          <p:cNvPr id="7" name="Content Placeholder 6"/>
          <p:cNvSpPr>
            <a:spLocks noGrp="1"/>
          </p:cNvSpPr>
          <p:nvPr>
            <p:ph idx="1"/>
          </p:nvPr>
        </p:nvSpPr>
        <p:spPr>
          <a:xfrm>
            <a:off x="571587" y="1646078"/>
            <a:ext cx="8124738" cy="4806891"/>
          </a:xfrm>
        </p:spPr>
        <p:txBody>
          <a:bodyPr/>
          <a:lstStyle/>
          <a:p>
            <a:r>
              <a:rPr lang="en-US" dirty="0"/>
              <a:t>10% Optical throughput margin</a:t>
            </a:r>
          </a:p>
        </p:txBody>
      </p:sp>
      <p:graphicFrame>
        <p:nvGraphicFramePr>
          <p:cNvPr id="5" name="Table 4"/>
          <p:cNvGraphicFramePr>
            <a:graphicFrameLocks noGrp="1"/>
          </p:cNvGraphicFramePr>
          <p:nvPr/>
        </p:nvGraphicFramePr>
        <p:xfrm>
          <a:off x="429780" y="2374611"/>
          <a:ext cx="8571345" cy="2743200"/>
        </p:xfrm>
        <a:graphic>
          <a:graphicData uri="http://schemas.openxmlformats.org/drawingml/2006/table">
            <a:tbl>
              <a:tblPr/>
              <a:tblGrid>
                <a:gridCol w="1049041">
                  <a:extLst>
                    <a:ext uri="{9D8B030D-6E8A-4147-A177-3AD203B41FA5}">
                      <a16:colId xmlns="" xmlns:a16="http://schemas.microsoft.com/office/drawing/2014/main" val="20000"/>
                    </a:ext>
                  </a:extLst>
                </a:gridCol>
                <a:gridCol w="1361650">
                  <a:extLst>
                    <a:ext uri="{9D8B030D-6E8A-4147-A177-3AD203B41FA5}">
                      <a16:colId xmlns="" xmlns:a16="http://schemas.microsoft.com/office/drawing/2014/main" val="20001"/>
                    </a:ext>
                  </a:extLst>
                </a:gridCol>
                <a:gridCol w="1069403">
                  <a:extLst>
                    <a:ext uri="{9D8B030D-6E8A-4147-A177-3AD203B41FA5}">
                      <a16:colId xmlns="" xmlns:a16="http://schemas.microsoft.com/office/drawing/2014/main" val="20002"/>
                    </a:ext>
                  </a:extLst>
                </a:gridCol>
                <a:gridCol w="1450041">
                  <a:extLst>
                    <a:ext uri="{9D8B030D-6E8A-4147-A177-3AD203B41FA5}">
                      <a16:colId xmlns="" xmlns:a16="http://schemas.microsoft.com/office/drawing/2014/main" val="20003"/>
                    </a:ext>
                  </a:extLst>
                </a:gridCol>
                <a:gridCol w="1288924">
                  <a:extLst>
                    <a:ext uri="{9D8B030D-6E8A-4147-A177-3AD203B41FA5}">
                      <a16:colId xmlns="" xmlns:a16="http://schemas.microsoft.com/office/drawing/2014/main" val="20004"/>
                    </a:ext>
                  </a:extLst>
                </a:gridCol>
                <a:gridCol w="1288924">
                  <a:extLst>
                    <a:ext uri="{9D8B030D-6E8A-4147-A177-3AD203B41FA5}">
                      <a16:colId xmlns="" xmlns:a16="http://schemas.microsoft.com/office/drawing/2014/main" val="20005"/>
                    </a:ext>
                  </a:extLst>
                </a:gridCol>
                <a:gridCol w="1063362">
                  <a:extLst>
                    <a:ext uri="{9D8B030D-6E8A-4147-A177-3AD203B41FA5}">
                      <a16:colId xmlns="" xmlns:a16="http://schemas.microsoft.com/office/drawing/2014/main" val="20006"/>
                    </a:ext>
                  </a:extLst>
                </a:gridCol>
              </a:tblGrid>
              <a:tr h="342265">
                <a:tc>
                  <a:txBody>
                    <a:bodyPr/>
                    <a:lstStyle/>
                    <a:p>
                      <a:pPr marL="0" marR="0" algn="ctr">
                        <a:spcBef>
                          <a:spcPts val="0"/>
                        </a:spcBef>
                        <a:spcAft>
                          <a:spcPts val="0"/>
                        </a:spcAft>
                      </a:pPr>
                      <a:r>
                        <a:rPr lang="en-GB" sz="1800" b="1" dirty="0">
                          <a:latin typeface="Times New Roman"/>
                          <a:ea typeface="Times New Roman"/>
                          <a:cs typeface="Times New Roman"/>
                        </a:rPr>
                        <a:t>Altitude</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GB" sz="1800" b="1" dirty="0">
                          <a:latin typeface="Times New Roman"/>
                          <a:ea typeface="Times New Roman"/>
                          <a:cs typeface="Times New Roman"/>
                        </a:rPr>
                        <a:t>Integration Time</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GB" sz="1800" b="1" dirty="0">
                          <a:latin typeface="Times New Roman"/>
                          <a:ea typeface="Times New Roman"/>
                          <a:cs typeface="Times New Roman"/>
                        </a:rPr>
                        <a:t>IGSD per</a:t>
                      </a:r>
                      <a:r>
                        <a:rPr lang="en-GB" sz="1800" b="1" baseline="0" dirty="0">
                          <a:latin typeface="Times New Roman"/>
                          <a:ea typeface="Times New Roman"/>
                          <a:cs typeface="Times New Roman"/>
                        </a:rPr>
                        <a:t> SWIR Pixel</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marL="0" marR="0" algn="ctr">
                        <a:spcBef>
                          <a:spcPts val="0"/>
                        </a:spcBef>
                        <a:spcAft>
                          <a:spcPts val="0"/>
                        </a:spcAft>
                      </a:pPr>
                      <a:r>
                        <a:rPr lang="en-GB" sz="1800" b="1" dirty="0">
                          <a:latin typeface="Times New Roman"/>
                          <a:ea typeface="Times New Roman"/>
                          <a:cs typeface="Times New Roman"/>
                        </a:rPr>
                        <a:t>SNR</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10820">
                <a:tc>
                  <a:txBody>
                    <a:bodyPr/>
                    <a:lstStyle/>
                    <a:p>
                      <a:pPr marL="0" marR="0" algn="ctr">
                        <a:spcBef>
                          <a:spcPts val="0"/>
                        </a:spcBef>
                        <a:spcAft>
                          <a:spcPts val="0"/>
                        </a:spcAft>
                      </a:pPr>
                      <a:r>
                        <a:rPr lang="en-GB" sz="1800" b="1">
                          <a:latin typeface="Times New Roman"/>
                          <a:ea typeface="Times New Roman"/>
                          <a:cs typeface="Times New Roman"/>
                        </a:rPr>
                        <a:t>km</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GB" sz="1800" b="1">
                          <a:latin typeface="Times New Roman"/>
                          <a:ea typeface="Times New Roman"/>
                          <a:cs typeface="Times New Roman"/>
                        </a:rPr>
                        <a:t>s</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GB" sz="1800" b="1" dirty="0" err="1">
                          <a:latin typeface="Times New Roman"/>
                          <a:ea typeface="Times New Roman"/>
                          <a:cs typeface="Times New Roman"/>
                        </a:rPr>
                        <a:t>m</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GB" sz="1800" b="1" dirty="0">
                          <a:latin typeface="Times New Roman"/>
                          <a:ea typeface="Times New Roman"/>
                          <a:cs typeface="Times New Roman"/>
                        </a:rPr>
                        <a:t>290nm</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GB" sz="1800" b="1">
                          <a:latin typeface="Times New Roman"/>
                          <a:ea typeface="Times New Roman"/>
                          <a:cs typeface="Times New Roman"/>
                        </a:rPr>
                        <a:t>532nm</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GB" sz="1800" b="1">
                          <a:latin typeface="Times New Roman"/>
                          <a:ea typeface="Times New Roman"/>
                          <a:cs typeface="Times New Roman"/>
                        </a:rPr>
                        <a:t>1064 nm</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GB" sz="1800" b="1">
                          <a:latin typeface="Times New Roman"/>
                          <a:ea typeface="Times New Roman"/>
                          <a:cs typeface="Times New Roman"/>
                        </a:rPr>
                        <a:t>1560 nm</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0">
                <a:tc>
                  <a:txBody>
                    <a:bodyPr/>
                    <a:lstStyle/>
                    <a:p>
                      <a:pPr marL="0" marR="0" algn="ctr">
                        <a:spcBef>
                          <a:spcPts val="0"/>
                        </a:spcBef>
                        <a:spcAft>
                          <a:spcPts val="0"/>
                        </a:spcAft>
                      </a:pPr>
                      <a:r>
                        <a:rPr lang="en-GB" sz="1800">
                          <a:latin typeface="Times New Roman"/>
                          <a:ea typeface="Times New Roman"/>
                          <a:cs typeface="Times New Roman"/>
                        </a:rPr>
                        <a:t>26</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0.002</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4</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201</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523</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427</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344</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marL="0" marR="0" algn="ctr">
                        <a:spcBef>
                          <a:spcPts val="0"/>
                        </a:spcBef>
                        <a:spcAft>
                          <a:spcPts val="0"/>
                        </a:spcAft>
                      </a:pPr>
                      <a:r>
                        <a:rPr lang="en-GB" sz="1800">
                          <a:latin typeface="Times New Roman"/>
                          <a:ea typeface="Times New Roman"/>
                          <a:cs typeface="Times New Roman"/>
                        </a:rPr>
                        <a:t>50</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0.002</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7.7</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201</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523</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427</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344</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marL="0" marR="0" algn="ctr">
                        <a:spcBef>
                          <a:spcPts val="0"/>
                        </a:spcBef>
                        <a:spcAft>
                          <a:spcPts val="0"/>
                        </a:spcAft>
                      </a:pPr>
                      <a:r>
                        <a:rPr lang="en-GB" sz="1800">
                          <a:latin typeface="Times New Roman"/>
                          <a:ea typeface="Times New Roman"/>
                          <a:cs typeface="Times New Roman"/>
                        </a:rPr>
                        <a:t>75</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0.002</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11.5</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209</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527</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444</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350</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marL="0" marR="0" algn="ctr">
                        <a:spcBef>
                          <a:spcPts val="0"/>
                        </a:spcBef>
                        <a:spcAft>
                          <a:spcPts val="0"/>
                        </a:spcAft>
                      </a:pPr>
                      <a:r>
                        <a:rPr lang="en-GB" sz="1800">
                          <a:latin typeface="Times New Roman"/>
                          <a:ea typeface="Times New Roman"/>
                          <a:cs typeface="Times New Roman"/>
                        </a:rPr>
                        <a:t>100</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0.002</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15.4</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201</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523</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427</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344</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marL="0" marR="0" algn="ctr">
                        <a:spcBef>
                          <a:spcPts val="0"/>
                        </a:spcBef>
                        <a:spcAft>
                          <a:spcPts val="0"/>
                        </a:spcAft>
                      </a:pPr>
                      <a:r>
                        <a:rPr lang="en-GB" sz="1800" dirty="0">
                          <a:latin typeface="Times New Roman"/>
                          <a:ea typeface="Times New Roman"/>
                          <a:cs typeface="Times New Roman"/>
                        </a:rPr>
                        <a:t>200</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0.002</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23</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latin typeface="Times New Roman"/>
                          <a:ea typeface="Times New Roman"/>
                          <a:cs typeface="Times New Roman"/>
                        </a:rPr>
                        <a:t>209</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527</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444</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cs typeface="Times New Roman"/>
                        </a:rPr>
                        <a:t>350</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8" name="Slide Number Placeholder 4"/>
          <p:cNvSpPr>
            <a:spLocks noGrp="1"/>
          </p:cNvSpPr>
          <p:nvPr>
            <p:ph type="sldNum" sz="quarter" idx="12"/>
          </p:nvPr>
        </p:nvSpPr>
        <p:spPr>
          <a:xfrm>
            <a:off x="7002011" y="-28182"/>
            <a:ext cx="2133600" cy="365125"/>
          </a:xfrm>
        </p:spPr>
        <p:txBody>
          <a:bodyPr/>
          <a:lstStyle/>
          <a:p>
            <a:fld id="{DCD57FC4-C305-C246-BAEE-1D022AE99BB3}"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Fiber Laser/Imager Test Setup</a:t>
            </a:r>
          </a:p>
        </p:txBody>
      </p:sp>
      <p:sp>
        <p:nvSpPr>
          <p:cNvPr id="3" name="Content Placeholder 2"/>
          <p:cNvSpPr>
            <a:spLocks noGrp="1"/>
          </p:cNvSpPr>
          <p:nvPr>
            <p:ph idx="1"/>
          </p:nvPr>
        </p:nvSpPr>
        <p:spPr>
          <a:xfrm>
            <a:off x="562062" y="1292080"/>
            <a:ext cx="8124738" cy="450996"/>
          </a:xfrm>
        </p:spPr>
        <p:txBody>
          <a:bodyPr>
            <a:normAutofit/>
          </a:bodyPr>
          <a:lstStyle/>
          <a:p>
            <a:pPr>
              <a:buNone/>
              <a:tabLst>
                <a:tab pos="7715250" algn="r"/>
              </a:tabLst>
            </a:pPr>
            <a:r>
              <a:rPr lang="en-US" dirty="0" smtClean="0"/>
              <a:t>            Water-Ice </a:t>
            </a:r>
            <a:r>
              <a:rPr lang="en-US" dirty="0"/>
              <a:t>Mineral Samples	Test Setup</a:t>
            </a:r>
          </a:p>
        </p:txBody>
      </p:sp>
      <p:sp>
        <p:nvSpPr>
          <p:cNvPr id="8" name="Slide Number Placeholder 4"/>
          <p:cNvSpPr>
            <a:spLocks noGrp="1"/>
          </p:cNvSpPr>
          <p:nvPr>
            <p:ph type="sldNum" sz="quarter" idx="12"/>
          </p:nvPr>
        </p:nvSpPr>
        <p:spPr>
          <a:xfrm>
            <a:off x="7002011" y="-28182"/>
            <a:ext cx="2133600" cy="365125"/>
          </a:xfrm>
        </p:spPr>
        <p:txBody>
          <a:bodyPr/>
          <a:lstStyle/>
          <a:p>
            <a:fld id="{DCD57FC4-C305-C246-BAEE-1D022AE99BB3}" type="slidenum">
              <a:rPr lang="en-US" smtClean="0"/>
              <a:pPr/>
              <a:t>28</a:t>
            </a:fld>
            <a:endParaRPr lang="en-US" dirty="0"/>
          </a:p>
        </p:txBody>
      </p:sp>
      <p:pic>
        <p:nvPicPr>
          <p:cNvPr id="9" name="Picture 3"/>
          <p:cNvPicPr>
            <a:picLocks noChangeAspect="1" noChangeArrowheads="1"/>
          </p:cNvPicPr>
          <p:nvPr/>
        </p:nvPicPr>
        <p:blipFill>
          <a:blip r:embed="rId2" cstate="print"/>
          <a:srcRect/>
          <a:stretch>
            <a:fillRect/>
          </a:stretch>
        </p:blipFill>
        <p:spPr bwMode="auto">
          <a:xfrm>
            <a:off x="3605043" y="1763054"/>
            <a:ext cx="5034132" cy="4107635"/>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t="9051" b="9079"/>
          <a:stretch>
            <a:fillRect/>
          </a:stretch>
        </p:blipFill>
        <p:spPr bwMode="auto">
          <a:xfrm>
            <a:off x="577969" y="1991884"/>
            <a:ext cx="2664911" cy="387880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929" y="131763"/>
            <a:ext cx="6885071" cy="675857"/>
          </a:xfrm>
        </p:spPr>
        <p:txBody>
          <a:bodyPr/>
          <a:lstStyle/>
          <a:p>
            <a:r>
              <a:rPr lang="en-US" dirty="0"/>
              <a:t>Preliminary Laboratory Calibration</a:t>
            </a:r>
          </a:p>
        </p:txBody>
      </p:sp>
      <p:sp>
        <p:nvSpPr>
          <p:cNvPr id="3" name="Content Placeholder 2"/>
          <p:cNvSpPr>
            <a:spLocks noGrp="1"/>
          </p:cNvSpPr>
          <p:nvPr>
            <p:ph idx="1"/>
          </p:nvPr>
        </p:nvSpPr>
        <p:spPr>
          <a:xfrm>
            <a:off x="257261" y="1654029"/>
            <a:ext cx="4476663" cy="4806891"/>
          </a:xfrm>
        </p:spPr>
        <p:txBody>
          <a:bodyPr>
            <a:normAutofit fontScale="62500" lnSpcReduction="20000"/>
          </a:bodyPr>
          <a:lstStyle/>
          <a:p>
            <a:r>
              <a:rPr lang="en-GB" sz="2900" dirty="0"/>
              <a:t>The laboratory calibrations will continue and will include both reference continuum spectra and measurements using the LVMM breadboard:</a:t>
            </a:r>
          </a:p>
          <a:p>
            <a:endParaRPr lang="en-US" sz="2900" dirty="0"/>
          </a:p>
          <a:p>
            <a:pPr lvl="1"/>
            <a:r>
              <a:rPr lang="fr-CA" sz="2900" b="1" dirty="0"/>
              <a:t>Active Mode</a:t>
            </a:r>
            <a:r>
              <a:rPr lang="fr-CA" sz="2900" dirty="0"/>
              <a:t>:  </a:t>
            </a:r>
            <a:r>
              <a:rPr lang="fr-CA" sz="2900" dirty="0" smtClean="0"/>
              <a:t>532 nm</a:t>
            </a:r>
            <a:r>
              <a:rPr lang="fr-CA" sz="2900" dirty="0"/>
              <a:t>, 1064 nm and 1560 nm diffuse reflectance</a:t>
            </a:r>
            <a:endParaRPr lang="en-US" sz="2900" dirty="0"/>
          </a:p>
          <a:p>
            <a:pPr lvl="1"/>
            <a:r>
              <a:rPr lang="fr-CA" sz="2900" b="1" dirty="0"/>
              <a:t>Passive Mode</a:t>
            </a:r>
            <a:r>
              <a:rPr lang="fr-CA" sz="2900" dirty="0"/>
              <a:t>: </a:t>
            </a:r>
            <a:r>
              <a:rPr lang="fr-CA" sz="2900" dirty="0" smtClean="0"/>
              <a:t>300 nm</a:t>
            </a:r>
            <a:r>
              <a:rPr lang="fr-CA" sz="2900" dirty="0"/>
              <a:t>, </a:t>
            </a:r>
            <a:r>
              <a:rPr lang="fr-CA" sz="2900" dirty="0" smtClean="0"/>
              <a:t>532 nm</a:t>
            </a:r>
            <a:r>
              <a:rPr lang="fr-CA" sz="2900" dirty="0"/>
              <a:t>, </a:t>
            </a:r>
            <a:r>
              <a:rPr lang="fr-CA" sz="2900" dirty="0" smtClean="0"/>
              <a:t>1064 nm </a:t>
            </a:r>
            <a:r>
              <a:rPr lang="fr-CA" sz="2900" dirty="0"/>
              <a:t>and 1560 nm diffuse reflectance</a:t>
            </a:r>
          </a:p>
          <a:p>
            <a:pPr lvl="1"/>
            <a:endParaRPr lang="en-US" sz="2900" dirty="0"/>
          </a:p>
          <a:p>
            <a:r>
              <a:rPr lang="en-GB" sz="2900" dirty="0"/>
              <a:t>Summary of the lab samples:</a:t>
            </a:r>
            <a:endParaRPr lang="en-US" sz="2900" dirty="0"/>
          </a:p>
          <a:p>
            <a:pPr lvl="1"/>
            <a:r>
              <a:rPr lang="en-GB" sz="2900" dirty="0"/>
              <a:t>water/ice/Lunar simulant versus water/ice content by mass fraction (0.1%, 0.5%, 1%, 5%, 10%, </a:t>
            </a:r>
            <a:r>
              <a:rPr lang="en-GB" sz="2900" dirty="0" smtClean="0"/>
              <a:t>20%, </a:t>
            </a:r>
            <a:r>
              <a:rPr lang="en-GB" sz="2900" dirty="0"/>
              <a:t>50</a:t>
            </a:r>
            <a:r>
              <a:rPr lang="en-GB" sz="2900" dirty="0" smtClean="0"/>
              <a:t>%)</a:t>
            </a:r>
            <a:endParaRPr lang="en-US" sz="2900" dirty="0"/>
          </a:p>
          <a:p>
            <a:pPr lvl="1"/>
            <a:r>
              <a:rPr lang="en-GB" sz="2900" dirty="0" err="1"/>
              <a:t>i</a:t>
            </a:r>
            <a:r>
              <a:rPr lang="en-GB" sz="2900" dirty="0" err="1" smtClean="0"/>
              <a:t>lmenite/regolith</a:t>
            </a:r>
            <a:r>
              <a:rPr lang="en-GB" sz="2900" dirty="0" smtClean="0"/>
              <a:t> </a:t>
            </a:r>
            <a:r>
              <a:rPr lang="en-GB" sz="2900" dirty="0"/>
              <a:t>mixtures by mass </a:t>
            </a:r>
            <a:r>
              <a:rPr lang="en-GB" sz="2900" dirty="0" smtClean="0"/>
              <a:t>fraction</a:t>
            </a:r>
            <a:endParaRPr lang="en-US" sz="2900" dirty="0"/>
          </a:p>
          <a:p>
            <a:pPr lvl="1"/>
            <a:r>
              <a:rPr lang="en-GB" sz="2900" dirty="0"/>
              <a:t>relevant lunar near-surface minerals</a:t>
            </a:r>
            <a:endParaRPr lang="en-US" sz="2900" dirty="0"/>
          </a:p>
          <a:p>
            <a:pPr lvl="1"/>
            <a:r>
              <a:rPr lang="en-GB" sz="2900" dirty="0"/>
              <a:t>relevant lunar meteorites</a:t>
            </a:r>
            <a:endParaRPr lang="en-US" sz="2900" dirty="0"/>
          </a:p>
          <a:p>
            <a:endParaRPr lang="en-US" dirty="0"/>
          </a:p>
        </p:txBody>
      </p:sp>
      <p:sp>
        <p:nvSpPr>
          <p:cNvPr id="4" name="Slide Number Placeholder 3"/>
          <p:cNvSpPr>
            <a:spLocks noGrp="1"/>
          </p:cNvSpPr>
          <p:nvPr>
            <p:ph type="sldNum" sz="quarter" idx="12"/>
          </p:nvPr>
        </p:nvSpPr>
        <p:spPr>
          <a:prstGeom prst="rect">
            <a:avLst/>
          </a:prstGeom>
        </p:spPr>
        <p:txBody>
          <a:bodyPr/>
          <a:lstStyle/>
          <a:p>
            <a:fld id="{6AFA727D-3321-44FB-8ACC-EBB4D258C499}" type="slidenum">
              <a:rPr lang="en-US" smtClean="0"/>
              <a:pPr/>
              <a:t>29</a:t>
            </a:fld>
            <a:endParaRPr lang="en-US" dirty="0"/>
          </a:p>
        </p:txBody>
      </p:sp>
      <p:pic>
        <p:nvPicPr>
          <p:cNvPr id="5" name="Picture 4"/>
          <p:cNvPicPr/>
          <p:nvPr/>
        </p:nvPicPr>
        <p:blipFill>
          <a:blip r:embed="rId2" cstate="print"/>
          <a:srcRect b="10166"/>
          <a:stretch>
            <a:fillRect/>
          </a:stretch>
        </p:blipFill>
        <p:spPr bwMode="auto">
          <a:xfrm>
            <a:off x="5001768" y="1636712"/>
            <a:ext cx="3941064" cy="2203767"/>
          </a:xfrm>
          <a:prstGeom prst="rect">
            <a:avLst/>
          </a:prstGeom>
          <a:noFill/>
        </p:spPr>
      </p:pic>
      <p:sp>
        <p:nvSpPr>
          <p:cNvPr id="6" name="Rectangle 5"/>
          <p:cNvSpPr/>
          <p:nvPr/>
        </p:nvSpPr>
        <p:spPr>
          <a:xfrm>
            <a:off x="4864608" y="3840480"/>
            <a:ext cx="4078224" cy="265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Continuum reference spectra</a:t>
            </a:r>
          </a:p>
        </p:txBody>
      </p:sp>
      <p:sp>
        <p:nvSpPr>
          <p:cNvPr id="8" name="Rectangle 7"/>
          <p:cNvSpPr/>
          <p:nvPr/>
        </p:nvSpPr>
        <p:spPr>
          <a:xfrm>
            <a:off x="4742688" y="6039613"/>
            <a:ext cx="4078224" cy="265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532nm/1560 nm LVMM Breadboard data</a:t>
            </a:r>
          </a:p>
        </p:txBody>
      </p:sp>
      <p:pic>
        <p:nvPicPr>
          <p:cNvPr id="9" name="Picture 8"/>
          <p:cNvPicPr/>
          <p:nvPr/>
        </p:nvPicPr>
        <p:blipFill>
          <a:blip r:embed="rId3" cstate="print"/>
          <a:srcRect/>
          <a:stretch>
            <a:fillRect/>
          </a:stretch>
        </p:blipFill>
        <p:spPr bwMode="auto">
          <a:xfrm>
            <a:off x="5102352" y="4238244"/>
            <a:ext cx="3584448" cy="180136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Slide Number Placeholder 2"/>
          <p:cNvSpPr>
            <a:spLocks noGrp="1"/>
          </p:cNvSpPr>
          <p:nvPr>
            <p:ph type="sldNum" sz="quarter" idx="12"/>
          </p:nvPr>
        </p:nvSpPr>
        <p:spPr/>
        <p:txBody>
          <a:bodyPr/>
          <a:lstStyle/>
          <a:p>
            <a:fld id="{6AFA727D-3321-44FB-8ACC-EBB4D258C499}" type="slidenum">
              <a:rPr lang="en-US" smtClean="0"/>
              <a:pPr/>
              <a:t>3</a:t>
            </a:fld>
            <a:endParaRPr lang="en-US" dirty="0"/>
          </a:p>
        </p:txBody>
      </p:sp>
      <p:sp>
        <p:nvSpPr>
          <p:cNvPr id="6" name="TextBox 5"/>
          <p:cNvSpPr txBox="1"/>
          <p:nvPr/>
        </p:nvSpPr>
        <p:spPr>
          <a:xfrm>
            <a:off x="1352550" y="1152525"/>
            <a:ext cx="6896100" cy="5262979"/>
          </a:xfrm>
          <a:prstGeom prst="rect">
            <a:avLst/>
          </a:prstGeom>
          <a:noFill/>
        </p:spPr>
        <p:txBody>
          <a:bodyPr wrap="square" rtlCol="0">
            <a:spAutoFit/>
          </a:bodyPr>
          <a:lstStyle/>
          <a:p>
            <a:pPr marL="342900" indent="-342900">
              <a:buFont typeface="Arial" pitchFamily="34" charset="0"/>
              <a:buChar char="•"/>
            </a:pPr>
            <a:r>
              <a:rPr lang="en-US" sz="2400" b="1" dirty="0" smtClean="0"/>
              <a:t>Introduction</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Phase A VMMO Team</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VMMO Science Objectives</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VMMO 12U Cubesat</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Lunar Volatiles and Mineralogy Mapper (LVMM) Science Payload</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Preliminary Operations</a:t>
            </a:r>
          </a:p>
          <a:p>
            <a:pPr marL="342900" indent="-342900">
              <a:buFont typeface="Arial" pitchFamily="34" charset="0"/>
              <a:buChar char="•"/>
            </a:pPr>
            <a:endParaRPr lang="en-US" sz="2400" b="1" dirty="0" smtClean="0"/>
          </a:p>
          <a:p>
            <a:pPr marL="342900" indent="-342900">
              <a:buFont typeface="Arial" pitchFamily="34" charset="0"/>
              <a:buChar char="•"/>
            </a:pPr>
            <a:r>
              <a:rPr lang="en-US" sz="2400" b="1" dirty="0" smtClean="0"/>
              <a:t>Conclusions</a:t>
            </a:r>
            <a:endParaRPr lang="en-US" sz="2400" b="1" dirty="0"/>
          </a:p>
        </p:txBody>
      </p:sp>
    </p:spTree>
    <p:extLst>
      <p:ext uri="{BB962C8B-B14F-4D97-AF65-F5344CB8AC3E}">
        <p14:creationId xmlns="" xmlns:p14="http://schemas.microsoft.com/office/powerpoint/2010/main" val="427691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88501"/>
            <a:ext cx="8458200" cy="1028309"/>
          </a:xfrm>
        </p:spPr>
        <p:txBody>
          <a:bodyPr>
            <a:normAutofit fontScale="90000"/>
          </a:bodyPr>
          <a:lstStyle/>
          <a:p>
            <a:r>
              <a:rPr lang="en-CA" dirty="0"/>
              <a:t>Preliminary </a:t>
            </a:r>
            <a:r>
              <a:rPr lang="en-CA" dirty="0" smtClean="0"/>
              <a:t>VMMO Mission </a:t>
            </a:r>
            <a:r>
              <a:rPr lang="en-CA" dirty="0"/>
              <a:t>Operations</a:t>
            </a:r>
          </a:p>
        </p:txBody>
      </p:sp>
      <p:sp>
        <p:nvSpPr>
          <p:cNvPr id="11" name="Subtitle 10"/>
          <p:cNvSpPr>
            <a:spLocks noGrp="1"/>
          </p:cNvSpPr>
          <p:nvPr>
            <p:ph type="subTitle" idx="1"/>
          </p:nvPr>
        </p:nvSpPr>
        <p:spPr/>
        <p:txBody>
          <a:bodyPr/>
          <a:lstStyle/>
          <a:p>
            <a:fld id="{B4367056-7E2A-4F03-AE58-CF663BCF50DC}" type="slidenum">
              <a:rPr lang="en-US" sz="1800" smtClean="0"/>
              <a:pPr/>
              <a:t>30</a:t>
            </a:fld>
            <a:endParaRPr lang="en-CA" dirty="0"/>
          </a:p>
        </p:txBody>
      </p:sp>
      <p:sp>
        <p:nvSpPr>
          <p:cNvPr id="4" name="Title 1"/>
          <p:cNvSpPr txBox="1">
            <a:spLocks/>
          </p:cNvSpPr>
          <p:nvPr/>
        </p:nvSpPr>
        <p:spPr>
          <a:xfrm>
            <a:off x="772886" y="2473234"/>
            <a:ext cx="7772400" cy="9499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CA" sz="2400" b="1"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CA" sz="2400" b="1" dirty="0">
              <a:latin typeface="+mj-lt"/>
              <a:ea typeface="+mj-ea"/>
              <a:cs typeface="+mj-cs"/>
            </a:endParaRPr>
          </a:p>
        </p:txBody>
      </p:sp>
      <p:pic>
        <p:nvPicPr>
          <p:cNvPr id="7" name="Picture 6"/>
          <p:cNvPicPr/>
          <p:nvPr/>
        </p:nvPicPr>
        <p:blipFill>
          <a:blip r:embed="rId2" cstate="print"/>
          <a:srcRect t="7741"/>
          <a:stretch>
            <a:fillRect/>
          </a:stretch>
        </p:blipFill>
        <p:spPr bwMode="auto">
          <a:xfrm>
            <a:off x="3658926" y="4181716"/>
            <a:ext cx="1443954" cy="1028309"/>
          </a:xfrm>
          <a:prstGeom prst="rect">
            <a:avLst/>
          </a:prstGeom>
          <a:noFill/>
          <a:ln w="9525">
            <a:noFill/>
            <a:miter lim="800000"/>
            <a:headEnd/>
            <a:tailEnd/>
          </a:ln>
        </p:spPr>
      </p:pic>
      <p:pic>
        <p:nvPicPr>
          <p:cNvPr id="8" name="Picture 7"/>
          <p:cNvPicPr/>
          <p:nvPr/>
        </p:nvPicPr>
        <p:blipFill>
          <a:blip r:embed="rId3" cstate="print"/>
          <a:srcRect l="16085" r="14000"/>
          <a:stretch>
            <a:fillRect/>
          </a:stretch>
        </p:blipFill>
        <p:spPr bwMode="auto">
          <a:xfrm>
            <a:off x="5708742" y="3861748"/>
            <a:ext cx="1152975" cy="1618488"/>
          </a:xfrm>
          <a:prstGeom prst="rect">
            <a:avLst/>
          </a:prstGeom>
          <a:noFill/>
          <a:ln w="9525">
            <a:noFill/>
            <a:miter lim="800000"/>
            <a:headEnd/>
            <a:tailEnd/>
          </a:ln>
        </p:spPr>
      </p:pic>
      <p:pic>
        <p:nvPicPr>
          <p:cNvPr id="9" name="Picture 8">
            <a:extLst>
              <a:ext uri="{FF2B5EF4-FFF2-40B4-BE49-F238E27FC236}">
                <a16:creationId xmlns="" xmlns:a16="http://schemas.microsoft.com/office/drawing/2014/main" id="{41C9F104-FCD8-46A4-A332-96DCDB05B173}"/>
              </a:ext>
            </a:extLst>
          </p:cNvPr>
          <p:cNvPicPr/>
          <p:nvPr/>
        </p:nvPicPr>
        <p:blipFill>
          <a:blip r:embed="rId4" cstate="print"/>
          <a:srcRect/>
          <a:stretch>
            <a:fillRect/>
          </a:stretch>
        </p:blipFill>
        <p:spPr bwMode="auto">
          <a:xfrm>
            <a:off x="7535845" y="4054763"/>
            <a:ext cx="1275646" cy="1321515"/>
          </a:xfrm>
          <a:prstGeom prst="rect">
            <a:avLst/>
          </a:prstGeom>
          <a:noFill/>
          <a:ln w="9525">
            <a:noFill/>
            <a:miter lim="800000"/>
            <a:headEnd/>
            <a:tailEnd/>
          </a:ln>
        </p:spPr>
      </p:pic>
    </p:spTree>
    <p:extLst>
      <p:ext uri="{BB962C8B-B14F-4D97-AF65-F5344CB8AC3E}">
        <p14:creationId xmlns="" xmlns:p14="http://schemas.microsoft.com/office/powerpoint/2010/main" val="425599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Summary of the Preliminary VMMO Mission Operations</a:t>
            </a:r>
          </a:p>
        </p:txBody>
      </p:sp>
      <p:sp>
        <p:nvSpPr>
          <p:cNvPr id="5" name="Slide Number Placeholder 4"/>
          <p:cNvSpPr>
            <a:spLocks noGrp="1"/>
          </p:cNvSpPr>
          <p:nvPr>
            <p:ph type="sldNum" sz="quarter" idx="12"/>
          </p:nvPr>
        </p:nvSpPr>
        <p:spPr>
          <a:prstGeom prst="rect">
            <a:avLst/>
          </a:prstGeom>
        </p:spPr>
        <p:txBody>
          <a:bodyPr/>
          <a:lstStyle/>
          <a:p>
            <a:fld id="{DCD57FC4-C305-C246-BAEE-1D022AE99BB3}" type="slidenum">
              <a:rPr lang="en-US" smtClean="0"/>
              <a:pPr/>
              <a:t>31</a:t>
            </a:fld>
            <a:endParaRPr lang="en-US" dirty="0"/>
          </a:p>
        </p:txBody>
      </p:sp>
      <p:pic>
        <p:nvPicPr>
          <p:cNvPr id="2" name="Picture 2"/>
          <p:cNvPicPr>
            <a:picLocks noChangeAspect="1" noChangeArrowheads="1"/>
          </p:cNvPicPr>
          <p:nvPr/>
        </p:nvPicPr>
        <p:blipFill>
          <a:blip r:embed="rId2"/>
          <a:srcRect/>
          <a:stretch>
            <a:fillRect/>
          </a:stretch>
        </p:blipFill>
        <p:spPr bwMode="auto">
          <a:xfrm>
            <a:off x="828675" y="1345315"/>
            <a:ext cx="8062913" cy="486022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LVMM Active Mode</a:t>
            </a:r>
          </a:p>
        </p:txBody>
      </p:sp>
      <p:sp>
        <p:nvSpPr>
          <p:cNvPr id="7" name="Content Placeholder 6"/>
          <p:cNvSpPr>
            <a:spLocks noGrp="1"/>
          </p:cNvSpPr>
          <p:nvPr>
            <p:ph idx="1"/>
          </p:nvPr>
        </p:nvSpPr>
        <p:spPr>
          <a:xfrm>
            <a:off x="390524" y="1587354"/>
            <a:ext cx="4905375" cy="4806891"/>
          </a:xfrm>
        </p:spPr>
        <p:txBody>
          <a:bodyPr>
            <a:noAutofit/>
          </a:bodyPr>
          <a:lstStyle/>
          <a:p>
            <a:pPr lvl="1"/>
            <a:r>
              <a:rPr lang="en-US" sz="1800" dirty="0" smtClean="0"/>
              <a:t>Active laser illumination at 532 nm, 1064 nm and 1560 nm</a:t>
            </a:r>
          </a:p>
          <a:p>
            <a:pPr lvl="1"/>
            <a:r>
              <a:rPr lang="en-US" sz="1800" dirty="0" smtClean="0"/>
              <a:t>Condensed volatiles: lunar South Pole (80</a:t>
            </a:r>
            <a:r>
              <a:rPr lang="en-US" sz="1800" baseline="30000" dirty="0" smtClean="0"/>
              <a:t>o </a:t>
            </a:r>
            <a:r>
              <a:rPr lang="en-US" sz="1800" dirty="0" smtClean="0"/>
              <a:t>S to 90</a:t>
            </a:r>
            <a:r>
              <a:rPr lang="en-US" sz="1800" baseline="30000" dirty="0" smtClean="0"/>
              <a:t>o </a:t>
            </a:r>
            <a:r>
              <a:rPr lang="en-US" sz="1800" dirty="0" smtClean="0"/>
              <a:t>S) permanently shadowed regions focusing on key craters (Shackleton, Faustini, Cabeus)</a:t>
            </a:r>
          </a:p>
          <a:p>
            <a:pPr lvl="1"/>
            <a:r>
              <a:rPr lang="en-US" sz="1800" dirty="0" smtClean="0"/>
              <a:t>Volatile transport: Lunar night side (80</a:t>
            </a:r>
            <a:r>
              <a:rPr lang="en-US" sz="1800" baseline="30000" dirty="0" smtClean="0"/>
              <a:t>o</a:t>
            </a:r>
            <a:r>
              <a:rPr lang="en-US" sz="1800" dirty="0" smtClean="0"/>
              <a:t>S to lunar South Pole)</a:t>
            </a:r>
          </a:p>
          <a:p>
            <a:pPr lvl="1"/>
            <a:r>
              <a:rPr lang="en-US" sz="1800" dirty="0" smtClean="0"/>
              <a:t>Nadir </a:t>
            </a:r>
            <a:r>
              <a:rPr lang="en-US" sz="1800" dirty="0"/>
              <a:t>VMMO spacecraft pointing </a:t>
            </a:r>
            <a:r>
              <a:rPr lang="en-US" sz="1800" dirty="0" smtClean="0"/>
              <a:t>mode</a:t>
            </a:r>
          </a:p>
          <a:p>
            <a:pPr lvl="1"/>
            <a:r>
              <a:rPr lang="en-US" sz="1800" dirty="0" smtClean="0"/>
              <a:t>Pushbroom </a:t>
            </a:r>
            <a:r>
              <a:rPr lang="en-US" sz="1800" dirty="0"/>
              <a:t>geo-colocated line scans with typical 4 m </a:t>
            </a:r>
            <a:r>
              <a:rPr lang="en-US" sz="1800" dirty="0">
                <a:sym typeface="Symbol"/>
              </a:rPr>
              <a:t></a:t>
            </a:r>
            <a:r>
              <a:rPr lang="en-US" sz="1800" dirty="0"/>
              <a:t> 44 m GSD per measurement point for altitudes below 100 km or “</a:t>
            </a:r>
            <a:r>
              <a:rPr lang="en-US" sz="1800" dirty="0" smtClean="0"/>
              <a:t>Point and  </a:t>
            </a:r>
            <a:r>
              <a:rPr lang="en-US" sz="1800" dirty="0"/>
              <a:t>Track” measurements of targets for increased integration time to provide higher SNR at higher </a:t>
            </a:r>
            <a:r>
              <a:rPr lang="en-US" sz="1800" dirty="0" smtClean="0"/>
              <a:t>altitudes</a:t>
            </a:r>
            <a:endParaRPr lang="en-US" sz="1800" dirty="0"/>
          </a:p>
        </p:txBody>
      </p:sp>
      <p:sp>
        <p:nvSpPr>
          <p:cNvPr id="5" name="Slide Number Placeholder 4"/>
          <p:cNvSpPr>
            <a:spLocks noGrp="1"/>
          </p:cNvSpPr>
          <p:nvPr>
            <p:ph type="sldNum" sz="quarter" idx="12"/>
          </p:nvPr>
        </p:nvSpPr>
        <p:spPr/>
        <p:txBody>
          <a:bodyPr/>
          <a:lstStyle/>
          <a:p>
            <a:fld id="{DCD57FC4-C305-C246-BAEE-1D022AE99BB3}" type="slidenum">
              <a:rPr lang="en-US" smtClean="0"/>
              <a:pPr/>
              <a:t>32</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5652991" y="1436832"/>
            <a:ext cx="3219769" cy="4165599"/>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LVMM Passive Mode</a:t>
            </a:r>
          </a:p>
        </p:txBody>
      </p:sp>
      <p:sp>
        <p:nvSpPr>
          <p:cNvPr id="7" name="Content Placeholder 6"/>
          <p:cNvSpPr>
            <a:spLocks noGrp="1"/>
          </p:cNvSpPr>
          <p:nvPr>
            <p:ph idx="1"/>
          </p:nvPr>
        </p:nvSpPr>
        <p:spPr>
          <a:xfrm>
            <a:off x="133351" y="1520679"/>
            <a:ext cx="4619624" cy="4806891"/>
          </a:xfrm>
        </p:spPr>
        <p:txBody>
          <a:bodyPr>
            <a:noAutofit/>
          </a:bodyPr>
          <a:lstStyle/>
          <a:p>
            <a:pPr lvl="1"/>
            <a:r>
              <a:rPr lang="en-US" sz="1800" dirty="0" smtClean="0"/>
              <a:t>Spectral channels at 300 nm, 532 nm, 1064 nm and 1560 nm</a:t>
            </a:r>
          </a:p>
          <a:p>
            <a:pPr lvl="1"/>
            <a:r>
              <a:rPr lang="en-US" sz="1800" dirty="0" smtClean="0"/>
              <a:t>Lunar in-situ resources such as ilmenite (equator to South pole) during the lunar day</a:t>
            </a:r>
          </a:p>
          <a:p>
            <a:pPr lvl="1"/>
            <a:r>
              <a:rPr lang="en-US" sz="1800" dirty="0" smtClean="0"/>
              <a:t>Data </a:t>
            </a:r>
            <a:r>
              <a:rPr lang="en-US" sz="1800" dirty="0"/>
              <a:t>acquisition on sunlit lunar surface at altitudes below 500 </a:t>
            </a:r>
            <a:r>
              <a:rPr lang="en-US" sz="1800" dirty="0" smtClean="0"/>
              <a:t>km </a:t>
            </a:r>
          </a:p>
          <a:p>
            <a:pPr lvl="1"/>
            <a:r>
              <a:rPr lang="en-US" sz="1800" dirty="0" smtClean="0"/>
              <a:t>Pixel </a:t>
            </a:r>
            <a:r>
              <a:rPr lang="en-US" sz="1800" dirty="0"/>
              <a:t>binning for 87 effective cross-track </a:t>
            </a:r>
            <a:r>
              <a:rPr lang="en-US" sz="1800" dirty="0" smtClean="0"/>
              <a:t>pixels</a:t>
            </a:r>
          </a:p>
          <a:p>
            <a:pPr lvl="1"/>
            <a:r>
              <a:rPr lang="en-US" sz="1800" dirty="0" smtClean="0"/>
              <a:t>24 m </a:t>
            </a:r>
            <a:r>
              <a:rPr lang="en-US" sz="1800" dirty="0"/>
              <a:t>x </a:t>
            </a:r>
            <a:r>
              <a:rPr lang="en-US" sz="1800" dirty="0" smtClean="0"/>
              <a:t>24 m </a:t>
            </a:r>
            <a:r>
              <a:rPr lang="en-US" sz="1800" dirty="0"/>
              <a:t>GSD/binned </a:t>
            </a:r>
            <a:r>
              <a:rPr lang="en-US" sz="1800" dirty="0" smtClean="0"/>
              <a:t>pixel</a:t>
            </a:r>
          </a:p>
          <a:p>
            <a:pPr lvl="1"/>
            <a:r>
              <a:rPr lang="en-US" sz="1800" dirty="0" smtClean="0"/>
              <a:t>Data </a:t>
            </a:r>
            <a:r>
              <a:rPr lang="en-US" sz="1800" dirty="0"/>
              <a:t>calibration using measurements over former Apollo landing </a:t>
            </a:r>
            <a:r>
              <a:rPr lang="en-US" sz="1800" dirty="0" smtClean="0"/>
              <a:t>sites</a:t>
            </a:r>
          </a:p>
          <a:p>
            <a:pPr lvl="1"/>
            <a:r>
              <a:rPr lang="en-US" sz="1800" dirty="0" smtClean="0"/>
              <a:t>Data “on board” </a:t>
            </a:r>
            <a:r>
              <a:rPr lang="en-US" sz="1800" dirty="0"/>
              <a:t>real time processing and lossless compression to reduce the downlink data </a:t>
            </a:r>
            <a:r>
              <a:rPr lang="en-US" sz="1800" dirty="0" smtClean="0"/>
              <a:t>size</a:t>
            </a:r>
            <a:endParaRPr lang="en-US" sz="1800" dirty="0"/>
          </a:p>
        </p:txBody>
      </p:sp>
      <p:sp>
        <p:nvSpPr>
          <p:cNvPr id="5" name="Slide Number Placeholder 4"/>
          <p:cNvSpPr>
            <a:spLocks noGrp="1"/>
          </p:cNvSpPr>
          <p:nvPr>
            <p:ph type="sldNum" sz="quarter" idx="12"/>
          </p:nvPr>
        </p:nvSpPr>
        <p:spPr/>
        <p:txBody>
          <a:bodyPr/>
          <a:lstStyle/>
          <a:p>
            <a:fld id="{DCD57FC4-C305-C246-BAEE-1D022AE99BB3}" type="slidenum">
              <a:rPr lang="en-US" smtClean="0"/>
              <a:pPr/>
              <a:t>33</a:t>
            </a:fld>
            <a:endParaRPr lang="en-US" dirty="0"/>
          </a:p>
        </p:txBody>
      </p:sp>
      <p:pic>
        <p:nvPicPr>
          <p:cNvPr id="8" name="Picture 7" descr="Screen Shot 2018-10-19 at 3"/>
          <p:cNvPicPr/>
          <p:nvPr/>
        </p:nvPicPr>
        <p:blipFill>
          <a:blip r:embed="rId2" cstate="print"/>
          <a:srcRect r="14607"/>
          <a:stretch>
            <a:fillRect/>
          </a:stretch>
        </p:blipFill>
        <p:spPr bwMode="auto">
          <a:xfrm>
            <a:off x="4946285" y="1691697"/>
            <a:ext cx="3860588" cy="387927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Optical Downlink Technology Demonstration</a:t>
            </a:r>
          </a:p>
        </p:txBody>
      </p:sp>
      <p:sp>
        <p:nvSpPr>
          <p:cNvPr id="3" name="Content Placeholder 2"/>
          <p:cNvSpPr>
            <a:spLocks noGrp="1"/>
          </p:cNvSpPr>
          <p:nvPr>
            <p:ph idx="1"/>
          </p:nvPr>
        </p:nvSpPr>
        <p:spPr>
          <a:xfrm>
            <a:off x="466725" y="1562100"/>
            <a:ext cx="3642137" cy="4746420"/>
          </a:xfrm>
        </p:spPr>
        <p:txBody>
          <a:bodyPr>
            <a:noAutofit/>
          </a:bodyPr>
          <a:lstStyle/>
          <a:p>
            <a:r>
              <a:rPr lang="en-US" sz="1800" dirty="0"/>
              <a:t>LLCD on LADEE demonstrated  an optical data down link from lunar orbit to Earth at </a:t>
            </a:r>
            <a:r>
              <a:rPr lang="en-US" sz="1800" dirty="0" smtClean="0"/>
              <a:t>622 Mbps</a:t>
            </a:r>
            <a:endParaRPr lang="en-US" sz="1800" dirty="0"/>
          </a:p>
          <a:p>
            <a:r>
              <a:rPr lang="en-US" sz="1800" dirty="0"/>
              <a:t>Use LVMM </a:t>
            </a:r>
            <a:r>
              <a:rPr lang="en-US" sz="1800" dirty="0" smtClean="0"/>
              <a:t>1560 nm </a:t>
            </a:r>
            <a:r>
              <a:rPr lang="en-US" sz="1800" dirty="0"/>
              <a:t>channel with direct modulation of the DFB laser diode seed.</a:t>
            </a:r>
          </a:p>
          <a:p>
            <a:r>
              <a:rPr lang="en-US" sz="1800" dirty="0"/>
              <a:t>Use the SWIR or VIS imagers for the uplink beacon tracking</a:t>
            </a:r>
          </a:p>
          <a:p>
            <a:r>
              <a:rPr lang="en-US" sz="1800" dirty="0"/>
              <a:t>Use PI miniature pan/tilt mirror for the required fine point-ahead with respect to the uplink beacon</a:t>
            </a:r>
          </a:p>
          <a:p>
            <a:r>
              <a:rPr lang="en-US" sz="1800" dirty="0"/>
              <a:t>Laser output diameter 18 mm OD</a:t>
            </a:r>
          </a:p>
          <a:p>
            <a:r>
              <a:rPr lang="en-US" sz="1800" dirty="0"/>
              <a:t>Earth </a:t>
            </a:r>
            <a:r>
              <a:rPr lang="en-US" sz="1800" dirty="0" smtClean="0"/>
              <a:t>downlink spot </a:t>
            </a:r>
            <a:r>
              <a:rPr lang="en-US" sz="1800" dirty="0"/>
              <a:t>size of </a:t>
            </a:r>
            <a:r>
              <a:rPr lang="en-US" sz="1800" dirty="0" smtClean="0"/>
              <a:t>52 km </a:t>
            </a:r>
            <a:r>
              <a:rPr lang="en-US" sz="1800" dirty="0"/>
              <a:t>OD</a:t>
            </a:r>
          </a:p>
          <a:p>
            <a:r>
              <a:rPr lang="en-US" sz="1800" dirty="0"/>
              <a:t>50 Mbps at SNR &gt;12</a:t>
            </a:r>
          </a:p>
          <a:p>
            <a:endParaRPr lang="en-US" sz="1800" dirty="0"/>
          </a:p>
        </p:txBody>
      </p:sp>
      <p:sp>
        <p:nvSpPr>
          <p:cNvPr id="4" name="Slide Number Placeholder 3"/>
          <p:cNvSpPr>
            <a:spLocks noGrp="1"/>
          </p:cNvSpPr>
          <p:nvPr>
            <p:ph type="sldNum" sz="quarter" idx="12"/>
          </p:nvPr>
        </p:nvSpPr>
        <p:spPr>
          <a:prstGeom prst="rect">
            <a:avLst/>
          </a:prstGeom>
        </p:spPr>
        <p:txBody>
          <a:bodyPr/>
          <a:lstStyle/>
          <a:p>
            <a:fld id="{6AFA727D-3321-44FB-8ACC-EBB4D258C499}" type="slidenum">
              <a:rPr lang="en-US" smtClean="0"/>
              <a:pPr/>
              <a:t>34</a:t>
            </a:fld>
            <a:endParaRPr lang="en-US" dirty="0"/>
          </a:p>
        </p:txBody>
      </p:sp>
      <p:pic>
        <p:nvPicPr>
          <p:cNvPr id="6147" name="Picture 1" descr="http://www.esa.int/var/esa/storage/images/esa_multimedia/images/2017/01/optical_ground_station_-_optoelectronics/16602574-1-eng-GB/Optical_Ground_Station_-_optoelectronics_node_full_image_2.jpg"/>
          <p:cNvPicPr>
            <a:picLocks noChangeAspect="1" noChangeArrowheads="1"/>
          </p:cNvPicPr>
          <p:nvPr/>
        </p:nvPicPr>
        <p:blipFill>
          <a:blip r:embed="rId2" cstate="print"/>
          <a:srcRect/>
          <a:stretch>
            <a:fillRect/>
          </a:stretch>
        </p:blipFill>
        <p:spPr bwMode="auto">
          <a:xfrm>
            <a:off x="4076700" y="3766557"/>
            <a:ext cx="4953000" cy="2288585"/>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5472113" y="1314450"/>
            <a:ext cx="2181225" cy="21145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036" y="2396705"/>
            <a:ext cx="8268419" cy="1028309"/>
          </a:xfrm>
        </p:spPr>
        <p:txBody>
          <a:bodyPr>
            <a:normAutofit/>
          </a:bodyPr>
          <a:lstStyle/>
          <a:p>
            <a:r>
              <a:rPr lang="en-CA" dirty="0" smtClean="0"/>
              <a:t>VMMO Conclusions</a:t>
            </a:r>
            <a:endParaRPr lang="en-CA" dirty="0"/>
          </a:p>
        </p:txBody>
      </p:sp>
      <p:sp>
        <p:nvSpPr>
          <p:cNvPr id="4" name="Title 1"/>
          <p:cNvSpPr txBox="1">
            <a:spLocks/>
          </p:cNvSpPr>
          <p:nvPr/>
        </p:nvSpPr>
        <p:spPr>
          <a:xfrm>
            <a:off x="0" y="2387079"/>
            <a:ext cx="8894861" cy="102830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CA" sz="2400" b="1" dirty="0"/>
          </a:p>
        </p:txBody>
      </p:sp>
      <p:sp>
        <p:nvSpPr>
          <p:cNvPr id="11" name="Subtitle 10"/>
          <p:cNvSpPr>
            <a:spLocks noGrp="1"/>
          </p:cNvSpPr>
          <p:nvPr>
            <p:ph type="subTitle" idx="1"/>
          </p:nvPr>
        </p:nvSpPr>
        <p:spPr/>
        <p:txBody>
          <a:bodyPr/>
          <a:lstStyle/>
          <a:p>
            <a:r>
              <a:rPr lang="en-US" dirty="0" smtClean="0"/>
              <a:t>Page </a:t>
            </a:r>
            <a:fld id="{B4367056-7E2A-4F03-AE58-CF663BCF50DC}" type="slidenum">
              <a:rPr lang="en-US" sz="1800" smtClean="0"/>
              <a:pPr/>
              <a:t>35</a:t>
            </a:fld>
            <a:endParaRPr lang="en-CA" dirty="0"/>
          </a:p>
        </p:txBody>
      </p:sp>
      <p:pic>
        <p:nvPicPr>
          <p:cNvPr id="7" name="Picture 2"/>
          <p:cNvPicPr>
            <a:picLocks noChangeAspect="1" noChangeArrowheads="1"/>
          </p:cNvPicPr>
          <p:nvPr/>
        </p:nvPicPr>
        <p:blipFill>
          <a:blip r:embed="rId2" cstate="print"/>
          <a:srcRect/>
          <a:stretch>
            <a:fillRect/>
          </a:stretch>
        </p:blipFill>
        <p:spPr bwMode="auto">
          <a:xfrm>
            <a:off x="4148733" y="4010025"/>
            <a:ext cx="1636108" cy="2116727"/>
          </a:xfrm>
          <a:prstGeom prst="rect">
            <a:avLst/>
          </a:prstGeom>
          <a:noFill/>
          <a:ln w="9525">
            <a:noFill/>
            <a:miter lim="800000"/>
            <a:headEnd/>
            <a:tailEnd/>
          </a:ln>
          <a:effectLst/>
        </p:spPr>
      </p:pic>
      <p:pic>
        <p:nvPicPr>
          <p:cNvPr id="8" name="Picture 1"/>
          <p:cNvPicPr>
            <a:picLocks noChangeAspect="1" noChangeArrowheads="1"/>
          </p:cNvPicPr>
          <p:nvPr/>
        </p:nvPicPr>
        <p:blipFill>
          <a:blip r:embed="rId3" cstate="print"/>
          <a:srcRect/>
          <a:stretch>
            <a:fillRect/>
          </a:stretch>
        </p:blipFill>
        <p:spPr bwMode="auto">
          <a:xfrm>
            <a:off x="6677025" y="4010025"/>
            <a:ext cx="1828800" cy="2048460"/>
          </a:xfrm>
          <a:prstGeom prst="rect">
            <a:avLst/>
          </a:prstGeom>
          <a:noFill/>
          <a:ln w="9525">
            <a:noFill/>
            <a:miter lim="800000"/>
            <a:headEnd/>
            <a:tailEnd/>
          </a:ln>
        </p:spPr>
      </p:pic>
    </p:spTree>
    <p:extLst>
      <p:ext uri="{BB962C8B-B14F-4D97-AF65-F5344CB8AC3E}">
        <p14:creationId xmlns:p14="http://schemas.microsoft.com/office/powerpoint/2010/main" xmlns="" val="2869174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VMMO - Conclusions</a:t>
            </a:r>
            <a:endParaRPr lang="en-US" dirty="0"/>
          </a:p>
        </p:txBody>
      </p:sp>
      <p:sp>
        <p:nvSpPr>
          <p:cNvPr id="3" name="Content Placeholder 2"/>
          <p:cNvSpPr>
            <a:spLocks noGrp="1"/>
          </p:cNvSpPr>
          <p:nvPr>
            <p:ph idx="1"/>
          </p:nvPr>
        </p:nvSpPr>
        <p:spPr>
          <a:xfrm>
            <a:off x="562062" y="1673079"/>
            <a:ext cx="4181388" cy="4806891"/>
          </a:xfrm>
        </p:spPr>
        <p:txBody>
          <a:bodyPr>
            <a:normAutofit fontScale="92500" lnSpcReduction="20000"/>
          </a:bodyPr>
          <a:lstStyle/>
          <a:p>
            <a:r>
              <a:rPr lang="en-US" dirty="0" smtClean="0"/>
              <a:t>VMMO currently undergoing Phase A study with ESA.</a:t>
            </a:r>
          </a:p>
          <a:p>
            <a:r>
              <a:rPr lang="en-US" dirty="0" smtClean="0"/>
              <a:t>The relatively high spatial resolution (&lt; 10m/pixel in Active Mode) offered by LVMM greatly improves the probability of finding local high concentrations of volatiles in the lunar PSR cold traps. </a:t>
            </a:r>
          </a:p>
          <a:p>
            <a:r>
              <a:rPr lang="en-US" dirty="0" smtClean="0"/>
              <a:t>The relatively high R(1560nm)/R(532nm) sensitivity to the presence of lunar water ice, and associated SNR &gt; 100 for both the 532 nm and 1560 nm spectral channels at the 30 km to 50 km perilune facilitates mapping concentrations of water/ice to under one percent mass fraction.</a:t>
            </a:r>
          </a:p>
          <a:p>
            <a:endParaRPr lang="en-US" dirty="0"/>
          </a:p>
        </p:txBody>
      </p:sp>
      <p:sp>
        <p:nvSpPr>
          <p:cNvPr id="4" name="Slide Number Placeholder 3"/>
          <p:cNvSpPr>
            <a:spLocks noGrp="1"/>
          </p:cNvSpPr>
          <p:nvPr>
            <p:ph type="sldNum" sz="quarter" idx="12"/>
          </p:nvPr>
        </p:nvSpPr>
        <p:spPr/>
        <p:txBody>
          <a:bodyPr/>
          <a:lstStyle/>
          <a:p>
            <a:r>
              <a:rPr lang="en-US" smtClean="0"/>
              <a:t>Page </a:t>
            </a:r>
            <a:fld id="{6AFA727D-3321-44FB-8ACC-EBB4D258C499}" type="slidenum">
              <a:rPr lang="en-US" smtClean="0"/>
              <a:pPr/>
              <a:t>36</a:t>
            </a:fld>
            <a:endParaRPr lang="en-US" dirty="0"/>
          </a:p>
        </p:txBody>
      </p:sp>
      <p:pic>
        <p:nvPicPr>
          <p:cNvPr id="5" name="Picture 4"/>
          <p:cNvPicPr/>
          <p:nvPr/>
        </p:nvPicPr>
        <p:blipFill>
          <a:blip r:embed="rId2" cstate="print"/>
          <a:srcRect/>
          <a:stretch>
            <a:fillRect/>
          </a:stretch>
        </p:blipFill>
        <p:spPr bwMode="auto">
          <a:xfrm>
            <a:off x="4606938" y="1789159"/>
            <a:ext cx="4421082" cy="4163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DCD57FC4-C305-C246-BAEE-1D022AE99BB3}" type="slidenum">
              <a:rPr lang="en-US" smtClean="0"/>
              <a:pPr/>
              <a:t>37</a:t>
            </a:fld>
            <a:endParaRPr lang="en-US" dirty="0"/>
          </a:p>
        </p:txBody>
      </p:sp>
      <p:sp>
        <p:nvSpPr>
          <p:cNvPr id="2" name="Footer Placeholder 1"/>
          <p:cNvSpPr>
            <a:spLocks noGrp="1"/>
          </p:cNvSpPr>
          <p:nvPr>
            <p:ph type="ftr" sz="quarter" idx="4294967295"/>
          </p:nvPr>
        </p:nvSpPr>
        <p:spPr>
          <a:xfrm>
            <a:off x="5511800" y="6356350"/>
            <a:ext cx="3632200" cy="365125"/>
          </a:xfrm>
        </p:spPr>
        <p:txBody>
          <a:bodyPr/>
          <a:lstStyle/>
          <a:p>
            <a:r>
              <a:rPr lang="en-US" dirty="0"/>
              <a:t>International Conference on Environmental Systems, Boston, MA   2019</a:t>
            </a:r>
          </a:p>
        </p:txBody>
      </p:sp>
      <p:sp>
        <p:nvSpPr>
          <p:cNvPr id="4" name="Title 1"/>
          <p:cNvSpPr txBox="1">
            <a:spLocks/>
          </p:cNvSpPr>
          <p:nvPr/>
        </p:nvSpPr>
        <p:spPr>
          <a:xfrm>
            <a:off x="457200" y="264440"/>
            <a:ext cx="8229600" cy="763554"/>
          </a:xfrm>
          <a:prstGeom prst="rect">
            <a:avLst/>
          </a:prstGeom>
        </p:spPr>
        <p:txBody>
          <a:bodyPr/>
          <a:lstStyle>
            <a:lvl1pPr marL="0" marR="0" indent="0" algn="ctr" defTabSz="457200" rtl="0" eaLnBrk="1" fontAlgn="auto" latinLnBrk="0" hangingPunct="1">
              <a:lnSpc>
                <a:spcPct val="100000"/>
              </a:lnSpc>
              <a:spcBef>
                <a:spcPct val="0"/>
              </a:spcBef>
              <a:spcAft>
                <a:spcPts val="0"/>
              </a:spcAft>
              <a:buClrTx/>
              <a:buSzTx/>
              <a:buFontTx/>
              <a:buNone/>
              <a:tabLst/>
              <a:defRPr sz="4400" kern="1200" baseline="0">
                <a:solidFill>
                  <a:schemeClr val="tx1"/>
                </a:solidFill>
                <a:latin typeface="+mj-lt"/>
                <a:ea typeface="+mj-ea"/>
                <a:cs typeface="+mj-cs"/>
              </a:defRPr>
            </a:lvl1pPr>
          </a:lstStyle>
          <a:p>
            <a:r>
              <a:rPr lang="en-US" sz="3600" b="1" dirty="0"/>
              <a:t>Acknowledgements</a:t>
            </a:r>
          </a:p>
        </p:txBody>
      </p:sp>
      <p:sp>
        <p:nvSpPr>
          <p:cNvPr id="5" name="Content Placeholder 2"/>
          <p:cNvSpPr txBox="1">
            <a:spLocks/>
          </p:cNvSpPr>
          <p:nvPr/>
        </p:nvSpPr>
        <p:spPr>
          <a:xfrm>
            <a:off x="610193" y="2115197"/>
            <a:ext cx="8133756" cy="355564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authors would like to acknowledge the European Space Agency (ESA) for enabling the initial mission concept study through the ESA LUCE Cubesat SysNova Challenge program, the ESA CDF Study and the Canadian Space Agency (CSA) for the follow-on VMMO Augmented Mission Concept LVMM science study.</a:t>
            </a:r>
          </a:p>
          <a:p>
            <a:r>
              <a:rPr lang="en-US" dirty="0" smtClean="0"/>
              <a:t>Special thanks to Dr. Roger Walker and Johan Vennekens at ESA, and James Doherty, Dr. Vicky Hipkin, Dr. Alexander Koujelev, Dr. Tim </a:t>
            </a:r>
            <a:r>
              <a:rPr lang="en-US" dirty="0" err="1" smtClean="0"/>
              <a:t>Haltigin</a:t>
            </a:r>
            <a:r>
              <a:rPr lang="en-US" dirty="0" smtClean="0"/>
              <a:t> and Christian Lange at CSA.</a:t>
            </a:r>
          </a:p>
          <a:p>
            <a:endParaRPr lang="en-US" dirty="0"/>
          </a:p>
        </p:txBody>
      </p:sp>
      <p:cxnSp>
        <p:nvCxnSpPr>
          <p:cNvPr id="6" name="Straight Connector 5"/>
          <p:cNvCxnSpPr/>
          <p:nvPr/>
        </p:nvCxnSpPr>
        <p:spPr>
          <a:xfrm>
            <a:off x="0" y="108037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8204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Introduction</a:t>
            </a:r>
            <a:endParaRPr lang="en-CA" dirty="0"/>
          </a:p>
        </p:txBody>
      </p:sp>
      <p:sp>
        <p:nvSpPr>
          <p:cNvPr id="11" name="Subtitle 10"/>
          <p:cNvSpPr>
            <a:spLocks noGrp="1"/>
          </p:cNvSpPr>
          <p:nvPr>
            <p:ph type="subTitle" idx="1"/>
          </p:nvPr>
        </p:nvSpPr>
        <p:spPr/>
        <p:txBody>
          <a:bodyPr/>
          <a:lstStyle/>
          <a:p>
            <a:fld id="{B4367056-7E2A-4F03-AE58-CF663BCF50DC}" type="slidenum">
              <a:rPr lang="en-US" sz="1800" smtClean="0"/>
              <a:pPr/>
              <a:t>4</a:t>
            </a:fld>
            <a:endParaRPr lang="en-CA" dirty="0"/>
          </a:p>
        </p:txBody>
      </p:sp>
      <p:pic>
        <p:nvPicPr>
          <p:cNvPr id="8" name="Picture 7"/>
          <p:cNvPicPr/>
          <p:nvPr/>
        </p:nvPicPr>
        <p:blipFill>
          <a:blip r:embed="rId3" cstate="print"/>
          <a:srcRect l="16085" r="14000"/>
          <a:stretch>
            <a:fillRect/>
          </a:stretch>
        </p:blipFill>
        <p:spPr bwMode="auto">
          <a:xfrm>
            <a:off x="5865091" y="3819589"/>
            <a:ext cx="996626" cy="1565211"/>
          </a:xfrm>
          <a:prstGeom prst="rect">
            <a:avLst/>
          </a:prstGeom>
          <a:noFill/>
          <a:ln w="9525">
            <a:noFill/>
            <a:miter lim="800000"/>
            <a:headEnd/>
            <a:tailEnd/>
          </a:ln>
        </p:spPr>
      </p:pic>
      <p:pic>
        <p:nvPicPr>
          <p:cNvPr id="9" name="Picture 8">
            <a:extLst>
              <a:ext uri="{FF2B5EF4-FFF2-40B4-BE49-F238E27FC236}">
                <a16:creationId xmlns="" xmlns:a16="http://schemas.microsoft.com/office/drawing/2014/main" id="{1917BBB5-B275-4197-A35E-C0E69BBFCA5A}"/>
              </a:ext>
            </a:extLst>
          </p:cNvPr>
          <p:cNvPicPr>
            <a:picLocks noChangeAspect="1"/>
          </p:cNvPicPr>
          <p:nvPr/>
        </p:nvPicPr>
        <p:blipFill>
          <a:blip r:embed="rId4" cstate="print"/>
          <a:stretch>
            <a:fillRect/>
          </a:stretch>
        </p:blipFill>
        <p:spPr>
          <a:xfrm>
            <a:off x="3556000" y="4211782"/>
            <a:ext cx="1560805" cy="1273380"/>
          </a:xfrm>
          <a:prstGeom prst="rect">
            <a:avLst/>
          </a:prstGeom>
        </p:spPr>
      </p:pic>
      <p:pic>
        <p:nvPicPr>
          <p:cNvPr id="7" name="Picture 6" descr="Image result for isis quadpack-XL">
            <a:extLst>
              <a:ext uri="{FF2B5EF4-FFF2-40B4-BE49-F238E27FC236}">
                <a16:creationId xmlns="" xmlns:a16="http://schemas.microsoft.com/office/drawing/2014/main" id="{296FF4EF-6FC0-458D-BA27-BAEE7745D5CE}"/>
              </a:ext>
            </a:extLst>
          </p:cNvPr>
          <p:cNvPicPr/>
          <p:nvPr/>
        </p:nvPicPr>
        <p:blipFill>
          <a:blip r:embed="rId5" cstate="print"/>
          <a:srcRect l="11041" r="10726" b="11847"/>
          <a:stretch>
            <a:fillRect/>
          </a:stretch>
        </p:blipFill>
        <p:spPr bwMode="auto">
          <a:xfrm>
            <a:off x="7470715" y="4309137"/>
            <a:ext cx="1452419" cy="881190"/>
          </a:xfrm>
          <a:prstGeom prst="rect">
            <a:avLst/>
          </a:prstGeom>
          <a:noFill/>
          <a:ln w="9525">
            <a:noFill/>
            <a:miter lim="800000"/>
            <a:headEnd/>
            <a:tailEnd/>
          </a:ln>
        </p:spPr>
      </p:pic>
      <p:sp>
        <p:nvSpPr>
          <p:cNvPr id="10" name="Rectangle 9">
            <a:extLst>
              <a:ext uri="{FF2B5EF4-FFF2-40B4-BE49-F238E27FC236}">
                <a16:creationId xmlns="" xmlns:a16="http://schemas.microsoft.com/office/drawing/2014/main" id="{90431A19-2A04-4634-A2B1-ADCF0DF43E7A}"/>
              </a:ext>
            </a:extLst>
          </p:cNvPr>
          <p:cNvSpPr/>
          <p:nvPr/>
        </p:nvSpPr>
        <p:spPr>
          <a:xfrm>
            <a:off x="2233242" y="3351389"/>
            <a:ext cx="184731" cy="369332"/>
          </a:xfrm>
          <a:prstGeom prst="rect">
            <a:avLst/>
          </a:prstGeom>
        </p:spPr>
        <p:txBody>
          <a:bodyPr wrap="none">
            <a:spAutoFit/>
          </a:bodyPr>
          <a:lstStyle/>
          <a:p>
            <a:pPr lvl="0" algn="ctr">
              <a:spcBef>
                <a:spcPct val="0"/>
              </a:spcBef>
              <a:defRPr/>
            </a:pPr>
            <a:endParaRPr lang="en-CA" b="1" dirty="0"/>
          </a:p>
        </p:txBody>
      </p:sp>
    </p:spTree>
    <p:extLst>
      <p:ext uri="{BB962C8B-B14F-4D97-AF65-F5344CB8AC3E}">
        <p14:creationId xmlns="" xmlns:p14="http://schemas.microsoft.com/office/powerpoint/2010/main" val="168536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VMMO “Ice Mapper”</a:t>
            </a:r>
          </a:p>
        </p:txBody>
      </p:sp>
      <p:sp>
        <p:nvSpPr>
          <p:cNvPr id="5" name="Content Placeholder 4"/>
          <p:cNvSpPr>
            <a:spLocks noGrp="1"/>
          </p:cNvSpPr>
          <p:nvPr>
            <p:ph idx="1"/>
          </p:nvPr>
        </p:nvSpPr>
        <p:spPr>
          <a:xfrm>
            <a:off x="571586" y="1181100"/>
            <a:ext cx="6343563" cy="5210175"/>
          </a:xfrm>
        </p:spPr>
        <p:txBody>
          <a:bodyPr>
            <a:noAutofit/>
          </a:bodyPr>
          <a:lstStyle/>
          <a:p>
            <a:pPr marL="0" indent="0">
              <a:buNone/>
            </a:pPr>
            <a:endParaRPr lang="en-US" sz="1600" b="1" dirty="0"/>
          </a:p>
          <a:p>
            <a:pPr marL="0" indent="0">
              <a:buNone/>
            </a:pPr>
            <a:r>
              <a:rPr lang="en-US" sz="1600" b="1" dirty="0"/>
              <a:t>VMMO addresses both scientific and technical objectives for low-cost,  beyond-LEO Cubesats:</a:t>
            </a:r>
          </a:p>
          <a:p>
            <a:pPr marL="514350" lvl="0" indent="-514350">
              <a:buNone/>
            </a:pPr>
            <a:r>
              <a:rPr lang="en-US" sz="1600" b="1" dirty="0" smtClean="0"/>
              <a:t>1)     </a:t>
            </a:r>
            <a:r>
              <a:rPr lang="en-US" sz="1600" b="1" u="sng" dirty="0" smtClean="0"/>
              <a:t>Lunar </a:t>
            </a:r>
            <a:r>
              <a:rPr lang="en-US" sz="1600" b="1" u="sng" dirty="0"/>
              <a:t>Resource and Volatiles Prospecting </a:t>
            </a:r>
            <a:endParaRPr lang="en-US" sz="1600" b="1" u="sng" dirty="0" smtClean="0"/>
          </a:p>
          <a:p>
            <a:pPr lvl="1"/>
            <a:r>
              <a:rPr lang="en-US" sz="1600" b="1" dirty="0" smtClean="0"/>
              <a:t>Lunar Volatiles and Mineralogy (LVMM) multi-wavelength Chemical Lidar science payload: </a:t>
            </a:r>
          </a:p>
          <a:p>
            <a:pPr lvl="2"/>
            <a:r>
              <a:rPr lang="en-US" sz="1600" b="1" dirty="0" smtClean="0"/>
              <a:t>532</a:t>
            </a:r>
            <a:r>
              <a:rPr lang="en-US" sz="1600" b="1" dirty="0"/>
              <a:t> nm, </a:t>
            </a:r>
            <a:r>
              <a:rPr lang="en-US" sz="1600" b="1" dirty="0" smtClean="0"/>
              <a:t>1064 nm and 1560 nm in Active Mode for  stand-off </a:t>
            </a:r>
            <a:r>
              <a:rPr lang="en-GB" sz="1600" b="1" dirty="0"/>
              <a:t>mapping </a:t>
            </a:r>
            <a:r>
              <a:rPr lang="en-GB" sz="1600" b="1" dirty="0" smtClean="0"/>
              <a:t>water-ice,</a:t>
            </a:r>
          </a:p>
          <a:p>
            <a:pPr lvl="2"/>
            <a:r>
              <a:rPr lang="en-US" sz="1600" b="1" dirty="0" smtClean="0"/>
              <a:t>300 nm, 532 nm, 1064 nm and 1560 nm in Passive Mode  for stand-off </a:t>
            </a:r>
            <a:r>
              <a:rPr lang="en-GB" sz="1600" b="1" dirty="0" smtClean="0"/>
              <a:t>mapping  of in-situ  resources such as ilmenite.</a:t>
            </a:r>
          </a:p>
          <a:p>
            <a:pPr lvl="2"/>
            <a:endParaRPr lang="en-GB" sz="1600" b="1" dirty="0" smtClean="0"/>
          </a:p>
          <a:p>
            <a:pPr marL="0" indent="0">
              <a:buNone/>
            </a:pPr>
            <a:r>
              <a:rPr lang="en-US" sz="1600" b="1" dirty="0" smtClean="0"/>
              <a:t>2)      </a:t>
            </a:r>
            <a:r>
              <a:rPr lang="en-US" sz="1600" b="1" u="sng" dirty="0" smtClean="0"/>
              <a:t>Lunar </a:t>
            </a:r>
            <a:r>
              <a:rPr lang="en-US" sz="1600" b="1" u="sng" dirty="0"/>
              <a:t>Exploration </a:t>
            </a:r>
            <a:r>
              <a:rPr lang="en-US" sz="1600" b="1" u="sng" dirty="0" smtClean="0"/>
              <a:t>Technology</a:t>
            </a:r>
          </a:p>
          <a:p>
            <a:pPr lvl="1"/>
            <a:r>
              <a:rPr lang="en-GB" sz="1600" b="1" dirty="0" smtClean="0"/>
              <a:t>Vision-assisted lunar Navigation</a:t>
            </a:r>
            <a:endParaRPr lang="en-US" sz="1600" b="1" dirty="0"/>
          </a:p>
          <a:p>
            <a:pPr lvl="1"/>
            <a:r>
              <a:rPr lang="en-GB" sz="1600" b="1" dirty="0"/>
              <a:t>Optical high-speed (to 100 Mbps) direct-to Earth data downlink technology demonstration at 1560 </a:t>
            </a:r>
            <a:r>
              <a:rPr lang="en-GB" sz="1600" b="1" dirty="0" smtClean="0"/>
              <a:t>nm</a:t>
            </a:r>
            <a:endParaRPr lang="en-GB" sz="1600" b="1" dirty="0"/>
          </a:p>
          <a:p>
            <a:pPr lvl="1"/>
            <a:r>
              <a:rPr lang="en-GB" sz="1600" b="1" dirty="0"/>
              <a:t>Qualification of 12U Cubesat </a:t>
            </a:r>
            <a:r>
              <a:rPr lang="en-GB" sz="1600" b="1" dirty="0" smtClean="0"/>
              <a:t>architecture </a:t>
            </a:r>
          </a:p>
          <a:p>
            <a:pPr lvl="1"/>
            <a:r>
              <a:rPr lang="en-GB" sz="1600" b="1" dirty="0" smtClean="0"/>
              <a:t>COTS </a:t>
            </a:r>
            <a:r>
              <a:rPr lang="en-GB" sz="1600" b="1" dirty="0"/>
              <a:t>electronics test bed </a:t>
            </a:r>
            <a:endParaRPr lang="en-GB" sz="1600" b="1" dirty="0" smtClean="0"/>
          </a:p>
          <a:p>
            <a:pPr lvl="1"/>
            <a:r>
              <a:rPr lang="en-GB" sz="1600" b="1" dirty="0" smtClean="0"/>
              <a:t>Semi-autonomous script-based mission operations</a:t>
            </a:r>
            <a:endParaRPr lang="en-US" sz="1600" b="1" dirty="0"/>
          </a:p>
          <a:p>
            <a:endParaRPr lang="en-US" sz="1600" dirty="0"/>
          </a:p>
        </p:txBody>
      </p:sp>
      <p:sp>
        <p:nvSpPr>
          <p:cNvPr id="7" name="Slide Number Placeholder 3"/>
          <p:cNvSpPr>
            <a:spLocks noGrp="1"/>
          </p:cNvSpPr>
          <p:nvPr>
            <p:ph type="sldNum" sz="quarter" idx="12"/>
          </p:nvPr>
        </p:nvSpPr>
        <p:spPr>
          <a:prstGeom prst="rect">
            <a:avLst/>
          </a:prstGeom>
        </p:spPr>
        <p:txBody>
          <a:bodyPr/>
          <a:lstStyle/>
          <a:p>
            <a:fld id="{8D3E8AE6-C739-4D44-A65D-50156A330149}" type="slidenum">
              <a:rPr lang="en-US" smtClean="0"/>
              <a:pPr/>
              <a:t>5</a:t>
            </a:fld>
            <a:endParaRPr lang="en-US" dirty="0"/>
          </a:p>
        </p:txBody>
      </p:sp>
      <p:pic>
        <p:nvPicPr>
          <p:cNvPr id="10" name="Picture 9">
            <a:extLst>
              <a:ext uri="{FF2B5EF4-FFF2-40B4-BE49-F238E27FC236}">
                <a16:creationId xmlns="" xmlns:a16="http://schemas.microsoft.com/office/drawing/2014/main" id="{EE9D50DC-0B1A-48B1-82CF-F65B5EBBF911}"/>
              </a:ext>
            </a:extLst>
          </p:cNvPr>
          <p:cNvPicPr>
            <a:picLocks noChangeAspect="1"/>
          </p:cNvPicPr>
          <p:nvPr/>
        </p:nvPicPr>
        <p:blipFill>
          <a:blip r:embed="rId3" cstate="print"/>
          <a:stretch>
            <a:fillRect/>
          </a:stretch>
        </p:blipFill>
        <p:spPr>
          <a:xfrm>
            <a:off x="6705600" y="1247774"/>
            <a:ext cx="2164147" cy="1638301"/>
          </a:xfrm>
          <a:prstGeom prst="rect">
            <a:avLst/>
          </a:prstGeom>
        </p:spPr>
      </p:pic>
      <p:pic>
        <p:nvPicPr>
          <p:cNvPr id="11" name="Picture 10"/>
          <p:cNvPicPr/>
          <p:nvPr/>
        </p:nvPicPr>
        <p:blipFill>
          <a:blip r:embed="rId4" cstate="print"/>
          <a:srcRect l="16085" r="14000"/>
          <a:stretch>
            <a:fillRect/>
          </a:stretch>
        </p:blipFill>
        <p:spPr bwMode="auto">
          <a:xfrm>
            <a:off x="6838949" y="3590925"/>
            <a:ext cx="1876425" cy="3009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VMMO Phase E in 2023</a:t>
            </a:r>
            <a:endParaRPr lang="en-US" dirty="0"/>
          </a:p>
        </p:txBody>
      </p:sp>
      <p:sp>
        <p:nvSpPr>
          <p:cNvPr id="4" name="Slide Number Placeholder 3"/>
          <p:cNvSpPr>
            <a:spLocks noGrp="1"/>
          </p:cNvSpPr>
          <p:nvPr>
            <p:ph type="sldNum" sz="quarter" idx="12"/>
          </p:nvPr>
        </p:nvSpPr>
        <p:spPr/>
        <p:txBody>
          <a:bodyPr/>
          <a:lstStyle/>
          <a:p>
            <a:fld id="{6AFA727D-3321-44FB-8ACC-EBB4D258C499}" type="slidenum">
              <a:rPr lang="en-US" smtClean="0"/>
              <a:pPr/>
              <a:t>6</a:t>
            </a:fld>
            <a:endParaRPr lang="en-US" dirty="0"/>
          </a:p>
        </p:txBody>
      </p:sp>
      <p:sp>
        <p:nvSpPr>
          <p:cNvPr id="9" name="Rectangle 8"/>
          <p:cNvSpPr/>
          <p:nvPr/>
        </p:nvSpPr>
        <p:spPr>
          <a:xfrm>
            <a:off x="682045" y="1634094"/>
            <a:ext cx="2508830" cy="1477328"/>
          </a:xfrm>
          <a:prstGeom prst="rect">
            <a:avLst/>
          </a:prstGeom>
        </p:spPr>
        <p:txBody>
          <a:bodyPr wrap="square">
            <a:spAutoFit/>
          </a:bodyPr>
          <a:lstStyle/>
          <a:p>
            <a:r>
              <a:rPr lang="en-US" b="1" dirty="0" smtClean="0"/>
              <a:t>NASA CLPS Lunar Lander Lunar Transportation Option (</a:t>
            </a:r>
            <a:r>
              <a:rPr lang="en-US" b="1" dirty="0" err="1" smtClean="0"/>
              <a:t>Astrobotics</a:t>
            </a:r>
            <a:r>
              <a:rPr lang="en-US" b="1" dirty="0" smtClean="0"/>
              <a:t> Peregrine Lander, VIPER mission) </a:t>
            </a:r>
          </a:p>
        </p:txBody>
      </p:sp>
      <p:sp>
        <p:nvSpPr>
          <p:cNvPr id="7" name="Rectangle 6"/>
          <p:cNvSpPr/>
          <p:nvPr/>
        </p:nvSpPr>
        <p:spPr>
          <a:xfrm>
            <a:off x="691570" y="3691494"/>
            <a:ext cx="2946980" cy="646331"/>
          </a:xfrm>
          <a:prstGeom prst="rect">
            <a:avLst/>
          </a:prstGeom>
        </p:spPr>
        <p:txBody>
          <a:bodyPr wrap="square">
            <a:spAutoFit/>
          </a:bodyPr>
          <a:lstStyle/>
          <a:p>
            <a:r>
              <a:rPr lang="en-US" b="1" dirty="0" smtClean="0"/>
              <a:t>NASA Artemis 2  lunar fly-by Lunar Transportation Option</a:t>
            </a:r>
          </a:p>
        </p:txBody>
      </p:sp>
      <p:pic>
        <p:nvPicPr>
          <p:cNvPr id="66563" name="Picture 3"/>
          <p:cNvPicPr>
            <a:picLocks noChangeAspect="1" noChangeArrowheads="1"/>
          </p:cNvPicPr>
          <p:nvPr/>
        </p:nvPicPr>
        <p:blipFill>
          <a:blip r:embed="rId2" cstate="print"/>
          <a:srcRect/>
          <a:stretch>
            <a:fillRect/>
          </a:stretch>
        </p:blipFill>
        <p:spPr bwMode="auto">
          <a:xfrm>
            <a:off x="5800724" y="3608867"/>
            <a:ext cx="2720975" cy="2880832"/>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l="22745"/>
          <a:stretch>
            <a:fillRect/>
          </a:stretch>
        </p:blipFill>
        <p:spPr bwMode="auto">
          <a:xfrm>
            <a:off x="5069765" y="1238249"/>
            <a:ext cx="4074235" cy="2238375"/>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3152046" y="1839272"/>
            <a:ext cx="2029554" cy="164784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 y="2160090"/>
            <a:ext cx="8633460" cy="1268910"/>
          </a:xfrm>
        </p:spPr>
        <p:txBody>
          <a:bodyPr>
            <a:normAutofit/>
          </a:bodyPr>
          <a:lstStyle/>
          <a:p>
            <a:r>
              <a:rPr lang="en-CA" dirty="0"/>
              <a:t>VMMO Phase </a:t>
            </a:r>
            <a:r>
              <a:rPr lang="en-CA" dirty="0" smtClean="0"/>
              <a:t>A Team</a:t>
            </a:r>
            <a:endParaRPr lang="en-CA" dirty="0"/>
          </a:p>
        </p:txBody>
      </p:sp>
      <p:sp>
        <p:nvSpPr>
          <p:cNvPr id="4" name="Title 1"/>
          <p:cNvSpPr txBox="1">
            <a:spLocks/>
          </p:cNvSpPr>
          <p:nvPr/>
        </p:nvSpPr>
        <p:spPr>
          <a:xfrm>
            <a:off x="685800" y="3021901"/>
            <a:ext cx="7772400" cy="102830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CA"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itle 10"/>
          <p:cNvSpPr>
            <a:spLocks noGrp="1"/>
          </p:cNvSpPr>
          <p:nvPr>
            <p:ph type="subTitle" idx="1"/>
          </p:nvPr>
        </p:nvSpPr>
        <p:spPr>
          <a:xfrm>
            <a:off x="6861717" y="222344"/>
            <a:ext cx="2076680" cy="297805"/>
          </a:xfrm>
        </p:spPr>
        <p:txBody>
          <a:bodyPr/>
          <a:lstStyle/>
          <a:p>
            <a:fld id="{B4367056-7E2A-4F03-AE58-CF663BCF50DC}" type="slidenum">
              <a:rPr lang="en-US" sz="1800" smtClean="0"/>
              <a:pPr/>
              <a:t>7</a:t>
            </a:fld>
            <a:endParaRPr lang="en-CA" dirty="0"/>
          </a:p>
        </p:txBody>
      </p:sp>
      <p:pic>
        <p:nvPicPr>
          <p:cNvPr id="10" name="Picture 9"/>
          <p:cNvPicPr/>
          <p:nvPr/>
        </p:nvPicPr>
        <p:blipFill>
          <a:blip r:embed="rId2" cstate="print"/>
          <a:srcRect t="7741"/>
          <a:stretch>
            <a:fillRect/>
          </a:stretch>
        </p:blipFill>
        <p:spPr bwMode="auto">
          <a:xfrm>
            <a:off x="3831335" y="4407408"/>
            <a:ext cx="2073783" cy="1393507"/>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6791324" y="3948796"/>
            <a:ext cx="1733551" cy="2242794"/>
          </a:xfrm>
          <a:prstGeom prst="rect">
            <a:avLst/>
          </a:prstGeom>
          <a:noFill/>
          <a:ln w="9525">
            <a:noFill/>
            <a:miter lim="800000"/>
            <a:headEnd/>
            <a:tailEnd/>
          </a:ln>
          <a:effectLst/>
        </p:spPr>
      </p:pic>
    </p:spTree>
    <p:extLst>
      <p:ext uri="{BB962C8B-B14F-4D97-AF65-F5344CB8AC3E}">
        <p14:creationId xmlns="" xmlns:p14="http://schemas.microsoft.com/office/powerpoint/2010/main" val="234400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64A16-8277-4450-BF40-5100CA6A41FF}"/>
              </a:ext>
            </a:extLst>
          </p:cNvPr>
          <p:cNvSpPr>
            <a:spLocks noGrp="1"/>
          </p:cNvSpPr>
          <p:nvPr>
            <p:ph type="title"/>
          </p:nvPr>
        </p:nvSpPr>
        <p:spPr/>
        <p:txBody>
          <a:bodyPr/>
          <a:lstStyle/>
          <a:p>
            <a:r>
              <a:rPr lang="en-CA" dirty="0"/>
              <a:t>VMMO Phase A Study Team</a:t>
            </a:r>
          </a:p>
        </p:txBody>
      </p:sp>
      <p:sp>
        <p:nvSpPr>
          <p:cNvPr id="4" name="Slide Number Placeholder 3">
            <a:extLst>
              <a:ext uri="{FF2B5EF4-FFF2-40B4-BE49-F238E27FC236}">
                <a16:creationId xmlns="" xmlns:a16="http://schemas.microsoft.com/office/drawing/2014/main" id="{93E65E03-DB43-419D-A6B0-A15C90C679E1}"/>
              </a:ext>
            </a:extLst>
          </p:cNvPr>
          <p:cNvSpPr>
            <a:spLocks noGrp="1"/>
          </p:cNvSpPr>
          <p:nvPr>
            <p:ph type="sldNum" sz="quarter" idx="12"/>
          </p:nvPr>
        </p:nvSpPr>
        <p:spPr/>
        <p:txBody>
          <a:bodyPr/>
          <a:lstStyle/>
          <a:p>
            <a:fld id="{6AFA727D-3321-44FB-8ACC-EBB4D258C499}" type="slidenum">
              <a:rPr lang="en-US" smtClean="0"/>
              <a:pPr/>
              <a:t>8</a:t>
            </a:fld>
            <a:endParaRPr lang="en-US" dirty="0"/>
          </a:p>
        </p:txBody>
      </p:sp>
      <p:graphicFrame>
        <p:nvGraphicFramePr>
          <p:cNvPr id="5" name="Table 4">
            <a:extLst>
              <a:ext uri="{FF2B5EF4-FFF2-40B4-BE49-F238E27FC236}">
                <a16:creationId xmlns="" xmlns:a16="http://schemas.microsoft.com/office/drawing/2014/main" id="{620EAEA1-27B6-4098-91E3-A5C65177ACFA}"/>
              </a:ext>
            </a:extLst>
          </p:cNvPr>
          <p:cNvGraphicFramePr>
            <a:graphicFrameLocks noGrp="1"/>
          </p:cNvGraphicFramePr>
          <p:nvPr>
            <p:extLst>
              <p:ext uri="{D42A27DB-BD31-4B8C-83A1-F6EECF244321}">
                <p14:modId xmlns="" xmlns:p14="http://schemas.microsoft.com/office/powerpoint/2010/main" val="3173303178"/>
              </p:ext>
            </p:extLst>
          </p:nvPr>
        </p:nvGraphicFramePr>
        <p:xfrm>
          <a:off x="647521" y="1342154"/>
          <a:ext cx="8080699" cy="4876800"/>
        </p:xfrm>
        <a:graphic>
          <a:graphicData uri="http://schemas.openxmlformats.org/drawingml/2006/table">
            <a:tbl>
              <a:tblPr firstRow="1" firstCol="1" bandRow="1">
                <a:tableStyleId>{5C22544A-7EE6-4342-B048-85BDC9FD1C3A}</a:tableStyleId>
              </a:tblPr>
              <a:tblGrid>
                <a:gridCol w="1774527">
                  <a:extLst>
                    <a:ext uri="{9D8B030D-6E8A-4147-A177-3AD203B41FA5}">
                      <a16:colId xmlns="" xmlns:a16="http://schemas.microsoft.com/office/drawing/2014/main" val="689664935"/>
                    </a:ext>
                  </a:extLst>
                </a:gridCol>
                <a:gridCol w="949225">
                  <a:extLst>
                    <a:ext uri="{9D8B030D-6E8A-4147-A177-3AD203B41FA5}">
                      <a16:colId xmlns="" xmlns:a16="http://schemas.microsoft.com/office/drawing/2014/main" val="1392560243"/>
                    </a:ext>
                  </a:extLst>
                </a:gridCol>
                <a:gridCol w="1910550">
                  <a:extLst>
                    <a:ext uri="{9D8B030D-6E8A-4147-A177-3AD203B41FA5}">
                      <a16:colId xmlns="" xmlns:a16="http://schemas.microsoft.com/office/drawing/2014/main" val="3859254287"/>
                    </a:ext>
                  </a:extLst>
                </a:gridCol>
                <a:gridCol w="3446397">
                  <a:extLst>
                    <a:ext uri="{9D8B030D-6E8A-4147-A177-3AD203B41FA5}">
                      <a16:colId xmlns="" xmlns:a16="http://schemas.microsoft.com/office/drawing/2014/main" val="3486775983"/>
                    </a:ext>
                  </a:extLst>
                </a:gridCol>
              </a:tblGrid>
              <a:tr h="132726">
                <a:tc>
                  <a:txBody>
                    <a:bodyPr/>
                    <a:lstStyle/>
                    <a:p>
                      <a:pPr algn="ctr">
                        <a:spcAft>
                          <a:spcPts val="0"/>
                        </a:spcAft>
                      </a:pPr>
                      <a:r>
                        <a:rPr lang="en-GB" sz="1600" dirty="0">
                          <a:effectLst/>
                        </a:rPr>
                        <a:t>Team Member</a:t>
                      </a:r>
                      <a:endParaRPr lang="en-CA"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algn="ctr">
                        <a:spcAft>
                          <a:spcPts val="0"/>
                        </a:spcAft>
                      </a:pPr>
                      <a:r>
                        <a:rPr lang="en-GB" sz="1600">
                          <a:effectLst/>
                        </a:rPr>
                        <a:t>Country</a:t>
                      </a:r>
                      <a:endParaRPr lang="en-CA" sz="1600">
                        <a:effectLst/>
                        <a:latin typeface="Times New Roman" panose="02020603050405020304" pitchFamily="18" charset="0"/>
                        <a:ea typeface="Times New Roman" panose="02020603050405020304" pitchFamily="18" charset="0"/>
                      </a:endParaRPr>
                    </a:p>
                  </a:txBody>
                  <a:tcPr marL="45871" marR="45871" marT="0" marB="0"/>
                </a:tc>
                <a:tc>
                  <a:txBody>
                    <a:bodyPr/>
                    <a:lstStyle/>
                    <a:p>
                      <a:pPr algn="ctr">
                        <a:spcAft>
                          <a:spcPts val="0"/>
                        </a:spcAft>
                      </a:pPr>
                      <a:r>
                        <a:rPr lang="en-GB" sz="1600">
                          <a:effectLst/>
                        </a:rPr>
                        <a:t>Key Personnel</a:t>
                      </a:r>
                      <a:endParaRPr lang="en-CA" sz="1600">
                        <a:effectLst/>
                        <a:latin typeface="Times New Roman" panose="02020603050405020304" pitchFamily="18" charset="0"/>
                        <a:ea typeface="Times New Roman" panose="02020603050405020304" pitchFamily="18" charset="0"/>
                      </a:endParaRPr>
                    </a:p>
                  </a:txBody>
                  <a:tcPr marL="45871" marR="45871" marT="0" marB="0"/>
                </a:tc>
                <a:tc>
                  <a:txBody>
                    <a:bodyPr/>
                    <a:lstStyle/>
                    <a:p>
                      <a:pPr algn="ctr">
                        <a:spcAft>
                          <a:spcPts val="0"/>
                        </a:spcAft>
                      </a:pPr>
                      <a:r>
                        <a:rPr lang="en-GB" sz="1600">
                          <a:effectLst/>
                        </a:rPr>
                        <a:t>Study Role</a:t>
                      </a:r>
                      <a:endParaRPr lang="en-CA" sz="1600">
                        <a:effectLst/>
                        <a:latin typeface="Times New Roman" panose="02020603050405020304" pitchFamily="18" charset="0"/>
                        <a:ea typeface="Times New Roman" panose="02020603050405020304" pitchFamily="18" charset="0"/>
                      </a:endParaRPr>
                    </a:p>
                  </a:txBody>
                  <a:tcPr marL="45871" marR="45871" marT="0" marB="0"/>
                </a:tc>
                <a:extLst>
                  <a:ext uri="{0D108BD9-81ED-4DB2-BD59-A6C34878D82A}">
                    <a16:rowId xmlns="" xmlns:a16="http://schemas.microsoft.com/office/drawing/2014/main" val="3711301641"/>
                  </a:ext>
                </a:extLst>
              </a:tr>
              <a:tr h="1061808">
                <a:tc>
                  <a:txBody>
                    <a:bodyPr/>
                    <a:lstStyle/>
                    <a:p>
                      <a:pPr algn="ctr">
                        <a:spcAft>
                          <a:spcPts val="0"/>
                        </a:spcAft>
                      </a:pPr>
                      <a:endParaRPr lang="en-GB"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algn="just">
                        <a:spcAft>
                          <a:spcPts val="0"/>
                        </a:spcAft>
                      </a:pPr>
                      <a:r>
                        <a:rPr lang="en-GB" sz="1600" dirty="0">
                          <a:effectLst/>
                        </a:rPr>
                        <a:t>Canada</a:t>
                      </a:r>
                      <a:endParaRPr lang="en-CA"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algn="l">
                        <a:spcAft>
                          <a:spcPts val="0"/>
                        </a:spcAft>
                      </a:pPr>
                      <a:r>
                        <a:rPr lang="en-GB" sz="1600" dirty="0" err="1">
                          <a:effectLst/>
                        </a:rPr>
                        <a:t>Dr.</a:t>
                      </a:r>
                      <a:r>
                        <a:rPr lang="en-GB" sz="1600" dirty="0">
                          <a:effectLst/>
                        </a:rPr>
                        <a:t> R.V. Kruzelecky</a:t>
                      </a:r>
                      <a:endParaRPr lang="en-CA" sz="1600" dirty="0">
                        <a:effectLst/>
                      </a:endParaRPr>
                    </a:p>
                    <a:p>
                      <a:pPr algn="l">
                        <a:spcAft>
                          <a:spcPts val="0"/>
                        </a:spcAft>
                      </a:pPr>
                      <a:r>
                        <a:rPr lang="en-GB" sz="1600" dirty="0" err="1">
                          <a:effectLst/>
                        </a:rPr>
                        <a:t>Dr.</a:t>
                      </a:r>
                      <a:r>
                        <a:rPr lang="en-GB" sz="1600" dirty="0">
                          <a:effectLst/>
                        </a:rPr>
                        <a:t> Ian Sinclair</a:t>
                      </a:r>
                      <a:endParaRPr lang="en-CA" sz="1600" dirty="0">
                        <a:effectLst/>
                      </a:endParaRPr>
                    </a:p>
                    <a:p>
                      <a:pPr algn="l">
                        <a:spcAft>
                          <a:spcPts val="0"/>
                        </a:spcAft>
                      </a:pPr>
                      <a:r>
                        <a:rPr lang="en-GB" sz="1600" dirty="0" err="1">
                          <a:effectLst/>
                        </a:rPr>
                        <a:t>Dr.</a:t>
                      </a:r>
                      <a:r>
                        <a:rPr lang="en-GB" sz="1600" dirty="0">
                          <a:effectLst/>
                        </a:rPr>
                        <a:t> Qi-Yang Peng</a:t>
                      </a:r>
                      <a:endParaRPr lang="en-CA" sz="1600" dirty="0">
                        <a:effectLst/>
                      </a:endParaRPr>
                    </a:p>
                    <a:p>
                      <a:pPr algn="l">
                        <a:spcAft>
                          <a:spcPts val="0"/>
                        </a:spcAft>
                      </a:pPr>
                      <a:r>
                        <a:rPr lang="en-GB" sz="1600" dirty="0">
                          <a:effectLst/>
                        </a:rPr>
                        <a:t>Piotr Murzionak</a:t>
                      </a:r>
                      <a:endParaRPr lang="en-CA" sz="1600" dirty="0">
                        <a:effectLst/>
                      </a:endParaRPr>
                    </a:p>
                    <a:p>
                      <a:pPr algn="l">
                        <a:spcAft>
                          <a:spcPts val="0"/>
                        </a:spcAft>
                      </a:pPr>
                      <a:r>
                        <a:rPr lang="en-GB" sz="1600" dirty="0" err="1">
                          <a:effectLst/>
                        </a:rPr>
                        <a:t>Dr.</a:t>
                      </a:r>
                      <a:r>
                        <a:rPr lang="en-GB" sz="1600" dirty="0">
                          <a:effectLst/>
                        </a:rPr>
                        <a:t> Ali </a:t>
                      </a:r>
                      <a:r>
                        <a:rPr lang="en-GB" sz="1600" dirty="0" err="1" smtClean="0">
                          <a:effectLst/>
                        </a:rPr>
                        <a:t>Saffarpour</a:t>
                      </a:r>
                      <a:endParaRPr lang="en-GB" sz="1600" dirty="0" smtClean="0">
                        <a:effectLst/>
                      </a:endParaRPr>
                    </a:p>
                    <a:p>
                      <a:pPr algn="l">
                        <a:spcAft>
                          <a:spcPts val="0"/>
                        </a:spcAft>
                      </a:pPr>
                      <a:r>
                        <a:rPr lang="en-GB" sz="1600" dirty="0" smtClean="0">
                          <a:effectLst/>
                        </a:rPr>
                        <a:t>Michel</a:t>
                      </a:r>
                      <a:r>
                        <a:rPr lang="en-GB" sz="1600" baseline="0" dirty="0" smtClean="0">
                          <a:effectLst/>
                        </a:rPr>
                        <a:t> </a:t>
                      </a:r>
                      <a:r>
                        <a:rPr lang="en-GB" sz="1600" baseline="0" dirty="0" err="1" smtClean="0">
                          <a:effectLst/>
                        </a:rPr>
                        <a:t>Corriveau</a:t>
                      </a:r>
                      <a:endParaRPr lang="en-CA" sz="1600" dirty="0">
                        <a:effectLst/>
                      </a:endParaRPr>
                    </a:p>
                  </a:txBody>
                  <a:tcPr marL="45871" marR="45871" marT="0" marB="0"/>
                </a:tc>
                <a:tc>
                  <a:txBody>
                    <a:bodyPr/>
                    <a:lstStyle/>
                    <a:p>
                      <a:pPr marL="342900" lvl="0" indent="-342900" algn="l">
                        <a:spcAft>
                          <a:spcPts val="0"/>
                        </a:spcAft>
                        <a:buFont typeface="Symbol" panose="05050102010706020507" pitchFamily="18" charset="2"/>
                        <a:buChar char=""/>
                      </a:pPr>
                      <a:r>
                        <a:rPr lang="en-GB" sz="1600" dirty="0">
                          <a:effectLst/>
                        </a:rPr>
                        <a:t>Study Prime</a:t>
                      </a:r>
                      <a:endParaRPr lang="en-CA" sz="1600" dirty="0">
                        <a:effectLst/>
                      </a:endParaRPr>
                    </a:p>
                    <a:p>
                      <a:pPr marL="342900" lvl="0" indent="-342900" algn="l">
                        <a:spcAft>
                          <a:spcPts val="0"/>
                        </a:spcAft>
                        <a:buFont typeface="Symbol" panose="05050102010706020507" pitchFamily="18" charset="2"/>
                        <a:buChar char=""/>
                      </a:pPr>
                      <a:r>
                        <a:rPr lang="en-GB" sz="1600" dirty="0">
                          <a:effectLst/>
                        </a:rPr>
                        <a:t>LVMM Science Payload</a:t>
                      </a:r>
                      <a:endParaRPr lang="en-CA" sz="1600" dirty="0">
                        <a:effectLst/>
                      </a:endParaRPr>
                    </a:p>
                    <a:p>
                      <a:pPr marL="342900" lvl="0" indent="-342900" algn="l">
                        <a:spcAft>
                          <a:spcPts val="0"/>
                        </a:spcAft>
                        <a:buFont typeface="Symbol" panose="05050102010706020507" pitchFamily="18" charset="2"/>
                        <a:buChar char=""/>
                      </a:pPr>
                      <a:r>
                        <a:rPr lang="en-GB" sz="1600" dirty="0">
                          <a:effectLst/>
                        </a:rPr>
                        <a:t>Payload Requirements and Eng. Budgets</a:t>
                      </a:r>
                      <a:endParaRPr lang="en-CA" sz="1600" dirty="0">
                        <a:effectLst/>
                      </a:endParaRPr>
                    </a:p>
                    <a:p>
                      <a:pPr marL="342900" lvl="0" indent="-342900" algn="l">
                        <a:spcAft>
                          <a:spcPts val="0"/>
                        </a:spcAft>
                        <a:buFont typeface="Symbol" panose="05050102010706020507" pitchFamily="18" charset="2"/>
                        <a:buChar char=""/>
                      </a:pPr>
                      <a:r>
                        <a:rPr lang="en-GB" sz="1600" dirty="0">
                          <a:effectLst/>
                        </a:rPr>
                        <a:t>Relevant lab bread-boarding</a:t>
                      </a:r>
                      <a:endParaRPr lang="en-CA" sz="1600" dirty="0">
                        <a:effectLst/>
                      </a:endParaRPr>
                    </a:p>
                    <a:p>
                      <a:pPr marL="342900" lvl="0" indent="-342900" algn="l">
                        <a:spcAft>
                          <a:spcPts val="0"/>
                        </a:spcAft>
                        <a:buFont typeface="Symbol" panose="05050102010706020507" pitchFamily="18" charset="2"/>
                        <a:buChar char=""/>
                      </a:pPr>
                      <a:r>
                        <a:rPr lang="en-GB" sz="1600" dirty="0">
                          <a:effectLst/>
                        </a:rPr>
                        <a:t>Payload TRL, Development Plan and Costing</a:t>
                      </a:r>
                      <a:endParaRPr lang="en-CA" sz="1600" dirty="0">
                        <a:effectLst/>
                      </a:endParaRPr>
                    </a:p>
                    <a:p>
                      <a:pPr marL="342900" lvl="0" indent="-342900" algn="l">
                        <a:spcAft>
                          <a:spcPts val="0"/>
                        </a:spcAft>
                        <a:buFont typeface="Symbol" panose="05050102010706020507" pitchFamily="18" charset="2"/>
                        <a:buChar char=""/>
                      </a:pPr>
                      <a:r>
                        <a:rPr lang="en-GB" sz="1600" dirty="0">
                          <a:effectLst/>
                        </a:rPr>
                        <a:t>Study Deliverables</a:t>
                      </a:r>
                      <a:endParaRPr lang="en-CA" sz="1600" dirty="0">
                        <a:effectLst/>
                        <a:latin typeface="Times New Roman" panose="02020603050405020304" pitchFamily="18" charset="0"/>
                        <a:ea typeface="Times New Roman" panose="02020603050405020304" pitchFamily="18" charset="0"/>
                      </a:endParaRPr>
                    </a:p>
                  </a:txBody>
                  <a:tcPr marL="45871" marR="45871" marT="0" marB="0"/>
                </a:tc>
                <a:extLst>
                  <a:ext uri="{0D108BD9-81ED-4DB2-BD59-A6C34878D82A}">
                    <a16:rowId xmlns="" xmlns:a16="http://schemas.microsoft.com/office/drawing/2014/main" val="3682747533"/>
                  </a:ext>
                </a:extLst>
              </a:tr>
              <a:tr h="663631">
                <a:tc>
                  <a:txBody>
                    <a:bodyPr/>
                    <a:lstStyle/>
                    <a:p>
                      <a:pPr algn="ctr">
                        <a:spcAft>
                          <a:spcPts val="0"/>
                        </a:spcAft>
                      </a:pPr>
                      <a:endParaRPr lang="en-GB" sz="1600">
                        <a:effectLst/>
                        <a:latin typeface="Times New Roman" panose="02020603050405020304" pitchFamily="18" charset="0"/>
                        <a:ea typeface="Times New Roman" panose="02020603050405020304" pitchFamily="18" charset="0"/>
                      </a:endParaRPr>
                    </a:p>
                  </a:txBody>
                  <a:tcPr marL="45871" marR="45871" marT="0" marB="0"/>
                </a:tc>
                <a:tc>
                  <a:txBody>
                    <a:bodyPr/>
                    <a:lstStyle/>
                    <a:p>
                      <a:pPr algn="just">
                        <a:spcAft>
                          <a:spcPts val="0"/>
                        </a:spcAft>
                      </a:pPr>
                      <a:r>
                        <a:rPr lang="en-GB" sz="1600">
                          <a:effectLst/>
                        </a:rPr>
                        <a:t>Canada</a:t>
                      </a:r>
                      <a:endParaRPr lang="en-CA" sz="1600">
                        <a:effectLst/>
                        <a:latin typeface="Times New Roman" panose="02020603050405020304" pitchFamily="18" charset="0"/>
                        <a:ea typeface="Times New Roman" panose="02020603050405020304" pitchFamily="18" charset="0"/>
                      </a:endParaRPr>
                    </a:p>
                  </a:txBody>
                  <a:tcPr marL="45871" marR="45871" marT="0" marB="0"/>
                </a:tc>
                <a:tc>
                  <a:txBody>
                    <a:bodyPr/>
                    <a:lstStyle/>
                    <a:p>
                      <a:pPr algn="l">
                        <a:spcAft>
                          <a:spcPts val="0"/>
                        </a:spcAft>
                      </a:pPr>
                      <a:r>
                        <a:rPr lang="en-GB" sz="1600" dirty="0">
                          <a:effectLst/>
                        </a:rPr>
                        <a:t>Prof. Edward </a:t>
                      </a:r>
                      <a:r>
                        <a:rPr lang="en-GB" sz="1600" dirty="0" err="1">
                          <a:effectLst/>
                        </a:rPr>
                        <a:t>Cloutis</a:t>
                      </a:r>
                      <a:endParaRPr lang="en-CA"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marL="342900" lvl="0" indent="-342900" algn="l">
                        <a:spcAft>
                          <a:spcPts val="0"/>
                        </a:spcAft>
                        <a:buFont typeface="Symbol" panose="05050102010706020507" pitchFamily="18" charset="2"/>
                        <a:buChar char=""/>
                      </a:pPr>
                      <a:r>
                        <a:rPr lang="en-GB" sz="1600" dirty="0">
                          <a:effectLst/>
                        </a:rPr>
                        <a:t>LVMM Science PI</a:t>
                      </a:r>
                      <a:endParaRPr lang="en-CA" sz="1600" dirty="0">
                        <a:effectLst/>
                      </a:endParaRPr>
                    </a:p>
                    <a:p>
                      <a:pPr marL="342900" lvl="0" indent="-342900" algn="l">
                        <a:spcAft>
                          <a:spcPts val="0"/>
                        </a:spcAft>
                        <a:buFont typeface="Symbol" panose="05050102010706020507" pitchFamily="18" charset="2"/>
                        <a:buChar char=""/>
                      </a:pPr>
                      <a:r>
                        <a:rPr lang="en-GB" sz="1600" dirty="0">
                          <a:effectLst/>
                        </a:rPr>
                        <a:t>Lunar mineralogy and in-situ resources</a:t>
                      </a:r>
                      <a:endParaRPr lang="en-CA" sz="1600" dirty="0">
                        <a:effectLst/>
                      </a:endParaRPr>
                    </a:p>
                    <a:p>
                      <a:pPr marL="342900" lvl="0" indent="-342900" algn="l">
                        <a:spcAft>
                          <a:spcPts val="0"/>
                        </a:spcAft>
                        <a:buFont typeface="Symbol" panose="05050102010706020507" pitchFamily="18" charset="2"/>
                        <a:buChar char=""/>
                      </a:pPr>
                      <a:r>
                        <a:rPr lang="en-GB" sz="1600" dirty="0">
                          <a:effectLst/>
                        </a:rPr>
                        <a:t>VMMO Science Requirements</a:t>
                      </a:r>
                      <a:endParaRPr lang="en-CA" sz="1600" dirty="0">
                        <a:effectLst/>
                      </a:endParaRPr>
                    </a:p>
                    <a:p>
                      <a:pPr marL="342900" lvl="0" indent="-342900" algn="l">
                        <a:spcAft>
                          <a:spcPts val="0"/>
                        </a:spcAft>
                        <a:buFont typeface="Symbol" panose="05050102010706020507" pitchFamily="18" charset="2"/>
                        <a:buChar char=""/>
                      </a:pPr>
                      <a:r>
                        <a:rPr lang="en-GB" sz="1600" dirty="0">
                          <a:effectLst/>
                        </a:rPr>
                        <a:t>Relevant lab predevelopment</a:t>
                      </a:r>
                      <a:endParaRPr lang="en-CA" sz="1600" dirty="0">
                        <a:effectLst/>
                        <a:latin typeface="Times New Roman" panose="02020603050405020304" pitchFamily="18" charset="0"/>
                        <a:ea typeface="Times New Roman" panose="02020603050405020304" pitchFamily="18" charset="0"/>
                      </a:endParaRPr>
                    </a:p>
                  </a:txBody>
                  <a:tcPr marL="45871" marR="45871" marT="0" marB="0"/>
                </a:tc>
                <a:extLst>
                  <a:ext uri="{0D108BD9-81ED-4DB2-BD59-A6C34878D82A}">
                    <a16:rowId xmlns="" xmlns:a16="http://schemas.microsoft.com/office/drawing/2014/main" val="3069786011"/>
                  </a:ext>
                </a:extLst>
              </a:tr>
              <a:tr h="0">
                <a:tc>
                  <a:txBody>
                    <a:bodyPr/>
                    <a:lstStyle/>
                    <a:p>
                      <a:pPr algn="just">
                        <a:spcAft>
                          <a:spcPts val="0"/>
                        </a:spcAft>
                      </a:pPr>
                      <a:endParaRPr lang="en-GB" sz="1600">
                        <a:effectLst/>
                        <a:latin typeface="Times New Roman" panose="02020603050405020304" pitchFamily="18" charset="0"/>
                        <a:ea typeface="Times New Roman" panose="02020603050405020304" pitchFamily="18" charset="0"/>
                      </a:endParaRPr>
                    </a:p>
                  </a:txBody>
                  <a:tcPr marL="45871" marR="45871" marT="0" marB="0"/>
                </a:tc>
                <a:tc>
                  <a:txBody>
                    <a:bodyPr/>
                    <a:lstStyle/>
                    <a:p>
                      <a:pPr algn="just">
                        <a:spcAft>
                          <a:spcPts val="0"/>
                        </a:spcAft>
                      </a:pPr>
                      <a:r>
                        <a:rPr lang="en-GB" sz="1600">
                          <a:effectLst/>
                        </a:rPr>
                        <a:t>United Kingdom</a:t>
                      </a:r>
                      <a:endParaRPr lang="en-CA" sz="1600">
                        <a:effectLst/>
                        <a:latin typeface="Times New Roman" panose="02020603050405020304" pitchFamily="18" charset="0"/>
                        <a:ea typeface="Times New Roman" panose="02020603050405020304" pitchFamily="18" charset="0"/>
                      </a:endParaRPr>
                    </a:p>
                  </a:txBody>
                  <a:tcPr marL="45871" marR="45871" marT="0" marB="0"/>
                </a:tc>
                <a:tc>
                  <a:txBody>
                    <a:bodyPr/>
                    <a:lstStyle/>
                    <a:p>
                      <a:pPr algn="l">
                        <a:spcAft>
                          <a:spcPts val="0"/>
                        </a:spcAft>
                      </a:pPr>
                      <a:r>
                        <a:rPr lang="en-GB" sz="1600" dirty="0">
                          <a:effectLst/>
                        </a:rPr>
                        <a:t>Prof. Yang </a:t>
                      </a:r>
                      <a:r>
                        <a:rPr lang="en-GB" sz="1600" dirty="0" err="1">
                          <a:effectLst/>
                        </a:rPr>
                        <a:t>Gao</a:t>
                      </a:r>
                      <a:endParaRPr lang="en-CA" sz="1600" dirty="0">
                        <a:effectLst/>
                      </a:endParaRPr>
                    </a:p>
                    <a:p>
                      <a:pPr algn="l">
                        <a:spcAft>
                          <a:spcPts val="0"/>
                        </a:spcAft>
                      </a:pPr>
                      <a:r>
                        <a:rPr lang="en-GB" sz="1600" dirty="0">
                          <a:effectLst/>
                        </a:rPr>
                        <a:t>Dr. Chris Bridges</a:t>
                      </a:r>
                      <a:endParaRPr lang="en-CA" sz="1600" dirty="0">
                        <a:effectLst/>
                      </a:endParaRPr>
                    </a:p>
                    <a:p>
                      <a:pPr algn="l">
                        <a:spcAft>
                          <a:spcPts val="0"/>
                        </a:spcAft>
                      </a:pPr>
                      <a:r>
                        <a:rPr lang="en-GB" sz="1600" dirty="0">
                          <a:effectLst/>
                        </a:rPr>
                        <a:t>Dr. Andrea    Lucca Fabris</a:t>
                      </a:r>
                      <a:endParaRPr lang="en-CA" sz="1600" dirty="0">
                        <a:effectLst/>
                      </a:endParaRPr>
                    </a:p>
                    <a:p>
                      <a:pPr algn="l">
                        <a:spcAft>
                          <a:spcPts val="0"/>
                        </a:spcAft>
                      </a:pPr>
                      <a:r>
                        <a:rPr lang="en-GB" sz="1600" dirty="0">
                          <a:effectLst/>
                        </a:rPr>
                        <a:t>Dr. Nicola </a:t>
                      </a:r>
                      <a:r>
                        <a:rPr lang="en-GB" sz="1600" dirty="0" err="1">
                          <a:effectLst/>
                        </a:rPr>
                        <a:t>Baresi</a:t>
                      </a:r>
                      <a:endParaRPr lang="en-CA"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marL="342900" lvl="0" indent="-342900" algn="l">
                        <a:spcAft>
                          <a:spcPts val="0"/>
                        </a:spcAft>
                        <a:buFont typeface="Symbol" panose="05050102010706020507" pitchFamily="18" charset="2"/>
                        <a:buChar char=""/>
                      </a:pPr>
                      <a:r>
                        <a:rPr lang="en-GB" sz="1600" dirty="0">
                          <a:effectLst/>
                        </a:rPr>
                        <a:t>Prof. Yang Gao, science Co-I </a:t>
                      </a:r>
                      <a:r>
                        <a:rPr lang="en-GB" sz="1600" dirty="0" smtClean="0">
                          <a:effectLst/>
                        </a:rPr>
                        <a:t>for icy regolith </a:t>
                      </a:r>
                      <a:endParaRPr lang="en-GB" sz="1600" dirty="0" smtClean="0">
                        <a:effectLst/>
                      </a:endParaRPr>
                    </a:p>
                    <a:p>
                      <a:pPr marL="342900" lvl="0" indent="-342900" algn="l">
                        <a:spcAft>
                          <a:spcPts val="0"/>
                        </a:spcAft>
                        <a:buFont typeface="Symbol" panose="05050102010706020507" pitchFamily="18" charset="2"/>
                        <a:buChar char=""/>
                      </a:pPr>
                      <a:r>
                        <a:rPr lang="en-GB" sz="1600" dirty="0" smtClean="0">
                          <a:effectLst/>
                        </a:rPr>
                        <a:t>12U </a:t>
                      </a:r>
                      <a:r>
                        <a:rPr lang="en-GB" sz="1600" dirty="0">
                          <a:effectLst/>
                        </a:rPr>
                        <a:t>Cubesat Platform </a:t>
                      </a:r>
                      <a:endParaRPr lang="en-CA" sz="1600" dirty="0">
                        <a:effectLst/>
                      </a:endParaRPr>
                    </a:p>
                    <a:p>
                      <a:pPr marL="342900" lvl="0" indent="-342900" algn="l">
                        <a:spcAft>
                          <a:spcPts val="0"/>
                        </a:spcAft>
                        <a:buFont typeface="Symbol" panose="05050102010706020507" pitchFamily="18" charset="2"/>
                        <a:buChar char=""/>
                      </a:pPr>
                      <a:r>
                        <a:rPr lang="en-GB" sz="1600" dirty="0" smtClean="0">
                          <a:effectLst/>
                        </a:rPr>
                        <a:t>Orbit </a:t>
                      </a:r>
                      <a:r>
                        <a:rPr lang="en-GB" sz="1600" dirty="0">
                          <a:effectLst/>
                        </a:rPr>
                        <a:t>analysis and trade-offs</a:t>
                      </a:r>
                      <a:endParaRPr lang="en-CA" sz="1600" dirty="0">
                        <a:effectLst/>
                      </a:endParaRPr>
                    </a:p>
                    <a:p>
                      <a:pPr marL="342900" lvl="0" indent="-342900" algn="l">
                        <a:spcAft>
                          <a:spcPts val="0"/>
                        </a:spcAft>
                        <a:buFont typeface="Symbol" panose="05050102010706020507" pitchFamily="18" charset="2"/>
                        <a:buChar char=""/>
                      </a:pPr>
                      <a:r>
                        <a:rPr lang="en-GB" sz="1600" dirty="0">
                          <a:effectLst/>
                        </a:rPr>
                        <a:t>Propulsion subsystem trade-offs.</a:t>
                      </a:r>
                      <a:endParaRPr lang="en-CA" sz="1600" dirty="0">
                        <a:effectLst/>
                      </a:endParaRPr>
                    </a:p>
                    <a:p>
                      <a:pPr marL="342900" lvl="0" indent="-342900" algn="l">
                        <a:spcAft>
                          <a:spcPts val="0"/>
                        </a:spcAft>
                        <a:buFont typeface="Symbol" panose="05050102010706020507" pitchFamily="18" charset="2"/>
                        <a:buChar char=""/>
                      </a:pPr>
                      <a:r>
                        <a:rPr lang="en-GB" sz="1600" dirty="0">
                          <a:effectLst/>
                        </a:rPr>
                        <a:t>On-Board Computer (OBC)</a:t>
                      </a:r>
                      <a:endParaRPr lang="en-CA" sz="1600" dirty="0">
                        <a:effectLst/>
                        <a:latin typeface="Times New Roman" panose="02020603050405020304" pitchFamily="18" charset="0"/>
                        <a:ea typeface="Times New Roman" panose="02020603050405020304" pitchFamily="18" charset="0"/>
                      </a:endParaRPr>
                    </a:p>
                  </a:txBody>
                  <a:tcPr marL="45871" marR="45871" marT="0" marB="0"/>
                </a:tc>
                <a:extLst>
                  <a:ext uri="{0D108BD9-81ED-4DB2-BD59-A6C34878D82A}">
                    <a16:rowId xmlns="" xmlns:a16="http://schemas.microsoft.com/office/drawing/2014/main" val="2592250450"/>
                  </a:ext>
                </a:extLst>
              </a:tr>
            </a:tbl>
          </a:graphicData>
        </a:graphic>
      </p:graphicFrame>
      <p:pic>
        <p:nvPicPr>
          <p:cNvPr id="2054" name="Picture 2">
            <a:extLst>
              <a:ext uri="{FF2B5EF4-FFF2-40B4-BE49-F238E27FC236}">
                <a16:creationId xmlns="" xmlns:a16="http://schemas.microsoft.com/office/drawing/2014/main" id="{F3CA0824-F09D-4328-905D-0E38A153FE0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521" y="2270267"/>
            <a:ext cx="1744697" cy="731551"/>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3">
            <a:extLst>
              <a:ext uri="{FF2B5EF4-FFF2-40B4-BE49-F238E27FC236}">
                <a16:creationId xmlns="" xmlns:a16="http://schemas.microsoft.com/office/drawing/2014/main" id="{4B3ACA3D-A9B9-4AD9-9A91-B67D17347B1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521" y="3856183"/>
            <a:ext cx="1744697" cy="619951"/>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a:extLst>
              <a:ext uri="{FF2B5EF4-FFF2-40B4-BE49-F238E27FC236}">
                <a16:creationId xmlns="" xmlns:a16="http://schemas.microsoft.com/office/drawing/2014/main" id="{04F06955-4EF1-472A-9083-F10E6C830763}"/>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7521" y="5227782"/>
            <a:ext cx="1744697" cy="6164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14148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64A16-8277-4450-BF40-5100CA6A41FF}"/>
              </a:ext>
            </a:extLst>
          </p:cNvPr>
          <p:cNvSpPr>
            <a:spLocks noGrp="1"/>
          </p:cNvSpPr>
          <p:nvPr>
            <p:ph type="title"/>
          </p:nvPr>
        </p:nvSpPr>
        <p:spPr/>
        <p:txBody>
          <a:bodyPr/>
          <a:lstStyle/>
          <a:p>
            <a:r>
              <a:rPr lang="en-CA" dirty="0"/>
              <a:t>VMMO Phase A Study Team</a:t>
            </a:r>
          </a:p>
        </p:txBody>
      </p:sp>
      <p:sp>
        <p:nvSpPr>
          <p:cNvPr id="4" name="Slide Number Placeholder 3">
            <a:extLst>
              <a:ext uri="{FF2B5EF4-FFF2-40B4-BE49-F238E27FC236}">
                <a16:creationId xmlns="" xmlns:a16="http://schemas.microsoft.com/office/drawing/2014/main" id="{93E65E03-DB43-419D-A6B0-A15C90C679E1}"/>
              </a:ext>
            </a:extLst>
          </p:cNvPr>
          <p:cNvSpPr>
            <a:spLocks noGrp="1"/>
          </p:cNvSpPr>
          <p:nvPr>
            <p:ph type="sldNum" sz="quarter" idx="12"/>
          </p:nvPr>
        </p:nvSpPr>
        <p:spPr/>
        <p:txBody>
          <a:bodyPr/>
          <a:lstStyle/>
          <a:p>
            <a:fld id="{6AFA727D-3321-44FB-8ACC-EBB4D258C499}" type="slidenum">
              <a:rPr lang="en-US" smtClean="0"/>
              <a:pPr/>
              <a:t>9</a:t>
            </a:fld>
            <a:endParaRPr lang="en-US" dirty="0"/>
          </a:p>
        </p:txBody>
      </p:sp>
      <p:graphicFrame>
        <p:nvGraphicFramePr>
          <p:cNvPr id="5" name="Table 4">
            <a:extLst>
              <a:ext uri="{FF2B5EF4-FFF2-40B4-BE49-F238E27FC236}">
                <a16:creationId xmlns="" xmlns:a16="http://schemas.microsoft.com/office/drawing/2014/main" id="{620EAEA1-27B6-4098-91E3-A5C65177ACFA}"/>
              </a:ext>
            </a:extLst>
          </p:cNvPr>
          <p:cNvGraphicFramePr>
            <a:graphicFrameLocks noGrp="1"/>
          </p:cNvGraphicFramePr>
          <p:nvPr>
            <p:extLst>
              <p:ext uri="{D42A27DB-BD31-4B8C-83A1-F6EECF244321}">
                <p14:modId xmlns="" xmlns:p14="http://schemas.microsoft.com/office/powerpoint/2010/main" val="689307325"/>
              </p:ext>
            </p:extLst>
          </p:nvPr>
        </p:nvGraphicFramePr>
        <p:xfrm>
          <a:off x="594014" y="1262840"/>
          <a:ext cx="8238835" cy="5198340"/>
        </p:xfrm>
        <a:graphic>
          <a:graphicData uri="http://schemas.openxmlformats.org/drawingml/2006/table">
            <a:tbl>
              <a:tblPr firstRow="1" firstCol="1" bandRow="1">
                <a:tableStyleId>{5C22544A-7EE6-4342-B048-85BDC9FD1C3A}</a:tableStyleId>
              </a:tblPr>
              <a:tblGrid>
                <a:gridCol w="1809254">
                  <a:extLst>
                    <a:ext uri="{9D8B030D-6E8A-4147-A177-3AD203B41FA5}">
                      <a16:colId xmlns="" xmlns:a16="http://schemas.microsoft.com/office/drawing/2014/main" val="689664935"/>
                    </a:ext>
                  </a:extLst>
                </a:gridCol>
                <a:gridCol w="1012617">
                  <a:extLst>
                    <a:ext uri="{9D8B030D-6E8A-4147-A177-3AD203B41FA5}">
                      <a16:colId xmlns="" xmlns:a16="http://schemas.microsoft.com/office/drawing/2014/main" val="1392560243"/>
                    </a:ext>
                  </a:extLst>
                </a:gridCol>
                <a:gridCol w="1903123">
                  <a:extLst>
                    <a:ext uri="{9D8B030D-6E8A-4147-A177-3AD203B41FA5}">
                      <a16:colId xmlns="" xmlns:a16="http://schemas.microsoft.com/office/drawing/2014/main" val="3859254287"/>
                    </a:ext>
                  </a:extLst>
                </a:gridCol>
                <a:gridCol w="3513841">
                  <a:extLst>
                    <a:ext uri="{9D8B030D-6E8A-4147-A177-3AD203B41FA5}">
                      <a16:colId xmlns="" xmlns:a16="http://schemas.microsoft.com/office/drawing/2014/main" val="3486775983"/>
                    </a:ext>
                  </a:extLst>
                </a:gridCol>
              </a:tblGrid>
              <a:tr h="141185">
                <a:tc>
                  <a:txBody>
                    <a:bodyPr/>
                    <a:lstStyle/>
                    <a:p>
                      <a:pPr algn="ctr">
                        <a:spcAft>
                          <a:spcPts val="0"/>
                        </a:spcAft>
                      </a:pPr>
                      <a:r>
                        <a:rPr lang="en-GB" sz="1600" dirty="0">
                          <a:effectLst/>
                        </a:rPr>
                        <a:t>Team Member</a:t>
                      </a:r>
                      <a:endParaRPr lang="en-CA"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algn="ctr">
                        <a:spcAft>
                          <a:spcPts val="0"/>
                        </a:spcAft>
                      </a:pPr>
                      <a:r>
                        <a:rPr lang="en-GB" sz="1600" dirty="0">
                          <a:effectLst/>
                        </a:rPr>
                        <a:t>Country</a:t>
                      </a:r>
                      <a:endParaRPr lang="en-CA"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algn="ctr">
                        <a:spcAft>
                          <a:spcPts val="0"/>
                        </a:spcAft>
                      </a:pPr>
                      <a:r>
                        <a:rPr lang="en-GB" sz="1600" dirty="0">
                          <a:effectLst/>
                        </a:rPr>
                        <a:t>Key Personnel</a:t>
                      </a:r>
                      <a:endParaRPr lang="en-CA"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algn="ctr">
                        <a:spcAft>
                          <a:spcPts val="0"/>
                        </a:spcAft>
                      </a:pPr>
                      <a:r>
                        <a:rPr lang="en-GB" sz="1600" dirty="0">
                          <a:effectLst/>
                        </a:rPr>
                        <a:t>Study Role</a:t>
                      </a:r>
                      <a:endParaRPr lang="en-CA" sz="1600" dirty="0">
                        <a:effectLst/>
                        <a:latin typeface="Times New Roman" panose="02020603050405020304" pitchFamily="18" charset="0"/>
                        <a:ea typeface="Times New Roman" panose="02020603050405020304" pitchFamily="18" charset="0"/>
                      </a:endParaRPr>
                    </a:p>
                  </a:txBody>
                  <a:tcPr marL="45871" marR="45871" marT="0" marB="0"/>
                </a:tc>
                <a:extLst>
                  <a:ext uri="{0D108BD9-81ED-4DB2-BD59-A6C34878D82A}">
                    <a16:rowId xmlns="" xmlns:a16="http://schemas.microsoft.com/office/drawing/2014/main" val="3711301641"/>
                  </a:ext>
                </a:extLst>
              </a:tr>
              <a:tr h="1296900">
                <a:tc>
                  <a:txBody>
                    <a:bodyPr/>
                    <a:lstStyle/>
                    <a:p>
                      <a:pPr algn="just">
                        <a:spcAft>
                          <a:spcPts val="0"/>
                        </a:spcAft>
                      </a:pPr>
                      <a:endParaRPr lang="en-GB"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algn="just">
                        <a:spcAft>
                          <a:spcPts val="0"/>
                        </a:spcAft>
                      </a:pPr>
                      <a:r>
                        <a:rPr lang="en-GB" sz="1600">
                          <a:effectLst/>
                        </a:rPr>
                        <a:t>Canada</a:t>
                      </a:r>
                      <a:endParaRPr lang="en-CA" sz="1600">
                        <a:effectLst/>
                        <a:latin typeface="Times New Roman" panose="02020603050405020304" pitchFamily="18" charset="0"/>
                        <a:ea typeface="Times New Roman" panose="02020603050405020304" pitchFamily="18" charset="0"/>
                      </a:endParaRPr>
                    </a:p>
                  </a:txBody>
                  <a:tcPr marL="45871" marR="45871" marT="0" marB="0"/>
                </a:tc>
                <a:tc>
                  <a:txBody>
                    <a:bodyPr/>
                    <a:lstStyle/>
                    <a:p>
                      <a:pPr algn="l">
                        <a:spcAft>
                          <a:spcPts val="0"/>
                        </a:spcAft>
                      </a:pPr>
                      <a:r>
                        <a:rPr lang="en-GB" sz="1600" dirty="0">
                          <a:effectLst/>
                        </a:rPr>
                        <a:t>Amélie St-Amour</a:t>
                      </a:r>
                      <a:endParaRPr lang="en-CA" sz="1600" dirty="0">
                        <a:effectLst/>
                      </a:endParaRPr>
                    </a:p>
                    <a:p>
                      <a:pPr algn="l">
                        <a:spcAft>
                          <a:spcPts val="0"/>
                        </a:spcAft>
                      </a:pPr>
                      <a:r>
                        <a:rPr lang="en-CA" sz="1600" b="0" kern="1200" dirty="0">
                          <a:solidFill>
                            <a:schemeClr val="dk1"/>
                          </a:solidFill>
                          <a:effectLst/>
                          <a:latin typeface="+mn-lt"/>
                          <a:ea typeface="+mn-ea"/>
                          <a:cs typeface="+mn-cs"/>
                        </a:rPr>
                        <a:t>Sandro </a:t>
                      </a:r>
                      <a:r>
                        <a:rPr lang="en-CA" sz="1600" b="0" kern="1200" dirty="0" err="1">
                          <a:solidFill>
                            <a:schemeClr val="dk1"/>
                          </a:solidFill>
                          <a:effectLst/>
                          <a:latin typeface="+mn-lt"/>
                          <a:ea typeface="+mn-ea"/>
                          <a:cs typeface="+mn-cs"/>
                        </a:rPr>
                        <a:t>Papais</a:t>
                      </a:r>
                      <a:endParaRPr lang="en-CA" sz="1600" b="0" kern="1200" dirty="0">
                        <a:solidFill>
                          <a:schemeClr val="dk1"/>
                        </a:solidFill>
                        <a:effectLst/>
                        <a:latin typeface="+mn-lt"/>
                        <a:ea typeface="+mn-ea"/>
                        <a:cs typeface="+mn-cs"/>
                      </a:endParaRPr>
                    </a:p>
                    <a:p>
                      <a:pPr algn="l">
                        <a:spcAft>
                          <a:spcPts val="0"/>
                        </a:spcAft>
                      </a:pPr>
                      <a:r>
                        <a:rPr lang="en-GB" sz="1600" dirty="0">
                          <a:effectLst/>
                        </a:rPr>
                        <a:t>Dr. Jean de Lafontaine</a:t>
                      </a:r>
                      <a:endParaRPr lang="en-CA"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marL="342900" lvl="0" indent="-342900" algn="l">
                        <a:spcAft>
                          <a:spcPts val="0"/>
                        </a:spcAft>
                        <a:buFont typeface="Symbol" panose="05050102010706020507" pitchFamily="18" charset="2"/>
                        <a:buChar char=""/>
                      </a:pPr>
                      <a:r>
                        <a:rPr lang="en-GB" sz="1600" dirty="0" smtClean="0">
                          <a:effectLst/>
                        </a:rPr>
                        <a:t>LVMM pointing performance assessment</a:t>
                      </a:r>
                    </a:p>
                    <a:p>
                      <a:pPr marL="342900" lvl="0" indent="-342900" algn="l">
                        <a:spcAft>
                          <a:spcPts val="0"/>
                        </a:spcAft>
                        <a:buFont typeface="Symbol" panose="05050102010706020507" pitchFamily="18" charset="2"/>
                        <a:buChar char=""/>
                      </a:pPr>
                      <a:r>
                        <a:rPr lang="en-GB" sz="1600" dirty="0" smtClean="0">
                          <a:effectLst/>
                        </a:rPr>
                        <a:t>LVMM Data lunar geo-location</a:t>
                      </a:r>
                      <a:endParaRPr lang="en-CA" sz="1600" dirty="0" smtClean="0">
                        <a:effectLst/>
                      </a:endParaRPr>
                    </a:p>
                    <a:p>
                      <a:pPr marL="342900" lvl="0" indent="-342900" algn="l">
                        <a:spcAft>
                          <a:spcPts val="0"/>
                        </a:spcAft>
                        <a:buFont typeface="Symbol" panose="05050102010706020507" pitchFamily="18" charset="2"/>
                        <a:buChar char=""/>
                      </a:pPr>
                      <a:r>
                        <a:rPr lang="en-US" sz="1600" dirty="0" smtClean="0">
                          <a:effectLst/>
                        </a:rPr>
                        <a:t>Lunar South-Pole craters coverage analysis</a:t>
                      </a:r>
                    </a:p>
                    <a:p>
                      <a:pPr marL="342900" lvl="0" indent="-342900" algn="l">
                        <a:spcAft>
                          <a:spcPts val="0"/>
                        </a:spcAft>
                        <a:buFont typeface="Symbol" panose="05050102010706020507" pitchFamily="18" charset="2"/>
                        <a:buChar char=""/>
                      </a:pPr>
                      <a:r>
                        <a:rPr lang="en-GB" sz="1600" dirty="0" smtClean="0">
                          <a:effectLst/>
                        </a:rPr>
                        <a:t>Utility of dual Star trackers for improved pointing knowledge</a:t>
                      </a:r>
                      <a:endParaRPr lang="en-CA" sz="1600" dirty="0">
                        <a:effectLst/>
                        <a:latin typeface="Times New Roman" panose="02020603050405020304" pitchFamily="18" charset="0"/>
                        <a:ea typeface="Times New Roman" panose="02020603050405020304" pitchFamily="18" charset="0"/>
                      </a:endParaRPr>
                    </a:p>
                  </a:txBody>
                  <a:tcPr marL="45871" marR="45871" marT="0" marB="0"/>
                </a:tc>
                <a:extLst>
                  <a:ext uri="{0D108BD9-81ED-4DB2-BD59-A6C34878D82A}">
                    <a16:rowId xmlns="" xmlns:a16="http://schemas.microsoft.com/office/drawing/2014/main" val="2660406199"/>
                  </a:ext>
                </a:extLst>
              </a:tr>
              <a:tr h="1296900">
                <a:tc>
                  <a:txBody>
                    <a:bodyPr/>
                    <a:lstStyle/>
                    <a:p>
                      <a:pPr algn="ctr">
                        <a:spcAft>
                          <a:spcPts val="0"/>
                        </a:spcAft>
                      </a:pPr>
                      <a:endParaRPr lang="en-GB" sz="1600">
                        <a:effectLst/>
                        <a:latin typeface="Times New Roman" panose="02020603050405020304" pitchFamily="18" charset="0"/>
                        <a:ea typeface="Times New Roman" panose="02020603050405020304" pitchFamily="18" charset="0"/>
                      </a:endParaRPr>
                    </a:p>
                  </a:txBody>
                  <a:tcPr marL="45871" marR="45871" marT="0" marB="0"/>
                </a:tc>
                <a:tc>
                  <a:txBody>
                    <a:bodyPr/>
                    <a:lstStyle/>
                    <a:p>
                      <a:pPr algn="just">
                        <a:spcAft>
                          <a:spcPts val="0"/>
                        </a:spcAft>
                      </a:pPr>
                      <a:r>
                        <a:rPr lang="en-GB" sz="1600" dirty="0">
                          <a:effectLst/>
                        </a:rPr>
                        <a:t>Portugal</a:t>
                      </a:r>
                      <a:endParaRPr lang="en-CA"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algn="l">
                        <a:spcAft>
                          <a:spcPts val="0"/>
                        </a:spcAft>
                      </a:pPr>
                      <a:r>
                        <a:rPr lang="en-GB" sz="1600">
                          <a:effectLst/>
                        </a:rPr>
                        <a:t>Mauro Gameiro</a:t>
                      </a:r>
                      <a:endParaRPr lang="en-CA" sz="1600">
                        <a:effectLst/>
                      </a:endParaRPr>
                    </a:p>
                    <a:p>
                      <a:pPr algn="l">
                        <a:spcAft>
                          <a:spcPts val="0"/>
                        </a:spcAft>
                      </a:pPr>
                      <a:r>
                        <a:rPr lang="en-GB" sz="1600">
                          <a:effectLst/>
                        </a:rPr>
                        <a:t>Paulo Fernandes</a:t>
                      </a:r>
                      <a:endParaRPr lang="en-CA" sz="1600">
                        <a:effectLst/>
                      </a:endParaRPr>
                    </a:p>
                    <a:p>
                      <a:pPr algn="l">
                        <a:spcAft>
                          <a:spcPts val="0"/>
                        </a:spcAft>
                      </a:pPr>
                      <a:r>
                        <a:rPr lang="en-GB" sz="1600">
                          <a:effectLst/>
                        </a:rPr>
                        <a:t>Miguel Borges</a:t>
                      </a:r>
                      <a:endParaRPr lang="en-CA" sz="1600">
                        <a:effectLst/>
                      </a:endParaRPr>
                    </a:p>
                    <a:p>
                      <a:pPr algn="l">
                        <a:spcAft>
                          <a:spcPts val="0"/>
                        </a:spcAft>
                      </a:pPr>
                      <a:r>
                        <a:rPr lang="en-GB" sz="1600">
                          <a:effectLst/>
                        </a:rPr>
                        <a:t>Joana Diz</a:t>
                      </a:r>
                      <a:endParaRPr lang="en-CA" sz="1600">
                        <a:effectLst/>
                        <a:latin typeface="Times New Roman" panose="02020603050405020304" pitchFamily="18" charset="0"/>
                        <a:ea typeface="Times New Roman" panose="02020603050405020304" pitchFamily="18" charset="0"/>
                      </a:endParaRPr>
                    </a:p>
                  </a:txBody>
                  <a:tcPr marL="45871" marR="45871" marT="0" marB="0"/>
                </a:tc>
                <a:tc>
                  <a:txBody>
                    <a:bodyPr/>
                    <a:lstStyle/>
                    <a:p>
                      <a:pPr marL="342900" lvl="0" indent="-342900" algn="l">
                        <a:spcAft>
                          <a:spcPts val="0"/>
                        </a:spcAft>
                        <a:buFont typeface="Symbol" panose="05050102010706020507" pitchFamily="18" charset="2"/>
                        <a:buChar char=""/>
                      </a:pPr>
                      <a:r>
                        <a:rPr lang="en-GB" sz="1600" dirty="0">
                          <a:effectLst/>
                        </a:rPr>
                        <a:t>System software requirements, architecture and specification</a:t>
                      </a:r>
                      <a:endParaRPr lang="en-CA" sz="1600" dirty="0">
                        <a:effectLst/>
                      </a:endParaRPr>
                    </a:p>
                    <a:p>
                      <a:pPr marL="342900" lvl="0" indent="-342900" algn="l">
                        <a:spcAft>
                          <a:spcPts val="0"/>
                        </a:spcAft>
                        <a:buFont typeface="Symbol" panose="05050102010706020507" pitchFamily="18" charset="2"/>
                        <a:buChar char=""/>
                      </a:pPr>
                      <a:r>
                        <a:rPr lang="en-GB" sz="1600" dirty="0">
                          <a:effectLst/>
                        </a:rPr>
                        <a:t>Software AIT Plan</a:t>
                      </a:r>
                      <a:endParaRPr lang="en-CA" sz="1600" dirty="0">
                        <a:effectLst/>
                      </a:endParaRPr>
                    </a:p>
                    <a:p>
                      <a:pPr marL="342900" lvl="0" indent="-342900" algn="l">
                        <a:spcAft>
                          <a:spcPts val="0"/>
                        </a:spcAft>
                        <a:buFont typeface="Symbol" panose="05050102010706020507" pitchFamily="18" charset="2"/>
                        <a:buChar char=""/>
                      </a:pPr>
                      <a:r>
                        <a:rPr lang="en-GB" sz="1600" dirty="0">
                          <a:effectLst/>
                        </a:rPr>
                        <a:t>Inputs to the VMMO Development Plan and ROM Costing</a:t>
                      </a:r>
                      <a:endParaRPr lang="en-CA" sz="1600" dirty="0">
                        <a:effectLst/>
                        <a:latin typeface="Times New Roman" panose="02020603050405020304" pitchFamily="18" charset="0"/>
                        <a:ea typeface="Times New Roman" panose="02020603050405020304" pitchFamily="18" charset="0"/>
                      </a:endParaRPr>
                    </a:p>
                  </a:txBody>
                  <a:tcPr marL="45871" marR="45871" marT="0" marB="0"/>
                </a:tc>
                <a:extLst>
                  <a:ext uri="{0D108BD9-81ED-4DB2-BD59-A6C34878D82A}">
                    <a16:rowId xmlns="" xmlns:a16="http://schemas.microsoft.com/office/drawing/2014/main" val="705945420"/>
                  </a:ext>
                </a:extLst>
              </a:tr>
              <a:tr h="1815660">
                <a:tc>
                  <a:txBody>
                    <a:bodyPr/>
                    <a:lstStyle/>
                    <a:p>
                      <a:pPr algn="ctr">
                        <a:spcAft>
                          <a:spcPts val="0"/>
                        </a:spcAft>
                      </a:pPr>
                      <a:endParaRPr lang="en-GB"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algn="just">
                        <a:spcAft>
                          <a:spcPts val="0"/>
                        </a:spcAft>
                      </a:pPr>
                      <a:r>
                        <a:rPr lang="en-GB" sz="1600">
                          <a:effectLst/>
                        </a:rPr>
                        <a:t>Portugal</a:t>
                      </a:r>
                      <a:endParaRPr lang="en-CA" sz="1600">
                        <a:effectLst/>
                        <a:latin typeface="Times New Roman" panose="02020603050405020304" pitchFamily="18" charset="0"/>
                        <a:ea typeface="Times New Roman" panose="02020603050405020304" pitchFamily="18" charset="0"/>
                      </a:endParaRPr>
                    </a:p>
                  </a:txBody>
                  <a:tcPr marL="45871" marR="45871" marT="0" marB="0"/>
                </a:tc>
                <a:tc>
                  <a:txBody>
                    <a:bodyPr/>
                    <a:lstStyle/>
                    <a:p>
                      <a:pPr algn="l">
                        <a:spcAft>
                          <a:spcPts val="0"/>
                        </a:spcAft>
                      </a:pPr>
                      <a:r>
                        <a:rPr lang="en-GB" sz="1600" dirty="0">
                          <a:effectLst/>
                        </a:rPr>
                        <a:t>Nuno Silva</a:t>
                      </a:r>
                    </a:p>
                    <a:p>
                      <a:pPr algn="l">
                        <a:spcAft>
                          <a:spcPts val="0"/>
                        </a:spcAft>
                      </a:pPr>
                      <a:r>
                        <a:rPr lang="en-GB" sz="1600" dirty="0">
                          <a:effectLst/>
                          <a:latin typeface="Times New Roman" panose="02020603050405020304" pitchFamily="18" charset="0"/>
                          <a:ea typeface="Times New Roman" panose="02020603050405020304" pitchFamily="18" charset="0"/>
                        </a:rPr>
                        <a:t>Paulo Rosa</a:t>
                      </a:r>
                      <a:endParaRPr lang="en-CA" sz="1600" dirty="0">
                        <a:effectLst/>
                        <a:latin typeface="Times New Roman" panose="02020603050405020304" pitchFamily="18" charset="0"/>
                        <a:ea typeface="Times New Roman" panose="02020603050405020304" pitchFamily="18" charset="0"/>
                      </a:endParaRPr>
                    </a:p>
                  </a:txBody>
                  <a:tcPr marL="45871" marR="45871" marT="0" marB="0"/>
                </a:tc>
                <a:tc>
                  <a:txBody>
                    <a:bodyPr/>
                    <a:lstStyle/>
                    <a:p>
                      <a:pPr marL="342900" lvl="0" indent="-342900" algn="l">
                        <a:spcAft>
                          <a:spcPts val="0"/>
                        </a:spcAft>
                        <a:buFont typeface="Symbol" panose="05050102010706020507" pitchFamily="18" charset="2"/>
                        <a:buChar char=""/>
                      </a:pPr>
                      <a:r>
                        <a:rPr lang="en-GB" sz="1600" dirty="0">
                          <a:effectLst/>
                        </a:rPr>
                        <a:t>VMMO lunar navigation system</a:t>
                      </a:r>
                    </a:p>
                    <a:p>
                      <a:pPr marL="342900" lvl="0" indent="-342900" algn="l">
                        <a:spcAft>
                          <a:spcPts val="0"/>
                        </a:spcAft>
                        <a:buFont typeface="Symbol" panose="05050102010706020507" pitchFamily="18" charset="2"/>
                        <a:buChar char=""/>
                      </a:pPr>
                      <a:r>
                        <a:rPr lang="en-GB" sz="1600" dirty="0">
                          <a:effectLst/>
                        </a:rPr>
                        <a:t>AOCS sensor requirements review</a:t>
                      </a:r>
                      <a:endParaRPr lang="en-CA" sz="1600" dirty="0">
                        <a:effectLst/>
                      </a:endParaRPr>
                    </a:p>
                    <a:p>
                      <a:pPr marL="342900" lvl="0" indent="-342900" algn="l">
                        <a:spcAft>
                          <a:spcPts val="0"/>
                        </a:spcAft>
                        <a:buFont typeface="Symbol" panose="05050102010706020507" pitchFamily="18" charset="2"/>
                        <a:buChar char=""/>
                      </a:pPr>
                      <a:r>
                        <a:rPr lang="en-GB" sz="1600" dirty="0">
                          <a:effectLst/>
                        </a:rPr>
                        <a:t>Failure Detection, Isolation and Resolution</a:t>
                      </a:r>
                      <a:endParaRPr lang="en-CA" sz="1600" dirty="0">
                        <a:effectLst/>
                      </a:endParaRPr>
                    </a:p>
                    <a:p>
                      <a:pPr marL="342900" lvl="0" indent="-342900" algn="l">
                        <a:spcAft>
                          <a:spcPts val="0"/>
                        </a:spcAft>
                        <a:buFont typeface="Symbol" panose="05050102010706020507" pitchFamily="18" charset="2"/>
                        <a:buChar char=""/>
                      </a:pPr>
                      <a:r>
                        <a:rPr lang="en-GB" sz="1600" dirty="0">
                          <a:effectLst/>
                        </a:rPr>
                        <a:t>Ground network requirements and specification.</a:t>
                      </a:r>
                      <a:endParaRPr lang="en-CA" sz="1600" dirty="0">
                        <a:effectLst/>
                      </a:endParaRPr>
                    </a:p>
                    <a:p>
                      <a:pPr marL="342900" lvl="0" indent="-342900" algn="l">
                        <a:spcAft>
                          <a:spcPts val="0"/>
                        </a:spcAft>
                        <a:buFont typeface="Symbol" panose="05050102010706020507" pitchFamily="18" charset="2"/>
                        <a:buChar char=""/>
                      </a:pPr>
                      <a:r>
                        <a:rPr lang="en-GB" sz="1600" dirty="0">
                          <a:effectLst/>
                        </a:rPr>
                        <a:t>Inputs to the VMMO Development Plan and ROM Costing</a:t>
                      </a:r>
                      <a:endParaRPr lang="en-CA" sz="1600" dirty="0">
                        <a:effectLst/>
                        <a:latin typeface="Times New Roman" panose="02020603050405020304" pitchFamily="18" charset="0"/>
                        <a:ea typeface="Times New Roman" panose="02020603050405020304" pitchFamily="18" charset="0"/>
                      </a:endParaRPr>
                    </a:p>
                  </a:txBody>
                  <a:tcPr marL="45871" marR="45871" marT="0" marB="0"/>
                </a:tc>
                <a:extLst>
                  <a:ext uri="{0D108BD9-81ED-4DB2-BD59-A6C34878D82A}">
                    <a16:rowId xmlns="" xmlns:a16="http://schemas.microsoft.com/office/drawing/2014/main" val="865568565"/>
                  </a:ext>
                </a:extLst>
              </a:tr>
            </a:tbl>
          </a:graphicData>
        </a:graphic>
      </p:graphicFrame>
      <p:pic>
        <p:nvPicPr>
          <p:cNvPr id="2051" name="Picture 5">
            <a:extLst>
              <a:ext uri="{FF2B5EF4-FFF2-40B4-BE49-F238E27FC236}">
                <a16:creationId xmlns="" xmlns:a16="http://schemas.microsoft.com/office/drawing/2014/main" id="{C425FFCB-FDDB-41C2-9877-E58FDCFFCA8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014" y="2044536"/>
            <a:ext cx="1801091" cy="6149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6">
            <a:extLst>
              <a:ext uri="{FF2B5EF4-FFF2-40B4-BE49-F238E27FC236}">
                <a16:creationId xmlns="" xmlns:a16="http://schemas.microsoft.com/office/drawing/2014/main" id="{4AAEABFD-86A3-4447-A968-7689098920A3}"/>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5518" y="3207039"/>
            <a:ext cx="1789112" cy="1276180"/>
          </a:xfrm>
          <a:prstGeom prst="rect">
            <a:avLst/>
          </a:prstGeom>
          <a:noFill/>
          <a:extLst>
            <a:ext uri="{909E8E84-426E-40DD-AFC4-6F175D3DCCD1}">
              <a14:hiddenFill xmlns="" xmlns:a14="http://schemas.microsoft.com/office/drawing/2010/main">
                <a:solidFill>
                  <a:srgbClr val="FFFFFF"/>
                </a:solidFill>
              </a14:hiddenFill>
            </a:ext>
          </a:extLst>
        </p:spPr>
      </p:pic>
      <p:pic>
        <p:nvPicPr>
          <p:cNvPr id="2049" name="Picture 7">
            <a:extLst>
              <a:ext uri="{FF2B5EF4-FFF2-40B4-BE49-F238E27FC236}">
                <a16:creationId xmlns="" xmlns:a16="http://schemas.microsoft.com/office/drawing/2014/main" id="{2422FA13-7B2D-4C19-AC7D-67258D46B5FA}"/>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4777" y="4977139"/>
            <a:ext cx="1810328" cy="9759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294627"/>
      </p:ext>
    </p:extLst>
  </p:cSld>
  <p:clrMapOvr>
    <a:masterClrMapping/>
  </p:clrMapOvr>
</p:sld>
</file>

<file path=ppt/theme/theme1.xml><?xml version="1.0" encoding="utf-8"?>
<a:theme xmlns:a="http://schemas.openxmlformats.org/drawingml/2006/main" name="Litens PPT Template Standard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31645</TotalTime>
  <Words>1692</Words>
  <Application>Microsoft Office PowerPoint</Application>
  <PresentationFormat>On-screen Show (4:3)</PresentationFormat>
  <Paragraphs>523</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Litens PPT Template Standard Format</vt:lpstr>
      <vt:lpstr> Lunar Volatile and Mineralogy Mapping Orbiter  (VMMO) 12U Cubesat </vt:lpstr>
      <vt:lpstr>     </vt:lpstr>
      <vt:lpstr>Outline</vt:lpstr>
      <vt:lpstr>Introduction</vt:lpstr>
      <vt:lpstr>VMMO “Ice Mapper”</vt:lpstr>
      <vt:lpstr>Potential VMMO Phase E in 2023</vt:lpstr>
      <vt:lpstr>VMMO Phase A Team</vt:lpstr>
      <vt:lpstr>VMMO Phase A Study Team</vt:lpstr>
      <vt:lpstr>VMMO Phase A Study Team</vt:lpstr>
      <vt:lpstr>VMMO Science Objectives</vt:lpstr>
      <vt:lpstr>1. Water ice mapping and detection</vt:lpstr>
      <vt:lpstr>Preliminary Selected PSR Targets</vt:lpstr>
      <vt:lpstr>2. Nighttime Frost Deposition and the lunar water ice cycle</vt:lpstr>
      <vt:lpstr>3. Ilmenite (FeTiO3) Abundance Mapping</vt:lpstr>
      <vt:lpstr>12U VMMO CubeSat</vt:lpstr>
      <vt:lpstr>VMMO 12U Cubesat  with LVMM Payload Accommodation</vt:lpstr>
      <vt:lpstr>Summary of the VMMO System</vt:lpstr>
      <vt:lpstr>Baseline VMMO Engineering Budgets</vt:lpstr>
      <vt:lpstr>VMMO AOCS System</vt:lpstr>
      <vt:lpstr>VMMO Interfaces</vt:lpstr>
      <vt:lpstr>LVMM Science Payload</vt:lpstr>
      <vt:lpstr>LVMM Baseline Mechanical System</vt:lpstr>
      <vt:lpstr>4 W, 1560 nm Fiber Laser</vt:lpstr>
      <vt:lpstr>4 W, 532 nm/10 W 1064 nm  Fiber Laser</vt:lpstr>
      <vt:lpstr>LVMM Optical Receiver Preliminary Design</vt:lpstr>
      <vt:lpstr>LVMM SNR in Active mode using 4 W fiber lasers at 532nm and 1560 nm (0.12 Albedo. lunar night)</vt:lpstr>
      <vt:lpstr>LVMM SNR in Passive Mode with 78 mm primary receiver aperture (0.12 Albedo, Lunar Day)</vt:lpstr>
      <vt:lpstr>Fiber Laser/Imager Test Setup</vt:lpstr>
      <vt:lpstr>Preliminary Laboratory Calibration</vt:lpstr>
      <vt:lpstr>Preliminary VMMO Mission Operations</vt:lpstr>
      <vt:lpstr>Summary of the Preliminary VMMO Mission Operations</vt:lpstr>
      <vt:lpstr>LVMM Active Mode</vt:lpstr>
      <vt:lpstr>LVMM Passive Mode</vt:lpstr>
      <vt:lpstr>Optical Downlink Technology Demonstration</vt:lpstr>
      <vt:lpstr>VMMO Conclusions</vt:lpstr>
      <vt:lpstr>VMMO - Conclusions</vt:lpstr>
      <vt:lpstr>Slide 37</vt:lpstr>
    </vt:vector>
  </TitlesOfParts>
  <Company>Litens Automotive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LIRA-TEMPLATE</dc:title>
  <dc:creator>Alireza</dc:creator>
  <cp:lastModifiedBy>admin</cp:lastModifiedBy>
  <cp:revision>1871</cp:revision>
  <cp:lastPrinted>2020-03-09T19:30:59Z</cp:lastPrinted>
  <dcterms:created xsi:type="dcterms:W3CDTF">2014-04-23T12:17:35Z</dcterms:created>
  <dcterms:modified xsi:type="dcterms:W3CDTF">2020-05-01T13:58:32Z</dcterms:modified>
</cp:coreProperties>
</file>