
<file path=[Content_Types].xml><?xml version="1.0" encoding="utf-8"?>
<Types xmlns="http://schemas.openxmlformats.org/package/2006/content-types">
  <Default Extension="(null)"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60" r:id="rId4"/>
    <p:sldId id="259" r:id="rId5"/>
    <p:sldId id="269" r:id="rId6"/>
    <p:sldId id="714" r:id="rId7"/>
    <p:sldId id="320" r:id="rId8"/>
    <p:sldId id="716" r:id="rId9"/>
    <p:sldId id="358" r:id="rId10"/>
    <p:sldId id="712" r:id="rId11"/>
    <p:sldId id="270" r:id="rId12"/>
    <p:sldId id="633" r:id="rId13"/>
    <p:sldId id="635" r:id="rId14"/>
    <p:sldId id="715" r:id="rId15"/>
    <p:sldId id="357" r:id="rId16"/>
    <p:sldId id="717" r:id="rId17"/>
    <p:sldId id="322" r:id="rId18"/>
    <p:sldId id="267" r:id="rId19"/>
    <p:sldId id="344" r:id="rId20"/>
    <p:sldId id="345" r:id="rId21"/>
    <p:sldId id="347" r:id="rId22"/>
    <p:sldId id="617" r:id="rId23"/>
    <p:sldId id="713" r:id="rId24"/>
    <p:sldId id="718"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D0CECE"/>
    <a:srgbClr val="E7E6E6"/>
    <a:srgbClr val="4472C4"/>
    <a:srgbClr val="AFAB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97"/>
    <p:restoredTop sz="96838"/>
  </p:normalViewPr>
  <p:slideViewPr>
    <p:cSldViewPr snapToGrid="0" snapToObjects="1">
      <p:cViewPr>
        <p:scale>
          <a:sx n="100" d="100"/>
          <a:sy n="100" d="100"/>
        </p:scale>
        <p:origin x="2184" y="108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0C6B54-EE25-FC42-94AD-47A6776CE4D9}" type="datetimeFigureOut">
              <a:rPr lang="sv-SE" smtClean="0"/>
              <a:t>2020-04-27</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B3192-4A50-CD47-861A-8A72900BDB1F}" type="slidenum">
              <a:rPr lang="sv-SE" smtClean="0"/>
              <a:t>‹#›</a:t>
            </a:fld>
            <a:endParaRPr lang="sv-SE"/>
          </a:p>
        </p:txBody>
      </p:sp>
    </p:spTree>
    <p:extLst>
      <p:ext uri="{BB962C8B-B14F-4D97-AF65-F5344CB8AC3E}">
        <p14:creationId xmlns:p14="http://schemas.microsoft.com/office/powerpoint/2010/main" val="311596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7079F-CBDD-054A-8E51-FC62B0AEFA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190553A3-4BF3-244C-ABF0-CA18DF6ECF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8CB86704-1408-6644-94A8-04A52E63D1DD}"/>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5" name="Footer Placeholder 4">
            <a:extLst>
              <a:ext uri="{FF2B5EF4-FFF2-40B4-BE49-F238E27FC236}">
                <a16:creationId xmlns:a16="http://schemas.microsoft.com/office/drawing/2014/main" id="{2398A26B-B9A6-0749-84AC-EF870E77E485}"/>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0B79AF55-8192-6C4A-9226-0A10F8F315B6}"/>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130535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E4847-1D79-E340-B276-0C2C412A7593}"/>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C1C66CE5-BB43-664F-9314-9D4E286F13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4BAA14D-0E36-524A-9A2A-1599A0ECC5DD}"/>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5" name="Footer Placeholder 4">
            <a:extLst>
              <a:ext uri="{FF2B5EF4-FFF2-40B4-BE49-F238E27FC236}">
                <a16:creationId xmlns:a16="http://schemas.microsoft.com/office/drawing/2014/main" id="{8C188770-D301-0248-8295-C0B47A712D8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E07B80E1-BE6C-1D44-BD8A-3C2E7820F116}"/>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1041030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433B2-3F15-5D4E-B3EB-C655A375D9C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62B9684F-1FB1-B844-85B2-89985C80F8A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C8352AE2-EC95-5F45-B199-C53090852F3F}"/>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5" name="Footer Placeholder 4">
            <a:extLst>
              <a:ext uri="{FF2B5EF4-FFF2-40B4-BE49-F238E27FC236}">
                <a16:creationId xmlns:a16="http://schemas.microsoft.com/office/drawing/2014/main" id="{3A688DEE-4B56-2B49-A748-4B1749E2AEA2}"/>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A4371B1F-6BBE-4F4E-8757-EFF713559423}"/>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716156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088663" y="273052"/>
            <a:ext cx="9491784" cy="708025"/>
          </a:xfrm>
        </p:spPr>
        <p:txBody>
          <a:bodyPr/>
          <a:lstStyle/>
          <a:p>
            <a:r>
              <a:rPr lang="sv-SE"/>
              <a:t>Click to edit Master title style</a:t>
            </a:r>
            <a:endParaRPr lang="en-US"/>
          </a:p>
        </p:txBody>
      </p:sp>
      <p:sp>
        <p:nvSpPr>
          <p:cNvPr id="3" name="Content Placeholder 2"/>
          <p:cNvSpPr>
            <a:spLocks noGrp="1"/>
          </p:cNvSpPr>
          <p:nvPr>
            <p:ph sz="half" idx="1"/>
          </p:nvPr>
        </p:nvSpPr>
        <p:spPr>
          <a:xfrm>
            <a:off x="2088663" y="1196977"/>
            <a:ext cx="4652107" cy="493236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
        <p:nvSpPr>
          <p:cNvPr id="4" name="Text Placeholder 3"/>
          <p:cNvSpPr>
            <a:spLocks noGrp="1"/>
          </p:cNvSpPr>
          <p:nvPr>
            <p:ph type="body" sz="half" idx="2"/>
          </p:nvPr>
        </p:nvSpPr>
        <p:spPr>
          <a:xfrm>
            <a:off x="6928339" y="1196977"/>
            <a:ext cx="4652108" cy="4932363"/>
          </a:xfrm>
        </p:spPr>
        <p:txBody>
          <a:body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en-US"/>
          </a:p>
        </p:txBody>
      </p:sp>
    </p:spTree>
    <p:extLst>
      <p:ext uri="{BB962C8B-B14F-4D97-AF65-F5344CB8AC3E}">
        <p14:creationId xmlns:p14="http://schemas.microsoft.com/office/powerpoint/2010/main" val="15678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BDB48-2E3C-1244-9E61-81098E226C14}"/>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4CC3B0EE-A706-C249-A204-E3437860752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01C27331-430D-A347-9F45-E30DEC996703}"/>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5" name="Footer Placeholder 4">
            <a:extLst>
              <a:ext uri="{FF2B5EF4-FFF2-40B4-BE49-F238E27FC236}">
                <a16:creationId xmlns:a16="http://schemas.microsoft.com/office/drawing/2014/main" id="{CE284537-F717-284B-A6FF-98684569077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B5CF4B87-99BA-D040-ACD4-E84627D6861A}"/>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214010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35FA6-9AB0-F94A-A8F5-30DD84B561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1895F032-0D8D-9A49-9C8B-AE99C03C4D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618BA97-767A-0C40-96F4-A824D30A1EAE}"/>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5" name="Footer Placeholder 4">
            <a:extLst>
              <a:ext uri="{FF2B5EF4-FFF2-40B4-BE49-F238E27FC236}">
                <a16:creationId xmlns:a16="http://schemas.microsoft.com/office/drawing/2014/main" id="{B2A6B7D1-D7F5-CF4A-B8EF-FBF6C9D42A3A}"/>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6" name="Slide Number Placeholder 5">
            <a:extLst>
              <a:ext uri="{FF2B5EF4-FFF2-40B4-BE49-F238E27FC236}">
                <a16:creationId xmlns:a16="http://schemas.microsoft.com/office/drawing/2014/main" id="{0921113C-74E4-0B4F-8417-FA6CEBD7BFF2}"/>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2903247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C429-61BE-E546-AB70-45C4ABF873FC}"/>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4B63DE7A-A49D-ED42-9211-360585834D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AADDF4A6-C475-124E-8088-BA621B09C8F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EA9D61B3-39AC-C245-88C5-0F30E68F6E71}"/>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6" name="Footer Placeholder 5">
            <a:extLst>
              <a:ext uri="{FF2B5EF4-FFF2-40B4-BE49-F238E27FC236}">
                <a16:creationId xmlns:a16="http://schemas.microsoft.com/office/drawing/2014/main" id="{470379EB-38FC-FE48-BED0-9B84893FA656}"/>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777BFCB3-480E-6648-A060-92C96578D429}"/>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3350223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A159D-C70A-7D42-B86A-67B2ECFD4A1A}"/>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603051AB-D5E0-CA48-9D56-F6A596EA6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79D168B-CE69-2744-B9ED-AC1381D294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9FF081AC-9AF0-5E48-BE6E-9CE73A287C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BA9A5B5-6505-EB4F-9082-2D656FBEB96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6069591E-D905-2941-B31D-1671A723B55D}"/>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8" name="Footer Placeholder 7">
            <a:extLst>
              <a:ext uri="{FF2B5EF4-FFF2-40B4-BE49-F238E27FC236}">
                <a16:creationId xmlns:a16="http://schemas.microsoft.com/office/drawing/2014/main" id="{E2C805DC-EEC1-D54A-A4CD-D92C281A8D30}"/>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9" name="Slide Number Placeholder 8">
            <a:extLst>
              <a:ext uri="{FF2B5EF4-FFF2-40B4-BE49-F238E27FC236}">
                <a16:creationId xmlns:a16="http://schemas.microsoft.com/office/drawing/2014/main" id="{3F86AFFA-E74A-F24D-A694-6F860968132C}"/>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2905731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6429A-3153-A84B-A15D-D36456D7A639}"/>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FD8ED4E8-00E2-1B4F-9588-BB0777A2E252}"/>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4" name="Footer Placeholder 3">
            <a:extLst>
              <a:ext uri="{FF2B5EF4-FFF2-40B4-BE49-F238E27FC236}">
                <a16:creationId xmlns:a16="http://schemas.microsoft.com/office/drawing/2014/main" id="{E2DD5C68-C8C4-584F-B33F-04075025B6FD}"/>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5" name="Slide Number Placeholder 4">
            <a:extLst>
              <a:ext uri="{FF2B5EF4-FFF2-40B4-BE49-F238E27FC236}">
                <a16:creationId xmlns:a16="http://schemas.microsoft.com/office/drawing/2014/main" id="{15A69ADB-464A-5C42-A49C-76B1B5196497}"/>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393450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E0E2C3-95B2-A641-8964-BE18DC1DC110}"/>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3" name="Footer Placeholder 2">
            <a:extLst>
              <a:ext uri="{FF2B5EF4-FFF2-40B4-BE49-F238E27FC236}">
                <a16:creationId xmlns:a16="http://schemas.microsoft.com/office/drawing/2014/main" id="{EC7C77D8-E969-F846-A827-CC0F05338FB4}"/>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Slide Number Placeholder 3">
            <a:extLst>
              <a:ext uri="{FF2B5EF4-FFF2-40B4-BE49-F238E27FC236}">
                <a16:creationId xmlns:a16="http://schemas.microsoft.com/office/drawing/2014/main" id="{7AB0BD28-3848-5043-B3E2-FDE1CF8B0FAF}"/>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873669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CE5A3-B65A-5D46-9BE6-83E69C960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B8AE2495-4183-AC49-A275-D619B60D64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0DF44D51-A9B5-D243-8854-AE4A0D8C2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0F5084-68FC-714F-8298-AA29BC958930}"/>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6" name="Footer Placeholder 5">
            <a:extLst>
              <a:ext uri="{FF2B5EF4-FFF2-40B4-BE49-F238E27FC236}">
                <a16:creationId xmlns:a16="http://schemas.microsoft.com/office/drawing/2014/main" id="{C251B818-74E4-5946-890F-0DD22A21833B}"/>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AE2449CE-DCF8-BA45-BB9D-99F579BFFABA}"/>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2971568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2CB33-29C0-E54C-A27C-27A1C8D4C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E28D3762-096E-884D-AA1C-7659D1EA76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9732761D-41CE-3147-912C-399A88664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BC97564-63B2-1940-87A2-AC2E778C9032}"/>
              </a:ext>
            </a:extLst>
          </p:cNvPr>
          <p:cNvSpPr>
            <a:spLocks noGrp="1"/>
          </p:cNvSpPr>
          <p:nvPr>
            <p:ph type="dt" sz="half" idx="10"/>
          </p:nvPr>
        </p:nvSpPr>
        <p:spPr>
          <a:xfrm>
            <a:off x="838200" y="6356350"/>
            <a:ext cx="2743200" cy="365125"/>
          </a:xfrm>
          <a:prstGeom prst="rect">
            <a:avLst/>
          </a:prstGeom>
        </p:spPr>
        <p:txBody>
          <a:bodyPr/>
          <a:lstStyle/>
          <a:p>
            <a:fld id="{1842825D-49E3-D640-BF98-127FC757075B}" type="datetimeFigureOut">
              <a:rPr lang="sv-SE" smtClean="0"/>
              <a:t>2020-04-27</a:t>
            </a:fld>
            <a:endParaRPr lang="sv-SE"/>
          </a:p>
        </p:txBody>
      </p:sp>
      <p:sp>
        <p:nvSpPr>
          <p:cNvPr id="6" name="Footer Placeholder 5">
            <a:extLst>
              <a:ext uri="{FF2B5EF4-FFF2-40B4-BE49-F238E27FC236}">
                <a16:creationId xmlns:a16="http://schemas.microsoft.com/office/drawing/2014/main" id="{284C442B-7531-2E4D-9539-6DA5AC5DE029}"/>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7" name="Slide Number Placeholder 6">
            <a:extLst>
              <a:ext uri="{FF2B5EF4-FFF2-40B4-BE49-F238E27FC236}">
                <a16:creationId xmlns:a16="http://schemas.microsoft.com/office/drawing/2014/main" id="{9827D722-427D-A148-A923-501D482E2D60}"/>
              </a:ext>
            </a:extLst>
          </p:cNvPr>
          <p:cNvSpPr>
            <a:spLocks noGrp="1"/>
          </p:cNvSpPr>
          <p:nvPr>
            <p:ph type="sldNum" sz="quarter" idx="12"/>
          </p:nvPr>
        </p:nvSpPr>
        <p:spPr>
          <a:xfrm>
            <a:off x="8610600" y="6356350"/>
            <a:ext cx="2743200" cy="365125"/>
          </a:xfrm>
          <a:prstGeom prst="rect">
            <a:avLst/>
          </a:prstGeom>
        </p:spPr>
        <p:txBody>
          <a:bodyPr/>
          <a:lstStyle/>
          <a:p>
            <a:fld id="{C77E20BE-BE18-CB4E-96FE-63A90FC6107A}" type="slidenum">
              <a:rPr lang="sv-SE" smtClean="0"/>
              <a:t>‹#›</a:t>
            </a:fld>
            <a:endParaRPr lang="sv-SE"/>
          </a:p>
        </p:txBody>
      </p:sp>
    </p:spTree>
    <p:extLst>
      <p:ext uri="{BB962C8B-B14F-4D97-AF65-F5344CB8AC3E}">
        <p14:creationId xmlns:p14="http://schemas.microsoft.com/office/powerpoint/2010/main" val="1376503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E68F5A-6D2F-4B43-A4B5-F16020935F6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sv-SE" dirty="0"/>
          </a:p>
        </p:txBody>
      </p:sp>
      <p:sp>
        <p:nvSpPr>
          <p:cNvPr id="3" name="Text Placeholder 2">
            <a:extLst>
              <a:ext uri="{FF2B5EF4-FFF2-40B4-BE49-F238E27FC236}">
                <a16:creationId xmlns:a16="http://schemas.microsoft.com/office/drawing/2014/main" id="{FA0691BE-8296-6E4B-8E1A-71A9A6168D5F}"/>
              </a:ext>
            </a:extLst>
          </p:cNvPr>
          <p:cNvSpPr>
            <a:spLocks noGrp="1"/>
          </p:cNvSpPr>
          <p:nvPr>
            <p:ph type="body" idx="1"/>
          </p:nvPr>
        </p:nvSpPr>
        <p:spPr>
          <a:xfrm>
            <a:off x="838200" y="1825624"/>
            <a:ext cx="10515600" cy="475805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pic>
        <p:nvPicPr>
          <p:cNvPr id="5" name="Picture 4" descr="A picture containing blue, sitting, table, white&#10;&#10;Description automatically generated">
            <a:extLst>
              <a:ext uri="{FF2B5EF4-FFF2-40B4-BE49-F238E27FC236}">
                <a16:creationId xmlns:a16="http://schemas.microsoft.com/office/drawing/2014/main" id="{CF71A129-50F8-BB4B-AE1F-767A05F6BB73}"/>
              </a:ext>
            </a:extLst>
          </p:cNvPr>
          <p:cNvPicPr>
            <a:picLocks noChangeAspect="1"/>
          </p:cNvPicPr>
          <p:nvPr userDrawn="1"/>
        </p:nvPicPr>
        <p:blipFill>
          <a:blip r:embed="rId14">
            <a:alphaModFix amt="30000"/>
          </a:blip>
          <a:stretch>
            <a:fillRect/>
          </a:stretch>
        </p:blipFill>
        <p:spPr>
          <a:xfrm>
            <a:off x="4735859" y="-6032"/>
            <a:ext cx="7544046" cy="6945312"/>
          </a:xfrm>
          <a:prstGeom prst="rect">
            <a:avLst/>
          </a:prstGeom>
        </p:spPr>
      </p:pic>
      <p:pic>
        <p:nvPicPr>
          <p:cNvPr id="8" name="Picture 5" descr="Uranus_clouds.jpg">
            <a:extLst>
              <a:ext uri="{FF2B5EF4-FFF2-40B4-BE49-F238E27FC236}">
                <a16:creationId xmlns:a16="http://schemas.microsoft.com/office/drawing/2014/main" id="{E21B17DA-11CD-534C-8440-6AFF303A8AFE}"/>
              </a:ext>
            </a:extLst>
          </p:cNvPr>
          <p:cNvPicPr>
            <a:picLocks noChangeAspect="1"/>
          </p:cNvPicPr>
          <p:nvPr userDrawn="1"/>
        </p:nvPicPr>
        <p:blipFill>
          <a:blip r:embed="rId15">
            <a:alphaModFix amt="30000"/>
            <a:extLst>
              <a:ext uri="{28A0092B-C50C-407E-A947-70E740481C1C}">
                <a14:useLocalDpi xmlns:a14="http://schemas.microsoft.com/office/drawing/2010/main" val="0"/>
              </a:ext>
            </a:extLst>
          </a:blip>
          <a:srcRect/>
          <a:stretch>
            <a:fillRect/>
          </a:stretch>
        </p:blipFill>
        <p:spPr bwMode="auto">
          <a:xfrm>
            <a:off x="0" y="-1757177"/>
            <a:ext cx="4734560" cy="110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6953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7" Type="http://schemas.openxmlformats.org/officeDocument/2006/relationships/image" Target="../media/image26.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nul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47A7F-D69C-DA40-AFEA-C97D1E345792}"/>
              </a:ext>
            </a:extLst>
          </p:cNvPr>
          <p:cNvSpPr>
            <a:spLocks noGrp="1"/>
          </p:cNvSpPr>
          <p:nvPr>
            <p:ph type="ctrTitle"/>
          </p:nvPr>
        </p:nvSpPr>
        <p:spPr/>
        <p:txBody>
          <a:bodyPr>
            <a:normAutofit fontScale="90000"/>
          </a:bodyPr>
          <a:lstStyle/>
          <a:p>
            <a:r>
              <a:rPr lang="en-SE" dirty="0"/>
              <a:t>The Icy Giants &amp; Triton’s Inonosphere</a:t>
            </a:r>
            <a:br>
              <a:rPr lang="en-SE" dirty="0"/>
            </a:br>
            <a:r>
              <a:rPr lang="en-SE" sz="3600" dirty="0"/>
              <a:t>– lessons learned from Cassini observations within Saturn’s and Titan’s Inonospheres</a:t>
            </a:r>
          </a:p>
        </p:txBody>
      </p:sp>
      <p:sp>
        <p:nvSpPr>
          <p:cNvPr id="3" name="Subtitle 2">
            <a:extLst>
              <a:ext uri="{FF2B5EF4-FFF2-40B4-BE49-F238E27FC236}">
                <a16:creationId xmlns:a16="http://schemas.microsoft.com/office/drawing/2014/main" id="{8832E9DB-65E6-4348-8B54-29C306723629}"/>
              </a:ext>
            </a:extLst>
          </p:cNvPr>
          <p:cNvSpPr>
            <a:spLocks noGrp="1"/>
          </p:cNvSpPr>
          <p:nvPr>
            <p:ph type="subTitle" idx="1"/>
          </p:nvPr>
        </p:nvSpPr>
        <p:spPr>
          <a:xfrm>
            <a:off x="1524000" y="3602037"/>
            <a:ext cx="9144000" cy="2133599"/>
          </a:xfrm>
        </p:spPr>
        <p:txBody>
          <a:bodyPr>
            <a:normAutofit fontScale="92500" lnSpcReduction="20000"/>
          </a:bodyPr>
          <a:lstStyle/>
          <a:p>
            <a:r>
              <a:rPr lang="en-GB" b="1" dirty="0"/>
              <a:t>Jan-Erik </a:t>
            </a:r>
            <a:r>
              <a:rPr lang="en-GB" b="1" dirty="0" err="1"/>
              <a:t>Wahlund</a:t>
            </a:r>
            <a:r>
              <a:rPr lang="en-GB" dirty="0"/>
              <a:t>, Michiko W. </a:t>
            </a:r>
            <a:r>
              <a:rPr lang="en-GB" dirty="0" err="1"/>
              <a:t>Morooka</a:t>
            </a:r>
            <a:r>
              <a:rPr lang="en-GB" dirty="0"/>
              <a:t>, David Andrews, Mats André, Jan Bergman, </a:t>
            </a:r>
            <a:r>
              <a:rPr lang="en-GB" dirty="0" err="1"/>
              <a:t>Niklas</a:t>
            </a:r>
            <a:r>
              <a:rPr lang="en-GB" dirty="0"/>
              <a:t> Edberg, Anders I. Eriksson, Lina Hadid</a:t>
            </a:r>
            <a:r>
              <a:rPr lang="en-GB" baseline="30000" dirty="0"/>
              <a:t>(*</a:t>
            </a:r>
            <a:r>
              <a:rPr lang="en-GB" dirty="0"/>
              <a:t>, Yuri </a:t>
            </a:r>
            <a:r>
              <a:rPr lang="en-GB" dirty="0" err="1"/>
              <a:t>Khotyaintsev</a:t>
            </a:r>
            <a:r>
              <a:rPr lang="en-GB" dirty="0"/>
              <a:t>, </a:t>
            </a:r>
            <a:r>
              <a:rPr lang="en-GB" dirty="0" err="1"/>
              <a:t>Andris</a:t>
            </a:r>
            <a:r>
              <a:rPr lang="en-GB" dirty="0"/>
              <a:t> </a:t>
            </a:r>
            <a:r>
              <a:rPr lang="en-GB" dirty="0" err="1"/>
              <a:t>Vaivads</a:t>
            </a:r>
            <a:r>
              <a:rPr lang="en-GB" baseline="30000" dirty="0"/>
              <a:t>(**</a:t>
            </a:r>
            <a:r>
              <a:rPr lang="en-GB" dirty="0"/>
              <a:t>, and Erik </a:t>
            </a:r>
            <a:r>
              <a:rPr lang="en-GB" dirty="0" err="1"/>
              <a:t>Vigren</a:t>
            </a:r>
            <a:endParaRPr lang="en-GB" dirty="0"/>
          </a:p>
          <a:p>
            <a:r>
              <a:rPr lang="en-GB" i="1" dirty="0"/>
              <a:t>Swedish Institute of Space Physics (IRF), Uppsala, Sweden</a:t>
            </a:r>
          </a:p>
          <a:p>
            <a:endParaRPr lang="en-GB" baseline="30000" dirty="0"/>
          </a:p>
          <a:p>
            <a:pPr algn="r"/>
            <a:r>
              <a:rPr lang="en-GB" baseline="30000" dirty="0"/>
              <a:t>(* Moved to LPP, Paris</a:t>
            </a:r>
          </a:p>
          <a:p>
            <a:pPr algn="r"/>
            <a:r>
              <a:rPr lang="en-GB" baseline="30000" dirty="0"/>
              <a:t>(** Moved to KTH, Stockholm</a:t>
            </a:r>
            <a:endParaRPr lang="en-SE" baseline="30000" dirty="0"/>
          </a:p>
        </p:txBody>
      </p:sp>
      <p:sp>
        <p:nvSpPr>
          <p:cNvPr id="4" name="TextBox 3">
            <a:extLst>
              <a:ext uri="{FF2B5EF4-FFF2-40B4-BE49-F238E27FC236}">
                <a16:creationId xmlns:a16="http://schemas.microsoft.com/office/drawing/2014/main" id="{81D3AA27-6AAA-0A48-AD2C-E764F26A74A8}"/>
              </a:ext>
            </a:extLst>
          </p:cNvPr>
          <p:cNvSpPr txBox="1"/>
          <p:nvPr/>
        </p:nvSpPr>
        <p:spPr>
          <a:xfrm>
            <a:off x="1172359" y="6013741"/>
            <a:ext cx="4154022" cy="646331"/>
          </a:xfrm>
          <a:prstGeom prst="rect">
            <a:avLst/>
          </a:prstGeom>
          <a:noFill/>
        </p:spPr>
        <p:txBody>
          <a:bodyPr wrap="none" rtlCol="0">
            <a:spAutoFit/>
          </a:bodyPr>
          <a:lstStyle/>
          <a:p>
            <a:r>
              <a:rPr lang="en-GB" dirty="0"/>
              <a:t>Jan-Erik </a:t>
            </a:r>
            <a:r>
              <a:rPr lang="en-GB" dirty="0" err="1"/>
              <a:t>Wahlund</a:t>
            </a:r>
            <a:endParaRPr lang="en-GB" dirty="0"/>
          </a:p>
          <a:p>
            <a:r>
              <a:rPr lang="en-GB" dirty="0"/>
              <a:t>Swedish Institute of Space Physics (IRF)</a:t>
            </a:r>
          </a:p>
        </p:txBody>
      </p:sp>
      <p:sp>
        <p:nvSpPr>
          <p:cNvPr id="5" name="Rectangle 4">
            <a:extLst>
              <a:ext uri="{FF2B5EF4-FFF2-40B4-BE49-F238E27FC236}">
                <a16:creationId xmlns:a16="http://schemas.microsoft.com/office/drawing/2014/main" id="{AEE3B051-64C2-974F-B266-836A41D2A2AF}"/>
              </a:ext>
            </a:extLst>
          </p:cNvPr>
          <p:cNvSpPr/>
          <p:nvPr/>
        </p:nvSpPr>
        <p:spPr>
          <a:xfrm>
            <a:off x="229881" y="5884593"/>
            <a:ext cx="892283" cy="90462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A0D6D85A-572F-3C49-B191-904FE7F8A1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892" y="5918439"/>
            <a:ext cx="835025" cy="83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338D97D-F72D-F145-8AFA-B1E420F8DC8A}"/>
              </a:ext>
            </a:extLst>
          </p:cNvPr>
          <p:cNvSpPr txBox="1"/>
          <p:nvPr/>
        </p:nvSpPr>
        <p:spPr>
          <a:xfrm>
            <a:off x="10331958" y="6290740"/>
            <a:ext cx="1711238" cy="369332"/>
          </a:xfrm>
          <a:prstGeom prst="rect">
            <a:avLst/>
          </a:prstGeom>
          <a:noFill/>
        </p:spPr>
        <p:txBody>
          <a:bodyPr wrap="none" rtlCol="0">
            <a:spAutoFit/>
          </a:bodyPr>
          <a:lstStyle/>
          <a:p>
            <a:r>
              <a:rPr lang="en-GB" dirty="0"/>
              <a:t>EGU2020-22682</a:t>
            </a:r>
          </a:p>
        </p:txBody>
      </p:sp>
    </p:spTree>
    <p:extLst>
      <p:ext uri="{BB962C8B-B14F-4D97-AF65-F5344CB8AC3E}">
        <p14:creationId xmlns:p14="http://schemas.microsoft.com/office/powerpoint/2010/main" val="3764383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7AB68-514B-C941-B5EA-2C319D55160F}"/>
              </a:ext>
            </a:extLst>
          </p:cNvPr>
          <p:cNvSpPr>
            <a:spLocks noGrp="1"/>
          </p:cNvSpPr>
          <p:nvPr>
            <p:ph type="title"/>
          </p:nvPr>
        </p:nvSpPr>
        <p:spPr>
          <a:xfrm>
            <a:off x="2027740" y="670494"/>
            <a:ext cx="8351891" cy="982908"/>
          </a:xfrm>
        </p:spPr>
        <p:txBody>
          <a:bodyPr>
            <a:normAutofit fontScale="90000"/>
          </a:bodyPr>
          <a:lstStyle/>
          <a:p>
            <a:r>
              <a:rPr lang="en-SE" dirty="0"/>
              <a:t>INMS Observations of complex organic chemistry at ionosphere altitudes</a:t>
            </a:r>
          </a:p>
        </p:txBody>
      </p:sp>
      <p:pic>
        <p:nvPicPr>
          <p:cNvPr id="4" name="Picture 3">
            <a:extLst>
              <a:ext uri="{FF2B5EF4-FFF2-40B4-BE49-F238E27FC236}">
                <a16:creationId xmlns:a16="http://schemas.microsoft.com/office/drawing/2014/main" id="{5FE3AFA7-6407-BD46-B916-368696A69C41}"/>
              </a:ext>
            </a:extLst>
          </p:cNvPr>
          <p:cNvPicPr>
            <a:picLocks noChangeAspect="1"/>
          </p:cNvPicPr>
          <p:nvPr/>
        </p:nvPicPr>
        <p:blipFill>
          <a:blip r:embed="rId2"/>
          <a:stretch>
            <a:fillRect/>
          </a:stretch>
        </p:blipFill>
        <p:spPr>
          <a:xfrm>
            <a:off x="6203686" y="2602644"/>
            <a:ext cx="5845810" cy="3093408"/>
          </a:xfrm>
          <a:prstGeom prst="rect">
            <a:avLst/>
          </a:prstGeom>
        </p:spPr>
      </p:pic>
      <p:pic>
        <p:nvPicPr>
          <p:cNvPr id="5" name="Picture 4">
            <a:extLst>
              <a:ext uri="{FF2B5EF4-FFF2-40B4-BE49-F238E27FC236}">
                <a16:creationId xmlns:a16="http://schemas.microsoft.com/office/drawing/2014/main" id="{53CD6291-735C-D242-9CE6-7FFE665E1C05}"/>
              </a:ext>
            </a:extLst>
          </p:cNvPr>
          <p:cNvPicPr>
            <a:picLocks noChangeAspect="1"/>
          </p:cNvPicPr>
          <p:nvPr/>
        </p:nvPicPr>
        <p:blipFill>
          <a:blip r:embed="rId3"/>
          <a:stretch>
            <a:fillRect/>
          </a:stretch>
        </p:blipFill>
        <p:spPr>
          <a:xfrm>
            <a:off x="129042" y="2652967"/>
            <a:ext cx="5859274" cy="3043085"/>
          </a:xfrm>
          <a:prstGeom prst="rect">
            <a:avLst/>
          </a:prstGeom>
        </p:spPr>
      </p:pic>
      <p:sp>
        <p:nvSpPr>
          <p:cNvPr id="3" name="TextBox 2">
            <a:extLst>
              <a:ext uri="{FF2B5EF4-FFF2-40B4-BE49-F238E27FC236}">
                <a16:creationId xmlns:a16="http://schemas.microsoft.com/office/drawing/2014/main" id="{1E22D18F-9103-1E42-A6C1-9CCA5B831CF1}"/>
              </a:ext>
            </a:extLst>
          </p:cNvPr>
          <p:cNvSpPr txBox="1"/>
          <p:nvPr/>
        </p:nvSpPr>
        <p:spPr>
          <a:xfrm>
            <a:off x="4125433" y="5913179"/>
            <a:ext cx="1832040" cy="369332"/>
          </a:xfrm>
          <a:prstGeom prst="rect">
            <a:avLst/>
          </a:prstGeom>
          <a:noFill/>
        </p:spPr>
        <p:txBody>
          <a:bodyPr wrap="none" rtlCol="0">
            <a:spAutoFit/>
          </a:bodyPr>
          <a:lstStyle/>
          <a:p>
            <a:r>
              <a:rPr lang="en-SE" dirty="0"/>
              <a:t>Waite et al., 2018</a:t>
            </a:r>
          </a:p>
        </p:txBody>
      </p:sp>
    </p:spTree>
    <p:extLst>
      <p:ext uri="{BB962C8B-B14F-4D97-AF65-F5344CB8AC3E}">
        <p14:creationId xmlns:p14="http://schemas.microsoft.com/office/powerpoint/2010/main" val="1466949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a:xfrm>
            <a:off x="1681996" y="251365"/>
            <a:ext cx="8128000" cy="869374"/>
          </a:xfrm>
        </p:spPr>
        <p:txBody>
          <a:bodyPr>
            <a:normAutofit fontScale="90000"/>
          </a:bodyPr>
          <a:lstStyle/>
          <a:p>
            <a:pPr algn="l"/>
            <a:r>
              <a:rPr lang="en-GB" dirty="0"/>
              <a:t>Complex organics/aerosol &amp; Ring dust</a:t>
            </a:r>
            <a:br>
              <a:rPr lang="en-GB" dirty="0"/>
            </a:br>
            <a:r>
              <a:rPr lang="en-GB" dirty="0"/>
              <a:t>RPWS/Langmuir probe measurements</a:t>
            </a:r>
          </a:p>
        </p:txBody>
      </p:sp>
      <p:pic>
        <p:nvPicPr>
          <p:cNvPr id="11" name="Picture 10">
            <a:extLst>
              <a:ext uri="{FF2B5EF4-FFF2-40B4-BE49-F238E27FC236}">
                <a16:creationId xmlns:a16="http://schemas.microsoft.com/office/drawing/2014/main" id="{4D499434-3661-4140-932F-EDE241690CCA}"/>
              </a:ext>
            </a:extLst>
          </p:cNvPr>
          <p:cNvPicPr>
            <a:picLocks noChangeAspect="1"/>
          </p:cNvPicPr>
          <p:nvPr/>
        </p:nvPicPr>
        <p:blipFill>
          <a:blip r:embed="rId2"/>
          <a:stretch>
            <a:fillRect/>
          </a:stretch>
        </p:blipFill>
        <p:spPr>
          <a:xfrm>
            <a:off x="8176091" y="1235105"/>
            <a:ext cx="3924605" cy="5439364"/>
          </a:xfrm>
          <a:prstGeom prst="rect">
            <a:avLst/>
          </a:prstGeom>
        </p:spPr>
      </p:pic>
      <p:sp>
        <p:nvSpPr>
          <p:cNvPr id="12" name="TextBox 11">
            <a:extLst>
              <a:ext uri="{FF2B5EF4-FFF2-40B4-BE49-F238E27FC236}">
                <a16:creationId xmlns:a16="http://schemas.microsoft.com/office/drawing/2014/main" id="{161FC628-9BC0-D74A-A308-DAE61FB51764}"/>
              </a:ext>
            </a:extLst>
          </p:cNvPr>
          <p:cNvSpPr txBox="1"/>
          <p:nvPr/>
        </p:nvSpPr>
        <p:spPr>
          <a:xfrm>
            <a:off x="5855883" y="4996115"/>
            <a:ext cx="2131417" cy="369332"/>
          </a:xfrm>
          <a:prstGeom prst="rect">
            <a:avLst/>
          </a:prstGeom>
          <a:noFill/>
        </p:spPr>
        <p:txBody>
          <a:bodyPr wrap="none" rtlCol="0">
            <a:spAutoFit/>
          </a:bodyPr>
          <a:lstStyle/>
          <a:p>
            <a:r>
              <a:rPr lang="sv-SE" i="1" dirty="0" err="1"/>
              <a:t>Morooka</a:t>
            </a:r>
            <a:r>
              <a:rPr lang="sv-SE" i="1" dirty="0"/>
              <a:t> et al., 2018</a:t>
            </a:r>
          </a:p>
        </p:txBody>
      </p:sp>
      <p:sp>
        <p:nvSpPr>
          <p:cNvPr id="10" name="Content Placeholder 6">
            <a:extLst>
              <a:ext uri="{FF2B5EF4-FFF2-40B4-BE49-F238E27FC236}">
                <a16:creationId xmlns:a16="http://schemas.microsoft.com/office/drawing/2014/main" id="{19AC7AAF-6E84-314A-93FB-C8B625E0E1D5}"/>
              </a:ext>
            </a:extLst>
          </p:cNvPr>
          <p:cNvSpPr>
            <a:spLocks noGrp="1"/>
          </p:cNvSpPr>
          <p:nvPr>
            <p:ph idx="1"/>
          </p:nvPr>
        </p:nvSpPr>
        <p:spPr>
          <a:xfrm>
            <a:off x="474620" y="5056091"/>
            <a:ext cx="3730082" cy="1714500"/>
          </a:xfrm>
        </p:spPr>
        <p:txBody>
          <a:bodyPr>
            <a:normAutofit/>
          </a:bodyPr>
          <a:lstStyle/>
          <a:p>
            <a:r>
              <a:rPr lang="en-GB" sz="2000" dirty="0"/>
              <a:t>D-ring dust partly charged</a:t>
            </a:r>
          </a:p>
          <a:p>
            <a:r>
              <a:rPr lang="en-GB" sz="2000" dirty="0"/>
              <a:t>Heavy positively-charged ions &amp; </a:t>
            </a:r>
            <a:r>
              <a:rPr lang="sv-SE" sz="2000" dirty="0" err="1"/>
              <a:t>Charged</a:t>
            </a:r>
            <a:r>
              <a:rPr lang="sv-SE" sz="2000" dirty="0"/>
              <a:t> aerosol/dust </a:t>
            </a:r>
            <a:r>
              <a:rPr lang="sv-SE" sz="2000" dirty="0" err="1"/>
              <a:t>dominate</a:t>
            </a:r>
            <a:r>
              <a:rPr lang="sv-SE" sz="2000" dirty="0"/>
              <a:t> </a:t>
            </a:r>
            <a:r>
              <a:rPr lang="sv-SE" sz="2000" dirty="0" err="1"/>
              <a:t>ionosphere</a:t>
            </a:r>
            <a:r>
              <a:rPr lang="sv-SE" sz="2000" dirty="0"/>
              <a:t> </a:t>
            </a:r>
            <a:r>
              <a:rPr lang="sv-SE" sz="2000" dirty="0" err="1"/>
              <a:t>below</a:t>
            </a:r>
            <a:r>
              <a:rPr lang="sv-SE" sz="2000" dirty="0"/>
              <a:t> ~2300 km </a:t>
            </a:r>
            <a:r>
              <a:rPr lang="sv-SE" sz="2000" dirty="0" err="1"/>
              <a:t>altitude</a:t>
            </a:r>
            <a:endParaRPr lang="sv-SE" sz="2000" dirty="0"/>
          </a:p>
          <a:p>
            <a:endParaRPr lang="en-GB" sz="2000" dirty="0"/>
          </a:p>
          <a:p>
            <a:endParaRPr lang="en-GB" dirty="0"/>
          </a:p>
        </p:txBody>
      </p:sp>
      <p:pic>
        <p:nvPicPr>
          <p:cNvPr id="16" name="Picture 15">
            <a:extLst>
              <a:ext uri="{FF2B5EF4-FFF2-40B4-BE49-F238E27FC236}">
                <a16:creationId xmlns:a16="http://schemas.microsoft.com/office/drawing/2014/main" id="{D03D358F-3E37-5E4C-A346-2A029188FAA4}"/>
              </a:ext>
            </a:extLst>
          </p:cNvPr>
          <p:cNvPicPr>
            <a:picLocks noChangeAspect="1"/>
          </p:cNvPicPr>
          <p:nvPr/>
        </p:nvPicPr>
        <p:blipFill rotWithShape="1">
          <a:blip r:embed="rId3">
            <a:alphaModFix amt="87000"/>
          </a:blip>
          <a:srcRect t="4883" r="16920" b="4495"/>
          <a:stretch/>
        </p:blipFill>
        <p:spPr>
          <a:xfrm rot="16200000">
            <a:off x="2594308" y="-382213"/>
            <a:ext cx="3170521" cy="7338063"/>
          </a:xfrm>
          <a:prstGeom prst="rect">
            <a:avLst/>
          </a:prstGeom>
        </p:spPr>
      </p:pic>
      <p:sp>
        <p:nvSpPr>
          <p:cNvPr id="17" name="TextBox 16">
            <a:extLst>
              <a:ext uri="{FF2B5EF4-FFF2-40B4-BE49-F238E27FC236}">
                <a16:creationId xmlns:a16="http://schemas.microsoft.com/office/drawing/2014/main" id="{06C4E26D-81AE-C341-AEB3-ADAE2179F583}"/>
              </a:ext>
            </a:extLst>
          </p:cNvPr>
          <p:cNvSpPr txBox="1"/>
          <p:nvPr/>
        </p:nvSpPr>
        <p:spPr>
          <a:xfrm rot="19967663">
            <a:off x="711822" y="3087210"/>
            <a:ext cx="952505" cy="307777"/>
          </a:xfrm>
          <a:prstGeom prst="rect">
            <a:avLst/>
          </a:prstGeom>
          <a:noFill/>
        </p:spPr>
        <p:txBody>
          <a:bodyPr wrap="none" rtlCol="0">
            <a:spAutoFit/>
          </a:bodyPr>
          <a:lstStyle/>
          <a:p>
            <a:r>
              <a:rPr lang="en-GB" sz="1400" b="1" dirty="0">
                <a:solidFill>
                  <a:schemeClr val="accent6">
                    <a:lumMod val="50000"/>
                  </a:schemeClr>
                </a:solidFill>
              </a:rPr>
              <a:t>H</a:t>
            </a:r>
            <a:r>
              <a:rPr lang="en-GB" sz="1400" b="1" baseline="30000" dirty="0">
                <a:solidFill>
                  <a:schemeClr val="accent6">
                    <a:lumMod val="50000"/>
                  </a:schemeClr>
                </a:solidFill>
              </a:rPr>
              <a:t>+</a:t>
            </a:r>
            <a:r>
              <a:rPr lang="en-GB" sz="1400" b="1" dirty="0">
                <a:solidFill>
                  <a:schemeClr val="accent6">
                    <a:lumMod val="50000"/>
                  </a:schemeClr>
                </a:solidFill>
              </a:rPr>
              <a:t> and H</a:t>
            </a:r>
            <a:r>
              <a:rPr lang="en-GB" sz="1400" b="1" baseline="-25000" dirty="0">
                <a:solidFill>
                  <a:schemeClr val="accent6">
                    <a:lumMod val="50000"/>
                  </a:schemeClr>
                </a:solidFill>
              </a:rPr>
              <a:t>3</a:t>
            </a:r>
            <a:r>
              <a:rPr lang="en-GB" sz="1400" b="1" baseline="30000" dirty="0">
                <a:solidFill>
                  <a:schemeClr val="accent6">
                    <a:lumMod val="50000"/>
                  </a:schemeClr>
                </a:solidFill>
              </a:rPr>
              <a:t>+</a:t>
            </a:r>
          </a:p>
        </p:txBody>
      </p:sp>
      <p:sp>
        <p:nvSpPr>
          <p:cNvPr id="19" name="TextBox 18">
            <a:extLst>
              <a:ext uri="{FF2B5EF4-FFF2-40B4-BE49-F238E27FC236}">
                <a16:creationId xmlns:a16="http://schemas.microsoft.com/office/drawing/2014/main" id="{74AB4793-C0E4-8845-8F99-2466C1B091BD}"/>
              </a:ext>
            </a:extLst>
          </p:cNvPr>
          <p:cNvSpPr txBox="1"/>
          <p:nvPr/>
        </p:nvSpPr>
        <p:spPr>
          <a:xfrm rot="21600000">
            <a:off x="2493209" y="3009819"/>
            <a:ext cx="3372718" cy="553998"/>
          </a:xfrm>
          <a:prstGeom prst="rect">
            <a:avLst/>
          </a:prstGeom>
          <a:noFill/>
        </p:spPr>
        <p:txBody>
          <a:bodyPr wrap="none" rtlCol="0">
            <a:spAutoFit/>
          </a:bodyPr>
          <a:lstStyle/>
          <a:p>
            <a:pPr algn="ctr"/>
            <a:r>
              <a:rPr lang="en-GB" b="1" dirty="0">
                <a:solidFill>
                  <a:srgbClr val="002060"/>
                </a:solidFill>
              </a:rPr>
              <a:t>Heavy ion / charged aerosol layer</a:t>
            </a:r>
          </a:p>
          <a:p>
            <a:pPr algn="ctr"/>
            <a:r>
              <a:rPr lang="en-GB" b="1" baseline="30000" dirty="0">
                <a:solidFill>
                  <a:srgbClr val="002060"/>
                </a:solidFill>
              </a:rPr>
              <a:t>(chemically processed material)</a:t>
            </a:r>
          </a:p>
        </p:txBody>
      </p:sp>
      <p:sp>
        <p:nvSpPr>
          <p:cNvPr id="20" name="TextBox 19">
            <a:extLst>
              <a:ext uri="{FF2B5EF4-FFF2-40B4-BE49-F238E27FC236}">
                <a16:creationId xmlns:a16="http://schemas.microsoft.com/office/drawing/2014/main" id="{8D7DC452-586C-3D4D-BE2C-6EBAE18ED902}"/>
              </a:ext>
            </a:extLst>
          </p:cNvPr>
          <p:cNvSpPr txBox="1"/>
          <p:nvPr/>
        </p:nvSpPr>
        <p:spPr>
          <a:xfrm>
            <a:off x="5479395" y="1825593"/>
            <a:ext cx="1832746" cy="307777"/>
          </a:xfrm>
          <a:prstGeom prst="rect">
            <a:avLst/>
          </a:prstGeom>
          <a:noFill/>
        </p:spPr>
        <p:txBody>
          <a:bodyPr wrap="none" rtlCol="0">
            <a:spAutoFit/>
          </a:bodyPr>
          <a:lstStyle/>
          <a:p>
            <a:r>
              <a:rPr lang="en-GB" sz="1400" b="1" dirty="0"/>
              <a:t>H</a:t>
            </a:r>
            <a:r>
              <a:rPr lang="en-GB" sz="1400" b="1" baseline="30000" dirty="0"/>
              <a:t>+</a:t>
            </a:r>
            <a:r>
              <a:rPr lang="en-GB" sz="1400" b="1" dirty="0"/>
              <a:t> topside ionosphere</a:t>
            </a:r>
            <a:endParaRPr lang="en-GB" sz="1400" b="1" baseline="30000" dirty="0"/>
          </a:p>
        </p:txBody>
      </p:sp>
      <p:sp>
        <p:nvSpPr>
          <p:cNvPr id="21" name="Rectangle 20">
            <a:extLst>
              <a:ext uri="{FF2B5EF4-FFF2-40B4-BE49-F238E27FC236}">
                <a16:creationId xmlns:a16="http://schemas.microsoft.com/office/drawing/2014/main" id="{792376EF-D5B9-A44C-95CE-4DA03C71FED5}"/>
              </a:ext>
            </a:extLst>
          </p:cNvPr>
          <p:cNvSpPr/>
          <p:nvPr/>
        </p:nvSpPr>
        <p:spPr>
          <a:xfrm>
            <a:off x="3569596" y="1813560"/>
            <a:ext cx="937549" cy="624799"/>
          </a:xfrm>
          <a:prstGeom prst="rect">
            <a:avLst/>
          </a:prstGeom>
          <a:solidFill>
            <a:schemeClr val="accent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0607345-B775-1549-8402-56F31FE178C6}"/>
              </a:ext>
            </a:extLst>
          </p:cNvPr>
          <p:cNvSpPr txBox="1"/>
          <p:nvPr/>
        </p:nvSpPr>
        <p:spPr>
          <a:xfrm rot="16200000">
            <a:off x="3786538" y="1765091"/>
            <a:ext cx="503664" cy="523220"/>
          </a:xfrm>
          <a:prstGeom prst="rect">
            <a:avLst/>
          </a:prstGeom>
          <a:noFill/>
        </p:spPr>
        <p:txBody>
          <a:bodyPr wrap="none" rtlCol="0">
            <a:spAutoFit/>
          </a:bodyPr>
          <a:lstStyle/>
          <a:p>
            <a:pPr algn="ctr"/>
            <a:r>
              <a:rPr lang="en-GB" sz="1400" dirty="0">
                <a:solidFill>
                  <a:srgbClr val="C00000"/>
                </a:solidFill>
              </a:rPr>
              <a:t>Ring</a:t>
            </a:r>
          </a:p>
          <a:p>
            <a:pPr algn="ctr"/>
            <a:r>
              <a:rPr lang="en-GB" sz="1400" dirty="0">
                <a:solidFill>
                  <a:srgbClr val="C00000"/>
                </a:solidFill>
              </a:rPr>
              <a:t>dust</a:t>
            </a:r>
          </a:p>
        </p:txBody>
      </p:sp>
    </p:spTree>
    <p:extLst>
      <p:ext uri="{BB962C8B-B14F-4D97-AF65-F5344CB8AC3E}">
        <p14:creationId xmlns:p14="http://schemas.microsoft.com/office/powerpoint/2010/main" val="73528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decel="50000" fill="hold">
                                          <p:stCondLst>
                                            <p:cond delay="0"/>
                                          </p:stCondLst>
                                        </p:cTn>
                                        <p:tgtEl>
                                          <p:spTgt spid="2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0"/>
                                        </p:tgtEl>
                                        <p:attrNameLst>
                                          <p:attrName>ppt_w</p:attrName>
                                        </p:attrNameLst>
                                      </p:cBhvr>
                                      <p:tavLst>
                                        <p:tav tm="0">
                                          <p:val>
                                            <p:strVal val="#ppt_w*.05"/>
                                          </p:val>
                                        </p:tav>
                                        <p:tav tm="100000">
                                          <p:val>
                                            <p:strVal val="#ppt_w"/>
                                          </p:val>
                                        </p:tav>
                                      </p:tavLst>
                                    </p:anim>
                                    <p:anim calcmode="lin" valueType="num">
                                      <p:cBhvr>
                                        <p:cTn id="10" dur="1000" fill="hold"/>
                                        <p:tgtEl>
                                          <p:spTgt spid="2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22" dur="1000" fill="hold"/>
                                        <p:tgtEl>
                                          <p:spTgt spid="17"/>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decel="50000" fill="hold">
                                          <p:stCondLst>
                                            <p:cond delay="0"/>
                                          </p:stCondLst>
                                        </p:cTn>
                                        <p:tgtEl>
                                          <p:spTgt spid="21"/>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1"/>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1"/>
                                        </p:tgtEl>
                                        <p:attrNameLst>
                                          <p:attrName>ppt_w</p:attrName>
                                        </p:attrNameLst>
                                      </p:cBhvr>
                                      <p:tavLst>
                                        <p:tav tm="0">
                                          <p:val>
                                            <p:strVal val="#ppt_w*.05"/>
                                          </p:val>
                                        </p:tav>
                                        <p:tav tm="100000">
                                          <p:val>
                                            <p:strVal val="#ppt_w"/>
                                          </p:val>
                                        </p:tav>
                                      </p:tavLst>
                                    </p:anim>
                                    <p:anim calcmode="lin" valueType="num">
                                      <p:cBhvr>
                                        <p:cTn id="34" dur="1000" fill="hold"/>
                                        <p:tgtEl>
                                          <p:spTgt spid="21"/>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1"/>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1"/>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1"/>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1"/>
                                        </p:tgtEl>
                                      </p:cBhvr>
                                    </p:animEffect>
                                  </p:childTnLst>
                                </p:cTn>
                              </p:par>
                              <p:par>
                                <p:cTn id="39" presetID="25"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decel="50000" fill="hold">
                                          <p:stCondLst>
                                            <p:cond delay="0"/>
                                          </p:stCondLst>
                                        </p:cTn>
                                        <p:tgtEl>
                                          <p:spTgt spid="2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2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22"/>
                                        </p:tgtEl>
                                        <p:attrNameLst>
                                          <p:attrName>ppt_w</p:attrName>
                                        </p:attrNameLst>
                                      </p:cBhvr>
                                      <p:tavLst>
                                        <p:tav tm="0">
                                          <p:val>
                                            <p:strVal val="#ppt_w*.05"/>
                                          </p:val>
                                        </p:tav>
                                        <p:tav tm="100000">
                                          <p:val>
                                            <p:strVal val="#ppt_w"/>
                                          </p:val>
                                        </p:tav>
                                      </p:tavLst>
                                    </p:anim>
                                    <p:anim calcmode="lin" valueType="num">
                                      <p:cBhvr>
                                        <p:cTn id="44" dur="1000" fill="hold"/>
                                        <p:tgtEl>
                                          <p:spTgt spid="2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2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2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2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56" dur="1000" fill="hold"/>
                                        <p:tgtEl>
                                          <p:spTgt spid="19"/>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1" grpId="0" animBg="1"/>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F68A6-23AE-D040-81E7-E92496483374}"/>
              </a:ext>
            </a:extLst>
          </p:cNvPr>
          <p:cNvSpPr>
            <a:spLocks noGrp="1"/>
          </p:cNvSpPr>
          <p:nvPr>
            <p:ph type="title"/>
          </p:nvPr>
        </p:nvSpPr>
        <p:spPr/>
        <p:txBody>
          <a:bodyPr/>
          <a:lstStyle/>
          <a:p>
            <a:r>
              <a:rPr lang="en-GB" dirty="0"/>
              <a:t>The Dust-Ionosphere Model (1)</a:t>
            </a:r>
          </a:p>
        </p:txBody>
      </p:sp>
      <p:sp>
        <p:nvSpPr>
          <p:cNvPr id="3" name="Content Placeholder 2">
            <a:extLst>
              <a:ext uri="{FF2B5EF4-FFF2-40B4-BE49-F238E27FC236}">
                <a16:creationId xmlns:a16="http://schemas.microsoft.com/office/drawing/2014/main" id="{AE3EEA12-4EFC-374E-99E6-D6D3C657B48F}"/>
              </a:ext>
            </a:extLst>
          </p:cNvPr>
          <p:cNvSpPr>
            <a:spLocks noGrp="1"/>
          </p:cNvSpPr>
          <p:nvPr>
            <p:ph idx="1"/>
          </p:nvPr>
        </p:nvSpPr>
        <p:spPr/>
        <p:txBody>
          <a:bodyPr/>
          <a:lstStyle/>
          <a:p>
            <a:r>
              <a:rPr lang="en-GB" dirty="0"/>
              <a:t>Use this dust prescribed altitude distribution</a:t>
            </a:r>
          </a:p>
          <a:p>
            <a:r>
              <a:rPr lang="en-GB" dirty="0"/>
              <a:t>Choose a dust-size</a:t>
            </a:r>
          </a:p>
          <a:p>
            <a:r>
              <a:rPr lang="en-GB" dirty="0"/>
              <a:t>Use measured solar EUV ionization rate </a:t>
            </a:r>
          </a:p>
          <a:p>
            <a:r>
              <a:rPr lang="en-GB" dirty="0"/>
              <a:t>Use simple ion-molecule chemistry</a:t>
            </a:r>
          </a:p>
          <a:p>
            <a:pPr lvl="1"/>
            <a:r>
              <a:rPr lang="en-GB" dirty="0"/>
              <a:t>Photo-ionization</a:t>
            </a:r>
          </a:p>
          <a:p>
            <a:pPr lvl="1"/>
            <a:r>
              <a:rPr lang="en-GB" dirty="0"/>
              <a:t>Recombination</a:t>
            </a:r>
          </a:p>
          <a:p>
            <a:r>
              <a:rPr lang="en-GB" dirty="0"/>
              <a:t>Dust charging/de-charging model</a:t>
            </a:r>
          </a:p>
          <a:p>
            <a:r>
              <a:rPr lang="en-GB" dirty="0"/>
              <a:t>No diffusive transport</a:t>
            </a:r>
          </a:p>
        </p:txBody>
      </p:sp>
    </p:spTree>
    <p:extLst>
      <p:ext uri="{BB962C8B-B14F-4D97-AF65-F5344CB8AC3E}">
        <p14:creationId xmlns:p14="http://schemas.microsoft.com/office/powerpoint/2010/main" val="3977999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8C25-4A6B-4F45-9380-9F36247B814F}"/>
              </a:ext>
            </a:extLst>
          </p:cNvPr>
          <p:cNvSpPr>
            <a:spLocks noGrp="1"/>
          </p:cNvSpPr>
          <p:nvPr>
            <p:ph type="title"/>
          </p:nvPr>
        </p:nvSpPr>
        <p:spPr>
          <a:xfrm>
            <a:off x="838200" y="48931"/>
            <a:ext cx="10515600" cy="1002202"/>
          </a:xfrm>
        </p:spPr>
        <p:txBody>
          <a:bodyPr/>
          <a:lstStyle/>
          <a:p>
            <a:r>
              <a:rPr lang="en-GB" dirty="0"/>
              <a:t>Dusty ionosphere Model (2)</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B982C19-66E7-3746-9702-A6D68519CD21}"/>
                  </a:ext>
                </a:extLst>
              </p:cNvPr>
              <p:cNvSpPr>
                <a:spLocks noGrp="1"/>
              </p:cNvSpPr>
              <p:nvPr>
                <p:ph idx="1"/>
              </p:nvPr>
            </p:nvSpPr>
            <p:spPr>
              <a:xfrm>
                <a:off x="931491" y="1051133"/>
                <a:ext cx="10246407" cy="5806867"/>
              </a:xfrm>
            </p:spPr>
            <p:txBody>
              <a:bodyPr>
                <a:normAutofit fontScale="62500" lnSpcReduction="20000"/>
              </a:bodyPr>
              <a:lstStyle/>
              <a:p>
                <a:r>
                  <a:rPr lang="en-GB" dirty="0"/>
                  <a:t>Grain charging according to </a:t>
                </a:r>
                <a:r>
                  <a:rPr lang="en-GB" dirty="0" err="1"/>
                  <a:t>Draine</a:t>
                </a:r>
                <a:r>
                  <a:rPr lang="en-GB" dirty="0"/>
                  <a:t> &amp; </a:t>
                </a:r>
                <a:r>
                  <a:rPr lang="en-GB" dirty="0" err="1"/>
                  <a:t>Sutin</a:t>
                </a:r>
                <a:r>
                  <a:rPr lang="en-GB" dirty="0"/>
                  <a:t>, 1987; Meyer-Vernet, 2013; </a:t>
                </a:r>
                <a:r>
                  <a:rPr lang="en-GB" dirty="0" err="1"/>
                  <a:t>Vigren</a:t>
                </a:r>
                <a:r>
                  <a:rPr lang="en-GB" dirty="0"/>
                  <a:t> et al., 2015</a:t>
                </a:r>
              </a:p>
              <a:p>
                <a:endParaRPr lang="en-GB" dirty="0"/>
              </a:p>
              <a:p>
                <a:pPr/>
                <a14:m>
                  <m:oMathPara xmlns:m="http://schemas.openxmlformats.org/officeDocument/2006/math">
                    <m:oMathParaPr>
                      <m:jc m:val="centerGroup"/>
                    </m:oMathParaPr>
                    <m:oMath xmlns:m="http://schemas.openxmlformats.org/officeDocument/2006/math">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r>
                        <a:rPr lang="en-US" i="1">
                          <a:latin typeface="Cambria Math" panose="02040503050406030204" pitchFamily="18" charset="0"/>
                        </a:rPr>
                        <m:t>𝑞</m:t>
                      </m:r>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𝛼</m:t>
                          </m:r>
                        </m:e>
                        <m:sub>
                          <m:r>
                            <a:rPr lang="en-US" i="1">
                              <a:latin typeface="Cambria Math" panose="02040503050406030204" pitchFamily="18" charset="0"/>
                            </a:rPr>
                            <m:t>𝑒𝑖</m:t>
                          </m:r>
                        </m:sub>
                      </m:sSub>
                      <m:r>
                        <a:rPr lang="en-US" i="1">
                          <a:latin typeface="Cambria Math" panose="02040503050406030204" pitchFamily="18" charset="0"/>
                        </a:rPr>
                        <m:t> </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r>
                        <a:rPr lang="en-US" i="1">
                          <a:latin typeface="Cambria Math" panose="02040503050406030204" pitchFamily="18" charset="0"/>
                        </a:rPr>
                        <m:t>−</m:t>
                      </m:r>
                      <m:nary>
                        <m:naryPr>
                          <m:chr m:val="∑"/>
                          <m:limLoc m:val="undOvr"/>
                          <m:ctrlPr>
                            <a:rPr lang="sv-SE"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10</m:t>
                          </m:r>
                        </m:sup>
                        <m:e>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𝑖𝑗</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e>
                      </m:nary>
                    </m:oMath>
                  </m:oMathPara>
                </a14:m>
                <a:endParaRPr lang="sv-SE" dirty="0"/>
              </a:p>
              <a:p>
                <a:pPr/>
                <a14:m>
                  <m:oMathPara xmlns:m="http://schemas.openxmlformats.org/officeDocument/2006/math">
                    <m:oMathParaPr>
                      <m:jc m:val="centerGroup"/>
                    </m:oMathParaPr>
                    <m:oMath xmlns:m="http://schemas.openxmlformats.org/officeDocument/2006/math">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𝑒𝑝</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𝑑𝑝</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𝛽</m:t>
                          </m:r>
                        </m:e>
                        <m:sub>
                          <m:r>
                            <a:rPr lang="en-US" i="1">
                              <a:latin typeface="Cambria Math" panose="02040503050406030204" pitchFamily="18" charset="0"/>
                            </a:rPr>
                            <m:t>𝑖𝐸𝑈𝑉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oMath>
                  </m:oMathPara>
                </a14:m>
                <a:endParaRPr lang="sv-SE" dirty="0"/>
              </a:p>
              <a:p>
                <a:endParaRPr lang="sv-SE" dirty="0"/>
              </a:p>
              <a:p>
                <a:pPr/>
                <a14:m>
                  <m:oMathPara xmlns:m="http://schemas.openxmlformats.org/officeDocument/2006/math">
                    <m:oMathParaPr>
                      <m:jc m:val="centerGroup"/>
                    </m:oMathParaPr>
                    <m:oMath xmlns:m="http://schemas.openxmlformats.org/officeDocument/2006/math">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m:t>
                              </m:r>
                              <m:r>
                                <a:rPr lang="en-US" i="1">
                                  <a:latin typeface="Cambria Math" panose="02040503050406030204" pitchFamily="18" charset="0"/>
                                </a:rPr>
                                <m:t>2</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2</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𝑒𝐸𝑈𝑉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2</m:t>
                              </m:r>
                            </m:sub>
                          </m:sSub>
                          <m:r>
                            <a:rPr lang="en-US" i="1">
                              <a:latin typeface="Cambria Math" panose="02040503050406030204" pitchFamily="18" charset="0"/>
                            </a:rPr>
                            <m:t>−</m:t>
                          </m:r>
                          <m:r>
                            <a:rPr lang="en-US" i="1">
                              <a:latin typeface="Cambria Math" panose="02040503050406030204" pitchFamily="18" charset="0"/>
                            </a:rPr>
                            <m:t>𝛽</m:t>
                          </m:r>
                        </m:e>
                        <m:sub>
                          <m:r>
                            <a:rPr lang="en-US" i="1">
                              <a:latin typeface="Cambria Math" panose="02040503050406030204" pitchFamily="18" charset="0"/>
                            </a:rPr>
                            <m:t>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r>
                            <a:rPr lang="en-US" i="1">
                              <a:latin typeface="Cambria Math" panose="02040503050406030204" pitchFamily="18" charset="0"/>
                            </a:rPr>
                            <m:t>1</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m:t>
                          </m:r>
                          <m:r>
                            <a:rPr lang="en-US" i="1">
                              <a:latin typeface="Cambria Math" panose="02040503050406030204" pitchFamily="18" charset="0"/>
                            </a:rPr>
                            <m:t>1</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m:t>
                          </m:r>
                        </m:sub>
                      </m:sSub>
                    </m:oMath>
                  </m:oMathPara>
                </a14:m>
                <a:endParaRPr lang="sv-SE" dirty="0"/>
              </a:p>
              <a:p>
                <a:pPr/>
                <a14:m>
                  <m:oMathPara xmlns:m="http://schemas.openxmlformats.org/officeDocument/2006/math">
                    <m:oMathParaPr>
                      <m:jc m:val="centerGroup"/>
                    </m:oMathParaPr>
                    <m:oMath xmlns:m="http://schemas.openxmlformats.org/officeDocument/2006/math">
                      <m:nary>
                        <m:naryPr>
                          <m:chr m:val="∑"/>
                          <m:limLoc m:val="undOvr"/>
                          <m:ctrlPr>
                            <a:rPr lang="sv-SE"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=2</m:t>
                          </m:r>
                        </m:sub>
                        <m:sup>
                          <m:r>
                            <a:rPr lang="en-US" i="1">
                              <a:latin typeface="Cambria Math" panose="02040503050406030204" pitchFamily="18" charset="0"/>
                            </a:rPr>
                            <m:t>9</m:t>
                          </m:r>
                        </m:sup>
                        <m:e>
                          <m:d>
                            <m:dPr>
                              <m:begChr m:val="{"/>
                              <m:endChr m:val="}"/>
                              <m:ctrlPr>
                                <a:rPr lang="sv-SE" i="1">
                                  <a:latin typeface="Cambria Math" panose="02040503050406030204" pitchFamily="18" charset="0"/>
                                </a:rPr>
                              </m:ctrlPr>
                            </m:dPr>
                            <m:e>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𝑒𝑗</m:t>
                                      </m:r>
                                      <m:r>
                                        <a:rPr lang="en-US" i="1">
                                          <a:latin typeface="Cambria Math" panose="02040503050406030204" pitchFamily="18" charset="0"/>
                                        </a:rPr>
                                        <m:t>−1</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r>
                                        <a:rPr lang="en-US" i="1">
                                          <a:latin typeface="Cambria Math" panose="02040503050406030204" pitchFamily="18" charset="0"/>
                                        </a:rPr>
                                        <m:t>−1</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𝑖𝑗</m:t>
                                      </m:r>
                                      <m:r>
                                        <a:rPr lang="en-US" i="1">
                                          <a:latin typeface="Cambria Math" panose="02040503050406030204" pitchFamily="18" charset="0"/>
                                        </a:rPr>
                                        <m:t>+1</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r>
                                        <a:rPr lang="en-US" i="1">
                                          <a:latin typeface="Cambria Math" panose="02040503050406030204" pitchFamily="18" charset="0"/>
                                        </a:rPr>
                                        <m:t>+1</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𝑒𝐸𝑈𝑉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r>
                                        <a:rPr lang="en-US" i="1">
                                          <a:latin typeface="Cambria Math" panose="02040503050406030204" pitchFamily="18" charset="0"/>
                                        </a:rPr>
                                        <m:t>+1</m:t>
                                      </m:r>
                                    </m:sub>
                                  </m:sSub>
                                  <m:r>
                                    <a:rPr lang="en-US" i="1">
                                      <a:latin typeface="Cambria Math" panose="02040503050406030204" pitchFamily="18" charset="0"/>
                                    </a:rPr>
                                    <m:t>−</m:t>
                                  </m:r>
                                  <m:r>
                                    <a:rPr lang="en-US" i="1">
                                      <a:latin typeface="Cambria Math" panose="02040503050406030204" pitchFamily="18" charset="0"/>
                                    </a:rPr>
                                    <m:t>𝛽</m:t>
                                  </m:r>
                                </m:e>
                                <m:sub>
                                  <m:r>
                                    <a:rPr lang="en-US" i="1">
                                      <a:latin typeface="Cambria Math" panose="02040503050406030204" pitchFamily="18" charset="0"/>
                                    </a:rPr>
                                    <m:t>𝑒𝐸𝑈𝑉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𝑒𝑗</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𝑖𝑗</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e>
                          </m:d>
                        </m:e>
                      </m:nary>
                    </m:oMath>
                  </m:oMathPara>
                </a14:m>
                <a:endParaRPr lang="sv-SE" dirty="0"/>
              </a:p>
              <a:p>
                <a:pPr/>
                <a14:m>
                  <m:oMathPara xmlns:m="http://schemas.openxmlformats.org/officeDocument/2006/math">
                    <m:oMathParaPr>
                      <m:jc m:val="centerGroup"/>
                    </m:oMathParaPr>
                    <m:oMath xmlns:m="http://schemas.openxmlformats.org/officeDocument/2006/math">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10</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sSub>
                        <m:sSubPr>
                          <m:ctrlPr>
                            <a:rPr lang="sv-SE" i="1">
                              <a:latin typeface="Cambria Math" panose="02040503050406030204" pitchFamily="18" charset="0"/>
                            </a:rPr>
                          </m:ctrlPr>
                        </m:sSubPr>
                        <m:e>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m:t>
                              </m:r>
                              <m:r>
                                <a:rPr lang="en-US" i="1">
                                  <a:latin typeface="Cambria Math" panose="02040503050406030204" pitchFamily="18" charset="0"/>
                                </a:rPr>
                                <m:t>9</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9</m:t>
                              </m:r>
                            </m:sub>
                          </m:sSub>
                          <m:r>
                            <a:rPr lang="en-US" i="1">
                              <a:latin typeface="Cambria Math" panose="02040503050406030204" pitchFamily="18" charset="0"/>
                            </a:rPr>
                            <m:t>−</m:t>
                          </m:r>
                          <m:r>
                            <a:rPr lang="en-US" i="1">
                              <a:latin typeface="Cambria Math" panose="02040503050406030204" pitchFamily="18" charset="0"/>
                            </a:rPr>
                            <m:t>𝛽</m:t>
                          </m:r>
                        </m:e>
                        <m:sub>
                          <m:r>
                            <a:rPr lang="en-US" i="1">
                              <a:latin typeface="Cambria Math" panose="02040503050406030204" pitchFamily="18" charset="0"/>
                            </a:rPr>
                            <m:t>𝑒𝐸𝑈𝑉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10</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m:t>
                          </m:r>
                          <m:r>
                            <a:rPr lang="en-US" i="1">
                              <a:latin typeface="Cambria Math" panose="02040503050406030204" pitchFamily="18" charset="0"/>
                            </a:rPr>
                            <m:t>10</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m:t>
                          </m:r>
                          <m:r>
                            <a:rPr lang="en-US" i="1">
                              <a:latin typeface="Cambria Math" panose="02040503050406030204" pitchFamily="18" charset="0"/>
                            </a:rPr>
                            <m:t>10</m:t>
                          </m:r>
                        </m:sub>
                      </m:sSub>
                    </m:oMath>
                  </m:oMathPara>
                </a14:m>
                <a:endParaRPr lang="sv-SE" dirty="0"/>
              </a:p>
              <a:p>
                <a:endParaRPr lang="sv-SE" dirty="0"/>
              </a:p>
              <a:p>
                <a:pPr/>
                <a14:m>
                  <m:oMathPara xmlns:m="http://schemas.openxmlformats.org/officeDocument/2006/math">
                    <m:oMathParaPr>
                      <m:jc m:val="centerGroup"/>
                    </m:oMathParaPr>
                    <m:oMath xmlns:m="http://schemas.openxmlformats.org/officeDocument/2006/math">
                      <m:f>
                        <m:fPr>
                          <m:ctrlPr>
                            <a:rPr lang="sv-SE" i="1">
                              <a:latin typeface="Cambria Math" panose="02040503050406030204" pitchFamily="18" charset="0"/>
                            </a:rPr>
                          </m:ctrlPr>
                        </m:fPr>
                        <m:num>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𝑑𝑝</m:t>
                              </m:r>
                            </m:sub>
                          </m:sSub>
                        </m:num>
                        <m:den>
                          <m:r>
                            <a:rPr lang="en-US" i="1">
                              <a:latin typeface="Cambria Math" panose="02040503050406030204" pitchFamily="18" charset="0"/>
                            </a:rPr>
                            <m:t>𝜕</m:t>
                          </m:r>
                          <m:r>
                            <a:rPr lang="en-US" i="1">
                              <a:latin typeface="Cambria Math" panose="02040503050406030204" pitchFamily="18" charset="0"/>
                            </a:rPr>
                            <m:t>𝑡</m:t>
                          </m:r>
                        </m:den>
                      </m:f>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𝛽</m:t>
                          </m:r>
                        </m:e>
                        <m:sub>
                          <m:r>
                            <a:rPr lang="en-US" i="1">
                              <a:latin typeface="Cambria Math" panose="02040503050406030204" pitchFamily="18" charset="0"/>
                            </a:rPr>
                            <m:t>𝐸𝑈𝑉</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𝑖𝑔</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𝑑𝑔</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𝑒𝑝</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𝑑𝑝</m:t>
                          </m:r>
                        </m:sub>
                      </m:sSub>
                    </m:oMath>
                  </m:oMathPara>
                </a14:m>
                <a:endParaRPr lang="sv-SE" dirty="0"/>
              </a:p>
              <a:p>
                <a:endParaRPr lang="en-US" dirty="0"/>
              </a:p>
              <a:p>
                <a:r>
                  <a:rPr lang="en-US" dirty="0"/>
                  <a:t>The electron number density (</a:t>
                </a:r>
                <a:r>
                  <a:rPr lang="en-US" i="1" dirty="0"/>
                  <a:t>N</a:t>
                </a:r>
                <a:r>
                  <a:rPr lang="en-US" i="1" baseline="-25000" dirty="0"/>
                  <a:t>e</a:t>
                </a:r>
                <a:r>
                  <a:rPr lang="en-US" dirty="0"/>
                  <a:t>) is constrained from quasi-neutrality: </a:t>
                </a:r>
                <a14:m>
                  <m:oMath xmlns:m="http://schemas.openxmlformats.org/officeDocument/2006/math">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𝑒</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𝑑𝑝</m:t>
                        </m:r>
                      </m:sub>
                    </m:sSub>
                    <m:r>
                      <a:rPr lang="en-US" i="1">
                        <a:latin typeface="Cambria Math" panose="02040503050406030204" pitchFamily="18" charset="0"/>
                      </a:rPr>
                      <m:t>+</m:t>
                    </m:r>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𝑖</m:t>
                        </m:r>
                      </m:sub>
                    </m:sSub>
                    <m:r>
                      <a:rPr lang="en-US" i="1">
                        <a:latin typeface="Cambria Math" panose="02040503050406030204" pitchFamily="18" charset="0"/>
                      </a:rPr>
                      <m:t>−</m:t>
                    </m:r>
                    <m:nary>
                      <m:naryPr>
                        <m:chr m:val="∑"/>
                        <m:limLoc m:val="undOvr"/>
                        <m:ctrlPr>
                          <a:rPr lang="sv-SE"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10</m:t>
                        </m:r>
                      </m:sup>
                      <m:e>
                        <m:sSub>
                          <m:sSubPr>
                            <m:ctrlPr>
                              <a:rPr lang="sv-SE" i="1">
                                <a:latin typeface="Cambria Math" panose="02040503050406030204" pitchFamily="18" charset="0"/>
                              </a:rPr>
                            </m:ctrlPr>
                          </m:sSubPr>
                          <m:e>
                            <m:r>
                              <a:rPr lang="en-US" i="1">
                                <a:latin typeface="Cambria Math" panose="02040503050406030204" pitchFamily="18" charset="0"/>
                              </a:rPr>
                              <m:t>𝑗𝑁</m:t>
                            </m:r>
                          </m:e>
                          <m:sub>
                            <m:r>
                              <a:rPr lang="en-US" i="1">
                                <a:latin typeface="Cambria Math" panose="02040503050406030204" pitchFamily="18" charset="0"/>
                              </a:rPr>
                              <m:t>𝑑𝑗</m:t>
                            </m:r>
                          </m:sub>
                        </m:sSub>
                      </m:e>
                    </m:nary>
                  </m:oMath>
                </a14:m>
                <a:r>
                  <a:rPr lang="en-US" dirty="0"/>
                  <a:t>, and the total amount of grains (</a:t>
                </a:r>
                <a:r>
                  <a:rPr lang="en-US" i="1" dirty="0" err="1"/>
                  <a:t>N</a:t>
                </a:r>
                <a:r>
                  <a:rPr lang="en-US" i="1" baseline="-25000" dirty="0" err="1"/>
                  <a:t>d,tot</a:t>
                </a:r>
                <a:r>
                  <a:rPr lang="en-US" i="1" dirty="0"/>
                  <a:t> =</a:t>
                </a:r>
                <a:r>
                  <a:rPr lang="en-US" dirty="0"/>
                  <a:t> </a:t>
                </a:r>
                <a:r>
                  <a:rPr lang="en-US" i="1" dirty="0" err="1"/>
                  <a:t>N</a:t>
                </a:r>
                <a:r>
                  <a:rPr lang="en-US" i="1" baseline="-25000" dirty="0" err="1"/>
                  <a:t>dg</a:t>
                </a:r>
                <a:r>
                  <a:rPr lang="en-US" i="1" baseline="-25000" dirty="0"/>
                  <a:t> </a:t>
                </a:r>
                <a:r>
                  <a:rPr lang="en-US" dirty="0"/>
                  <a:t>+ </a:t>
                </a:r>
                <a:r>
                  <a:rPr lang="en-US" i="1" dirty="0" err="1"/>
                  <a:t>N</a:t>
                </a:r>
                <a:r>
                  <a:rPr lang="en-US" i="1" baseline="-25000" dirty="0" err="1"/>
                  <a:t>dp</a:t>
                </a:r>
                <a:r>
                  <a:rPr lang="en-US" i="1" baseline="-25000" dirty="0"/>
                  <a:t> </a:t>
                </a:r>
                <a:r>
                  <a:rPr lang="en-US" i="1" dirty="0"/>
                  <a:t>+ </a:t>
                </a:r>
                <a14:m>
                  <m:oMath xmlns:m="http://schemas.openxmlformats.org/officeDocument/2006/math">
                    <m:nary>
                      <m:naryPr>
                        <m:chr m:val="∑"/>
                        <m:limLoc m:val="undOvr"/>
                        <m:ctrlPr>
                          <a:rPr lang="sv-SE"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=1</m:t>
                        </m:r>
                      </m:sub>
                      <m:sup>
                        <m:r>
                          <a:rPr lang="en-US" i="1">
                            <a:latin typeface="Cambria Math" panose="02040503050406030204" pitchFamily="18" charset="0"/>
                          </a:rPr>
                          <m:t>10</m:t>
                        </m:r>
                      </m:sup>
                      <m:e>
                        <m:sSub>
                          <m:sSubPr>
                            <m:ctrlPr>
                              <a:rPr lang="sv-SE"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𝑑𝑗</m:t>
                            </m:r>
                          </m:sub>
                        </m:sSub>
                      </m:e>
                    </m:nary>
                  </m:oMath>
                </a14:m>
                <a:r>
                  <a:rPr lang="en-US" dirty="0"/>
                  <a:t>) are held constant with a pre-defined altitude profile.</a:t>
                </a:r>
                <a:r>
                  <a:rPr lang="sv-SE" dirty="0">
                    <a:effectLst/>
                  </a:rPr>
                  <a:t> </a:t>
                </a:r>
                <a:endParaRPr lang="en-GB" dirty="0"/>
              </a:p>
            </p:txBody>
          </p:sp>
        </mc:Choice>
        <mc:Fallback xmlns="">
          <p:sp>
            <p:nvSpPr>
              <p:cNvPr id="3" name="Content Placeholder 2">
                <a:extLst>
                  <a:ext uri="{FF2B5EF4-FFF2-40B4-BE49-F238E27FC236}">
                    <a16:creationId xmlns:a16="http://schemas.microsoft.com/office/drawing/2014/main" id="{CB982C19-66E7-3746-9702-A6D68519CD21}"/>
                  </a:ext>
                </a:extLst>
              </p:cNvPr>
              <p:cNvSpPr>
                <a:spLocks noGrp="1" noRot="1" noChangeAspect="1" noMove="1" noResize="1" noEditPoints="1" noAdjustHandles="1" noChangeArrowheads="1" noChangeShapeType="1" noTextEdit="1"/>
              </p:cNvSpPr>
              <p:nvPr>
                <p:ph idx="1"/>
              </p:nvPr>
            </p:nvSpPr>
            <p:spPr>
              <a:xfrm>
                <a:off x="931491" y="1051133"/>
                <a:ext cx="10246407" cy="5806867"/>
              </a:xfrm>
              <a:blipFill>
                <a:blip r:embed="rId2"/>
                <a:stretch>
                  <a:fillRect l="-2970" t="-6550" r="-495" b="-5240"/>
                </a:stretch>
              </a:blipFill>
            </p:spPr>
            <p:txBody>
              <a:bodyPr/>
              <a:lstStyle/>
              <a:p>
                <a:r>
                  <a:rPr lang="sv-SE">
                    <a:noFill/>
                  </a:rPr>
                  <a:t> </a:t>
                </a:r>
              </a:p>
            </p:txBody>
          </p:sp>
        </mc:Fallback>
      </mc:AlternateContent>
    </p:spTree>
    <p:extLst>
      <p:ext uri="{BB962C8B-B14F-4D97-AF65-F5344CB8AC3E}">
        <p14:creationId xmlns:p14="http://schemas.microsoft.com/office/powerpoint/2010/main" val="5932969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a:xfrm>
            <a:off x="838200" y="126873"/>
            <a:ext cx="10515600" cy="1038259"/>
          </a:xfrm>
        </p:spPr>
        <p:txBody>
          <a:bodyPr/>
          <a:lstStyle/>
          <a:p>
            <a:r>
              <a:rPr lang="en-GB" dirty="0"/>
              <a:t>Greasy Ionosphere Works!</a:t>
            </a:r>
          </a:p>
        </p:txBody>
      </p:sp>
      <p:sp>
        <p:nvSpPr>
          <p:cNvPr id="14" name="TextBox 13">
            <a:extLst>
              <a:ext uri="{FF2B5EF4-FFF2-40B4-BE49-F238E27FC236}">
                <a16:creationId xmlns:a16="http://schemas.microsoft.com/office/drawing/2014/main" id="{25328E9B-5E26-7244-ABCA-89B8C07D4DB7}"/>
              </a:ext>
            </a:extLst>
          </p:cNvPr>
          <p:cNvSpPr txBox="1"/>
          <p:nvPr/>
        </p:nvSpPr>
        <p:spPr>
          <a:xfrm>
            <a:off x="7719592" y="6026041"/>
            <a:ext cx="2600071" cy="646331"/>
          </a:xfrm>
          <a:prstGeom prst="rect">
            <a:avLst/>
          </a:prstGeom>
          <a:noFill/>
        </p:spPr>
        <p:txBody>
          <a:bodyPr wrap="none" rtlCol="0">
            <a:spAutoFit/>
          </a:bodyPr>
          <a:lstStyle/>
          <a:p>
            <a:r>
              <a:rPr lang="sv-SE" i="1" dirty="0"/>
              <a:t>Wahlund et al., </a:t>
            </a:r>
            <a:r>
              <a:rPr lang="sv-SE" i="1" dirty="0" err="1"/>
              <a:t>submitted</a:t>
            </a:r>
            <a:endParaRPr lang="sv-SE" i="1" dirty="0"/>
          </a:p>
          <a:p>
            <a:r>
              <a:rPr lang="sv-SE" i="1" dirty="0"/>
              <a:t>(Dust-</a:t>
            </a:r>
            <a:r>
              <a:rPr lang="sv-SE" i="1" dirty="0" err="1"/>
              <a:t>Ionosphere</a:t>
            </a:r>
            <a:r>
              <a:rPr lang="sv-SE" i="1" dirty="0"/>
              <a:t> </a:t>
            </a:r>
            <a:r>
              <a:rPr lang="sv-SE" i="1" dirty="0" err="1"/>
              <a:t>model</a:t>
            </a:r>
            <a:r>
              <a:rPr lang="sv-SE" i="1" dirty="0"/>
              <a:t>)</a:t>
            </a:r>
          </a:p>
        </p:txBody>
      </p:sp>
      <p:sp>
        <p:nvSpPr>
          <p:cNvPr id="3" name="TextBox 2">
            <a:extLst>
              <a:ext uri="{FF2B5EF4-FFF2-40B4-BE49-F238E27FC236}">
                <a16:creationId xmlns:a16="http://schemas.microsoft.com/office/drawing/2014/main" id="{1D4D60DB-F328-4E49-95DC-5766B162E969}"/>
              </a:ext>
            </a:extLst>
          </p:cNvPr>
          <p:cNvSpPr txBox="1"/>
          <p:nvPr/>
        </p:nvSpPr>
        <p:spPr>
          <a:xfrm>
            <a:off x="7719592" y="1590434"/>
            <a:ext cx="4211145" cy="1754326"/>
          </a:xfrm>
          <a:prstGeom prst="rect">
            <a:avLst/>
          </a:prstGeom>
          <a:noFill/>
        </p:spPr>
        <p:txBody>
          <a:bodyPr wrap="square" rtlCol="0">
            <a:spAutoFit/>
          </a:bodyPr>
          <a:lstStyle/>
          <a:p>
            <a:r>
              <a:rPr lang="en-SE" b="1" dirty="0"/>
              <a:t>Aerosol</a:t>
            </a:r>
            <a:r>
              <a:rPr lang="en-SE" dirty="0"/>
              <a:t> acts as </a:t>
            </a:r>
            <a:r>
              <a:rPr lang="en-SE" b="1" dirty="0"/>
              <a:t>charge reservoir</a:t>
            </a:r>
            <a:r>
              <a:rPr lang="en-SE" dirty="0"/>
              <a:t>, and quasineutrality require that positive ion densities increase</a:t>
            </a:r>
          </a:p>
          <a:p>
            <a:endParaRPr lang="en-SE" dirty="0"/>
          </a:p>
          <a:p>
            <a:pPr algn="just"/>
            <a:r>
              <a:rPr lang="en-GB" dirty="0"/>
              <a:t>Leads to deficiency of H</a:t>
            </a:r>
            <a:r>
              <a:rPr lang="en-GB" baseline="30000" dirty="0"/>
              <a:t>+</a:t>
            </a:r>
            <a:r>
              <a:rPr lang="en-GB" dirty="0"/>
              <a:t> and H</a:t>
            </a:r>
            <a:r>
              <a:rPr lang="en-GB" baseline="-25000" dirty="0"/>
              <a:t>3</a:t>
            </a:r>
            <a:r>
              <a:rPr lang="en-GB" baseline="30000" dirty="0"/>
              <a:t>+</a:t>
            </a:r>
            <a:r>
              <a:rPr lang="en-GB" dirty="0"/>
              <a:t> due to attachment to grains</a:t>
            </a:r>
            <a:endParaRPr lang="en-SE" dirty="0"/>
          </a:p>
        </p:txBody>
      </p:sp>
      <p:pic>
        <p:nvPicPr>
          <p:cNvPr id="9" name="Picture 8">
            <a:extLst>
              <a:ext uri="{FF2B5EF4-FFF2-40B4-BE49-F238E27FC236}">
                <a16:creationId xmlns:a16="http://schemas.microsoft.com/office/drawing/2014/main" id="{16FE55C6-2E3F-584F-A218-8011F1E96D8E}"/>
              </a:ext>
            </a:extLst>
          </p:cNvPr>
          <p:cNvPicPr>
            <a:picLocks noChangeAspect="1"/>
          </p:cNvPicPr>
          <p:nvPr/>
        </p:nvPicPr>
        <p:blipFill>
          <a:blip r:embed="rId2"/>
          <a:stretch>
            <a:fillRect/>
          </a:stretch>
        </p:blipFill>
        <p:spPr>
          <a:xfrm>
            <a:off x="357131" y="1250731"/>
            <a:ext cx="6920825" cy="5406561"/>
          </a:xfrm>
          <a:prstGeom prst="rect">
            <a:avLst/>
          </a:prstGeom>
        </p:spPr>
      </p:pic>
    </p:spTree>
    <p:extLst>
      <p:ext uri="{BB962C8B-B14F-4D97-AF65-F5344CB8AC3E}">
        <p14:creationId xmlns:p14="http://schemas.microsoft.com/office/powerpoint/2010/main" val="1272953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F243C-65B2-6045-AD49-35535BB5BD56}"/>
              </a:ext>
            </a:extLst>
          </p:cNvPr>
          <p:cNvSpPr>
            <a:spLocks noGrp="1"/>
          </p:cNvSpPr>
          <p:nvPr>
            <p:ph type="title"/>
          </p:nvPr>
        </p:nvSpPr>
        <p:spPr/>
        <p:txBody>
          <a:bodyPr/>
          <a:lstStyle/>
          <a:p>
            <a:r>
              <a:rPr lang="sv-SE" dirty="0" err="1"/>
              <a:t>Conclusions</a:t>
            </a:r>
            <a:r>
              <a:rPr lang="sv-SE" dirty="0"/>
              <a:t>: </a:t>
            </a:r>
            <a:r>
              <a:rPr lang="sv-SE" dirty="0" err="1"/>
              <a:t>Saturn’s</a:t>
            </a:r>
            <a:r>
              <a:rPr lang="sv-SE" dirty="0"/>
              <a:t> </a:t>
            </a:r>
            <a:r>
              <a:rPr lang="sv-SE" dirty="0" err="1"/>
              <a:t>ionosphere</a:t>
            </a:r>
            <a:endParaRPr lang="sv-SE" dirty="0"/>
          </a:p>
        </p:txBody>
      </p:sp>
      <p:sp>
        <p:nvSpPr>
          <p:cNvPr id="3" name="Content Placeholder 2">
            <a:extLst>
              <a:ext uri="{FF2B5EF4-FFF2-40B4-BE49-F238E27FC236}">
                <a16:creationId xmlns:a16="http://schemas.microsoft.com/office/drawing/2014/main" id="{E9CEA06C-BCDC-6240-9CB2-14C5F07B7760}"/>
              </a:ext>
            </a:extLst>
          </p:cNvPr>
          <p:cNvSpPr>
            <a:spLocks noGrp="1"/>
          </p:cNvSpPr>
          <p:nvPr>
            <p:ph idx="1"/>
          </p:nvPr>
        </p:nvSpPr>
        <p:spPr>
          <a:xfrm>
            <a:off x="990517" y="1570553"/>
            <a:ext cx="9870771" cy="4922322"/>
          </a:xfrm>
        </p:spPr>
        <p:txBody>
          <a:bodyPr>
            <a:normAutofit/>
          </a:bodyPr>
          <a:lstStyle/>
          <a:p>
            <a:pPr marL="457200" indent="-457200" algn="just">
              <a:buFont typeface="Arial" panose="020B0604020202020204" pitchFamily="34" charset="0"/>
              <a:buChar char="•"/>
            </a:pPr>
            <a:r>
              <a:rPr lang="en-GB" dirty="0"/>
              <a:t>A dusty ionosphere with sub nm-sized grains is compliant with the measurements</a:t>
            </a:r>
          </a:p>
          <a:p>
            <a:pPr marL="800100" lvl="1" indent="-342900" algn="just">
              <a:buFont typeface="Arial" panose="020B0604020202020204" pitchFamily="34" charset="0"/>
              <a:buChar char="•"/>
            </a:pPr>
            <a:r>
              <a:rPr lang="en-GB" dirty="0"/>
              <a:t>Dust grain number density is 10,000-15,000 cm</a:t>
            </a:r>
            <a:r>
              <a:rPr lang="en-GB" baseline="30000" dirty="0"/>
              <a:t>-3</a:t>
            </a:r>
            <a:endParaRPr lang="en-GB" dirty="0"/>
          </a:p>
          <a:p>
            <a:pPr marL="800100" lvl="1" indent="-342900" algn="just">
              <a:buFont typeface="Arial" panose="020B0604020202020204" pitchFamily="34" charset="0"/>
              <a:buChar char="•"/>
            </a:pPr>
            <a:r>
              <a:rPr lang="en-GB" dirty="0"/>
              <a:t>It heats (with </a:t>
            </a:r>
            <a:r>
              <a:rPr lang="en-GB" dirty="0" err="1"/>
              <a:t>unkown</a:t>
            </a:r>
            <a:r>
              <a:rPr lang="en-GB" dirty="0"/>
              <a:t> process) the electrons up to 6,000 K (</a:t>
            </a:r>
            <a:r>
              <a:rPr lang="en-GB" dirty="0" err="1"/>
              <a:t>Morooka</a:t>
            </a:r>
            <a:r>
              <a:rPr lang="en-GB" dirty="0"/>
              <a:t> et al., 2018)</a:t>
            </a:r>
          </a:p>
          <a:p>
            <a:pPr lvl="1" algn="just"/>
            <a:endParaRPr lang="en-GB" dirty="0"/>
          </a:p>
          <a:p>
            <a:pPr marL="457200" indent="-457200" algn="just">
              <a:buFont typeface="Arial" panose="020B0604020202020204" pitchFamily="34" charset="0"/>
              <a:buChar char="•"/>
            </a:pPr>
            <a:r>
              <a:rPr lang="en-US" dirty="0"/>
              <a:t>Electrons will become partly attached to the grains and the relatively stable negatively-charged grain population causes the ion number density to increase, resulting in an N</a:t>
            </a:r>
            <a:r>
              <a:rPr lang="en-US" baseline="-25000" dirty="0"/>
              <a:t>e</a:t>
            </a:r>
            <a:r>
              <a:rPr lang="en-US" dirty="0"/>
              <a:t>/N</a:t>
            </a:r>
            <a:r>
              <a:rPr lang="en-US" baseline="-25000" dirty="0"/>
              <a:t>i</a:t>
            </a:r>
            <a:r>
              <a:rPr lang="en-US" dirty="0"/>
              <a:t>-ratio to approach 10-20% in the deeper observed parts of Saturn’s ionosphere (1500-2000 km altitude above 1-bar level).</a:t>
            </a:r>
            <a:r>
              <a:rPr lang="sv-SE" dirty="0"/>
              <a:t> </a:t>
            </a:r>
            <a:endParaRPr lang="en-GB" dirty="0"/>
          </a:p>
          <a:p>
            <a:pPr algn="just"/>
            <a:endParaRPr lang="en-GB" dirty="0"/>
          </a:p>
        </p:txBody>
      </p:sp>
    </p:spTree>
    <p:extLst>
      <p:ext uri="{BB962C8B-B14F-4D97-AF65-F5344CB8AC3E}">
        <p14:creationId xmlns:p14="http://schemas.microsoft.com/office/powerpoint/2010/main" val="690998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514B9-3349-274C-919C-E74E8023FD5B}"/>
              </a:ext>
            </a:extLst>
          </p:cNvPr>
          <p:cNvSpPr>
            <a:spLocks noGrp="1"/>
          </p:cNvSpPr>
          <p:nvPr>
            <p:ph type="title"/>
          </p:nvPr>
        </p:nvSpPr>
        <p:spPr/>
        <p:txBody>
          <a:bodyPr/>
          <a:lstStyle/>
          <a:p>
            <a:r>
              <a:rPr lang="en-SE" dirty="0"/>
              <a:t>Similar situation in Titan’s ionosphere</a:t>
            </a:r>
          </a:p>
        </p:txBody>
      </p:sp>
      <p:sp>
        <p:nvSpPr>
          <p:cNvPr id="3" name="Content Placeholder 2">
            <a:extLst>
              <a:ext uri="{FF2B5EF4-FFF2-40B4-BE49-F238E27FC236}">
                <a16:creationId xmlns:a16="http://schemas.microsoft.com/office/drawing/2014/main" id="{0A59163C-D150-8649-894C-9989DD05C593}"/>
              </a:ext>
            </a:extLst>
          </p:cNvPr>
          <p:cNvSpPr>
            <a:spLocks noGrp="1"/>
          </p:cNvSpPr>
          <p:nvPr>
            <p:ph idx="1"/>
          </p:nvPr>
        </p:nvSpPr>
        <p:spPr>
          <a:xfrm>
            <a:off x="838200" y="1558925"/>
            <a:ext cx="10515600" cy="2097152"/>
          </a:xfrm>
        </p:spPr>
        <p:txBody>
          <a:bodyPr/>
          <a:lstStyle/>
          <a:p>
            <a:pPr algn="just"/>
            <a:r>
              <a:rPr lang="en-GB" sz="1800" dirty="0">
                <a:cs typeface="Times New Roman" panose="02020603050405020304" pitchFamily="18" charset="0"/>
              </a:rPr>
              <a:t>Over 120 flybys of Titan has mapped Titan’s ionosphere in detail. </a:t>
            </a:r>
            <a:r>
              <a:rPr lang="en-US" sz="1800" dirty="0">
                <a:cs typeface="Times New Roman" panose="02020603050405020304" pitchFamily="18" charset="0"/>
              </a:rPr>
              <a:t>The RPWS Langmuir Probe, the INMS and electron spectrometer (ELS) confirmed the existence of a substantial ionosphere at Titan [e.g. </a:t>
            </a:r>
            <a:r>
              <a:rPr lang="en-US" sz="1800" dirty="0" err="1">
                <a:cs typeface="Times New Roman" panose="02020603050405020304" pitchFamily="18" charset="0"/>
              </a:rPr>
              <a:t>Wahlund</a:t>
            </a:r>
            <a:r>
              <a:rPr lang="en-US" sz="1800" dirty="0">
                <a:cs typeface="Times New Roman" panose="02020603050405020304" pitchFamily="18" charset="0"/>
              </a:rPr>
              <a:t> et al., 2005; Waite et al., 2007; Coates et al., 2007; 2010; </a:t>
            </a:r>
            <a:r>
              <a:rPr lang="en-US" sz="1800" dirty="0" err="1">
                <a:cs typeface="Times New Roman" panose="02020603050405020304" pitchFamily="18" charset="0"/>
              </a:rPr>
              <a:t>Ågren</a:t>
            </a:r>
            <a:r>
              <a:rPr lang="en-US" sz="1800" dirty="0">
                <a:cs typeface="Times New Roman" panose="02020603050405020304" pitchFamily="18" charset="0"/>
              </a:rPr>
              <a:t> et al., 2009; </a:t>
            </a:r>
            <a:r>
              <a:rPr lang="en-US" sz="1800" dirty="0" err="1">
                <a:cs typeface="Times New Roman" panose="02020603050405020304" pitchFamily="18" charset="0"/>
              </a:rPr>
              <a:t>Shebanist</a:t>
            </a:r>
            <a:r>
              <a:rPr lang="en-US" sz="1800" dirty="0">
                <a:cs typeface="Times New Roman" panose="02020603050405020304" pitchFamily="18" charset="0"/>
              </a:rPr>
              <a:t> et al., 2013]. </a:t>
            </a:r>
          </a:p>
          <a:p>
            <a:pPr algn="just"/>
            <a:r>
              <a:rPr lang="en-US" sz="1800" dirty="0">
                <a:cs typeface="Times New Roman" panose="02020603050405020304" pitchFamily="18" charset="0"/>
              </a:rPr>
              <a:t>One of the more intriguing discoveries was the formation of complex negative organic ions and aerosol pre-cursors in the deep ionosphere of Titan, which may have implications for how pre-biotic chemistry occurred on the early Earth. The production of the global orange-brown haze on Titan starts by the energetic bombardment of the upper atmosphere of Titan.</a:t>
            </a:r>
          </a:p>
          <a:p>
            <a:endParaRPr lang="en-SE" dirty="0"/>
          </a:p>
        </p:txBody>
      </p:sp>
      <p:pic>
        <p:nvPicPr>
          <p:cNvPr id="5" name="Picture 4" descr="Titan_Ionosphere.pdf">
            <a:extLst>
              <a:ext uri="{FF2B5EF4-FFF2-40B4-BE49-F238E27FC236}">
                <a16:creationId xmlns:a16="http://schemas.microsoft.com/office/drawing/2014/main" id="{DF6ACF56-ADA5-C543-B040-DA4194EE5A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047" y="3458071"/>
            <a:ext cx="5187318" cy="3125147"/>
          </a:xfrm>
          <a:prstGeom prst="rect">
            <a:avLst/>
          </a:prstGeom>
        </p:spPr>
      </p:pic>
      <p:sp>
        <p:nvSpPr>
          <p:cNvPr id="6" name="TextBox 5">
            <a:extLst>
              <a:ext uri="{FF2B5EF4-FFF2-40B4-BE49-F238E27FC236}">
                <a16:creationId xmlns:a16="http://schemas.microsoft.com/office/drawing/2014/main" id="{2027BB8D-CBEB-264E-AE6F-6CAA62E70908}"/>
              </a:ext>
            </a:extLst>
          </p:cNvPr>
          <p:cNvSpPr txBox="1"/>
          <p:nvPr/>
        </p:nvSpPr>
        <p:spPr>
          <a:xfrm>
            <a:off x="9474365" y="6213886"/>
            <a:ext cx="2198422" cy="369332"/>
          </a:xfrm>
          <a:prstGeom prst="rect">
            <a:avLst/>
          </a:prstGeom>
          <a:noFill/>
        </p:spPr>
        <p:txBody>
          <a:bodyPr wrap="none" rtlCol="0">
            <a:spAutoFit/>
          </a:bodyPr>
          <a:lstStyle/>
          <a:p>
            <a:r>
              <a:rPr lang="en-SE" dirty="0"/>
              <a:t>Shebanits et al., 2013</a:t>
            </a:r>
          </a:p>
        </p:txBody>
      </p:sp>
    </p:spTree>
    <p:extLst>
      <p:ext uri="{BB962C8B-B14F-4D97-AF65-F5344CB8AC3E}">
        <p14:creationId xmlns:p14="http://schemas.microsoft.com/office/powerpoint/2010/main" val="4066848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1" y="67237"/>
            <a:ext cx="7770813" cy="767335"/>
          </a:xfrm>
        </p:spPr>
        <p:txBody>
          <a:bodyPr/>
          <a:lstStyle/>
          <a:p>
            <a:r>
              <a:rPr lang="sv-SE" dirty="0"/>
              <a:t>Titan </a:t>
            </a:r>
            <a:r>
              <a:rPr lang="sv-SE" dirty="0" err="1"/>
              <a:t>Ionosphere</a:t>
            </a:r>
            <a:r>
              <a:rPr lang="sv-SE" dirty="0"/>
              <a:t> (N</a:t>
            </a:r>
            <a:r>
              <a:rPr lang="sv-SE" baseline="-25000" dirty="0"/>
              <a:t>i</a:t>
            </a:r>
            <a:r>
              <a:rPr lang="sv-SE" dirty="0"/>
              <a:t>)</a:t>
            </a:r>
          </a:p>
        </p:txBody>
      </p:sp>
      <p:pic>
        <p:nvPicPr>
          <p:cNvPr id="4" name="Picture 3" descr="Figure_2_IND_Ne.eps"/>
          <p:cNvPicPr>
            <a:picLocks noChangeAspect="1"/>
          </p:cNvPicPr>
          <p:nvPr/>
        </p:nvPicPr>
        <p:blipFill>
          <a:blip r:embed="rId2"/>
          <a:stretch>
            <a:fillRect/>
          </a:stretch>
        </p:blipFill>
        <p:spPr>
          <a:xfrm>
            <a:off x="1708595" y="981645"/>
            <a:ext cx="8762105" cy="4542300"/>
          </a:xfrm>
          <a:prstGeom prst="rect">
            <a:avLst/>
          </a:prstGeom>
        </p:spPr>
      </p:pic>
      <p:sp>
        <p:nvSpPr>
          <p:cNvPr id="6" name="Rectangle 4"/>
          <p:cNvSpPr>
            <a:spLocks noChangeArrowheads="1"/>
          </p:cNvSpPr>
          <p:nvPr/>
        </p:nvSpPr>
        <p:spPr bwMode="auto">
          <a:xfrm>
            <a:off x="2932728" y="1574800"/>
            <a:ext cx="1812929" cy="923330"/>
          </a:xfrm>
          <a:prstGeom prst="rect">
            <a:avLst/>
          </a:prstGeom>
          <a:noFill/>
          <a:ln w="9525">
            <a:noFill/>
            <a:miter lim="800000"/>
            <a:headEnd/>
            <a:tailEnd/>
          </a:ln>
          <a:effectLst/>
        </p:spPr>
        <p:txBody>
          <a:bodyPr wrap="none">
            <a:prstTxWarp prst="textNoShape">
              <a:avLst/>
            </a:prstTxWarp>
            <a:spAutoFit/>
          </a:bodyPr>
          <a:lstStyle/>
          <a:p>
            <a:r>
              <a:rPr lang="en-US" b="1" dirty="0">
                <a:solidFill>
                  <a:srgbClr val="FFFF00"/>
                </a:solidFill>
              </a:rPr>
              <a:t>Dayside</a:t>
            </a:r>
          </a:p>
          <a:p>
            <a:r>
              <a:rPr lang="en-US" b="1" dirty="0">
                <a:solidFill>
                  <a:srgbClr val="FFFF00"/>
                </a:solidFill>
              </a:rPr>
              <a:t>Solar EUV</a:t>
            </a:r>
          </a:p>
          <a:p>
            <a:r>
              <a:rPr lang="en-US" b="1" dirty="0">
                <a:solidFill>
                  <a:srgbClr val="FFFF00"/>
                </a:solidFill>
              </a:rPr>
              <a:t>2500 - 3500 cm</a:t>
            </a:r>
            <a:r>
              <a:rPr lang="en-US" b="1" baseline="30000" dirty="0">
                <a:solidFill>
                  <a:srgbClr val="FFFF00"/>
                </a:solidFill>
              </a:rPr>
              <a:t>-3</a:t>
            </a:r>
            <a:r>
              <a:rPr lang="en-US" b="1" dirty="0">
                <a:solidFill>
                  <a:srgbClr val="FFFF00"/>
                </a:solidFill>
              </a:rPr>
              <a:t> </a:t>
            </a:r>
          </a:p>
        </p:txBody>
      </p:sp>
      <p:sp>
        <p:nvSpPr>
          <p:cNvPr id="7" name="Rectangle 5"/>
          <p:cNvSpPr>
            <a:spLocks noChangeArrowheads="1"/>
          </p:cNvSpPr>
          <p:nvPr/>
        </p:nvSpPr>
        <p:spPr bwMode="auto">
          <a:xfrm>
            <a:off x="6376371" y="1574801"/>
            <a:ext cx="2696659" cy="1200329"/>
          </a:xfrm>
          <a:prstGeom prst="rect">
            <a:avLst/>
          </a:prstGeom>
          <a:noFill/>
          <a:ln w="9525">
            <a:noFill/>
            <a:miter lim="800000"/>
            <a:headEnd/>
            <a:tailEnd/>
          </a:ln>
          <a:effectLst/>
        </p:spPr>
        <p:txBody>
          <a:bodyPr wrap="square">
            <a:prstTxWarp prst="textNoShape">
              <a:avLst/>
            </a:prstTxWarp>
            <a:spAutoFit/>
          </a:bodyPr>
          <a:lstStyle/>
          <a:p>
            <a:r>
              <a:rPr lang="en-US" b="1" dirty="0" err="1">
                <a:solidFill>
                  <a:srgbClr val="FFFF00"/>
                </a:solidFill>
              </a:rPr>
              <a:t>Nightside</a:t>
            </a:r>
            <a:endParaRPr lang="en-US" b="1" dirty="0">
              <a:solidFill>
                <a:srgbClr val="FFFF00"/>
              </a:solidFill>
            </a:endParaRPr>
          </a:p>
          <a:p>
            <a:r>
              <a:rPr lang="en-US" b="1" dirty="0">
                <a:solidFill>
                  <a:srgbClr val="FFFF00"/>
                </a:solidFill>
              </a:rPr>
              <a:t>Energetic particles from magnetosphere of Saturn</a:t>
            </a:r>
          </a:p>
          <a:p>
            <a:r>
              <a:rPr lang="en-US" b="1" dirty="0">
                <a:solidFill>
                  <a:srgbClr val="FFFF00"/>
                </a:solidFill>
              </a:rPr>
              <a:t>400 - 1000 cm</a:t>
            </a:r>
            <a:r>
              <a:rPr lang="en-US" b="1" baseline="30000" dirty="0">
                <a:solidFill>
                  <a:srgbClr val="FFFF00"/>
                </a:solidFill>
              </a:rPr>
              <a:t>-3</a:t>
            </a:r>
            <a:r>
              <a:rPr lang="en-US" b="1" dirty="0">
                <a:solidFill>
                  <a:srgbClr val="FFFF00"/>
                </a:solidFill>
              </a:rPr>
              <a:t> </a:t>
            </a:r>
          </a:p>
        </p:txBody>
      </p:sp>
      <p:sp>
        <p:nvSpPr>
          <p:cNvPr id="3" name="TextBox 2"/>
          <p:cNvSpPr txBox="1"/>
          <p:nvPr/>
        </p:nvSpPr>
        <p:spPr>
          <a:xfrm>
            <a:off x="4182779" y="5551991"/>
            <a:ext cx="3765583" cy="1200329"/>
          </a:xfrm>
          <a:prstGeom prst="rect">
            <a:avLst/>
          </a:prstGeom>
          <a:noFill/>
        </p:spPr>
        <p:txBody>
          <a:bodyPr wrap="none" rtlCol="0">
            <a:spAutoFit/>
          </a:bodyPr>
          <a:lstStyle/>
          <a:p>
            <a:r>
              <a:rPr lang="en-US" dirty="0" err="1"/>
              <a:t>Ågren</a:t>
            </a:r>
            <a:r>
              <a:rPr lang="en-US" dirty="0"/>
              <a:t> et al., 2009</a:t>
            </a:r>
          </a:p>
          <a:p>
            <a:r>
              <a:rPr lang="en-US" dirty="0" err="1"/>
              <a:t>Shebanits</a:t>
            </a:r>
            <a:r>
              <a:rPr lang="en-US" dirty="0"/>
              <a:t> et al., 2013</a:t>
            </a:r>
          </a:p>
          <a:p>
            <a:r>
              <a:rPr lang="en-US" dirty="0"/>
              <a:t>Reviews, Cambridge Univ. Press,  2013</a:t>
            </a:r>
          </a:p>
          <a:p>
            <a:pPr lvl="1"/>
            <a:r>
              <a:rPr lang="en-US" dirty="0" err="1"/>
              <a:t>Galand</a:t>
            </a:r>
            <a:r>
              <a:rPr lang="en-US" dirty="0"/>
              <a:t> et al., </a:t>
            </a:r>
            <a:r>
              <a:rPr lang="en-US" dirty="0" err="1"/>
              <a:t>Wahlund</a:t>
            </a:r>
            <a:r>
              <a:rPr lang="en-US" dirty="0"/>
              <a:t> et al.</a:t>
            </a:r>
          </a:p>
        </p:txBody>
      </p:sp>
    </p:spTree>
    <p:extLst>
      <p:ext uri="{BB962C8B-B14F-4D97-AF65-F5344CB8AC3E}">
        <p14:creationId xmlns:p14="http://schemas.microsoft.com/office/powerpoint/2010/main" val="33658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p:txBody>
          <a:bodyPr/>
          <a:lstStyle/>
          <a:p>
            <a:r>
              <a:rPr lang="en-GB" dirty="0"/>
              <a:t>Complex Organic Chemistry &amp; Aerosol production at Titan</a:t>
            </a:r>
          </a:p>
        </p:txBody>
      </p:sp>
      <p:sp>
        <p:nvSpPr>
          <p:cNvPr id="3" name="Content Placeholder 2">
            <a:extLst>
              <a:ext uri="{FF2B5EF4-FFF2-40B4-BE49-F238E27FC236}">
                <a16:creationId xmlns:a16="http://schemas.microsoft.com/office/drawing/2014/main" id="{5B0DC821-71E3-1648-9434-0F5BF9FF0412}"/>
              </a:ext>
            </a:extLst>
          </p:cNvPr>
          <p:cNvSpPr>
            <a:spLocks noGrp="1"/>
          </p:cNvSpPr>
          <p:nvPr>
            <p:ph idx="1"/>
          </p:nvPr>
        </p:nvSpPr>
        <p:spPr>
          <a:xfrm>
            <a:off x="4904085" y="1825624"/>
            <a:ext cx="7065617" cy="4758055"/>
          </a:xfrm>
        </p:spPr>
        <p:txBody>
          <a:bodyPr>
            <a:normAutofit/>
          </a:bodyPr>
          <a:lstStyle/>
          <a:p>
            <a:r>
              <a:rPr lang="en-GB" dirty="0"/>
              <a:t>Ionizing radiation </a:t>
            </a:r>
          </a:p>
          <a:p>
            <a:pPr lvl="1"/>
            <a:r>
              <a:rPr lang="en-GB" dirty="0"/>
              <a:t>EUV/X, energetic particles</a:t>
            </a:r>
          </a:p>
          <a:p>
            <a:pPr lvl="1"/>
            <a:endParaRPr lang="en-GB" dirty="0"/>
          </a:p>
          <a:p>
            <a:r>
              <a:rPr lang="en-GB" dirty="0"/>
              <a:t>“Catalyses” chemical processes</a:t>
            </a:r>
          </a:p>
          <a:p>
            <a:pPr lvl="1"/>
            <a:r>
              <a:rPr lang="en-GB" dirty="0"/>
              <a:t>In </a:t>
            </a:r>
            <a:r>
              <a:rPr lang="en-GB" dirty="0">
                <a:solidFill>
                  <a:srgbClr val="0432FF"/>
                </a:solidFill>
              </a:rPr>
              <a:t>N</a:t>
            </a:r>
            <a:r>
              <a:rPr lang="en-GB" baseline="-25000" dirty="0">
                <a:solidFill>
                  <a:srgbClr val="0432FF"/>
                </a:solidFill>
              </a:rPr>
              <a:t>2</a:t>
            </a:r>
            <a:r>
              <a:rPr lang="en-GB" dirty="0"/>
              <a:t>-</a:t>
            </a:r>
            <a:r>
              <a:rPr lang="en-GB" dirty="0">
                <a:solidFill>
                  <a:srgbClr val="00B050"/>
                </a:solidFill>
              </a:rPr>
              <a:t>CH</a:t>
            </a:r>
            <a:r>
              <a:rPr lang="en-GB" baseline="-25000" dirty="0">
                <a:solidFill>
                  <a:srgbClr val="00B050"/>
                </a:solidFill>
              </a:rPr>
              <a:t>4</a:t>
            </a:r>
            <a:r>
              <a:rPr lang="en-GB" dirty="0"/>
              <a:t> rich atmospheres (</a:t>
            </a:r>
            <a:r>
              <a:rPr lang="en-GB" dirty="0" err="1"/>
              <a:t>thermospheres</a:t>
            </a:r>
            <a:r>
              <a:rPr lang="en-GB" dirty="0"/>
              <a:t>)</a:t>
            </a:r>
          </a:p>
          <a:p>
            <a:pPr lvl="1"/>
            <a:r>
              <a:rPr lang="en-GB" dirty="0"/>
              <a:t>Produce complex organic molecules</a:t>
            </a:r>
          </a:p>
          <a:p>
            <a:pPr lvl="2"/>
            <a:r>
              <a:rPr lang="en-GB" dirty="0">
                <a:solidFill>
                  <a:srgbClr val="0432FF"/>
                </a:solidFill>
              </a:rPr>
              <a:t>Via N</a:t>
            </a:r>
            <a:r>
              <a:rPr lang="en-GB" baseline="-25000" dirty="0">
                <a:solidFill>
                  <a:srgbClr val="0432FF"/>
                </a:solidFill>
              </a:rPr>
              <a:t>2</a:t>
            </a:r>
            <a:r>
              <a:rPr lang="en-GB" baseline="30000" dirty="0">
                <a:solidFill>
                  <a:srgbClr val="0432FF"/>
                </a:solidFill>
              </a:rPr>
              <a:t>+</a:t>
            </a:r>
            <a:r>
              <a:rPr lang="en-GB" dirty="0">
                <a:solidFill>
                  <a:srgbClr val="0432FF"/>
                </a:solidFill>
              </a:rPr>
              <a:t>, N</a:t>
            </a:r>
            <a:r>
              <a:rPr lang="en-GB" baseline="30000" dirty="0">
                <a:solidFill>
                  <a:srgbClr val="0432FF"/>
                </a:solidFill>
              </a:rPr>
              <a:t>+</a:t>
            </a:r>
            <a:r>
              <a:rPr lang="en-GB" dirty="0">
                <a:solidFill>
                  <a:srgbClr val="0432FF"/>
                </a:solidFill>
              </a:rPr>
              <a:t>, dissociation</a:t>
            </a:r>
          </a:p>
          <a:p>
            <a:pPr lvl="1"/>
            <a:r>
              <a:rPr lang="en-GB" dirty="0"/>
              <a:t>Produce organic rich aerosol (haze)</a:t>
            </a:r>
          </a:p>
        </p:txBody>
      </p:sp>
      <p:pic>
        <p:nvPicPr>
          <p:cNvPr id="4" name="Picture 3" descr="63081main_pia06090-516-581.jpg">
            <a:extLst>
              <a:ext uri="{FF2B5EF4-FFF2-40B4-BE49-F238E27FC236}">
                <a16:creationId xmlns:a16="http://schemas.microsoft.com/office/drawing/2014/main" id="{59037844-DF15-324F-A2C8-23B9BC3837C2}"/>
              </a:ext>
            </a:extLst>
          </p:cNvPr>
          <p:cNvPicPr>
            <a:picLocks noChangeAspect="1"/>
          </p:cNvPicPr>
          <p:nvPr/>
        </p:nvPicPr>
        <p:blipFill>
          <a:blip r:embed="rId2"/>
          <a:stretch>
            <a:fillRect/>
          </a:stretch>
        </p:blipFill>
        <p:spPr>
          <a:xfrm>
            <a:off x="535693" y="1761062"/>
            <a:ext cx="4282306" cy="4822618"/>
          </a:xfrm>
          <a:prstGeom prst="rect">
            <a:avLst/>
          </a:prstGeom>
        </p:spPr>
      </p:pic>
      <p:grpSp>
        <p:nvGrpSpPr>
          <p:cNvPr id="5" name="Group 4">
            <a:extLst>
              <a:ext uri="{FF2B5EF4-FFF2-40B4-BE49-F238E27FC236}">
                <a16:creationId xmlns:a16="http://schemas.microsoft.com/office/drawing/2014/main" id="{43BEABCE-26D6-2F46-A9A6-6503352AFE8D}"/>
              </a:ext>
            </a:extLst>
          </p:cNvPr>
          <p:cNvGrpSpPr>
            <a:grpSpLocks/>
          </p:cNvGrpSpPr>
          <p:nvPr/>
        </p:nvGrpSpPr>
        <p:grpSpPr bwMode="auto">
          <a:xfrm>
            <a:off x="715671" y="3322693"/>
            <a:ext cx="2520468" cy="1763915"/>
            <a:chOff x="192" y="192"/>
            <a:chExt cx="1984" cy="1591"/>
          </a:xfrm>
        </p:grpSpPr>
        <p:grpSp>
          <p:nvGrpSpPr>
            <p:cNvPr id="6" name="Group 7">
              <a:extLst>
                <a:ext uri="{FF2B5EF4-FFF2-40B4-BE49-F238E27FC236}">
                  <a16:creationId xmlns:a16="http://schemas.microsoft.com/office/drawing/2014/main" id="{42043ACF-15EC-B34F-8624-3B9410313A7D}"/>
                </a:ext>
              </a:extLst>
            </p:cNvPr>
            <p:cNvGrpSpPr>
              <a:grpSpLocks/>
            </p:cNvGrpSpPr>
            <p:nvPr/>
          </p:nvGrpSpPr>
          <p:grpSpPr bwMode="auto">
            <a:xfrm>
              <a:off x="192" y="192"/>
              <a:ext cx="1984" cy="1559"/>
              <a:chOff x="96" y="2304"/>
              <a:chExt cx="1984" cy="1559"/>
            </a:xfrm>
          </p:grpSpPr>
          <p:pic>
            <p:nvPicPr>
              <p:cNvPr id="8" name="Picture 8">
                <a:extLst>
                  <a:ext uri="{FF2B5EF4-FFF2-40B4-BE49-F238E27FC236}">
                    <a16:creationId xmlns:a16="http://schemas.microsoft.com/office/drawing/2014/main" id="{A1CCFD0F-DC1A-FC43-BF60-5A3E18485126}"/>
                  </a:ext>
                </a:extLst>
              </p:cNvPr>
              <p:cNvPicPr>
                <a:picLocks noChangeArrowheads="1"/>
              </p:cNvPicPr>
              <p:nvPr/>
            </p:nvPicPr>
            <p:blipFill>
              <a:blip r:embed="rId3"/>
              <a:srcRect/>
              <a:stretch>
                <a:fillRect/>
              </a:stretch>
            </p:blipFill>
            <p:spPr bwMode="auto">
              <a:xfrm>
                <a:off x="96" y="2304"/>
                <a:ext cx="747" cy="488"/>
              </a:xfrm>
              <a:prstGeom prst="rect">
                <a:avLst/>
              </a:prstGeom>
              <a:noFill/>
              <a:ln w="9525">
                <a:noFill/>
                <a:miter lim="800000"/>
                <a:headEnd/>
                <a:tailEnd/>
              </a:ln>
            </p:spPr>
          </p:pic>
          <p:pic>
            <p:nvPicPr>
              <p:cNvPr id="9" name="Picture 9">
                <a:extLst>
                  <a:ext uri="{FF2B5EF4-FFF2-40B4-BE49-F238E27FC236}">
                    <a16:creationId xmlns:a16="http://schemas.microsoft.com/office/drawing/2014/main" id="{5456744E-7009-8648-9093-65765A50250F}"/>
                  </a:ext>
                </a:extLst>
              </p:cNvPr>
              <p:cNvPicPr>
                <a:picLocks noChangeArrowheads="1"/>
              </p:cNvPicPr>
              <p:nvPr/>
            </p:nvPicPr>
            <p:blipFill>
              <a:blip r:embed="rId4"/>
              <a:srcRect/>
              <a:stretch>
                <a:fillRect/>
              </a:stretch>
            </p:blipFill>
            <p:spPr bwMode="auto">
              <a:xfrm>
                <a:off x="709" y="2687"/>
                <a:ext cx="897" cy="675"/>
              </a:xfrm>
              <a:prstGeom prst="rect">
                <a:avLst/>
              </a:prstGeom>
              <a:noFill/>
              <a:ln w="9525">
                <a:noFill/>
                <a:miter lim="800000"/>
                <a:headEnd/>
                <a:tailEnd/>
              </a:ln>
            </p:spPr>
          </p:pic>
          <p:pic>
            <p:nvPicPr>
              <p:cNvPr id="10" name="Picture 10">
                <a:extLst>
                  <a:ext uri="{FF2B5EF4-FFF2-40B4-BE49-F238E27FC236}">
                    <a16:creationId xmlns:a16="http://schemas.microsoft.com/office/drawing/2014/main" id="{A3D16C54-59F5-894A-9D47-98764E72ABC9}"/>
                  </a:ext>
                </a:extLst>
              </p:cNvPr>
              <p:cNvPicPr>
                <a:picLocks noChangeArrowheads="1"/>
              </p:cNvPicPr>
              <p:nvPr/>
            </p:nvPicPr>
            <p:blipFill>
              <a:blip r:embed="rId5"/>
              <a:srcRect/>
              <a:stretch>
                <a:fillRect/>
              </a:stretch>
            </p:blipFill>
            <p:spPr bwMode="auto">
              <a:xfrm>
                <a:off x="709" y="2722"/>
                <a:ext cx="281" cy="225"/>
              </a:xfrm>
              <a:prstGeom prst="rect">
                <a:avLst/>
              </a:prstGeom>
              <a:noFill/>
              <a:ln w="9525">
                <a:noFill/>
                <a:miter lim="800000"/>
                <a:headEnd/>
                <a:tailEnd/>
              </a:ln>
            </p:spPr>
          </p:pic>
          <p:pic>
            <p:nvPicPr>
              <p:cNvPr id="11" name="Picture 11">
                <a:extLst>
                  <a:ext uri="{FF2B5EF4-FFF2-40B4-BE49-F238E27FC236}">
                    <a16:creationId xmlns:a16="http://schemas.microsoft.com/office/drawing/2014/main" id="{8D88277E-F2C8-004C-8296-4CE92E2F65BD}"/>
                  </a:ext>
                </a:extLst>
              </p:cNvPr>
              <p:cNvPicPr>
                <a:picLocks noChangeAspect="1" noChangeArrowheads="1"/>
              </p:cNvPicPr>
              <p:nvPr/>
            </p:nvPicPr>
            <p:blipFill>
              <a:blip r:embed="rId6">
                <a:alphaModFix amt="60000"/>
              </a:blip>
              <a:srcRect/>
              <a:stretch>
                <a:fillRect/>
              </a:stretch>
            </p:blipFill>
            <p:spPr bwMode="auto">
              <a:xfrm>
                <a:off x="1152" y="3264"/>
                <a:ext cx="928" cy="599"/>
              </a:xfrm>
              <a:prstGeom prst="rect">
                <a:avLst/>
              </a:prstGeom>
              <a:solidFill>
                <a:schemeClr val="accent1">
                  <a:alpha val="59999"/>
                </a:schemeClr>
              </a:solidFill>
              <a:ln w="9525">
                <a:noFill/>
                <a:miter lim="800000"/>
                <a:headEnd/>
                <a:tailEnd/>
              </a:ln>
            </p:spPr>
          </p:pic>
          <p:pic>
            <p:nvPicPr>
              <p:cNvPr id="12" name="Picture 12">
                <a:extLst>
                  <a:ext uri="{FF2B5EF4-FFF2-40B4-BE49-F238E27FC236}">
                    <a16:creationId xmlns:a16="http://schemas.microsoft.com/office/drawing/2014/main" id="{89E67818-96F6-FD4D-A937-592BCD52B3FE}"/>
                  </a:ext>
                </a:extLst>
              </p:cNvPr>
              <p:cNvPicPr>
                <a:picLocks noChangeArrowheads="1"/>
              </p:cNvPicPr>
              <p:nvPr/>
            </p:nvPicPr>
            <p:blipFill>
              <a:blip r:embed="rId7"/>
              <a:srcRect/>
              <a:stretch>
                <a:fillRect/>
              </a:stretch>
            </p:blipFill>
            <p:spPr bwMode="auto">
              <a:xfrm>
                <a:off x="1237" y="3216"/>
                <a:ext cx="280" cy="224"/>
              </a:xfrm>
              <a:prstGeom prst="rect">
                <a:avLst/>
              </a:prstGeom>
              <a:noFill/>
              <a:ln w="9525">
                <a:noFill/>
                <a:miter lim="800000"/>
                <a:headEnd/>
                <a:tailEnd/>
              </a:ln>
            </p:spPr>
          </p:pic>
        </p:grpSp>
        <p:sp>
          <p:nvSpPr>
            <p:cNvPr id="7" name="Text Box 13">
              <a:extLst>
                <a:ext uri="{FF2B5EF4-FFF2-40B4-BE49-F238E27FC236}">
                  <a16:creationId xmlns:a16="http://schemas.microsoft.com/office/drawing/2014/main" id="{17A0B622-D89C-3941-8055-0B4C05C07B9F}"/>
                </a:ext>
              </a:extLst>
            </p:cNvPr>
            <p:cNvSpPr txBox="1">
              <a:spLocks noChangeArrowheads="1"/>
            </p:cNvSpPr>
            <p:nvPr/>
          </p:nvSpPr>
          <p:spPr bwMode="auto">
            <a:xfrm>
              <a:off x="1249" y="1248"/>
              <a:ext cx="176" cy="535"/>
            </a:xfrm>
            <a:prstGeom prst="rect">
              <a:avLst/>
            </a:prstGeom>
            <a:noFill/>
            <a:ln w="12700">
              <a:noFill/>
              <a:miter lim="800000"/>
              <a:headEnd type="none" w="sm" len="sm"/>
              <a:tailEnd type="none" w="sm" len="sm"/>
            </a:ln>
          </p:spPr>
          <p:txBody>
            <a:bodyPr wrap="square">
              <a:prstTxWarp prst="textNoShape">
                <a:avLst/>
              </a:prstTxWarp>
              <a:spAutoFit/>
            </a:bodyPr>
            <a:lstStyle/>
            <a:p>
              <a:pPr eaLnBrk="0" hangingPunct="0"/>
              <a:r>
                <a:rPr lang="sv-SE" sz="2400">
                  <a:latin typeface="Arial" pitchFamily="-84" charset="0"/>
                </a:rPr>
                <a:t>?</a:t>
              </a:r>
            </a:p>
          </p:txBody>
        </p:sp>
      </p:grpSp>
    </p:spTree>
    <p:extLst>
      <p:ext uri="{BB962C8B-B14F-4D97-AF65-F5344CB8AC3E}">
        <p14:creationId xmlns:p14="http://schemas.microsoft.com/office/powerpoint/2010/main" val="30022540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p:txBody>
          <a:bodyPr/>
          <a:lstStyle/>
          <a:p>
            <a:r>
              <a:rPr lang="en-GB" dirty="0"/>
              <a:t>Detection of Complex Chemistry</a:t>
            </a:r>
          </a:p>
        </p:txBody>
      </p:sp>
      <p:pic>
        <p:nvPicPr>
          <p:cNvPr id="4" name="Picture 6" descr="Waite_Fig">
            <a:extLst>
              <a:ext uri="{FF2B5EF4-FFF2-40B4-BE49-F238E27FC236}">
                <a16:creationId xmlns:a16="http://schemas.microsoft.com/office/drawing/2014/main" id="{19E0099A-4121-5C46-A335-7D0F19B03DEF}"/>
              </a:ext>
            </a:extLst>
          </p:cNvPr>
          <p:cNvPicPr>
            <a:picLocks noChangeAspect="1" noChangeArrowheads="1"/>
          </p:cNvPicPr>
          <p:nvPr/>
        </p:nvPicPr>
        <p:blipFill>
          <a:blip r:embed="rId2"/>
          <a:srcRect/>
          <a:stretch>
            <a:fillRect/>
          </a:stretch>
        </p:blipFill>
        <p:spPr bwMode="auto">
          <a:xfrm>
            <a:off x="1201460" y="1422556"/>
            <a:ext cx="3260538" cy="5224959"/>
          </a:xfrm>
          <a:prstGeom prst="rect">
            <a:avLst/>
          </a:prstGeom>
          <a:noFill/>
          <a:ln w="9525">
            <a:noFill/>
            <a:miter lim="800000"/>
            <a:headEnd/>
            <a:tailEnd/>
          </a:ln>
        </p:spPr>
      </p:pic>
      <p:sp>
        <p:nvSpPr>
          <p:cNvPr id="9" name="TextBox 8">
            <a:extLst>
              <a:ext uri="{FF2B5EF4-FFF2-40B4-BE49-F238E27FC236}">
                <a16:creationId xmlns:a16="http://schemas.microsoft.com/office/drawing/2014/main" id="{231DECDD-4834-DD45-AC8A-D51532DDDF15}"/>
              </a:ext>
            </a:extLst>
          </p:cNvPr>
          <p:cNvSpPr txBox="1"/>
          <p:nvPr/>
        </p:nvSpPr>
        <p:spPr>
          <a:xfrm>
            <a:off x="4461998" y="3223855"/>
            <a:ext cx="575799" cy="369332"/>
          </a:xfrm>
          <a:prstGeom prst="rect">
            <a:avLst/>
          </a:prstGeom>
          <a:noFill/>
        </p:spPr>
        <p:txBody>
          <a:bodyPr wrap="none" rtlCol="0">
            <a:spAutoFit/>
          </a:bodyPr>
          <a:lstStyle/>
          <a:p>
            <a:r>
              <a:rPr lang="sv-SE" dirty="0"/>
              <a:t>Ions</a:t>
            </a:r>
          </a:p>
        </p:txBody>
      </p:sp>
      <p:sp>
        <p:nvSpPr>
          <p:cNvPr id="10" name="TextBox 9">
            <a:extLst>
              <a:ext uri="{FF2B5EF4-FFF2-40B4-BE49-F238E27FC236}">
                <a16:creationId xmlns:a16="http://schemas.microsoft.com/office/drawing/2014/main" id="{BE2DFDC6-337D-EF40-BAED-ECA57990A0CD}"/>
              </a:ext>
            </a:extLst>
          </p:cNvPr>
          <p:cNvSpPr txBox="1"/>
          <p:nvPr/>
        </p:nvSpPr>
        <p:spPr>
          <a:xfrm>
            <a:off x="4398404" y="6105167"/>
            <a:ext cx="976614" cy="369332"/>
          </a:xfrm>
          <a:prstGeom prst="rect">
            <a:avLst/>
          </a:prstGeom>
          <a:noFill/>
        </p:spPr>
        <p:txBody>
          <a:bodyPr wrap="none" rtlCol="0">
            <a:spAutoFit/>
          </a:bodyPr>
          <a:lstStyle/>
          <a:p>
            <a:r>
              <a:rPr lang="sv-SE" dirty="0"/>
              <a:t>Neutrals</a:t>
            </a:r>
          </a:p>
        </p:txBody>
      </p:sp>
      <p:pic>
        <p:nvPicPr>
          <p:cNvPr id="12" name="Picture 5" descr="Waite_Fig1">
            <a:extLst>
              <a:ext uri="{FF2B5EF4-FFF2-40B4-BE49-F238E27FC236}">
                <a16:creationId xmlns:a16="http://schemas.microsoft.com/office/drawing/2014/main" id="{ACD06B54-220A-E246-BE9D-A4519E313F51}"/>
              </a:ext>
            </a:extLst>
          </p:cNvPr>
          <p:cNvPicPr>
            <a:picLocks noChangeAspect="1" noChangeArrowheads="1"/>
          </p:cNvPicPr>
          <p:nvPr/>
        </p:nvPicPr>
        <p:blipFill>
          <a:blip r:embed="rId3"/>
          <a:srcRect/>
          <a:stretch>
            <a:fillRect/>
          </a:stretch>
        </p:blipFill>
        <p:spPr bwMode="auto">
          <a:xfrm>
            <a:off x="5716985" y="1422556"/>
            <a:ext cx="4761784" cy="4010162"/>
          </a:xfrm>
          <a:prstGeom prst="rect">
            <a:avLst/>
          </a:prstGeom>
          <a:noFill/>
          <a:ln w="9525">
            <a:noFill/>
            <a:miter lim="800000"/>
            <a:headEnd/>
            <a:tailEnd/>
          </a:ln>
        </p:spPr>
      </p:pic>
      <p:sp>
        <p:nvSpPr>
          <p:cNvPr id="13" name="TextBox 12">
            <a:extLst>
              <a:ext uri="{FF2B5EF4-FFF2-40B4-BE49-F238E27FC236}">
                <a16:creationId xmlns:a16="http://schemas.microsoft.com/office/drawing/2014/main" id="{5BDDC3BE-F5F0-5C4E-9703-90056C8E126F}"/>
              </a:ext>
            </a:extLst>
          </p:cNvPr>
          <p:cNvSpPr txBox="1"/>
          <p:nvPr/>
        </p:nvSpPr>
        <p:spPr>
          <a:xfrm>
            <a:off x="6435177" y="4496373"/>
            <a:ext cx="1327223" cy="369332"/>
          </a:xfrm>
          <a:prstGeom prst="rect">
            <a:avLst/>
          </a:prstGeom>
          <a:noFill/>
        </p:spPr>
        <p:txBody>
          <a:bodyPr wrap="none" rtlCol="0">
            <a:spAutoFit/>
          </a:bodyPr>
          <a:lstStyle/>
          <a:p>
            <a:r>
              <a:rPr lang="sv-SE" dirty="0" err="1"/>
              <a:t>Benzen</a:t>
            </a:r>
            <a:r>
              <a:rPr lang="sv-SE" dirty="0"/>
              <a:t>, T16</a:t>
            </a:r>
          </a:p>
        </p:txBody>
      </p:sp>
      <p:sp>
        <p:nvSpPr>
          <p:cNvPr id="14" name="TextBox 13">
            <a:extLst>
              <a:ext uri="{FF2B5EF4-FFF2-40B4-BE49-F238E27FC236}">
                <a16:creationId xmlns:a16="http://schemas.microsoft.com/office/drawing/2014/main" id="{B4125E59-EE70-F542-945D-AEF4CB6B97BE}"/>
              </a:ext>
            </a:extLst>
          </p:cNvPr>
          <p:cNvSpPr txBox="1"/>
          <p:nvPr/>
        </p:nvSpPr>
        <p:spPr>
          <a:xfrm>
            <a:off x="6022665" y="5643502"/>
            <a:ext cx="6251391" cy="923330"/>
          </a:xfrm>
          <a:prstGeom prst="rect">
            <a:avLst/>
          </a:prstGeom>
          <a:noFill/>
        </p:spPr>
        <p:txBody>
          <a:bodyPr wrap="none" rtlCol="0">
            <a:spAutoFit/>
          </a:bodyPr>
          <a:lstStyle/>
          <a:p>
            <a:r>
              <a:rPr lang="sv-SE" i="1" dirty="0" err="1"/>
              <a:t>Waite</a:t>
            </a:r>
            <a:r>
              <a:rPr lang="sv-SE" i="1" dirty="0"/>
              <a:t> et al., 2007 – Tholin formation?</a:t>
            </a:r>
          </a:p>
          <a:p>
            <a:r>
              <a:rPr lang="sv-SE" i="1" dirty="0" err="1"/>
              <a:t>Vuitton</a:t>
            </a:r>
            <a:r>
              <a:rPr lang="sv-SE" i="1" dirty="0"/>
              <a:t> et al., 2007, 2008 – </a:t>
            </a:r>
            <a:r>
              <a:rPr lang="sv-SE" i="1" dirty="0" err="1"/>
              <a:t>Comparison</a:t>
            </a:r>
            <a:r>
              <a:rPr lang="sv-SE" i="1" dirty="0"/>
              <a:t> </a:t>
            </a:r>
            <a:r>
              <a:rPr lang="sv-SE" i="1" dirty="0" err="1"/>
              <a:t>with</a:t>
            </a:r>
            <a:r>
              <a:rPr lang="sv-SE" i="1" dirty="0"/>
              <a:t> </a:t>
            </a:r>
            <a:r>
              <a:rPr lang="sv-SE" i="1" dirty="0" err="1"/>
              <a:t>lab</a:t>
            </a:r>
            <a:r>
              <a:rPr lang="sv-SE" i="1" dirty="0"/>
              <a:t> </a:t>
            </a:r>
            <a:r>
              <a:rPr lang="sv-SE" i="1" dirty="0" err="1"/>
              <a:t>measurements</a:t>
            </a:r>
            <a:endParaRPr lang="sv-SE" i="1" dirty="0"/>
          </a:p>
          <a:p>
            <a:endParaRPr lang="sv-SE" i="1" dirty="0"/>
          </a:p>
        </p:txBody>
      </p:sp>
    </p:spTree>
    <p:extLst>
      <p:ext uri="{BB962C8B-B14F-4D97-AF65-F5344CB8AC3E}">
        <p14:creationId xmlns:p14="http://schemas.microsoft.com/office/powerpoint/2010/main" val="2486008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22D5-9D85-6B4D-AF8E-637D892CE8B3}"/>
              </a:ext>
            </a:extLst>
          </p:cNvPr>
          <p:cNvSpPr>
            <a:spLocks noGrp="1"/>
          </p:cNvSpPr>
          <p:nvPr>
            <p:ph type="title"/>
          </p:nvPr>
        </p:nvSpPr>
        <p:spPr/>
        <p:txBody>
          <a:bodyPr/>
          <a:lstStyle/>
          <a:p>
            <a:r>
              <a:rPr lang="en-SE" dirty="0"/>
              <a:t>Abstract</a:t>
            </a:r>
          </a:p>
        </p:txBody>
      </p:sp>
      <p:sp>
        <p:nvSpPr>
          <p:cNvPr id="3" name="Content Placeholder 2">
            <a:extLst>
              <a:ext uri="{FF2B5EF4-FFF2-40B4-BE49-F238E27FC236}">
                <a16:creationId xmlns:a16="http://schemas.microsoft.com/office/drawing/2014/main" id="{EC246A6C-F660-2B46-896B-9F14421D5DF2}"/>
              </a:ext>
            </a:extLst>
          </p:cNvPr>
          <p:cNvSpPr>
            <a:spLocks noGrp="1"/>
          </p:cNvSpPr>
          <p:nvPr>
            <p:ph idx="1"/>
          </p:nvPr>
        </p:nvSpPr>
        <p:spPr/>
        <p:txBody>
          <a:bodyPr>
            <a:normAutofit fontScale="77500" lnSpcReduction="20000"/>
          </a:bodyPr>
          <a:lstStyle/>
          <a:p>
            <a:pPr algn="just"/>
            <a:r>
              <a:rPr lang="en-GB" dirty="0"/>
              <a:t>	We discuss the importance to determine the structure and composition of the upper atmospheres and ionospheres of the Icy Giants (Uranus &amp; Neptune) as well as Triton’s ionosphere in the light of numerous recently obtained Cassini results.</a:t>
            </a:r>
          </a:p>
          <a:p>
            <a:pPr algn="just"/>
            <a:r>
              <a:rPr lang="en-GB" dirty="0"/>
              <a:t>	The ionizing radiation and charging environment within the upper atmospheres of Saturn and Titan creates a very complex organic chemistry leading to charged sub-nm-sized to 100 nm-sized aerosols. The charged dust has a profound effect on the ionospheric structure and related chemistry, enhancing the ion number density well above photochemical equilibrium levels, while the electrons tend to become attached to the dust population. </a:t>
            </a:r>
          </a:p>
          <a:p>
            <a:pPr algn="just"/>
            <a:r>
              <a:rPr lang="en-GB" dirty="0"/>
              <a:t>	The organic chemistry leads to compounds reaching above 50,000 </a:t>
            </a:r>
            <a:r>
              <a:rPr lang="en-GB" dirty="0" err="1"/>
              <a:t>amu</a:t>
            </a:r>
            <a:r>
              <a:rPr lang="en-GB" dirty="0"/>
              <a:t> diffusing downward and possibly creating a pre-biotic chemistry. This process, involving nitrogen, methane and water may very well be a more general process, also applicable for the cases of Uranus, Neptune and Triton, were all have these starting species abundant in their upper atmospheres. </a:t>
            </a:r>
          </a:p>
          <a:p>
            <a:pPr algn="just"/>
            <a:r>
              <a:rPr lang="en-GB" dirty="0"/>
              <a:t>	We therefore propose that a future mission to the Ice Giants and the moon Triton has Langmuir probe, electron spectrometer, dust, ion- and neutral mass spectrometers onboard to make detailed in-situ measurements on both the orbiter and atmospheric probe in order to investigate this fundamental chemistry and aerosol formation.</a:t>
            </a:r>
            <a:endParaRPr lang="en-SE" dirty="0"/>
          </a:p>
        </p:txBody>
      </p:sp>
    </p:spTree>
    <p:extLst>
      <p:ext uri="{BB962C8B-B14F-4D97-AF65-F5344CB8AC3E}">
        <p14:creationId xmlns:p14="http://schemas.microsoft.com/office/powerpoint/2010/main" val="625050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p:txBody>
          <a:bodyPr/>
          <a:lstStyle/>
          <a:p>
            <a:r>
              <a:rPr lang="en-GB" dirty="0"/>
              <a:t>Detection of large Negative Ions</a:t>
            </a:r>
          </a:p>
        </p:txBody>
      </p:sp>
      <p:sp>
        <p:nvSpPr>
          <p:cNvPr id="3" name="Content Placeholder 2">
            <a:extLst>
              <a:ext uri="{FF2B5EF4-FFF2-40B4-BE49-F238E27FC236}">
                <a16:creationId xmlns:a16="http://schemas.microsoft.com/office/drawing/2014/main" id="{5B0DC821-71E3-1648-9434-0F5BF9FF0412}"/>
              </a:ext>
            </a:extLst>
          </p:cNvPr>
          <p:cNvSpPr>
            <a:spLocks noGrp="1"/>
          </p:cNvSpPr>
          <p:nvPr>
            <p:ph idx="1"/>
          </p:nvPr>
        </p:nvSpPr>
        <p:spPr>
          <a:xfrm>
            <a:off x="611892" y="1825624"/>
            <a:ext cx="5115140" cy="4758055"/>
          </a:xfrm>
        </p:spPr>
        <p:txBody>
          <a:bodyPr>
            <a:normAutofit fontScale="92500"/>
          </a:bodyPr>
          <a:lstStyle/>
          <a:p>
            <a:r>
              <a:rPr lang="en-GB" dirty="0"/>
              <a:t>Initial stages for aerosol (</a:t>
            </a:r>
            <a:r>
              <a:rPr lang="en-GB" dirty="0" err="1"/>
              <a:t>tholin</a:t>
            </a:r>
            <a:r>
              <a:rPr lang="en-GB" dirty="0"/>
              <a:t>) formation?</a:t>
            </a:r>
          </a:p>
          <a:p>
            <a:pPr lvl="1"/>
            <a:r>
              <a:rPr lang="en-GB" dirty="0"/>
              <a:t>&lt; 10000 </a:t>
            </a:r>
            <a:r>
              <a:rPr lang="en-GB" dirty="0" err="1"/>
              <a:t>amu</a:t>
            </a:r>
            <a:r>
              <a:rPr lang="en-GB" dirty="0"/>
              <a:t>/q</a:t>
            </a:r>
          </a:p>
          <a:p>
            <a:pPr lvl="1"/>
            <a:endParaRPr lang="en-GB" dirty="0"/>
          </a:p>
          <a:p>
            <a:r>
              <a:rPr lang="en-GB" dirty="0"/>
              <a:t>Catalytic polymerization (suggested)</a:t>
            </a:r>
          </a:p>
          <a:p>
            <a:pPr lvl="1"/>
            <a:r>
              <a:rPr lang="en-GB" dirty="0"/>
              <a:t>CN</a:t>
            </a:r>
            <a:r>
              <a:rPr lang="en-GB" baseline="30000" dirty="0"/>
              <a:t>-</a:t>
            </a:r>
            <a:r>
              <a:rPr lang="en-GB" dirty="0"/>
              <a:t>, NH</a:t>
            </a:r>
            <a:r>
              <a:rPr lang="en-GB" baseline="-25000" dirty="0"/>
              <a:t>2</a:t>
            </a:r>
            <a:r>
              <a:rPr lang="en-GB" baseline="30000" dirty="0"/>
              <a:t>-</a:t>
            </a:r>
            <a:r>
              <a:rPr lang="en-GB" dirty="0"/>
              <a:t>, (O</a:t>
            </a:r>
            <a:r>
              <a:rPr lang="en-GB" baseline="30000" dirty="0"/>
              <a:t>-</a:t>
            </a:r>
            <a:r>
              <a:rPr lang="en-GB" dirty="0"/>
              <a:t>)</a:t>
            </a:r>
          </a:p>
          <a:p>
            <a:pPr lvl="1"/>
            <a:r>
              <a:rPr lang="en-GB" dirty="0"/>
              <a:t>NCN</a:t>
            </a:r>
            <a:r>
              <a:rPr lang="en-GB" baseline="30000" dirty="0"/>
              <a:t>-</a:t>
            </a:r>
            <a:r>
              <a:rPr lang="en-GB" dirty="0"/>
              <a:t>, HNCN</a:t>
            </a:r>
            <a:r>
              <a:rPr lang="en-GB" baseline="30000" dirty="0"/>
              <a:t>-</a:t>
            </a:r>
            <a:r>
              <a:rPr lang="en-GB" dirty="0"/>
              <a:t>, C</a:t>
            </a:r>
            <a:r>
              <a:rPr lang="en-GB" baseline="-25000" dirty="0"/>
              <a:t>3</a:t>
            </a:r>
            <a:r>
              <a:rPr lang="en-GB" dirty="0"/>
              <a:t>H</a:t>
            </a:r>
            <a:r>
              <a:rPr lang="en-GB" baseline="30000" dirty="0"/>
              <a:t>-</a:t>
            </a:r>
            <a:endParaRPr lang="en-GB" dirty="0"/>
          </a:p>
          <a:p>
            <a:pPr lvl="1"/>
            <a:r>
              <a:rPr lang="en-GB" dirty="0"/>
              <a:t>C</a:t>
            </a:r>
            <a:r>
              <a:rPr lang="en-GB" baseline="-25000" dirty="0"/>
              <a:t>5</a:t>
            </a:r>
            <a:r>
              <a:rPr lang="en-GB" dirty="0"/>
              <a:t>H</a:t>
            </a:r>
            <a:r>
              <a:rPr lang="en-GB" baseline="-25000" dirty="0"/>
              <a:t>5</a:t>
            </a:r>
            <a:r>
              <a:rPr lang="en-GB" baseline="30000" dirty="0"/>
              <a:t>-</a:t>
            </a:r>
            <a:r>
              <a:rPr lang="en-GB" dirty="0"/>
              <a:t>, C</a:t>
            </a:r>
            <a:r>
              <a:rPr lang="en-GB" baseline="-25000" dirty="0"/>
              <a:t>6</a:t>
            </a:r>
            <a:r>
              <a:rPr lang="en-GB" dirty="0"/>
              <a:t>H</a:t>
            </a:r>
            <a:r>
              <a:rPr lang="en-GB" baseline="30000" dirty="0"/>
              <a:t>-</a:t>
            </a:r>
            <a:r>
              <a:rPr lang="en-GB" dirty="0"/>
              <a:t>, C</a:t>
            </a:r>
            <a:r>
              <a:rPr lang="en-GB" baseline="-25000" dirty="0"/>
              <a:t>6</a:t>
            </a:r>
            <a:r>
              <a:rPr lang="en-GB" dirty="0"/>
              <a:t>H</a:t>
            </a:r>
            <a:r>
              <a:rPr lang="en-GB" baseline="-25000" dirty="0"/>
              <a:t>5</a:t>
            </a:r>
            <a:r>
              <a:rPr lang="en-GB" baseline="30000" dirty="0"/>
              <a:t>-</a:t>
            </a:r>
            <a:endParaRPr lang="en-GB" dirty="0"/>
          </a:p>
          <a:p>
            <a:pPr lvl="1"/>
            <a:r>
              <a:rPr lang="en-GB" dirty="0"/>
              <a:t>Polyenes (R=CH</a:t>
            </a:r>
            <a:r>
              <a:rPr lang="en-GB" baseline="-25000" dirty="0"/>
              <a:t>2</a:t>
            </a:r>
            <a:r>
              <a:rPr lang="en-GB" dirty="0"/>
              <a:t>)</a:t>
            </a:r>
          </a:p>
          <a:p>
            <a:pPr lvl="1"/>
            <a:r>
              <a:rPr lang="en-GB" dirty="0"/>
              <a:t>Nitriles (triple bonds to N)</a:t>
            </a:r>
          </a:p>
          <a:p>
            <a:pPr lvl="1"/>
            <a:r>
              <a:rPr lang="en-GB" dirty="0"/>
              <a:t>PAH</a:t>
            </a:r>
          </a:p>
          <a:p>
            <a:pPr lvl="1"/>
            <a:r>
              <a:rPr lang="en-GB" dirty="0"/>
              <a:t>Cyano-aromatics (CN-ring)</a:t>
            </a:r>
          </a:p>
        </p:txBody>
      </p:sp>
      <p:pic>
        <p:nvPicPr>
          <p:cNvPr id="5" name="Picture 8" descr="Fig1">
            <a:extLst>
              <a:ext uri="{FF2B5EF4-FFF2-40B4-BE49-F238E27FC236}">
                <a16:creationId xmlns:a16="http://schemas.microsoft.com/office/drawing/2014/main" id="{7DEE75E0-E2B4-0548-B34E-5F93D01352FA}"/>
              </a:ext>
            </a:extLst>
          </p:cNvPr>
          <p:cNvPicPr>
            <a:picLocks noChangeAspect="1" noChangeArrowheads="1"/>
          </p:cNvPicPr>
          <p:nvPr/>
        </p:nvPicPr>
        <p:blipFill>
          <a:blip r:embed="rId2"/>
          <a:srcRect/>
          <a:stretch>
            <a:fillRect/>
          </a:stretch>
        </p:blipFill>
        <p:spPr bwMode="auto">
          <a:xfrm>
            <a:off x="6153556" y="1690688"/>
            <a:ext cx="5319255" cy="4696362"/>
          </a:xfrm>
          <a:prstGeom prst="rect">
            <a:avLst/>
          </a:prstGeom>
          <a:noFill/>
          <a:ln w="9525">
            <a:noFill/>
            <a:miter lim="800000"/>
            <a:headEnd/>
            <a:tailEnd/>
          </a:ln>
        </p:spPr>
      </p:pic>
      <p:sp>
        <p:nvSpPr>
          <p:cNvPr id="6" name="TextBox 5">
            <a:extLst>
              <a:ext uri="{FF2B5EF4-FFF2-40B4-BE49-F238E27FC236}">
                <a16:creationId xmlns:a16="http://schemas.microsoft.com/office/drawing/2014/main" id="{3310F476-205F-D24A-8CC8-6B177AA5DA82}"/>
              </a:ext>
            </a:extLst>
          </p:cNvPr>
          <p:cNvSpPr txBox="1"/>
          <p:nvPr/>
        </p:nvSpPr>
        <p:spPr>
          <a:xfrm>
            <a:off x="8974435" y="6389942"/>
            <a:ext cx="2498376" cy="369332"/>
          </a:xfrm>
          <a:prstGeom prst="rect">
            <a:avLst/>
          </a:prstGeom>
          <a:noFill/>
        </p:spPr>
        <p:txBody>
          <a:bodyPr wrap="none" rtlCol="0">
            <a:spAutoFit/>
          </a:bodyPr>
          <a:lstStyle/>
          <a:p>
            <a:r>
              <a:rPr lang="sv-SE" i="1" dirty="0" err="1"/>
              <a:t>Coates</a:t>
            </a:r>
            <a:r>
              <a:rPr lang="sv-SE" i="1" dirty="0"/>
              <a:t> et al., 2007; 2010</a:t>
            </a:r>
          </a:p>
        </p:txBody>
      </p:sp>
    </p:spTree>
    <p:extLst>
      <p:ext uri="{BB962C8B-B14F-4D97-AF65-F5344CB8AC3E}">
        <p14:creationId xmlns:p14="http://schemas.microsoft.com/office/powerpoint/2010/main" val="1088111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a:xfrm>
            <a:off x="838200" y="365125"/>
            <a:ext cx="5438847" cy="1325563"/>
          </a:xfrm>
        </p:spPr>
        <p:txBody>
          <a:bodyPr/>
          <a:lstStyle/>
          <a:p>
            <a:r>
              <a:rPr lang="en-GB" dirty="0"/>
              <a:t>Aerosol Production</a:t>
            </a:r>
          </a:p>
        </p:txBody>
      </p:sp>
      <p:pic>
        <p:nvPicPr>
          <p:cNvPr id="4" name="Picture 3" descr="Lavvas12 copy 2.pdf">
            <a:extLst>
              <a:ext uri="{FF2B5EF4-FFF2-40B4-BE49-F238E27FC236}">
                <a16:creationId xmlns:a16="http://schemas.microsoft.com/office/drawing/2014/main" id="{8B1461D6-65F6-CF40-B7D2-BB4F7E2BDA65}"/>
              </a:ext>
            </a:extLst>
          </p:cNvPr>
          <p:cNvPicPr>
            <a:picLocks noChangeAspect="1"/>
          </p:cNvPicPr>
          <p:nvPr/>
        </p:nvPicPr>
        <p:blipFill>
          <a:blip r:embed="rId2"/>
          <a:stretch>
            <a:fillRect/>
          </a:stretch>
        </p:blipFill>
        <p:spPr>
          <a:xfrm>
            <a:off x="838199" y="2044943"/>
            <a:ext cx="5599595" cy="3819591"/>
          </a:xfrm>
          <a:prstGeom prst="rect">
            <a:avLst/>
          </a:prstGeom>
        </p:spPr>
      </p:pic>
      <p:sp>
        <p:nvSpPr>
          <p:cNvPr id="5" name="TextBox 4">
            <a:extLst>
              <a:ext uri="{FF2B5EF4-FFF2-40B4-BE49-F238E27FC236}">
                <a16:creationId xmlns:a16="http://schemas.microsoft.com/office/drawing/2014/main" id="{41FA6B42-4724-0B48-AABE-8AB9CFA43787}"/>
              </a:ext>
            </a:extLst>
          </p:cNvPr>
          <p:cNvSpPr txBox="1"/>
          <p:nvPr/>
        </p:nvSpPr>
        <p:spPr>
          <a:xfrm>
            <a:off x="1533167" y="3558320"/>
            <a:ext cx="1113781" cy="646331"/>
          </a:xfrm>
          <a:prstGeom prst="rect">
            <a:avLst/>
          </a:prstGeom>
          <a:noFill/>
        </p:spPr>
        <p:txBody>
          <a:bodyPr wrap="square" rtlCol="0">
            <a:spAutoFit/>
          </a:bodyPr>
          <a:lstStyle/>
          <a:p>
            <a:r>
              <a:rPr lang="sv-SE" dirty="0">
                <a:solidFill>
                  <a:srgbClr val="0432FF"/>
                </a:solidFill>
              </a:rPr>
              <a:t>Aerosol precursor</a:t>
            </a:r>
          </a:p>
        </p:txBody>
      </p:sp>
      <p:sp>
        <p:nvSpPr>
          <p:cNvPr id="6" name="TextBox 5">
            <a:extLst>
              <a:ext uri="{FF2B5EF4-FFF2-40B4-BE49-F238E27FC236}">
                <a16:creationId xmlns:a16="http://schemas.microsoft.com/office/drawing/2014/main" id="{D4C37572-DBB7-4745-851E-09834D40A237}"/>
              </a:ext>
            </a:extLst>
          </p:cNvPr>
          <p:cNvSpPr txBox="1"/>
          <p:nvPr/>
        </p:nvSpPr>
        <p:spPr>
          <a:xfrm>
            <a:off x="2488818" y="5864534"/>
            <a:ext cx="1916037" cy="369332"/>
          </a:xfrm>
          <a:prstGeom prst="rect">
            <a:avLst/>
          </a:prstGeom>
          <a:noFill/>
        </p:spPr>
        <p:txBody>
          <a:bodyPr wrap="none" rtlCol="0">
            <a:spAutoFit/>
          </a:bodyPr>
          <a:lstStyle/>
          <a:p>
            <a:r>
              <a:rPr lang="sv-SE" i="1" dirty="0" err="1"/>
              <a:t>Lavvas</a:t>
            </a:r>
            <a:r>
              <a:rPr lang="sv-SE" i="1" dirty="0"/>
              <a:t> et al., 2012</a:t>
            </a:r>
          </a:p>
        </p:txBody>
      </p:sp>
      <p:pic>
        <p:nvPicPr>
          <p:cNvPr id="7" name="Picture 7" descr="Fig2">
            <a:extLst>
              <a:ext uri="{FF2B5EF4-FFF2-40B4-BE49-F238E27FC236}">
                <a16:creationId xmlns:a16="http://schemas.microsoft.com/office/drawing/2014/main" id="{0A130D4B-E00F-2041-8CC4-53E9A34F99F4}"/>
              </a:ext>
            </a:extLst>
          </p:cNvPr>
          <p:cNvPicPr>
            <a:picLocks noChangeAspect="1" noChangeArrowheads="1"/>
          </p:cNvPicPr>
          <p:nvPr/>
        </p:nvPicPr>
        <p:blipFill>
          <a:blip r:embed="rId3"/>
          <a:srcRect/>
          <a:stretch>
            <a:fillRect/>
          </a:stretch>
        </p:blipFill>
        <p:spPr bwMode="auto">
          <a:xfrm>
            <a:off x="6638521" y="99112"/>
            <a:ext cx="4058910" cy="3459208"/>
          </a:xfrm>
          <a:prstGeom prst="rect">
            <a:avLst/>
          </a:prstGeom>
          <a:noFill/>
          <a:ln w="9525">
            <a:noFill/>
            <a:miter lim="800000"/>
            <a:headEnd/>
            <a:tailEnd/>
          </a:ln>
        </p:spPr>
      </p:pic>
      <p:pic>
        <p:nvPicPr>
          <p:cNvPr id="9" name="Picture 8">
            <a:extLst>
              <a:ext uri="{FF2B5EF4-FFF2-40B4-BE49-F238E27FC236}">
                <a16:creationId xmlns:a16="http://schemas.microsoft.com/office/drawing/2014/main" id="{4CA842CC-5E52-AA42-9C59-EE007F21B49B}"/>
              </a:ext>
            </a:extLst>
          </p:cNvPr>
          <p:cNvPicPr>
            <a:picLocks noChangeAspect="1"/>
          </p:cNvPicPr>
          <p:nvPr/>
        </p:nvPicPr>
        <p:blipFill>
          <a:blip r:embed="rId4"/>
          <a:stretch>
            <a:fillRect/>
          </a:stretch>
        </p:blipFill>
        <p:spPr>
          <a:xfrm>
            <a:off x="6589726" y="3666318"/>
            <a:ext cx="5476950" cy="3007494"/>
          </a:xfrm>
          <a:prstGeom prst="rect">
            <a:avLst/>
          </a:prstGeom>
        </p:spPr>
      </p:pic>
      <p:sp>
        <p:nvSpPr>
          <p:cNvPr id="10" name="TextBox 9">
            <a:extLst>
              <a:ext uri="{FF2B5EF4-FFF2-40B4-BE49-F238E27FC236}">
                <a16:creationId xmlns:a16="http://schemas.microsoft.com/office/drawing/2014/main" id="{A82A39F1-C258-9842-9432-9C6DA67A3A91}"/>
              </a:ext>
            </a:extLst>
          </p:cNvPr>
          <p:cNvSpPr txBox="1"/>
          <p:nvPr/>
        </p:nvSpPr>
        <p:spPr>
          <a:xfrm>
            <a:off x="10108873" y="4491106"/>
            <a:ext cx="1659429" cy="646331"/>
          </a:xfrm>
          <a:prstGeom prst="rect">
            <a:avLst/>
          </a:prstGeom>
          <a:noFill/>
        </p:spPr>
        <p:txBody>
          <a:bodyPr wrap="none" rtlCol="0">
            <a:spAutoFit/>
          </a:bodyPr>
          <a:lstStyle/>
          <a:p>
            <a:r>
              <a:rPr lang="sv-SE" dirty="0"/>
              <a:t>RPWS/LP</a:t>
            </a:r>
          </a:p>
          <a:p>
            <a:r>
              <a:rPr lang="sv-SE" dirty="0"/>
              <a:t>950 km </a:t>
            </a:r>
            <a:r>
              <a:rPr lang="sv-SE" dirty="0" err="1"/>
              <a:t>altitude</a:t>
            </a:r>
            <a:endParaRPr lang="sv-SE" dirty="0"/>
          </a:p>
        </p:txBody>
      </p:sp>
      <p:sp>
        <p:nvSpPr>
          <p:cNvPr id="11" name="TextBox 10">
            <a:extLst>
              <a:ext uri="{FF2B5EF4-FFF2-40B4-BE49-F238E27FC236}">
                <a16:creationId xmlns:a16="http://schemas.microsoft.com/office/drawing/2014/main" id="{02BC4E9F-586D-0D42-A188-458D7EE738F2}"/>
              </a:ext>
            </a:extLst>
          </p:cNvPr>
          <p:cNvSpPr txBox="1"/>
          <p:nvPr/>
        </p:nvSpPr>
        <p:spPr>
          <a:xfrm>
            <a:off x="6977988" y="6049200"/>
            <a:ext cx="1837939" cy="369332"/>
          </a:xfrm>
          <a:prstGeom prst="rect">
            <a:avLst/>
          </a:prstGeom>
          <a:noFill/>
        </p:spPr>
        <p:txBody>
          <a:bodyPr wrap="none" rtlCol="0">
            <a:spAutoFit/>
          </a:bodyPr>
          <a:lstStyle/>
          <a:p>
            <a:r>
              <a:rPr lang="sv-SE" i="1" dirty="0"/>
              <a:t>Ågren et al., 2012</a:t>
            </a:r>
          </a:p>
        </p:txBody>
      </p:sp>
      <p:sp>
        <p:nvSpPr>
          <p:cNvPr id="12" name="TextBox 11">
            <a:extLst>
              <a:ext uri="{FF2B5EF4-FFF2-40B4-BE49-F238E27FC236}">
                <a16:creationId xmlns:a16="http://schemas.microsoft.com/office/drawing/2014/main" id="{8C0C318C-C33C-0A45-B7BF-F55C100FF3FD}"/>
              </a:ext>
            </a:extLst>
          </p:cNvPr>
          <p:cNvSpPr txBox="1"/>
          <p:nvPr/>
        </p:nvSpPr>
        <p:spPr>
          <a:xfrm>
            <a:off x="8574387" y="2770065"/>
            <a:ext cx="1914883" cy="369332"/>
          </a:xfrm>
          <a:prstGeom prst="rect">
            <a:avLst/>
          </a:prstGeom>
          <a:noFill/>
        </p:spPr>
        <p:txBody>
          <a:bodyPr wrap="none" rtlCol="0">
            <a:spAutoFit/>
          </a:bodyPr>
          <a:lstStyle/>
          <a:p>
            <a:r>
              <a:rPr lang="sv-SE" dirty="0" err="1"/>
              <a:t>Coates</a:t>
            </a:r>
            <a:r>
              <a:rPr lang="sv-SE" dirty="0"/>
              <a:t> et al., 2007</a:t>
            </a:r>
          </a:p>
        </p:txBody>
      </p:sp>
      <p:sp>
        <p:nvSpPr>
          <p:cNvPr id="3" name="TextBox 2">
            <a:extLst>
              <a:ext uri="{FF2B5EF4-FFF2-40B4-BE49-F238E27FC236}">
                <a16:creationId xmlns:a16="http://schemas.microsoft.com/office/drawing/2014/main" id="{34EE921B-CE7B-7B4A-AAFD-767F8F357939}"/>
              </a:ext>
            </a:extLst>
          </p:cNvPr>
          <p:cNvSpPr txBox="1"/>
          <p:nvPr/>
        </p:nvSpPr>
        <p:spPr>
          <a:xfrm>
            <a:off x="5052767" y="6106866"/>
            <a:ext cx="1536959" cy="369332"/>
          </a:xfrm>
          <a:prstGeom prst="rect">
            <a:avLst/>
          </a:prstGeom>
          <a:noFill/>
        </p:spPr>
        <p:txBody>
          <a:bodyPr wrap="none" rtlCol="0">
            <a:spAutoFit/>
          </a:bodyPr>
          <a:lstStyle/>
          <a:p>
            <a:r>
              <a:rPr lang="sv-SE" b="1" dirty="0">
                <a:solidFill>
                  <a:srgbClr val="C00000"/>
                </a:solidFill>
              </a:rPr>
              <a:t>0.1-1 </a:t>
            </a:r>
            <a:r>
              <a:rPr lang="sv-SE" b="1" dirty="0" err="1">
                <a:solidFill>
                  <a:srgbClr val="C00000"/>
                </a:solidFill>
              </a:rPr>
              <a:t>Mton</a:t>
            </a:r>
            <a:r>
              <a:rPr lang="sv-SE" b="1" dirty="0">
                <a:solidFill>
                  <a:srgbClr val="C00000"/>
                </a:solidFill>
              </a:rPr>
              <a:t>/yr</a:t>
            </a:r>
          </a:p>
        </p:txBody>
      </p:sp>
      <p:sp>
        <p:nvSpPr>
          <p:cNvPr id="8" name="TextBox 7">
            <a:extLst>
              <a:ext uri="{FF2B5EF4-FFF2-40B4-BE49-F238E27FC236}">
                <a16:creationId xmlns:a16="http://schemas.microsoft.com/office/drawing/2014/main" id="{BDB765D1-AD4C-FD49-BCB7-5AA76712A1E9}"/>
              </a:ext>
            </a:extLst>
          </p:cNvPr>
          <p:cNvSpPr txBox="1"/>
          <p:nvPr/>
        </p:nvSpPr>
        <p:spPr>
          <a:xfrm>
            <a:off x="7390753" y="408992"/>
            <a:ext cx="694421" cy="369332"/>
          </a:xfrm>
          <a:prstGeom prst="rect">
            <a:avLst/>
          </a:prstGeom>
          <a:noFill/>
        </p:spPr>
        <p:txBody>
          <a:bodyPr wrap="none" rtlCol="0">
            <a:spAutoFit/>
          </a:bodyPr>
          <a:lstStyle/>
          <a:p>
            <a:r>
              <a:rPr lang="sv-SE" dirty="0"/>
              <a:t>- </a:t>
            </a:r>
            <a:r>
              <a:rPr lang="sv-SE" dirty="0" err="1"/>
              <a:t>ions</a:t>
            </a:r>
            <a:endParaRPr lang="sv-SE" dirty="0"/>
          </a:p>
        </p:txBody>
      </p:sp>
      <p:sp>
        <p:nvSpPr>
          <p:cNvPr id="13" name="TextBox 12">
            <a:extLst>
              <a:ext uri="{FF2B5EF4-FFF2-40B4-BE49-F238E27FC236}">
                <a16:creationId xmlns:a16="http://schemas.microsoft.com/office/drawing/2014/main" id="{E87F065E-5E26-384A-8EC2-C64A720CF370}"/>
              </a:ext>
            </a:extLst>
          </p:cNvPr>
          <p:cNvSpPr txBox="1"/>
          <p:nvPr/>
        </p:nvSpPr>
        <p:spPr>
          <a:xfrm>
            <a:off x="9531828" y="646976"/>
            <a:ext cx="715902" cy="369332"/>
          </a:xfrm>
          <a:prstGeom prst="rect">
            <a:avLst/>
          </a:prstGeom>
          <a:noFill/>
        </p:spPr>
        <p:txBody>
          <a:bodyPr wrap="none" rtlCol="0">
            <a:spAutoFit/>
          </a:bodyPr>
          <a:lstStyle/>
          <a:p>
            <a:r>
              <a:rPr lang="sv-SE" dirty="0"/>
              <a:t>- dust</a:t>
            </a:r>
          </a:p>
        </p:txBody>
      </p:sp>
    </p:spTree>
    <p:extLst>
      <p:ext uri="{BB962C8B-B14F-4D97-AF65-F5344CB8AC3E}">
        <p14:creationId xmlns:p14="http://schemas.microsoft.com/office/powerpoint/2010/main" val="1376751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F7FEAC1F-02D7-B840-8D54-68D020E545B5}"/>
              </a:ext>
            </a:extLst>
          </p:cNvPr>
          <p:cNvSpPr>
            <a:spLocks noGrp="1" noChangeArrowheads="1"/>
          </p:cNvSpPr>
          <p:nvPr>
            <p:ph type="title"/>
          </p:nvPr>
        </p:nvSpPr>
        <p:spPr>
          <a:xfrm>
            <a:off x="7372478" y="133350"/>
            <a:ext cx="4164013" cy="1270000"/>
          </a:xfrm>
        </p:spPr>
        <p:txBody>
          <a:bodyPr>
            <a:noAutofit/>
          </a:bodyPr>
          <a:lstStyle/>
          <a:p>
            <a:r>
              <a:rPr lang="en-US" altLang="sv-SE" sz="3600" b="1" dirty="0">
                <a:ea typeface="ＭＳ Ｐゴシック" panose="020B0600070205080204" pitchFamily="34" charset="-128"/>
              </a:rPr>
              <a:t>Triton’s atmosphere &amp; ionosphere</a:t>
            </a:r>
          </a:p>
        </p:txBody>
      </p:sp>
      <p:sp>
        <p:nvSpPr>
          <p:cNvPr id="11266" name="Text Placeholder 3">
            <a:extLst>
              <a:ext uri="{FF2B5EF4-FFF2-40B4-BE49-F238E27FC236}">
                <a16:creationId xmlns:a16="http://schemas.microsoft.com/office/drawing/2014/main" id="{0CFA69F3-84CD-4D4A-8737-4DD61A75D066}"/>
              </a:ext>
            </a:extLst>
          </p:cNvPr>
          <p:cNvSpPr>
            <a:spLocks noGrp="1" noChangeArrowheads="1"/>
          </p:cNvSpPr>
          <p:nvPr>
            <p:ph type="body" sz="half" idx="2"/>
          </p:nvPr>
        </p:nvSpPr>
        <p:spPr>
          <a:xfrm>
            <a:off x="7796340" y="1565276"/>
            <a:ext cx="4316412" cy="4932363"/>
          </a:xfrm>
        </p:spPr>
        <p:txBody>
          <a:bodyPr>
            <a:normAutofit lnSpcReduction="10000"/>
          </a:bodyPr>
          <a:lstStyle/>
          <a:p>
            <a:r>
              <a:rPr lang="en-US" altLang="sv-SE" dirty="0">
                <a:ea typeface="ＭＳ Ｐゴシック" panose="020B0600070205080204" pitchFamily="34" charset="-128"/>
              </a:rPr>
              <a:t>Atmosphere</a:t>
            </a:r>
          </a:p>
          <a:p>
            <a:pPr lvl="1"/>
            <a:r>
              <a:rPr lang="en-US" altLang="sv-SE" dirty="0">
                <a:ea typeface="ＭＳ Ｐゴシック" panose="020B0600070205080204" pitchFamily="34" charset="-128"/>
              </a:rPr>
              <a:t>N, CH</a:t>
            </a:r>
            <a:r>
              <a:rPr lang="en-US" altLang="sv-SE" baseline="-25000" dirty="0">
                <a:ea typeface="ＭＳ Ｐゴシック" panose="020B0600070205080204" pitchFamily="34" charset="-128"/>
              </a:rPr>
              <a:t>4</a:t>
            </a:r>
            <a:r>
              <a:rPr lang="en-US" altLang="sv-SE" dirty="0">
                <a:ea typeface="ＭＳ Ｐゴシック" panose="020B0600070205080204" pitchFamily="34" charset="-128"/>
              </a:rPr>
              <a:t>, HCN, H</a:t>
            </a:r>
            <a:r>
              <a:rPr lang="en-US" altLang="sv-SE" baseline="-25000" dirty="0">
                <a:ea typeface="ＭＳ Ｐゴシック" panose="020B0600070205080204" pitchFamily="34" charset="-128"/>
              </a:rPr>
              <a:t>2</a:t>
            </a:r>
            <a:endParaRPr lang="en-US" altLang="sv-SE" dirty="0">
              <a:ea typeface="ＭＳ Ｐゴシック" panose="020B0600070205080204" pitchFamily="34" charset="-128"/>
            </a:endParaRPr>
          </a:p>
          <a:p>
            <a:pPr lvl="1"/>
            <a:r>
              <a:rPr lang="en-US" altLang="sv-SE" dirty="0">
                <a:ea typeface="ＭＳ Ｐゴシック" panose="020B0600070205080204" pitchFamily="34" charset="-128"/>
              </a:rPr>
              <a:t>Less organics than Titan</a:t>
            </a:r>
          </a:p>
          <a:p>
            <a:pPr lvl="2"/>
            <a:r>
              <a:rPr lang="en-US" altLang="sv-SE" dirty="0">
                <a:ea typeface="ＭＳ Ｐゴシック" panose="020B0600070205080204" pitchFamily="34" charset="-128"/>
              </a:rPr>
              <a:t>Fast outflows + slower electron recombination</a:t>
            </a:r>
          </a:p>
          <a:p>
            <a:r>
              <a:rPr lang="en-US" altLang="sv-SE" dirty="0">
                <a:ea typeface="ＭＳ Ｐゴシック" panose="020B0600070205080204" pitchFamily="34" charset="-128"/>
              </a:rPr>
              <a:t>Ionosphere</a:t>
            </a:r>
          </a:p>
          <a:p>
            <a:pPr lvl="1"/>
            <a:r>
              <a:rPr lang="en-US" altLang="sv-SE" dirty="0">
                <a:ea typeface="ＭＳ Ｐゴシック" panose="020B0600070205080204" pitchFamily="34" charset="-128"/>
              </a:rPr>
              <a:t>Dense, 20000-40000 cm</a:t>
            </a:r>
            <a:r>
              <a:rPr lang="en-US" altLang="sv-SE" baseline="30000" dirty="0">
                <a:ea typeface="ＭＳ Ｐゴシック" panose="020B0600070205080204" pitchFamily="34" charset="-128"/>
              </a:rPr>
              <a:t>-3</a:t>
            </a:r>
            <a:endParaRPr lang="en-US" altLang="sv-SE" dirty="0">
              <a:ea typeface="ＭＳ Ｐゴシック" panose="020B0600070205080204" pitchFamily="34" charset="-128"/>
            </a:endParaRPr>
          </a:p>
          <a:p>
            <a:pPr lvl="1"/>
            <a:r>
              <a:rPr lang="en-US" altLang="sv-SE" dirty="0">
                <a:ea typeface="ＭＳ Ｐゴシック" panose="020B0600070205080204" pitchFamily="34" charset="-128"/>
              </a:rPr>
              <a:t>What chemistry?</a:t>
            </a:r>
          </a:p>
          <a:p>
            <a:pPr lvl="1"/>
            <a:r>
              <a:rPr lang="en-US" altLang="sv-SE" dirty="0">
                <a:ea typeface="ＭＳ Ｐゴシック" panose="020B0600070205080204" pitchFamily="34" charset="-128"/>
              </a:rPr>
              <a:t>C</a:t>
            </a:r>
            <a:r>
              <a:rPr lang="en-US" altLang="sv-SE" baseline="30000" dirty="0">
                <a:ea typeface="ＭＳ Ｐゴシック" panose="020B0600070205080204" pitchFamily="34" charset="-128"/>
              </a:rPr>
              <a:t>+</a:t>
            </a:r>
            <a:r>
              <a:rPr lang="en-US" altLang="sv-SE" dirty="0">
                <a:ea typeface="ＭＳ Ｐゴシック" panose="020B0600070205080204" pitchFamily="34" charset="-128"/>
              </a:rPr>
              <a:t>, N</a:t>
            </a:r>
            <a:r>
              <a:rPr lang="en-US" altLang="sv-SE" baseline="30000" dirty="0">
                <a:ea typeface="ＭＳ Ｐゴシック" panose="020B0600070205080204" pitchFamily="34" charset="-128"/>
              </a:rPr>
              <a:t>+</a:t>
            </a:r>
          </a:p>
          <a:p>
            <a:r>
              <a:rPr lang="en-US" altLang="sv-SE" dirty="0">
                <a:ea typeface="ＭＳ Ｐゴシック" panose="020B0600070205080204" pitchFamily="34" charset="-128"/>
              </a:rPr>
              <a:t>Should have aerosol formation &lt;200 km</a:t>
            </a:r>
          </a:p>
          <a:p>
            <a:r>
              <a:rPr lang="en-US" altLang="sv-SE" dirty="0">
                <a:ea typeface="ＭＳ Ｐゴシック" panose="020B0600070205080204" pitchFamily="34" charset="-128"/>
              </a:rPr>
              <a:t>Magnetic field?</a:t>
            </a:r>
          </a:p>
        </p:txBody>
      </p:sp>
      <p:pic>
        <p:nvPicPr>
          <p:cNvPr id="11267" name="Picture 4" descr="bild2.jp2">
            <a:extLst>
              <a:ext uri="{FF2B5EF4-FFF2-40B4-BE49-F238E27FC236}">
                <a16:creationId xmlns:a16="http://schemas.microsoft.com/office/drawing/2014/main" id="{658B90CC-9AAB-9944-859A-78735841791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27516" y="3363913"/>
            <a:ext cx="4422775"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5" descr="Bild1.jp2">
            <a:extLst>
              <a:ext uri="{FF2B5EF4-FFF2-40B4-BE49-F238E27FC236}">
                <a16:creationId xmlns:a16="http://schemas.microsoft.com/office/drawing/2014/main" id="{29E3A659-7C43-5A4D-A06D-D2F744A553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27515" y="66676"/>
            <a:ext cx="3763962"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triclds.tiff">
            <a:extLst>
              <a:ext uri="{FF2B5EF4-FFF2-40B4-BE49-F238E27FC236}">
                <a16:creationId xmlns:a16="http://schemas.microsoft.com/office/drawing/2014/main" id="{1665877B-F207-5F4B-AB8D-19C28FA8790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3819" y="529734"/>
            <a:ext cx="2993696" cy="283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1639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809C-C90D-EB4D-95BA-B6AD1817315F}"/>
              </a:ext>
            </a:extLst>
          </p:cNvPr>
          <p:cNvSpPr>
            <a:spLocks noGrp="1"/>
          </p:cNvSpPr>
          <p:nvPr>
            <p:ph type="title"/>
          </p:nvPr>
        </p:nvSpPr>
        <p:spPr/>
        <p:txBody>
          <a:bodyPr/>
          <a:lstStyle/>
          <a:p>
            <a:r>
              <a:rPr lang="en-GB" dirty="0"/>
              <a:t>Measured parameters of Ionospheres</a:t>
            </a:r>
            <a:br>
              <a:rPr lang="en-GB" dirty="0"/>
            </a:br>
            <a:r>
              <a:rPr lang="en-GB" dirty="0"/>
              <a:t>in a planetary context</a:t>
            </a:r>
          </a:p>
        </p:txBody>
      </p:sp>
      <p:sp>
        <p:nvSpPr>
          <p:cNvPr id="3" name="Content Placeholder 2">
            <a:extLst>
              <a:ext uri="{FF2B5EF4-FFF2-40B4-BE49-F238E27FC236}">
                <a16:creationId xmlns:a16="http://schemas.microsoft.com/office/drawing/2014/main" id="{9E6D60F2-3B11-564A-AD8C-7E0C989F773E}"/>
              </a:ext>
            </a:extLst>
          </p:cNvPr>
          <p:cNvSpPr>
            <a:spLocks noGrp="1"/>
          </p:cNvSpPr>
          <p:nvPr>
            <p:ph idx="1"/>
          </p:nvPr>
        </p:nvSpPr>
        <p:spPr>
          <a:xfrm>
            <a:off x="973372" y="1828801"/>
            <a:ext cx="10515600" cy="4524292"/>
          </a:xfrm>
        </p:spPr>
        <p:txBody>
          <a:bodyPr>
            <a:normAutofit fontScale="92500" lnSpcReduction="20000"/>
          </a:bodyPr>
          <a:lstStyle/>
          <a:p>
            <a:r>
              <a:rPr lang="en-GB" dirty="0"/>
              <a:t>Needs:</a:t>
            </a:r>
          </a:p>
          <a:p>
            <a:pPr lvl="1"/>
            <a:r>
              <a:rPr lang="en-GB" dirty="0"/>
              <a:t>It is not enough to measure just the </a:t>
            </a:r>
            <a:r>
              <a:rPr lang="en-GB" dirty="0">
                <a:solidFill>
                  <a:srgbClr val="00B050"/>
                </a:solidFill>
              </a:rPr>
              <a:t>electron density (N</a:t>
            </a:r>
            <a:r>
              <a:rPr lang="en-GB" baseline="-25000" dirty="0">
                <a:solidFill>
                  <a:srgbClr val="00B050"/>
                </a:solidFill>
              </a:rPr>
              <a:t>e</a:t>
            </a:r>
            <a:r>
              <a:rPr lang="en-GB" dirty="0">
                <a:solidFill>
                  <a:srgbClr val="00B050"/>
                </a:solidFill>
              </a:rPr>
              <a:t>) </a:t>
            </a:r>
            <a:r>
              <a:rPr lang="en-GB" dirty="0"/>
              <a:t>!</a:t>
            </a:r>
          </a:p>
          <a:p>
            <a:pPr lvl="2"/>
            <a:r>
              <a:rPr lang="en-GB" dirty="0"/>
              <a:t>And several independent methods should be used</a:t>
            </a:r>
          </a:p>
          <a:p>
            <a:pPr lvl="2"/>
            <a:endParaRPr lang="en-GB" dirty="0"/>
          </a:p>
          <a:p>
            <a:pPr lvl="1"/>
            <a:r>
              <a:rPr lang="en-GB" dirty="0"/>
              <a:t>Many ionospheres in the solar system are “dusty”, which carry negative charge and enhance the </a:t>
            </a:r>
            <a:r>
              <a:rPr lang="en-GB" dirty="0">
                <a:solidFill>
                  <a:srgbClr val="FF0000"/>
                </a:solidFill>
              </a:rPr>
              <a:t>positively charged ion density (N</a:t>
            </a:r>
            <a:r>
              <a:rPr lang="en-GB" baseline="-25000" dirty="0">
                <a:solidFill>
                  <a:srgbClr val="FF0000"/>
                </a:solidFill>
              </a:rPr>
              <a:t>i</a:t>
            </a:r>
            <a:r>
              <a:rPr lang="en-GB" dirty="0">
                <a:solidFill>
                  <a:srgbClr val="FF0000"/>
                </a:solidFill>
              </a:rPr>
              <a:t>)</a:t>
            </a:r>
            <a:r>
              <a:rPr lang="en-GB" dirty="0"/>
              <a:t>, and therefore requires a measurement of also the </a:t>
            </a:r>
            <a:r>
              <a:rPr lang="en-GB" dirty="0">
                <a:solidFill>
                  <a:srgbClr val="C00000"/>
                </a:solidFill>
              </a:rPr>
              <a:t>negative cluster ion/aerosol density (N</a:t>
            </a:r>
            <a:r>
              <a:rPr lang="en-GB" baseline="-25000" dirty="0">
                <a:solidFill>
                  <a:srgbClr val="C00000"/>
                </a:solidFill>
              </a:rPr>
              <a:t>d</a:t>
            </a:r>
            <a:r>
              <a:rPr lang="en-GB" dirty="0">
                <a:solidFill>
                  <a:srgbClr val="C00000"/>
                </a:solidFill>
              </a:rPr>
              <a:t>)</a:t>
            </a:r>
          </a:p>
          <a:p>
            <a:pPr lvl="1"/>
            <a:endParaRPr lang="en-GB" dirty="0">
              <a:solidFill>
                <a:srgbClr val="C00000"/>
              </a:solidFill>
            </a:endParaRPr>
          </a:p>
          <a:p>
            <a:pPr lvl="1"/>
            <a:r>
              <a:rPr lang="en-GB" dirty="0"/>
              <a:t>To understand the ion-molecule chemistry (</a:t>
            </a:r>
            <a:r>
              <a:rPr lang="en-GB" dirty="0">
                <a:solidFill>
                  <a:srgbClr val="FF0000"/>
                </a:solidFill>
              </a:rPr>
              <a:t>ion and neutral mass spectrum, species</a:t>
            </a:r>
            <a:r>
              <a:rPr lang="en-GB" dirty="0"/>
              <a:t>) it is important to know the </a:t>
            </a:r>
            <a:r>
              <a:rPr lang="en-GB" dirty="0">
                <a:solidFill>
                  <a:srgbClr val="00B050"/>
                </a:solidFill>
              </a:rPr>
              <a:t>electron temperature (</a:t>
            </a:r>
            <a:r>
              <a:rPr lang="en-GB" dirty="0" err="1">
                <a:solidFill>
                  <a:srgbClr val="00B050"/>
                </a:solidFill>
              </a:rPr>
              <a:t>T</a:t>
            </a:r>
            <a:r>
              <a:rPr lang="en-GB" baseline="-25000" dirty="0" err="1">
                <a:solidFill>
                  <a:srgbClr val="00B050"/>
                </a:solidFill>
              </a:rPr>
              <a:t>e</a:t>
            </a:r>
            <a:r>
              <a:rPr lang="en-GB" dirty="0">
                <a:solidFill>
                  <a:srgbClr val="00B050"/>
                </a:solidFill>
              </a:rPr>
              <a:t>) </a:t>
            </a:r>
            <a:r>
              <a:rPr lang="en-GB" dirty="0"/>
              <a:t>and the </a:t>
            </a:r>
            <a:r>
              <a:rPr lang="en-GB" dirty="0">
                <a:solidFill>
                  <a:srgbClr val="C00000"/>
                </a:solidFill>
              </a:rPr>
              <a:t>size and charge distribution and composition of the aerosol (dust)</a:t>
            </a:r>
          </a:p>
          <a:p>
            <a:pPr lvl="1"/>
            <a:endParaRPr lang="en-GB" dirty="0">
              <a:solidFill>
                <a:srgbClr val="C00000"/>
              </a:solidFill>
            </a:endParaRPr>
          </a:p>
          <a:p>
            <a:pPr lvl="1"/>
            <a:r>
              <a:rPr lang="en-GB" dirty="0"/>
              <a:t>In order to infer the ionospheric currents &amp; heating/drift/acceleration and coupling to the magnetosphere, one also need the </a:t>
            </a:r>
            <a:r>
              <a:rPr lang="en-GB" dirty="0">
                <a:solidFill>
                  <a:srgbClr val="00B050"/>
                </a:solidFill>
              </a:rPr>
              <a:t>magnetic (B, </a:t>
            </a:r>
            <a:r>
              <a:rPr lang="en-GB" dirty="0">
                <a:solidFill>
                  <a:srgbClr val="00B050"/>
                </a:solidFill>
                <a:latin typeface="Symbol" pitchFamily="2" charset="2"/>
              </a:rPr>
              <a:t>d</a:t>
            </a:r>
            <a:r>
              <a:rPr lang="en-GB" dirty="0">
                <a:solidFill>
                  <a:srgbClr val="00B050"/>
                </a:solidFill>
              </a:rPr>
              <a:t>B(f)) </a:t>
            </a:r>
            <a:r>
              <a:rPr lang="en-GB" dirty="0"/>
              <a:t>and</a:t>
            </a:r>
            <a:r>
              <a:rPr lang="en-GB" dirty="0">
                <a:solidFill>
                  <a:srgbClr val="0432FF"/>
                </a:solidFill>
              </a:rPr>
              <a:t> electric fields (E, </a:t>
            </a:r>
            <a:r>
              <a:rPr lang="en-GB" dirty="0" err="1">
                <a:solidFill>
                  <a:srgbClr val="0432FF"/>
                </a:solidFill>
                <a:latin typeface="Symbol" pitchFamily="2" charset="2"/>
              </a:rPr>
              <a:t>d</a:t>
            </a:r>
            <a:r>
              <a:rPr lang="en-GB" dirty="0" err="1">
                <a:solidFill>
                  <a:srgbClr val="0432FF"/>
                </a:solidFill>
              </a:rPr>
              <a:t>E</a:t>
            </a:r>
            <a:r>
              <a:rPr lang="en-GB" dirty="0">
                <a:solidFill>
                  <a:srgbClr val="0432FF"/>
                </a:solidFill>
              </a:rPr>
              <a:t>(f)) </a:t>
            </a:r>
            <a:r>
              <a:rPr lang="en-GB" dirty="0"/>
              <a:t>from DC to the </a:t>
            </a:r>
            <a:r>
              <a:rPr lang="en-GB" dirty="0">
                <a:solidFill>
                  <a:srgbClr val="0432FF"/>
                </a:solidFill>
              </a:rPr>
              <a:t>electron plasma </a:t>
            </a:r>
            <a:r>
              <a:rPr lang="en-GB" dirty="0"/>
              <a:t>frequency (at least covering the </a:t>
            </a:r>
            <a:r>
              <a:rPr lang="en-GB" dirty="0">
                <a:solidFill>
                  <a:srgbClr val="0432FF"/>
                </a:solidFill>
              </a:rPr>
              <a:t>Alfvén wave </a:t>
            </a:r>
            <a:r>
              <a:rPr lang="en-GB" dirty="0"/>
              <a:t>frequencies)</a:t>
            </a:r>
          </a:p>
          <a:p>
            <a:pPr lvl="1"/>
            <a:endParaRPr lang="en-GB" dirty="0"/>
          </a:p>
          <a:p>
            <a:endParaRPr lang="en-GB" dirty="0"/>
          </a:p>
        </p:txBody>
      </p:sp>
      <p:pic>
        <p:nvPicPr>
          <p:cNvPr id="4" name="Obraz 9">
            <a:extLst>
              <a:ext uri="{FF2B5EF4-FFF2-40B4-BE49-F238E27FC236}">
                <a16:creationId xmlns:a16="http://schemas.microsoft.com/office/drawing/2014/main" id="{3B0D259E-9DE0-2343-B093-C339E887A3BB}"/>
              </a:ext>
            </a:extLst>
          </p:cNvPr>
          <p:cNvPicPr>
            <a:picLocks noChangeAspect="1"/>
          </p:cNvPicPr>
          <p:nvPr/>
        </p:nvPicPr>
        <p:blipFill rotWithShape="1">
          <a:blip r:embed="rId2">
            <a:extLst>
              <a:ext uri="{28A0092B-C50C-407E-A947-70E740481C1C}">
                <a14:useLocalDpi xmlns:a14="http://schemas.microsoft.com/office/drawing/2010/main" val="0"/>
              </a:ext>
            </a:extLst>
          </a:blip>
          <a:srcRect l="12716" t="22034" r="-265" b="27683"/>
          <a:stretch/>
        </p:blipFill>
        <p:spPr>
          <a:xfrm>
            <a:off x="8390172" y="1594067"/>
            <a:ext cx="3687528" cy="1231020"/>
          </a:xfrm>
          <a:prstGeom prst="rect">
            <a:avLst/>
          </a:prstGeom>
        </p:spPr>
      </p:pic>
      <p:sp>
        <p:nvSpPr>
          <p:cNvPr id="5" name="TextBox 4">
            <a:extLst>
              <a:ext uri="{FF2B5EF4-FFF2-40B4-BE49-F238E27FC236}">
                <a16:creationId xmlns:a16="http://schemas.microsoft.com/office/drawing/2014/main" id="{8804BC98-677E-864D-9049-417956916CC8}"/>
              </a:ext>
            </a:extLst>
          </p:cNvPr>
          <p:cNvSpPr txBox="1"/>
          <p:nvPr/>
        </p:nvSpPr>
        <p:spPr>
          <a:xfrm>
            <a:off x="9291377" y="2455755"/>
            <a:ext cx="2837123" cy="369332"/>
          </a:xfrm>
          <a:prstGeom prst="rect">
            <a:avLst/>
          </a:prstGeom>
          <a:noFill/>
        </p:spPr>
        <p:txBody>
          <a:bodyPr wrap="none" rtlCol="0">
            <a:spAutoFit/>
          </a:bodyPr>
          <a:lstStyle/>
          <a:p>
            <a:r>
              <a:rPr lang="en-SE" dirty="0"/>
              <a:t>JUICE/RPWI Langmuir probe</a:t>
            </a:r>
          </a:p>
        </p:txBody>
      </p:sp>
    </p:spTree>
    <p:extLst>
      <p:ext uri="{BB962C8B-B14F-4D97-AF65-F5344CB8AC3E}">
        <p14:creationId xmlns:p14="http://schemas.microsoft.com/office/powerpoint/2010/main" val="212385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03112-BC39-E542-BA77-5DFC9EFDC088}"/>
              </a:ext>
            </a:extLst>
          </p:cNvPr>
          <p:cNvSpPr>
            <a:spLocks noGrp="1"/>
          </p:cNvSpPr>
          <p:nvPr>
            <p:ph type="title"/>
          </p:nvPr>
        </p:nvSpPr>
        <p:spPr/>
        <p:txBody>
          <a:bodyPr/>
          <a:lstStyle/>
          <a:p>
            <a:r>
              <a:rPr lang="en-SE" dirty="0"/>
              <a:t>Conclusions</a:t>
            </a:r>
          </a:p>
        </p:txBody>
      </p:sp>
      <p:sp>
        <p:nvSpPr>
          <p:cNvPr id="3" name="Content Placeholder 2">
            <a:extLst>
              <a:ext uri="{FF2B5EF4-FFF2-40B4-BE49-F238E27FC236}">
                <a16:creationId xmlns:a16="http://schemas.microsoft.com/office/drawing/2014/main" id="{CB52040A-4A5D-6B4B-B386-69F893E47625}"/>
              </a:ext>
            </a:extLst>
          </p:cNvPr>
          <p:cNvSpPr>
            <a:spLocks noGrp="1"/>
          </p:cNvSpPr>
          <p:nvPr>
            <p:ph idx="1"/>
          </p:nvPr>
        </p:nvSpPr>
        <p:spPr/>
        <p:txBody>
          <a:bodyPr>
            <a:normAutofit/>
          </a:bodyPr>
          <a:lstStyle/>
          <a:p>
            <a:pPr algn="just"/>
            <a:r>
              <a:rPr lang="en-GB" sz="1800" dirty="0">
                <a:cs typeface="Times New Roman" panose="02020603050405020304" pitchFamily="18" charset="0"/>
              </a:rPr>
              <a:t>The Cassini results from Saturn’s and Titan’s ionosphere reveal a complex organic chemistry leading to a charged aerosol</a:t>
            </a:r>
          </a:p>
          <a:p>
            <a:pPr marL="457200" indent="-457200" algn="just">
              <a:buFont typeface="Arial" panose="020B0604020202020204" pitchFamily="34" charset="0"/>
              <a:buChar char="•"/>
            </a:pPr>
            <a:r>
              <a:rPr lang="en-GB" sz="1800" dirty="0">
                <a:cs typeface="Times New Roman" panose="02020603050405020304" pitchFamily="18" charset="0"/>
              </a:rPr>
              <a:t>Profound effect on the atmospheric chemistry with possible astrobiology implications</a:t>
            </a:r>
          </a:p>
          <a:p>
            <a:pPr marL="457200" indent="-457200" algn="just">
              <a:buFont typeface="Arial" panose="020B0604020202020204" pitchFamily="34" charset="0"/>
              <a:buChar char="•"/>
            </a:pPr>
            <a:r>
              <a:rPr lang="en-GB" sz="1800" dirty="0">
                <a:cs typeface="Times New Roman" panose="02020603050405020304" pitchFamily="18" charset="0"/>
              </a:rPr>
              <a:t>May affect atmospheric isotopic ratios for certain elements</a:t>
            </a:r>
          </a:p>
          <a:p>
            <a:pPr algn="just"/>
            <a:r>
              <a:rPr lang="en-GB" sz="1800" dirty="0">
                <a:cs typeface="Times New Roman" panose="02020603050405020304" pitchFamily="18" charset="0"/>
              </a:rPr>
              <a:t>A (double) Langmuir Probe (LP) experiment together with electron &amp; ion spectrometers is useful for </a:t>
            </a:r>
            <a:r>
              <a:rPr lang="en-GB" sz="1800" b="1" i="1" dirty="0">
                <a:cs typeface="Times New Roman" panose="02020603050405020304" pitchFamily="18" charset="0"/>
              </a:rPr>
              <a:t>identifying complex organic chemistry &amp; charged aerosol/dust in Neptune’s &amp; Uranus’ ionospheres </a:t>
            </a:r>
            <a:r>
              <a:rPr lang="en-GB" sz="1800" dirty="0">
                <a:cs typeface="Times New Roman" panose="02020603050405020304" pitchFamily="18" charset="0"/>
              </a:rPr>
              <a:t>and to give definite quantitative estimates on</a:t>
            </a:r>
          </a:p>
          <a:p>
            <a:pPr marL="457200" indent="-457200" algn="just">
              <a:buFont typeface="Arial" panose="020B0604020202020204" pitchFamily="34" charset="0"/>
              <a:buChar char="•"/>
            </a:pPr>
            <a:r>
              <a:rPr lang="en-GB" sz="1800" dirty="0">
                <a:cs typeface="Times New Roman" panose="02020603050405020304" pitchFamily="18" charset="0"/>
              </a:rPr>
              <a:t>The number densities of charged particles</a:t>
            </a:r>
          </a:p>
          <a:p>
            <a:pPr marL="457200" indent="-457200" algn="just">
              <a:buFont typeface="Arial" panose="020B0604020202020204" pitchFamily="34" charset="0"/>
              <a:buChar char="•"/>
            </a:pPr>
            <a:r>
              <a:rPr lang="en-GB" sz="1800" dirty="0">
                <a:cs typeface="Times New Roman" panose="02020603050405020304" pitchFamily="18" charset="0"/>
              </a:rPr>
              <a:t>The electron temperature, a crucial parameter for ion-molecule reaction rates</a:t>
            </a:r>
          </a:p>
          <a:p>
            <a:pPr algn="just"/>
            <a:r>
              <a:rPr lang="en-GB" sz="1800" b="1" dirty="0">
                <a:cs typeface="Times New Roman" panose="02020603050405020304" pitchFamily="18" charset="0"/>
              </a:rPr>
              <a:t>Triton</a:t>
            </a:r>
            <a:r>
              <a:rPr lang="en-GB" sz="1800" dirty="0">
                <a:cs typeface="Times New Roman" panose="02020603050405020304" pitchFamily="18" charset="0"/>
              </a:rPr>
              <a:t>, a possible ocean (KBO?) world with a substantial ionosphere, may harbour a complex organic chemistry, aerosol production and active plumes</a:t>
            </a:r>
          </a:p>
          <a:p>
            <a:pPr marL="457200" indent="-457200" algn="just">
              <a:buFont typeface="Arial" panose="020B0604020202020204" pitchFamily="34" charset="0"/>
              <a:buChar char="•"/>
            </a:pPr>
            <a:r>
              <a:rPr lang="en-GB" sz="1800" dirty="0">
                <a:cs typeface="Times New Roman" panose="02020603050405020304" pitchFamily="18" charset="0"/>
              </a:rPr>
              <a:t>An LP would monitor readily this ionosphere and charged aerosol during flybys there</a:t>
            </a:r>
          </a:p>
          <a:p>
            <a:pPr algn="just"/>
            <a:r>
              <a:rPr lang="en-GB" sz="1800" dirty="0">
                <a:cs typeface="Times New Roman" panose="02020603050405020304" pitchFamily="18" charset="0"/>
              </a:rPr>
              <a:t>An LP can be made to fit both an atmospheric probe, an orbiter or a Triton lander.</a:t>
            </a:r>
          </a:p>
        </p:txBody>
      </p:sp>
    </p:spTree>
    <p:extLst>
      <p:ext uri="{BB962C8B-B14F-4D97-AF65-F5344CB8AC3E}">
        <p14:creationId xmlns:p14="http://schemas.microsoft.com/office/powerpoint/2010/main" val="3145451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1731-3E24-324F-A29B-D65FEBD3B766}"/>
              </a:ext>
            </a:extLst>
          </p:cNvPr>
          <p:cNvSpPr>
            <a:spLocks noGrp="1"/>
          </p:cNvSpPr>
          <p:nvPr>
            <p:ph type="title"/>
          </p:nvPr>
        </p:nvSpPr>
        <p:spPr/>
        <p:txBody>
          <a:bodyPr/>
          <a:lstStyle/>
          <a:p>
            <a:r>
              <a:rPr lang="en-SE" dirty="0"/>
              <a:t>Ice Giant Ionospheres</a:t>
            </a:r>
          </a:p>
        </p:txBody>
      </p:sp>
      <p:sp>
        <p:nvSpPr>
          <p:cNvPr id="3" name="Text Placeholder 2">
            <a:extLst>
              <a:ext uri="{FF2B5EF4-FFF2-40B4-BE49-F238E27FC236}">
                <a16:creationId xmlns:a16="http://schemas.microsoft.com/office/drawing/2014/main" id="{BB13F12B-E306-5F43-A3B0-DE2C261D1599}"/>
              </a:ext>
            </a:extLst>
          </p:cNvPr>
          <p:cNvSpPr>
            <a:spLocks noGrp="1"/>
          </p:cNvSpPr>
          <p:nvPr>
            <p:ph type="body" idx="1"/>
          </p:nvPr>
        </p:nvSpPr>
        <p:spPr>
          <a:xfrm>
            <a:off x="522288" y="1681163"/>
            <a:ext cx="5157787" cy="823912"/>
          </a:xfrm>
        </p:spPr>
        <p:txBody>
          <a:bodyPr/>
          <a:lstStyle/>
          <a:p>
            <a:r>
              <a:rPr lang="en-SE" dirty="0"/>
              <a:t>Uranus Ionosphere</a:t>
            </a:r>
          </a:p>
        </p:txBody>
      </p:sp>
      <p:sp>
        <p:nvSpPr>
          <p:cNvPr id="5" name="Text Placeholder 4">
            <a:extLst>
              <a:ext uri="{FF2B5EF4-FFF2-40B4-BE49-F238E27FC236}">
                <a16:creationId xmlns:a16="http://schemas.microsoft.com/office/drawing/2014/main" id="{745A6A92-7EC9-C54C-A339-0EBE13CDF39B}"/>
              </a:ext>
            </a:extLst>
          </p:cNvPr>
          <p:cNvSpPr>
            <a:spLocks noGrp="1"/>
          </p:cNvSpPr>
          <p:nvPr>
            <p:ph type="body" sz="quarter" idx="3"/>
          </p:nvPr>
        </p:nvSpPr>
        <p:spPr>
          <a:xfrm>
            <a:off x="8585570" y="1681163"/>
            <a:ext cx="6132042" cy="823912"/>
          </a:xfrm>
        </p:spPr>
        <p:txBody>
          <a:bodyPr/>
          <a:lstStyle/>
          <a:p>
            <a:r>
              <a:rPr lang="en-SE" dirty="0"/>
              <a:t>Neptune Ionosphere</a:t>
            </a:r>
          </a:p>
        </p:txBody>
      </p:sp>
      <p:pic>
        <p:nvPicPr>
          <p:cNvPr id="7" name="Content Placeholder 6">
            <a:extLst>
              <a:ext uri="{FF2B5EF4-FFF2-40B4-BE49-F238E27FC236}">
                <a16:creationId xmlns:a16="http://schemas.microsoft.com/office/drawing/2014/main" id="{8F87F22D-5BBC-8148-BB18-21D1FBD8786E}"/>
              </a:ext>
            </a:extLst>
          </p:cNvPr>
          <p:cNvPicPr>
            <a:picLocks noGrp="1" noChangeAspect="1"/>
          </p:cNvPicPr>
          <p:nvPr>
            <p:ph sz="half" idx="2"/>
          </p:nvPr>
        </p:nvPicPr>
        <p:blipFill>
          <a:blip r:embed="rId2"/>
          <a:stretch>
            <a:fillRect/>
          </a:stretch>
        </p:blipFill>
        <p:spPr>
          <a:xfrm>
            <a:off x="522288" y="2607469"/>
            <a:ext cx="3828006" cy="3921372"/>
          </a:xfrm>
          <a:prstGeom prst="rect">
            <a:avLst/>
          </a:prstGeom>
        </p:spPr>
      </p:pic>
      <p:pic>
        <p:nvPicPr>
          <p:cNvPr id="8" name="Content Placeholder 7">
            <a:extLst>
              <a:ext uri="{FF2B5EF4-FFF2-40B4-BE49-F238E27FC236}">
                <a16:creationId xmlns:a16="http://schemas.microsoft.com/office/drawing/2014/main" id="{4FE3C09A-C314-EA42-B3AE-2A057D3C8F43}"/>
              </a:ext>
            </a:extLst>
          </p:cNvPr>
          <p:cNvPicPr>
            <a:picLocks noGrp="1" noChangeAspect="1"/>
          </p:cNvPicPr>
          <p:nvPr>
            <p:ph sz="quarter" idx="4"/>
          </p:nvPr>
        </p:nvPicPr>
        <p:blipFill>
          <a:blip r:embed="rId3"/>
          <a:stretch>
            <a:fillRect/>
          </a:stretch>
        </p:blipFill>
        <p:spPr>
          <a:xfrm>
            <a:off x="8648527" y="2607469"/>
            <a:ext cx="3095343" cy="3917420"/>
          </a:xfrm>
          <a:prstGeom prst="rect">
            <a:avLst/>
          </a:prstGeom>
        </p:spPr>
      </p:pic>
      <p:sp>
        <p:nvSpPr>
          <p:cNvPr id="9" name="TextBox 8">
            <a:extLst>
              <a:ext uri="{FF2B5EF4-FFF2-40B4-BE49-F238E27FC236}">
                <a16:creationId xmlns:a16="http://schemas.microsoft.com/office/drawing/2014/main" id="{A319FB0C-E5E7-684D-B6D9-F0B4C848395F}"/>
              </a:ext>
            </a:extLst>
          </p:cNvPr>
          <p:cNvSpPr txBox="1"/>
          <p:nvPr/>
        </p:nvSpPr>
        <p:spPr>
          <a:xfrm rot="10800000" flipV="1">
            <a:off x="4585407" y="2007305"/>
            <a:ext cx="3828007" cy="4739759"/>
          </a:xfrm>
          <a:prstGeom prst="rect">
            <a:avLst/>
          </a:prstGeom>
          <a:noFill/>
        </p:spPr>
        <p:txBody>
          <a:bodyPr wrap="square" rtlCol="0">
            <a:spAutoFit/>
          </a:bodyPr>
          <a:lstStyle/>
          <a:p>
            <a:pPr algn="just"/>
            <a:r>
              <a:rPr lang="en-GB" sz="1600" dirty="0">
                <a:cs typeface="Times New Roman" panose="02020603050405020304" pitchFamily="18" charset="0"/>
              </a:rPr>
              <a:t>One couple (ingress &amp; egress) of radio occultation measurements were made each at Uranus and Neptune by the Voyager-2 spacecraft, giving electron density (n</a:t>
            </a:r>
            <a:r>
              <a:rPr lang="en-GB" sz="1600" baseline="-25000" dirty="0">
                <a:cs typeface="Times New Roman" panose="02020603050405020304" pitchFamily="18" charset="0"/>
              </a:rPr>
              <a:t>e</a:t>
            </a:r>
            <a:r>
              <a:rPr lang="en-GB" sz="1600" dirty="0">
                <a:cs typeface="Times New Roman" panose="02020603050405020304" pitchFamily="18" charset="0"/>
              </a:rPr>
              <a:t>) altitude profiles [Lindal et al., 1987; Lindal, 1992]. </a:t>
            </a:r>
          </a:p>
          <a:p>
            <a:pPr algn="just"/>
            <a:endParaRPr lang="en-GB" sz="1600" dirty="0">
              <a:cs typeface="Times New Roman" panose="02020603050405020304" pitchFamily="18" charset="0"/>
            </a:endParaRPr>
          </a:p>
          <a:p>
            <a:pPr algn="just"/>
            <a:r>
              <a:rPr lang="en-GB" sz="1600" dirty="0">
                <a:cs typeface="Times New Roman" panose="02020603050405020304" pitchFamily="18" charset="0"/>
              </a:rPr>
              <a:t>Spiky (sharp) n</a:t>
            </a:r>
            <a:r>
              <a:rPr lang="en-GB" sz="1600" baseline="-25000" dirty="0">
                <a:cs typeface="Times New Roman" panose="02020603050405020304" pitchFamily="18" charset="0"/>
              </a:rPr>
              <a:t>e</a:t>
            </a:r>
            <a:r>
              <a:rPr lang="en-GB" sz="1600" dirty="0">
                <a:cs typeface="Times New Roman" panose="02020603050405020304" pitchFamily="18" charset="0"/>
              </a:rPr>
              <a:t> layers were detected below about 2000 km (above 1 bar level), and the measured n</a:t>
            </a:r>
            <a:r>
              <a:rPr lang="en-GB" sz="1600" baseline="-25000" dirty="0">
                <a:cs typeface="Times New Roman" panose="02020603050405020304" pitchFamily="18" charset="0"/>
              </a:rPr>
              <a:t>e</a:t>
            </a:r>
            <a:r>
              <a:rPr lang="en-GB" sz="1600" dirty="0">
                <a:cs typeface="Times New Roman" panose="02020603050405020304" pitchFamily="18" charset="0"/>
              </a:rPr>
              <a:t> was significantly lower than expected from theoretical photochemical equilibrium predictions [e.g., </a:t>
            </a:r>
            <a:r>
              <a:rPr lang="en-GB" sz="1600" dirty="0" err="1">
                <a:cs typeface="Times New Roman" panose="02020603050405020304" pitchFamily="18" charset="0"/>
              </a:rPr>
              <a:t>Atreya</a:t>
            </a:r>
            <a:r>
              <a:rPr lang="en-GB" sz="1600" dirty="0">
                <a:cs typeface="Times New Roman" panose="02020603050405020304" pitchFamily="18" charset="0"/>
              </a:rPr>
              <a:t> &amp; Donahue, 1975; Shinagawa &amp; Waite, 1989]. Similar features have also been observed at Saturn and Jupiter. This lead to speculations of the existence of heavy ions of meteoritic, ring or moon origin [e.g., Lyons, 1995; Nagy et al., 2006].</a:t>
            </a:r>
          </a:p>
          <a:p>
            <a:pPr algn="just"/>
            <a:endParaRPr lang="en-SE" sz="1400" dirty="0"/>
          </a:p>
        </p:txBody>
      </p:sp>
    </p:spTree>
    <p:extLst>
      <p:ext uri="{BB962C8B-B14F-4D97-AF65-F5344CB8AC3E}">
        <p14:creationId xmlns:p14="http://schemas.microsoft.com/office/powerpoint/2010/main" val="3785655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E82AE-7DB4-6D4C-9A85-22A5EC713154}"/>
              </a:ext>
            </a:extLst>
          </p:cNvPr>
          <p:cNvSpPr>
            <a:spLocks noGrp="1"/>
          </p:cNvSpPr>
          <p:nvPr>
            <p:ph type="title"/>
          </p:nvPr>
        </p:nvSpPr>
        <p:spPr/>
        <p:txBody>
          <a:bodyPr/>
          <a:lstStyle/>
          <a:p>
            <a:r>
              <a:rPr lang="en-SE" dirty="0"/>
              <a:t>Cassini in-situ observations of </a:t>
            </a:r>
            <a:br>
              <a:rPr lang="en-SE" dirty="0"/>
            </a:br>
            <a:r>
              <a:rPr lang="en-SE" dirty="0"/>
              <a:t>Saturn’s Ionosphere</a:t>
            </a:r>
          </a:p>
        </p:txBody>
      </p:sp>
      <p:sp>
        <p:nvSpPr>
          <p:cNvPr id="3" name="Content Placeholder 2">
            <a:extLst>
              <a:ext uri="{FF2B5EF4-FFF2-40B4-BE49-F238E27FC236}">
                <a16:creationId xmlns:a16="http://schemas.microsoft.com/office/drawing/2014/main" id="{90A73D05-90E8-034C-8BB9-0F6F426BBBF2}"/>
              </a:ext>
            </a:extLst>
          </p:cNvPr>
          <p:cNvSpPr>
            <a:spLocks noGrp="1"/>
          </p:cNvSpPr>
          <p:nvPr>
            <p:ph idx="1"/>
          </p:nvPr>
        </p:nvSpPr>
        <p:spPr/>
        <p:txBody>
          <a:bodyPr/>
          <a:lstStyle/>
          <a:p>
            <a:pPr algn="just"/>
            <a:r>
              <a:rPr lang="en-US" sz="2000" dirty="0">
                <a:cs typeface="Times New Roman" panose="02020603050405020304" pitchFamily="18" charset="0"/>
              </a:rPr>
              <a:t>The Cassini in-situ measurements during the proximal orbits monitored the ring material, Saturn’s ionosphere and thermosphere. The Radio and Plasma Wave Science (RPWS), the Magnetosphere Imaging Instrument (MIMI), the Cosmic Dust Analyzer (CDA) and the Ion and Neutral Mass Spectrometer (INMS) together reveled [e.g. Mitchell et al., 2018; Hsu et al., 2018; Waite et al., 2018; </a:t>
            </a:r>
            <a:r>
              <a:rPr lang="en-US" sz="2000" dirty="0" err="1">
                <a:cs typeface="Times New Roman" panose="02020603050405020304" pitchFamily="18" charset="0"/>
              </a:rPr>
              <a:t>Wahlund</a:t>
            </a:r>
            <a:r>
              <a:rPr lang="en-US" sz="2000" dirty="0">
                <a:cs typeface="Times New Roman" panose="02020603050405020304" pitchFamily="18" charset="0"/>
              </a:rPr>
              <a:t> et al., 2017, 2020; Hadid et al., 2018; </a:t>
            </a:r>
            <a:r>
              <a:rPr lang="en-US" sz="2000" dirty="0" err="1">
                <a:cs typeface="Times New Roman" panose="02020603050405020304" pitchFamily="18" charset="0"/>
              </a:rPr>
              <a:t>Persoon</a:t>
            </a:r>
            <a:r>
              <a:rPr lang="en-US" sz="2000" dirty="0">
                <a:cs typeface="Times New Roman" panose="02020603050405020304" pitchFamily="18" charset="0"/>
              </a:rPr>
              <a:t> et al., 2018; </a:t>
            </a:r>
            <a:r>
              <a:rPr lang="en-US" sz="2000" dirty="0" err="1">
                <a:cs typeface="Times New Roman" panose="02020603050405020304" pitchFamily="18" charset="0"/>
              </a:rPr>
              <a:t>Morooka</a:t>
            </a:r>
            <a:r>
              <a:rPr lang="en-US" sz="2000" dirty="0">
                <a:cs typeface="Times New Roman" panose="02020603050405020304" pitchFamily="18" charset="0"/>
              </a:rPr>
              <a:t> et al., 2019]:</a:t>
            </a:r>
          </a:p>
          <a:p>
            <a:pPr marL="457200" indent="-457200" algn="just">
              <a:buFont typeface="Arial" panose="020B0604020202020204" pitchFamily="34" charset="0"/>
              <a:buChar char="•"/>
            </a:pPr>
            <a:r>
              <a:rPr lang="en-US" sz="2000" dirty="0">
                <a:cs typeface="Times New Roman" panose="02020603050405020304" pitchFamily="18" charset="0"/>
              </a:rPr>
              <a:t>The topside ionosphere, closest to the D-ring, contained large amounts of &lt;50 nm-sized dust near the equatorial plane. The nm-sized grains were predominantly negatively charged.</a:t>
            </a:r>
          </a:p>
          <a:p>
            <a:pPr marL="457200" indent="-457200" algn="just">
              <a:buFont typeface="Arial" panose="020B0604020202020204" pitchFamily="34" charset="0"/>
              <a:buChar char="•"/>
            </a:pPr>
            <a:r>
              <a:rPr lang="en-US" sz="2000" dirty="0">
                <a:cs typeface="Times New Roman" panose="02020603050405020304" pitchFamily="18" charset="0"/>
              </a:rPr>
              <a:t>An influx of ring material is continuously deposited into the atmosphere, and when the dust impacts deeper atmospheric layers at large speeds (~30 km/s), they partly break apart, sublimate, and deposit energy and mass at 1500-1900 km altitude above the 1-bar level. </a:t>
            </a:r>
          </a:p>
          <a:p>
            <a:pPr marL="457200" indent="-457200" algn="just">
              <a:buFont typeface="Arial" panose="020B0604020202020204" pitchFamily="34" charset="0"/>
              <a:buChar char="•"/>
            </a:pPr>
            <a:r>
              <a:rPr lang="en-US" sz="2000" dirty="0">
                <a:cs typeface="Times New Roman" panose="02020603050405020304" pitchFamily="18" charset="0"/>
              </a:rPr>
              <a:t>A very complex neutral and ion chemistry results in Saturn’s ionosphere near the density peak with a dusty/aerosol plasma state that consists of negatively and positively charged heavy cluster ions and grains. The large ion densities (10</a:t>
            </a:r>
            <a:r>
              <a:rPr lang="en-US" sz="2000" baseline="30000" dirty="0">
                <a:cs typeface="Times New Roman" panose="02020603050405020304" pitchFamily="18" charset="0"/>
              </a:rPr>
              <a:t>4</a:t>
            </a:r>
            <a:r>
              <a:rPr lang="en-US" sz="2000" dirty="0">
                <a:cs typeface="Times New Roman" panose="02020603050405020304" pitchFamily="18" charset="0"/>
              </a:rPr>
              <a:t>-10</a:t>
            </a:r>
            <a:r>
              <a:rPr lang="en-US" sz="2000" baseline="30000" dirty="0">
                <a:cs typeface="Times New Roman" panose="02020603050405020304" pitchFamily="18" charset="0"/>
              </a:rPr>
              <a:t>5</a:t>
            </a:r>
            <a:r>
              <a:rPr lang="en-US" sz="2000" dirty="0">
                <a:cs typeface="Times New Roman" panose="02020603050405020304" pitchFamily="18" charset="0"/>
              </a:rPr>
              <a:t> cm</a:t>
            </a:r>
            <a:r>
              <a:rPr lang="en-US" sz="2000" baseline="30000" dirty="0">
                <a:cs typeface="Times New Roman" panose="02020603050405020304" pitchFamily="18" charset="0"/>
              </a:rPr>
              <a:t>-3</a:t>
            </a:r>
            <a:r>
              <a:rPr lang="en-US" sz="2000" dirty="0">
                <a:cs typeface="Times New Roman" panose="02020603050405020304" pitchFamily="18" charset="0"/>
              </a:rPr>
              <a:t>) were clearly not in agreement with normal photochemical equilibrium models.</a:t>
            </a:r>
            <a:r>
              <a:rPr lang="sv-SE" sz="2000" dirty="0">
                <a:cs typeface="Times New Roman" panose="02020603050405020304" pitchFamily="18" charset="0"/>
              </a:rPr>
              <a:t> </a:t>
            </a:r>
            <a:endParaRPr lang="en-GB" sz="2000" dirty="0">
              <a:cs typeface="Times New Roman" panose="02020603050405020304" pitchFamily="18" charset="0"/>
            </a:endParaRPr>
          </a:p>
          <a:p>
            <a:endParaRPr lang="en-SE" dirty="0"/>
          </a:p>
        </p:txBody>
      </p:sp>
    </p:spTree>
    <p:extLst>
      <p:ext uri="{BB962C8B-B14F-4D97-AF65-F5344CB8AC3E}">
        <p14:creationId xmlns:p14="http://schemas.microsoft.com/office/powerpoint/2010/main" val="331673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39168-1AD5-E345-9911-9D8DF44277AF}"/>
              </a:ext>
            </a:extLst>
          </p:cNvPr>
          <p:cNvSpPr>
            <a:spLocks noGrp="1"/>
          </p:cNvSpPr>
          <p:nvPr>
            <p:ph type="title"/>
          </p:nvPr>
        </p:nvSpPr>
        <p:spPr/>
        <p:txBody>
          <a:bodyPr/>
          <a:lstStyle/>
          <a:p>
            <a:r>
              <a:rPr lang="en-GB" dirty="0"/>
              <a:t>Complex Organic Chemistry &amp; Aerosol production at Saturn</a:t>
            </a:r>
          </a:p>
        </p:txBody>
      </p:sp>
      <p:sp>
        <p:nvSpPr>
          <p:cNvPr id="3" name="Content Placeholder 2">
            <a:extLst>
              <a:ext uri="{FF2B5EF4-FFF2-40B4-BE49-F238E27FC236}">
                <a16:creationId xmlns:a16="http://schemas.microsoft.com/office/drawing/2014/main" id="{5B0DC821-71E3-1648-9434-0F5BF9FF0412}"/>
              </a:ext>
            </a:extLst>
          </p:cNvPr>
          <p:cNvSpPr>
            <a:spLocks noGrp="1"/>
          </p:cNvSpPr>
          <p:nvPr>
            <p:ph idx="1"/>
          </p:nvPr>
        </p:nvSpPr>
        <p:spPr>
          <a:xfrm>
            <a:off x="838200" y="1825624"/>
            <a:ext cx="4283815" cy="4758055"/>
          </a:xfrm>
        </p:spPr>
        <p:txBody>
          <a:bodyPr/>
          <a:lstStyle/>
          <a:p>
            <a:r>
              <a:rPr lang="en-GB" dirty="0"/>
              <a:t>22 proximal orbits</a:t>
            </a:r>
          </a:p>
          <a:p>
            <a:r>
              <a:rPr lang="en-GB" dirty="0"/>
              <a:t>1 plunge</a:t>
            </a:r>
          </a:p>
          <a:p>
            <a:r>
              <a:rPr lang="en-GB" dirty="0"/>
              <a:t>Inside &amp; into Saturn’s atmosphere/ionosphere</a:t>
            </a:r>
          </a:p>
          <a:p>
            <a:endParaRPr lang="en-GB" dirty="0"/>
          </a:p>
          <a:p>
            <a:r>
              <a:rPr lang="en-GB" dirty="0"/>
              <a:t>Initial results indicate a more complex organic chemistry than on Titan!</a:t>
            </a:r>
          </a:p>
        </p:txBody>
      </p:sp>
      <p:pic>
        <p:nvPicPr>
          <p:cNvPr id="4" name="Picture 3">
            <a:extLst>
              <a:ext uri="{FF2B5EF4-FFF2-40B4-BE49-F238E27FC236}">
                <a16:creationId xmlns:a16="http://schemas.microsoft.com/office/drawing/2014/main" id="{15835BF6-6CCD-5B40-9BC6-2CE159334B34}"/>
              </a:ext>
            </a:extLst>
          </p:cNvPr>
          <p:cNvPicPr>
            <a:picLocks noChangeAspect="1"/>
          </p:cNvPicPr>
          <p:nvPr/>
        </p:nvPicPr>
        <p:blipFill>
          <a:blip r:embed="rId2"/>
          <a:stretch>
            <a:fillRect/>
          </a:stretch>
        </p:blipFill>
        <p:spPr>
          <a:xfrm>
            <a:off x="5465773" y="1825624"/>
            <a:ext cx="6660847" cy="4142039"/>
          </a:xfrm>
          <a:prstGeom prst="rect">
            <a:avLst/>
          </a:prstGeom>
        </p:spPr>
      </p:pic>
      <p:sp>
        <p:nvSpPr>
          <p:cNvPr id="5" name="TextBox 4">
            <a:extLst>
              <a:ext uri="{FF2B5EF4-FFF2-40B4-BE49-F238E27FC236}">
                <a16:creationId xmlns:a16="http://schemas.microsoft.com/office/drawing/2014/main" id="{0D8DFDC3-D752-3C41-B152-6DCB445527C5}"/>
              </a:ext>
            </a:extLst>
          </p:cNvPr>
          <p:cNvSpPr txBox="1"/>
          <p:nvPr/>
        </p:nvSpPr>
        <p:spPr>
          <a:xfrm>
            <a:off x="5465774" y="6102599"/>
            <a:ext cx="5940164" cy="646331"/>
          </a:xfrm>
          <a:prstGeom prst="rect">
            <a:avLst/>
          </a:prstGeom>
          <a:noFill/>
        </p:spPr>
        <p:txBody>
          <a:bodyPr wrap="square" rtlCol="0">
            <a:spAutoFit/>
          </a:bodyPr>
          <a:lstStyle/>
          <a:p>
            <a:r>
              <a:rPr lang="sv-SE" i="1" dirty="0"/>
              <a:t>Wahlund et al., 2017; </a:t>
            </a:r>
            <a:r>
              <a:rPr lang="sv-SE" i="1" dirty="0" err="1"/>
              <a:t>Waite</a:t>
            </a:r>
            <a:r>
              <a:rPr lang="sv-SE" i="1" dirty="0"/>
              <a:t> et al., 2018; Mitchell et al., 2018; Dougherty et al., 2018; </a:t>
            </a:r>
            <a:r>
              <a:rPr lang="sv-SE" i="1" dirty="0" err="1"/>
              <a:t>Hsu</a:t>
            </a:r>
            <a:r>
              <a:rPr lang="sv-SE" i="1" dirty="0"/>
              <a:t> et al., 2018</a:t>
            </a:r>
          </a:p>
        </p:txBody>
      </p:sp>
    </p:spTree>
    <p:extLst>
      <p:ext uri="{BB962C8B-B14F-4D97-AF65-F5344CB8AC3E}">
        <p14:creationId xmlns:p14="http://schemas.microsoft.com/office/powerpoint/2010/main" val="78623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7E49E-D9AF-3A43-A025-873D3B339E64}"/>
              </a:ext>
            </a:extLst>
          </p:cNvPr>
          <p:cNvSpPr>
            <a:spLocks noGrp="1"/>
          </p:cNvSpPr>
          <p:nvPr>
            <p:ph type="title"/>
          </p:nvPr>
        </p:nvSpPr>
        <p:spPr>
          <a:xfrm>
            <a:off x="838200" y="304165"/>
            <a:ext cx="10515600" cy="751939"/>
          </a:xfrm>
        </p:spPr>
        <p:txBody>
          <a:bodyPr/>
          <a:lstStyle/>
          <a:p>
            <a:r>
              <a:rPr lang="en-SE" dirty="0"/>
              <a:t>Previous Radio Occultation measurements </a:t>
            </a:r>
          </a:p>
        </p:txBody>
      </p:sp>
      <p:pic>
        <p:nvPicPr>
          <p:cNvPr id="4" name="Picture 3">
            <a:extLst>
              <a:ext uri="{FF2B5EF4-FFF2-40B4-BE49-F238E27FC236}">
                <a16:creationId xmlns:a16="http://schemas.microsoft.com/office/drawing/2014/main" id="{41750E0A-3D53-E141-A232-F9B9DFC1CF76}"/>
              </a:ext>
            </a:extLst>
          </p:cNvPr>
          <p:cNvPicPr>
            <a:picLocks noChangeAspect="1"/>
          </p:cNvPicPr>
          <p:nvPr/>
        </p:nvPicPr>
        <p:blipFill>
          <a:blip r:embed="rId2"/>
          <a:stretch>
            <a:fillRect/>
          </a:stretch>
        </p:blipFill>
        <p:spPr>
          <a:xfrm>
            <a:off x="5293360" y="2169696"/>
            <a:ext cx="6159500" cy="4445000"/>
          </a:xfrm>
          <a:prstGeom prst="rect">
            <a:avLst/>
          </a:prstGeom>
        </p:spPr>
      </p:pic>
      <p:pic>
        <p:nvPicPr>
          <p:cNvPr id="5" name="Picture 4">
            <a:extLst>
              <a:ext uri="{FF2B5EF4-FFF2-40B4-BE49-F238E27FC236}">
                <a16:creationId xmlns:a16="http://schemas.microsoft.com/office/drawing/2014/main" id="{292998D7-E1D4-7343-A163-2B3AE06A965F}"/>
              </a:ext>
            </a:extLst>
          </p:cNvPr>
          <p:cNvPicPr>
            <a:picLocks noChangeAspect="1"/>
          </p:cNvPicPr>
          <p:nvPr/>
        </p:nvPicPr>
        <p:blipFill>
          <a:blip r:embed="rId3"/>
          <a:stretch>
            <a:fillRect/>
          </a:stretch>
        </p:blipFill>
        <p:spPr>
          <a:xfrm>
            <a:off x="823369" y="1117064"/>
            <a:ext cx="3729990" cy="2718336"/>
          </a:xfrm>
          <a:prstGeom prst="rect">
            <a:avLst/>
          </a:prstGeom>
        </p:spPr>
      </p:pic>
      <p:pic>
        <p:nvPicPr>
          <p:cNvPr id="6" name="Picture 5">
            <a:extLst>
              <a:ext uri="{FF2B5EF4-FFF2-40B4-BE49-F238E27FC236}">
                <a16:creationId xmlns:a16="http://schemas.microsoft.com/office/drawing/2014/main" id="{7DBC93DD-F811-ED44-BBE7-34E2F5D65EC3}"/>
              </a:ext>
            </a:extLst>
          </p:cNvPr>
          <p:cNvPicPr/>
          <p:nvPr/>
        </p:nvPicPr>
        <p:blipFill>
          <a:blip r:embed="rId4"/>
          <a:stretch/>
        </p:blipFill>
        <p:spPr>
          <a:xfrm>
            <a:off x="838200" y="3896360"/>
            <a:ext cx="3715159" cy="2718336"/>
          </a:xfrm>
          <a:prstGeom prst="rect">
            <a:avLst/>
          </a:prstGeom>
          <a:ln w="36720">
            <a:noFill/>
          </a:ln>
        </p:spPr>
      </p:pic>
      <p:sp>
        <p:nvSpPr>
          <p:cNvPr id="7" name="TextBox 6">
            <a:extLst>
              <a:ext uri="{FF2B5EF4-FFF2-40B4-BE49-F238E27FC236}">
                <a16:creationId xmlns:a16="http://schemas.microsoft.com/office/drawing/2014/main" id="{908EFD65-3EE9-3542-ACB5-436D13CE2428}"/>
              </a:ext>
            </a:extLst>
          </p:cNvPr>
          <p:cNvSpPr txBox="1"/>
          <p:nvPr/>
        </p:nvSpPr>
        <p:spPr>
          <a:xfrm>
            <a:off x="4568190" y="1136640"/>
            <a:ext cx="3034485" cy="646331"/>
          </a:xfrm>
          <a:prstGeom prst="rect">
            <a:avLst/>
          </a:prstGeom>
          <a:noFill/>
        </p:spPr>
        <p:txBody>
          <a:bodyPr wrap="none" rtlCol="0">
            <a:spAutoFit/>
          </a:bodyPr>
          <a:lstStyle/>
          <a:p>
            <a:r>
              <a:rPr lang="en-SE" dirty="0"/>
              <a:t>Kliore et al., 2009</a:t>
            </a:r>
          </a:p>
          <a:p>
            <a:r>
              <a:rPr lang="en-SE" dirty="0"/>
              <a:t>(limb measurements, only N</a:t>
            </a:r>
            <a:r>
              <a:rPr lang="en-SE" baseline="-25000" dirty="0"/>
              <a:t>e</a:t>
            </a:r>
            <a:r>
              <a:rPr lang="en-SE" dirty="0"/>
              <a:t>)</a:t>
            </a:r>
          </a:p>
        </p:txBody>
      </p:sp>
      <p:sp>
        <p:nvSpPr>
          <p:cNvPr id="9" name="TextBox 8">
            <a:extLst>
              <a:ext uri="{FF2B5EF4-FFF2-40B4-BE49-F238E27FC236}">
                <a16:creationId xmlns:a16="http://schemas.microsoft.com/office/drawing/2014/main" id="{7CFAB3BA-D15F-2849-AC09-4B28A8548B6F}"/>
              </a:ext>
            </a:extLst>
          </p:cNvPr>
          <p:cNvSpPr txBox="1"/>
          <p:nvPr/>
        </p:nvSpPr>
        <p:spPr>
          <a:xfrm>
            <a:off x="2856631" y="4846419"/>
            <a:ext cx="1711559" cy="523220"/>
          </a:xfrm>
          <a:prstGeom prst="rect">
            <a:avLst/>
          </a:prstGeom>
          <a:noFill/>
        </p:spPr>
        <p:txBody>
          <a:bodyPr wrap="none" rtlCol="0">
            <a:spAutoFit/>
          </a:bodyPr>
          <a:lstStyle/>
          <a:p>
            <a:r>
              <a:rPr lang="en-SE" sz="1400" dirty="0"/>
              <a:t>(RPWS/LP</a:t>
            </a:r>
          </a:p>
          <a:p>
            <a:r>
              <a:rPr lang="en-SE" sz="1400" dirty="0"/>
              <a:t>Wahlund et a., 2017)</a:t>
            </a:r>
          </a:p>
        </p:txBody>
      </p:sp>
      <p:sp>
        <p:nvSpPr>
          <p:cNvPr id="10" name="TextBox 9">
            <a:extLst>
              <a:ext uri="{FF2B5EF4-FFF2-40B4-BE49-F238E27FC236}">
                <a16:creationId xmlns:a16="http://schemas.microsoft.com/office/drawing/2014/main" id="{8416C5A9-9A8A-034D-AD60-D309929C6875}"/>
              </a:ext>
            </a:extLst>
          </p:cNvPr>
          <p:cNvSpPr txBox="1"/>
          <p:nvPr/>
        </p:nvSpPr>
        <p:spPr>
          <a:xfrm>
            <a:off x="5875020" y="5907306"/>
            <a:ext cx="2082621" cy="369332"/>
          </a:xfrm>
          <a:prstGeom prst="rect">
            <a:avLst/>
          </a:prstGeom>
          <a:noFill/>
        </p:spPr>
        <p:txBody>
          <a:bodyPr wrap="none" rtlCol="0">
            <a:spAutoFit/>
          </a:bodyPr>
          <a:lstStyle/>
          <a:p>
            <a:r>
              <a:rPr lang="en-SE" dirty="0"/>
              <a:t>“Mess” &lt; 2300 km!?</a:t>
            </a:r>
          </a:p>
        </p:txBody>
      </p:sp>
      <p:sp>
        <p:nvSpPr>
          <p:cNvPr id="11" name="Rectangle 10">
            <a:extLst>
              <a:ext uri="{FF2B5EF4-FFF2-40B4-BE49-F238E27FC236}">
                <a16:creationId xmlns:a16="http://schemas.microsoft.com/office/drawing/2014/main" id="{280B0C48-3E05-794F-822E-A0DFD3754B98}"/>
              </a:ext>
            </a:extLst>
          </p:cNvPr>
          <p:cNvSpPr/>
          <p:nvPr/>
        </p:nvSpPr>
        <p:spPr>
          <a:xfrm>
            <a:off x="5867400" y="2283212"/>
            <a:ext cx="5562600" cy="3361720"/>
          </a:xfrm>
          <a:prstGeom prst="rect">
            <a:avLst/>
          </a:prstGeom>
          <a:solidFill>
            <a:srgbClr val="D0CECE">
              <a:alpha val="7451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dirty="0"/>
          </a:p>
        </p:txBody>
      </p:sp>
      <p:cxnSp>
        <p:nvCxnSpPr>
          <p:cNvPr id="13" name="Straight Connector 12">
            <a:extLst>
              <a:ext uri="{FF2B5EF4-FFF2-40B4-BE49-F238E27FC236}">
                <a16:creationId xmlns:a16="http://schemas.microsoft.com/office/drawing/2014/main" id="{E6197965-F3A7-3F48-8D0F-0467AA8EDCFF}"/>
              </a:ext>
            </a:extLst>
          </p:cNvPr>
          <p:cNvCxnSpPr>
            <a:cxnSpLocks/>
          </p:cNvCxnSpPr>
          <p:nvPr/>
        </p:nvCxnSpPr>
        <p:spPr>
          <a:xfrm>
            <a:off x="5875020" y="5983000"/>
            <a:ext cx="555498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B32A7DC-1A3E-F64B-945D-3CC269C35657}"/>
              </a:ext>
            </a:extLst>
          </p:cNvPr>
          <p:cNvSpPr txBox="1"/>
          <p:nvPr/>
        </p:nvSpPr>
        <p:spPr>
          <a:xfrm>
            <a:off x="11362691" y="5721390"/>
            <a:ext cx="784859" cy="523220"/>
          </a:xfrm>
          <a:prstGeom prst="rect">
            <a:avLst/>
          </a:prstGeom>
          <a:noFill/>
        </p:spPr>
        <p:txBody>
          <a:bodyPr wrap="square" rtlCol="0">
            <a:spAutoFit/>
          </a:bodyPr>
          <a:lstStyle/>
          <a:p>
            <a:r>
              <a:rPr lang="en-SE" sz="1400" dirty="0">
                <a:solidFill>
                  <a:srgbClr val="C00000"/>
                </a:solidFill>
              </a:rPr>
              <a:t>Cassini deepest</a:t>
            </a:r>
          </a:p>
        </p:txBody>
      </p:sp>
    </p:spTree>
    <p:extLst>
      <p:ext uri="{BB962C8B-B14F-4D97-AF65-F5344CB8AC3E}">
        <p14:creationId xmlns:p14="http://schemas.microsoft.com/office/powerpoint/2010/main" val="343995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7F097-2EA5-434A-AD22-34BF36957173}"/>
              </a:ext>
            </a:extLst>
          </p:cNvPr>
          <p:cNvSpPr>
            <a:spLocks noGrp="1"/>
          </p:cNvSpPr>
          <p:nvPr>
            <p:ph type="title"/>
          </p:nvPr>
        </p:nvSpPr>
        <p:spPr>
          <a:xfrm>
            <a:off x="769620" y="199072"/>
            <a:ext cx="10515600" cy="791528"/>
          </a:xfrm>
        </p:spPr>
        <p:txBody>
          <a:bodyPr/>
          <a:lstStyle/>
          <a:p>
            <a:r>
              <a:rPr lang="sv-SE" dirty="0"/>
              <a:t>Infall </a:t>
            </a:r>
            <a:r>
              <a:rPr lang="sv-SE" dirty="0" err="1"/>
              <a:t>of</a:t>
            </a:r>
            <a:r>
              <a:rPr lang="sv-SE" dirty="0"/>
              <a:t> </a:t>
            </a:r>
            <a:r>
              <a:rPr lang="sv-SE" dirty="0" err="1"/>
              <a:t>nm-sized</a:t>
            </a:r>
            <a:r>
              <a:rPr lang="sv-SE" dirty="0"/>
              <a:t> grains</a:t>
            </a:r>
          </a:p>
        </p:txBody>
      </p:sp>
      <p:sp>
        <p:nvSpPr>
          <p:cNvPr id="3" name="Content Placeholder 2">
            <a:extLst>
              <a:ext uri="{FF2B5EF4-FFF2-40B4-BE49-F238E27FC236}">
                <a16:creationId xmlns:a16="http://schemas.microsoft.com/office/drawing/2014/main" id="{C7704BFA-9536-904D-954D-1D75F8ACF843}"/>
              </a:ext>
            </a:extLst>
          </p:cNvPr>
          <p:cNvSpPr>
            <a:spLocks noGrp="1"/>
          </p:cNvSpPr>
          <p:nvPr>
            <p:ph idx="1"/>
          </p:nvPr>
        </p:nvSpPr>
        <p:spPr>
          <a:xfrm>
            <a:off x="2209801" y="2209800"/>
            <a:ext cx="2782019" cy="3657600"/>
          </a:xfrm>
        </p:spPr>
        <p:txBody>
          <a:bodyPr/>
          <a:lstStyle/>
          <a:p>
            <a:endParaRPr lang="sv-SE" dirty="0"/>
          </a:p>
        </p:txBody>
      </p:sp>
      <p:pic>
        <p:nvPicPr>
          <p:cNvPr id="4" name="Picture 3" descr="../Dust-Velocity-placeholder-Science.png">
            <a:extLst>
              <a:ext uri="{FF2B5EF4-FFF2-40B4-BE49-F238E27FC236}">
                <a16:creationId xmlns:a16="http://schemas.microsoft.com/office/drawing/2014/main" id="{704C20D5-5B4E-1341-9E88-2790B711F7AD}"/>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459230" y="1320270"/>
            <a:ext cx="9273540" cy="4958609"/>
          </a:xfrm>
          <a:prstGeom prst="rect">
            <a:avLst/>
          </a:prstGeom>
          <a:noFill/>
          <a:ln>
            <a:noFill/>
          </a:ln>
        </p:spPr>
      </p:pic>
      <p:sp>
        <p:nvSpPr>
          <p:cNvPr id="5" name="TextBox 4">
            <a:extLst>
              <a:ext uri="{FF2B5EF4-FFF2-40B4-BE49-F238E27FC236}">
                <a16:creationId xmlns:a16="http://schemas.microsoft.com/office/drawing/2014/main" id="{10A53666-66E7-1246-BA23-12A378485241}"/>
              </a:ext>
            </a:extLst>
          </p:cNvPr>
          <p:cNvSpPr txBox="1"/>
          <p:nvPr/>
        </p:nvSpPr>
        <p:spPr>
          <a:xfrm>
            <a:off x="1425300" y="6299952"/>
            <a:ext cx="2811154" cy="369332"/>
          </a:xfrm>
          <a:prstGeom prst="rect">
            <a:avLst/>
          </a:prstGeom>
          <a:noFill/>
        </p:spPr>
        <p:txBody>
          <a:bodyPr wrap="none" rtlCol="0">
            <a:spAutoFit/>
          </a:bodyPr>
          <a:lstStyle/>
          <a:p>
            <a:r>
              <a:rPr lang="sv-SE" dirty="0" err="1"/>
              <a:t>Mitchel</a:t>
            </a:r>
            <a:r>
              <a:rPr lang="sv-SE" dirty="0"/>
              <a:t> et al., Science, 2018</a:t>
            </a:r>
          </a:p>
        </p:txBody>
      </p:sp>
    </p:spTree>
    <p:extLst>
      <p:ext uri="{BB962C8B-B14F-4D97-AF65-F5344CB8AC3E}">
        <p14:creationId xmlns:p14="http://schemas.microsoft.com/office/powerpoint/2010/main" val="1829852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4A5C3-0163-EE40-B34C-04F1C085FDBF}"/>
              </a:ext>
            </a:extLst>
          </p:cNvPr>
          <p:cNvSpPr>
            <a:spLocks noGrp="1"/>
          </p:cNvSpPr>
          <p:nvPr>
            <p:ph type="title"/>
          </p:nvPr>
        </p:nvSpPr>
        <p:spPr>
          <a:xfrm>
            <a:off x="838200" y="365125"/>
            <a:ext cx="10515600" cy="905693"/>
          </a:xfrm>
        </p:spPr>
        <p:txBody>
          <a:bodyPr/>
          <a:lstStyle/>
          <a:p>
            <a:r>
              <a:rPr lang="en-SE" dirty="0"/>
              <a:t>CDA measurements</a:t>
            </a:r>
          </a:p>
        </p:txBody>
      </p:sp>
      <p:sp>
        <p:nvSpPr>
          <p:cNvPr id="3" name="Content Placeholder 2">
            <a:extLst>
              <a:ext uri="{FF2B5EF4-FFF2-40B4-BE49-F238E27FC236}">
                <a16:creationId xmlns:a16="http://schemas.microsoft.com/office/drawing/2014/main" id="{26D718C1-BD00-FC4E-A55F-F4B650C5876C}"/>
              </a:ext>
            </a:extLst>
          </p:cNvPr>
          <p:cNvSpPr>
            <a:spLocks noGrp="1"/>
          </p:cNvSpPr>
          <p:nvPr>
            <p:ph idx="1"/>
          </p:nvPr>
        </p:nvSpPr>
        <p:spPr>
          <a:xfrm>
            <a:off x="668279" y="1609966"/>
            <a:ext cx="9556376" cy="366858"/>
          </a:xfrm>
        </p:spPr>
        <p:txBody>
          <a:bodyPr>
            <a:normAutofit/>
          </a:bodyPr>
          <a:lstStyle/>
          <a:p>
            <a:r>
              <a:rPr lang="en-SE" sz="1800" dirty="0"/>
              <a:t>Water &amp; Silicate nano-grains fall into ionosphere (100-400 kg/s, few % of what INMS reports)</a:t>
            </a:r>
          </a:p>
        </p:txBody>
      </p:sp>
      <p:sp>
        <p:nvSpPr>
          <p:cNvPr id="4" name="TextBox 3">
            <a:extLst>
              <a:ext uri="{FF2B5EF4-FFF2-40B4-BE49-F238E27FC236}">
                <a16:creationId xmlns:a16="http://schemas.microsoft.com/office/drawing/2014/main" id="{32C530C8-C181-3441-A17C-B03A1472EFB2}"/>
              </a:ext>
            </a:extLst>
          </p:cNvPr>
          <p:cNvSpPr txBox="1"/>
          <p:nvPr/>
        </p:nvSpPr>
        <p:spPr>
          <a:xfrm>
            <a:off x="4116975" y="6220778"/>
            <a:ext cx="1637371" cy="369332"/>
          </a:xfrm>
          <a:prstGeom prst="rect">
            <a:avLst/>
          </a:prstGeom>
          <a:noFill/>
        </p:spPr>
        <p:txBody>
          <a:bodyPr wrap="none" rtlCol="0">
            <a:spAutoFit/>
          </a:bodyPr>
          <a:lstStyle/>
          <a:p>
            <a:r>
              <a:rPr lang="en-SE" dirty="0"/>
              <a:t>Hsu et al., 2018</a:t>
            </a:r>
          </a:p>
        </p:txBody>
      </p:sp>
      <p:pic>
        <p:nvPicPr>
          <p:cNvPr id="5" name="Picture 4">
            <a:extLst>
              <a:ext uri="{FF2B5EF4-FFF2-40B4-BE49-F238E27FC236}">
                <a16:creationId xmlns:a16="http://schemas.microsoft.com/office/drawing/2014/main" id="{CA4BEBF7-B6FC-6F45-934B-D6D570D24BE9}"/>
              </a:ext>
            </a:extLst>
          </p:cNvPr>
          <p:cNvPicPr>
            <a:picLocks noChangeAspect="1"/>
          </p:cNvPicPr>
          <p:nvPr/>
        </p:nvPicPr>
        <p:blipFill>
          <a:blip r:embed="rId2"/>
          <a:stretch>
            <a:fillRect/>
          </a:stretch>
        </p:blipFill>
        <p:spPr>
          <a:xfrm>
            <a:off x="668279" y="2004534"/>
            <a:ext cx="3146177" cy="4216244"/>
          </a:xfrm>
          <a:prstGeom prst="rect">
            <a:avLst/>
          </a:prstGeom>
        </p:spPr>
      </p:pic>
      <p:pic>
        <p:nvPicPr>
          <p:cNvPr id="6" name="Picture 5">
            <a:extLst>
              <a:ext uri="{FF2B5EF4-FFF2-40B4-BE49-F238E27FC236}">
                <a16:creationId xmlns:a16="http://schemas.microsoft.com/office/drawing/2014/main" id="{E5275A1C-BE80-4142-9FFB-91BA4A6F55DD}"/>
              </a:ext>
            </a:extLst>
          </p:cNvPr>
          <p:cNvPicPr>
            <a:picLocks noChangeAspect="1"/>
          </p:cNvPicPr>
          <p:nvPr/>
        </p:nvPicPr>
        <p:blipFill>
          <a:blip r:embed="rId3"/>
          <a:stretch>
            <a:fillRect/>
          </a:stretch>
        </p:blipFill>
        <p:spPr>
          <a:xfrm>
            <a:off x="4116975" y="1969446"/>
            <a:ext cx="6314805" cy="4253806"/>
          </a:xfrm>
          <a:prstGeom prst="rect">
            <a:avLst/>
          </a:prstGeom>
        </p:spPr>
      </p:pic>
    </p:spTree>
    <p:extLst>
      <p:ext uri="{BB962C8B-B14F-4D97-AF65-F5344CB8AC3E}">
        <p14:creationId xmlns:p14="http://schemas.microsoft.com/office/powerpoint/2010/main" val="4042606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1DD52-F982-154A-9813-7879A49A64A9}"/>
              </a:ext>
            </a:extLst>
          </p:cNvPr>
          <p:cNvSpPr>
            <a:spLocks noGrp="1"/>
          </p:cNvSpPr>
          <p:nvPr>
            <p:ph type="title"/>
          </p:nvPr>
        </p:nvSpPr>
        <p:spPr>
          <a:xfrm>
            <a:off x="2209801" y="67236"/>
            <a:ext cx="7770813" cy="1030152"/>
          </a:xfrm>
        </p:spPr>
        <p:txBody>
          <a:bodyPr/>
          <a:lstStyle/>
          <a:p>
            <a:r>
              <a:rPr lang="en-GB" dirty="0"/>
              <a:t>Fate of grains from D-ring</a:t>
            </a:r>
          </a:p>
        </p:txBody>
      </p:sp>
      <p:pic>
        <p:nvPicPr>
          <p:cNvPr id="5" name="Content Placeholder 4">
            <a:extLst>
              <a:ext uri="{FF2B5EF4-FFF2-40B4-BE49-F238E27FC236}">
                <a16:creationId xmlns:a16="http://schemas.microsoft.com/office/drawing/2014/main" id="{5A9D4B36-AAA7-5346-BC4A-523B312F85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1041" y="990513"/>
            <a:ext cx="8196943" cy="5660670"/>
          </a:xfrm>
        </p:spPr>
      </p:pic>
      <p:sp>
        <p:nvSpPr>
          <p:cNvPr id="6" name="TextBox 5">
            <a:extLst>
              <a:ext uri="{FF2B5EF4-FFF2-40B4-BE49-F238E27FC236}">
                <a16:creationId xmlns:a16="http://schemas.microsoft.com/office/drawing/2014/main" id="{3C45DD9E-C309-B044-BAF5-8AFD84000131}"/>
              </a:ext>
            </a:extLst>
          </p:cNvPr>
          <p:cNvSpPr txBox="1"/>
          <p:nvPr/>
        </p:nvSpPr>
        <p:spPr>
          <a:xfrm>
            <a:off x="228895" y="1097388"/>
            <a:ext cx="1826526" cy="369332"/>
          </a:xfrm>
          <a:prstGeom prst="rect">
            <a:avLst/>
          </a:prstGeom>
          <a:noFill/>
        </p:spPr>
        <p:txBody>
          <a:bodyPr wrap="none" rtlCol="0">
            <a:spAutoFit/>
          </a:bodyPr>
          <a:lstStyle/>
          <a:p>
            <a:r>
              <a:rPr lang="sv-SE" dirty="0" err="1"/>
              <a:t>Hamil</a:t>
            </a:r>
            <a:r>
              <a:rPr lang="sv-SE" dirty="0"/>
              <a:t> et al., 2018</a:t>
            </a:r>
          </a:p>
        </p:txBody>
      </p:sp>
    </p:spTree>
    <p:extLst>
      <p:ext uri="{BB962C8B-B14F-4D97-AF65-F5344CB8AC3E}">
        <p14:creationId xmlns:p14="http://schemas.microsoft.com/office/powerpoint/2010/main" val="1663286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3026</TotalTime>
  <Words>1948</Words>
  <Application>Microsoft Macintosh PowerPoint</Application>
  <PresentationFormat>Widescreen</PresentationFormat>
  <Paragraphs>178</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 Math</vt:lpstr>
      <vt:lpstr>Symbol</vt:lpstr>
      <vt:lpstr>Office Theme</vt:lpstr>
      <vt:lpstr>The Icy Giants &amp; Triton’s Inonosphere – lessons learned from Cassini observations within Saturn’s and Titan’s Inonospheres</vt:lpstr>
      <vt:lpstr>Abstract</vt:lpstr>
      <vt:lpstr>Ice Giant Ionospheres</vt:lpstr>
      <vt:lpstr>Cassini in-situ observations of  Saturn’s Ionosphere</vt:lpstr>
      <vt:lpstr>Complex Organic Chemistry &amp; Aerosol production at Saturn</vt:lpstr>
      <vt:lpstr>Previous Radio Occultation measurements </vt:lpstr>
      <vt:lpstr>Infall of nm-sized grains</vt:lpstr>
      <vt:lpstr>CDA measurements</vt:lpstr>
      <vt:lpstr>Fate of grains from D-ring</vt:lpstr>
      <vt:lpstr>INMS Observations of complex organic chemistry at ionosphere altitudes</vt:lpstr>
      <vt:lpstr>Complex organics/aerosol &amp; Ring dust RPWS/Langmuir probe measurements</vt:lpstr>
      <vt:lpstr>The Dust-Ionosphere Model (1)</vt:lpstr>
      <vt:lpstr>Dusty ionosphere Model (2)</vt:lpstr>
      <vt:lpstr>Greasy Ionosphere Works!</vt:lpstr>
      <vt:lpstr>Conclusions: Saturn’s ionosphere</vt:lpstr>
      <vt:lpstr>Similar situation in Titan’s ionosphere</vt:lpstr>
      <vt:lpstr>Titan Ionosphere (Ni)</vt:lpstr>
      <vt:lpstr>Complex Organic Chemistry &amp; Aerosol production at Titan</vt:lpstr>
      <vt:lpstr>Detection of Complex Chemistry</vt:lpstr>
      <vt:lpstr>Detection of large Negative Ions</vt:lpstr>
      <vt:lpstr>Aerosol Production</vt:lpstr>
      <vt:lpstr>Triton’s atmosphere &amp; ionosphere</vt:lpstr>
      <vt:lpstr>Measured parameters of Ionospheres in a planetary context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Jan-Erik Wahlund</dc:creator>
  <cp:lastModifiedBy>Jan-Erik Wahlund</cp:lastModifiedBy>
  <cp:revision>480</cp:revision>
  <dcterms:created xsi:type="dcterms:W3CDTF">2019-08-12T08:44:18Z</dcterms:created>
  <dcterms:modified xsi:type="dcterms:W3CDTF">2020-04-27T14:21:17Z</dcterms:modified>
</cp:coreProperties>
</file>