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21"/>
  </p:notesMasterIdLst>
  <p:handoutMasterIdLst>
    <p:handoutMasterId r:id="rId22"/>
  </p:handoutMasterIdLst>
  <p:sldIdLst>
    <p:sldId id="283" r:id="rId3"/>
    <p:sldId id="282" r:id="rId4"/>
    <p:sldId id="286" r:id="rId5"/>
    <p:sldId id="284" r:id="rId6"/>
    <p:sldId id="299" r:id="rId7"/>
    <p:sldId id="285" r:id="rId8"/>
    <p:sldId id="306" r:id="rId9"/>
    <p:sldId id="293" r:id="rId10"/>
    <p:sldId id="298" r:id="rId11"/>
    <p:sldId id="290" r:id="rId12"/>
    <p:sldId id="296" r:id="rId13"/>
    <p:sldId id="289" r:id="rId14"/>
    <p:sldId id="301" r:id="rId15"/>
    <p:sldId id="302" r:id="rId16"/>
    <p:sldId id="303" r:id="rId17"/>
    <p:sldId id="304" r:id="rId18"/>
    <p:sldId id="308" r:id="rId19"/>
    <p:sldId id="309" r:id="rId20"/>
  </p:sldIdLst>
  <p:sldSz cx="12195175" cy="6859588"/>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D"/>
    <a:srgbClr val="686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570" autoAdjust="0"/>
  </p:normalViewPr>
  <p:slideViewPr>
    <p:cSldViewPr>
      <p:cViewPr>
        <p:scale>
          <a:sx n="70" d="100"/>
          <a:sy n="70" d="100"/>
        </p:scale>
        <p:origin x="-240" y="540"/>
      </p:cViewPr>
      <p:guideLst>
        <p:guide orient="horz" pos="2161"/>
        <p:guide pos="3841"/>
      </p:guideLst>
    </p:cSldViewPr>
  </p:slideViewPr>
  <p:notesTextViewPr>
    <p:cViewPr>
      <p:scale>
        <a:sx n="1" d="1"/>
        <a:sy n="1" d="1"/>
      </p:scale>
      <p:origin x="0" y="0"/>
    </p:cViewPr>
  </p:notesTextViewPr>
  <p:notesViewPr>
    <p:cSldViewPr>
      <p:cViewPr varScale="1">
        <p:scale>
          <a:sx n="68" d="100"/>
          <a:sy n="68" d="100"/>
        </p:scale>
        <p:origin x="-277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C4CAD8F6-FF7C-447F-A91D-4FA7CFC9C0C5}" type="datetimeFigureOut">
              <a:rPr lang="en-GB" smtClean="0"/>
              <a:t>03/05/2020</a:t>
            </a:fld>
            <a:endParaRPr lang="en-GB"/>
          </a:p>
        </p:txBody>
      </p:sp>
      <p:sp>
        <p:nvSpPr>
          <p:cNvPr id="4" name="Fußzeilenplatzhalt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F3B7EE11-88F6-4E42-B196-8CF9EA9FE22F}" type="slidenum">
              <a:rPr lang="en-GB" smtClean="0"/>
              <a:t>‹Nr.›</a:t>
            </a:fld>
            <a:endParaRPr lang="en-GB"/>
          </a:p>
        </p:txBody>
      </p:sp>
    </p:spTree>
    <p:extLst>
      <p:ext uri="{BB962C8B-B14F-4D97-AF65-F5344CB8AC3E}">
        <p14:creationId xmlns:p14="http://schemas.microsoft.com/office/powerpoint/2010/main" val="76739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45B75E70-762A-4375-AA7C-DE9BB7CC9339}" type="datetimeFigureOut">
              <a:rPr lang="de-DE" smtClean="0"/>
              <a:pPr/>
              <a:t>03.05.2020</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DF1895BC-06EC-475A-97CA-BF53472F2E03}" type="slidenum">
              <a:rPr lang="de-DE" smtClean="0"/>
              <a:pPr/>
              <a:t>‹Nr.›</a:t>
            </a:fld>
            <a:endParaRPr lang="de-DE" dirty="0"/>
          </a:p>
        </p:txBody>
      </p:sp>
    </p:spTree>
    <p:extLst>
      <p:ext uri="{BB962C8B-B14F-4D97-AF65-F5344CB8AC3E}">
        <p14:creationId xmlns:p14="http://schemas.microsoft.com/office/powerpoint/2010/main" val="163683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Animation ist /</a:t>
            </a:r>
            <a:r>
              <a:rPr lang="de-DE" dirty="0" err="1" smtClean="0"/>
              <a:t>athome</a:t>
            </a:r>
            <a:r>
              <a:rPr lang="de-DE" dirty="0" smtClean="0"/>
              <a:t>/</a:t>
            </a:r>
            <a:r>
              <a:rPr lang="de-DE" dirty="0" err="1" smtClean="0"/>
              <a:t>unte_si</a:t>
            </a:r>
            <a:r>
              <a:rPr lang="de-DE" dirty="0" smtClean="0"/>
              <a:t>/_</a:t>
            </a:r>
            <a:r>
              <a:rPr lang="de-DE" dirty="0" err="1" smtClean="0"/>
              <a:t>data</a:t>
            </a:r>
            <a:r>
              <a:rPr lang="de-DE" dirty="0" smtClean="0"/>
              <a:t>/</a:t>
            </a:r>
            <a:r>
              <a:rPr lang="de-DE" dirty="0" err="1" smtClean="0"/>
              <a:t>idl_disp_ausgelagert</a:t>
            </a:r>
            <a:r>
              <a:rPr lang="de-DE" dirty="0" smtClean="0"/>
              <a:t>/grafik186/animation_s25_s4_w02_KS8_long.gif</a:t>
            </a:r>
          </a:p>
          <a:p>
            <a:r>
              <a:rPr lang="de-DE" dirty="0" smtClean="0"/>
              <a:t>Rechtes</a:t>
            </a:r>
            <a:r>
              <a:rPr lang="de-DE" baseline="0" dirty="0" smtClean="0"/>
              <a:t> Bild aus</a:t>
            </a:r>
            <a:endParaRPr lang="de-DE" dirty="0" smtClean="0"/>
          </a:p>
          <a:p>
            <a:r>
              <a:rPr lang="de-DE" dirty="0" smtClean="0"/>
              <a:t>/</a:t>
            </a:r>
            <a:r>
              <a:rPr lang="de-DE" dirty="0" err="1" smtClean="0"/>
              <a:t>athome</a:t>
            </a:r>
            <a:r>
              <a:rPr lang="de-DE" dirty="0" smtClean="0"/>
              <a:t>/</a:t>
            </a:r>
            <a:r>
              <a:rPr lang="de-DE" dirty="0" err="1" smtClean="0"/>
              <a:t>unte_si</a:t>
            </a:r>
            <a:r>
              <a:rPr lang="de-DE" dirty="0" smtClean="0"/>
              <a:t>/_</a:t>
            </a:r>
            <a:r>
              <a:rPr lang="de-DE" dirty="0" err="1" smtClean="0"/>
              <a:t>data</a:t>
            </a:r>
            <a:r>
              <a:rPr lang="de-DE" dirty="0" smtClean="0"/>
              <a:t>/</a:t>
            </a:r>
            <a:r>
              <a:rPr lang="de-DE" dirty="0" err="1" smtClean="0"/>
              <a:t>idl_disp_ausgelagert</a:t>
            </a:r>
            <a:r>
              <a:rPr lang="de-DE" dirty="0" smtClean="0"/>
              <a:t>/grafik169</a:t>
            </a:r>
            <a:endParaRPr lang="de-DE" dirty="0"/>
          </a:p>
        </p:txBody>
      </p:sp>
      <p:sp>
        <p:nvSpPr>
          <p:cNvPr id="4" name="Foliennummernplatzhalter 3"/>
          <p:cNvSpPr>
            <a:spLocks noGrp="1"/>
          </p:cNvSpPr>
          <p:nvPr>
            <p:ph type="sldNum" sz="quarter" idx="10"/>
          </p:nvPr>
        </p:nvSpPr>
        <p:spPr/>
        <p:txBody>
          <a:bodyPr/>
          <a:lstStyle/>
          <a:p>
            <a:pPr>
              <a:defRPr/>
            </a:pPr>
            <a:fld id="{6389747C-2578-4182-8239-3B28CA6100E1}" type="slidenum">
              <a:rPr lang="de-DE" smtClean="0"/>
              <a:pPr>
                <a:defRPr/>
              </a:pPr>
              <a:t>10</a:t>
            </a:fld>
            <a:endParaRPr lang="de-DE"/>
          </a:p>
        </p:txBody>
      </p:sp>
    </p:spTree>
    <p:extLst>
      <p:ext uri="{BB962C8B-B14F-4D97-AF65-F5344CB8AC3E}">
        <p14:creationId xmlns:p14="http://schemas.microsoft.com/office/powerpoint/2010/main" val="300972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Animation ist /</a:t>
            </a:r>
            <a:r>
              <a:rPr lang="de-DE" dirty="0" err="1" smtClean="0"/>
              <a:t>athome</a:t>
            </a:r>
            <a:r>
              <a:rPr lang="de-DE" dirty="0" smtClean="0"/>
              <a:t>/</a:t>
            </a:r>
            <a:r>
              <a:rPr lang="de-DE" dirty="0" err="1" smtClean="0"/>
              <a:t>unte_si</a:t>
            </a:r>
            <a:r>
              <a:rPr lang="de-DE" dirty="0" smtClean="0"/>
              <a:t>/_</a:t>
            </a:r>
            <a:r>
              <a:rPr lang="de-DE" dirty="0" err="1" smtClean="0"/>
              <a:t>data</a:t>
            </a:r>
            <a:r>
              <a:rPr lang="de-DE" dirty="0" smtClean="0"/>
              <a:t>/</a:t>
            </a:r>
            <a:r>
              <a:rPr lang="de-DE" dirty="0" err="1" smtClean="0"/>
              <a:t>idl_disp_ausgelagert</a:t>
            </a:r>
            <a:r>
              <a:rPr lang="de-DE" dirty="0" smtClean="0"/>
              <a:t>/grafik186/animation_s25_s4_w02_KS8_long.gif</a:t>
            </a:r>
          </a:p>
          <a:p>
            <a:r>
              <a:rPr lang="de-DE" dirty="0" smtClean="0"/>
              <a:t>Rechtes</a:t>
            </a:r>
            <a:r>
              <a:rPr lang="de-DE" baseline="0" dirty="0" smtClean="0"/>
              <a:t> Bild aus</a:t>
            </a:r>
            <a:endParaRPr lang="de-DE" dirty="0" smtClean="0"/>
          </a:p>
          <a:p>
            <a:r>
              <a:rPr lang="de-DE" dirty="0" smtClean="0"/>
              <a:t>/</a:t>
            </a:r>
            <a:r>
              <a:rPr lang="de-DE" dirty="0" err="1" smtClean="0"/>
              <a:t>athome</a:t>
            </a:r>
            <a:r>
              <a:rPr lang="de-DE" dirty="0" smtClean="0"/>
              <a:t>/</a:t>
            </a:r>
            <a:r>
              <a:rPr lang="de-DE" dirty="0" err="1" smtClean="0"/>
              <a:t>unte_si</a:t>
            </a:r>
            <a:r>
              <a:rPr lang="de-DE" dirty="0" smtClean="0"/>
              <a:t>/_</a:t>
            </a:r>
            <a:r>
              <a:rPr lang="de-DE" dirty="0" err="1" smtClean="0"/>
              <a:t>data</a:t>
            </a:r>
            <a:r>
              <a:rPr lang="de-DE" dirty="0" smtClean="0"/>
              <a:t>/</a:t>
            </a:r>
            <a:r>
              <a:rPr lang="de-DE" dirty="0" err="1" smtClean="0"/>
              <a:t>idl_disp_ausgelagert</a:t>
            </a:r>
            <a:r>
              <a:rPr lang="de-DE" dirty="0" smtClean="0"/>
              <a:t>/grafik169</a:t>
            </a:r>
            <a:endParaRPr lang="de-DE" dirty="0"/>
          </a:p>
        </p:txBody>
      </p:sp>
      <p:sp>
        <p:nvSpPr>
          <p:cNvPr id="4" name="Foliennummernplatzhalter 3"/>
          <p:cNvSpPr>
            <a:spLocks noGrp="1"/>
          </p:cNvSpPr>
          <p:nvPr>
            <p:ph type="sldNum" sz="quarter" idx="10"/>
          </p:nvPr>
        </p:nvSpPr>
        <p:spPr/>
        <p:txBody>
          <a:bodyPr/>
          <a:lstStyle/>
          <a:p>
            <a:pPr>
              <a:defRPr/>
            </a:pPr>
            <a:fld id="{6389747C-2578-4182-8239-3B28CA6100E1}" type="slidenum">
              <a:rPr lang="de-DE" smtClean="0"/>
              <a:pPr>
                <a:defRPr/>
              </a:pPr>
              <a:t>11</a:t>
            </a:fld>
            <a:endParaRPr lang="de-DE"/>
          </a:p>
        </p:txBody>
      </p:sp>
    </p:spTree>
    <p:extLst>
      <p:ext uri="{BB962C8B-B14F-4D97-AF65-F5344CB8AC3E}">
        <p14:creationId xmlns:p14="http://schemas.microsoft.com/office/powerpoint/2010/main" val="300972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F1895BC-06EC-475A-97CA-BF53472F2E03}" type="slidenum">
              <a:rPr lang="de-DE" smtClean="0"/>
              <a:pPr/>
              <a:t>12</a:t>
            </a:fld>
            <a:endParaRPr lang="de-DE" dirty="0"/>
          </a:p>
        </p:txBody>
      </p:sp>
    </p:spTree>
    <p:extLst>
      <p:ext uri="{BB962C8B-B14F-4D97-AF65-F5344CB8AC3E}">
        <p14:creationId xmlns:p14="http://schemas.microsoft.com/office/powerpoint/2010/main" val="4204813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Picture 2" descr="\\psf\Host\Users\cd\Desktop\Startbild_16zu9-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a:spLocks noGrp="1" noChangeArrowheads="1"/>
          </p:cNvSpPr>
          <p:nvPr>
            <p:ph type="ctrTitle" hasCustomPrompt="1"/>
          </p:nvPr>
        </p:nvSpPr>
        <p:spPr>
          <a:xfrm>
            <a:off x="878399" y="1573200"/>
            <a:ext cx="10864800" cy="741600"/>
          </a:xfrm>
        </p:spPr>
        <p:txBody>
          <a:bodyPr/>
          <a:lstStyle>
            <a:lvl1pPr>
              <a:tabLst>
                <a:tab pos="2038350" algn="l"/>
              </a:tabLst>
              <a:defRPr b="1"/>
            </a:lvl1pPr>
          </a:lstStyle>
          <a:p>
            <a:pPr lvl="0"/>
            <a:r>
              <a:rPr lang="en-GB" noProof="0" dirty="0" smtClean="0"/>
              <a:t>Click here to insert lecture title</a:t>
            </a:r>
            <a:endParaRPr lang="de-DE" noProof="0" dirty="0" smtClean="0"/>
          </a:p>
        </p:txBody>
      </p:sp>
      <p:sp>
        <p:nvSpPr>
          <p:cNvPr id="16" name="Rectangle 37"/>
          <p:cNvSpPr>
            <a:spLocks noGrp="1" noChangeArrowheads="1"/>
          </p:cNvSpPr>
          <p:nvPr>
            <p:ph type="subTitle" idx="1" hasCustomPrompt="1"/>
          </p:nvPr>
        </p:nvSpPr>
        <p:spPr>
          <a:xfrm>
            <a:off x="878399" y="2430000"/>
            <a:ext cx="10864800" cy="1152000"/>
          </a:xfrm>
        </p:spPr>
        <p:txBody>
          <a:bodyPr/>
          <a:lstStyle>
            <a:lvl1pPr marL="0" indent="0">
              <a:buFontTx/>
              <a:buNone/>
              <a:defRPr sz="2400" baseline="0">
                <a:solidFill>
                  <a:srgbClr val="686868"/>
                </a:solidFill>
              </a:defRPr>
            </a:lvl1pPr>
          </a:lstStyle>
          <a:p>
            <a:pPr lvl="0"/>
            <a:r>
              <a:rPr lang="en-GB" noProof="0" dirty="0" smtClean="0"/>
              <a:t>Click here to insert lecture subtitle</a:t>
            </a:r>
          </a:p>
        </p:txBody>
      </p:sp>
      <p:sp>
        <p:nvSpPr>
          <p:cNvPr id="4" name="Fußzeilenplatzhalter 3"/>
          <p:cNvSpPr>
            <a:spLocks noGrp="1"/>
          </p:cNvSpPr>
          <p:nvPr>
            <p:ph type="ftr" sz="quarter" idx="10"/>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1"/>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pic>
        <p:nvPicPr>
          <p:cNvPr id="8" name="Picture 4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2930" y="5598000"/>
            <a:ext cx="1080000" cy="95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8537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smtClean="0"/>
              <a:t>Click here to insert chart title</a:t>
            </a:r>
            <a:endParaRPr lang="en-GB" dirty="0"/>
          </a:p>
        </p:txBody>
      </p:sp>
      <p:sp>
        <p:nvSpPr>
          <p:cNvPr id="11" name="Textplatzhalter 10"/>
          <p:cNvSpPr>
            <a:spLocks noGrp="1"/>
          </p:cNvSpPr>
          <p:nvPr>
            <p:ph type="body" sz="quarter" idx="12" hasCustomPrompt="1"/>
          </p:nvPr>
        </p:nvSpPr>
        <p:spPr>
          <a:xfrm>
            <a:off x="486000" y="1591200"/>
            <a:ext cx="112212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6" name="Foliennummernplatzhalter 5"/>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13915023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smtClean="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6224400" y="1591200"/>
            <a:ext cx="5482800" cy="4338000"/>
          </a:xfrm>
        </p:spPr>
        <p:txBody>
          <a:bodyPr/>
          <a:lstStyle>
            <a:lvl1pPr marL="0" marR="0" indent="0" algn="l" defTabSz="914400" rtl="0" eaLnBrk="1" fontAlgn="auto" latinLnBrk="0" hangingPunct="1">
              <a:lnSpc>
                <a:spcPct val="100000"/>
              </a:lnSpc>
              <a:spcBef>
                <a:spcPts val="300"/>
              </a:spcBef>
              <a:spcAft>
                <a:spcPts val="300"/>
              </a:spcAft>
              <a:buClrTx/>
              <a:buSzTx/>
              <a:buFont typeface="Arial" pitchFamily="34" charset="0"/>
              <a:buNone/>
              <a:tabLst/>
              <a:defRPr/>
            </a:lvl1pPr>
          </a:lstStyle>
          <a:p>
            <a:r>
              <a:rPr lang="en-GB" noProof="0" dirty="0" smtClean="0"/>
              <a:t>Click onto symbol to insert picture</a:t>
            </a:r>
          </a:p>
          <a:p>
            <a:endParaRPr lang="en-GB" noProof="0" dirty="0"/>
          </a:p>
        </p:txBody>
      </p:sp>
      <p:sp>
        <p:nvSpPr>
          <p:cNvPr id="4" name="Fußzeilenplatzhalter 3"/>
          <p:cNvSpPr>
            <a:spLocks noGrp="1"/>
          </p:cNvSpPr>
          <p:nvPr>
            <p:ph type="ftr" sz="quarter" idx="14"/>
          </p:nvPr>
        </p:nvSpPr>
        <p:spPr/>
        <p:txBody>
          <a:bodyPr/>
          <a:lstStyle/>
          <a:p>
            <a:pPr>
              <a:defRPr/>
            </a:pPr>
            <a:r>
              <a:rPr lang="nb-NO" noProof="0" smtClean="0"/>
              <a:t>Unterstrasser &gt;EGU &gt; Lagrangian ice cloud modeling</a:t>
            </a:r>
            <a:endParaRPr lang="en-GB" noProof="0" dirty="0"/>
          </a:p>
        </p:txBody>
      </p:sp>
      <p:sp>
        <p:nvSpPr>
          <p:cNvPr id="7" name="Foliennummernplatzhalter 6"/>
          <p:cNvSpPr>
            <a:spLocks noGrp="1"/>
          </p:cNvSpPr>
          <p:nvPr>
            <p:ph type="sldNum" sz="quarter" idx="15"/>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27006789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 Inhalt link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smtClean="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Fußzeilenplatzhalter 3"/>
          <p:cNvSpPr>
            <a:spLocks noGrp="1"/>
          </p:cNvSpPr>
          <p:nvPr>
            <p:ph type="ftr" sz="quarter" idx="14"/>
          </p:nvPr>
        </p:nvSpPr>
        <p:spPr/>
        <p:txBody>
          <a:bodyPr/>
          <a:lstStyle/>
          <a:p>
            <a:pPr>
              <a:defRPr/>
            </a:pPr>
            <a:r>
              <a:rPr lang="nb-NO" noProof="0" smtClean="0"/>
              <a:t>Unterstrasser &gt;EGU &gt; Lagrangian ice cloud modeling</a:t>
            </a:r>
            <a:endParaRPr lang="en-GB" noProof="0" dirty="0"/>
          </a:p>
        </p:txBody>
      </p:sp>
      <p:sp>
        <p:nvSpPr>
          <p:cNvPr id="7" name="Foliennummernplatzhalter 6"/>
          <p:cNvSpPr>
            <a:spLocks noGrp="1"/>
          </p:cNvSpPr>
          <p:nvPr>
            <p:ph type="sldNum" sz="quarter" idx="15"/>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39936201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en-GB" noProof="0" dirty="0" smtClean="0"/>
              <a:t>Click here to insert chart title</a:t>
            </a:r>
            <a:endParaRPr lang="en-GB" dirty="0"/>
          </a:p>
        </p:txBody>
      </p:sp>
      <p:sp>
        <p:nvSpPr>
          <p:cNvPr id="11" name="Textplatzhalter 10"/>
          <p:cNvSpPr>
            <a:spLocks noGrp="1"/>
          </p:cNvSpPr>
          <p:nvPr>
            <p:ph type="body" sz="quarter" idx="12" hasCustomPrompt="1"/>
          </p:nvPr>
        </p:nvSpPr>
        <p:spPr>
          <a:xfrm>
            <a:off x="486000" y="1591200"/>
            <a:ext cx="54828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Fußzeilenplatzhalter 3"/>
          <p:cNvSpPr>
            <a:spLocks noGrp="1"/>
          </p:cNvSpPr>
          <p:nvPr>
            <p:ph type="ftr" sz="quarter" idx="14"/>
          </p:nvPr>
        </p:nvSpPr>
        <p:spPr/>
        <p:txBody>
          <a:bodyPr/>
          <a:lstStyle/>
          <a:p>
            <a:pPr>
              <a:defRPr/>
            </a:pPr>
            <a:r>
              <a:rPr lang="nb-NO" noProof="0" smtClean="0"/>
              <a:t>Unterstrasser &gt;EGU &gt; Lagrangian ice cloud modeling</a:t>
            </a:r>
            <a:endParaRPr lang="en-GB" noProof="0" dirty="0"/>
          </a:p>
        </p:txBody>
      </p:sp>
      <p:sp>
        <p:nvSpPr>
          <p:cNvPr id="7" name="Foliennummernplatzhalter 6"/>
          <p:cNvSpPr>
            <a:spLocks noGrp="1"/>
          </p:cNvSpPr>
          <p:nvPr>
            <p:ph type="sldNum" sz="quarter" idx="15"/>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
        <p:nvSpPr>
          <p:cNvPr id="6" name="Textplatzhalter 10"/>
          <p:cNvSpPr>
            <a:spLocks noGrp="1"/>
          </p:cNvSpPr>
          <p:nvPr>
            <p:ph type="body" sz="quarter" idx="16" hasCustomPrompt="1"/>
          </p:nvPr>
        </p:nvSpPr>
        <p:spPr>
          <a:xfrm>
            <a:off x="6224400" y="1591200"/>
            <a:ext cx="54828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051793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Textplatzhalter 1"/>
          <p:cNvSpPr>
            <a:spLocks noGrp="1"/>
          </p:cNvSpPr>
          <p:nvPr>
            <p:ph type="body" idx="11" hasCustomPrompt="1"/>
          </p:nvPr>
        </p:nvSpPr>
        <p:spPr>
          <a:xfrm>
            <a:off x="485999" y="1591200"/>
            <a:ext cx="5482800" cy="334800"/>
          </a:xfrm>
        </p:spPr>
        <p:txBody>
          <a:bodyPr/>
          <a:lstStyle>
            <a:lvl1pPr marL="0" indent="0">
              <a:buFontTx/>
              <a:buNone/>
              <a:defRPr b="1"/>
            </a:lvl1pPr>
          </a:lstStyle>
          <a:p>
            <a:pPr lvl="0"/>
            <a:r>
              <a:rPr lang="en-GB" noProof="0" dirty="0" smtClean="0"/>
              <a:t>Click here to insert header line</a:t>
            </a:r>
          </a:p>
        </p:txBody>
      </p:sp>
      <p:sp>
        <p:nvSpPr>
          <p:cNvPr id="12" name="Textplatzhalter 2"/>
          <p:cNvSpPr>
            <a:spLocks noGrp="1"/>
          </p:cNvSpPr>
          <p:nvPr>
            <p:ph type="body" sz="quarter" idx="12" hasCustomPrompt="1"/>
          </p:nvPr>
        </p:nvSpPr>
        <p:spPr>
          <a:xfrm>
            <a:off x="6224399" y="1591200"/>
            <a:ext cx="5482800" cy="334800"/>
          </a:xfrm>
        </p:spPr>
        <p:txBody>
          <a:bodyPr/>
          <a:lstStyle>
            <a:lvl1pPr marL="0" indent="0">
              <a:buFontTx/>
              <a:buNone/>
              <a:defRPr b="1"/>
            </a:lvl1pPr>
          </a:lstStyle>
          <a:p>
            <a:pPr lvl="0"/>
            <a:r>
              <a:rPr lang="en-GB" noProof="0" dirty="0" smtClean="0"/>
              <a:t>Click here to insert header line</a:t>
            </a:r>
          </a:p>
        </p:txBody>
      </p:sp>
      <p:sp>
        <p:nvSpPr>
          <p:cNvPr id="2" name="Titel 1"/>
          <p:cNvSpPr>
            <a:spLocks noGrp="1"/>
          </p:cNvSpPr>
          <p:nvPr>
            <p:ph type="title" hasCustomPrompt="1"/>
          </p:nvPr>
        </p:nvSpPr>
        <p:spPr/>
        <p:txBody>
          <a:bodyPr/>
          <a:lstStyle/>
          <a:p>
            <a:r>
              <a:rPr lang="en-GB" noProof="0" dirty="0" smtClean="0"/>
              <a:t>Click here to insert chart title</a:t>
            </a:r>
            <a:endParaRPr lang="en-GB" dirty="0"/>
          </a:p>
        </p:txBody>
      </p:sp>
      <p:sp>
        <p:nvSpPr>
          <p:cNvPr id="7" name="Textplatzhalter 6"/>
          <p:cNvSpPr>
            <a:spLocks noGrp="1"/>
          </p:cNvSpPr>
          <p:nvPr>
            <p:ph type="body" sz="quarter" idx="15" hasCustomPrompt="1"/>
          </p:nvPr>
        </p:nvSpPr>
        <p:spPr>
          <a:xfrm>
            <a:off x="486000" y="2141999"/>
            <a:ext cx="54828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platzhalter 6"/>
          <p:cNvSpPr>
            <a:spLocks noGrp="1"/>
          </p:cNvSpPr>
          <p:nvPr>
            <p:ph type="body" sz="quarter" idx="16" hasCustomPrompt="1"/>
          </p:nvPr>
        </p:nvSpPr>
        <p:spPr>
          <a:xfrm>
            <a:off x="6224400" y="2142000"/>
            <a:ext cx="54828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7"/>
          </p:nvPr>
        </p:nvSpPr>
        <p:spPr/>
        <p:txBody>
          <a:bodyPr/>
          <a:lstStyle/>
          <a:p>
            <a:pPr>
              <a:defRPr/>
            </a:pPr>
            <a:r>
              <a:rPr lang="nb-NO" noProof="0" smtClean="0"/>
              <a:t>Unterstrasser &gt;EGU &gt; Lagrangian ice cloud modeling</a:t>
            </a:r>
            <a:endParaRPr lang="en-GB" noProof="0" dirty="0"/>
          </a:p>
        </p:txBody>
      </p:sp>
      <p:sp>
        <p:nvSpPr>
          <p:cNvPr id="6" name="Foliennummernplatzhalter 5"/>
          <p:cNvSpPr>
            <a:spLocks noGrp="1"/>
          </p:cNvSpPr>
          <p:nvPr>
            <p:ph type="sldNum" sz="quarter" idx="18"/>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35384776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dirty="0"/>
          </a:p>
        </p:txBody>
      </p:sp>
      <p:sp>
        <p:nvSpPr>
          <p:cNvPr id="5" name="Fußzeilenplatzhalter 4"/>
          <p:cNvSpPr>
            <a:spLocks noGrp="1"/>
          </p:cNvSpPr>
          <p:nvPr>
            <p:ph type="ftr" sz="quarter" idx="10"/>
          </p:nvPr>
        </p:nvSpPr>
        <p:spPr/>
        <p:txBody>
          <a:bodyPr/>
          <a:lstStyle/>
          <a:p>
            <a:pPr>
              <a:defRPr/>
            </a:pPr>
            <a:r>
              <a:rPr lang="nb-NO" noProof="0" smtClean="0"/>
              <a:t>Unterstrasser &gt;EGU &gt; Lagrangian ice cloud modeling</a:t>
            </a:r>
            <a:endParaRPr lang="en-GB" noProof="0" dirty="0"/>
          </a:p>
        </p:txBody>
      </p:sp>
      <p:sp>
        <p:nvSpPr>
          <p:cNvPr id="6" name="Foliennummernplatzhalter 5"/>
          <p:cNvSpPr>
            <a:spLocks noGrp="1"/>
          </p:cNvSpPr>
          <p:nvPr>
            <p:ph type="sldNum" sz="quarter" idx="11"/>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40193871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1"/>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5176835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r ohne Hintergrun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1"/>
          </p:nvPr>
        </p:nvSpPr>
        <p:spPr/>
        <p:txBody>
          <a:bodyPr/>
          <a:lstStyle/>
          <a:p>
            <a:pPr>
              <a:defRPr/>
            </a:pPr>
            <a:r>
              <a:rPr lang="en-GB" noProof="0" smtClean="0"/>
              <a:t>DLR.de  •  Chart </a:t>
            </a:r>
            <a:fld id="{A5AC3FBE-A647-41C9-A8C3-4435ED4FC895}" type="slidenum">
              <a:rPr lang="en-GB" noProof="0" smtClean="0"/>
              <a:pPr>
                <a:defRPr/>
              </a:pPr>
              <a:t>‹Nr.›</a:t>
            </a:fld>
            <a:endParaRPr lang="en-GB" noProof="0" dirty="0"/>
          </a:p>
        </p:txBody>
      </p:sp>
    </p:spTree>
    <p:extLst>
      <p:ext uri="{BB962C8B-B14F-4D97-AF65-F5344CB8AC3E}">
        <p14:creationId xmlns:p14="http://schemas.microsoft.com/office/powerpoint/2010/main" val="27228442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fik 10" descr="Folie-03.png"/>
          <p:cNvPicPr>
            <a:picLocks noChangeAspect="1"/>
          </p:cNvPicPr>
          <p:nvPr/>
        </p:nvPicPr>
        <p:blipFill>
          <a:blip r:embed="rId11">
            <a:extLst>
              <a:ext uri="{28A0092B-C50C-407E-A947-70E740481C1C}">
                <a14:useLocalDpi xmlns:a14="http://schemas.microsoft.com/office/drawing/2010/main" val="0"/>
              </a:ext>
            </a:extLst>
          </a:blip>
          <a:srcRect t="89587"/>
          <a:stretch>
            <a:fillRect/>
          </a:stretch>
        </p:blipFill>
        <p:spPr bwMode="auto">
          <a:xfrm>
            <a:off x="1588" y="6143625"/>
            <a:ext cx="121856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5999" y="648000"/>
            <a:ext cx="11221200" cy="7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endParaRPr lang="de-DE" noProof="0" dirty="0" smtClean="0"/>
          </a:p>
        </p:txBody>
      </p:sp>
      <p:sp>
        <p:nvSpPr>
          <p:cNvPr id="10" name="Rectangle 3"/>
          <p:cNvSpPr>
            <a:spLocks noGrp="1" noChangeArrowheads="1"/>
          </p:cNvSpPr>
          <p:nvPr>
            <p:ph type="body" idx="1"/>
          </p:nvPr>
        </p:nvSpPr>
        <p:spPr bwMode="auto">
          <a:xfrm>
            <a:off x="485999" y="1591200"/>
            <a:ext cx="112212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Rectangle 54"/>
          <p:cNvSpPr>
            <a:spLocks noGrp="1" noChangeArrowheads="1"/>
          </p:cNvSpPr>
          <p:nvPr>
            <p:ph type="ftr" sz="quarter" idx="3"/>
          </p:nvPr>
        </p:nvSpPr>
        <p:spPr bwMode="auto">
          <a:xfrm>
            <a:off x="1529999" y="126000"/>
            <a:ext cx="101772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Arial" pitchFamily="34" charset="0"/>
              </a:defRPr>
            </a:lvl1pPr>
          </a:lstStyle>
          <a:p>
            <a:pPr>
              <a:defRPr/>
            </a:pPr>
            <a:r>
              <a:rPr lang="nb-NO" noProof="0" smtClean="0"/>
              <a:t>Unterstrasser &gt;EGU &gt; Lagrangian ice cloud modeling</a:t>
            </a:r>
            <a:endParaRPr lang="en-GB" noProof="0" dirty="0"/>
          </a:p>
        </p:txBody>
      </p:sp>
      <p:sp>
        <p:nvSpPr>
          <p:cNvPr id="12" name="Rectangle 55"/>
          <p:cNvSpPr>
            <a:spLocks noGrp="1" noChangeArrowheads="1"/>
          </p:cNvSpPr>
          <p:nvPr>
            <p:ph type="sldNum" sz="quarter" idx="4"/>
          </p:nvPr>
        </p:nvSpPr>
        <p:spPr bwMode="auto">
          <a:xfrm>
            <a:off x="486000" y="126000"/>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a:defRPr/>
            </a:pPr>
            <a:r>
              <a:rPr lang="en-GB" noProof="0" dirty="0" smtClean="0"/>
              <a:t>DLR.de  •  Chart </a:t>
            </a:r>
            <a:fld id="{A5AC3FBE-A647-41C9-A8C3-4435ED4FC895}" type="slidenum">
              <a:rPr lang="en-GB" noProof="0" smtClean="0"/>
              <a:pPr>
                <a:defRPr/>
              </a:pPr>
              <a:t>‹Nr.›</a:t>
            </a:fld>
            <a:endParaRPr lang="en-GB" noProof="0" dirty="0"/>
          </a:p>
        </p:txBody>
      </p:sp>
      <p:pic>
        <p:nvPicPr>
          <p:cNvPr id="2" name="Grafik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9035" y="6286091"/>
            <a:ext cx="1227411" cy="429442"/>
          </a:xfrm>
          <a:prstGeom prst="rect">
            <a:avLst/>
          </a:prstGeom>
        </p:spPr>
      </p:pic>
    </p:spTree>
    <p:extLst>
      <p:ext uri="{BB962C8B-B14F-4D97-AF65-F5344CB8AC3E}">
        <p14:creationId xmlns:p14="http://schemas.microsoft.com/office/powerpoint/2010/main" val="331836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1" r:id="rId4"/>
    <p:sldLayoutId id="2147483662" r:id="rId5"/>
    <p:sldLayoutId id="2147483658" r:id="rId6"/>
    <p:sldLayoutId id="2147483655" r:id="rId7"/>
    <p:sldLayoutId id="2147483656" r:id="rId8"/>
    <p:sldLayoutId id="2147483660"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3.jpe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gif"/><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en-GB" dirty="0" smtClean="0"/>
              <a:t>The </a:t>
            </a:r>
            <a:r>
              <a:rPr lang="en-GB" dirty="0" err="1" smtClean="0"/>
              <a:t>Lagrangian</a:t>
            </a:r>
            <a:r>
              <a:rPr lang="en-GB" dirty="0" smtClean="0"/>
              <a:t> ice microphysics code LCM: Introduction, current developments and benefits</a:t>
            </a:r>
            <a:endParaRPr lang="en-GB" dirty="0"/>
          </a:p>
        </p:txBody>
      </p:sp>
      <p:sp>
        <p:nvSpPr>
          <p:cNvPr id="9" name="Untertitel 8"/>
          <p:cNvSpPr>
            <a:spLocks noGrp="1"/>
          </p:cNvSpPr>
          <p:nvPr>
            <p:ph type="subTitle" idx="1"/>
          </p:nvPr>
        </p:nvSpPr>
        <p:spPr/>
        <p:txBody>
          <a:bodyPr/>
          <a:lstStyle/>
          <a:p>
            <a:r>
              <a:rPr lang="en-GB" dirty="0" smtClean="0"/>
              <a:t>S. </a:t>
            </a:r>
            <a:r>
              <a:rPr lang="en-GB" dirty="0" err="1" smtClean="0"/>
              <a:t>Unterstrasser</a:t>
            </a:r>
            <a:r>
              <a:rPr lang="en-GB" dirty="0" smtClean="0"/>
              <a:t> (DLR </a:t>
            </a:r>
            <a:r>
              <a:rPr lang="en-GB" dirty="0" err="1" smtClean="0"/>
              <a:t>Oberpfaffenhofen</a:t>
            </a:r>
            <a:r>
              <a:rPr lang="en-GB" dirty="0" smtClean="0"/>
              <a:t>)</a:t>
            </a:r>
            <a:endParaRPr lang="en-GB" dirty="0"/>
          </a:p>
        </p:txBody>
      </p:sp>
      <p:sp>
        <p:nvSpPr>
          <p:cNvPr id="5" name="Untertitel 8"/>
          <p:cNvSpPr txBox="1">
            <a:spLocks/>
          </p:cNvSpPr>
          <p:nvPr/>
        </p:nvSpPr>
        <p:spPr bwMode="auto">
          <a:xfrm>
            <a:off x="878399" y="3645818"/>
            <a:ext cx="5219189"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defTabSz="914400" rtl="0" eaLnBrk="1" latinLnBrk="0" hangingPunct="1">
              <a:spcBef>
                <a:spcPts val="300"/>
              </a:spcBef>
              <a:spcAft>
                <a:spcPts val="0"/>
              </a:spcAft>
              <a:buFontTx/>
              <a:buNone/>
              <a:defRPr sz="2400" kern="1200" baseline="0">
                <a:solidFill>
                  <a:srgbClr val="686868"/>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err="1">
                <a:solidFill>
                  <a:schemeClr val="tx1"/>
                </a:solidFill>
              </a:rPr>
              <a:t>Contribution</a:t>
            </a:r>
            <a:r>
              <a:rPr lang="de-DE" dirty="0">
                <a:solidFill>
                  <a:schemeClr val="tx1"/>
                </a:solidFill>
              </a:rPr>
              <a:t> </a:t>
            </a:r>
            <a:r>
              <a:rPr lang="de-DE" dirty="0" smtClean="0">
                <a:solidFill>
                  <a:schemeClr val="tx1"/>
                </a:solidFill>
              </a:rPr>
              <a:t>D3624 </a:t>
            </a:r>
            <a:r>
              <a:rPr lang="de-DE" dirty="0">
                <a:solidFill>
                  <a:schemeClr val="tx1"/>
                </a:solidFill>
              </a:rPr>
              <a:t>| </a:t>
            </a:r>
            <a:r>
              <a:rPr lang="de-DE" dirty="0" smtClean="0">
                <a:solidFill>
                  <a:schemeClr val="tx1"/>
                </a:solidFill>
              </a:rPr>
              <a:t>EGU2020-2307</a:t>
            </a:r>
          </a:p>
          <a:p>
            <a:r>
              <a:rPr lang="de-DE" dirty="0" smtClean="0">
                <a:solidFill>
                  <a:schemeClr val="tx1"/>
                </a:solidFill>
              </a:rPr>
              <a:t>in </a:t>
            </a:r>
            <a:r>
              <a:rPr lang="de-DE" dirty="0" err="1" smtClean="0">
                <a:solidFill>
                  <a:schemeClr val="tx1"/>
                </a:solidFill>
              </a:rPr>
              <a:t>session</a:t>
            </a:r>
            <a:r>
              <a:rPr lang="de-DE" dirty="0" smtClean="0">
                <a:solidFill>
                  <a:schemeClr val="tx1"/>
                </a:solidFill>
              </a:rPr>
              <a:t> </a:t>
            </a:r>
            <a:r>
              <a:rPr lang="de-DE" dirty="0">
                <a:solidFill>
                  <a:schemeClr val="tx1"/>
                </a:solidFill>
              </a:rPr>
              <a:t>AS5.9</a:t>
            </a:r>
          </a:p>
        </p:txBody>
      </p:sp>
    </p:spTree>
    <p:extLst>
      <p:ext uri="{BB962C8B-B14F-4D97-AF65-F5344CB8AC3E}">
        <p14:creationId xmlns:p14="http://schemas.microsoft.com/office/powerpoint/2010/main" val="447840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a:xfrm>
            <a:off x="485999" y="648000"/>
            <a:ext cx="11221200" cy="405530"/>
          </a:xfrm>
        </p:spPr>
        <p:txBody>
          <a:bodyPr/>
          <a:lstStyle/>
          <a:p>
            <a:pPr eaLnBrk="1" hangingPunct="1"/>
            <a:r>
              <a:rPr lang="en-GB" dirty="0" smtClean="0"/>
              <a:t>Tagging feature</a:t>
            </a:r>
          </a:p>
        </p:txBody>
      </p:sp>
      <p:sp>
        <p:nvSpPr>
          <p:cNvPr id="3" name="Textplatzhalter 2"/>
          <p:cNvSpPr>
            <a:spLocks noGrp="1"/>
          </p:cNvSpPr>
          <p:nvPr>
            <p:ph type="body" sz="quarter" idx="12"/>
          </p:nvPr>
        </p:nvSpPr>
        <p:spPr>
          <a:xfrm>
            <a:off x="531753" y="1197546"/>
            <a:ext cx="10894426" cy="648072"/>
          </a:xfrm>
        </p:spPr>
        <p:txBody>
          <a:bodyPr/>
          <a:lstStyle/>
          <a:p>
            <a:pPr marL="0" indent="0">
              <a:buNone/>
            </a:pPr>
            <a:r>
              <a:rPr lang="en-US" kern="0" dirty="0" smtClean="0"/>
              <a:t>Eight </a:t>
            </a:r>
            <a:r>
              <a:rPr lang="en-US" kern="0" dirty="0"/>
              <a:t>contrails in a supersaturated layer with background vertical wind shear over 4 hours</a:t>
            </a:r>
            <a:r>
              <a:rPr lang="en-US" kern="0" dirty="0" smtClean="0"/>
              <a:t>.</a:t>
            </a:r>
          </a:p>
          <a:p>
            <a:pPr marL="0" indent="0">
              <a:buNone/>
            </a:pPr>
            <a:r>
              <a:rPr lang="en-US" kern="0" dirty="0" smtClean="0"/>
              <a:t>Analysis important for quantities for nonlinear dependence of air traffic impact on contrail climate impact.</a:t>
            </a:r>
            <a:endParaRPr lang="de-DE" kern="0" dirty="0"/>
          </a:p>
          <a:p>
            <a:pPr marL="0" indent="0">
              <a:buNone/>
            </a:pPr>
            <a:endParaRPr lang="de-DE"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63" y="1773610"/>
            <a:ext cx="5283510" cy="3772662"/>
          </a:xfrm>
          <a:prstGeom prst="rect">
            <a:avLst/>
          </a:prstGeom>
        </p:spPr>
      </p:pic>
      <p:pic>
        <p:nvPicPr>
          <p:cNvPr id="8" name="Picture 2" descr="C:\Users\unte_si\Desktop\F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5690" y="2637706"/>
            <a:ext cx="3169177" cy="2366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9697987" y="5950074"/>
            <a:ext cx="2376264" cy="215444"/>
          </a:xfrm>
          <a:prstGeom prst="rect">
            <a:avLst/>
          </a:prstGeom>
          <a:noFill/>
        </p:spPr>
        <p:txBody>
          <a:bodyPr wrap="square" lIns="0" tIns="0" rIns="0" bIns="0" rtlCol="0">
            <a:spAutoFit/>
          </a:bodyPr>
          <a:lstStyle/>
          <a:p>
            <a:pPr algn="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&amp; </a:t>
            </a:r>
            <a:r>
              <a:rPr lang="de-DE" sz="1400" i="1" dirty="0" err="1" smtClean="0">
                <a:latin typeface="Arial" pitchFamily="34" charset="0"/>
                <a:cs typeface="Arial" pitchFamily="34" charset="0"/>
              </a:rPr>
              <a:t>Sölch</a:t>
            </a:r>
            <a:r>
              <a:rPr lang="de-DE" sz="1400" i="1" dirty="0" smtClean="0">
                <a:latin typeface="Arial" pitchFamily="34" charset="0"/>
                <a:cs typeface="Arial" pitchFamily="34" charset="0"/>
              </a:rPr>
              <a:t>, 2012</a:t>
            </a:r>
          </a:p>
        </p:txBody>
      </p:sp>
      <p:sp>
        <p:nvSpPr>
          <p:cNvPr id="5" name="Fußzeilenplatzhalter 4"/>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6" name="Foliennummernplatzhalter 5"/>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10</a:t>
            </a:fld>
            <a:endParaRPr lang="en-GB" noProof="0" dirty="0"/>
          </a:p>
        </p:txBody>
      </p:sp>
      <mc:AlternateContent xmlns:mc="http://schemas.openxmlformats.org/markup-compatibility/2006" xmlns:a14="http://schemas.microsoft.com/office/drawing/2010/main">
        <mc:Choice Requires="a14">
          <p:sp>
            <p:nvSpPr>
              <p:cNvPr id="7" name="Rechteck 6"/>
              <p:cNvSpPr/>
              <p:nvPr/>
            </p:nvSpPr>
            <p:spPr>
              <a:xfrm>
                <a:off x="451163" y="1989634"/>
                <a:ext cx="945131" cy="369332"/>
              </a:xfrm>
              <a:prstGeom prst="rect">
                <a:avLst/>
              </a:prstGeom>
            </p:spPr>
            <p:txBody>
              <a:bodyPr wrap="none">
                <a:spAutoFit/>
              </a:bodyPr>
              <a:lstStyle/>
              <a:p>
                <a14:m>
                  <m:oMath xmlns:m="http://schemas.openxmlformats.org/officeDocument/2006/math">
                    <m:r>
                      <a:rPr lang="de-DE" i="1">
                        <a:latin typeface="Cambria Math"/>
                        <a:ea typeface="Cambria Math"/>
                        <a:cs typeface="Arial" pitchFamily="34" charset="0"/>
                      </a:rPr>
                      <m:t>𝜒</m:t>
                    </m:r>
                    <m:r>
                      <a:rPr lang="de-DE" i="1">
                        <a:latin typeface="Cambria Math"/>
                        <a:ea typeface="Cambria Math"/>
                        <a:cs typeface="Arial" pitchFamily="34" charset="0"/>
                      </a:rPr>
                      <m:t> </m:t>
                    </m:r>
                  </m:oMath>
                </a14:m>
                <a:r>
                  <a:rPr lang="de-DE" dirty="0">
                    <a:latin typeface="Arial" pitchFamily="34" charset="0"/>
                    <a:cs typeface="Arial" pitchFamily="34" charset="0"/>
                  </a:rPr>
                  <a:t>in m</a:t>
                </a:r>
                <a:r>
                  <a:rPr lang="de-DE" baseline="30000" dirty="0">
                    <a:latin typeface="Arial" pitchFamily="34" charset="0"/>
                    <a:cs typeface="Arial" pitchFamily="34" charset="0"/>
                  </a:rPr>
                  <a:t>-1</a:t>
                </a:r>
              </a:p>
            </p:txBody>
          </p:sp>
        </mc:Choice>
        <mc:Fallback xmlns="">
          <p:sp>
            <p:nvSpPr>
              <p:cNvPr id="7" name="Rechteck 6"/>
              <p:cNvSpPr>
                <a:spLocks noRot="1" noChangeAspect="1" noMove="1" noResize="1" noEditPoints="1" noAdjustHandles="1" noChangeArrowheads="1" noChangeShapeType="1" noTextEdit="1"/>
              </p:cNvSpPr>
              <p:nvPr/>
            </p:nvSpPr>
            <p:spPr>
              <a:xfrm>
                <a:off x="451163" y="1989634"/>
                <a:ext cx="945131" cy="369332"/>
              </a:xfrm>
              <a:prstGeom prst="rect">
                <a:avLst/>
              </a:prstGeom>
              <a:blipFill rotWithShape="1">
                <a:blip r:embed="rId6"/>
                <a:stretch>
                  <a:fillRect t="-8197" r="-1290" b="-24590"/>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937485181"/>
      </p:ext>
    </p:extLst>
  </p:cSld>
  <p:clrMapOvr>
    <a:masterClrMapping/>
  </p:clrMapOvr>
  <mc:AlternateContent xmlns:mc="http://schemas.openxmlformats.org/markup-compatibility/2006" xmlns:p14="http://schemas.microsoft.com/office/powerpoint/2010/main">
    <mc:Choice Requires="p14">
      <p:transition spd="slow" p14:dur="2000" advTm="17322"/>
    </mc:Choice>
    <mc:Fallback xmlns="">
      <p:transition spd="slow" advTm="17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p:txBody>
          <a:bodyPr/>
          <a:lstStyle/>
          <a:p>
            <a:pPr eaLnBrk="1" hangingPunct="1"/>
            <a:r>
              <a:rPr lang="en-GB" dirty="0" smtClean="0"/>
              <a:t>Tagging feature</a:t>
            </a:r>
          </a:p>
        </p:txBody>
      </p:sp>
      <p:sp>
        <p:nvSpPr>
          <p:cNvPr id="3" name="Textplatzhalter 2"/>
          <p:cNvSpPr>
            <a:spLocks noGrp="1"/>
          </p:cNvSpPr>
          <p:nvPr>
            <p:ph type="body" sz="quarter" idx="12"/>
          </p:nvPr>
        </p:nvSpPr>
        <p:spPr>
          <a:xfrm>
            <a:off x="531753" y="1197546"/>
            <a:ext cx="10606394" cy="648072"/>
          </a:xfrm>
        </p:spPr>
        <p:txBody>
          <a:bodyPr/>
          <a:lstStyle/>
          <a:p>
            <a:pPr marL="0" indent="0">
              <a:buNone/>
            </a:pPr>
            <a:r>
              <a:rPr lang="en-GB" kern="0" dirty="0" smtClean="0"/>
              <a:t>Eight contrails in a supersaturated layer with background vertical wind shear over 4 hours.</a:t>
            </a:r>
          </a:p>
          <a:p>
            <a:pPr marL="0" indent="0">
              <a:buNone/>
            </a:pPr>
            <a:r>
              <a:rPr lang="en-GB" kern="0" dirty="0" smtClean="0"/>
              <a:t>Analysis important for quantities for nonlinear dependence of air traffic impact on contrail climate impact</a:t>
            </a:r>
            <a:r>
              <a:rPr lang="en-US" kern="0" dirty="0" smtClean="0"/>
              <a:t>.</a:t>
            </a:r>
            <a:endParaRPr lang="de-DE" kern="0" dirty="0"/>
          </a:p>
          <a:p>
            <a:pPr marL="0" indent="0">
              <a:buNone/>
            </a:pPr>
            <a:endParaRPr lang="de-DE"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63" y="1773610"/>
            <a:ext cx="5283510" cy="3772662"/>
          </a:xfrm>
          <a:prstGeom prst="rect">
            <a:avLst/>
          </a:prstGeom>
        </p:spPr>
      </p:pic>
      <p:sp>
        <p:nvSpPr>
          <p:cNvPr id="4" name="Textfeld 3"/>
          <p:cNvSpPr txBox="1"/>
          <p:nvPr/>
        </p:nvSpPr>
        <p:spPr>
          <a:xfrm rot="16200000">
            <a:off x="10556567" y="3998389"/>
            <a:ext cx="2880320" cy="215444"/>
          </a:xfrm>
          <a:prstGeom prst="rect">
            <a:avLst/>
          </a:prstGeom>
          <a:noFill/>
        </p:spPr>
        <p:txBody>
          <a:bodyPr wrap="square" lIns="0" tIns="0" rIns="0" bIns="0" rtlCol="0">
            <a:spAutoFit/>
          </a:bodyPr>
          <a:lstStyle/>
          <a:p>
            <a:pPr algn="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&amp; </a:t>
            </a:r>
            <a:r>
              <a:rPr lang="de-DE" sz="1400" i="1" dirty="0" err="1" smtClean="0">
                <a:latin typeface="Arial" pitchFamily="34" charset="0"/>
                <a:cs typeface="Arial" pitchFamily="34" charset="0"/>
              </a:rPr>
              <a:t>Sölch</a:t>
            </a:r>
            <a:r>
              <a:rPr lang="de-DE" sz="1400" i="1" dirty="0" smtClean="0">
                <a:latin typeface="Arial" pitchFamily="34" charset="0"/>
                <a:cs typeface="Arial" pitchFamily="34" charset="0"/>
              </a:rPr>
              <a:t>, 2012</a:t>
            </a:r>
          </a:p>
        </p:txBody>
      </p:sp>
      <p:pic>
        <p:nvPicPr>
          <p:cNvPr id="10" name="Grafik 9"/>
          <p:cNvPicPr>
            <a:picLocks noChangeAspect="1"/>
          </p:cNvPicPr>
          <p:nvPr/>
        </p:nvPicPr>
        <p:blipFill rotWithShape="1">
          <a:blip r:embed="rId5">
            <a:extLst>
              <a:ext uri="{28A0092B-C50C-407E-A947-70E740481C1C}">
                <a14:useLocalDpi xmlns:a14="http://schemas.microsoft.com/office/drawing/2010/main" val="0"/>
              </a:ext>
            </a:extLst>
          </a:blip>
          <a:srcRect t="4397" r="11359" b="3767"/>
          <a:stretch/>
        </p:blipFill>
        <p:spPr>
          <a:xfrm>
            <a:off x="6217425" y="2481669"/>
            <a:ext cx="4573952" cy="2880320"/>
          </a:xfrm>
          <a:prstGeom prst="rect">
            <a:avLst/>
          </a:prstGeom>
        </p:spPr>
      </p:pic>
      <p:sp>
        <p:nvSpPr>
          <p:cNvPr id="11" name="Textfeld 10"/>
          <p:cNvSpPr txBox="1"/>
          <p:nvPr/>
        </p:nvSpPr>
        <p:spPr>
          <a:xfrm>
            <a:off x="696987" y="5647561"/>
            <a:ext cx="10873208" cy="553998"/>
          </a:xfrm>
          <a:prstGeom prst="rect">
            <a:avLst/>
          </a:prstGeom>
          <a:noFill/>
        </p:spPr>
        <p:txBody>
          <a:bodyPr wrap="square" lIns="0" tIns="0" rIns="0" bIns="0" rtlCol="0">
            <a:spAutoFit/>
          </a:bodyPr>
          <a:lstStyle/>
          <a:p>
            <a:r>
              <a:rPr lang="en-GB" b="1" dirty="0" smtClean="0">
                <a:latin typeface="Arial" pitchFamily="34" charset="0"/>
                <a:cs typeface="Arial" pitchFamily="34" charset="0"/>
              </a:rPr>
              <a:t>For the same analysis in a Eulerian model, one had to establish eight sets of prognostic micro-physics equations. In an LCM, it comes basically for free. No additional computations are required.</a:t>
            </a:r>
          </a:p>
        </p:txBody>
      </p:sp>
      <p:sp>
        <p:nvSpPr>
          <p:cNvPr id="9" name="Textfeld 8"/>
          <p:cNvSpPr txBox="1"/>
          <p:nvPr/>
        </p:nvSpPr>
        <p:spPr>
          <a:xfrm>
            <a:off x="6377018" y="1917626"/>
            <a:ext cx="5194424" cy="553998"/>
          </a:xfrm>
          <a:prstGeom prst="rect">
            <a:avLst/>
          </a:prstGeom>
          <a:noFill/>
        </p:spPr>
        <p:txBody>
          <a:bodyPr wrap="square" lIns="0" tIns="0" rIns="0" bIns="0" rtlCol="0">
            <a:spAutoFit/>
          </a:bodyPr>
          <a:lstStyle/>
          <a:p>
            <a:pPr>
              <a:lnSpc>
                <a:spcPct val="100000"/>
              </a:lnSpc>
              <a:buNone/>
            </a:pPr>
            <a:r>
              <a:rPr lang="de-DE" dirty="0">
                <a:latin typeface="Arial" panose="020B0604020202020204" pitchFamily="34" charset="0"/>
                <a:cs typeface="Arial" panose="020B0604020202020204" pitchFamily="34" charset="0"/>
              </a:rPr>
              <a:t>Analyse </a:t>
            </a:r>
            <a:r>
              <a:rPr lang="de-DE" dirty="0" err="1">
                <a:latin typeface="Arial" panose="020B0604020202020204" pitchFamily="34" charset="0"/>
                <a:cs typeface="Arial" panose="020B0604020202020204" pitchFamily="34" charset="0"/>
              </a:rPr>
              <a:t>each</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contrail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instance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separately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introducing</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memory-efficient</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flag</a:t>
            </a:r>
            <a:r>
              <a:rPr lang="de-DE" dirty="0">
                <a:latin typeface="Arial" panose="020B0604020202020204" pitchFamily="34" charset="0"/>
                <a:cs typeface="Arial" panose="020B0604020202020204" pitchFamily="34" charset="0"/>
              </a:rPr>
              <a:t> variable</a:t>
            </a:r>
          </a:p>
        </p:txBody>
      </p:sp>
      <p:sp>
        <p:nvSpPr>
          <p:cNvPr id="5" name="Fußzeilenplatzhalter 4"/>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6" name="Foliennummernplatzhalter 5"/>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11</a:t>
            </a:fld>
            <a:endParaRPr lang="en-GB" noProof="0" dirty="0"/>
          </a:p>
        </p:txBody>
      </p:sp>
      <mc:AlternateContent xmlns:mc="http://schemas.openxmlformats.org/markup-compatibility/2006" xmlns:a14="http://schemas.microsoft.com/office/drawing/2010/main">
        <mc:Choice Requires="a14">
          <p:sp>
            <p:nvSpPr>
              <p:cNvPr id="12" name="Rechteck 11"/>
              <p:cNvSpPr/>
              <p:nvPr/>
            </p:nvSpPr>
            <p:spPr>
              <a:xfrm>
                <a:off x="451163" y="1989634"/>
                <a:ext cx="945131" cy="369332"/>
              </a:xfrm>
              <a:prstGeom prst="rect">
                <a:avLst/>
              </a:prstGeom>
            </p:spPr>
            <p:txBody>
              <a:bodyPr wrap="none">
                <a:spAutoFit/>
              </a:bodyPr>
              <a:lstStyle/>
              <a:p>
                <a14:m>
                  <m:oMath xmlns:m="http://schemas.openxmlformats.org/officeDocument/2006/math">
                    <m:r>
                      <a:rPr lang="de-DE" i="1">
                        <a:latin typeface="Cambria Math"/>
                        <a:ea typeface="Cambria Math"/>
                        <a:cs typeface="Arial" pitchFamily="34" charset="0"/>
                      </a:rPr>
                      <m:t>𝜒</m:t>
                    </m:r>
                    <m:r>
                      <a:rPr lang="de-DE" i="1">
                        <a:latin typeface="Cambria Math"/>
                        <a:ea typeface="Cambria Math"/>
                        <a:cs typeface="Arial" pitchFamily="34" charset="0"/>
                      </a:rPr>
                      <m:t> </m:t>
                    </m:r>
                  </m:oMath>
                </a14:m>
                <a:r>
                  <a:rPr lang="de-DE" dirty="0">
                    <a:latin typeface="Arial" pitchFamily="34" charset="0"/>
                    <a:cs typeface="Arial" pitchFamily="34" charset="0"/>
                  </a:rPr>
                  <a:t>in m</a:t>
                </a:r>
                <a:r>
                  <a:rPr lang="de-DE" baseline="30000" dirty="0">
                    <a:latin typeface="Arial" pitchFamily="34" charset="0"/>
                    <a:cs typeface="Arial" pitchFamily="34" charset="0"/>
                  </a:rPr>
                  <a:t>-1</a:t>
                </a:r>
              </a:p>
            </p:txBody>
          </p:sp>
        </mc:Choice>
        <mc:Fallback xmlns="">
          <p:sp>
            <p:nvSpPr>
              <p:cNvPr id="12" name="Rechteck 11"/>
              <p:cNvSpPr>
                <a:spLocks noRot="1" noChangeAspect="1" noMove="1" noResize="1" noEditPoints="1" noAdjustHandles="1" noChangeArrowheads="1" noChangeShapeType="1" noTextEdit="1"/>
              </p:cNvSpPr>
              <p:nvPr/>
            </p:nvSpPr>
            <p:spPr>
              <a:xfrm>
                <a:off x="451163" y="1989634"/>
                <a:ext cx="945131" cy="369332"/>
              </a:xfrm>
              <a:prstGeom prst="rect">
                <a:avLst/>
              </a:prstGeom>
              <a:blipFill rotWithShape="1">
                <a:blip r:embed="rId6"/>
                <a:stretch>
                  <a:fillRect t="-8197" r="-1290" b="-24590"/>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1207036934"/>
      </p:ext>
    </p:extLst>
  </p:cSld>
  <p:clrMapOvr>
    <a:masterClrMapping/>
  </p:clrMapOvr>
  <mc:AlternateContent xmlns:mc="http://schemas.openxmlformats.org/markup-compatibility/2006" xmlns:p14="http://schemas.microsoft.com/office/powerpoint/2010/main">
    <mc:Choice Requires="p14">
      <p:transition spd="slow" p14:dur="2000" advTm="17322"/>
    </mc:Choice>
    <mc:Fallback xmlns="">
      <p:transition spd="slow" advTm="173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999" y="648000"/>
            <a:ext cx="11221200" cy="477538"/>
          </a:xfrm>
        </p:spPr>
        <p:txBody>
          <a:bodyPr/>
          <a:lstStyle/>
          <a:p>
            <a:r>
              <a:rPr lang="en-GB" dirty="0" smtClean="0"/>
              <a:t>Numerical diffusion </a:t>
            </a:r>
            <a:endParaRPr lang="en-GB" dirty="0"/>
          </a:p>
        </p:txBody>
      </p:sp>
      <p:sp>
        <p:nvSpPr>
          <p:cNvPr id="3" name="Textplatzhalter 2"/>
          <p:cNvSpPr>
            <a:spLocks noGrp="1"/>
          </p:cNvSpPr>
          <p:nvPr>
            <p:ph type="body" sz="quarter" idx="12"/>
          </p:nvPr>
        </p:nvSpPr>
        <p:spPr>
          <a:xfrm>
            <a:off x="459608" y="1197545"/>
            <a:ext cx="11221200" cy="913849"/>
          </a:xfrm>
        </p:spPr>
        <p:txBody>
          <a:bodyPr/>
          <a:lstStyle/>
          <a:p>
            <a:pPr marL="0" indent="0">
              <a:buNone/>
            </a:pPr>
            <a:r>
              <a:rPr lang="en-GB" dirty="0" smtClean="0"/>
              <a:t>In rising air, contrail-cirrus becomes surrounded by natural cirrus once </a:t>
            </a:r>
            <a:r>
              <a:rPr lang="en-GB" dirty="0" err="1" smtClean="0"/>
              <a:t>RH</a:t>
            </a:r>
            <a:r>
              <a:rPr lang="en-GB" baseline="-25000" dirty="0" err="1" smtClean="0"/>
              <a:t>nuc</a:t>
            </a:r>
            <a:r>
              <a:rPr lang="en-GB" dirty="0" smtClean="0"/>
              <a:t> is surpassed in the vicinity. Ice crystals of natural cirrus can only form outside of existing contrail-cirrus. Identification of anthropogenic „contamination“ in naturally formed cirrus is important for assessing climate impact of aviation.</a:t>
            </a:r>
            <a:endParaRPr lang="en-GB" dirty="0"/>
          </a:p>
        </p:txBody>
      </p:sp>
      <p:sp>
        <p:nvSpPr>
          <p:cNvPr id="6" name="Textplatzhalter 2"/>
          <p:cNvSpPr txBox="1">
            <a:spLocks/>
          </p:cNvSpPr>
          <p:nvPr/>
        </p:nvSpPr>
        <p:spPr bwMode="auto">
          <a:xfrm>
            <a:off x="486000" y="4797946"/>
            <a:ext cx="11221200"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smtClean="0"/>
              <a:t>After four hours, „natural“ ice crystals are present everywhere inside the contrail-cirrus below z=1500m.</a:t>
            </a:r>
          </a:p>
          <a:p>
            <a:pPr marL="0" indent="0">
              <a:buFont typeface="Arial" pitchFamily="34" charset="0"/>
              <a:buNone/>
            </a:pPr>
            <a:r>
              <a:rPr lang="en-GB" dirty="0" smtClean="0"/>
              <a:t>In Eulerian models, this effect could be a spurious one due to numerical diffusion.</a:t>
            </a:r>
          </a:p>
          <a:p>
            <a:pPr marL="0" indent="0">
              <a:buFont typeface="Arial" pitchFamily="34" charset="0"/>
              <a:buNone/>
            </a:pPr>
            <a:r>
              <a:rPr lang="en-GB" b="1" dirty="0" smtClean="0"/>
              <a:t>There is no numerical diffusion in LCMs and one can be sure that the local co-existence of both cloud types is due to physical reasons. </a:t>
            </a:r>
            <a:r>
              <a:rPr lang="en-GB" dirty="0" smtClean="0"/>
              <a:t>In this example, it is mainly due to differential sedimentation. </a:t>
            </a:r>
            <a:endParaRPr lang="en-GB" dirty="0"/>
          </a:p>
        </p:txBody>
      </p: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46" y="2099443"/>
            <a:ext cx="3962003" cy="2641335"/>
          </a:xfrm>
          <a:prstGeom prst="rect">
            <a:avLst/>
          </a:prstGeom>
        </p:spPr>
      </p:pic>
      <p:grpSp>
        <p:nvGrpSpPr>
          <p:cNvPr id="22" name="Gruppieren 21"/>
          <p:cNvGrpSpPr/>
          <p:nvPr/>
        </p:nvGrpSpPr>
        <p:grpSpPr>
          <a:xfrm>
            <a:off x="7095718" y="2111395"/>
            <a:ext cx="1642718" cy="2712160"/>
            <a:chOff x="7095718" y="2111395"/>
            <a:chExt cx="1642718" cy="2712160"/>
          </a:xfrm>
        </p:grpSpPr>
        <p:sp>
          <p:nvSpPr>
            <p:cNvPr id="31" name="Inhaltsplatzhalter 2"/>
            <p:cNvSpPr txBox="1">
              <a:spLocks/>
            </p:cNvSpPr>
            <p:nvPr/>
          </p:nvSpPr>
          <p:spPr bwMode="auto">
            <a:xfrm>
              <a:off x="7177317" y="2111395"/>
              <a:ext cx="1438950" cy="42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lgn="ctr">
                <a:buNone/>
              </a:pPr>
              <a:r>
                <a:rPr lang="en-GB" sz="1400" kern="0" dirty="0" smtClean="0">
                  <a:solidFill>
                    <a:srgbClr val="FF0000"/>
                  </a:solidFill>
                  <a:latin typeface="Arial" panose="020B0604020202020204" pitchFamily="34" charset="0"/>
                  <a:cs typeface="Arial" panose="020B0604020202020204" pitchFamily="34" charset="0"/>
                </a:rPr>
                <a:t>Only CONTRAIL ice crystals</a:t>
              </a:r>
              <a:endParaRPr lang="en-GB" sz="1400" kern="0" dirty="0">
                <a:solidFill>
                  <a:srgbClr val="FF0000"/>
                </a:solidFill>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5699" y="2604407"/>
              <a:ext cx="1577969" cy="87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8827" y="3639539"/>
              <a:ext cx="1575930" cy="87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480" t="82057" r="2090" b="1378"/>
            <a:stretch/>
          </p:blipFill>
          <p:spPr bwMode="auto">
            <a:xfrm>
              <a:off x="7095718" y="4560816"/>
              <a:ext cx="1642718" cy="26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uppieren 31"/>
          <p:cNvGrpSpPr/>
          <p:nvPr/>
        </p:nvGrpSpPr>
        <p:grpSpPr>
          <a:xfrm>
            <a:off x="8869202" y="2111395"/>
            <a:ext cx="1642718" cy="2712159"/>
            <a:chOff x="8869202" y="2111395"/>
            <a:chExt cx="1642718" cy="2712159"/>
          </a:xfrm>
        </p:grpSpPr>
        <p:sp>
          <p:nvSpPr>
            <p:cNvPr id="30" name="Inhaltsplatzhalter 2"/>
            <p:cNvSpPr txBox="1">
              <a:spLocks/>
            </p:cNvSpPr>
            <p:nvPr/>
          </p:nvSpPr>
          <p:spPr bwMode="auto">
            <a:xfrm>
              <a:off x="8905899" y="2111395"/>
              <a:ext cx="1476857" cy="44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lgn="ctr">
                <a:buNone/>
              </a:pPr>
              <a:r>
                <a:rPr lang="en-GB" sz="1400" kern="0" dirty="0" smtClean="0">
                  <a:solidFill>
                    <a:srgbClr val="FF0000"/>
                  </a:solidFill>
                  <a:latin typeface="Arial" panose="020B0604020202020204" pitchFamily="34" charset="0"/>
                  <a:cs typeface="Arial" panose="020B0604020202020204" pitchFamily="34" charset="0"/>
                </a:rPr>
                <a:t>Only CIRRUS ice crystals</a:t>
              </a:r>
              <a:endParaRPr lang="en-GB" sz="1400" kern="0" dirty="0">
                <a:solidFill>
                  <a:srgbClr val="FF0000"/>
                </a:solidFill>
                <a:latin typeface="Arial" panose="020B0604020202020204" pitchFamily="34" charset="0"/>
                <a:cs typeface="Arial" panose="020B0604020202020204" pitchFamily="34" charset="0"/>
              </a:endParaRP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6750" y="2586451"/>
              <a:ext cx="1614510" cy="89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05899" y="3653726"/>
              <a:ext cx="1585361" cy="881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480" t="82057" r="2090" b="1378"/>
            <a:stretch/>
          </p:blipFill>
          <p:spPr bwMode="auto">
            <a:xfrm>
              <a:off x="8869202" y="4560815"/>
              <a:ext cx="1642718" cy="26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uppieren 43"/>
          <p:cNvGrpSpPr/>
          <p:nvPr/>
        </p:nvGrpSpPr>
        <p:grpSpPr>
          <a:xfrm>
            <a:off x="4764568" y="2101952"/>
            <a:ext cx="2171729" cy="2721603"/>
            <a:chOff x="4764568" y="2101952"/>
            <a:chExt cx="2171729" cy="2721603"/>
          </a:xfrm>
        </p:grpSpPr>
        <p:pic>
          <p:nvPicPr>
            <p:cNvPr id="36"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32" t="29693" r="76419" b="18802"/>
            <a:stretch/>
          </p:blipFill>
          <p:spPr bwMode="auto">
            <a:xfrm>
              <a:off x="4764568" y="3697722"/>
              <a:ext cx="506476" cy="81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480" t="82057" r="2090" b="1378"/>
            <a:stretch/>
          </p:blipFill>
          <p:spPr bwMode="auto">
            <a:xfrm>
              <a:off x="5293579" y="4560816"/>
              <a:ext cx="1642718" cy="26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554" t="23607" r="8259" b="7249"/>
            <a:stretch/>
          </p:blipFill>
          <p:spPr bwMode="auto">
            <a:xfrm>
              <a:off x="5310313" y="2586451"/>
              <a:ext cx="1625983" cy="91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849" t="24623" r="2893" b="20422"/>
            <a:stretch/>
          </p:blipFill>
          <p:spPr bwMode="auto">
            <a:xfrm>
              <a:off x="5333005" y="3635561"/>
              <a:ext cx="1603198" cy="87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32" t="29693" r="76419" b="18802"/>
            <a:stretch/>
          </p:blipFill>
          <p:spPr bwMode="auto">
            <a:xfrm>
              <a:off x="4764568" y="2636680"/>
              <a:ext cx="506476" cy="81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Inhaltsplatzhalter 2"/>
            <p:cNvSpPr txBox="1">
              <a:spLocks/>
            </p:cNvSpPr>
            <p:nvPr/>
          </p:nvSpPr>
          <p:spPr bwMode="auto">
            <a:xfrm>
              <a:off x="5377125" y="2101952"/>
              <a:ext cx="1438950" cy="421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lgn="ctr">
                <a:buNone/>
              </a:pPr>
              <a:r>
                <a:rPr lang="en-GB" sz="1400" kern="0" dirty="0" smtClean="0">
                  <a:solidFill>
                    <a:srgbClr val="FF0000"/>
                  </a:solidFill>
                  <a:latin typeface="Arial" panose="020B0604020202020204" pitchFamily="34" charset="0"/>
                  <a:cs typeface="Arial" panose="020B0604020202020204" pitchFamily="34" charset="0"/>
                </a:rPr>
                <a:t>TOTAL ice crystals</a:t>
              </a:r>
              <a:endParaRPr lang="en-GB" sz="1400" kern="0" dirty="0">
                <a:solidFill>
                  <a:srgbClr val="FF0000"/>
                </a:solidFill>
                <a:latin typeface="Arial" panose="020B0604020202020204" pitchFamily="34" charset="0"/>
                <a:cs typeface="Arial" panose="020B0604020202020204" pitchFamily="34" charset="0"/>
              </a:endParaRPr>
            </a:p>
          </p:txBody>
        </p:sp>
        <p:sp>
          <p:nvSpPr>
            <p:cNvPr id="41" name="Ellipse 40"/>
            <p:cNvSpPr/>
            <p:nvPr/>
          </p:nvSpPr>
          <p:spPr>
            <a:xfrm>
              <a:off x="5293664" y="3528078"/>
              <a:ext cx="720080" cy="3392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sp>
          <p:nvSpPr>
            <p:cNvPr id="20" name="Ellipse 19"/>
            <p:cNvSpPr/>
            <p:nvPr/>
          </p:nvSpPr>
          <p:spPr>
            <a:xfrm>
              <a:off x="5293579" y="2533213"/>
              <a:ext cx="720080" cy="3392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grpSp>
      <p:grpSp>
        <p:nvGrpSpPr>
          <p:cNvPr id="43" name="Gruppieren 42"/>
          <p:cNvGrpSpPr/>
          <p:nvPr/>
        </p:nvGrpSpPr>
        <p:grpSpPr>
          <a:xfrm>
            <a:off x="9441987" y="2702856"/>
            <a:ext cx="2560256" cy="1735050"/>
            <a:chOff x="9441987" y="2702856"/>
            <a:chExt cx="2560256" cy="1735050"/>
          </a:xfrm>
        </p:grpSpPr>
        <p:cxnSp>
          <p:nvCxnSpPr>
            <p:cNvPr id="46" name="Gerade Verbindung mit Pfeil 45"/>
            <p:cNvCxnSpPr/>
            <p:nvPr/>
          </p:nvCxnSpPr>
          <p:spPr bwMode="auto">
            <a:xfrm flipV="1">
              <a:off x="9441987" y="2872500"/>
              <a:ext cx="1408128" cy="144846"/>
            </a:xfrm>
            <a:prstGeom prst="straightConnector1">
              <a:avLst/>
            </a:prstGeom>
            <a:noFill/>
            <a:ln w="3175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ectangle 13"/>
            <p:cNvSpPr txBox="1">
              <a:spLocks noChangeArrowheads="1"/>
            </p:cNvSpPr>
            <p:nvPr/>
          </p:nvSpPr>
          <p:spPr bwMode="auto">
            <a:xfrm>
              <a:off x="10952509" y="2702856"/>
              <a:ext cx="485047" cy="26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eaLnBrk="1" hangingPunct="1">
                <a:buNone/>
              </a:pPr>
              <a:r>
                <a:rPr lang="de-DE" sz="1600" kern="0" dirty="0">
                  <a:latin typeface="Arial" panose="020B0604020202020204" pitchFamily="34" charset="0"/>
                  <a:cs typeface="Arial" panose="020B0604020202020204" pitchFamily="34" charset="0"/>
                </a:rPr>
                <a:t>hole</a:t>
              </a:r>
            </a:p>
          </p:txBody>
        </p:sp>
        <p:cxnSp>
          <p:nvCxnSpPr>
            <p:cNvPr id="50" name="Gerade Verbindung mit Pfeil 49"/>
            <p:cNvCxnSpPr/>
            <p:nvPr/>
          </p:nvCxnSpPr>
          <p:spPr bwMode="auto">
            <a:xfrm flipV="1">
              <a:off x="9544381" y="4094418"/>
              <a:ext cx="1233726" cy="123957"/>
            </a:xfrm>
            <a:prstGeom prst="straightConnector1">
              <a:avLst/>
            </a:prstGeom>
            <a:noFill/>
            <a:ln w="3175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13"/>
            <p:cNvSpPr txBox="1">
              <a:spLocks noChangeArrowheads="1"/>
            </p:cNvSpPr>
            <p:nvPr/>
          </p:nvSpPr>
          <p:spPr bwMode="auto">
            <a:xfrm>
              <a:off x="10850115" y="3877395"/>
              <a:ext cx="1152128" cy="56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eaLnBrk="1" hangingPunct="1">
                <a:buNone/>
              </a:pPr>
              <a:r>
                <a:rPr lang="de-DE" sz="1600" kern="0" dirty="0" err="1" smtClean="0">
                  <a:latin typeface="Arial" panose="020B0604020202020204" pitchFamily="34" charset="0"/>
                  <a:cs typeface="Arial" panose="020B0604020202020204" pitchFamily="34" charset="0"/>
                </a:rPr>
                <a:t>Completely</a:t>
              </a:r>
              <a:r>
                <a:rPr lang="de-DE" sz="1600" kern="0" dirty="0" smtClean="0">
                  <a:latin typeface="Arial" panose="020B0604020202020204" pitchFamily="34" charset="0"/>
                  <a:cs typeface="Arial" panose="020B0604020202020204" pitchFamily="34" charset="0"/>
                </a:rPr>
                <a:t> </a:t>
              </a:r>
              <a:r>
                <a:rPr lang="de-DE" sz="1600" kern="0" dirty="0" err="1" smtClean="0">
                  <a:latin typeface="Arial" panose="020B0604020202020204" pitchFamily="34" charset="0"/>
                  <a:cs typeface="Arial" panose="020B0604020202020204" pitchFamily="34" charset="0"/>
                </a:rPr>
                <a:t>mixed</a:t>
              </a:r>
              <a:endParaRPr lang="de-DE" sz="1600" kern="0" dirty="0">
                <a:latin typeface="Arial" panose="020B0604020202020204" pitchFamily="34" charset="0"/>
                <a:cs typeface="Arial" panose="020B0604020202020204" pitchFamily="34" charset="0"/>
              </a:endParaRPr>
            </a:p>
          </p:txBody>
        </p:sp>
      </p:grpSp>
      <p:sp>
        <p:nvSpPr>
          <p:cNvPr id="52" name="Textfeld 51"/>
          <p:cNvSpPr txBox="1"/>
          <p:nvPr/>
        </p:nvSpPr>
        <p:spPr>
          <a:xfrm>
            <a:off x="7773249" y="6145479"/>
            <a:ext cx="4392488" cy="215444"/>
          </a:xfrm>
          <a:prstGeom prst="rect">
            <a:avLst/>
          </a:prstGeom>
          <a:noFill/>
        </p:spPr>
        <p:txBody>
          <a:bodyPr wrap="square" lIns="0" tIns="0" rIns="0" bIns="0" rtlCol="0">
            <a:spAutoFit/>
          </a:bodyPr>
          <a:lstStyle/>
          <a:p>
            <a:r>
              <a:rPr lang="de-DE" sz="1400" i="1" dirty="0" err="1" smtClean="0">
                <a:latin typeface="Arial" pitchFamily="34" charset="0"/>
                <a:cs typeface="Arial" pitchFamily="34" charset="0"/>
              </a:rPr>
              <a:t>Adopted</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from</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Figs</a:t>
            </a:r>
            <a:r>
              <a:rPr lang="de-DE" sz="1400" i="1" dirty="0" smtClean="0">
                <a:latin typeface="Arial" pitchFamily="34" charset="0"/>
                <a:cs typeface="Arial" pitchFamily="34" charset="0"/>
              </a:rPr>
              <a:t>. 3 &amp; 11 </a:t>
            </a:r>
            <a:r>
              <a:rPr lang="de-DE" sz="1400" i="1" dirty="0" err="1" smtClean="0">
                <a:latin typeface="Arial" pitchFamily="34" charset="0"/>
                <a:cs typeface="Arial" pitchFamily="34" charset="0"/>
              </a:rPr>
              <a:t>of</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et al, 2017b</a:t>
            </a:r>
          </a:p>
        </p:txBody>
      </p:sp>
      <p:sp>
        <p:nvSpPr>
          <p:cNvPr id="45" name="Fußzeilenplatzhalter 44"/>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48" name="Foliennummernplatzhalter 47"/>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12</a:t>
            </a:fld>
            <a:endParaRPr lang="en-GB" noProof="0" dirty="0"/>
          </a:p>
        </p:txBody>
      </p:sp>
      <mc:AlternateContent xmlns:mc="http://schemas.openxmlformats.org/markup-compatibility/2006" xmlns:a14="http://schemas.microsoft.com/office/drawing/2010/main">
        <mc:Choice Requires="a14">
          <p:sp>
            <p:nvSpPr>
              <p:cNvPr id="33" name="Rechteck 32"/>
              <p:cNvSpPr/>
              <p:nvPr/>
            </p:nvSpPr>
            <p:spPr>
              <a:xfrm>
                <a:off x="192931" y="2217119"/>
                <a:ext cx="945131" cy="369332"/>
              </a:xfrm>
              <a:prstGeom prst="rect">
                <a:avLst/>
              </a:prstGeom>
            </p:spPr>
            <p:txBody>
              <a:bodyPr wrap="none">
                <a:spAutoFit/>
              </a:bodyPr>
              <a:lstStyle/>
              <a:p>
                <a14:m>
                  <m:oMath xmlns:m="http://schemas.openxmlformats.org/officeDocument/2006/math">
                    <m:r>
                      <a:rPr lang="de-DE" i="1">
                        <a:latin typeface="Cambria Math"/>
                        <a:ea typeface="Cambria Math"/>
                        <a:cs typeface="Arial" pitchFamily="34" charset="0"/>
                      </a:rPr>
                      <m:t>𝜒</m:t>
                    </m:r>
                    <m:r>
                      <a:rPr lang="de-DE" i="1">
                        <a:latin typeface="Cambria Math"/>
                        <a:ea typeface="Cambria Math"/>
                        <a:cs typeface="Arial" pitchFamily="34" charset="0"/>
                      </a:rPr>
                      <m:t> </m:t>
                    </m:r>
                  </m:oMath>
                </a14:m>
                <a:r>
                  <a:rPr lang="de-DE" dirty="0">
                    <a:latin typeface="Arial" pitchFamily="34" charset="0"/>
                    <a:cs typeface="Arial" pitchFamily="34" charset="0"/>
                  </a:rPr>
                  <a:t>in m</a:t>
                </a:r>
                <a:r>
                  <a:rPr lang="de-DE" baseline="30000" dirty="0">
                    <a:latin typeface="Arial" pitchFamily="34" charset="0"/>
                    <a:cs typeface="Arial" pitchFamily="34" charset="0"/>
                  </a:rPr>
                  <a:t>-1</a:t>
                </a:r>
              </a:p>
            </p:txBody>
          </p:sp>
        </mc:Choice>
        <mc:Fallback xmlns="">
          <p:sp>
            <p:nvSpPr>
              <p:cNvPr id="33" name="Rechteck 32"/>
              <p:cNvSpPr>
                <a:spLocks noRot="1" noChangeAspect="1" noMove="1" noResize="1" noEditPoints="1" noAdjustHandles="1" noChangeArrowheads="1" noChangeShapeType="1" noTextEdit="1"/>
              </p:cNvSpPr>
              <p:nvPr/>
            </p:nvSpPr>
            <p:spPr>
              <a:xfrm>
                <a:off x="192931" y="2217119"/>
                <a:ext cx="945131" cy="369332"/>
              </a:xfrm>
              <a:prstGeom prst="rect">
                <a:avLst/>
              </a:prstGeom>
              <a:blipFill rotWithShape="1">
                <a:blip r:embed="rId12"/>
                <a:stretch>
                  <a:fillRect t="-8333" r="-645" b="-26667"/>
                </a:stretch>
              </a:blipFill>
            </p:spPr>
            <p:txBody>
              <a:bodyPr/>
              <a:lstStyle/>
              <a:p>
                <a:r>
                  <a:rPr lang="en-GB">
                    <a:noFill/>
                  </a:rPr>
                  <a:t> </a:t>
                </a:r>
              </a:p>
            </p:txBody>
          </p:sp>
        </mc:Fallback>
      </mc:AlternateContent>
    </p:spTree>
    <p:extLst>
      <p:ext uri="{BB962C8B-B14F-4D97-AF65-F5344CB8AC3E}">
        <p14:creationId xmlns:p14="http://schemas.microsoft.com/office/powerpoint/2010/main" val="11810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a:xfrm>
            <a:off x="485999" y="648000"/>
            <a:ext cx="5395564" cy="405530"/>
          </a:xfrm>
        </p:spPr>
        <p:txBody>
          <a:bodyPr/>
          <a:lstStyle/>
          <a:p>
            <a:pPr eaLnBrk="1" hangingPunct="1"/>
            <a:r>
              <a:rPr lang="de-DE" dirty="0" smtClean="0"/>
              <a:t>Formation </a:t>
            </a:r>
            <a:r>
              <a:rPr lang="de-DE" dirty="0" err="1" smtClean="0"/>
              <a:t>of</a:t>
            </a:r>
            <a:r>
              <a:rPr lang="de-DE" dirty="0" smtClean="0"/>
              <a:t> </a:t>
            </a:r>
            <a:r>
              <a:rPr lang="de-DE" dirty="0" err="1" smtClean="0"/>
              <a:t>hydrometeors</a:t>
            </a:r>
            <a:r>
              <a:rPr lang="de-DE" dirty="0" smtClean="0"/>
              <a:t> in LCMs</a:t>
            </a:r>
          </a:p>
        </p:txBody>
      </p:sp>
      <p:sp>
        <p:nvSpPr>
          <p:cNvPr id="6149" name="Rectangle 13"/>
          <p:cNvSpPr>
            <a:spLocks noGrp="1" noChangeArrowheads="1"/>
          </p:cNvSpPr>
          <p:nvPr>
            <p:ph type="body" sz="quarter" idx="12"/>
          </p:nvPr>
        </p:nvSpPr>
        <p:spPr>
          <a:xfrm>
            <a:off x="480964" y="2997746"/>
            <a:ext cx="6048672" cy="2304256"/>
          </a:xfrm>
          <a:prstGeom prst="rect">
            <a:avLst/>
          </a:prstGeom>
        </p:spPr>
        <p:txBody>
          <a:bodyPr lIns="0" tIns="0" rIns="0" bIns="0"/>
          <a:lstStyle/>
          <a:p>
            <a:pPr marL="0" indent="0">
              <a:buNone/>
            </a:pPr>
            <a:r>
              <a:rPr lang="en-GB" dirty="0" smtClean="0">
                <a:solidFill>
                  <a:srgbClr val="FF0000"/>
                </a:solidFill>
              </a:rPr>
              <a:t>Physics: </a:t>
            </a:r>
            <a:r>
              <a:rPr lang="en-GB" kern="0" dirty="0" smtClean="0"/>
              <a:t>Number</a:t>
            </a:r>
            <a:r>
              <a:rPr lang="en-GB" dirty="0" smtClean="0"/>
              <a:t> of nucleated ice crystals </a:t>
            </a:r>
            <a:r>
              <a:rPr lang="en-GB" dirty="0" err="1" smtClean="0"/>
              <a:t>n</a:t>
            </a:r>
            <a:r>
              <a:rPr lang="en-GB" baseline="-25000" dirty="0" err="1" smtClean="0"/>
              <a:t>nuc</a:t>
            </a:r>
            <a:r>
              <a:rPr lang="en-GB" baseline="-25000" dirty="0" smtClean="0"/>
              <a:t> </a:t>
            </a:r>
            <a:r>
              <a:rPr lang="en-GB" dirty="0" smtClean="0"/>
              <a:t>in a grid box:</a:t>
            </a:r>
          </a:p>
          <a:p>
            <a:pPr marL="0" indent="0">
              <a:lnSpc>
                <a:spcPct val="150000"/>
              </a:lnSpc>
              <a:buNone/>
            </a:pPr>
            <a:r>
              <a:rPr lang="de-DE" dirty="0" err="1" smtClean="0"/>
              <a:t>n</a:t>
            </a:r>
            <a:r>
              <a:rPr lang="de-DE" baseline="-25000" dirty="0" err="1" smtClean="0"/>
              <a:t>nuc</a:t>
            </a:r>
            <a:r>
              <a:rPr lang="de-DE" dirty="0" smtClean="0"/>
              <a:t> </a:t>
            </a:r>
            <a:r>
              <a:rPr lang="de-DE" dirty="0"/>
              <a:t>= </a:t>
            </a:r>
            <a:r>
              <a:rPr lang="de-DE" dirty="0" err="1"/>
              <a:t>J</a:t>
            </a:r>
            <a:r>
              <a:rPr lang="de-DE" baseline="-25000" dirty="0" err="1"/>
              <a:t>f</a:t>
            </a:r>
            <a:r>
              <a:rPr lang="de-DE" dirty="0"/>
              <a:t>(</a:t>
            </a:r>
            <a:r>
              <a:rPr lang="de-DE" dirty="0" err="1"/>
              <a:t>a</a:t>
            </a:r>
            <a:r>
              <a:rPr lang="de-DE" baseline="-25000" dirty="0" err="1"/>
              <a:t>w</a:t>
            </a:r>
            <a:r>
              <a:rPr lang="de-DE" dirty="0"/>
              <a:t>)  *  </a:t>
            </a:r>
            <a:r>
              <a:rPr lang="de-DE" dirty="0" err="1"/>
              <a:t>V</a:t>
            </a:r>
            <a:r>
              <a:rPr lang="de-DE" baseline="-25000" dirty="0" err="1"/>
              <a:t>a,i</a:t>
            </a:r>
            <a:r>
              <a:rPr lang="de-DE" baseline="-25000" dirty="0"/>
              <a:t> </a:t>
            </a:r>
            <a:r>
              <a:rPr lang="de-DE" dirty="0"/>
              <a:t> *  </a:t>
            </a:r>
            <a:r>
              <a:rPr lang="de-DE" dirty="0" err="1"/>
              <a:t>n</a:t>
            </a:r>
            <a:r>
              <a:rPr lang="de-DE" baseline="-25000" dirty="0" err="1"/>
              <a:t>a,i</a:t>
            </a:r>
            <a:r>
              <a:rPr lang="de-DE" dirty="0"/>
              <a:t>  *  </a:t>
            </a:r>
            <a:r>
              <a:rPr lang="el-GR" dirty="0"/>
              <a:t>Δ</a:t>
            </a:r>
            <a:r>
              <a:rPr lang="de-DE" dirty="0" err="1"/>
              <a:t>t</a:t>
            </a:r>
            <a:r>
              <a:rPr lang="de-DE" baseline="-25000" dirty="0" err="1"/>
              <a:t>nuc</a:t>
            </a:r>
            <a:r>
              <a:rPr lang="de-DE" dirty="0"/>
              <a:t>  *  V</a:t>
            </a:r>
            <a:r>
              <a:rPr lang="de-DE" baseline="-25000" dirty="0"/>
              <a:t>GB</a:t>
            </a:r>
          </a:p>
          <a:p>
            <a:pPr lvl="1" eaLnBrk="1" hangingPunct="1">
              <a:buFont typeface="Arial" panose="020B0604020202020204" pitchFamily="34" charset="0"/>
              <a:buChar char="•"/>
            </a:pPr>
            <a:r>
              <a:rPr lang="en-GB" sz="1600" dirty="0" smtClean="0"/>
              <a:t>Nucleation rate </a:t>
            </a:r>
            <a:r>
              <a:rPr lang="en-GB" sz="1600" dirty="0" err="1" smtClean="0"/>
              <a:t>J</a:t>
            </a:r>
            <a:r>
              <a:rPr lang="en-GB" sz="1600" baseline="-25000" dirty="0" err="1" smtClean="0"/>
              <a:t>f</a:t>
            </a:r>
            <a:r>
              <a:rPr lang="en-GB" sz="1600" dirty="0" smtClean="0"/>
              <a:t>(a</a:t>
            </a:r>
            <a:r>
              <a:rPr lang="en-GB" sz="1600" baseline="-25000" dirty="0" smtClean="0"/>
              <a:t>w</a:t>
            </a:r>
            <a:r>
              <a:rPr lang="en-GB" sz="1600" dirty="0" smtClean="0"/>
              <a:t>): depends </a:t>
            </a:r>
            <a:r>
              <a:rPr lang="en-GB" sz="1600" b="1" dirty="0" smtClean="0"/>
              <a:t>very sensitively </a:t>
            </a:r>
            <a:r>
              <a:rPr lang="en-GB" sz="1600" dirty="0" smtClean="0"/>
              <a:t>on relative humidity, </a:t>
            </a:r>
            <a:r>
              <a:rPr lang="en-GB" sz="1600" dirty="0" err="1" smtClean="0"/>
              <a:t>i.e</a:t>
            </a:r>
            <a:r>
              <a:rPr lang="en-GB" sz="1600" dirty="0" smtClean="0"/>
              <a:t> </a:t>
            </a:r>
            <a:r>
              <a:rPr lang="en-GB" sz="1600" dirty="0" err="1" smtClean="0"/>
              <a:t>updraught</a:t>
            </a:r>
            <a:r>
              <a:rPr lang="en-GB" sz="1600" dirty="0" smtClean="0"/>
              <a:t> speed</a:t>
            </a:r>
          </a:p>
          <a:p>
            <a:pPr lvl="1" eaLnBrk="1" hangingPunct="1">
              <a:buFont typeface="Arial" panose="020B0604020202020204" pitchFamily="34" charset="0"/>
              <a:buChar char="•"/>
            </a:pPr>
            <a:r>
              <a:rPr lang="en-GB" sz="1600" dirty="0" err="1" smtClean="0"/>
              <a:t>V</a:t>
            </a:r>
            <a:r>
              <a:rPr lang="en-GB" sz="1600" baseline="-25000" dirty="0" err="1" smtClean="0"/>
              <a:t>a,i</a:t>
            </a:r>
            <a:r>
              <a:rPr lang="en-GB" sz="1600" dirty="0" smtClean="0"/>
              <a:t> volume of one aerosol in bin </a:t>
            </a:r>
            <a:r>
              <a:rPr lang="en-GB" sz="1600" dirty="0" err="1" smtClean="0"/>
              <a:t>i</a:t>
            </a:r>
            <a:endParaRPr lang="en-GB" sz="1600" dirty="0" smtClean="0"/>
          </a:p>
          <a:p>
            <a:pPr lvl="1" eaLnBrk="1" hangingPunct="1">
              <a:buFont typeface="Arial" panose="020B0604020202020204" pitchFamily="34" charset="0"/>
              <a:buChar char="•"/>
            </a:pPr>
            <a:r>
              <a:rPr lang="en-GB" sz="1600" dirty="0" err="1" smtClean="0"/>
              <a:t>n</a:t>
            </a:r>
            <a:r>
              <a:rPr lang="en-GB" sz="1600" baseline="-25000" dirty="0" err="1" smtClean="0"/>
              <a:t>a,i</a:t>
            </a:r>
            <a:r>
              <a:rPr lang="en-GB" sz="1600" dirty="0" smtClean="0"/>
              <a:t> number concentration of aerosols in bin </a:t>
            </a:r>
            <a:r>
              <a:rPr lang="en-GB" sz="1600" dirty="0" err="1" smtClean="0"/>
              <a:t>i</a:t>
            </a:r>
            <a:endParaRPr lang="en-GB" sz="1600" dirty="0" smtClean="0"/>
          </a:p>
          <a:p>
            <a:pPr lvl="1" eaLnBrk="1" hangingPunct="1">
              <a:buFont typeface="Arial" panose="020B0604020202020204" pitchFamily="34" charset="0"/>
              <a:buChar char="•"/>
            </a:pPr>
            <a:r>
              <a:rPr lang="en-GB" sz="1600" dirty="0" smtClean="0"/>
              <a:t>Nucleation </a:t>
            </a:r>
            <a:r>
              <a:rPr lang="en-GB" sz="1600" dirty="0" err="1" smtClean="0"/>
              <a:t>timestep</a:t>
            </a:r>
            <a:r>
              <a:rPr lang="de-DE" sz="1600" dirty="0" smtClean="0"/>
              <a:t> </a:t>
            </a:r>
            <a:r>
              <a:rPr lang="el-GR" sz="1600" dirty="0"/>
              <a:t>Δ</a:t>
            </a:r>
            <a:r>
              <a:rPr lang="de-DE" sz="1600" dirty="0" err="1"/>
              <a:t>t</a:t>
            </a:r>
            <a:r>
              <a:rPr lang="de-DE" sz="1600" baseline="-25000" dirty="0" err="1"/>
              <a:t>nuc</a:t>
            </a:r>
            <a:r>
              <a:rPr lang="de-DE" sz="1600" dirty="0"/>
              <a:t> </a:t>
            </a:r>
          </a:p>
          <a:p>
            <a:pPr lvl="1" eaLnBrk="1" hangingPunct="1">
              <a:buFont typeface="Arial" panose="020B0604020202020204" pitchFamily="34" charset="0"/>
              <a:buChar char="•"/>
            </a:pPr>
            <a:r>
              <a:rPr lang="en-GB" sz="1600" dirty="0" smtClean="0"/>
              <a:t>Grid box volume </a:t>
            </a:r>
            <a:r>
              <a:rPr lang="de-DE" sz="1600" dirty="0" smtClean="0"/>
              <a:t>V</a:t>
            </a:r>
            <a:r>
              <a:rPr lang="de-DE" sz="1600" baseline="-25000" dirty="0" smtClean="0"/>
              <a:t>GB</a:t>
            </a:r>
            <a:endParaRPr lang="de-DE" sz="1600" dirty="0"/>
          </a:p>
        </p:txBody>
      </p:sp>
      <p:sp>
        <p:nvSpPr>
          <p:cNvPr id="2" name="Fußzeilenplatzhalter 1"/>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3" name="Foliennummernplatzhalter 2"/>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13</a:t>
            </a:fld>
            <a:endParaRPr lang="en-GB" noProof="0" dirty="0"/>
          </a:p>
        </p:txBody>
      </p:sp>
      <p:sp>
        <p:nvSpPr>
          <p:cNvPr id="4" name="Rechteck 3"/>
          <p:cNvSpPr/>
          <p:nvPr/>
        </p:nvSpPr>
        <p:spPr>
          <a:xfrm>
            <a:off x="480963" y="1125538"/>
            <a:ext cx="9361040" cy="85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a:spcBef>
                <a:spcPts val="300"/>
              </a:spcBef>
              <a:buFont typeface="Arial" pitchFamily="34" charset="0"/>
              <a:buNone/>
            </a:pPr>
            <a:r>
              <a:rPr lang="en-GB" kern="0" dirty="0" smtClean="0">
                <a:latin typeface="Arial" pitchFamily="34" charset="0"/>
                <a:cs typeface="Arial" pitchFamily="34" charset="0"/>
              </a:rPr>
              <a:t>In </a:t>
            </a:r>
            <a:r>
              <a:rPr lang="en-GB" b="1" kern="0" dirty="0" smtClean="0">
                <a:latin typeface="Arial" pitchFamily="34" charset="0"/>
                <a:cs typeface="Arial" pitchFamily="34" charset="0"/>
              </a:rPr>
              <a:t>liquid cloud </a:t>
            </a:r>
            <a:r>
              <a:rPr lang="en-GB" kern="0" dirty="0" smtClean="0">
                <a:latin typeface="Arial" pitchFamily="34" charset="0"/>
                <a:cs typeface="Arial" pitchFamily="34" charset="0"/>
              </a:rPr>
              <a:t>LCMs: SIPs are usually initialized in the whole domain and represent CCNs. After activation, the SIP changes its status from aerosol particle to cloud droplet. No new simulation particles are generated during cloud formation.</a:t>
            </a:r>
            <a:endParaRPr lang="en-GB" kern="0" dirty="0">
              <a:latin typeface="Arial" pitchFamily="34" charset="0"/>
              <a:cs typeface="Arial" pitchFamily="34" charset="0"/>
            </a:endParaRPr>
          </a:p>
        </p:txBody>
      </p:sp>
      <p:sp>
        <p:nvSpPr>
          <p:cNvPr id="11" name="Rechteck 10"/>
          <p:cNvSpPr/>
          <p:nvPr/>
        </p:nvSpPr>
        <p:spPr>
          <a:xfrm>
            <a:off x="480963" y="2048868"/>
            <a:ext cx="6984776" cy="87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a:spcBef>
                <a:spcPts val="300"/>
              </a:spcBef>
              <a:buFont typeface="Arial" pitchFamily="34" charset="0"/>
              <a:buNone/>
            </a:pPr>
            <a:r>
              <a:rPr lang="en-GB" kern="0" dirty="0" smtClean="0">
                <a:latin typeface="Arial" pitchFamily="34" charset="0"/>
                <a:cs typeface="Arial" pitchFamily="34" charset="0"/>
              </a:rPr>
              <a:t>In </a:t>
            </a:r>
            <a:r>
              <a:rPr lang="en-GB" b="1" kern="0" dirty="0" smtClean="0">
                <a:latin typeface="Arial" pitchFamily="34" charset="0"/>
                <a:cs typeface="Arial" pitchFamily="34" charset="0"/>
              </a:rPr>
              <a:t>ice</a:t>
            </a:r>
            <a:r>
              <a:rPr lang="en-GB" kern="0" dirty="0" smtClean="0">
                <a:latin typeface="Arial" pitchFamily="34" charset="0"/>
                <a:cs typeface="Arial" pitchFamily="34" charset="0"/>
              </a:rPr>
              <a:t> LCM: Strong dependence of number of formed ice crystals on </a:t>
            </a:r>
            <a:r>
              <a:rPr lang="en-GB" kern="0" dirty="0" err="1" smtClean="0">
                <a:latin typeface="Arial" pitchFamily="34" charset="0"/>
                <a:cs typeface="Arial" pitchFamily="34" charset="0"/>
              </a:rPr>
              <a:t>updraught</a:t>
            </a:r>
            <a:r>
              <a:rPr lang="en-GB" kern="0" dirty="0" smtClean="0">
                <a:latin typeface="Arial" pitchFamily="34" charset="0"/>
                <a:cs typeface="Arial" pitchFamily="34" charset="0"/>
              </a:rPr>
              <a:t> speed </a:t>
            </a:r>
            <a:r>
              <a:rPr lang="en-GB" kern="0" dirty="0" err="1" smtClean="0">
                <a:latin typeface="Arial" pitchFamily="34" charset="0"/>
                <a:cs typeface="Arial" pitchFamily="34" charset="0"/>
              </a:rPr>
              <a:t>w</a:t>
            </a:r>
            <a:r>
              <a:rPr lang="en-GB" kern="0" baseline="-25000" dirty="0" err="1" smtClean="0">
                <a:latin typeface="Arial" pitchFamily="34" charset="0"/>
                <a:cs typeface="Arial" pitchFamily="34" charset="0"/>
              </a:rPr>
              <a:t>syn</a:t>
            </a:r>
            <a:r>
              <a:rPr lang="en-GB" kern="0" dirty="0" smtClean="0">
                <a:latin typeface="Arial" pitchFamily="34" charset="0"/>
                <a:cs typeface="Arial" pitchFamily="34" charset="0"/>
              </a:rPr>
              <a:t>. Use spectral bin for solution droplets and generate SIPs with variable weighting factors during ice formation.</a:t>
            </a:r>
            <a:endParaRPr lang="en-GB" kern="0" dirty="0">
              <a:latin typeface="Arial" pitchFamily="34" charset="0"/>
              <a:cs typeface="Arial" pitchFamily="34" charset="0"/>
            </a:endParaRPr>
          </a:p>
        </p:txBody>
      </p:sp>
      <p:sp>
        <p:nvSpPr>
          <p:cNvPr id="12" name="Rectangle 13"/>
          <p:cNvSpPr txBox="1">
            <a:spLocks noChangeArrowheads="1"/>
          </p:cNvSpPr>
          <p:nvPr/>
        </p:nvSpPr>
        <p:spPr bwMode="auto">
          <a:xfrm>
            <a:off x="480963" y="5347420"/>
            <a:ext cx="8136904" cy="96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GB" dirty="0" smtClean="0">
                <a:solidFill>
                  <a:srgbClr val="FF0000"/>
                </a:solidFill>
              </a:rPr>
              <a:t>Implementation </a:t>
            </a:r>
            <a:r>
              <a:rPr lang="en-GB" dirty="0" smtClean="0"/>
              <a:t>with</a:t>
            </a:r>
            <a:r>
              <a:rPr lang="en-GB" dirty="0" smtClean="0">
                <a:solidFill>
                  <a:srgbClr val="FF0000"/>
                </a:solidFill>
              </a:rPr>
              <a:t> strong </a:t>
            </a:r>
            <a:r>
              <a:rPr lang="en-GB" dirty="0" smtClean="0"/>
              <a:t>threshold:</a:t>
            </a:r>
          </a:p>
          <a:p>
            <a:pPr marL="446400" lvl="1" indent="0">
              <a:spcBef>
                <a:spcPts val="300"/>
              </a:spcBef>
              <a:buFont typeface="Arial" pitchFamily="34" charset="0"/>
              <a:buNone/>
            </a:pPr>
            <a:r>
              <a:rPr lang="en-GB" dirty="0" smtClean="0"/>
              <a:t>SIP generation condition </a:t>
            </a:r>
            <a:r>
              <a:rPr lang="en-GB" dirty="0" err="1" smtClean="0"/>
              <a:t>n</a:t>
            </a:r>
            <a:r>
              <a:rPr lang="en-GB" baseline="-25000" dirty="0" err="1" smtClean="0"/>
              <a:t>nuc</a:t>
            </a:r>
            <a:r>
              <a:rPr lang="en-GB" dirty="0" smtClean="0"/>
              <a:t> &gt; </a:t>
            </a:r>
            <a:r>
              <a:rPr lang="en-GB" dirty="0" err="1" smtClean="0"/>
              <a:t>n</a:t>
            </a:r>
            <a:r>
              <a:rPr lang="en-GB" baseline="-25000" dirty="0" err="1" smtClean="0"/>
              <a:t>min</a:t>
            </a:r>
            <a:r>
              <a:rPr lang="en-GB" baseline="-25000" dirty="0" smtClean="0"/>
              <a:t> </a:t>
            </a:r>
            <a:r>
              <a:rPr lang="en-GB" dirty="0" smtClean="0"/>
              <a:t>(avoids </a:t>
            </a:r>
            <a:r>
              <a:rPr lang="en-GB" kern="0" dirty="0" smtClean="0"/>
              <a:t>generation</a:t>
            </a:r>
            <a:r>
              <a:rPr lang="en-GB" dirty="0" smtClean="0"/>
              <a:t> of too many SIPs).</a:t>
            </a:r>
          </a:p>
          <a:p>
            <a:pPr marL="446400" lvl="1" indent="0">
              <a:spcBef>
                <a:spcPts val="300"/>
              </a:spcBef>
              <a:buFont typeface="Arial" pitchFamily="34" charset="0"/>
              <a:buNone/>
            </a:pPr>
            <a:r>
              <a:rPr lang="en-GB" dirty="0" smtClean="0"/>
              <a:t>Not necessary in Eulerian models, where n can be continuously increased.</a:t>
            </a:r>
            <a:endParaRPr lang="en-GB" dirty="0"/>
          </a:p>
        </p:txBody>
      </p:sp>
      <p:grpSp>
        <p:nvGrpSpPr>
          <p:cNvPr id="20" name="Gruppieren 19"/>
          <p:cNvGrpSpPr/>
          <p:nvPr/>
        </p:nvGrpSpPr>
        <p:grpSpPr>
          <a:xfrm>
            <a:off x="9193931" y="1587203"/>
            <a:ext cx="2888244" cy="4793773"/>
            <a:chOff x="9193931" y="1587203"/>
            <a:chExt cx="2888244" cy="4793773"/>
          </a:xfrm>
        </p:grpSpPr>
        <p:grpSp>
          <p:nvGrpSpPr>
            <p:cNvPr id="14" name="Gruppieren 13"/>
            <p:cNvGrpSpPr/>
            <p:nvPr/>
          </p:nvGrpSpPr>
          <p:grpSpPr>
            <a:xfrm>
              <a:off x="9193931" y="4005858"/>
              <a:ext cx="2880320" cy="2375118"/>
              <a:chOff x="9193931" y="4005858"/>
              <a:chExt cx="2880320" cy="2375118"/>
            </a:xfrm>
          </p:grpSpPr>
          <p:grpSp>
            <p:nvGrpSpPr>
              <p:cNvPr id="10" name="Gruppieren 9"/>
              <p:cNvGrpSpPr/>
              <p:nvPr/>
            </p:nvGrpSpPr>
            <p:grpSpPr>
              <a:xfrm>
                <a:off x="9306285" y="4521206"/>
                <a:ext cx="2472648" cy="1582771"/>
                <a:chOff x="9306285" y="4521206"/>
                <a:chExt cx="2472648" cy="1582771"/>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t="5772"/>
                <a:stretch/>
              </p:blipFill>
              <p:spPr>
                <a:xfrm>
                  <a:off x="9306285" y="4521206"/>
                  <a:ext cx="2472648" cy="1582771"/>
                </a:xfrm>
                <a:prstGeom prst="rect">
                  <a:avLst/>
                </a:prstGeom>
                <a:solidFill>
                  <a:schemeClr val="bg1"/>
                </a:solidFill>
              </p:spPr>
            </p:pic>
            <p:sp>
              <p:nvSpPr>
                <p:cNvPr id="8" name="Rechteck 7"/>
                <p:cNvSpPr/>
                <p:nvPr/>
              </p:nvSpPr>
              <p:spPr>
                <a:xfrm>
                  <a:off x="9688957" y="4552178"/>
                  <a:ext cx="441078" cy="17376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grpSp>
          <p:sp>
            <p:nvSpPr>
              <p:cNvPr id="9" name="Textfeld 8"/>
              <p:cNvSpPr txBox="1"/>
              <p:nvPr/>
            </p:nvSpPr>
            <p:spPr>
              <a:xfrm>
                <a:off x="9642509" y="4005858"/>
                <a:ext cx="1999694" cy="430887"/>
              </a:xfrm>
              <a:prstGeom prst="rect">
                <a:avLst/>
              </a:prstGeom>
              <a:noFill/>
            </p:spPr>
            <p:txBody>
              <a:bodyPr wrap="square" lIns="0" tIns="0" rIns="0" bIns="0" rtlCol="0">
                <a:spAutoFit/>
              </a:bodyPr>
              <a:lstStyle/>
              <a:p>
                <a:pPr algn="ctr"/>
                <a:r>
                  <a:rPr lang="de-DE" sz="1400" dirty="0" smtClean="0">
                    <a:latin typeface="Arial" pitchFamily="34" charset="0"/>
                    <a:cs typeface="Arial" pitchFamily="34" charset="0"/>
                  </a:rPr>
                  <a:t>PDF </a:t>
                </a:r>
                <a:r>
                  <a:rPr lang="de-DE" sz="1400" dirty="0" err="1" smtClean="0">
                    <a:latin typeface="Arial" pitchFamily="34" charset="0"/>
                    <a:cs typeface="Arial" pitchFamily="34" charset="0"/>
                  </a:rPr>
                  <a:t>of</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ice</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crystal</a:t>
                </a:r>
                <a:r>
                  <a:rPr lang="de-DE" sz="1400" dirty="0" smtClean="0">
                    <a:latin typeface="Arial" pitchFamily="34" charset="0"/>
                    <a:cs typeface="Arial" pitchFamily="34" charset="0"/>
                  </a:rPr>
                  <a:t> </a:t>
                </a:r>
              </a:p>
              <a:p>
                <a:pPr algn="ctr"/>
                <a:r>
                  <a:rPr lang="de-DE" sz="1400" dirty="0" err="1" smtClean="0">
                    <a:latin typeface="Arial" pitchFamily="34" charset="0"/>
                    <a:cs typeface="Arial" pitchFamily="34" charset="0"/>
                  </a:rPr>
                  <a:t>number</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concentrations</a:t>
                </a:r>
                <a:r>
                  <a:rPr lang="de-DE" sz="1400" dirty="0" smtClean="0">
                    <a:latin typeface="Arial" pitchFamily="34" charset="0"/>
                    <a:cs typeface="Arial" pitchFamily="34" charset="0"/>
                  </a:rPr>
                  <a:t> </a:t>
                </a:r>
              </a:p>
            </p:txBody>
          </p:sp>
          <p:sp>
            <p:nvSpPr>
              <p:cNvPr id="13" name="Textfeld 12"/>
              <p:cNvSpPr txBox="1"/>
              <p:nvPr/>
            </p:nvSpPr>
            <p:spPr>
              <a:xfrm>
                <a:off x="9193931" y="6103977"/>
                <a:ext cx="2880320" cy="276999"/>
              </a:xfrm>
              <a:prstGeom prst="rect">
                <a:avLst/>
              </a:prstGeom>
              <a:noFill/>
            </p:spPr>
            <p:txBody>
              <a:bodyPr wrap="square" lIns="0" tIns="0" rIns="0" bIns="0" rtlCol="0">
                <a:spAutoFit/>
              </a:bodyPr>
              <a:lstStyle/>
              <a:p>
                <a:r>
                  <a:rPr lang="de-DE" dirty="0" smtClean="0">
                    <a:latin typeface="Arial" pitchFamily="34" charset="0"/>
                    <a:cs typeface="Arial" pitchFamily="34" charset="0"/>
                  </a:rPr>
                  <a:t>   0.01L</a:t>
                </a:r>
                <a:r>
                  <a:rPr lang="de-DE" baseline="30000" dirty="0" smtClean="0">
                    <a:latin typeface="Arial" pitchFamily="34" charset="0"/>
                    <a:cs typeface="Arial" pitchFamily="34" charset="0"/>
                  </a:rPr>
                  <a:t>-1</a:t>
                </a:r>
                <a:r>
                  <a:rPr lang="de-DE" dirty="0" smtClean="0">
                    <a:latin typeface="Arial" pitchFamily="34" charset="0"/>
                    <a:cs typeface="Arial" pitchFamily="34" charset="0"/>
                  </a:rPr>
                  <a:t> ………….10cm</a:t>
                </a:r>
                <a:r>
                  <a:rPr lang="de-DE" baseline="30000" dirty="0" smtClean="0">
                    <a:latin typeface="Arial" pitchFamily="34" charset="0"/>
                    <a:cs typeface="Arial" pitchFamily="34" charset="0"/>
                  </a:rPr>
                  <a:t>-3</a:t>
                </a:r>
              </a:p>
            </p:txBody>
          </p:sp>
        </p:grpSp>
        <p:grpSp>
          <p:nvGrpSpPr>
            <p:cNvPr id="15" name="Gruppieren 14"/>
            <p:cNvGrpSpPr/>
            <p:nvPr/>
          </p:nvGrpSpPr>
          <p:grpSpPr>
            <a:xfrm>
              <a:off x="9193931" y="1769944"/>
              <a:ext cx="2592724" cy="2151495"/>
              <a:chOff x="9193931" y="1769944"/>
              <a:chExt cx="2592724" cy="2151495"/>
            </a:xfrm>
          </p:grpSpPr>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785" t="7997" r="5128" b="1458"/>
              <a:stretch/>
            </p:blipFill>
            <p:spPr>
              <a:xfrm>
                <a:off x="9193931" y="2205658"/>
                <a:ext cx="2592724" cy="1715781"/>
              </a:xfrm>
              <a:prstGeom prst="rect">
                <a:avLst/>
              </a:prstGeom>
            </p:spPr>
          </p:pic>
          <p:sp>
            <p:nvSpPr>
              <p:cNvPr id="18" name="Textfeld 17"/>
              <p:cNvSpPr txBox="1"/>
              <p:nvPr/>
            </p:nvSpPr>
            <p:spPr>
              <a:xfrm>
                <a:off x="9642509" y="1769944"/>
                <a:ext cx="2071702" cy="430887"/>
              </a:xfrm>
              <a:prstGeom prst="rect">
                <a:avLst/>
              </a:prstGeom>
              <a:noFill/>
            </p:spPr>
            <p:txBody>
              <a:bodyPr wrap="square" lIns="0" tIns="0" rIns="0" bIns="0" rtlCol="0">
                <a:spAutoFit/>
              </a:bodyPr>
              <a:lstStyle/>
              <a:p>
                <a:pPr algn="ctr"/>
                <a:r>
                  <a:rPr lang="de-DE" sz="1400" dirty="0" smtClean="0">
                    <a:latin typeface="Arial" pitchFamily="34" charset="0"/>
                    <a:cs typeface="Arial" pitchFamily="34" charset="0"/>
                  </a:rPr>
                  <a:t>Total  </a:t>
                </a:r>
                <a:r>
                  <a:rPr lang="de-DE" sz="1400" dirty="0" err="1" smtClean="0">
                    <a:latin typeface="Arial" pitchFamily="34" charset="0"/>
                    <a:cs typeface="Arial" pitchFamily="34" charset="0"/>
                  </a:rPr>
                  <a:t>ice</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crystal</a:t>
                </a:r>
                <a:r>
                  <a:rPr lang="de-DE" sz="1400" dirty="0" smtClean="0">
                    <a:latin typeface="Arial" pitchFamily="34" charset="0"/>
                    <a:cs typeface="Arial" pitchFamily="34" charset="0"/>
                  </a:rPr>
                  <a:t> </a:t>
                </a:r>
              </a:p>
              <a:p>
                <a:pPr algn="ctr"/>
                <a:r>
                  <a:rPr lang="de-DE" sz="1400" dirty="0" err="1" smtClean="0">
                    <a:latin typeface="Arial" pitchFamily="34" charset="0"/>
                    <a:cs typeface="Arial" pitchFamily="34" charset="0"/>
                  </a:rPr>
                  <a:t>number</a:t>
                </a:r>
                <a:r>
                  <a:rPr lang="de-DE" sz="1400" dirty="0" smtClean="0">
                    <a:latin typeface="Arial" pitchFamily="34" charset="0"/>
                    <a:cs typeface="Arial" pitchFamily="34" charset="0"/>
                  </a:rPr>
                  <a:t> </a:t>
                </a:r>
                <a:r>
                  <a:rPr lang="de-DE" sz="1400" dirty="0" err="1" smtClean="0">
                    <a:latin typeface="Arial" pitchFamily="34" charset="0"/>
                    <a:cs typeface="Arial" pitchFamily="34" charset="0"/>
                  </a:rPr>
                  <a:t>evolution</a:t>
                </a:r>
                <a:r>
                  <a:rPr lang="de-DE" sz="1400" dirty="0" smtClean="0">
                    <a:latin typeface="Arial" pitchFamily="34" charset="0"/>
                    <a:cs typeface="Arial" pitchFamily="34" charset="0"/>
                  </a:rPr>
                  <a:t> </a:t>
                </a:r>
              </a:p>
            </p:txBody>
          </p:sp>
        </p:grpSp>
        <p:sp>
          <p:nvSpPr>
            <p:cNvPr id="19" name="Textfeld 18"/>
            <p:cNvSpPr txBox="1"/>
            <p:nvPr/>
          </p:nvSpPr>
          <p:spPr>
            <a:xfrm rot="16200000">
              <a:off x="9831238" y="3622696"/>
              <a:ext cx="4286430" cy="215444"/>
            </a:xfrm>
            <a:prstGeom prst="rect">
              <a:avLst/>
            </a:prstGeom>
            <a:noFill/>
          </p:spPr>
          <p:txBody>
            <a:bodyPr wrap="none" lIns="0" tIns="0" rIns="0" bIns="0" rtlCol="0">
              <a:spAutoFit/>
            </a:bodyPr>
            <a:lstStyle/>
            <a:p>
              <a:r>
                <a:rPr lang="de-DE" sz="1400" i="1" dirty="0" err="1" smtClean="0">
                  <a:latin typeface="Arial" pitchFamily="34" charset="0"/>
                  <a:cs typeface="Arial" pitchFamily="34" charset="0"/>
                </a:rPr>
                <a:t>Adopted</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from</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Figs</a:t>
              </a:r>
              <a:r>
                <a:rPr lang="de-DE" sz="1400" i="1" dirty="0" smtClean="0">
                  <a:latin typeface="Arial" pitchFamily="34" charset="0"/>
                  <a:cs typeface="Arial" pitchFamily="34" charset="0"/>
                </a:rPr>
                <a:t>. 4 &amp; 8 </a:t>
              </a:r>
              <a:r>
                <a:rPr lang="de-DE" sz="1400" i="1" dirty="0" err="1" smtClean="0">
                  <a:latin typeface="Arial" pitchFamily="34" charset="0"/>
                  <a:cs typeface="Arial" pitchFamily="34" charset="0"/>
                </a:rPr>
                <a:t>of</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et al, 2017a</a:t>
              </a:r>
            </a:p>
          </p:txBody>
        </p:sp>
      </p:grpSp>
      <p:grpSp>
        <p:nvGrpSpPr>
          <p:cNvPr id="21" name="Gruppieren 20"/>
          <p:cNvGrpSpPr/>
          <p:nvPr/>
        </p:nvGrpSpPr>
        <p:grpSpPr>
          <a:xfrm>
            <a:off x="3793331" y="4362059"/>
            <a:ext cx="5328592" cy="844481"/>
            <a:chOff x="3793331" y="4362059"/>
            <a:chExt cx="5328592" cy="844481"/>
          </a:xfrm>
        </p:grpSpPr>
        <p:sp>
          <p:nvSpPr>
            <p:cNvPr id="16" name="Geschweifte Klammer rechts 15"/>
            <p:cNvSpPr/>
            <p:nvPr/>
          </p:nvSpPr>
          <p:spPr>
            <a:xfrm>
              <a:off x="3793331" y="4742488"/>
              <a:ext cx="875528" cy="464052"/>
            </a:xfrm>
            <a:prstGeom prst="rightBrac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 name="Textfeld 16"/>
            <p:cNvSpPr txBox="1"/>
            <p:nvPr/>
          </p:nvSpPr>
          <p:spPr>
            <a:xfrm>
              <a:off x="7537747" y="4493912"/>
              <a:ext cx="1584176" cy="430887"/>
            </a:xfrm>
            <a:prstGeom prst="rect">
              <a:avLst/>
            </a:prstGeom>
            <a:noFill/>
          </p:spPr>
          <p:txBody>
            <a:bodyPr wrap="square" lIns="0" tIns="0" rIns="0" bIns="0" rtlCol="0">
              <a:spAutoFit/>
            </a:bodyPr>
            <a:lstStyle/>
            <a:p>
              <a:r>
                <a:rPr lang="en-GB" sz="1400" dirty="0" smtClean="0">
                  <a:latin typeface="Arial" pitchFamily="34" charset="0"/>
                  <a:cs typeface="Arial" pitchFamily="34" charset="0"/>
                </a:rPr>
                <a:t>Increase resolution</a:t>
              </a:r>
            </a:p>
            <a:p>
              <a:r>
                <a:rPr lang="en-GB" sz="1400" dirty="0" smtClean="0">
                  <a:latin typeface="Arial" pitchFamily="34" charset="0"/>
                  <a:cs typeface="Arial" pitchFamily="34" charset="0"/>
                </a:rPr>
                <a:t> =&gt; </a:t>
              </a:r>
              <a:r>
                <a:rPr lang="en-GB" sz="1400" dirty="0" err="1" smtClean="0">
                  <a:latin typeface="Arial" pitchFamily="34" charset="0"/>
                  <a:cs typeface="Arial" pitchFamily="34" charset="0"/>
                </a:rPr>
                <a:t>n</a:t>
              </a:r>
              <a:r>
                <a:rPr lang="en-GB" sz="1400" baseline="-25000" dirty="0" err="1" smtClean="0">
                  <a:latin typeface="Arial" pitchFamily="34" charset="0"/>
                  <a:cs typeface="Arial" pitchFamily="34" charset="0"/>
                </a:rPr>
                <a:t>nuc</a:t>
              </a:r>
              <a:r>
                <a:rPr lang="en-GB" sz="1400" dirty="0" smtClean="0">
                  <a:latin typeface="Arial" pitchFamily="34" charset="0"/>
                  <a:cs typeface="Arial" pitchFamily="34" charset="0"/>
                </a:rPr>
                <a:t> is smaller</a:t>
              </a:r>
              <a:endParaRPr lang="en-GB" sz="1400" baseline="-25000" dirty="0" smtClean="0">
                <a:latin typeface="Arial" pitchFamily="34" charset="0"/>
                <a:cs typeface="Arial" pitchFamily="34" charset="0"/>
              </a:endParaRPr>
            </a:p>
          </p:txBody>
        </p:sp>
        <p:sp>
          <p:nvSpPr>
            <p:cNvPr id="23" name="Textfeld 22"/>
            <p:cNvSpPr txBox="1"/>
            <p:nvPr/>
          </p:nvSpPr>
          <p:spPr>
            <a:xfrm>
              <a:off x="4729436" y="4879460"/>
              <a:ext cx="1872207" cy="276999"/>
            </a:xfrm>
            <a:prstGeom prst="rect">
              <a:avLst/>
            </a:prstGeom>
            <a:noFill/>
          </p:spPr>
          <p:txBody>
            <a:bodyPr wrap="square" lIns="0" tIns="0" rIns="0" bIns="0" rtlCol="0">
              <a:spAutoFit/>
            </a:bodyPr>
            <a:lstStyle/>
            <a:p>
              <a:r>
                <a:rPr lang="en-GB" sz="1400" dirty="0" smtClean="0">
                  <a:latin typeface="Arial" pitchFamily="34" charset="0"/>
                  <a:cs typeface="Arial" pitchFamily="34" charset="0"/>
                </a:rPr>
                <a:t>Numerical</a:t>
              </a:r>
              <a:r>
                <a:rPr lang="en-GB" dirty="0" smtClean="0">
                  <a:latin typeface="Arial" pitchFamily="34" charset="0"/>
                  <a:cs typeface="Arial" pitchFamily="34" charset="0"/>
                </a:rPr>
                <a:t> </a:t>
              </a:r>
              <a:r>
                <a:rPr lang="en-GB" sz="1400" dirty="0" smtClean="0">
                  <a:latin typeface="Arial" pitchFamily="34" charset="0"/>
                  <a:cs typeface="Arial" pitchFamily="34" charset="0"/>
                </a:rPr>
                <a:t>parameters</a:t>
              </a:r>
              <a:endParaRPr lang="en-GB" dirty="0" smtClean="0">
                <a:latin typeface="Arial" pitchFamily="34" charset="0"/>
                <a:cs typeface="Arial" pitchFamily="34" charset="0"/>
              </a:endParaRPr>
            </a:p>
          </p:txBody>
        </p:sp>
        <p:sp>
          <p:nvSpPr>
            <p:cNvPr id="24" name="Textfeld 23"/>
            <p:cNvSpPr txBox="1"/>
            <p:nvPr/>
          </p:nvSpPr>
          <p:spPr>
            <a:xfrm>
              <a:off x="5671255" y="4362059"/>
              <a:ext cx="1578460" cy="430887"/>
            </a:xfrm>
            <a:prstGeom prst="rect">
              <a:avLst/>
            </a:prstGeom>
            <a:noFill/>
          </p:spPr>
          <p:txBody>
            <a:bodyPr wrap="square" lIns="0" tIns="0" rIns="0" bIns="0" rtlCol="0">
              <a:spAutoFit/>
            </a:bodyPr>
            <a:lstStyle/>
            <a:p>
              <a:r>
                <a:rPr lang="en-GB" sz="1400" dirty="0" smtClean="0">
                  <a:latin typeface="Arial" pitchFamily="34" charset="0"/>
                  <a:cs typeface="Arial" pitchFamily="34" charset="0"/>
                </a:rPr>
                <a:t>Depends on </a:t>
              </a:r>
            </a:p>
            <a:p>
              <a:r>
                <a:rPr lang="en-GB" sz="1400" dirty="0" smtClean="0">
                  <a:latin typeface="Arial" pitchFamily="34" charset="0"/>
                  <a:cs typeface="Arial" pitchFamily="34" charset="0"/>
                </a:rPr>
                <a:t>number of bins</a:t>
              </a:r>
            </a:p>
          </p:txBody>
        </p:sp>
        <p:sp>
          <p:nvSpPr>
            <p:cNvPr id="25" name="Geschweifte Klammer rechts 24"/>
            <p:cNvSpPr/>
            <p:nvPr/>
          </p:nvSpPr>
          <p:spPr>
            <a:xfrm>
              <a:off x="5233491" y="4493912"/>
              <a:ext cx="437764" cy="232026"/>
            </a:xfrm>
            <a:prstGeom prst="rightBrac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Geschweifte Klammer rechts 25"/>
            <p:cNvSpPr/>
            <p:nvPr/>
          </p:nvSpPr>
          <p:spPr>
            <a:xfrm>
              <a:off x="6889675" y="4363771"/>
              <a:ext cx="576064" cy="792688"/>
            </a:xfrm>
            <a:prstGeom prst="rightBrac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2560885203"/>
      </p:ext>
    </p:extLst>
  </p:cSld>
  <p:clrMapOvr>
    <a:masterClrMapping/>
  </p:clrMapOvr>
  <mc:AlternateContent xmlns:mc="http://schemas.openxmlformats.org/markup-compatibility/2006" xmlns:p14="http://schemas.microsoft.com/office/powerpoint/2010/main">
    <mc:Choice Requires="p14">
      <p:transition spd="slow" p14:dur="2000" advTm="165623"/>
    </mc:Choice>
    <mc:Fallback xmlns="">
      <p:transition spd="slow" advTm="1656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p:txBody>
          <a:bodyPr/>
          <a:lstStyle/>
          <a:p>
            <a:pPr eaLnBrk="1" hangingPunct="1"/>
            <a:r>
              <a:rPr lang="en-GB" dirty="0" smtClean="0"/>
              <a:t>Nucleation implementation with strong threshold</a:t>
            </a:r>
          </a:p>
        </p:txBody>
      </p:sp>
      <p:sp>
        <p:nvSpPr>
          <p:cNvPr id="6149" name="Rectangle 13"/>
          <p:cNvSpPr>
            <a:spLocks noGrp="1" noChangeArrowheads="1"/>
          </p:cNvSpPr>
          <p:nvPr>
            <p:ph type="body" sz="quarter" idx="12"/>
          </p:nvPr>
        </p:nvSpPr>
        <p:spPr>
          <a:xfrm>
            <a:off x="485999" y="1591200"/>
            <a:ext cx="6835724" cy="549899"/>
          </a:xfrm>
          <a:prstGeom prst="rect">
            <a:avLst/>
          </a:prstGeom>
        </p:spPr>
        <p:txBody>
          <a:bodyPr lIns="0" tIns="0" rIns="0" bIns="0"/>
          <a:lstStyle/>
          <a:p>
            <a:pPr marL="0" indent="0">
              <a:buNone/>
            </a:pPr>
            <a:r>
              <a:rPr lang="en-GB" dirty="0" smtClean="0"/>
              <a:t>Variation of </a:t>
            </a:r>
            <a:r>
              <a:rPr lang="en-GB" dirty="0" smtClean="0">
                <a:solidFill>
                  <a:srgbClr val="FF0000"/>
                </a:solidFill>
              </a:rPr>
              <a:t>strong</a:t>
            </a:r>
            <a:r>
              <a:rPr lang="en-GB" dirty="0" smtClean="0"/>
              <a:t> threshold </a:t>
            </a:r>
            <a:r>
              <a:rPr lang="en-GB" dirty="0" err="1" smtClean="0"/>
              <a:t>n</a:t>
            </a:r>
            <a:r>
              <a:rPr lang="en-GB" baseline="-25000" dirty="0" err="1" smtClean="0"/>
              <a:t>min</a:t>
            </a:r>
            <a:r>
              <a:rPr lang="en-GB" dirty="0" smtClean="0"/>
              <a:t> in box model simulations</a:t>
            </a:r>
            <a:endParaRPr lang="en-GB" dirty="0"/>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5762" r="1525"/>
          <a:stretch/>
        </p:blipFill>
        <p:spPr>
          <a:xfrm>
            <a:off x="1487875" y="2532045"/>
            <a:ext cx="7778889" cy="2976690"/>
          </a:xfrm>
          <a:prstGeom prst="rect">
            <a:avLst/>
          </a:prstGeom>
        </p:spPr>
      </p:pic>
      <p:sp>
        <p:nvSpPr>
          <p:cNvPr id="4" name="Textfeld 3"/>
          <p:cNvSpPr txBox="1"/>
          <p:nvPr/>
        </p:nvSpPr>
        <p:spPr>
          <a:xfrm>
            <a:off x="9650907" y="2650144"/>
            <a:ext cx="2044804" cy="1015663"/>
          </a:xfrm>
          <a:prstGeom prst="rect">
            <a:avLst/>
          </a:prstGeom>
          <a:noFill/>
        </p:spPr>
        <p:txBody>
          <a:bodyPr wrap="square" lIns="0" tIns="0" rIns="0" bIns="0" rtlCol="0">
            <a:spAutoFit/>
          </a:bodyPr>
          <a:lstStyle/>
          <a:p>
            <a:pPr>
              <a:buNone/>
            </a:pPr>
            <a:r>
              <a:rPr lang="de-DE" dirty="0">
                <a:solidFill>
                  <a:schemeClr val="bg1">
                    <a:lumMod val="50000"/>
                  </a:schemeClr>
                </a:solidFill>
                <a:latin typeface="Arial" panose="020B0604020202020204" pitchFamily="34" charset="0"/>
                <a:cs typeface="Arial" panose="020B0604020202020204" pitchFamily="34" charset="0"/>
              </a:rPr>
              <a:t>Small </a:t>
            </a:r>
            <a:r>
              <a:rPr lang="de-DE" dirty="0" err="1" smtClean="0">
                <a:solidFill>
                  <a:schemeClr val="bg1">
                    <a:lumMod val="50000"/>
                  </a:schemeClr>
                </a:solidFill>
                <a:latin typeface="Arial" panose="020B0604020202020204" pitchFamily="34" charset="0"/>
                <a:cs typeface="Arial" panose="020B0604020202020204" pitchFamily="34" charset="0"/>
              </a:rPr>
              <a:t>n</a:t>
            </a:r>
            <a:r>
              <a:rPr lang="de-DE" baseline="-25000" dirty="0" err="1" smtClean="0">
                <a:solidFill>
                  <a:schemeClr val="bg1">
                    <a:lumMod val="50000"/>
                  </a:schemeClr>
                </a:solidFill>
                <a:latin typeface="Arial" panose="020B0604020202020204" pitchFamily="34" charset="0"/>
                <a:cs typeface="Arial" panose="020B0604020202020204" pitchFamily="34" charset="0"/>
              </a:rPr>
              <a:t>min</a:t>
            </a:r>
            <a:endParaRPr lang="de-DE" baseline="-25000" dirty="0" smtClean="0">
              <a:solidFill>
                <a:schemeClr val="bg1">
                  <a:lumMod val="50000"/>
                </a:schemeClr>
              </a:solidFill>
              <a:latin typeface="Arial" panose="020B0604020202020204" pitchFamily="34" charset="0"/>
              <a:cs typeface="Arial" panose="020B0604020202020204" pitchFamily="34" charset="0"/>
            </a:endParaRPr>
          </a:p>
          <a:p>
            <a:pPr>
              <a:buNone/>
            </a:pPr>
            <a:endParaRPr lang="de-DE" baseline="-25000" dirty="0">
              <a:solidFill>
                <a:schemeClr val="bg1">
                  <a:lumMod val="50000"/>
                </a:schemeClr>
              </a:solidFill>
              <a:latin typeface="Arial" panose="020B0604020202020204" pitchFamily="34" charset="0"/>
              <a:cs typeface="Arial" panose="020B0604020202020204" pitchFamily="34" charset="0"/>
            </a:endParaRPr>
          </a:p>
          <a:p>
            <a:pPr>
              <a:buNone/>
            </a:pPr>
            <a:r>
              <a:rPr lang="de-DE" dirty="0">
                <a:solidFill>
                  <a:srgbClr val="0070C0"/>
                </a:solidFill>
                <a:latin typeface="Arial" panose="020B0604020202020204" pitchFamily="34" charset="0"/>
                <a:cs typeface="Arial" panose="020B0604020202020204" pitchFamily="34" charset="0"/>
              </a:rPr>
              <a:t>Medium </a:t>
            </a:r>
            <a:r>
              <a:rPr lang="de-DE" dirty="0" err="1" smtClean="0">
                <a:solidFill>
                  <a:srgbClr val="0070C0"/>
                </a:solidFill>
                <a:latin typeface="Arial" panose="020B0604020202020204" pitchFamily="34" charset="0"/>
                <a:cs typeface="Arial" panose="020B0604020202020204" pitchFamily="34" charset="0"/>
              </a:rPr>
              <a:t>n</a:t>
            </a:r>
            <a:r>
              <a:rPr lang="de-DE" baseline="-25000" dirty="0" err="1" smtClean="0">
                <a:solidFill>
                  <a:srgbClr val="0070C0"/>
                </a:solidFill>
                <a:latin typeface="Arial" panose="020B0604020202020204" pitchFamily="34" charset="0"/>
                <a:cs typeface="Arial" panose="020B0604020202020204" pitchFamily="34" charset="0"/>
              </a:rPr>
              <a:t>min</a:t>
            </a:r>
            <a:endParaRPr lang="de-DE" baseline="-25000" dirty="0">
              <a:solidFill>
                <a:srgbClr val="0070C0"/>
              </a:solidFill>
              <a:latin typeface="Arial" panose="020B0604020202020204" pitchFamily="34" charset="0"/>
              <a:cs typeface="Arial" panose="020B0604020202020204" pitchFamily="34" charset="0"/>
            </a:endParaRPr>
          </a:p>
          <a:p>
            <a:pPr>
              <a:buNone/>
            </a:pPr>
            <a:r>
              <a:rPr lang="de-DE" dirty="0">
                <a:solidFill>
                  <a:srgbClr val="FF0000"/>
                </a:solidFill>
                <a:latin typeface="Arial" panose="020B0604020202020204" pitchFamily="34" charset="0"/>
                <a:cs typeface="Arial" panose="020B0604020202020204" pitchFamily="34" charset="0"/>
              </a:rPr>
              <a:t>Large </a:t>
            </a:r>
            <a:r>
              <a:rPr lang="de-DE" dirty="0" err="1" smtClean="0">
                <a:solidFill>
                  <a:srgbClr val="FF0000"/>
                </a:solidFill>
                <a:latin typeface="Arial" panose="020B0604020202020204" pitchFamily="34" charset="0"/>
                <a:cs typeface="Arial" panose="020B0604020202020204" pitchFamily="34" charset="0"/>
              </a:rPr>
              <a:t>n</a:t>
            </a:r>
            <a:r>
              <a:rPr lang="de-DE" baseline="-25000" dirty="0" err="1" smtClean="0">
                <a:solidFill>
                  <a:srgbClr val="FF0000"/>
                </a:solidFill>
                <a:latin typeface="Arial" panose="020B0604020202020204" pitchFamily="34" charset="0"/>
                <a:cs typeface="Arial" panose="020B0604020202020204" pitchFamily="34" charset="0"/>
              </a:rPr>
              <a:t>min</a:t>
            </a:r>
            <a:endParaRPr lang="de-DE" baseline="-25000" dirty="0">
              <a:solidFill>
                <a:srgbClr val="FF0000"/>
              </a:solidFill>
              <a:latin typeface="Arial" panose="020B0604020202020204" pitchFamily="34" charset="0"/>
              <a:cs typeface="Arial" panose="020B0604020202020204" pitchFamily="34" charset="0"/>
            </a:endParaRPr>
          </a:p>
        </p:txBody>
      </p:sp>
      <p:grpSp>
        <p:nvGrpSpPr>
          <p:cNvPr id="15" name="Gruppieren 14"/>
          <p:cNvGrpSpPr/>
          <p:nvPr/>
        </p:nvGrpSpPr>
        <p:grpSpPr>
          <a:xfrm>
            <a:off x="2544268" y="2001200"/>
            <a:ext cx="6097251" cy="527878"/>
            <a:chOff x="2544268" y="2105664"/>
            <a:chExt cx="6097251" cy="527878"/>
          </a:xfrm>
        </p:grpSpPr>
        <p:sp>
          <p:nvSpPr>
            <p:cNvPr id="3" name="Rechteck 2"/>
            <p:cNvSpPr/>
            <p:nvPr/>
          </p:nvSpPr>
          <p:spPr>
            <a:xfrm>
              <a:off x="5281191" y="2106632"/>
              <a:ext cx="768509" cy="492443"/>
            </a:xfrm>
            <a:prstGeom prst="rect">
              <a:avLst/>
            </a:prstGeom>
          </p:spPr>
          <p:txBody>
            <a:bodyPr wrap="square" lIns="0" tIns="0" rIns="0" bIns="0">
              <a:spAutoFit/>
            </a:bodyPr>
            <a:lstStyle/>
            <a:p>
              <a:r>
                <a:rPr lang="de-DE" sz="3200" kern="0" dirty="0" err="1" smtClean="0">
                  <a:solidFill>
                    <a:srgbClr val="FF0000"/>
                  </a:solidFill>
                </a:rPr>
                <a:t>N</a:t>
              </a:r>
              <a:r>
                <a:rPr lang="de-DE" sz="3200" kern="0" baseline="-25000" dirty="0" err="1" smtClean="0">
                  <a:solidFill>
                    <a:srgbClr val="FF0000"/>
                  </a:solidFill>
                </a:rPr>
                <a:t>Ice</a:t>
              </a:r>
              <a:endParaRPr lang="de-DE" sz="3200" kern="0" dirty="0">
                <a:solidFill>
                  <a:srgbClr val="FF0000"/>
                </a:solidFill>
              </a:endParaRPr>
            </a:p>
          </p:txBody>
        </p:sp>
        <p:sp>
          <p:nvSpPr>
            <p:cNvPr id="9" name="Rechteck 8"/>
            <p:cNvSpPr/>
            <p:nvPr/>
          </p:nvSpPr>
          <p:spPr>
            <a:xfrm>
              <a:off x="7753771" y="2105664"/>
              <a:ext cx="887748" cy="492443"/>
            </a:xfrm>
            <a:prstGeom prst="rect">
              <a:avLst/>
            </a:prstGeom>
          </p:spPr>
          <p:txBody>
            <a:bodyPr wrap="square" lIns="0" tIns="0" rIns="0" bIns="0">
              <a:spAutoFit/>
            </a:bodyPr>
            <a:lstStyle/>
            <a:p>
              <a:r>
                <a:rPr lang="de-DE" sz="3200" kern="0" dirty="0">
                  <a:solidFill>
                    <a:srgbClr val="FF0000"/>
                  </a:solidFill>
                </a:rPr>
                <a:t> </a:t>
              </a:r>
              <a:r>
                <a:rPr lang="de-DE" sz="3200" kern="0" dirty="0" smtClean="0">
                  <a:solidFill>
                    <a:srgbClr val="FF0000"/>
                  </a:solidFill>
                </a:rPr>
                <a:t>N</a:t>
              </a:r>
              <a:r>
                <a:rPr lang="de-DE" sz="3200" kern="0" baseline="-25000" dirty="0" smtClean="0">
                  <a:solidFill>
                    <a:srgbClr val="FF0000"/>
                  </a:solidFill>
                </a:rPr>
                <a:t>SIP</a:t>
              </a:r>
              <a:r>
                <a:rPr lang="de-DE" sz="3200" kern="0" dirty="0" smtClean="0">
                  <a:solidFill>
                    <a:srgbClr val="FF0000"/>
                  </a:solidFill>
                </a:rPr>
                <a:t> </a:t>
              </a:r>
              <a:endParaRPr lang="de-DE" sz="3200" kern="0" dirty="0">
                <a:solidFill>
                  <a:srgbClr val="FF0000"/>
                </a:solidFill>
              </a:endParaRPr>
            </a:p>
          </p:txBody>
        </p:sp>
        <p:sp>
          <p:nvSpPr>
            <p:cNvPr id="10" name="Rechteck 9"/>
            <p:cNvSpPr/>
            <p:nvPr/>
          </p:nvSpPr>
          <p:spPr>
            <a:xfrm>
              <a:off x="2544268" y="2141099"/>
              <a:ext cx="848579" cy="492443"/>
            </a:xfrm>
            <a:prstGeom prst="rect">
              <a:avLst/>
            </a:prstGeom>
          </p:spPr>
          <p:txBody>
            <a:bodyPr wrap="square" lIns="0" tIns="0" rIns="0" bIns="0">
              <a:spAutoFit/>
            </a:bodyPr>
            <a:lstStyle/>
            <a:p>
              <a:r>
                <a:rPr lang="de-DE" sz="3200" kern="0" dirty="0">
                  <a:solidFill>
                    <a:srgbClr val="FF0000"/>
                  </a:solidFill>
                </a:rPr>
                <a:t> </a:t>
              </a:r>
              <a:r>
                <a:rPr lang="de-DE" sz="3200" kern="0" dirty="0" err="1">
                  <a:solidFill>
                    <a:srgbClr val="FF0000"/>
                  </a:solidFill>
                </a:rPr>
                <a:t>RH</a:t>
              </a:r>
              <a:r>
                <a:rPr lang="de-DE" sz="3200" kern="0" baseline="-25000" dirty="0" err="1">
                  <a:solidFill>
                    <a:srgbClr val="FF0000"/>
                  </a:solidFill>
                </a:rPr>
                <a:t>i</a:t>
              </a:r>
              <a:r>
                <a:rPr lang="de-DE" sz="3200" kern="0" dirty="0">
                  <a:solidFill>
                    <a:srgbClr val="FF0000"/>
                  </a:solidFill>
                </a:rPr>
                <a:t> </a:t>
              </a:r>
            </a:p>
          </p:txBody>
        </p:sp>
      </p:grpSp>
      <p:sp>
        <p:nvSpPr>
          <p:cNvPr id="5" name="Textfeld 4"/>
          <p:cNvSpPr txBox="1"/>
          <p:nvPr/>
        </p:nvSpPr>
        <p:spPr>
          <a:xfrm>
            <a:off x="1775984" y="5508735"/>
            <a:ext cx="7490780" cy="553998"/>
          </a:xfrm>
          <a:prstGeom prst="rect">
            <a:avLst/>
          </a:prstGeom>
          <a:noFill/>
        </p:spPr>
        <p:txBody>
          <a:bodyPr wrap="square" lIns="0" tIns="0" rIns="0" bIns="0" rtlCol="0">
            <a:spAutoFit/>
          </a:bodyPr>
          <a:lstStyle/>
          <a:p>
            <a:pPr>
              <a:buNone/>
            </a:pPr>
            <a:r>
              <a:rPr lang="en-GB" b="1" dirty="0" smtClean="0">
                <a:latin typeface="Arial" panose="020B0604020202020204" pitchFamily="34" charset="0"/>
                <a:cs typeface="Arial" panose="020B0604020202020204" pitchFamily="34" charset="0"/>
              </a:rPr>
              <a:t>SIP generation condition </a:t>
            </a:r>
            <a:r>
              <a:rPr lang="en-GB" b="1" dirty="0" err="1" smtClean="0">
                <a:latin typeface="Arial" panose="020B0604020202020204" pitchFamily="34" charset="0"/>
                <a:cs typeface="Arial" panose="020B0604020202020204" pitchFamily="34" charset="0"/>
              </a:rPr>
              <a:t>n</a:t>
            </a:r>
            <a:r>
              <a:rPr lang="en-GB" b="1" baseline="-25000" dirty="0" err="1" smtClean="0">
                <a:latin typeface="Arial" panose="020B0604020202020204" pitchFamily="34" charset="0"/>
                <a:cs typeface="Arial" panose="020B0604020202020204" pitchFamily="34" charset="0"/>
              </a:rPr>
              <a:t>nuc</a:t>
            </a:r>
            <a:r>
              <a:rPr lang="en-GB" b="1" dirty="0" smtClean="0">
                <a:latin typeface="Arial" panose="020B0604020202020204" pitchFamily="34" charset="0"/>
                <a:cs typeface="Arial" panose="020B0604020202020204" pitchFamily="34" charset="0"/>
              </a:rPr>
              <a:t> &gt; </a:t>
            </a:r>
            <a:r>
              <a:rPr lang="en-GB" b="1" dirty="0" err="1" smtClean="0">
                <a:latin typeface="Arial" panose="020B0604020202020204" pitchFamily="34" charset="0"/>
                <a:cs typeface="Arial" panose="020B0604020202020204" pitchFamily="34" charset="0"/>
              </a:rPr>
              <a:t>n</a:t>
            </a:r>
            <a:r>
              <a:rPr lang="en-GB" b="1" baseline="-25000" dirty="0" err="1" smtClean="0">
                <a:latin typeface="Arial" panose="020B0604020202020204" pitchFamily="34" charset="0"/>
                <a:cs typeface="Arial" panose="020B0604020202020204" pitchFamily="34" charset="0"/>
              </a:rPr>
              <a:t>min</a:t>
            </a:r>
            <a:r>
              <a:rPr lang="en-GB" b="1" dirty="0" smtClean="0">
                <a:latin typeface="Arial" panose="020B0604020202020204" pitchFamily="34" charset="0"/>
                <a:cs typeface="Arial" panose="020B0604020202020204" pitchFamily="34" charset="0"/>
              </a:rPr>
              <a:t> with large </a:t>
            </a:r>
            <a:r>
              <a:rPr lang="en-GB" b="1" dirty="0" err="1" smtClean="0">
                <a:latin typeface="Arial" panose="020B0604020202020204" pitchFamily="34" charset="0"/>
                <a:cs typeface="Arial" panose="020B0604020202020204" pitchFamily="34" charset="0"/>
              </a:rPr>
              <a:t>n</a:t>
            </a:r>
            <a:r>
              <a:rPr lang="en-GB" b="1" baseline="-25000" dirty="0" err="1" smtClean="0">
                <a:latin typeface="Arial" panose="020B0604020202020204" pitchFamily="34" charset="0"/>
                <a:cs typeface="Arial" panose="020B0604020202020204" pitchFamily="34" charset="0"/>
              </a:rPr>
              <a:t>min</a:t>
            </a:r>
            <a:r>
              <a:rPr lang="en-GB" b="1" dirty="0" smtClean="0">
                <a:latin typeface="Arial" panose="020B0604020202020204" pitchFamily="34" charset="0"/>
                <a:cs typeface="Arial" panose="020B0604020202020204" pitchFamily="34" charset="0"/>
              </a:rPr>
              <a:t> retards ice crystal formation and number of formed ice crystals is eventually too high!!</a:t>
            </a:r>
            <a:endParaRPr lang="en-GB" b="1" dirty="0">
              <a:latin typeface="Arial" panose="020B0604020202020204" pitchFamily="34" charset="0"/>
              <a:cs typeface="Arial" panose="020B0604020202020204" pitchFamily="34" charset="0"/>
            </a:endParaRPr>
          </a:p>
        </p:txBody>
      </p:sp>
      <p:sp>
        <p:nvSpPr>
          <p:cNvPr id="6" name="Fußzeilenplatzhalter 5"/>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7" name="Foliennummernplatzhalter 6"/>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14</a:t>
            </a:fld>
            <a:endParaRPr lang="en-GB" noProof="0" dirty="0"/>
          </a:p>
        </p:txBody>
      </p:sp>
      <p:grpSp>
        <p:nvGrpSpPr>
          <p:cNvPr id="14" name="Gruppieren 13"/>
          <p:cNvGrpSpPr/>
          <p:nvPr/>
        </p:nvGrpSpPr>
        <p:grpSpPr>
          <a:xfrm>
            <a:off x="5725148" y="1511942"/>
            <a:ext cx="5970563" cy="1740115"/>
            <a:chOff x="5665446" y="1635110"/>
            <a:chExt cx="5970563" cy="1740115"/>
          </a:xfrm>
        </p:grpSpPr>
        <p:sp>
          <p:nvSpPr>
            <p:cNvPr id="8" name="Ellipse 7"/>
            <p:cNvSpPr/>
            <p:nvPr/>
          </p:nvSpPr>
          <p:spPr>
            <a:xfrm>
              <a:off x="5665446" y="2650144"/>
              <a:ext cx="864284" cy="72508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cxnSp>
          <p:nvCxnSpPr>
            <p:cNvPr id="12" name="Gerade Verbindung mit Pfeil 11"/>
            <p:cNvCxnSpPr/>
            <p:nvPr/>
          </p:nvCxnSpPr>
          <p:spPr>
            <a:xfrm flipH="1">
              <a:off x="6601643" y="1773610"/>
              <a:ext cx="1728192" cy="9830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8329835" y="1635110"/>
              <a:ext cx="3306174" cy="276999"/>
            </a:xfrm>
            <a:prstGeom prst="rect">
              <a:avLst/>
            </a:prstGeom>
            <a:noFill/>
          </p:spPr>
          <p:txBody>
            <a:bodyPr wrap="square" lIns="0" tIns="0" rIns="0" bIns="0" rtlCol="0">
              <a:spAutoFit/>
            </a:bodyPr>
            <a:lstStyle/>
            <a:p>
              <a:r>
                <a:rPr lang="de-DE" dirty="0" err="1" smtClean="0">
                  <a:latin typeface="Arial" pitchFamily="34" charset="0"/>
                  <a:cs typeface="Arial" pitchFamily="34" charset="0"/>
                </a:rPr>
                <a:t>No</a:t>
              </a:r>
              <a:r>
                <a:rPr lang="de-DE" dirty="0" smtClean="0">
                  <a:latin typeface="Arial" pitchFamily="34" charset="0"/>
                  <a:cs typeface="Arial" pitchFamily="34" charset="0"/>
                </a:rPr>
                <a:t> </a:t>
              </a:r>
              <a:r>
                <a:rPr lang="de-DE" dirty="0" err="1" smtClean="0">
                  <a:latin typeface="Arial" pitchFamily="34" charset="0"/>
                  <a:cs typeface="Arial" pitchFamily="34" charset="0"/>
                </a:rPr>
                <a:t>convergence</a:t>
              </a:r>
              <a:r>
                <a:rPr lang="de-DE" dirty="0" smtClean="0">
                  <a:latin typeface="Arial" pitchFamily="34" charset="0"/>
                  <a:cs typeface="Arial" pitchFamily="34" charset="0"/>
                </a:rPr>
                <a:t> in N</a:t>
              </a:r>
              <a:r>
                <a:rPr lang="de-DE" baseline="-25000" dirty="0" smtClean="0">
                  <a:latin typeface="Arial" pitchFamily="34" charset="0"/>
                  <a:cs typeface="Arial" pitchFamily="34" charset="0"/>
                </a:rPr>
                <a:t>ice</a:t>
              </a:r>
              <a:r>
                <a:rPr lang="de-DE" dirty="0" smtClean="0">
                  <a:latin typeface="Arial" pitchFamily="34" charset="0"/>
                  <a:cs typeface="Arial" pitchFamily="34" charset="0"/>
                </a:rPr>
                <a:t> </a:t>
              </a:r>
              <a:r>
                <a:rPr lang="de-DE" dirty="0" err="1" smtClean="0">
                  <a:latin typeface="Arial" pitchFamily="34" charset="0"/>
                  <a:cs typeface="Arial" pitchFamily="34" charset="0"/>
                </a:rPr>
                <a:t>with</a:t>
              </a:r>
              <a:r>
                <a:rPr lang="de-DE" dirty="0" smtClean="0">
                  <a:latin typeface="Arial" pitchFamily="34" charset="0"/>
                  <a:cs typeface="Arial" pitchFamily="34" charset="0"/>
                </a:rPr>
                <a:t> N</a:t>
              </a:r>
              <a:r>
                <a:rPr lang="de-DE" baseline="-25000" dirty="0" smtClean="0">
                  <a:latin typeface="Arial" pitchFamily="34" charset="0"/>
                  <a:cs typeface="Arial" pitchFamily="34" charset="0"/>
                </a:rPr>
                <a:t>SIP</a:t>
              </a:r>
            </a:p>
          </p:txBody>
        </p:sp>
      </p:grpSp>
      <p:sp>
        <p:nvSpPr>
          <p:cNvPr id="21" name="Textfeld 20"/>
          <p:cNvSpPr txBox="1"/>
          <p:nvPr/>
        </p:nvSpPr>
        <p:spPr>
          <a:xfrm>
            <a:off x="8003232" y="6145479"/>
            <a:ext cx="4156986" cy="215444"/>
          </a:xfrm>
          <a:prstGeom prst="rect">
            <a:avLst/>
          </a:prstGeom>
          <a:noFill/>
        </p:spPr>
        <p:txBody>
          <a:bodyPr wrap="square" lIns="0" tIns="0" rIns="0" bIns="0" rtlCol="0">
            <a:spAutoFit/>
          </a:bodyPr>
          <a:lstStyle/>
          <a:p>
            <a:r>
              <a:rPr lang="de-DE" sz="1400" i="1" dirty="0" err="1" smtClean="0">
                <a:latin typeface="Arial" pitchFamily="34" charset="0"/>
                <a:cs typeface="Arial" pitchFamily="34" charset="0"/>
              </a:rPr>
              <a:t>Adopted</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from</a:t>
            </a:r>
            <a:r>
              <a:rPr lang="de-DE" sz="1400" i="1" dirty="0" smtClean="0">
                <a:latin typeface="Arial" pitchFamily="34" charset="0"/>
                <a:cs typeface="Arial" pitchFamily="34" charset="0"/>
              </a:rPr>
              <a:t> Fig. 9 </a:t>
            </a:r>
            <a:r>
              <a:rPr lang="de-DE" sz="1400" i="1" dirty="0" err="1" smtClean="0">
                <a:latin typeface="Arial" pitchFamily="34" charset="0"/>
                <a:cs typeface="Arial" pitchFamily="34" charset="0"/>
              </a:rPr>
              <a:t>of</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&amp; </a:t>
            </a:r>
            <a:r>
              <a:rPr lang="de-DE" sz="1400" i="1" dirty="0" err="1" smtClean="0">
                <a:latin typeface="Arial" pitchFamily="34" charset="0"/>
                <a:cs typeface="Arial" pitchFamily="34" charset="0"/>
              </a:rPr>
              <a:t>Sölch</a:t>
            </a:r>
            <a:r>
              <a:rPr lang="de-DE" sz="1400" i="1" dirty="0" smtClean="0">
                <a:latin typeface="Arial" pitchFamily="34" charset="0"/>
                <a:cs typeface="Arial" pitchFamily="34" charset="0"/>
              </a:rPr>
              <a:t>, 2014</a:t>
            </a:r>
          </a:p>
        </p:txBody>
      </p:sp>
    </p:spTree>
    <p:extLst>
      <p:ext uri="{BB962C8B-B14F-4D97-AF65-F5344CB8AC3E}">
        <p14:creationId xmlns:p14="http://schemas.microsoft.com/office/powerpoint/2010/main" val="3985092991"/>
      </p:ext>
    </p:extLst>
  </p:cSld>
  <p:clrMapOvr>
    <a:masterClrMapping/>
  </p:clrMapOvr>
  <mc:AlternateContent xmlns:mc="http://schemas.openxmlformats.org/markup-compatibility/2006" xmlns:p14="http://schemas.microsoft.com/office/powerpoint/2010/main">
    <mc:Choice Requires="p14">
      <p:transition spd="slow" p14:dur="2000" advTm="5843"/>
    </mc:Choice>
    <mc:Fallback xmlns="">
      <p:transition spd="slow" advTm="5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p:txBody>
          <a:bodyPr/>
          <a:lstStyle/>
          <a:p>
            <a:pPr eaLnBrk="1" hangingPunct="1"/>
            <a:r>
              <a:rPr lang="de-DE" dirty="0" err="1" smtClean="0"/>
              <a:t>Stochastic</a:t>
            </a:r>
            <a:r>
              <a:rPr lang="de-DE" dirty="0" smtClean="0"/>
              <a:t> </a:t>
            </a:r>
            <a:r>
              <a:rPr lang="de-DE" dirty="0" err="1" smtClean="0"/>
              <a:t>nucleation</a:t>
            </a:r>
            <a:r>
              <a:rPr lang="de-DE" dirty="0" smtClean="0"/>
              <a:t> </a:t>
            </a:r>
            <a:r>
              <a:rPr lang="de-DE" dirty="0" err="1" smtClean="0"/>
              <a:t>implementation</a:t>
            </a:r>
            <a:endParaRPr lang="de-DE" dirty="0" smtClean="0"/>
          </a:p>
        </p:txBody>
      </p:sp>
      <p:sp>
        <p:nvSpPr>
          <p:cNvPr id="6149" name="Rectangle 13"/>
          <p:cNvSpPr>
            <a:spLocks noGrp="1" noChangeArrowheads="1"/>
          </p:cNvSpPr>
          <p:nvPr>
            <p:ph type="body" sz="quarter" idx="12"/>
          </p:nvPr>
        </p:nvSpPr>
        <p:spPr>
          <a:prstGeom prst="rect">
            <a:avLst/>
          </a:prstGeom>
        </p:spPr>
        <p:txBody>
          <a:bodyPr lIns="0" tIns="0" rIns="0" bIns="0"/>
          <a:lstStyle/>
          <a:p>
            <a:pPr marL="0" indent="0">
              <a:buNone/>
            </a:pPr>
            <a:r>
              <a:rPr lang="en-GB" dirty="0" smtClean="0"/>
              <a:t>Use a </a:t>
            </a:r>
            <a:r>
              <a:rPr lang="en-GB" dirty="0" smtClean="0">
                <a:solidFill>
                  <a:srgbClr val="FF0000"/>
                </a:solidFill>
              </a:rPr>
              <a:t>weak</a:t>
            </a:r>
            <a:r>
              <a:rPr lang="en-GB" dirty="0" smtClean="0"/>
              <a:t> threshold:</a:t>
            </a:r>
          </a:p>
          <a:p>
            <a:pPr marL="0" indent="0">
              <a:buNone/>
            </a:pPr>
            <a:endParaRPr lang="en-GB" dirty="0" smtClean="0"/>
          </a:p>
          <a:p>
            <a:pPr marL="0" indent="0">
              <a:buNone/>
            </a:pPr>
            <a:r>
              <a:rPr lang="en-GB" dirty="0" smtClean="0"/>
              <a:t>If </a:t>
            </a:r>
            <a:r>
              <a:rPr lang="en-GB" dirty="0" err="1" smtClean="0"/>
              <a:t>n</a:t>
            </a:r>
            <a:r>
              <a:rPr lang="en-GB" baseline="-25000" dirty="0" err="1" smtClean="0"/>
              <a:t>nuc</a:t>
            </a:r>
            <a:r>
              <a:rPr lang="en-GB" dirty="0" smtClean="0"/>
              <a:t> &gt; </a:t>
            </a:r>
            <a:r>
              <a:rPr lang="en-GB" dirty="0" err="1" smtClean="0"/>
              <a:t>n</a:t>
            </a:r>
            <a:r>
              <a:rPr lang="en-GB" baseline="-25000" dirty="0" err="1" smtClean="0"/>
              <a:t>min</a:t>
            </a:r>
            <a:r>
              <a:rPr lang="en-GB" dirty="0" smtClean="0"/>
              <a:t>: generate SIP with </a:t>
            </a:r>
            <a:r>
              <a:rPr lang="en-GB" dirty="0" err="1" smtClean="0"/>
              <a:t>n</a:t>
            </a:r>
            <a:r>
              <a:rPr lang="en-GB" baseline="-25000" dirty="0" err="1" smtClean="0"/>
              <a:t>sim</a:t>
            </a:r>
            <a:r>
              <a:rPr lang="en-GB" dirty="0" smtClean="0"/>
              <a:t> = </a:t>
            </a:r>
            <a:r>
              <a:rPr lang="en-GB" dirty="0" err="1" smtClean="0"/>
              <a:t>n</a:t>
            </a:r>
            <a:r>
              <a:rPr lang="en-GB" baseline="-25000" dirty="0" err="1" smtClean="0"/>
              <a:t>nuc</a:t>
            </a:r>
            <a:r>
              <a:rPr lang="en-GB" dirty="0" smtClean="0"/>
              <a:t> (as before)</a:t>
            </a:r>
          </a:p>
          <a:p>
            <a:pPr marL="0" indent="0">
              <a:buNone/>
            </a:pPr>
            <a:endParaRPr lang="en-GB" dirty="0" smtClean="0"/>
          </a:p>
          <a:p>
            <a:pPr marL="0" indent="0">
              <a:buNone/>
            </a:pPr>
            <a:r>
              <a:rPr lang="en-GB" dirty="0" smtClean="0"/>
              <a:t>If </a:t>
            </a:r>
            <a:r>
              <a:rPr lang="en-GB" dirty="0" err="1" smtClean="0"/>
              <a:t>n</a:t>
            </a:r>
            <a:r>
              <a:rPr lang="en-GB" baseline="-25000" dirty="0" err="1" smtClean="0"/>
              <a:t>nuc</a:t>
            </a:r>
            <a:r>
              <a:rPr lang="en-GB" dirty="0" smtClean="0"/>
              <a:t> &lt; </a:t>
            </a:r>
            <a:r>
              <a:rPr lang="en-GB" dirty="0" err="1" smtClean="0"/>
              <a:t>n</a:t>
            </a:r>
            <a:r>
              <a:rPr lang="en-GB" baseline="-25000" dirty="0" err="1" smtClean="0"/>
              <a:t>min</a:t>
            </a:r>
            <a:r>
              <a:rPr lang="en-GB" dirty="0" smtClean="0"/>
              <a:t>: </a:t>
            </a:r>
          </a:p>
          <a:p>
            <a:pPr marL="0" indent="0">
              <a:buNone/>
            </a:pPr>
            <a:r>
              <a:rPr lang="en-GB" dirty="0" smtClean="0"/>
              <a:t>generate a SIP with </a:t>
            </a:r>
            <a:r>
              <a:rPr lang="en-GB" dirty="0" err="1" smtClean="0"/>
              <a:t>n</a:t>
            </a:r>
            <a:r>
              <a:rPr lang="en-GB" baseline="-25000" dirty="0" err="1" smtClean="0"/>
              <a:t>sim</a:t>
            </a:r>
            <a:r>
              <a:rPr lang="en-GB" dirty="0" smtClean="0"/>
              <a:t> = </a:t>
            </a:r>
            <a:r>
              <a:rPr lang="en-GB" dirty="0" err="1" smtClean="0"/>
              <a:t>n</a:t>
            </a:r>
            <a:r>
              <a:rPr lang="en-GB" baseline="-25000" dirty="0" err="1" smtClean="0"/>
              <a:t>min</a:t>
            </a:r>
            <a:r>
              <a:rPr lang="en-GB" dirty="0" smtClean="0"/>
              <a:t> with probability P</a:t>
            </a:r>
            <a:r>
              <a:rPr lang="en-GB" baseline="-25000" dirty="0" smtClean="0"/>
              <a:t>SIP</a:t>
            </a:r>
            <a:r>
              <a:rPr lang="en-GB" dirty="0" smtClean="0"/>
              <a:t> = </a:t>
            </a:r>
            <a:r>
              <a:rPr lang="en-GB" dirty="0" err="1" smtClean="0"/>
              <a:t>n</a:t>
            </a:r>
            <a:r>
              <a:rPr lang="en-GB" baseline="-25000" dirty="0" err="1" smtClean="0"/>
              <a:t>nuc</a:t>
            </a:r>
            <a:r>
              <a:rPr lang="en-GB" dirty="0" smtClean="0"/>
              <a:t> / </a:t>
            </a:r>
            <a:r>
              <a:rPr lang="en-GB" dirty="0" err="1" smtClean="0"/>
              <a:t>n</a:t>
            </a:r>
            <a:r>
              <a:rPr lang="en-GB" baseline="-25000" dirty="0" err="1" smtClean="0"/>
              <a:t>min</a:t>
            </a:r>
            <a:endParaRPr lang="en-GB" baseline="-25000" dirty="0" smtClean="0"/>
          </a:p>
          <a:p>
            <a:pPr marL="0" indent="0">
              <a:buNone/>
            </a:pPr>
            <a:endParaRPr lang="en-GB" dirty="0" smtClean="0"/>
          </a:p>
          <a:p>
            <a:pPr marL="0" indent="0">
              <a:buNone/>
            </a:pPr>
            <a:r>
              <a:rPr lang="en-GB" b="1" dirty="0" smtClean="0"/>
              <a:t>Add stochastic component to nucleation implementation</a:t>
            </a:r>
            <a:endParaRPr lang="en-GB" b="1" dirty="0"/>
          </a:p>
        </p:txBody>
      </p:sp>
      <p:sp>
        <p:nvSpPr>
          <p:cNvPr id="2" name="Fußzeilenplatzhalter 1"/>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3" name="Foliennummernplatzhalter 2"/>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15</a:t>
            </a:fld>
            <a:endParaRPr lang="en-GB" noProof="0" dirty="0"/>
          </a:p>
        </p:txBody>
      </p:sp>
    </p:spTree>
    <p:extLst>
      <p:ext uri="{BB962C8B-B14F-4D97-AF65-F5344CB8AC3E}">
        <p14:creationId xmlns:p14="http://schemas.microsoft.com/office/powerpoint/2010/main" val="477338520"/>
      </p:ext>
    </p:extLst>
  </p:cSld>
  <p:clrMapOvr>
    <a:masterClrMapping/>
  </p:clrMapOvr>
  <mc:AlternateContent xmlns:mc="http://schemas.openxmlformats.org/markup-compatibility/2006" xmlns:p14="http://schemas.microsoft.com/office/powerpoint/2010/main">
    <mc:Choice Requires="p14">
      <p:transition spd="slow" p14:dur="2000" advTm="340"/>
    </mc:Choice>
    <mc:Fallback xmlns="">
      <p:transition spd="slow" advTm="34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p:txBody>
          <a:bodyPr/>
          <a:lstStyle/>
          <a:p>
            <a:pPr eaLnBrk="1" hangingPunct="1"/>
            <a:r>
              <a:rPr lang="de-DE" dirty="0" err="1" smtClean="0"/>
              <a:t>Stochastic</a:t>
            </a:r>
            <a:r>
              <a:rPr lang="de-DE" dirty="0" smtClean="0"/>
              <a:t> </a:t>
            </a:r>
            <a:r>
              <a:rPr lang="de-DE" dirty="0" err="1" smtClean="0"/>
              <a:t>nucleation</a:t>
            </a:r>
            <a:r>
              <a:rPr lang="de-DE" dirty="0" smtClean="0"/>
              <a:t> </a:t>
            </a:r>
            <a:r>
              <a:rPr lang="de-DE" dirty="0" err="1" smtClean="0"/>
              <a:t>implementation</a:t>
            </a:r>
            <a:endParaRPr lang="de-DE" dirty="0" smtClean="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577" y="2349674"/>
            <a:ext cx="7949926" cy="3178897"/>
          </a:xfrm>
          <a:prstGeom prst="rect">
            <a:avLst/>
          </a:prstGeom>
        </p:spPr>
      </p:pic>
      <p:sp>
        <p:nvSpPr>
          <p:cNvPr id="11" name="Textfeld 10"/>
          <p:cNvSpPr txBox="1"/>
          <p:nvPr/>
        </p:nvSpPr>
        <p:spPr>
          <a:xfrm>
            <a:off x="1775982" y="5638459"/>
            <a:ext cx="10275817" cy="400126"/>
          </a:xfrm>
          <a:prstGeom prst="rect">
            <a:avLst/>
          </a:prstGeom>
          <a:noFill/>
        </p:spPr>
        <p:txBody>
          <a:bodyPr wrap="square" lIns="121935" tIns="60968" rIns="121935" bIns="60968" rtlCol="0">
            <a:spAutoFit/>
          </a:bodyPr>
          <a:lstStyle/>
          <a:p>
            <a:pPr>
              <a:buNone/>
            </a:pPr>
            <a:r>
              <a:rPr lang="en-GB" b="1" dirty="0" smtClean="0">
                <a:latin typeface="Arial" panose="020B0604020202020204" pitchFamily="34" charset="0"/>
                <a:cs typeface="Arial" panose="020B0604020202020204" pitchFamily="34" charset="0"/>
              </a:rPr>
              <a:t>Stochastic component removes sensitivity to numerical parameter </a:t>
            </a:r>
            <a:r>
              <a:rPr lang="en-GB" b="1" dirty="0" err="1" smtClean="0">
                <a:latin typeface="Arial" panose="020B0604020202020204" pitchFamily="34" charset="0"/>
                <a:cs typeface="Arial" panose="020B0604020202020204" pitchFamily="34" charset="0"/>
              </a:rPr>
              <a:t>n</a:t>
            </a:r>
            <a:r>
              <a:rPr lang="en-GB" b="1" baseline="-25000" dirty="0" err="1" smtClean="0">
                <a:latin typeface="Arial" panose="020B0604020202020204" pitchFamily="34" charset="0"/>
                <a:cs typeface="Arial" panose="020B0604020202020204" pitchFamily="34" charset="0"/>
              </a:rPr>
              <a:t>min</a:t>
            </a:r>
            <a:r>
              <a:rPr lang="en-GB" b="1" dirty="0" smtClean="0">
                <a:latin typeface="Arial" panose="020B0604020202020204" pitchFamily="34" charset="0"/>
                <a:cs typeface="Arial" panose="020B0604020202020204" pitchFamily="34" charset="0"/>
              </a:rPr>
              <a:t> !!</a:t>
            </a:r>
            <a:endParaRPr lang="en-GB" b="1"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16</a:t>
            </a:fld>
            <a:endParaRPr lang="en-GB" noProof="0" dirty="0"/>
          </a:p>
        </p:txBody>
      </p:sp>
      <p:sp>
        <p:nvSpPr>
          <p:cNvPr id="14" name="Rectangle 13"/>
          <p:cNvSpPr txBox="1">
            <a:spLocks noChangeArrowheads="1"/>
          </p:cNvSpPr>
          <p:nvPr/>
        </p:nvSpPr>
        <p:spPr bwMode="auto">
          <a:xfrm>
            <a:off x="485999" y="1591201"/>
            <a:ext cx="6956088" cy="41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dirty="0" smtClean="0"/>
              <a:t>Variation </a:t>
            </a:r>
            <a:r>
              <a:rPr lang="de-DE" dirty="0" err="1" smtClean="0"/>
              <a:t>of</a:t>
            </a:r>
            <a:r>
              <a:rPr lang="de-DE" dirty="0" smtClean="0"/>
              <a:t> </a:t>
            </a:r>
            <a:r>
              <a:rPr lang="de-DE" dirty="0" err="1" smtClean="0">
                <a:solidFill>
                  <a:srgbClr val="FF0000"/>
                </a:solidFill>
              </a:rPr>
              <a:t>weak</a:t>
            </a:r>
            <a:r>
              <a:rPr lang="de-DE" dirty="0" smtClean="0"/>
              <a:t> </a:t>
            </a:r>
            <a:r>
              <a:rPr lang="de-DE" dirty="0" err="1" smtClean="0"/>
              <a:t>threshold</a:t>
            </a:r>
            <a:r>
              <a:rPr lang="de-DE" dirty="0" smtClean="0"/>
              <a:t> </a:t>
            </a:r>
            <a:r>
              <a:rPr lang="de-DE" dirty="0" err="1" smtClean="0"/>
              <a:t>n</a:t>
            </a:r>
            <a:r>
              <a:rPr lang="de-DE" baseline="-25000" dirty="0" err="1" smtClean="0"/>
              <a:t>min</a:t>
            </a:r>
            <a:r>
              <a:rPr lang="de-DE" dirty="0" smtClean="0"/>
              <a:t> in box </a:t>
            </a:r>
            <a:r>
              <a:rPr lang="de-DE" dirty="0" err="1" smtClean="0"/>
              <a:t>model</a:t>
            </a:r>
            <a:r>
              <a:rPr lang="de-DE" dirty="0" smtClean="0"/>
              <a:t> </a:t>
            </a:r>
            <a:r>
              <a:rPr lang="de-DE" dirty="0" err="1" smtClean="0"/>
              <a:t>simulations</a:t>
            </a:r>
            <a:endParaRPr lang="de-DE" dirty="0"/>
          </a:p>
        </p:txBody>
      </p:sp>
      <p:sp>
        <p:nvSpPr>
          <p:cNvPr id="19" name="Textfeld 18"/>
          <p:cNvSpPr txBox="1"/>
          <p:nvPr/>
        </p:nvSpPr>
        <p:spPr>
          <a:xfrm>
            <a:off x="9650907" y="2571824"/>
            <a:ext cx="1631256" cy="1292662"/>
          </a:xfrm>
          <a:prstGeom prst="rect">
            <a:avLst/>
          </a:prstGeom>
          <a:noFill/>
        </p:spPr>
        <p:txBody>
          <a:bodyPr wrap="square" lIns="0" tIns="0" rIns="0" bIns="0" rtlCol="0">
            <a:spAutoFit/>
          </a:bodyPr>
          <a:lstStyle/>
          <a:p>
            <a:pPr>
              <a:buNone/>
            </a:pPr>
            <a:r>
              <a:rPr lang="de-DE" dirty="0">
                <a:solidFill>
                  <a:schemeClr val="bg1">
                    <a:lumMod val="50000"/>
                  </a:schemeClr>
                </a:solidFill>
                <a:latin typeface="Arial" panose="020B0604020202020204" pitchFamily="34" charset="0"/>
                <a:cs typeface="Arial" panose="020B0604020202020204" pitchFamily="34" charset="0"/>
              </a:rPr>
              <a:t>Small </a:t>
            </a:r>
            <a:r>
              <a:rPr lang="de-DE" dirty="0" err="1" smtClean="0">
                <a:solidFill>
                  <a:schemeClr val="bg1">
                    <a:lumMod val="50000"/>
                  </a:schemeClr>
                </a:solidFill>
                <a:latin typeface="Arial" panose="020B0604020202020204" pitchFamily="34" charset="0"/>
                <a:cs typeface="Arial" panose="020B0604020202020204" pitchFamily="34" charset="0"/>
              </a:rPr>
              <a:t>n</a:t>
            </a:r>
            <a:r>
              <a:rPr lang="de-DE" baseline="-25000" dirty="0" err="1" smtClean="0">
                <a:solidFill>
                  <a:schemeClr val="bg1">
                    <a:lumMod val="50000"/>
                  </a:schemeClr>
                </a:solidFill>
                <a:latin typeface="Arial" panose="020B0604020202020204" pitchFamily="34" charset="0"/>
                <a:cs typeface="Arial" panose="020B0604020202020204" pitchFamily="34" charset="0"/>
              </a:rPr>
              <a:t>min</a:t>
            </a:r>
            <a:endParaRPr lang="de-DE" baseline="-25000" dirty="0" smtClean="0">
              <a:solidFill>
                <a:schemeClr val="bg1">
                  <a:lumMod val="50000"/>
                </a:schemeClr>
              </a:solidFill>
              <a:latin typeface="Arial" panose="020B0604020202020204" pitchFamily="34" charset="0"/>
              <a:cs typeface="Arial" panose="020B0604020202020204" pitchFamily="34" charset="0"/>
            </a:endParaRPr>
          </a:p>
          <a:p>
            <a:pPr>
              <a:buNone/>
            </a:pPr>
            <a:endParaRPr lang="de-DE" baseline="-25000" dirty="0">
              <a:solidFill>
                <a:schemeClr val="bg1">
                  <a:lumMod val="50000"/>
                </a:schemeClr>
              </a:solidFill>
              <a:latin typeface="Arial" panose="020B0604020202020204" pitchFamily="34" charset="0"/>
              <a:cs typeface="Arial" panose="020B0604020202020204" pitchFamily="34" charset="0"/>
            </a:endParaRPr>
          </a:p>
          <a:p>
            <a:pPr>
              <a:buNone/>
            </a:pPr>
            <a:r>
              <a:rPr lang="de-DE" dirty="0">
                <a:solidFill>
                  <a:srgbClr val="0070C0"/>
                </a:solidFill>
                <a:latin typeface="Arial" panose="020B0604020202020204" pitchFamily="34" charset="0"/>
                <a:cs typeface="Arial" panose="020B0604020202020204" pitchFamily="34" charset="0"/>
              </a:rPr>
              <a:t>Medium </a:t>
            </a:r>
            <a:r>
              <a:rPr lang="de-DE" dirty="0" err="1" smtClean="0">
                <a:solidFill>
                  <a:srgbClr val="0070C0"/>
                </a:solidFill>
                <a:latin typeface="Arial" panose="020B0604020202020204" pitchFamily="34" charset="0"/>
                <a:cs typeface="Arial" panose="020B0604020202020204" pitchFamily="34" charset="0"/>
              </a:rPr>
              <a:t>n</a:t>
            </a:r>
            <a:r>
              <a:rPr lang="de-DE" baseline="-25000" dirty="0" err="1" smtClean="0">
                <a:solidFill>
                  <a:srgbClr val="0070C0"/>
                </a:solidFill>
                <a:latin typeface="Arial" panose="020B0604020202020204" pitchFamily="34" charset="0"/>
                <a:cs typeface="Arial" panose="020B0604020202020204" pitchFamily="34" charset="0"/>
              </a:rPr>
              <a:t>min</a:t>
            </a:r>
            <a:endParaRPr lang="de-DE" baseline="-25000" dirty="0">
              <a:solidFill>
                <a:srgbClr val="0070C0"/>
              </a:solidFill>
              <a:latin typeface="Arial" panose="020B0604020202020204" pitchFamily="34" charset="0"/>
              <a:cs typeface="Arial" panose="020B0604020202020204" pitchFamily="34" charset="0"/>
            </a:endParaRPr>
          </a:p>
          <a:p>
            <a:pPr>
              <a:buNone/>
            </a:pPr>
            <a:endParaRPr lang="de-DE" dirty="0" smtClean="0">
              <a:solidFill>
                <a:srgbClr val="FF0000"/>
              </a:solidFill>
              <a:latin typeface="Arial" panose="020B0604020202020204" pitchFamily="34" charset="0"/>
              <a:cs typeface="Arial" panose="020B0604020202020204" pitchFamily="34" charset="0"/>
            </a:endParaRPr>
          </a:p>
          <a:p>
            <a:pPr>
              <a:buNone/>
            </a:pPr>
            <a:r>
              <a:rPr lang="de-DE" dirty="0" smtClean="0">
                <a:solidFill>
                  <a:srgbClr val="FF0000"/>
                </a:solidFill>
                <a:latin typeface="Arial" panose="020B0604020202020204" pitchFamily="34" charset="0"/>
                <a:cs typeface="Arial" panose="020B0604020202020204" pitchFamily="34" charset="0"/>
              </a:rPr>
              <a:t>Large </a:t>
            </a:r>
            <a:r>
              <a:rPr lang="de-DE" dirty="0" err="1" smtClean="0">
                <a:solidFill>
                  <a:srgbClr val="FF0000"/>
                </a:solidFill>
                <a:latin typeface="Arial" panose="020B0604020202020204" pitchFamily="34" charset="0"/>
                <a:cs typeface="Arial" panose="020B0604020202020204" pitchFamily="34" charset="0"/>
              </a:rPr>
              <a:t>n</a:t>
            </a:r>
            <a:r>
              <a:rPr lang="de-DE" baseline="-25000" dirty="0" err="1" smtClean="0">
                <a:solidFill>
                  <a:srgbClr val="FF0000"/>
                </a:solidFill>
                <a:latin typeface="Arial" panose="020B0604020202020204" pitchFamily="34" charset="0"/>
                <a:cs typeface="Arial" panose="020B0604020202020204" pitchFamily="34" charset="0"/>
              </a:rPr>
              <a:t>min</a:t>
            </a:r>
            <a:endParaRPr lang="de-DE" baseline="-25000" dirty="0">
              <a:solidFill>
                <a:srgbClr val="FF0000"/>
              </a:solidFill>
              <a:latin typeface="Arial" panose="020B0604020202020204" pitchFamily="34" charset="0"/>
              <a:cs typeface="Arial" panose="020B0604020202020204" pitchFamily="34" charset="0"/>
            </a:endParaRPr>
          </a:p>
        </p:txBody>
      </p:sp>
      <p:grpSp>
        <p:nvGrpSpPr>
          <p:cNvPr id="26" name="Gruppieren 25"/>
          <p:cNvGrpSpPr/>
          <p:nvPr/>
        </p:nvGrpSpPr>
        <p:grpSpPr>
          <a:xfrm>
            <a:off x="2544268" y="2001200"/>
            <a:ext cx="6097251" cy="527878"/>
            <a:chOff x="2544268" y="2105664"/>
            <a:chExt cx="6097251" cy="527878"/>
          </a:xfrm>
        </p:grpSpPr>
        <p:sp>
          <p:nvSpPr>
            <p:cNvPr id="27" name="Rechteck 26"/>
            <p:cNvSpPr/>
            <p:nvPr/>
          </p:nvSpPr>
          <p:spPr>
            <a:xfrm>
              <a:off x="5281191" y="2106632"/>
              <a:ext cx="768509" cy="492443"/>
            </a:xfrm>
            <a:prstGeom prst="rect">
              <a:avLst/>
            </a:prstGeom>
          </p:spPr>
          <p:txBody>
            <a:bodyPr wrap="square" lIns="0" tIns="0" rIns="0" bIns="0">
              <a:spAutoFit/>
            </a:bodyPr>
            <a:lstStyle/>
            <a:p>
              <a:r>
                <a:rPr lang="de-DE" sz="3200" kern="0" dirty="0" err="1" smtClean="0">
                  <a:solidFill>
                    <a:srgbClr val="FF0000"/>
                  </a:solidFill>
                </a:rPr>
                <a:t>N</a:t>
              </a:r>
              <a:r>
                <a:rPr lang="de-DE" sz="3200" kern="0" baseline="-25000" dirty="0" err="1" smtClean="0">
                  <a:solidFill>
                    <a:srgbClr val="FF0000"/>
                  </a:solidFill>
                </a:rPr>
                <a:t>Ice</a:t>
              </a:r>
              <a:endParaRPr lang="de-DE" sz="3200" kern="0" dirty="0">
                <a:solidFill>
                  <a:srgbClr val="FF0000"/>
                </a:solidFill>
              </a:endParaRPr>
            </a:p>
          </p:txBody>
        </p:sp>
        <p:sp>
          <p:nvSpPr>
            <p:cNvPr id="28" name="Rechteck 27"/>
            <p:cNvSpPr/>
            <p:nvPr/>
          </p:nvSpPr>
          <p:spPr>
            <a:xfrm>
              <a:off x="7753771" y="2105664"/>
              <a:ext cx="887748" cy="492443"/>
            </a:xfrm>
            <a:prstGeom prst="rect">
              <a:avLst/>
            </a:prstGeom>
          </p:spPr>
          <p:txBody>
            <a:bodyPr wrap="square" lIns="0" tIns="0" rIns="0" bIns="0">
              <a:spAutoFit/>
            </a:bodyPr>
            <a:lstStyle/>
            <a:p>
              <a:r>
                <a:rPr lang="de-DE" sz="3200" kern="0" dirty="0">
                  <a:solidFill>
                    <a:srgbClr val="FF0000"/>
                  </a:solidFill>
                </a:rPr>
                <a:t> </a:t>
              </a:r>
              <a:r>
                <a:rPr lang="de-DE" sz="3200" kern="0" dirty="0" smtClean="0">
                  <a:solidFill>
                    <a:srgbClr val="FF0000"/>
                  </a:solidFill>
                </a:rPr>
                <a:t>N</a:t>
              </a:r>
              <a:r>
                <a:rPr lang="de-DE" sz="3200" kern="0" baseline="-25000" dirty="0" smtClean="0">
                  <a:solidFill>
                    <a:srgbClr val="FF0000"/>
                  </a:solidFill>
                </a:rPr>
                <a:t>SIP</a:t>
              </a:r>
              <a:r>
                <a:rPr lang="de-DE" sz="3200" kern="0" dirty="0" smtClean="0">
                  <a:solidFill>
                    <a:srgbClr val="FF0000"/>
                  </a:solidFill>
                </a:rPr>
                <a:t> </a:t>
              </a:r>
              <a:endParaRPr lang="de-DE" sz="3200" kern="0" dirty="0">
                <a:solidFill>
                  <a:srgbClr val="FF0000"/>
                </a:solidFill>
              </a:endParaRPr>
            </a:p>
          </p:txBody>
        </p:sp>
        <p:sp>
          <p:nvSpPr>
            <p:cNvPr id="29" name="Rechteck 28"/>
            <p:cNvSpPr/>
            <p:nvPr/>
          </p:nvSpPr>
          <p:spPr>
            <a:xfrm>
              <a:off x="2544268" y="2141099"/>
              <a:ext cx="848579" cy="492443"/>
            </a:xfrm>
            <a:prstGeom prst="rect">
              <a:avLst/>
            </a:prstGeom>
          </p:spPr>
          <p:txBody>
            <a:bodyPr wrap="square" lIns="0" tIns="0" rIns="0" bIns="0">
              <a:spAutoFit/>
            </a:bodyPr>
            <a:lstStyle/>
            <a:p>
              <a:r>
                <a:rPr lang="de-DE" sz="3200" kern="0" dirty="0">
                  <a:solidFill>
                    <a:srgbClr val="FF0000"/>
                  </a:solidFill>
                </a:rPr>
                <a:t> </a:t>
              </a:r>
              <a:r>
                <a:rPr lang="de-DE" sz="3200" kern="0" dirty="0" err="1">
                  <a:solidFill>
                    <a:srgbClr val="FF0000"/>
                  </a:solidFill>
                </a:rPr>
                <a:t>RH</a:t>
              </a:r>
              <a:r>
                <a:rPr lang="de-DE" sz="3200" kern="0" baseline="-25000" dirty="0" err="1">
                  <a:solidFill>
                    <a:srgbClr val="FF0000"/>
                  </a:solidFill>
                </a:rPr>
                <a:t>i</a:t>
              </a:r>
              <a:r>
                <a:rPr lang="de-DE" sz="3200" kern="0" dirty="0">
                  <a:solidFill>
                    <a:srgbClr val="FF0000"/>
                  </a:solidFill>
                </a:rPr>
                <a:t> </a:t>
              </a:r>
            </a:p>
          </p:txBody>
        </p:sp>
      </p:grpSp>
      <p:sp>
        <p:nvSpPr>
          <p:cNvPr id="30" name="Textfeld 29"/>
          <p:cNvSpPr txBox="1"/>
          <p:nvPr/>
        </p:nvSpPr>
        <p:spPr>
          <a:xfrm>
            <a:off x="8003232" y="6145479"/>
            <a:ext cx="4156986" cy="215444"/>
          </a:xfrm>
          <a:prstGeom prst="rect">
            <a:avLst/>
          </a:prstGeom>
          <a:noFill/>
        </p:spPr>
        <p:txBody>
          <a:bodyPr wrap="square" lIns="0" tIns="0" rIns="0" bIns="0" rtlCol="0">
            <a:spAutoFit/>
          </a:bodyPr>
          <a:lstStyle/>
          <a:p>
            <a:r>
              <a:rPr lang="de-DE" sz="1400" i="1" dirty="0" err="1" smtClean="0">
                <a:latin typeface="Arial" pitchFamily="34" charset="0"/>
                <a:cs typeface="Arial" pitchFamily="34" charset="0"/>
              </a:rPr>
              <a:t>Adopted</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from</a:t>
            </a:r>
            <a:r>
              <a:rPr lang="de-DE" sz="1400" i="1" dirty="0" smtClean="0">
                <a:latin typeface="Arial" pitchFamily="34" charset="0"/>
                <a:cs typeface="Arial" pitchFamily="34" charset="0"/>
              </a:rPr>
              <a:t> Fig. 9 </a:t>
            </a:r>
            <a:r>
              <a:rPr lang="de-DE" sz="1400" i="1" dirty="0" err="1" smtClean="0">
                <a:latin typeface="Arial" pitchFamily="34" charset="0"/>
                <a:cs typeface="Arial" pitchFamily="34" charset="0"/>
              </a:rPr>
              <a:t>of</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&amp; </a:t>
            </a:r>
            <a:r>
              <a:rPr lang="de-DE" sz="1400" i="1" dirty="0" err="1" smtClean="0">
                <a:latin typeface="Arial" pitchFamily="34" charset="0"/>
                <a:cs typeface="Arial" pitchFamily="34" charset="0"/>
              </a:rPr>
              <a:t>Sölch</a:t>
            </a:r>
            <a:r>
              <a:rPr lang="de-DE" sz="1400" i="1" dirty="0" smtClean="0">
                <a:latin typeface="Arial" pitchFamily="34" charset="0"/>
                <a:cs typeface="Arial" pitchFamily="34" charset="0"/>
              </a:rPr>
              <a:t>, 2014</a:t>
            </a:r>
          </a:p>
        </p:txBody>
      </p:sp>
      <p:grpSp>
        <p:nvGrpSpPr>
          <p:cNvPr id="15" name="Gruppieren 14"/>
          <p:cNvGrpSpPr/>
          <p:nvPr/>
        </p:nvGrpSpPr>
        <p:grpSpPr>
          <a:xfrm>
            <a:off x="5725148" y="1511942"/>
            <a:ext cx="4836935" cy="1740115"/>
            <a:chOff x="5665446" y="1635110"/>
            <a:chExt cx="4836935" cy="1740115"/>
          </a:xfrm>
        </p:grpSpPr>
        <p:sp>
          <p:nvSpPr>
            <p:cNvPr id="16" name="Ellipse 15"/>
            <p:cNvSpPr/>
            <p:nvPr/>
          </p:nvSpPr>
          <p:spPr>
            <a:xfrm>
              <a:off x="5665446" y="2650144"/>
              <a:ext cx="864284" cy="72508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cxnSp>
          <p:nvCxnSpPr>
            <p:cNvPr id="17" name="Gerade Verbindung mit Pfeil 16"/>
            <p:cNvCxnSpPr/>
            <p:nvPr/>
          </p:nvCxnSpPr>
          <p:spPr>
            <a:xfrm flipH="1">
              <a:off x="6601643" y="1773610"/>
              <a:ext cx="1728192" cy="9830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8329835" y="1635110"/>
              <a:ext cx="2172546" cy="276999"/>
            </a:xfrm>
            <a:prstGeom prst="rect">
              <a:avLst/>
            </a:prstGeom>
            <a:noFill/>
          </p:spPr>
          <p:txBody>
            <a:bodyPr wrap="square" lIns="0" tIns="0" rIns="0" bIns="0" rtlCol="0">
              <a:spAutoFit/>
            </a:bodyPr>
            <a:lstStyle/>
            <a:p>
              <a:r>
                <a:rPr lang="de-DE" dirty="0" err="1">
                  <a:latin typeface="Arial" pitchFamily="34" charset="0"/>
                  <a:cs typeface="Arial" pitchFamily="34" charset="0"/>
                </a:rPr>
                <a:t>C</a:t>
              </a:r>
              <a:r>
                <a:rPr lang="de-DE" dirty="0" err="1" smtClean="0">
                  <a:latin typeface="Arial" pitchFamily="34" charset="0"/>
                  <a:cs typeface="Arial" pitchFamily="34" charset="0"/>
                </a:rPr>
                <a:t>onvergence</a:t>
              </a:r>
              <a:r>
                <a:rPr lang="de-DE" dirty="0" smtClean="0">
                  <a:latin typeface="Arial" pitchFamily="34" charset="0"/>
                  <a:cs typeface="Arial" pitchFamily="34" charset="0"/>
                </a:rPr>
                <a:t> in </a:t>
              </a:r>
              <a:r>
                <a:rPr lang="de-DE" dirty="0" err="1" smtClean="0">
                  <a:latin typeface="Arial" pitchFamily="34" charset="0"/>
                  <a:cs typeface="Arial" pitchFamily="34" charset="0"/>
                </a:rPr>
                <a:t>N</a:t>
              </a:r>
              <a:r>
                <a:rPr lang="de-DE" baseline="-25000" dirty="0" err="1" smtClean="0">
                  <a:latin typeface="Arial" pitchFamily="34" charset="0"/>
                  <a:cs typeface="Arial" pitchFamily="34" charset="0"/>
                </a:rPr>
                <a:t>Ice</a:t>
              </a:r>
              <a:endParaRPr lang="de-DE" baseline="-25000" dirty="0" smtClean="0">
                <a:latin typeface="Arial" pitchFamily="34" charset="0"/>
                <a:cs typeface="Arial" pitchFamily="34" charset="0"/>
              </a:endParaRPr>
            </a:p>
          </p:txBody>
        </p:sp>
      </p:grpSp>
      <p:sp>
        <p:nvSpPr>
          <p:cNvPr id="20" name="Textfeld 19"/>
          <p:cNvSpPr txBox="1"/>
          <p:nvPr/>
        </p:nvSpPr>
        <p:spPr>
          <a:xfrm>
            <a:off x="1487876" y="3676477"/>
            <a:ext cx="9219424" cy="1369622"/>
          </a:xfrm>
          <a:prstGeom prst="rect">
            <a:avLst/>
          </a:prstGeom>
          <a:solidFill>
            <a:srgbClr val="FF0000"/>
          </a:solidFill>
        </p:spPr>
        <p:txBody>
          <a:bodyPr wrap="square" lIns="121935" tIns="60968" rIns="121935" bIns="60968" rtlCol="0">
            <a:spAutoFit/>
          </a:bodyPr>
          <a:lstStyle/>
          <a:p>
            <a:pPr>
              <a:buNone/>
            </a:pPr>
            <a:endParaRPr lang="de-DE" sz="2700" dirty="0">
              <a:solidFill>
                <a:schemeClr val="bg1"/>
              </a:solidFill>
            </a:endParaRPr>
          </a:p>
          <a:p>
            <a:pPr>
              <a:buNone/>
            </a:pPr>
            <a:r>
              <a:rPr lang="de-DE" sz="2700" dirty="0" err="1">
                <a:solidFill>
                  <a:schemeClr val="bg1"/>
                </a:solidFill>
              </a:rPr>
              <a:t>Physical</a:t>
            </a:r>
            <a:r>
              <a:rPr lang="de-DE" sz="2700" dirty="0">
                <a:solidFill>
                  <a:schemeClr val="bg1"/>
                </a:solidFill>
              </a:rPr>
              <a:t> </a:t>
            </a:r>
            <a:r>
              <a:rPr lang="de-DE" sz="2700" dirty="0" err="1">
                <a:solidFill>
                  <a:schemeClr val="bg1"/>
                </a:solidFill>
              </a:rPr>
              <a:t>convergence</a:t>
            </a:r>
            <a:r>
              <a:rPr lang="de-DE" sz="2700" dirty="0">
                <a:solidFill>
                  <a:schemeClr val="bg1"/>
                </a:solidFill>
              </a:rPr>
              <a:t> </a:t>
            </a:r>
            <a:r>
              <a:rPr lang="de-DE" sz="2700" dirty="0" err="1">
                <a:solidFill>
                  <a:schemeClr val="bg1"/>
                </a:solidFill>
              </a:rPr>
              <a:t>reached</a:t>
            </a:r>
            <a:r>
              <a:rPr lang="de-DE" sz="2700" dirty="0">
                <a:solidFill>
                  <a:schemeClr val="bg1"/>
                </a:solidFill>
              </a:rPr>
              <a:t> </a:t>
            </a:r>
            <a:r>
              <a:rPr lang="de-DE" sz="2700" dirty="0" err="1">
                <a:solidFill>
                  <a:schemeClr val="bg1"/>
                </a:solidFill>
              </a:rPr>
              <a:t>with</a:t>
            </a:r>
            <a:r>
              <a:rPr lang="de-DE" sz="2700" dirty="0">
                <a:solidFill>
                  <a:schemeClr val="bg1"/>
                </a:solidFill>
              </a:rPr>
              <a:t> 100 SIPs, not 10000!!</a:t>
            </a:r>
          </a:p>
          <a:p>
            <a:pPr>
              <a:buNone/>
            </a:pPr>
            <a:endParaRPr lang="de-DE" sz="2700" dirty="0">
              <a:solidFill>
                <a:schemeClr val="bg1"/>
              </a:solidFill>
            </a:endParaRPr>
          </a:p>
        </p:txBody>
      </p:sp>
    </p:spTree>
    <p:extLst>
      <p:ext uri="{BB962C8B-B14F-4D97-AF65-F5344CB8AC3E}">
        <p14:creationId xmlns:p14="http://schemas.microsoft.com/office/powerpoint/2010/main" val="153958414"/>
      </p:ext>
    </p:extLst>
  </p:cSld>
  <p:clrMapOvr>
    <a:masterClrMapping/>
  </p:clrMapOvr>
  <mc:AlternateContent xmlns:mc="http://schemas.openxmlformats.org/markup-compatibility/2006" xmlns:p14="http://schemas.microsoft.com/office/powerpoint/2010/main">
    <mc:Choice Requires="p14">
      <p:transition spd="slow" p14:dur="2000" advTm="63303"/>
    </mc:Choice>
    <mc:Fallback xmlns="">
      <p:transition spd="slow" advTm="63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a:t>
            </a:r>
            <a:endParaRPr lang="de-DE" dirty="0"/>
          </a:p>
        </p:txBody>
      </p:sp>
      <p:sp>
        <p:nvSpPr>
          <p:cNvPr id="3" name="Textplatzhalter 2"/>
          <p:cNvSpPr>
            <a:spLocks noGrp="1"/>
          </p:cNvSpPr>
          <p:nvPr>
            <p:ph type="body" sz="quarter" idx="12"/>
          </p:nvPr>
        </p:nvSpPr>
        <p:spPr/>
        <p:txBody>
          <a:bodyPr/>
          <a:lstStyle/>
          <a:p>
            <a:pPr marL="0" indent="0">
              <a:buNone/>
            </a:pPr>
            <a:r>
              <a:rPr lang="en-GB" dirty="0" smtClean="0"/>
              <a:t>General design concept introduced</a:t>
            </a:r>
          </a:p>
          <a:p>
            <a:pPr marL="0" indent="0">
              <a:buNone/>
            </a:pPr>
            <a:endParaRPr lang="en-GB" dirty="0" smtClean="0"/>
          </a:p>
          <a:p>
            <a:pPr marL="0" indent="0">
              <a:buNone/>
            </a:pPr>
            <a:r>
              <a:rPr lang="en-GB" dirty="0" smtClean="0"/>
              <a:t>A few benefits of the LCM approach</a:t>
            </a:r>
          </a:p>
          <a:p>
            <a:pPr lvl="1"/>
            <a:r>
              <a:rPr lang="en-GB" dirty="0" smtClean="0"/>
              <a:t>Spectral ripening due to Kelvin effect illustrated.</a:t>
            </a:r>
          </a:p>
          <a:p>
            <a:pPr lvl="1"/>
            <a:r>
              <a:rPr lang="de-DE" dirty="0" err="1"/>
              <a:t>Numerical</a:t>
            </a:r>
            <a:r>
              <a:rPr lang="de-DE" dirty="0"/>
              <a:t> </a:t>
            </a:r>
            <a:r>
              <a:rPr lang="de-DE" dirty="0" err="1"/>
              <a:t>treatment</a:t>
            </a:r>
            <a:r>
              <a:rPr lang="de-DE" dirty="0"/>
              <a:t> </a:t>
            </a:r>
            <a:r>
              <a:rPr lang="de-DE" dirty="0" err="1"/>
              <a:t>of</a:t>
            </a:r>
            <a:r>
              <a:rPr lang="de-DE" dirty="0"/>
              <a:t> </a:t>
            </a:r>
            <a:r>
              <a:rPr lang="de-DE" dirty="0" err="1"/>
              <a:t>sedimentation</a:t>
            </a:r>
            <a:r>
              <a:rPr lang="de-DE" dirty="0"/>
              <a:t> </a:t>
            </a:r>
            <a:r>
              <a:rPr lang="de-DE" dirty="0" err="1"/>
              <a:t>more</a:t>
            </a:r>
            <a:r>
              <a:rPr lang="de-DE" dirty="0"/>
              <a:t> </a:t>
            </a:r>
            <a:r>
              <a:rPr lang="de-DE" dirty="0" err="1"/>
              <a:t>important</a:t>
            </a:r>
            <a:r>
              <a:rPr lang="de-DE" dirty="0"/>
              <a:t> </a:t>
            </a:r>
            <a:r>
              <a:rPr lang="de-DE" dirty="0" err="1"/>
              <a:t>than</a:t>
            </a:r>
            <a:r>
              <a:rPr lang="de-DE" dirty="0"/>
              <a:t> </a:t>
            </a:r>
            <a:r>
              <a:rPr lang="de-DE" dirty="0" err="1"/>
              <a:t>physical</a:t>
            </a:r>
            <a:r>
              <a:rPr lang="de-DE" dirty="0"/>
              <a:t> </a:t>
            </a:r>
            <a:r>
              <a:rPr lang="de-DE" dirty="0" err="1"/>
              <a:t>parametrisation</a:t>
            </a:r>
            <a:r>
              <a:rPr lang="de-DE" dirty="0"/>
              <a:t> </a:t>
            </a:r>
            <a:r>
              <a:rPr lang="de-DE" dirty="0" err="1"/>
              <a:t>of</a:t>
            </a:r>
            <a:r>
              <a:rPr lang="de-DE" dirty="0"/>
              <a:t> </a:t>
            </a:r>
            <a:r>
              <a:rPr lang="de-DE" dirty="0" err="1"/>
              <a:t>settling</a:t>
            </a:r>
            <a:r>
              <a:rPr lang="de-DE" dirty="0"/>
              <a:t> </a:t>
            </a:r>
            <a:r>
              <a:rPr lang="de-DE" dirty="0" err="1"/>
              <a:t>velocity</a:t>
            </a:r>
            <a:r>
              <a:rPr lang="de-DE" dirty="0" smtClean="0"/>
              <a:t>.</a:t>
            </a:r>
            <a:endParaRPr lang="en-GB" dirty="0" smtClean="0"/>
          </a:p>
          <a:p>
            <a:pPr lvl="1"/>
            <a:r>
              <a:rPr lang="en-GB" dirty="0" smtClean="0"/>
              <a:t>Tagging feature illustrated.</a:t>
            </a:r>
          </a:p>
          <a:p>
            <a:pPr lvl="1"/>
            <a:r>
              <a:rPr lang="en-GB" dirty="0" smtClean="0"/>
              <a:t>LCMs with no numerical diffusion =&gt; better interpretable simulation results.</a:t>
            </a:r>
          </a:p>
          <a:p>
            <a:pPr marL="0" indent="0">
              <a:buNone/>
            </a:pPr>
            <a:endParaRPr lang="en-GB" dirty="0" smtClean="0"/>
          </a:p>
          <a:p>
            <a:pPr marL="0" indent="0">
              <a:buNone/>
            </a:pPr>
            <a:r>
              <a:rPr lang="en-GB" dirty="0" smtClean="0"/>
              <a:t>Stochastic nucleation implementation with a weak threshold. </a:t>
            </a:r>
          </a:p>
          <a:p>
            <a:pPr marL="0" indent="0">
              <a:buNone/>
            </a:pPr>
            <a:r>
              <a:rPr lang="en-GB" dirty="0" smtClean="0"/>
              <a:t>=&gt; Avoid strong thresholds in discrete LCMs (</a:t>
            </a:r>
            <a:r>
              <a:rPr lang="en-GB" smtClean="0"/>
              <a:t>an aspect </a:t>
            </a:r>
            <a:r>
              <a:rPr lang="en-GB" dirty="0" smtClean="0"/>
              <a:t>absent in continuous Eulerian approaches).</a:t>
            </a:r>
          </a:p>
          <a:p>
            <a:pPr marL="0" indent="0">
              <a:buNone/>
            </a:pPr>
            <a:endParaRPr lang="de-DE" dirty="0"/>
          </a:p>
          <a:p>
            <a:pPr marL="0" indent="0">
              <a:buNone/>
            </a:pPr>
            <a:endParaRPr lang="de-DE" dirty="0"/>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17</a:t>
            </a:fld>
            <a:endParaRPr lang="en-GB" noProof="0" dirty="0"/>
          </a:p>
        </p:txBody>
      </p:sp>
    </p:spTree>
    <p:extLst>
      <p:ext uri="{BB962C8B-B14F-4D97-AF65-F5344CB8AC3E}">
        <p14:creationId xmlns:p14="http://schemas.microsoft.com/office/powerpoint/2010/main" val="283519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999" y="648000"/>
            <a:ext cx="11221200" cy="405530"/>
          </a:xfrm>
        </p:spPr>
        <p:txBody>
          <a:bodyPr/>
          <a:lstStyle/>
          <a:p>
            <a:r>
              <a:rPr lang="de-DE" dirty="0" err="1"/>
              <a:t>Figure</a:t>
            </a:r>
            <a:r>
              <a:rPr lang="de-DE" dirty="0"/>
              <a:t> </a:t>
            </a:r>
            <a:r>
              <a:rPr lang="de-DE" dirty="0" err="1" smtClean="0"/>
              <a:t>sources</a:t>
            </a:r>
            <a:endParaRPr lang="de-DE" dirty="0"/>
          </a:p>
        </p:txBody>
      </p:sp>
      <p:sp>
        <p:nvSpPr>
          <p:cNvPr id="3" name="Textplatzhalter 2"/>
          <p:cNvSpPr>
            <a:spLocks noGrp="1"/>
          </p:cNvSpPr>
          <p:nvPr>
            <p:ph type="body" sz="quarter" idx="12"/>
          </p:nvPr>
        </p:nvSpPr>
        <p:spPr>
          <a:xfrm>
            <a:off x="486988" y="1413570"/>
            <a:ext cx="11221200" cy="3638794"/>
          </a:xfrm>
        </p:spPr>
        <p:txBody>
          <a:bodyPr/>
          <a:lstStyle/>
          <a:p>
            <a:pPr marL="0" indent="0">
              <a:buNone/>
            </a:pPr>
            <a:r>
              <a:rPr lang="en-US" dirty="0" err="1" smtClean="0"/>
              <a:t>Unterstrasser</a:t>
            </a:r>
            <a:r>
              <a:rPr lang="en-US" dirty="0"/>
              <a:t>, S., and I. </a:t>
            </a:r>
            <a:r>
              <a:rPr lang="en-US" dirty="0" err="1"/>
              <a:t>Sölch</a:t>
            </a:r>
            <a:r>
              <a:rPr lang="en-US" dirty="0"/>
              <a:t>, 2012: Numerical modeling of contrail cluster formation. Proceedings of the </a:t>
            </a:r>
            <a:r>
              <a:rPr lang="en-US" dirty="0" smtClean="0"/>
              <a:t>3</a:t>
            </a:r>
            <a:r>
              <a:rPr lang="en-US" baseline="30000" dirty="0" smtClean="0"/>
              <a:t>rd</a:t>
            </a:r>
            <a:r>
              <a:rPr lang="en-US" dirty="0" smtClean="0"/>
              <a:t> International </a:t>
            </a:r>
            <a:r>
              <a:rPr lang="en-US" dirty="0"/>
              <a:t>Conference on Transport, Atmosphere and Climate (TAC-3) R. </a:t>
            </a:r>
            <a:r>
              <a:rPr lang="en-US" dirty="0" err="1"/>
              <a:t>Sausen</a:t>
            </a:r>
            <a:r>
              <a:rPr lang="en-US" dirty="0"/>
              <a:t>, S. </a:t>
            </a:r>
            <a:r>
              <a:rPr lang="en-US" dirty="0" err="1"/>
              <a:t>Unterstrasser</a:t>
            </a:r>
            <a:r>
              <a:rPr lang="en-US" dirty="0"/>
              <a:t>, and </a:t>
            </a:r>
            <a:r>
              <a:rPr lang="en-US" dirty="0" smtClean="0"/>
              <a:t>A. Blum</a:t>
            </a:r>
            <a:r>
              <a:rPr lang="en-US" dirty="0"/>
              <a:t>, Eds.,</a:t>
            </a:r>
            <a:r>
              <a:rPr lang="en-US" dirty="0" smtClean="0"/>
              <a:t>114-119</a:t>
            </a:r>
          </a:p>
          <a:p>
            <a:pPr marL="0" indent="0">
              <a:buNone/>
            </a:pPr>
            <a:endParaRPr lang="de-DE" dirty="0"/>
          </a:p>
          <a:p>
            <a:pPr marL="0" indent="0">
              <a:buNone/>
            </a:pPr>
            <a:r>
              <a:rPr lang="en-US" dirty="0" err="1"/>
              <a:t>Unterstrasser</a:t>
            </a:r>
            <a:r>
              <a:rPr lang="en-US" dirty="0"/>
              <a:t>, S. , I. </a:t>
            </a:r>
            <a:r>
              <a:rPr lang="en-US" dirty="0" err="1"/>
              <a:t>Sölch</a:t>
            </a:r>
            <a:r>
              <a:rPr lang="en-US" dirty="0"/>
              <a:t>, 2014: </a:t>
            </a:r>
            <a:r>
              <a:rPr lang="en-US" dirty="0" err="1"/>
              <a:t>Optimisation</a:t>
            </a:r>
            <a:r>
              <a:rPr lang="en-US" dirty="0"/>
              <a:t> of the simulation particle number in a </a:t>
            </a:r>
            <a:r>
              <a:rPr lang="en-US" dirty="0" err="1"/>
              <a:t>Lagrangian</a:t>
            </a:r>
            <a:r>
              <a:rPr lang="en-US" dirty="0"/>
              <a:t> ice microphysical model, </a:t>
            </a:r>
            <a:r>
              <a:rPr lang="en-US" i="1" dirty="0" err="1"/>
              <a:t>Geosci</a:t>
            </a:r>
            <a:r>
              <a:rPr lang="en-US" i="1" dirty="0"/>
              <a:t>. Model Dev.</a:t>
            </a:r>
            <a:r>
              <a:rPr lang="en-US" dirty="0"/>
              <a:t>, 7, 695-709 </a:t>
            </a:r>
            <a:endParaRPr lang="de-DE" dirty="0"/>
          </a:p>
          <a:p>
            <a:pPr marL="0" indent="0">
              <a:buNone/>
            </a:pPr>
            <a:endParaRPr lang="de-DE" dirty="0" smtClean="0"/>
          </a:p>
          <a:p>
            <a:pPr marL="0" indent="0">
              <a:buNone/>
            </a:pPr>
            <a:r>
              <a:rPr lang="en-GB" dirty="0" err="1" smtClean="0"/>
              <a:t>Unterstrasser</a:t>
            </a:r>
            <a:r>
              <a:rPr lang="en-GB" dirty="0" smtClean="0"/>
              <a:t>, S., K. </a:t>
            </a:r>
            <a:r>
              <a:rPr lang="en-GB" dirty="0" err="1" smtClean="0"/>
              <a:t>Gierens</a:t>
            </a:r>
            <a:r>
              <a:rPr lang="en-GB" dirty="0" smtClean="0"/>
              <a:t>, I. </a:t>
            </a:r>
            <a:r>
              <a:rPr lang="en-GB" dirty="0" err="1" smtClean="0"/>
              <a:t>Sölch</a:t>
            </a:r>
            <a:r>
              <a:rPr lang="en-GB" dirty="0" smtClean="0"/>
              <a:t>, M. </a:t>
            </a:r>
            <a:r>
              <a:rPr lang="en-GB" dirty="0" err="1" smtClean="0"/>
              <a:t>Lainer</a:t>
            </a:r>
            <a:r>
              <a:rPr lang="en-GB" dirty="0" smtClean="0"/>
              <a:t>, 2017a: Numerical simulations of homogeneously nucleated natural cirrus and contrail-cirrus. Part 1: How different are they?, </a:t>
            </a:r>
            <a:r>
              <a:rPr lang="en-GB" i="1" dirty="0" err="1" smtClean="0"/>
              <a:t>Meteorol</a:t>
            </a:r>
            <a:r>
              <a:rPr lang="en-GB" i="1" dirty="0" smtClean="0"/>
              <a:t>. Z.</a:t>
            </a:r>
            <a:r>
              <a:rPr lang="en-GB" dirty="0" smtClean="0"/>
              <a:t>, 26, 621-642</a:t>
            </a:r>
            <a:br>
              <a:rPr lang="en-GB" dirty="0" smtClean="0"/>
            </a:br>
            <a:endParaRPr lang="en-GB" dirty="0" smtClean="0"/>
          </a:p>
          <a:p>
            <a:pPr marL="0" indent="0">
              <a:buNone/>
            </a:pPr>
            <a:r>
              <a:rPr lang="en-GB" dirty="0" err="1" smtClean="0"/>
              <a:t>Unterstrasser</a:t>
            </a:r>
            <a:r>
              <a:rPr lang="en-GB" dirty="0" smtClean="0"/>
              <a:t>, S., K. </a:t>
            </a:r>
            <a:r>
              <a:rPr lang="en-GB" dirty="0" err="1" smtClean="0"/>
              <a:t>Gierens</a:t>
            </a:r>
            <a:r>
              <a:rPr lang="en-GB" dirty="0" smtClean="0"/>
              <a:t>, I. </a:t>
            </a:r>
            <a:r>
              <a:rPr lang="en-GB" dirty="0" err="1" smtClean="0"/>
              <a:t>Sölch</a:t>
            </a:r>
            <a:r>
              <a:rPr lang="en-GB" dirty="0" smtClean="0"/>
              <a:t>, M. Wirth, 2017b: Numerical</a:t>
            </a:r>
            <a:r>
              <a:rPr lang="de-DE" dirty="0" smtClean="0"/>
              <a:t> </a:t>
            </a:r>
            <a:r>
              <a:rPr lang="de-DE" dirty="0" err="1"/>
              <a:t>simulations</a:t>
            </a:r>
            <a:r>
              <a:rPr lang="de-DE" dirty="0"/>
              <a:t> </a:t>
            </a:r>
            <a:r>
              <a:rPr lang="de-DE" dirty="0" err="1"/>
              <a:t>of</a:t>
            </a:r>
            <a:r>
              <a:rPr lang="de-DE" dirty="0"/>
              <a:t> </a:t>
            </a:r>
            <a:r>
              <a:rPr lang="de-DE" dirty="0" err="1"/>
              <a:t>homogeneously</a:t>
            </a:r>
            <a:r>
              <a:rPr lang="de-DE" dirty="0"/>
              <a:t> </a:t>
            </a:r>
            <a:r>
              <a:rPr lang="de-DE" dirty="0" err="1"/>
              <a:t>nucleated</a:t>
            </a:r>
            <a:r>
              <a:rPr lang="de-DE" dirty="0"/>
              <a:t> </a:t>
            </a:r>
            <a:r>
              <a:rPr lang="de-DE" dirty="0" err="1"/>
              <a:t>natural</a:t>
            </a:r>
            <a:r>
              <a:rPr lang="de-DE" dirty="0"/>
              <a:t> </a:t>
            </a:r>
            <a:r>
              <a:rPr lang="de-DE" dirty="0" err="1"/>
              <a:t>cirrus</a:t>
            </a:r>
            <a:r>
              <a:rPr lang="de-DE" dirty="0"/>
              <a:t> </a:t>
            </a:r>
            <a:r>
              <a:rPr lang="de-DE" dirty="0" err="1"/>
              <a:t>and</a:t>
            </a:r>
            <a:r>
              <a:rPr lang="de-DE" dirty="0"/>
              <a:t> </a:t>
            </a:r>
            <a:r>
              <a:rPr lang="de-DE" dirty="0" err="1"/>
              <a:t>contrail-cirrus</a:t>
            </a:r>
            <a:r>
              <a:rPr lang="de-DE" dirty="0"/>
              <a:t>. Part 2: Interaction on </a:t>
            </a:r>
            <a:r>
              <a:rPr lang="de-DE" dirty="0" err="1"/>
              <a:t>local</a:t>
            </a:r>
            <a:r>
              <a:rPr lang="de-DE" dirty="0"/>
              <a:t> </a:t>
            </a:r>
            <a:r>
              <a:rPr lang="de-DE" dirty="0" err="1"/>
              <a:t>scale</a:t>
            </a:r>
            <a:r>
              <a:rPr lang="de-DE" dirty="0"/>
              <a:t>, </a:t>
            </a:r>
            <a:r>
              <a:rPr lang="de-DE" i="1" dirty="0" err="1"/>
              <a:t>Meteorol</a:t>
            </a:r>
            <a:r>
              <a:rPr lang="de-DE" i="1" dirty="0"/>
              <a:t>. Z.</a:t>
            </a:r>
            <a:r>
              <a:rPr lang="de-DE" dirty="0"/>
              <a:t>, 26, </a:t>
            </a:r>
            <a:r>
              <a:rPr lang="de-DE" dirty="0" smtClean="0"/>
              <a:t>643-661</a:t>
            </a:r>
            <a:endParaRPr lang="de-DE" b="1" dirty="0"/>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18</a:t>
            </a:fld>
            <a:endParaRPr lang="en-GB" noProof="0" dirty="0"/>
          </a:p>
        </p:txBody>
      </p:sp>
    </p:spTree>
    <p:extLst>
      <p:ext uri="{BB962C8B-B14F-4D97-AF65-F5344CB8AC3E}">
        <p14:creationId xmlns:p14="http://schemas.microsoft.com/office/powerpoint/2010/main" val="1825962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smtClean="0"/>
              <a:t>Introduction</a:t>
            </a:r>
            <a:endParaRPr lang="en-GB" dirty="0"/>
          </a:p>
        </p:txBody>
      </p:sp>
      <p:sp>
        <p:nvSpPr>
          <p:cNvPr id="9" name="Textplatzhalter 8"/>
          <p:cNvSpPr>
            <a:spLocks noGrp="1"/>
          </p:cNvSpPr>
          <p:nvPr>
            <p:ph type="body" sz="quarter" idx="12"/>
          </p:nvPr>
        </p:nvSpPr>
        <p:spPr>
          <a:xfrm>
            <a:off x="485999" y="1591200"/>
            <a:ext cx="11588251" cy="4338000"/>
          </a:xfrm>
        </p:spPr>
        <p:txBody>
          <a:bodyPr/>
          <a:lstStyle/>
          <a:p>
            <a:pPr marL="0" lvl="1" indent="0">
              <a:buNone/>
            </a:pPr>
            <a:r>
              <a:rPr lang="en-GB" i="1" dirty="0"/>
              <a:t>In the original format, this solicited contribution </a:t>
            </a:r>
            <a:r>
              <a:rPr lang="en-GB" i="1" dirty="0" smtClean="0"/>
              <a:t>should have </a:t>
            </a:r>
            <a:r>
              <a:rPr lang="en-GB" i="1" dirty="0"/>
              <a:t>an extended introduction to </a:t>
            </a:r>
            <a:r>
              <a:rPr lang="en-GB" i="1" dirty="0" err="1" smtClean="0"/>
              <a:t>Lagrangian</a:t>
            </a:r>
            <a:r>
              <a:rPr lang="en-GB" i="1" dirty="0" smtClean="0"/>
              <a:t> cloud modelling.</a:t>
            </a:r>
          </a:p>
          <a:p>
            <a:pPr marL="0" lvl="1" indent="0">
              <a:buNone/>
            </a:pPr>
            <a:r>
              <a:rPr lang="en-GB" i="1" dirty="0" smtClean="0"/>
              <a:t>I decided to keep those slides with basic facts of </a:t>
            </a:r>
            <a:r>
              <a:rPr lang="en-GB" i="1" dirty="0" err="1" smtClean="0"/>
              <a:t>Lagrangian</a:t>
            </a:r>
            <a:r>
              <a:rPr lang="en-GB" i="1" dirty="0" smtClean="0"/>
              <a:t> cloud models.</a:t>
            </a:r>
          </a:p>
          <a:p>
            <a:pPr marL="0" lvl="1" indent="0">
              <a:buNone/>
            </a:pPr>
            <a:r>
              <a:rPr lang="en-GB" i="1" dirty="0" smtClean="0"/>
              <a:t>Due to time limitations, however, I will have </a:t>
            </a:r>
            <a:r>
              <a:rPr lang="en-GB" i="1" dirty="0"/>
              <a:t>to go quickly over </a:t>
            </a:r>
            <a:r>
              <a:rPr lang="en-GB" i="1" dirty="0" smtClean="0"/>
              <a:t>all slides.</a:t>
            </a:r>
            <a:endParaRPr lang="en-GB" i="1" dirty="0"/>
          </a:p>
          <a:p>
            <a:pPr marL="0" lvl="1" indent="0">
              <a:buNone/>
            </a:pPr>
            <a:endParaRPr lang="en-GB" dirty="0"/>
          </a:p>
          <a:p>
            <a:pPr marL="0" indent="0">
              <a:buNone/>
            </a:pPr>
            <a:r>
              <a:rPr lang="en-GB" b="1" dirty="0" smtClean="0"/>
              <a:t>Introduction:</a:t>
            </a:r>
          </a:p>
          <a:p>
            <a:pPr marL="361950" lvl="1" indent="-179388">
              <a:spcAft>
                <a:spcPts val="300"/>
              </a:spcAft>
            </a:pPr>
            <a:r>
              <a:rPr lang="en-GB" dirty="0" err="1"/>
              <a:t>Lagrangian</a:t>
            </a:r>
            <a:r>
              <a:rPr lang="en-GB" dirty="0"/>
              <a:t> cloud </a:t>
            </a:r>
            <a:r>
              <a:rPr lang="en-GB" dirty="0" smtClean="0"/>
              <a:t>models (</a:t>
            </a:r>
            <a:r>
              <a:rPr lang="en-US" dirty="0" smtClean="0"/>
              <a:t>LCMs) </a:t>
            </a:r>
            <a:r>
              <a:rPr lang="en-US" dirty="0"/>
              <a:t>are considered the future of cloud microphysical </a:t>
            </a:r>
            <a:r>
              <a:rPr lang="en-US" dirty="0" smtClean="0"/>
              <a:t>modeling, though they are computationally expensive. </a:t>
            </a:r>
          </a:p>
          <a:p>
            <a:pPr marL="361950" lvl="1" indent="-179388">
              <a:spcAft>
                <a:spcPts val="300"/>
              </a:spcAft>
            </a:pPr>
            <a:r>
              <a:rPr lang="en-US" dirty="0" smtClean="0"/>
              <a:t>Particle-based methods can be applied in 0D and 1D. </a:t>
            </a:r>
          </a:p>
          <a:p>
            <a:pPr marL="361950" lvl="1" indent="-179388">
              <a:spcAft>
                <a:spcPts val="300"/>
              </a:spcAft>
            </a:pPr>
            <a:r>
              <a:rPr lang="en-US" dirty="0" smtClean="0"/>
              <a:t>This presentation, however, focuses on LCMs coupled to a LES model and used in 2D and 3D simulations.</a:t>
            </a:r>
          </a:p>
          <a:p>
            <a:pPr marL="361950" lvl="1" indent="-179388">
              <a:spcAft>
                <a:spcPts val="300"/>
              </a:spcAft>
            </a:pPr>
            <a:r>
              <a:rPr lang="en-US" dirty="0" smtClean="0"/>
              <a:t>Most upcoming statements are relevant for LCMs irrespective of the cloud type (pure ice, warm clouds, mixed-phase).</a:t>
            </a:r>
          </a:p>
          <a:p>
            <a:pPr marL="361950" lvl="1" indent="-179388">
              <a:spcAft>
                <a:spcPts val="300"/>
              </a:spcAft>
            </a:pPr>
            <a:r>
              <a:rPr lang="en-US" dirty="0" smtClean="0"/>
              <a:t>But a few aspects in the ice microphysical model are differently treated than in all present liquid cloud LCMs.</a:t>
            </a:r>
            <a:endParaRPr lang="en-GB" dirty="0" smtClean="0"/>
          </a:p>
        </p:txBody>
      </p:sp>
      <p:sp>
        <p:nvSpPr>
          <p:cNvPr id="4" name="Fußzeilenplatzhalter 3"/>
          <p:cNvSpPr>
            <a:spLocks noGrp="1"/>
          </p:cNvSpPr>
          <p:nvPr>
            <p:ph type="ftr" sz="quarter" idx="13"/>
          </p:nvPr>
        </p:nvSpPr>
        <p:spPr/>
        <p:txBody>
          <a:bodyPr/>
          <a:lstStyle/>
          <a:p>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r>
              <a:rPr lang="en-GB" noProof="0" smtClean="0"/>
              <a:t>DLR.de  •  Chart </a:t>
            </a:r>
            <a:fld id="{A5AC3FBE-A647-41C9-A8C3-4435ED4FC895}" type="slidenum">
              <a:rPr lang="en-GB" noProof="0" smtClean="0"/>
              <a:pPr/>
              <a:t>2</a:t>
            </a:fld>
            <a:endParaRPr lang="en-GB" noProof="0" dirty="0"/>
          </a:p>
        </p:txBody>
      </p:sp>
    </p:spTree>
    <p:extLst>
      <p:ext uri="{BB962C8B-B14F-4D97-AF65-F5344CB8AC3E}">
        <p14:creationId xmlns:p14="http://schemas.microsoft.com/office/powerpoint/2010/main" val="223936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GB" dirty="0" smtClean="0"/>
              <a:t>Terminology</a:t>
            </a:r>
            <a:endParaRPr lang="en-GB" dirty="0"/>
          </a:p>
        </p:txBody>
      </p:sp>
      <p:sp>
        <p:nvSpPr>
          <p:cNvPr id="9" name="Textplatzhalter 8"/>
          <p:cNvSpPr>
            <a:spLocks noGrp="1"/>
          </p:cNvSpPr>
          <p:nvPr>
            <p:ph type="body" sz="quarter" idx="12"/>
          </p:nvPr>
        </p:nvSpPr>
        <p:spPr>
          <a:xfrm>
            <a:off x="485999" y="1591200"/>
            <a:ext cx="11588251" cy="4338000"/>
          </a:xfrm>
        </p:spPr>
        <p:txBody>
          <a:bodyPr/>
          <a:lstStyle/>
          <a:p>
            <a:pPr marL="361950" lvl="1" indent="-179388">
              <a:lnSpc>
                <a:spcPct val="150000"/>
              </a:lnSpc>
            </a:pPr>
            <a:r>
              <a:rPr lang="en-GB" dirty="0" err="1" smtClean="0"/>
              <a:t>Lagrangian</a:t>
            </a:r>
            <a:r>
              <a:rPr lang="en-GB" dirty="0" smtClean="0"/>
              <a:t> cloud model (LCM) = particle-based microphysics = super-droplet method.</a:t>
            </a:r>
            <a:endParaRPr lang="en-GB" dirty="0"/>
          </a:p>
          <a:p>
            <a:pPr marL="361950" lvl="1" indent="-179388">
              <a:lnSpc>
                <a:spcPct val="150000"/>
              </a:lnSpc>
            </a:pPr>
            <a:r>
              <a:rPr lang="en-GB" dirty="0" smtClean="0"/>
              <a:t>Simulation particle (SIP) = computational droplet = super-droplet.</a:t>
            </a:r>
            <a:br>
              <a:rPr lang="en-GB" dirty="0" smtClean="0"/>
            </a:br>
            <a:r>
              <a:rPr lang="en-GB" dirty="0" smtClean="0"/>
              <a:t>Usually, each SIP represents a certain number of identical hydrometeors or CCNs.</a:t>
            </a:r>
          </a:p>
          <a:p>
            <a:pPr marL="361950" lvl="1" indent="-179388">
              <a:lnSpc>
                <a:spcPct val="150000"/>
              </a:lnSpc>
            </a:pPr>
            <a:r>
              <a:rPr lang="en-GB" dirty="0" smtClean="0"/>
              <a:t>Weighting factor = multiplicity</a:t>
            </a:r>
          </a:p>
          <a:p>
            <a:pPr marL="361950" lvl="1" indent="-179388">
              <a:lnSpc>
                <a:spcPct val="150000"/>
              </a:lnSpc>
            </a:pPr>
            <a:r>
              <a:rPr lang="en-GB" dirty="0" smtClean="0"/>
              <a:t>In my case of ice microphysics, LCM = </a:t>
            </a:r>
            <a:r>
              <a:rPr lang="en-GB" dirty="0" err="1" smtClean="0"/>
              <a:t>Lagrangian</a:t>
            </a:r>
            <a:r>
              <a:rPr lang="en-GB" dirty="0" smtClean="0"/>
              <a:t> </a:t>
            </a:r>
            <a:r>
              <a:rPr lang="en-GB" u="sng" dirty="0" smtClean="0"/>
              <a:t>Cirrus</a:t>
            </a:r>
            <a:r>
              <a:rPr lang="en-GB" dirty="0" smtClean="0"/>
              <a:t> Model</a:t>
            </a:r>
            <a:endParaRPr lang="en-GB" dirty="0"/>
          </a:p>
        </p:txBody>
      </p:sp>
      <p:sp>
        <p:nvSpPr>
          <p:cNvPr id="4" name="Fußzeilenplatzhalter 3"/>
          <p:cNvSpPr>
            <a:spLocks noGrp="1"/>
          </p:cNvSpPr>
          <p:nvPr>
            <p:ph type="ftr" sz="quarter" idx="13"/>
          </p:nvPr>
        </p:nvSpPr>
        <p:spPr/>
        <p:txBody>
          <a:bodyPr/>
          <a:lstStyle/>
          <a:p>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r>
              <a:rPr lang="en-GB" noProof="0" smtClean="0"/>
              <a:t>DLR.de  •  Chart </a:t>
            </a:r>
            <a:fld id="{A5AC3FBE-A647-41C9-A8C3-4435ED4FC895}" type="slidenum">
              <a:rPr lang="en-GB" noProof="0" smtClean="0"/>
              <a:pPr/>
              <a:t>3</a:t>
            </a:fld>
            <a:endParaRPr lang="en-GB" noProof="0" dirty="0"/>
          </a:p>
        </p:txBody>
      </p:sp>
    </p:spTree>
    <p:extLst>
      <p:ext uri="{BB962C8B-B14F-4D97-AF65-F5344CB8AC3E}">
        <p14:creationId xmlns:p14="http://schemas.microsoft.com/office/powerpoint/2010/main" val="413581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Design </a:t>
            </a:r>
            <a:r>
              <a:rPr lang="en-GB" dirty="0" smtClean="0"/>
              <a:t>concept</a:t>
            </a:r>
            <a:endParaRPr lang="en-GB" dirty="0"/>
          </a:p>
        </p:txBody>
      </p:sp>
      <mc:AlternateContent xmlns:mc="http://schemas.openxmlformats.org/markup-compatibility/2006" xmlns:a14="http://schemas.microsoft.com/office/drawing/2010/main">
        <mc:Choice Requires="a14">
          <p:sp>
            <p:nvSpPr>
              <p:cNvPr id="3" name="Textplatzhalter 2"/>
              <p:cNvSpPr>
                <a:spLocks noGrp="1"/>
              </p:cNvSpPr>
              <p:nvPr>
                <p:ph type="body" sz="quarter" idx="12"/>
              </p:nvPr>
            </p:nvSpPr>
            <p:spPr/>
            <p:txBody>
              <a:bodyPr/>
              <a:lstStyle/>
              <a:p>
                <a:pPr marL="0" indent="0">
                  <a:spcAft>
                    <a:spcPts val="600"/>
                  </a:spcAft>
                  <a:buNone/>
                </a:pPr>
                <a:r>
                  <a:rPr lang="en-GB" dirty="0" smtClean="0"/>
                  <a:t>General design concepts of (current) LCMs:</a:t>
                </a:r>
              </a:p>
              <a:p>
                <a:pPr>
                  <a:lnSpc>
                    <a:spcPct val="150000"/>
                  </a:lnSpc>
                  <a:spcBef>
                    <a:spcPts val="0"/>
                  </a:spcBef>
                </a:pPr>
                <a:r>
                  <a:rPr lang="en-GB" dirty="0" smtClean="0"/>
                  <a:t>Information about hydrometeors is carried in simulation</a:t>
                </a:r>
                <a:r>
                  <a:rPr lang="en-GB" dirty="0"/>
                  <a:t> </a:t>
                </a:r>
                <a:r>
                  <a:rPr lang="en-GB" dirty="0" smtClean="0"/>
                  <a:t>particles (SIPs), not in field variables.</a:t>
                </a:r>
              </a:p>
              <a:p>
                <a:pPr>
                  <a:lnSpc>
                    <a:spcPct val="150000"/>
                  </a:lnSpc>
                  <a:spcBef>
                    <a:spcPts val="0"/>
                  </a:spcBef>
                </a:pPr>
                <a:r>
                  <a:rPr lang="en-GB" dirty="0" smtClean="0"/>
                  <a:t>These SIPs carry information on: location, size, weighting factor and other attributes (e.g. ice crystal habit, aerosol properties, tags, </a:t>
                </a:r>
                <a:r>
                  <a:rPr lang="en-GB" dirty="0"/>
                  <a:t>chemical </a:t>
                </a:r>
                <a:r>
                  <a:rPr lang="en-GB" dirty="0" smtClean="0"/>
                  <a:t>composition</a:t>
                </a:r>
                <a:r>
                  <a:rPr lang="en-GB" dirty="0"/>
                  <a:t>)</a:t>
                </a:r>
                <a:endParaRPr lang="en-GB" dirty="0" smtClean="0"/>
              </a:p>
              <a:p>
                <a:pPr>
                  <a:lnSpc>
                    <a:spcPct val="150000"/>
                  </a:lnSpc>
                  <a:spcBef>
                    <a:spcPts val="0"/>
                  </a:spcBef>
                </a:pPr>
                <a:r>
                  <a:rPr lang="en-GB" dirty="0" smtClean="0"/>
                  <a:t>Separation of transport and microphysical</a:t>
                </a:r>
                <a:r>
                  <a:rPr lang="en-GB" dirty="0"/>
                  <a:t> </a:t>
                </a:r>
                <a:r>
                  <a:rPr lang="en-GB" dirty="0" smtClean="0"/>
                  <a:t>processes unlike to Eulerian methods.</a:t>
                </a:r>
              </a:p>
              <a:p>
                <a:pPr>
                  <a:lnSpc>
                    <a:spcPct val="150000"/>
                  </a:lnSpc>
                  <a:spcBef>
                    <a:spcPts val="0"/>
                  </a:spcBef>
                </a:pPr>
                <a:r>
                  <a:rPr lang="en-GB" dirty="0" smtClean="0"/>
                  <a:t>Transport: Solve </a:t>
                </a:r>
                <a14:m>
                  <m:oMath xmlns:m="http://schemas.openxmlformats.org/officeDocument/2006/math">
                    <m:r>
                      <a:rPr lang="en-GB" i="1" smtClean="0">
                        <a:latin typeface="Cambria Math"/>
                        <a:ea typeface="Cambria Math"/>
                      </a:rPr>
                      <m:t>𝜕</m:t>
                    </m:r>
                  </m:oMath>
                </a14:m>
                <a:r>
                  <a:rPr lang="en-GB" dirty="0" err="1" smtClean="0"/>
                  <a:t>x</a:t>
                </a:r>
                <a:r>
                  <a:rPr lang="en-GB" baseline="-25000" dirty="0" err="1"/>
                  <a:t>particle</a:t>
                </a:r>
                <a:r>
                  <a:rPr lang="en-GB" dirty="0" smtClean="0"/>
                  <a:t>/</a:t>
                </a:r>
                <a14:m>
                  <m:oMath xmlns:m="http://schemas.openxmlformats.org/officeDocument/2006/math">
                    <m:r>
                      <a:rPr lang="en-GB" i="1" smtClean="0">
                        <a:latin typeface="Cambria Math"/>
                        <a:ea typeface="Cambria Math"/>
                      </a:rPr>
                      <m:t>𝜕</m:t>
                    </m:r>
                  </m:oMath>
                </a14:m>
                <a:r>
                  <a:rPr lang="en-GB" dirty="0" smtClean="0"/>
                  <a:t>t = </a:t>
                </a:r>
                <a:r>
                  <a:rPr lang="en-GB" dirty="0" err="1" smtClean="0"/>
                  <a:t>u</a:t>
                </a:r>
                <a:r>
                  <a:rPr lang="en-GB" baseline="-25000" dirty="0" err="1" smtClean="0"/>
                  <a:t>particle</a:t>
                </a:r>
                <a:endParaRPr lang="en-GB" baseline="-25000" dirty="0" smtClean="0"/>
              </a:p>
              <a:p>
                <a:pPr>
                  <a:lnSpc>
                    <a:spcPct val="150000"/>
                  </a:lnSpc>
                  <a:spcBef>
                    <a:spcPts val="0"/>
                  </a:spcBef>
                </a:pPr>
                <a:r>
                  <a:rPr lang="en-GB" dirty="0" smtClean="0"/>
                  <a:t>Treatment of Microphysical Processes is intuitive as the evolution of single hydrometeors is of relevance.</a:t>
                </a:r>
              </a:p>
              <a:p>
                <a:pPr>
                  <a:lnSpc>
                    <a:spcPct val="150000"/>
                  </a:lnSpc>
                  <a:spcBef>
                    <a:spcPts val="0"/>
                  </a:spcBef>
                </a:pPr>
                <a:r>
                  <a:rPr lang="en-GB" dirty="0" smtClean="0"/>
                  <a:t>All other variables like velocity, temperature, pressure, water vapour concentration are field variables of the coupled LES model.</a:t>
                </a:r>
              </a:p>
              <a:p>
                <a:pPr>
                  <a:lnSpc>
                    <a:spcPct val="150000"/>
                  </a:lnSpc>
                  <a:spcBef>
                    <a:spcPts val="0"/>
                  </a:spcBef>
                </a:pPr>
                <a:r>
                  <a:rPr lang="en-GB" dirty="0" smtClean="0"/>
                  <a:t>All SIPs that lie inside a grid box volume are associated with this grid box. </a:t>
                </a:r>
                <a:endParaRPr lang="en-GB" dirty="0"/>
              </a:p>
            </p:txBody>
          </p:sp>
        </mc:Choice>
        <mc:Fallback xmlns="">
          <p:sp>
            <p:nvSpPr>
              <p:cNvPr id="3" name="Textplatzhalter 2"/>
              <p:cNvSpPr>
                <a:spLocks noGrp="1" noRot="1" noChangeAspect="1" noMove="1" noResize="1" noEditPoints="1" noAdjustHandles="1" noChangeArrowheads="1" noChangeShapeType="1" noTextEdit="1"/>
              </p:cNvSpPr>
              <p:nvPr>
                <p:ph type="body" sz="quarter" idx="12"/>
              </p:nvPr>
            </p:nvSpPr>
            <p:spPr>
              <a:blipFill rotWithShape="1">
                <a:blip r:embed="rId2"/>
                <a:stretch>
                  <a:fillRect l="-1304" t="-1685"/>
                </a:stretch>
              </a:blipFill>
            </p:spPr>
            <p:txBody>
              <a:bodyPr/>
              <a:lstStyle/>
              <a:p>
                <a:r>
                  <a:rPr lang="en-GB">
                    <a:noFill/>
                  </a:rPr>
                  <a:t> </a:t>
                </a:r>
              </a:p>
            </p:txBody>
          </p:sp>
        </mc:Fallback>
      </mc:AlternateContent>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4</a:t>
            </a:fld>
            <a:endParaRPr lang="en-GB" noProof="0" dirty="0"/>
          </a:p>
        </p:txBody>
      </p:sp>
    </p:spTree>
    <p:extLst>
      <p:ext uri="{BB962C8B-B14F-4D97-AF65-F5344CB8AC3E}">
        <p14:creationId xmlns:p14="http://schemas.microsoft.com/office/powerpoint/2010/main" val="11248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Features of ice LCM</a:t>
            </a:r>
            <a:endParaRPr lang="en-GB" dirty="0"/>
          </a:p>
        </p:txBody>
      </p:sp>
      <p:sp>
        <p:nvSpPr>
          <p:cNvPr id="3" name="Textplatzhalter 2"/>
          <p:cNvSpPr>
            <a:spLocks noGrp="1"/>
          </p:cNvSpPr>
          <p:nvPr>
            <p:ph type="body" sz="quarter" idx="12"/>
          </p:nvPr>
        </p:nvSpPr>
        <p:spPr>
          <a:xfrm>
            <a:off x="486000" y="1341562"/>
            <a:ext cx="11221200" cy="4680520"/>
          </a:xfrm>
        </p:spPr>
        <p:txBody>
          <a:bodyPr/>
          <a:lstStyle/>
          <a:p>
            <a:pPr>
              <a:lnSpc>
                <a:spcPct val="150000"/>
              </a:lnSpc>
              <a:spcBef>
                <a:spcPts val="600"/>
              </a:spcBef>
            </a:pPr>
            <a:r>
              <a:rPr lang="en-GB" dirty="0" smtClean="0"/>
              <a:t>Described in </a:t>
            </a:r>
            <a:r>
              <a:rPr lang="en-GB" dirty="0" err="1" smtClean="0"/>
              <a:t>Sölch</a:t>
            </a:r>
            <a:r>
              <a:rPr lang="en-GB" dirty="0" smtClean="0"/>
              <a:t> &amp; </a:t>
            </a:r>
            <a:r>
              <a:rPr lang="en-GB" dirty="0" err="1" smtClean="0"/>
              <a:t>Kärcher</a:t>
            </a:r>
            <a:r>
              <a:rPr lang="en-GB" dirty="0" smtClean="0"/>
              <a:t>, 2010 with technical improvements from </a:t>
            </a:r>
            <a:r>
              <a:rPr lang="en-GB" dirty="0" err="1" smtClean="0"/>
              <a:t>Unterstrasser</a:t>
            </a:r>
            <a:r>
              <a:rPr lang="en-GB" dirty="0" smtClean="0"/>
              <a:t> &amp; </a:t>
            </a:r>
            <a:r>
              <a:rPr lang="en-GB" dirty="0" err="1" smtClean="0"/>
              <a:t>Sölch</a:t>
            </a:r>
            <a:r>
              <a:rPr lang="en-GB" dirty="0" smtClean="0"/>
              <a:t>, 2014</a:t>
            </a:r>
          </a:p>
          <a:p>
            <a:pPr>
              <a:spcBef>
                <a:spcPts val="600"/>
              </a:spcBef>
            </a:pPr>
            <a:r>
              <a:rPr lang="en-GB" dirty="0"/>
              <a:t>S</a:t>
            </a:r>
            <a:r>
              <a:rPr lang="en-GB" dirty="0" smtClean="0"/>
              <a:t>pectrally resolved aerosol physics: non-</a:t>
            </a:r>
            <a:r>
              <a:rPr lang="en-GB" dirty="0" err="1" smtClean="0"/>
              <a:t>equlibrium</a:t>
            </a:r>
            <a:r>
              <a:rPr lang="en-GB" dirty="0" smtClean="0"/>
              <a:t> growth of </a:t>
            </a:r>
            <a:r>
              <a:rPr lang="en-GB" dirty="0" err="1" smtClean="0"/>
              <a:t>supercooled</a:t>
            </a:r>
            <a:r>
              <a:rPr lang="en-GB" dirty="0" smtClean="0"/>
              <a:t> aerosol particles (solution droplets of sulphuric acid H</a:t>
            </a:r>
            <a:r>
              <a:rPr lang="en-GB" baseline="-25000" dirty="0" smtClean="0"/>
              <a:t>2</a:t>
            </a:r>
            <a:r>
              <a:rPr lang="en-GB" dirty="0" smtClean="0"/>
              <a:t>S0</a:t>
            </a:r>
            <a:r>
              <a:rPr lang="en-GB" baseline="-25000" dirty="0" smtClean="0"/>
              <a:t>4</a:t>
            </a:r>
            <a:r>
              <a:rPr lang="en-GB" dirty="0" smtClean="0"/>
              <a:t> and water H</a:t>
            </a:r>
            <a:r>
              <a:rPr lang="en-GB" baseline="-25000" dirty="0" smtClean="0"/>
              <a:t>2</a:t>
            </a:r>
            <a:r>
              <a:rPr lang="en-GB" dirty="0" smtClean="0"/>
              <a:t>0 (and optionally HNO3)) + their homogeneous freezing;</a:t>
            </a:r>
            <a:br>
              <a:rPr lang="en-GB" dirty="0" smtClean="0"/>
            </a:br>
            <a:r>
              <a:rPr lang="en-GB" dirty="0" smtClean="0"/>
              <a:t>starts at </a:t>
            </a:r>
            <a:r>
              <a:rPr lang="en-GB" dirty="0" err="1" smtClean="0"/>
              <a:t>RH</a:t>
            </a:r>
            <a:r>
              <a:rPr lang="en-GB" baseline="-25000" dirty="0" err="1" smtClean="0"/>
              <a:t>i</a:t>
            </a:r>
            <a:r>
              <a:rPr lang="en-GB" dirty="0" smtClean="0"/>
              <a:t> around 150%</a:t>
            </a:r>
          </a:p>
          <a:p>
            <a:pPr>
              <a:spcBef>
                <a:spcPts val="600"/>
              </a:spcBef>
            </a:pPr>
            <a:r>
              <a:rPr lang="en-GB" dirty="0" smtClean="0"/>
              <a:t>Heterogeneous ice nucleation of ice nuclei (immersion/deposition mode);</a:t>
            </a:r>
            <a:br>
              <a:rPr lang="en-GB" dirty="0" smtClean="0"/>
            </a:br>
            <a:r>
              <a:rPr lang="en-GB" dirty="0" smtClean="0"/>
              <a:t>Threshold </a:t>
            </a:r>
            <a:r>
              <a:rPr lang="en-GB" dirty="0" err="1" smtClean="0"/>
              <a:t>RH</a:t>
            </a:r>
            <a:r>
              <a:rPr lang="en-GB" baseline="-25000" dirty="0" err="1" smtClean="0"/>
              <a:t>i</a:t>
            </a:r>
            <a:r>
              <a:rPr lang="en-GB" dirty="0" smtClean="0"/>
              <a:t> depends on IN, but usually smaller than for homogeneous freezing.</a:t>
            </a:r>
          </a:p>
          <a:p>
            <a:pPr>
              <a:spcBef>
                <a:spcPts val="600"/>
              </a:spcBef>
            </a:pPr>
            <a:r>
              <a:rPr lang="en-GB" dirty="0" smtClean="0"/>
              <a:t>Deposition/sublimation including ventilation, Kelvin and kinetic regime corrections and optionally radiative surface fluxes</a:t>
            </a:r>
          </a:p>
          <a:p>
            <a:pPr>
              <a:spcBef>
                <a:spcPts val="600"/>
              </a:spcBef>
            </a:pPr>
            <a:r>
              <a:rPr lang="en-GB" dirty="0" smtClean="0"/>
              <a:t>Transport including sedimentation and the effect of </a:t>
            </a:r>
            <a:r>
              <a:rPr lang="en-GB" dirty="0" err="1" smtClean="0"/>
              <a:t>subgrid</a:t>
            </a:r>
            <a:r>
              <a:rPr lang="en-GB" dirty="0" smtClean="0"/>
              <a:t> scale turbulence</a:t>
            </a:r>
          </a:p>
          <a:p>
            <a:pPr>
              <a:spcBef>
                <a:spcPts val="600"/>
              </a:spcBef>
            </a:pPr>
            <a:r>
              <a:rPr lang="en-GB" dirty="0" smtClean="0"/>
              <a:t>Aggregation with collision history</a:t>
            </a:r>
          </a:p>
          <a:p>
            <a:pPr>
              <a:spcBef>
                <a:spcPts val="600"/>
              </a:spcBef>
            </a:pPr>
            <a:r>
              <a:rPr lang="en-GB" dirty="0" smtClean="0"/>
              <a:t>Several ice crystal habit options (plates, bullet rosettes, spheres, hexagonal columns, aggregates), but no habit prediction</a:t>
            </a:r>
          </a:p>
          <a:p>
            <a:pPr>
              <a:spcBef>
                <a:spcPts val="600"/>
              </a:spcBef>
            </a:pPr>
            <a:r>
              <a:rPr lang="en-GB" b="1" dirty="0" smtClean="0"/>
              <a:t>Stochastic nucleation implementation</a:t>
            </a:r>
          </a:p>
          <a:p>
            <a:pPr>
              <a:spcBef>
                <a:spcPts val="600"/>
              </a:spcBef>
            </a:pPr>
            <a:r>
              <a:rPr lang="en-GB" dirty="0" smtClean="0"/>
              <a:t>SIP Merging and Splitting</a:t>
            </a:r>
            <a:endParaRPr lang="en-GB" dirty="0"/>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5</a:t>
            </a:fld>
            <a:endParaRPr lang="en-GB" noProof="0" dirty="0"/>
          </a:p>
        </p:txBody>
      </p:sp>
    </p:spTree>
    <p:extLst>
      <p:ext uri="{BB962C8B-B14F-4D97-AF65-F5344CB8AC3E}">
        <p14:creationId xmlns:p14="http://schemas.microsoft.com/office/powerpoint/2010/main" val="19866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Benefits</a:t>
            </a:r>
            <a:endParaRPr lang="de-DE" dirty="0"/>
          </a:p>
        </p:txBody>
      </p:sp>
      <p:sp>
        <p:nvSpPr>
          <p:cNvPr id="3" name="Textplatzhalter 2"/>
          <p:cNvSpPr>
            <a:spLocks noGrp="1"/>
          </p:cNvSpPr>
          <p:nvPr>
            <p:ph type="body" sz="quarter" idx="12"/>
          </p:nvPr>
        </p:nvSpPr>
        <p:spPr/>
        <p:txBody>
          <a:bodyPr/>
          <a:lstStyle/>
          <a:p>
            <a:pPr>
              <a:spcBef>
                <a:spcPts val="600"/>
              </a:spcBef>
            </a:pPr>
            <a:r>
              <a:rPr lang="en-GB" b="1" dirty="0" smtClean="0"/>
              <a:t>Comparison between two moment bulk scheme and LCM</a:t>
            </a:r>
          </a:p>
          <a:p>
            <a:pPr>
              <a:spcBef>
                <a:spcPts val="600"/>
              </a:spcBef>
            </a:pPr>
            <a:r>
              <a:rPr lang="en-GB" b="1" dirty="0" smtClean="0"/>
              <a:t>Tagging feature inexpensive</a:t>
            </a:r>
          </a:p>
          <a:p>
            <a:pPr>
              <a:spcBef>
                <a:spcPts val="600"/>
              </a:spcBef>
            </a:pPr>
            <a:r>
              <a:rPr lang="en-GB" b="1" dirty="0" smtClean="0"/>
              <a:t>Numerical diffusion: interaction of contrail cirrus and natural cirrus </a:t>
            </a:r>
          </a:p>
          <a:p>
            <a:pPr>
              <a:spcBef>
                <a:spcPts val="600"/>
              </a:spcBef>
            </a:pPr>
            <a:r>
              <a:rPr lang="en-GB" dirty="0" smtClean="0"/>
              <a:t>Trajectory analysis</a:t>
            </a:r>
          </a:p>
          <a:p>
            <a:pPr>
              <a:spcBef>
                <a:spcPts val="600"/>
              </a:spcBef>
            </a:pPr>
            <a:r>
              <a:rPr lang="en-GB" dirty="0" smtClean="0"/>
              <a:t>Etc.</a:t>
            </a:r>
          </a:p>
          <a:p>
            <a:pPr>
              <a:spcBef>
                <a:spcPts val="600"/>
              </a:spcBef>
            </a:pPr>
            <a:endParaRPr lang="en-GB" dirty="0"/>
          </a:p>
          <a:p>
            <a:pPr marL="0" lvl="1" indent="0">
              <a:spcBef>
                <a:spcPts val="600"/>
              </a:spcBef>
              <a:buNone/>
            </a:pPr>
            <a:r>
              <a:rPr lang="en-GB" dirty="0" smtClean="0"/>
              <a:t>Further benefits are discussed in </a:t>
            </a:r>
            <a:r>
              <a:rPr lang="en-GB" dirty="0"/>
              <a:t>Grabowski et al, </a:t>
            </a:r>
            <a:r>
              <a:rPr lang="en-GB" dirty="0" smtClean="0"/>
              <a:t>2019.</a:t>
            </a:r>
          </a:p>
          <a:p>
            <a:pPr marL="0" lvl="1" indent="0">
              <a:spcBef>
                <a:spcPts val="600"/>
              </a:spcBef>
              <a:buNone/>
            </a:pPr>
            <a:r>
              <a:rPr lang="en-GB" dirty="0" smtClean="0"/>
              <a:t>The benefits discussed there are mainly </a:t>
            </a:r>
            <a:r>
              <a:rPr lang="en-GB" dirty="0"/>
              <a:t>complimentary </a:t>
            </a:r>
            <a:r>
              <a:rPr lang="en-GB" dirty="0" smtClean="0"/>
              <a:t>to ones picked here.</a:t>
            </a:r>
            <a:endParaRPr lang="en-GB" dirty="0"/>
          </a:p>
          <a:p>
            <a:pPr marL="0" indent="0">
              <a:spcBef>
                <a:spcPts val="600"/>
              </a:spcBef>
              <a:buNone/>
            </a:pPr>
            <a:endParaRPr lang="en-GB" dirty="0" smtClean="0"/>
          </a:p>
          <a:p>
            <a:pPr marL="0" indent="0">
              <a:buNone/>
            </a:pPr>
            <a:endParaRPr lang="en-GB" dirty="0" smtClean="0"/>
          </a:p>
        </p:txBody>
      </p:sp>
      <p:sp>
        <p:nvSpPr>
          <p:cNvPr id="4" name="Fußzeilenplatzhalter 3"/>
          <p:cNvSpPr>
            <a:spLocks noGrp="1"/>
          </p:cNvSpPr>
          <p:nvPr>
            <p:ph type="ftr" sz="quarter" idx="13"/>
          </p:nvPr>
        </p:nvSpPr>
        <p:spPr/>
        <p:txBody>
          <a:bodyPr/>
          <a:lstStyle/>
          <a:p>
            <a:pPr>
              <a:defRPr/>
            </a:pPr>
            <a:r>
              <a:rPr lang="nb-NO" noProof="0" dirty="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dirty="0" smtClean="0"/>
              <a:t>DLR.de  •  Chart </a:t>
            </a:r>
            <a:fld id="{A5AC3FBE-A647-41C9-A8C3-4435ED4FC895}" type="slidenum">
              <a:rPr lang="en-GB" noProof="0" smtClean="0"/>
              <a:pPr>
                <a:defRPr/>
              </a:pPr>
              <a:t>6</a:t>
            </a:fld>
            <a:endParaRPr lang="en-GB" noProof="0" dirty="0"/>
          </a:p>
        </p:txBody>
      </p:sp>
    </p:spTree>
    <p:extLst>
      <p:ext uri="{BB962C8B-B14F-4D97-AF65-F5344CB8AC3E}">
        <p14:creationId xmlns:p14="http://schemas.microsoft.com/office/powerpoint/2010/main" val="4260208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5" name="Foliennummernplatzhalter 4"/>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7</a:t>
            </a:fld>
            <a:endParaRPr lang="en-GB" noProof="0" dirty="0"/>
          </a:p>
        </p:txBody>
      </p:sp>
      <p:sp>
        <p:nvSpPr>
          <p:cNvPr id="6" name="Rectangle 12"/>
          <p:cNvSpPr>
            <a:spLocks noGrp="1" noChangeArrowheads="1"/>
          </p:cNvSpPr>
          <p:nvPr>
            <p:ph type="title"/>
          </p:nvPr>
        </p:nvSpPr>
        <p:spPr>
          <a:xfrm>
            <a:off x="485999" y="648000"/>
            <a:ext cx="4604723" cy="471426"/>
          </a:xfrm>
        </p:spPr>
        <p:txBody>
          <a:bodyPr/>
          <a:lstStyle/>
          <a:p>
            <a:pPr eaLnBrk="1" hangingPunct="1"/>
            <a:r>
              <a:rPr lang="en-GB" dirty="0" smtClean="0"/>
              <a:t>LCM vs. Eulerian bulk scheme</a:t>
            </a:r>
          </a:p>
        </p:txBody>
      </p:sp>
      <p:sp>
        <p:nvSpPr>
          <p:cNvPr id="7" name="Textplatzhalter 2"/>
          <p:cNvSpPr>
            <a:spLocks noGrp="1"/>
          </p:cNvSpPr>
          <p:nvPr>
            <p:ph type="body" sz="quarter" idx="12"/>
          </p:nvPr>
        </p:nvSpPr>
        <p:spPr>
          <a:xfrm>
            <a:off x="486000" y="1591200"/>
            <a:ext cx="4171427" cy="632180"/>
          </a:xfrm>
        </p:spPr>
        <p:txBody>
          <a:bodyPr/>
          <a:lstStyle/>
          <a:p>
            <a:pPr marL="0" indent="0">
              <a:buNone/>
            </a:pPr>
            <a:r>
              <a:rPr lang="en-GB" dirty="0" smtClean="0"/>
              <a:t>Simulation example: Spreading contrail in the upper troposphere</a:t>
            </a:r>
            <a:endParaRPr lang="en-GB" dirty="0"/>
          </a:p>
        </p:txBody>
      </p:sp>
      <p:sp>
        <p:nvSpPr>
          <p:cNvPr id="8" name="Inhaltsplatzhalter 1"/>
          <p:cNvSpPr txBox="1">
            <a:spLocks/>
          </p:cNvSpPr>
          <p:nvPr/>
        </p:nvSpPr>
        <p:spPr bwMode="auto">
          <a:xfrm>
            <a:off x="469813" y="2565698"/>
            <a:ext cx="317568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lgn="ctr">
              <a:buNone/>
            </a:pPr>
            <a:endParaRPr lang="en-US" sz="2100" kern="0" dirty="0" smtClean="0"/>
          </a:p>
          <a:p>
            <a:pPr marL="0" indent="0">
              <a:buNone/>
            </a:pPr>
            <a:endParaRPr lang="en-US" sz="2100" kern="0" dirty="0"/>
          </a:p>
          <a:p>
            <a:pPr marL="0" indent="0" algn="ctr">
              <a:buNone/>
            </a:pPr>
            <a:r>
              <a:rPr lang="en-US" sz="2100" b="1" kern="0" dirty="0" smtClean="0"/>
              <a:t> </a:t>
            </a:r>
          </a:p>
          <a:p>
            <a:pPr marL="0" indent="0" algn="ctr">
              <a:buNone/>
            </a:pPr>
            <a:r>
              <a:rPr lang="en-US" kern="0" dirty="0" smtClean="0">
                <a:latin typeface="Arial" panose="020B0604020202020204" pitchFamily="34" charset="0"/>
                <a:cs typeface="Arial" panose="020B0604020202020204" pitchFamily="34" charset="0"/>
              </a:rPr>
              <a:t>LCM </a:t>
            </a:r>
            <a:endParaRPr lang="en-US" kern="0" dirty="0">
              <a:latin typeface="Arial" panose="020B0604020202020204" pitchFamily="34" charset="0"/>
              <a:cs typeface="Arial" panose="020B0604020202020204" pitchFamily="34" charset="0"/>
            </a:endParaRPr>
          </a:p>
          <a:p>
            <a:pPr marL="0" indent="0">
              <a:buNone/>
            </a:pPr>
            <a:endParaRPr lang="en-US" kern="0" dirty="0" smtClean="0">
              <a:latin typeface="Arial" panose="020B0604020202020204" pitchFamily="34" charset="0"/>
              <a:cs typeface="Arial" panose="020B0604020202020204" pitchFamily="34" charset="0"/>
            </a:endParaRPr>
          </a:p>
          <a:p>
            <a:pPr marL="0" indent="0">
              <a:buNone/>
            </a:pPr>
            <a:endParaRPr lang="en-US" kern="0" dirty="0" smtClean="0">
              <a:latin typeface="Arial" panose="020B0604020202020204" pitchFamily="34" charset="0"/>
              <a:cs typeface="Arial" panose="020B0604020202020204" pitchFamily="34" charset="0"/>
            </a:endParaRPr>
          </a:p>
          <a:p>
            <a:pPr marL="0" indent="0">
              <a:buNone/>
            </a:pPr>
            <a:endParaRPr lang="en-US" kern="0" dirty="0">
              <a:latin typeface="Arial" panose="020B0604020202020204" pitchFamily="34" charset="0"/>
              <a:cs typeface="Arial" panose="020B0604020202020204" pitchFamily="34" charset="0"/>
            </a:endParaRPr>
          </a:p>
          <a:p>
            <a:pPr marL="0" indent="0" algn="ctr">
              <a:buNone/>
            </a:pPr>
            <a:r>
              <a:rPr lang="en-US" kern="0" dirty="0" smtClean="0">
                <a:latin typeface="Arial" panose="020B0604020202020204" pitchFamily="34" charset="0"/>
                <a:cs typeface="Arial" panose="020B0604020202020204" pitchFamily="34" charset="0"/>
              </a:rPr>
              <a:t>BULK</a:t>
            </a:r>
            <a:r>
              <a:rPr lang="en-US" kern="0" dirty="0">
                <a:latin typeface="Arial" panose="020B0604020202020204" pitchFamily="34" charset="0"/>
                <a:cs typeface="Arial" panose="020B0604020202020204" pitchFamily="34" charset="0"/>
              </a:rPr>
              <a:t>; two moments</a:t>
            </a:r>
          </a:p>
          <a:p>
            <a:pPr marL="0" indent="0" algn="ctr">
              <a:buNone/>
            </a:pPr>
            <a:r>
              <a:rPr lang="en-US" kern="0" dirty="0">
                <a:latin typeface="Arial" panose="020B0604020202020204" pitchFamily="34" charset="0"/>
                <a:cs typeface="Arial" panose="020B0604020202020204" pitchFamily="34" charset="0"/>
              </a:rPr>
              <a:t>(Spichtinger &amp; </a:t>
            </a:r>
            <a:r>
              <a:rPr lang="en-US" kern="0" dirty="0" err="1" smtClean="0">
                <a:latin typeface="Arial" panose="020B0604020202020204" pitchFamily="34" charset="0"/>
                <a:cs typeface="Arial" panose="020B0604020202020204" pitchFamily="34" charset="0"/>
              </a:rPr>
              <a:t>Gierens</a:t>
            </a:r>
            <a:r>
              <a:rPr lang="en-US" kern="0" dirty="0" smtClean="0">
                <a:latin typeface="Arial" panose="020B0604020202020204" pitchFamily="34" charset="0"/>
                <a:cs typeface="Arial" panose="020B0604020202020204" pitchFamily="34" charset="0"/>
              </a:rPr>
              <a:t>, 2009)</a:t>
            </a:r>
            <a:endParaRPr lang="de-DE" kern="0" dirty="0">
              <a:latin typeface="Arial" panose="020B0604020202020204" pitchFamily="34" charset="0"/>
              <a:cs typeface="Arial" panose="020B0604020202020204" pitchFamily="34" charset="0"/>
            </a:endParaRPr>
          </a:p>
        </p:txBody>
      </p:sp>
      <p:grpSp>
        <p:nvGrpSpPr>
          <p:cNvPr id="9" name="Gruppieren 8"/>
          <p:cNvGrpSpPr/>
          <p:nvPr/>
        </p:nvGrpSpPr>
        <p:grpSpPr>
          <a:xfrm>
            <a:off x="3604571" y="1922965"/>
            <a:ext cx="7778793" cy="3933193"/>
            <a:chOff x="4221752" y="1679221"/>
            <a:chExt cx="7778793" cy="3933193"/>
          </a:xfrm>
        </p:grpSpPr>
        <p:grpSp>
          <p:nvGrpSpPr>
            <p:cNvPr id="10" name="Gruppieren 9"/>
            <p:cNvGrpSpPr/>
            <p:nvPr/>
          </p:nvGrpSpPr>
          <p:grpSpPr>
            <a:xfrm>
              <a:off x="4221752" y="1679221"/>
              <a:ext cx="7778793" cy="3933193"/>
              <a:chOff x="4221753" y="1198340"/>
              <a:chExt cx="7778793" cy="3933193"/>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1769"/>
              <a:stretch/>
            </p:blipFill>
            <p:spPr bwMode="auto">
              <a:xfrm>
                <a:off x="4221753" y="3645818"/>
                <a:ext cx="7778793" cy="1485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7583"/>
              <a:stretch/>
            </p:blipFill>
            <p:spPr bwMode="auto">
              <a:xfrm>
                <a:off x="4221753" y="1198340"/>
                <a:ext cx="777879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mc:AlternateContent xmlns:mc="http://schemas.openxmlformats.org/markup-compatibility/2006" xmlns:a14="http://schemas.microsoft.com/office/drawing/2010/main">
          <mc:Choice Requires="a14">
            <p:sp>
              <p:nvSpPr>
                <p:cNvPr id="11" name="Textfeld 10"/>
                <p:cNvSpPr txBox="1"/>
                <p:nvPr/>
              </p:nvSpPr>
              <p:spPr>
                <a:xfrm>
                  <a:off x="5778664" y="1680830"/>
                  <a:ext cx="3816424" cy="276999"/>
                </a:xfrm>
                <a:prstGeom prst="rect">
                  <a:avLst/>
                </a:prstGeom>
                <a:solidFill>
                  <a:schemeClr val="bg1"/>
                </a:solidFill>
              </p:spPr>
              <p:txBody>
                <a:bodyPr wrap="square" lIns="0" tIns="0" rIns="0" bIns="0" rtlCol="0">
                  <a:spAutoFit/>
                </a:bodyPr>
                <a:lstStyle/>
                <a:p>
                  <a:r>
                    <a:rPr lang="de-DE" dirty="0" smtClean="0">
                      <a:latin typeface="Arial" pitchFamily="34" charset="0"/>
                      <a:cs typeface="Arial" pitchFamily="34" charset="0"/>
                    </a:rPr>
                    <a:t>Extinction </a:t>
                  </a:r>
                  <a:r>
                    <a:rPr lang="de-DE" dirty="0" err="1" smtClean="0">
                      <a:latin typeface="Arial" pitchFamily="34" charset="0"/>
                      <a:cs typeface="Arial" pitchFamily="34" charset="0"/>
                    </a:rPr>
                    <a:t>coefficient</a:t>
                  </a:r>
                  <a:r>
                    <a:rPr lang="de-DE" dirty="0" smtClean="0">
                      <a:latin typeface="Arial" pitchFamily="34" charset="0"/>
                      <a:cs typeface="Arial" pitchFamily="34" charset="0"/>
                    </a:rPr>
                    <a:t> </a:t>
                  </a:r>
                  <a14:m>
                    <m:oMath xmlns:m="http://schemas.openxmlformats.org/officeDocument/2006/math">
                      <m:r>
                        <a:rPr lang="de-DE" i="1" smtClean="0">
                          <a:latin typeface="Cambria Math"/>
                          <a:ea typeface="Cambria Math"/>
                          <a:cs typeface="Arial" pitchFamily="34" charset="0"/>
                        </a:rPr>
                        <m:t>𝜒</m:t>
                      </m:r>
                      <m:r>
                        <a:rPr lang="de-DE" b="0" i="1" smtClean="0">
                          <a:latin typeface="Cambria Math"/>
                          <a:ea typeface="Cambria Math"/>
                          <a:cs typeface="Arial" pitchFamily="34" charset="0"/>
                        </a:rPr>
                        <m:t> </m:t>
                      </m:r>
                    </m:oMath>
                  </a14:m>
                  <a:r>
                    <a:rPr lang="de-DE" dirty="0" smtClean="0">
                      <a:latin typeface="Arial" pitchFamily="34" charset="0"/>
                      <a:cs typeface="Arial" pitchFamily="34" charset="0"/>
                    </a:rPr>
                    <a:t>in m</a:t>
                  </a:r>
                  <a:r>
                    <a:rPr lang="de-DE" baseline="30000" dirty="0" smtClean="0">
                      <a:latin typeface="Arial" pitchFamily="34" charset="0"/>
                      <a:cs typeface="Arial" pitchFamily="34" charset="0"/>
                    </a:rPr>
                    <a:t>-1</a:t>
                  </a:r>
                </a:p>
              </p:txBody>
            </p:sp>
          </mc:Choice>
          <mc:Fallback xmlns="">
            <p:sp>
              <p:nvSpPr>
                <p:cNvPr id="11" name="Textfeld 10"/>
                <p:cNvSpPr txBox="1">
                  <a:spLocks noRot="1" noChangeAspect="1" noMove="1" noResize="1" noEditPoints="1" noAdjustHandles="1" noChangeArrowheads="1" noChangeShapeType="1" noTextEdit="1"/>
                </p:cNvSpPr>
                <p:nvPr/>
              </p:nvSpPr>
              <p:spPr>
                <a:xfrm>
                  <a:off x="5778664" y="1680830"/>
                  <a:ext cx="3816424" cy="276999"/>
                </a:xfrm>
                <a:prstGeom prst="rect">
                  <a:avLst/>
                </a:prstGeom>
                <a:blipFill rotWithShape="1">
                  <a:blip r:embed="rId3"/>
                  <a:stretch>
                    <a:fillRect l="-3834" t="-28889" b="-51111"/>
                  </a:stretch>
                </a:blipFill>
              </p:spPr>
              <p:txBody>
                <a:bodyPr/>
                <a:lstStyle/>
                <a:p>
                  <a:r>
                    <a:rPr lang="en-GB">
                      <a:noFill/>
                    </a:rPr>
                    <a:t> </a:t>
                  </a:r>
                </a:p>
              </p:txBody>
            </p:sp>
          </mc:Fallback>
        </mc:AlternateContent>
      </p:grpSp>
      <p:sp>
        <p:nvSpPr>
          <p:cNvPr id="14" name="Textfeld 13"/>
          <p:cNvSpPr txBox="1"/>
          <p:nvPr/>
        </p:nvSpPr>
        <p:spPr>
          <a:xfrm>
            <a:off x="656520" y="5878066"/>
            <a:ext cx="6593195" cy="276999"/>
          </a:xfrm>
          <a:prstGeom prst="rect">
            <a:avLst/>
          </a:prstGeom>
          <a:noFill/>
        </p:spPr>
        <p:txBody>
          <a:bodyPr wrap="square" lIns="0" tIns="0" rIns="0" bIns="0" rtlCol="0">
            <a:spAutoFit/>
          </a:bodyPr>
          <a:lstStyle/>
          <a:p>
            <a:r>
              <a:rPr lang="de-DE" b="1" dirty="0" smtClean="0">
                <a:latin typeface="Arial" pitchFamily="34" charset="0"/>
                <a:cs typeface="Arial" pitchFamily="34" charset="0"/>
              </a:rPr>
              <a:t>LCMs </a:t>
            </a:r>
            <a:r>
              <a:rPr lang="de-DE" b="1" dirty="0" err="1" smtClean="0">
                <a:latin typeface="Arial" pitchFamily="34" charset="0"/>
                <a:cs typeface="Arial" pitchFamily="34" charset="0"/>
              </a:rPr>
              <a:t>feature</a:t>
            </a:r>
            <a:r>
              <a:rPr lang="de-DE" b="1" dirty="0" smtClean="0">
                <a:latin typeface="Arial" pitchFamily="34" charset="0"/>
                <a:cs typeface="Arial" pitchFamily="34" charset="0"/>
              </a:rPr>
              <a:t> </a:t>
            </a:r>
            <a:r>
              <a:rPr lang="de-DE" b="1" dirty="0" err="1" smtClean="0">
                <a:latin typeface="Arial" pitchFamily="34" charset="0"/>
                <a:cs typeface="Arial" pitchFamily="34" charset="0"/>
              </a:rPr>
              <a:t>fine-scale</a:t>
            </a:r>
            <a:r>
              <a:rPr lang="de-DE" b="1" dirty="0" smtClean="0">
                <a:latin typeface="Arial" pitchFamily="34" charset="0"/>
                <a:cs typeface="Arial" pitchFamily="34" charset="0"/>
              </a:rPr>
              <a:t> </a:t>
            </a:r>
            <a:r>
              <a:rPr lang="de-DE" b="1" dirty="0" err="1" smtClean="0">
                <a:latin typeface="Arial" pitchFamily="34" charset="0"/>
                <a:cs typeface="Arial" pitchFamily="34" charset="0"/>
              </a:rPr>
              <a:t>structures</a:t>
            </a:r>
            <a:r>
              <a:rPr lang="de-DE" b="1" dirty="0" smtClean="0">
                <a:latin typeface="Arial" pitchFamily="34" charset="0"/>
                <a:cs typeface="Arial" pitchFamily="34" charset="0"/>
              </a:rPr>
              <a:t>/</a:t>
            </a:r>
            <a:r>
              <a:rPr lang="de-DE" b="1" dirty="0" err="1" smtClean="0">
                <a:latin typeface="Arial" pitchFamily="34" charset="0"/>
                <a:cs typeface="Arial" pitchFamily="34" charset="0"/>
              </a:rPr>
              <a:t>fluctuations</a:t>
            </a:r>
            <a:r>
              <a:rPr lang="de-DE" b="1" dirty="0" smtClean="0">
                <a:latin typeface="Arial" pitchFamily="34" charset="0"/>
                <a:cs typeface="Arial" pitchFamily="34" charset="0"/>
              </a:rPr>
              <a:t>.</a:t>
            </a:r>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907" y="87312"/>
            <a:ext cx="3096343" cy="2064228"/>
          </a:xfrm>
          <a:prstGeom prst="rect">
            <a:avLst/>
          </a:prstGeom>
        </p:spPr>
      </p:pic>
    </p:spTree>
    <p:extLst>
      <p:ext uri="{BB962C8B-B14F-4D97-AF65-F5344CB8AC3E}">
        <p14:creationId xmlns:p14="http://schemas.microsoft.com/office/powerpoint/2010/main" val="16115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p:txBody>
          <a:bodyPr/>
          <a:lstStyle/>
          <a:p>
            <a:r>
              <a:rPr lang="en-GB" dirty="0" smtClean="0"/>
              <a:t>LCM vs. Eulerian bulk scheme</a:t>
            </a:r>
          </a:p>
        </p:txBody>
      </p:sp>
      <p:sp>
        <p:nvSpPr>
          <p:cNvPr id="2" name="Textplatzhalter 1"/>
          <p:cNvSpPr>
            <a:spLocks noGrp="1"/>
          </p:cNvSpPr>
          <p:nvPr>
            <p:ph type="body" sz="quarter" idx="12"/>
          </p:nvPr>
        </p:nvSpPr>
        <p:spPr>
          <a:xfrm>
            <a:off x="516995" y="5662042"/>
            <a:ext cx="11413240" cy="432048"/>
          </a:xfrm>
        </p:spPr>
        <p:txBody>
          <a:bodyPr/>
          <a:lstStyle/>
          <a:p>
            <a:pPr marL="0" indent="0">
              <a:buNone/>
            </a:pPr>
            <a:r>
              <a:rPr lang="de-DE" b="1" dirty="0" err="1" smtClean="0"/>
              <a:t>Numerical</a:t>
            </a:r>
            <a:r>
              <a:rPr lang="de-DE" b="1" dirty="0" smtClean="0"/>
              <a:t> </a:t>
            </a:r>
            <a:r>
              <a:rPr lang="de-DE" b="1" dirty="0" err="1" smtClean="0"/>
              <a:t>treatment</a:t>
            </a:r>
            <a:r>
              <a:rPr lang="de-DE" b="1" dirty="0" smtClean="0"/>
              <a:t> </a:t>
            </a:r>
            <a:r>
              <a:rPr lang="de-DE" b="1" dirty="0" err="1" smtClean="0"/>
              <a:t>of</a:t>
            </a:r>
            <a:r>
              <a:rPr lang="de-DE" b="1" dirty="0" smtClean="0"/>
              <a:t> </a:t>
            </a:r>
            <a:r>
              <a:rPr lang="de-DE" b="1" dirty="0" err="1" smtClean="0"/>
              <a:t>sedimentation</a:t>
            </a:r>
            <a:r>
              <a:rPr lang="de-DE" b="1" dirty="0" smtClean="0"/>
              <a:t> </a:t>
            </a:r>
            <a:r>
              <a:rPr lang="de-DE" b="1" dirty="0" err="1" smtClean="0"/>
              <a:t>more</a:t>
            </a:r>
            <a:r>
              <a:rPr lang="de-DE" b="1" dirty="0" smtClean="0"/>
              <a:t> </a:t>
            </a:r>
            <a:r>
              <a:rPr lang="de-DE" b="1" dirty="0" err="1" smtClean="0"/>
              <a:t>important</a:t>
            </a:r>
            <a:r>
              <a:rPr lang="de-DE" b="1" dirty="0" smtClean="0"/>
              <a:t> </a:t>
            </a:r>
            <a:r>
              <a:rPr lang="de-DE" b="1" dirty="0" err="1" smtClean="0"/>
              <a:t>than</a:t>
            </a:r>
            <a:r>
              <a:rPr lang="de-DE" b="1" dirty="0" smtClean="0"/>
              <a:t> </a:t>
            </a:r>
            <a:r>
              <a:rPr lang="de-DE" b="1" dirty="0" err="1" smtClean="0"/>
              <a:t>physical</a:t>
            </a:r>
            <a:r>
              <a:rPr lang="de-DE" b="1" dirty="0" smtClean="0"/>
              <a:t> </a:t>
            </a:r>
            <a:r>
              <a:rPr lang="de-DE" b="1" dirty="0" err="1" smtClean="0"/>
              <a:t>parametrisation</a:t>
            </a:r>
            <a:r>
              <a:rPr lang="de-DE" b="1" dirty="0" smtClean="0"/>
              <a:t> </a:t>
            </a:r>
            <a:r>
              <a:rPr lang="de-DE" b="1" dirty="0" err="1" smtClean="0"/>
              <a:t>of</a:t>
            </a:r>
            <a:r>
              <a:rPr lang="de-DE" b="1" dirty="0" smtClean="0"/>
              <a:t> </a:t>
            </a:r>
            <a:r>
              <a:rPr lang="de-DE" b="1" dirty="0" err="1" smtClean="0"/>
              <a:t>settling</a:t>
            </a:r>
            <a:r>
              <a:rPr lang="de-DE" b="1" dirty="0" smtClean="0"/>
              <a:t> </a:t>
            </a:r>
            <a:r>
              <a:rPr lang="de-DE" b="1" dirty="0" err="1" smtClean="0"/>
              <a:t>velocity</a:t>
            </a:r>
            <a:r>
              <a:rPr lang="de-DE" b="1" dirty="0" smtClean="0"/>
              <a:t>.</a:t>
            </a:r>
            <a:endParaRPr lang="de-DE" b="1" dirty="0"/>
          </a:p>
        </p:txBody>
      </p:sp>
      <p:sp>
        <p:nvSpPr>
          <p:cNvPr id="6" name="Inhaltsplatzhalter 1"/>
          <p:cNvSpPr txBox="1">
            <a:spLocks/>
          </p:cNvSpPr>
          <p:nvPr/>
        </p:nvSpPr>
        <p:spPr bwMode="auto">
          <a:xfrm>
            <a:off x="480964" y="1269554"/>
            <a:ext cx="6900003" cy="34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buNone/>
            </a:pPr>
            <a:r>
              <a:rPr lang="en-US" kern="0" dirty="0">
                <a:latin typeface="Arial" panose="020B0604020202020204" pitchFamily="34" charset="0"/>
                <a:cs typeface="Arial" panose="020B0604020202020204" pitchFamily="34" charset="0"/>
              </a:rPr>
              <a:t>Comparison of </a:t>
            </a:r>
            <a:r>
              <a:rPr lang="en-US" b="1" kern="0" dirty="0">
                <a:latin typeface="Arial" panose="020B0604020202020204" pitchFamily="34" charset="0"/>
                <a:cs typeface="Arial" panose="020B0604020202020204" pitchFamily="34" charset="0"/>
              </a:rPr>
              <a:t>LCM</a:t>
            </a:r>
            <a:r>
              <a:rPr lang="en-US" kern="0" dirty="0">
                <a:latin typeface="Arial" panose="020B0604020202020204" pitchFamily="34" charset="0"/>
                <a:cs typeface="Arial" panose="020B0604020202020204" pitchFamily="34" charset="0"/>
              </a:rPr>
              <a:t> (solid) and </a:t>
            </a:r>
            <a:r>
              <a:rPr lang="en-US" b="1" kern="0" dirty="0">
                <a:latin typeface="Arial" panose="020B0604020202020204" pitchFamily="34" charset="0"/>
                <a:cs typeface="Arial" panose="020B0604020202020204" pitchFamily="34" charset="0"/>
              </a:rPr>
              <a:t>BULK</a:t>
            </a:r>
            <a:r>
              <a:rPr lang="en-US" kern="0" dirty="0">
                <a:latin typeface="Arial" panose="020B0604020202020204" pitchFamily="34" charset="0"/>
                <a:cs typeface="Arial" panose="020B0604020202020204" pitchFamily="34" charset="0"/>
              </a:rPr>
              <a:t> (dotted): Vertical distribution</a:t>
            </a:r>
            <a:endParaRPr lang="de-DE" kern="0" dirty="0">
              <a:latin typeface="Arial" panose="020B0604020202020204" pitchFamily="34" charset="0"/>
              <a:cs typeface="Arial" panose="020B0604020202020204" pitchFamily="34" charset="0"/>
            </a:endParaRPr>
          </a:p>
        </p:txBody>
      </p:sp>
      <p:sp>
        <p:nvSpPr>
          <p:cNvPr id="19" name="Inhaltsplatzhalter 1"/>
          <p:cNvSpPr txBox="1">
            <a:spLocks/>
          </p:cNvSpPr>
          <p:nvPr/>
        </p:nvSpPr>
        <p:spPr bwMode="auto">
          <a:xfrm>
            <a:off x="546293" y="4766703"/>
            <a:ext cx="8084853" cy="62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buNone/>
            </a:pPr>
            <a:r>
              <a:rPr lang="en-US" kern="0" dirty="0">
                <a:latin typeface="Arial" panose="020B0604020202020204" pitchFamily="34" charset="0"/>
                <a:cs typeface="Arial" panose="020B0604020202020204" pitchFamily="34" charset="0"/>
              </a:rPr>
              <a:t>Solid black: original LCM implementation; </a:t>
            </a:r>
          </a:p>
          <a:p>
            <a:pPr marL="0" indent="0">
              <a:buNone/>
            </a:pPr>
            <a:r>
              <a:rPr lang="en-US" kern="0" dirty="0">
                <a:solidFill>
                  <a:srgbClr val="FF0000"/>
                </a:solidFill>
                <a:latin typeface="Arial" panose="020B0604020202020204" pitchFamily="34" charset="0"/>
                <a:cs typeface="Arial" panose="020B0604020202020204" pitchFamily="34" charset="0"/>
              </a:rPr>
              <a:t>Solid red: LCM implementation with sedimentation parametrization as in BULK </a:t>
            </a:r>
            <a:endParaRPr lang="de-DE" kern="0" dirty="0">
              <a:solidFill>
                <a:srgbClr val="FF0000"/>
              </a:solidFill>
              <a:latin typeface="Arial" panose="020B0604020202020204" pitchFamily="34" charset="0"/>
              <a:cs typeface="Arial" panose="020B0604020202020204" pitchFamily="34" charset="0"/>
            </a:endParaRPr>
          </a:p>
        </p:txBody>
      </p:sp>
      <p:grpSp>
        <p:nvGrpSpPr>
          <p:cNvPr id="7" name="Gruppieren 6"/>
          <p:cNvGrpSpPr/>
          <p:nvPr/>
        </p:nvGrpSpPr>
        <p:grpSpPr>
          <a:xfrm>
            <a:off x="546293" y="1557563"/>
            <a:ext cx="10835312" cy="3186620"/>
            <a:chOff x="546293" y="1557563"/>
            <a:chExt cx="10835312" cy="3186620"/>
          </a:xfrm>
        </p:grpSpPr>
        <p:grpSp>
          <p:nvGrpSpPr>
            <p:cNvPr id="9" name="Gruppieren 8"/>
            <p:cNvGrpSpPr/>
            <p:nvPr/>
          </p:nvGrpSpPr>
          <p:grpSpPr>
            <a:xfrm>
              <a:off x="805758" y="1611833"/>
              <a:ext cx="7487362" cy="3132350"/>
              <a:chOff x="805758" y="1611833"/>
              <a:chExt cx="7487362" cy="313235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62" y="1611833"/>
                <a:ext cx="5626805" cy="30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 r="-1"/>
              <a:stretch/>
            </p:blipFill>
            <p:spPr bwMode="auto">
              <a:xfrm>
                <a:off x="805758" y="1916609"/>
                <a:ext cx="7487362" cy="282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uppieren 3"/>
            <p:cNvGrpSpPr/>
            <p:nvPr/>
          </p:nvGrpSpPr>
          <p:grpSpPr>
            <a:xfrm>
              <a:off x="8689875" y="1557563"/>
              <a:ext cx="2691730" cy="2712649"/>
              <a:chOff x="9458835" y="2364925"/>
              <a:chExt cx="2691730" cy="2712649"/>
            </a:xfrm>
          </p:grpSpPr>
          <p:grpSp>
            <p:nvGrpSpPr>
              <p:cNvPr id="3" name="Gruppieren 2"/>
              <p:cNvGrpSpPr/>
              <p:nvPr/>
            </p:nvGrpSpPr>
            <p:grpSpPr>
              <a:xfrm>
                <a:off x="9458835" y="2869004"/>
                <a:ext cx="2691730" cy="2208570"/>
                <a:chOff x="9458835" y="2869004"/>
                <a:chExt cx="2691730" cy="2208570"/>
              </a:xfrm>
            </p:grpSpPr>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416" t="80940"/>
                <a:stretch/>
              </p:blipFill>
              <p:spPr bwMode="auto">
                <a:xfrm>
                  <a:off x="9458835" y="4257972"/>
                  <a:ext cx="2691730" cy="81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4"/>
                <p:cNvCxnSpPr/>
                <p:nvPr/>
              </p:nvCxnSpPr>
              <p:spPr bwMode="auto">
                <a:xfrm flipV="1">
                  <a:off x="10131086" y="3717804"/>
                  <a:ext cx="768285" cy="55028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p:nvPr/>
              </p:nvCxnSpPr>
              <p:spPr bwMode="auto">
                <a:xfrm flipV="1">
                  <a:off x="10899371" y="2869004"/>
                  <a:ext cx="0" cy="848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Inhaltsplatzhalter 1"/>
              <p:cNvSpPr txBox="1">
                <a:spLocks/>
              </p:cNvSpPr>
              <p:nvPr/>
            </p:nvSpPr>
            <p:spPr bwMode="auto">
              <a:xfrm>
                <a:off x="9598586" y="2364925"/>
                <a:ext cx="2412224" cy="38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buNone/>
                </a:pPr>
                <a:r>
                  <a:rPr lang="en-US" sz="2100" kern="0" dirty="0"/>
                  <a:t>Humidity profile </a:t>
                </a:r>
              </a:p>
            </p:txBody>
          </p:sp>
        </p:gr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5468" r="96288" b="57583"/>
            <a:stretch/>
          </p:blipFill>
          <p:spPr bwMode="auto">
            <a:xfrm>
              <a:off x="546293" y="2438402"/>
              <a:ext cx="288762" cy="89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Fußzeilenplatzhalter 10"/>
          <p:cNvSpPr>
            <a:spLocks noGrp="1"/>
          </p:cNvSpPr>
          <p:nvPr>
            <p:ph type="ftr" sz="quarter" idx="13"/>
          </p:nvPr>
        </p:nvSpPr>
        <p:spPr/>
        <p:txBody>
          <a:bodyPr/>
          <a:lstStyle/>
          <a:p>
            <a:pPr>
              <a:defRPr/>
            </a:pPr>
            <a:r>
              <a:rPr lang="nb-NO" noProof="0" dirty="0" smtClean="0"/>
              <a:t>Unterstrasser &gt;EGU &gt; Lagrangian ice cloud modeling</a:t>
            </a:r>
            <a:endParaRPr lang="en-GB" noProof="0" dirty="0"/>
          </a:p>
        </p:txBody>
      </p:sp>
      <p:sp>
        <p:nvSpPr>
          <p:cNvPr id="12" name="Foliennummernplatzhalter 11"/>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8</a:t>
            </a:fld>
            <a:endParaRPr lang="en-GB" noProof="0" dirty="0"/>
          </a:p>
        </p:txBody>
      </p:sp>
    </p:spTree>
    <p:extLst>
      <p:ext uri="{BB962C8B-B14F-4D97-AF65-F5344CB8AC3E}">
        <p14:creationId xmlns:p14="http://schemas.microsoft.com/office/powerpoint/2010/main" val="2716667942"/>
      </p:ext>
    </p:extLst>
  </p:cSld>
  <p:clrMapOvr>
    <a:masterClrMapping/>
  </p:clrMapOvr>
  <mc:AlternateContent xmlns:mc="http://schemas.openxmlformats.org/markup-compatibility/2006" xmlns:p14="http://schemas.microsoft.com/office/powerpoint/2010/main">
    <mc:Choice Requires="p14">
      <p:transition spd="slow" p14:dur="2000" advTm="92503"/>
    </mc:Choice>
    <mc:Fallback xmlns="">
      <p:transition spd="slow" advTm="92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2"/>
          <p:cNvSpPr>
            <a:spLocks noGrp="1" noChangeArrowheads="1"/>
          </p:cNvSpPr>
          <p:nvPr>
            <p:ph type="title"/>
          </p:nvPr>
        </p:nvSpPr>
        <p:spPr>
          <a:xfrm>
            <a:off x="485999" y="648000"/>
            <a:ext cx="4891508" cy="405530"/>
          </a:xfrm>
        </p:spPr>
        <p:txBody>
          <a:bodyPr/>
          <a:lstStyle/>
          <a:p>
            <a:r>
              <a:rPr lang="en-GB" dirty="0"/>
              <a:t>LCM vs. Eulerian bulk scheme</a:t>
            </a:r>
            <a:endParaRPr lang="de-DE" dirty="0" smtClean="0"/>
          </a:p>
        </p:txBody>
      </p:sp>
      <p:sp>
        <p:nvSpPr>
          <p:cNvPr id="6" name="Inhaltsplatzhalter 1"/>
          <p:cNvSpPr txBox="1">
            <a:spLocks/>
          </p:cNvSpPr>
          <p:nvPr/>
        </p:nvSpPr>
        <p:spPr bwMode="auto">
          <a:xfrm>
            <a:off x="480963" y="1244313"/>
            <a:ext cx="8649713" cy="48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9388" indent="-179388"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75" indent="-179388"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913" indent="-179388"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4000" indent="-179388"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70088" indent="-173038"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a:lstStyle>
          <a:p>
            <a:pPr marL="0" indent="0">
              <a:buNone/>
            </a:pPr>
            <a:r>
              <a:rPr lang="en-US" kern="0" dirty="0">
                <a:latin typeface="Arial" panose="020B0604020202020204" pitchFamily="34" charset="0"/>
                <a:cs typeface="Arial" panose="020B0604020202020204" pitchFamily="34" charset="0"/>
              </a:rPr>
              <a:t>Comparison of </a:t>
            </a:r>
            <a:r>
              <a:rPr lang="en-US" b="1" kern="0" dirty="0">
                <a:latin typeface="Arial" panose="020B0604020202020204" pitchFamily="34" charset="0"/>
                <a:cs typeface="Arial" panose="020B0604020202020204" pitchFamily="34" charset="0"/>
              </a:rPr>
              <a:t>LCM</a:t>
            </a:r>
            <a:r>
              <a:rPr lang="en-US" kern="0" dirty="0">
                <a:latin typeface="Arial" panose="020B0604020202020204" pitchFamily="34" charset="0"/>
                <a:cs typeface="Arial" panose="020B0604020202020204" pitchFamily="34" charset="0"/>
              </a:rPr>
              <a:t> (solid) and </a:t>
            </a:r>
            <a:r>
              <a:rPr lang="en-US" b="1" kern="0" dirty="0">
                <a:latin typeface="Arial" panose="020B0604020202020204" pitchFamily="34" charset="0"/>
                <a:cs typeface="Arial" panose="020B0604020202020204" pitchFamily="34" charset="0"/>
              </a:rPr>
              <a:t>BULK</a:t>
            </a:r>
            <a:r>
              <a:rPr lang="en-US" kern="0" dirty="0">
                <a:latin typeface="Arial" panose="020B0604020202020204" pitchFamily="34" charset="0"/>
                <a:cs typeface="Arial" panose="020B0604020202020204" pitchFamily="34" charset="0"/>
              </a:rPr>
              <a:t> (dotted): size distribution</a:t>
            </a:r>
            <a:endParaRPr lang="de-DE" kern="0" dirty="0">
              <a:latin typeface="Arial" panose="020B0604020202020204" pitchFamily="34" charset="0"/>
              <a:cs typeface="Arial" panose="020B0604020202020204" pitchFamily="34" charset="0"/>
            </a:endParaRPr>
          </a:p>
        </p:txBody>
      </p:sp>
      <p:sp>
        <p:nvSpPr>
          <p:cNvPr id="10" name="Textfeld 9"/>
          <p:cNvSpPr txBox="1"/>
          <p:nvPr/>
        </p:nvSpPr>
        <p:spPr>
          <a:xfrm>
            <a:off x="985020" y="4733393"/>
            <a:ext cx="9217024" cy="830997"/>
          </a:xfrm>
          <a:prstGeom prst="rect">
            <a:avLst/>
          </a:prstGeom>
          <a:noFill/>
        </p:spPr>
        <p:txBody>
          <a:bodyPr wrap="square" lIns="0" tIns="0" rIns="0" bIns="0" rtlCol="0">
            <a:spAutoFit/>
          </a:bodyPr>
          <a:lstStyle/>
          <a:p>
            <a:r>
              <a:rPr lang="en-GB" b="1" kern="0" dirty="0" smtClean="0"/>
              <a:t>Broadening of size distribution due to Kelvin effect (</a:t>
            </a:r>
            <a:r>
              <a:rPr lang="en-GB" b="1" kern="0" dirty="0" err="1" smtClean="0"/>
              <a:t>Lewellen</a:t>
            </a:r>
            <a:r>
              <a:rPr lang="en-GB" b="1" kern="0" dirty="0" smtClean="0"/>
              <a:t>, JAS, 2012).</a:t>
            </a:r>
          </a:p>
          <a:p>
            <a:r>
              <a:rPr lang="en-GB" b="1" kern="0" dirty="0" smtClean="0"/>
              <a:t>In </a:t>
            </a:r>
            <a:r>
              <a:rPr lang="en-GB" b="1" kern="0" dirty="0"/>
              <a:t>(contrail-)</a:t>
            </a:r>
            <a:r>
              <a:rPr lang="en-GB" b="1" kern="0" dirty="0" smtClean="0"/>
              <a:t>cirrus, “spectral ripening“ occurs in slowly ascending air and ice crystals get lost (</a:t>
            </a:r>
            <a:r>
              <a:rPr lang="en-GB" b="1" kern="0" dirty="0" err="1" smtClean="0"/>
              <a:t>Unterstrasser</a:t>
            </a:r>
            <a:r>
              <a:rPr lang="en-GB" b="1" kern="0" dirty="0" smtClean="0"/>
              <a:t> et al, 2017a).</a:t>
            </a:r>
            <a:endParaRPr lang="en-GB" b="1" kern="0" dirty="0"/>
          </a:p>
        </p:txBody>
      </p:sp>
      <p:grpSp>
        <p:nvGrpSpPr>
          <p:cNvPr id="11" name="Gruppieren 10"/>
          <p:cNvGrpSpPr/>
          <p:nvPr/>
        </p:nvGrpSpPr>
        <p:grpSpPr>
          <a:xfrm>
            <a:off x="148089" y="1989634"/>
            <a:ext cx="9315460" cy="2243609"/>
            <a:chOff x="228593" y="2109566"/>
            <a:chExt cx="9315460" cy="2243609"/>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1942"/>
            <a:stretch/>
          </p:blipFill>
          <p:spPr bwMode="auto">
            <a:xfrm>
              <a:off x="228593" y="2363146"/>
              <a:ext cx="9315460" cy="199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047" y="2109566"/>
              <a:ext cx="6815501" cy="32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rot="2535163">
              <a:off x="1285159" y="2378157"/>
              <a:ext cx="943777" cy="194421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chemeClr val="tx1"/>
                </a:solidFill>
                <a:latin typeface="Arial" pitchFamily="34" charset="0"/>
                <a:cs typeface="Arial" pitchFamily="34" charset="0"/>
              </a:endParaRPr>
            </a:p>
          </p:txBody>
        </p:sp>
      </p:grpSp>
      <p:sp>
        <p:nvSpPr>
          <p:cNvPr id="12" name="Textfeld 11"/>
          <p:cNvSpPr txBox="1"/>
          <p:nvPr/>
        </p:nvSpPr>
        <p:spPr>
          <a:xfrm>
            <a:off x="7969795" y="6037757"/>
            <a:ext cx="4077076" cy="215444"/>
          </a:xfrm>
          <a:prstGeom prst="rect">
            <a:avLst/>
          </a:prstGeom>
          <a:noFill/>
        </p:spPr>
        <p:txBody>
          <a:bodyPr wrap="square" lIns="0" tIns="0" rIns="0" bIns="0" rtlCol="0">
            <a:spAutoFit/>
          </a:bodyPr>
          <a:lstStyle/>
          <a:p>
            <a:pPr algn="r"/>
            <a:r>
              <a:rPr lang="de-DE" sz="1400" i="1" dirty="0" err="1" smtClean="0">
                <a:latin typeface="Arial" pitchFamily="34" charset="0"/>
                <a:cs typeface="Arial" pitchFamily="34" charset="0"/>
              </a:rPr>
              <a:t>Adopted</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from</a:t>
            </a:r>
            <a:r>
              <a:rPr lang="de-DE" sz="1400" i="1" dirty="0" smtClean="0">
                <a:latin typeface="Arial" pitchFamily="34" charset="0"/>
                <a:cs typeface="Arial" pitchFamily="34" charset="0"/>
              </a:rPr>
              <a:t> Fig. 9 </a:t>
            </a:r>
            <a:r>
              <a:rPr lang="de-DE" sz="1400" i="1" dirty="0" err="1" smtClean="0">
                <a:latin typeface="Arial" pitchFamily="34" charset="0"/>
                <a:cs typeface="Arial" pitchFamily="34" charset="0"/>
              </a:rPr>
              <a:t>of</a:t>
            </a:r>
            <a:r>
              <a:rPr lang="de-DE" sz="1400" i="1" dirty="0" smtClean="0">
                <a:latin typeface="Arial" pitchFamily="34" charset="0"/>
                <a:cs typeface="Arial" pitchFamily="34" charset="0"/>
              </a:rPr>
              <a:t> </a:t>
            </a:r>
            <a:r>
              <a:rPr lang="de-DE" sz="1400" i="1" dirty="0" err="1" smtClean="0">
                <a:latin typeface="Arial" pitchFamily="34" charset="0"/>
                <a:cs typeface="Arial" pitchFamily="34" charset="0"/>
              </a:rPr>
              <a:t>Unterstrasser</a:t>
            </a:r>
            <a:r>
              <a:rPr lang="de-DE" sz="1400" i="1" dirty="0" smtClean="0">
                <a:latin typeface="Arial" pitchFamily="34" charset="0"/>
                <a:cs typeface="Arial" pitchFamily="34" charset="0"/>
              </a:rPr>
              <a:t> et al, 2017a</a:t>
            </a:r>
          </a:p>
        </p:txBody>
      </p:sp>
      <p:sp>
        <p:nvSpPr>
          <p:cNvPr id="4" name="Fußzeilenplatzhalter 3"/>
          <p:cNvSpPr>
            <a:spLocks noGrp="1"/>
          </p:cNvSpPr>
          <p:nvPr>
            <p:ph type="ftr" sz="quarter" idx="13"/>
          </p:nvPr>
        </p:nvSpPr>
        <p:spPr/>
        <p:txBody>
          <a:bodyPr/>
          <a:lstStyle/>
          <a:p>
            <a:pPr>
              <a:defRPr/>
            </a:pPr>
            <a:r>
              <a:rPr lang="nb-NO" noProof="0" smtClean="0"/>
              <a:t>Unterstrasser &gt;EGU &gt; Lagrangian ice cloud modeling</a:t>
            </a:r>
            <a:endParaRPr lang="en-GB" noProof="0" dirty="0"/>
          </a:p>
        </p:txBody>
      </p:sp>
      <p:sp>
        <p:nvSpPr>
          <p:cNvPr id="9" name="Foliennummernplatzhalter 8"/>
          <p:cNvSpPr>
            <a:spLocks noGrp="1"/>
          </p:cNvSpPr>
          <p:nvPr>
            <p:ph type="sldNum" sz="quarter" idx="14"/>
          </p:nvPr>
        </p:nvSpPr>
        <p:spPr/>
        <p:txBody>
          <a:bodyPr/>
          <a:lstStyle/>
          <a:p>
            <a:pPr>
              <a:defRPr/>
            </a:pPr>
            <a:r>
              <a:rPr lang="en-GB" noProof="0" smtClean="0"/>
              <a:t>DLR.de  •  Chart </a:t>
            </a:r>
            <a:fld id="{A5AC3FBE-A647-41C9-A8C3-4435ED4FC895}" type="slidenum">
              <a:rPr lang="en-GB" noProof="0" smtClean="0"/>
              <a:pPr>
                <a:defRPr/>
              </a:pPr>
              <a:t>9</a:t>
            </a:fld>
            <a:endParaRPr lang="en-GB" noProof="0" dirty="0"/>
          </a:p>
        </p:txBody>
      </p:sp>
    </p:spTree>
    <p:extLst>
      <p:ext uri="{BB962C8B-B14F-4D97-AF65-F5344CB8AC3E}">
        <p14:creationId xmlns:p14="http://schemas.microsoft.com/office/powerpoint/2010/main" val="626802819"/>
      </p:ext>
    </p:extLst>
  </p:cSld>
  <p:clrMapOvr>
    <a:masterClrMapping/>
  </p:clrMapOvr>
  <mc:AlternateContent xmlns:mc="http://schemas.openxmlformats.org/markup-compatibility/2006" xmlns:p14="http://schemas.microsoft.com/office/powerpoint/2010/main">
    <mc:Choice Requires="p14">
      <p:transition spd="slow" p14:dur="2000" advTm="63395"/>
    </mc:Choice>
    <mc:Fallback xmlns="">
      <p:transition spd="slow" advTm="63395"/>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DLR-Präsentation 16:9 Engl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no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Standardeigenschaften</tns:defaultPropertyEditorNamespace>
</tns:customPropertyEditors>
</file>

<file path=customXml/itemProps1.xml><?xml version="1.0" encoding="utf-8"?>
<ds:datastoreItem xmlns:ds="http://schemas.openxmlformats.org/officeDocument/2006/customXml" ds:itemID="{95C61B9F-14F0-4AD9-AC81-B8624FAD5FC8}">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
  <TotalTime>0</TotalTime>
  <Words>1694</Words>
  <Application>Microsoft Office PowerPoint</Application>
  <PresentationFormat>Benutzerdefiniert</PresentationFormat>
  <Paragraphs>217</Paragraphs>
  <Slides>18</Slides>
  <Notes>3</Notes>
  <HiddenSlides>0</HiddenSlides>
  <MMClips>0</MMClips>
  <ScaleCrop>false</ScaleCrop>
  <HeadingPairs>
    <vt:vector size="4" baseType="variant">
      <vt:variant>
        <vt:lpstr>Design</vt:lpstr>
      </vt:variant>
      <vt:variant>
        <vt:i4>1</vt:i4>
      </vt:variant>
      <vt:variant>
        <vt:lpstr>Folientitel</vt:lpstr>
      </vt:variant>
      <vt:variant>
        <vt:i4>18</vt:i4>
      </vt:variant>
    </vt:vector>
  </HeadingPairs>
  <TitlesOfParts>
    <vt:vector size="19" baseType="lpstr">
      <vt:lpstr>DLR-Präsentation 16:9 Englisch</vt:lpstr>
      <vt:lpstr>The Lagrangian ice microphysics code LCM: Introduction, current developments and benefits</vt:lpstr>
      <vt:lpstr>Introduction</vt:lpstr>
      <vt:lpstr>Terminology</vt:lpstr>
      <vt:lpstr>Design concept</vt:lpstr>
      <vt:lpstr>Features of ice LCM</vt:lpstr>
      <vt:lpstr>Benefits</vt:lpstr>
      <vt:lpstr>LCM vs. Eulerian bulk scheme</vt:lpstr>
      <vt:lpstr>LCM vs. Eulerian bulk scheme</vt:lpstr>
      <vt:lpstr>LCM vs. Eulerian bulk scheme</vt:lpstr>
      <vt:lpstr>Tagging feature</vt:lpstr>
      <vt:lpstr>Tagging feature</vt:lpstr>
      <vt:lpstr>Numerical diffusion </vt:lpstr>
      <vt:lpstr>Formation of hydrometeors in LCMs</vt:lpstr>
      <vt:lpstr>Nucleation implementation with strong threshold</vt:lpstr>
      <vt:lpstr>Stochastic nucleation implementation</vt:lpstr>
      <vt:lpstr>Stochastic nucleation implementation</vt:lpstr>
      <vt:lpstr>Summary</vt:lpstr>
      <vt:lpstr>Figure sources</vt:lpstr>
    </vt:vector>
  </TitlesOfParts>
  <Company>DLR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Unterstraßer, Simon</dc:creator>
  <cp:lastModifiedBy>Unterstraßer, Simon</cp:lastModifiedBy>
  <cp:revision>155</cp:revision>
  <dcterms:created xsi:type="dcterms:W3CDTF">2012-06-19T06:51:55Z</dcterms:created>
  <dcterms:modified xsi:type="dcterms:W3CDTF">2020-05-03T20:11:53Z</dcterms:modified>
</cp:coreProperties>
</file>