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handoutMasterIdLst>
    <p:handoutMasterId r:id="rId10"/>
  </p:handoutMasterIdLst>
  <p:sldIdLst>
    <p:sldId id="256" r:id="rId2"/>
    <p:sldId id="280" r:id="rId3"/>
    <p:sldId id="264" r:id="rId4"/>
    <p:sldId id="261" r:id="rId5"/>
    <p:sldId id="277" r:id="rId6"/>
    <p:sldId id="263" r:id="rId7"/>
    <p:sldId id="278"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7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clrMru>
    <a:srgbClr val="FFB9FF"/>
    <a:srgbClr val="064E83"/>
    <a:srgbClr val="6C8AAF"/>
    <a:srgbClr val="2E3F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598" autoAdjust="0"/>
  </p:normalViewPr>
  <p:slideViewPr>
    <p:cSldViewPr snapToGrid="0" snapToObjects="1" showGuides="1">
      <p:cViewPr varScale="1">
        <p:scale>
          <a:sx n="72" d="100"/>
          <a:sy n="72" d="100"/>
        </p:scale>
        <p:origin x="1350" y="66"/>
      </p:cViewPr>
      <p:guideLst>
        <p:guide orient="horz" pos="2160"/>
        <p:guide pos="2879"/>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57351A7-8A0E-BC4A-B507-BC9FBEDEB94D}" type="datetime1">
              <a:rPr lang="en-US" smtClean="0"/>
              <a:pPr/>
              <a:t>4/24/2020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EFFE683-3A33-1F4A-90D8-528147015F19}" type="slidenum">
              <a:rPr lang="en-US" smtClean="0"/>
              <a:pPr/>
              <a:t>‹#›</a:t>
            </a:fld>
            <a:endParaRPr lang="en-US"/>
          </a:p>
        </p:txBody>
      </p:sp>
    </p:spTree>
    <p:extLst>
      <p:ext uri="{BB962C8B-B14F-4D97-AF65-F5344CB8AC3E}">
        <p14:creationId xmlns:p14="http://schemas.microsoft.com/office/powerpoint/2010/main" val="26656456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0BA50B-6875-0F43-A70A-41BA2A188017}" type="datetime1">
              <a:rPr lang="en-US" smtClean="0"/>
              <a:pPr/>
              <a:t>4/24/2020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03270C-FB42-C54A-AC71-B4EEB4FA7F12}" type="slidenum">
              <a:rPr lang="en-US" smtClean="0"/>
              <a:pPr/>
              <a:t>‹#›</a:t>
            </a:fld>
            <a:endParaRPr lang="en-US"/>
          </a:p>
        </p:txBody>
      </p:sp>
    </p:spTree>
    <p:extLst>
      <p:ext uri="{BB962C8B-B14F-4D97-AF65-F5344CB8AC3E}">
        <p14:creationId xmlns:p14="http://schemas.microsoft.com/office/powerpoint/2010/main" val="41528543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9" name="Picture 8" descr="ECMWF_Master_Logo_RGB_nostrap.png"/>
          <p:cNvPicPr>
            <a:picLocks noChangeAspect="1"/>
          </p:cNvPicPr>
          <p:nvPr userDrawn="1"/>
        </p:nvPicPr>
        <p:blipFill>
          <a:blip r:embed="rId2"/>
          <a:stretch>
            <a:fillRect/>
          </a:stretch>
        </p:blipFill>
        <p:spPr>
          <a:xfrm>
            <a:off x="1620422" y="5984876"/>
            <a:ext cx="2135591" cy="366955"/>
          </a:xfrm>
          <a:prstGeom prst="rect">
            <a:avLst/>
          </a:prstGeom>
        </p:spPr>
      </p:pic>
      <p:sp>
        <p:nvSpPr>
          <p:cNvPr id="11" name="Date Placeholder 10"/>
          <p:cNvSpPr txBox="1">
            <a:spLocks/>
          </p:cNvSpPr>
          <p:nvPr userDrawn="1"/>
        </p:nvSpPr>
        <p:spPr>
          <a:xfrm>
            <a:off x="5836856" y="5984876"/>
            <a:ext cx="1687303" cy="365125"/>
          </a:xfrm>
          <a:prstGeom prst="rect">
            <a:avLst/>
          </a:prstGeom>
        </p:spPr>
        <p:txBody>
          <a:bodyPr vert="horz" lIns="0" tIns="0" rIns="0" bIns="0" rtlCol="0" anchor="b" anchorCtr="0"/>
          <a:lstStyle>
            <a:lvl1pPr algn="r">
              <a:defRPr>
                <a:solidFill>
                  <a:schemeClr val="bg1"/>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64E83"/>
                </a:solidFill>
                <a:effectLst/>
                <a:uLnTx/>
                <a:uFillTx/>
                <a:latin typeface="Tw Cen MT" panose="020B0602020104020603" pitchFamily="34" charset="0"/>
                <a:ea typeface="+mn-ea"/>
                <a:cs typeface="+mn-cs"/>
              </a:rPr>
              <a:t>© ECMWF </a:t>
            </a:r>
            <a:fld id="{D4C56AD5-C73F-B44A-96CB-E8BE2C5CB95A}" type="datetime4">
              <a:rPr kumimoji="0" lang="en-US" sz="900" b="0" i="0" u="none" strike="noStrike" kern="1200" cap="none" spc="0" normalizeH="0" baseline="0" noProof="0" smtClean="0">
                <a:ln>
                  <a:noFill/>
                </a:ln>
                <a:solidFill>
                  <a:srgbClr val="064E83"/>
                </a:solidFill>
                <a:effectLst/>
                <a:uLnTx/>
                <a:uFillTx/>
                <a:latin typeface="Tw Cen MT" panose="020B0602020104020603" pitchFamily="34"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April 24, 2020</a:t>
            </a:fld>
            <a:endParaRPr kumimoji="0" lang="en-US" sz="900" b="0" i="0" u="none" strike="noStrike" kern="1200" cap="none" spc="0" normalizeH="0" baseline="0" noProof="0" dirty="0">
              <a:ln>
                <a:noFill/>
              </a:ln>
              <a:solidFill>
                <a:srgbClr val="064E83"/>
              </a:solidFill>
              <a:effectLst/>
              <a:uLnTx/>
              <a:uFillTx/>
              <a:latin typeface="Tw Cen MT" panose="020B0602020104020603" pitchFamily="34" charset="0"/>
              <a:ea typeface="+mn-ea"/>
              <a:cs typeface="+mn-cs"/>
            </a:endParaRPr>
          </a:p>
        </p:txBody>
      </p:sp>
      <p:sp>
        <p:nvSpPr>
          <p:cNvPr id="13" name="Text Placeholder 12"/>
          <p:cNvSpPr>
            <a:spLocks noGrp="1"/>
          </p:cNvSpPr>
          <p:nvPr>
            <p:ph type="body" sz="quarter" idx="10" hasCustomPrompt="1"/>
          </p:nvPr>
        </p:nvSpPr>
        <p:spPr>
          <a:xfrm>
            <a:off x="1620422" y="1294198"/>
            <a:ext cx="5903737" cy="519800"/>
          </a:xfrm>
          <a:prstGeom prst="rect">
            <a:avLst/>
          </a:prstGeom>
        </p:spPr>
        <p:txBody>
          <a:bodyPr vert="horz" lIns="0" tIns="0" rIns="0" bIns="0" anchor="b" anchorCtr="0">
            <a:spAutoFit/>
          </a:bodyPr>
          <a:lstStyle>
            <a:lvl1pPr marL="0" indent="0">
              <a:lnSpc>
                <a:spcPts val="4000"/>
              </a:lnSpc>
              <a:spcBef>
                <a:spcPts val="0"/>
              </a:spcBef>
              <a:buNone/>
              <a:defRPr sz="3600" b="1">
                <a:solidFill>
                  <a:srgbClr val="064E83"/>
                </a:solidFill>
                <a:latin typeface="Tw Cen MT" panose="020B0602020104020603" pitchFamily="34" charset="0"/>
              </a:defRPr>
            </a:lvl1pPr>
          </a:lstStyle>
          <a:p>
            <a:pPr lvl="0"/>
            <a:r>
              <a:rPr lang="en-GB" dirty="0"/>
              <a:t>Title of Presentation</a:t>
            </a:r>
          </a:p>
        </p:txBody>
      </p:sp>
      <p:sp>
        <p:nvSpPr>
          <p:cNvPr id="14" name="Text Placeholder 12"/>
          <p:cNvSpPr>
            <a:spLocks noGrp="1"/>
          </p:cNvSpPr>
          <p:nvPr>
            <p:ph type="body" sz="quarter" idx="11" hasCustomPrompt="1"/>
          </p:nvPr>
        </p:nvSpPr>
        <p:spPr>
          <a:xfrm>
            <a:off x="1620422" y="1980000"/>
            <a:ext cx="5903737" cy="382156"/>
          </a:xfrm>
          <a:prstGeom prst="rect">
            <a:avLst/>
          </a:prstGeom>
        </p:spPr>
        <p:txBody>
          <a:bodyPr vert="horz" wrap="square" lIns="0" tIns="0" rIns="0" bIns="0">
            <a:spAutoFit/>
          </a:bodyPr>
          <a:lstStyle>
            <a:lvl1pPr marL="0" indent="0">
              <a:lnSpc>
                <a:spcPts val="3000"/>
              </a:lnSpc>
              <a:spcBef>
                <a:spcPts val="0"/>
              </a:spcBef>
              <a:buNone/>
              <a:defRPr sz="2400">
                <a:solidFill>
                  <a:srgbClr val="064E83"/>
                </a:solidFill>
                <a:latin typeface="Tw Cen MT" panose="020B0602020104020603" pitchFamily="34" charset="0"/>
              </a:defRPr>
            </a:lvl1pPr>
          </a:lstStyle>
          <a:p>
            <a:pPr lvl="0"/>
            <a:r>
              <a:rPr lang="en-GB" dirty="0"/>
              <a:t>Subtitle of Presentation</a:t>
            </a:r>
          </a:p>
        </p:txBody>
      </p:sp>
      <p:sp>
        <p:nvSpPr>
          <p:cNvPr id="15" name="Text Placeholder 12"/>
          <p:cNvSpPr>
            <a:spLocks noGrp="1"/>
          </p:cNvSpPr>
          <p:nvPr>
            <p:ph type="body" sz="quarter" idx="12" hasCustomPrompt="1"/>
          </p:nvPr>
        </p:nvSpPr>
        <p:spPr>
          <a:xfrm>
            <a:off x="1620422" y="2700002"/>
            <a:ext cx="5903737" cy="307777"/>
          </a:xfrm>
          <a:prstGeom prst="rect">
            <a:avLst/>
          </a:prstGeom>
        </p:spPr>
        <p:txBody>
          <a:bodyPr vert="horz" wrap="square" lIns="0" tIns="0" rIns="0" bIns="0">
            <a:spAutoFit/>
          </a:bodyPr>
          <a:lstStyle>
            <a:lvl1pPr marL="0" indent="0">
              <a:lnSpc>
                <a:spcPts val="2400"/>
              </a:lnSpc>
              <a:spcBef>
                <a:spcPts val="0"/>
              </a:spcBef>
              <a:buNone/>
              <a:defRPr sz="2000">
                <a:solidFill>
                  <a:srgbClr val="064E83"/>
                </a:solidFill>
                <a:latin typeface="Tw Cen MT" panose="020B0602020104020603" pitchFamily="34" charset="0"/>
              </a:defRPr>
            </a:lvl1pPr>
          </a:lstStyle>
          <a:p>
            <a:pPr lvl="0"/>
            <a:r>
              <a:rPr lang="en-GB" dirty="0"/>
              <a:t>Author’s Name</a:t>
            </a:r>
          </a:p>
        </p:txBody>
      </p:sp>
      <p:sp>
        <p:nvSpPr>
          <p:cNvPr id="16" name="Text Placeholder 12"/>
          <p:cNvSpPr>
            <a:spLocks noGrp="1"/>
          </p:cNvSpPr>
          <p:nvPr>
            <p:ph type="body" sz="quarter" idx="13" hasCustomPrompt="1"/>
          </p:nvPr>
        </p:nvSpPr>
        <p:spPr>
          <a:xfrm>
            <a:off x="1620422" y="3121225"/>
            <a:ext cx="5903737" cy="245003"/>
          </a:xfrm>
          <a:prstGeom prst="rect">
            <a:avLst/>
          </a:prstGeom>
        </p:spPr>
        <p:txBody>
          <a:bodyPr vert="horz" wrap="square" lIns="0" tIns="0" rIns="0" bIns="0">
            <a:spAutoFit/>
          </a:bodyPr>
          <a:lstStyle>
            <a:lvl1pPr marL="0" indent="0">
              <a:lnSpc>
                <a:spcPts val="2000"/>
              </a:lnSpc>
              <a:spcBef>
                <a:spcPts val="0"/>
              </a:spcBef>
              <a:buNone/>
              <a:defRPr sz="1600">
                <a:solidFill>
                  <a:srgbClr val="064E83"/>
                </a:solidFill>
                <a:latin typeface="Tw Cen MT" panose="020B0602020104020603" pitchFamily="34" charset="0"/>
              </a:defRPr>
            </a:lvl1pPr>
          </a:lstStyle>
          <a:p>
            <a:pPr lvl="0"/>
            <a:r>
              <a:rPr lang="en-GB" dirty="0"/>
              <a:t>Author’s Address</a:t>
            </a:r>
          </a:p>
        </p:txBody>
      </p:sp>
      <p:sp>
        <p:nvSpPr>
          <p:cNvPr id="17" name="Text Placeholder 12"/>
          <p:cNvSpPr>
            <a:spLocks noGrp="1"/>
          </p:cNvSpPr>
          <p:nvPr>
            <p:ph type="body" sz="quarter" idx="14" hasCustomPrompt="1"/>
          </p:nvPr>
        </p:nvSpPr>
        <p:spPr>
          <a:xfrm>
            <a:off x="1620422" y="3429000"/>
            <a:ext cx="5903737" cy="219227"/>
          </a:xfrm>
          <a:prstGeom prst="rect">
            <a:avLst/>
          </a:prstGeom>
        </p:spPr>
        <p:txBody>
          <a:bodyPr vert="horz" wrap="square" lIns="0" tIns="0" rIns="0" bIns="0">
            <a:spAutoFit/>
          </a:bodyPr>
          <a:lstStyle>
            <a:lvl1pPr marL="0" indent="0">
              <a:lnSpc>
                <a:spcPts val="1800"/>
              </a:lnSpc>
              <a:spcBef>
                <a:spcPts val="0"/>
              </a:spcBef>
              <a:buNone/>
              <a:defRPr sz="1400">
                <a:solidFill>
                  <a:srgbClr val="064E83"/>
                </a:solidFill>
                <a:latin typeface="Tw Cen MT" panose="020B0602020104020603" pitchFamily="34" charset="0"/>
              </a:defRPr>
            </a:lvl1pPr>
          </a:lstStyle>
          <a:p>
            <a:pPr lvl="0"/>
            <a:r>
              <a:rPr lang="en-GB" dirty="0" err="1"/>
              <a:t>email@ddress</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Footer Placeholder 11"/>
          <p:cNvSpPr txBox="1">
            <a:spLocks/>
          </p:cNvSpPr>
          <p:nvPr userDrawn="1"/>
        </p:nvSpPr>
        <p:spPr>
          <a:xfrm>
            <a:off x="2962791" y="6308256"/>
            <a:ext cx="3443912" cy="230657"/>
          </a:xfrm>
          <a:prstGeom prst="rect">
            <a:avLst/>
          </a:prstGeom>
        </p:spPr>
        <p:txBody>
          <a:bodyPr vert="horz" lIns="108000" tIns="0" rIns="0" bIns="0" rtlCol="0" anchor="b" anchorCtr="0">
            <a:noAutofit/>
          </a:bodyPr>
          <a:lstStyle>
            <a:lvl1pPr algn="l">
              <a:defRPr sz="800" b="1" cap="all" baseline="0">
                <a:solidFill>
                  <a:srgbClr val="064E83"/>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all" spc="0" normalizeH="0" baseline="0" noProof="0">
                <a:ln>
                  <a:noFill/>
                </a:ln>
                <a:solidFill>
                  <a:srgbClr val="064E83"/>
                </a:solidFill>
                <a:effectLst/>
                <a:uLnTx/>
                <a:uFillTx/>
                <a:latin typeface="+mn-lt"/>
                <a:ea typeface="+mn-ea"/>
                <a:cs typeface="+mn-cs"/>
              </a:rPr>
              <a:t>European Centre for Medium-Range Weather Forecasts</a:t>
            </a:r>
            <a:endParaRPr kumimoji="0" lang="en-US" sz="800" b="1" i="0" u="none" strike="noStrike" kern="1200" cap="all" spc="0" normalizeH="0" baseline="0" noProof="0" dirty="0">
              <a:ln>
                <a:noFill/>
              </a:ln>
              <a:solidFill>
                <a:srgbClr val="064E83"/>
              </a:solidFill>
              <a:effectLst/>
              <a:uLnTx/>
              <a:uFillTx/>
              <a:latin typeface="+mn-lt"/>
              <a:ea typeface="+mn-ea"/>
              <a:cs typeface="+mn-cs"/>
            </a:endParaRPr>
          </a:p>
        </p:txBody>
      </p:sp>
      <p:pic>
        <p:nvPicPr>
          <p:cNvPr id="13" name="Picture 12" descr="ECMWF_Master_Logo_RGB_nostrap.png"/>
          <p:cNvPicPr>
            <a:picLocks noChangeAspect="1"/>
          </p:cNvPicPr>
          <p:nvPr userDrawn="1"/>
        </p:nvPicPr>
        <p:blipFill>
          <a:blip r:embed="rId2"/>
          <a:stretch>
            <a:fillRect/>
          </a:stretch>
        </p:blipFill>
        <p:spPr>
          <a:xfrm>
            <a:off x="1620422" y="6308256"/>
            <a:ext cx="1342369" cy="230657"/>
          </a:xfrm>
          <a:prstGeom prst="rect">
            <a:avLst/>
          </a:prstGeom>
        </p:spPr>
      </p:pic>
      <p:sp>
        <p:nvSpPr>
          <p:cNvPr id="9" name="Title 8"/>
          <p:cNvSpPr>
            <a:spLocks noGrp="1"/>
          </p:cNvSpPr>
          <p:nvPr>
            <p:ph type="title"/>
          </p:nvPr>
        </p:nvSpPr>
        <p:spPr>
          <a:xfrm>
            <a:off x="1620422" y="360000"/>
            <a:ext cx="5903737" cy="369332"/>
          </a:xfrm>
          <a:prstGeom prst="rect">
            <a:avLst/>
          </a:prstGeom>
        </p:spPr>
        <p:txBody>
          <a:bodyPr lIns="0" tIns="0" rIns="0" bIns="0"/>
          <a:lstStyle>
            <a:lvl1pPr>
              <a:defRPr>
                <a:solidFill>
                  <a:srgbClr val="064E83"/>
                </a:solidFill>
                <a:latin typeface="Tw Cen MT" panose="020B0602020104020603" pitchFamily="34" charset="0"/>
              </a:defRPr>
            </a:lvl1pPr>
          </a:lstStyle>
          <a:p>
            <a:r>
              <a:rPr lang="en-US" dirty="0"/>
              <a:t>Click to edit Master title style</a:t>
            </a:r>
          </a:p>
        </p:txBody>
      </p:sp>
      <p:sp>
        <p:nvSpPr>
          <p:cNvPr id="11" name="Content Placeholder 10"/>
          <p:cNvSpPr>
            <a:spLocks noGrp="1"/>
          </p:cNvSpPr>
          <p:nvPr>
            <p:ph sz="quarter" idx="14" hasCustomPrompt="1"/>
          </p:nvPr>
        </p:nvSpPr>
        <p:spPr>
          <a:xfrm>
            <a:off x="1620422" y="936000"/>
            <a:ext cx="5903738" cy="4986000"/>
          </a:xfrm>
          <a:prstGeom prst="rect">
            <a:avLst/>
          </a:prstGeom>
        </p:spPr>
        <p:txBody>
          <a:bodyPr lIns="0" tIns="0" rIns="0" bIns="0"/>
          <a:lstStyle>
            <a:lvl1pPr marL="0" indent="-180000">
              <a:lnSpc>
                <a:spcPts val="2200"/>
              </a:lnSpc>
              <a:spcBef>
                <a:spcPts val="1100"/>
              </a:spcBef>
              <a:buClr>
                <a:srgbClr val="064E83"/>
              </a:buClr>
              <a:defRPr sz="1800">
                <a:solidFill>
                  <a:schemeClr val="tx1"/>
                </a:solidFill>
                <a:latin typeface="Tw Cen MT" panose="020B0602020104020603" pitchFamily="34" charset="0"/>
              </a:defRPr>
            </a:lvl1pPr>
            <a:lvl2pPr marL="630000" indent="-270000">
              <a:lnSpc>
                <a:spcPts val="2000"/>
              </a:lnSpc>
              <a:spcBef>
                <a:spcPts val="1000"/>
              </a:spcBef>
              <a:buClr>
                <a:srgbClr val="064E83"/>
              </a:buClr>
              <a:defRPr sz="1600">
                <a:solidFill>
                  <a:schemeClr val="tx1"/>
                </a:solidFill>
                <a:latin typeface="Tw Cen MT" panose="020B0602020104020603" pitchFamily="34" charset="0"/>
              </a:defRPr>
            </a:lvl2pPr>
            <a:lvl3pPr marL="990000" indent="-270000">
              <a:lnSpc>
                <a:spcPts val="1800"/>
              </a:lnSpc>
              <a:spcBef>
                <a:spcPts val="900"/>
              </a:spcBef>
              <a:buClr>
                <a:srgbClr val="064E83"/>
              </a:buClr>
              <a:defRPr sz="1400">
                <a:solidFill>
                  <a:schemeClr val="tx1"/>
                </a:solidFill>
                <a:latin typeface="Tw Cen MT" panose="020B0602020104020603" pitchFamily="34" charset="0"/>
              </a:defRPr>
            </a:lvl3pPr>
            <a:lvl4pPr marL="1350000" indent="-270000">
              <a:lnSpc>
                <a:spcPts val="1600"/>
              </a:lnSpc>
              <a:spcBef>
                <a:spcPts val="800"/>
              </a:spcBef>
              <a:buClr>
                <a:srgbClr val="064E83"/>
              </a:buClr>
              <a:defRPr sz="1200">
                <a:solidFill>
                  <a:schemeClr val="tx1"/>
                </a:solidFill>
                <a:latin typeface="Tw Cen MT" panose="020B0602020104020603" pitchFamily="34" charset="0"/>
              </a:defRPr>
            </a:lvl4pPr>
            <a:lvl5pPr marL="1710000" indent="-270000">
              <a:lnSpc>
                <a:spcPts val="1400"/>
              </a:lnSpc>
              <a:spcBef>
                <a:spcPts val="700"/>
              </a:spcBef>
              <a:buClr>
                <a:srgbClr val="064E83"/>
              </a:buClr>
              <a:defRPr sz="1000">
                <a:solidFill>
                  <a:schemeClr val="tx1"/>
                </a:solidFill>
                <a:latin typeface="Tw Cen MT" panose="020B0602020104020603" pitchFamily="34" charset="0"/>
              </a:defRPr>
            </a:lvl5pPr>
          </a:lstStyle>
          <a:p>
            <a:pPr lvl="0"/>
            <a:r>
              <a:rPr lang="en-GB" dirty="0"/>
              <a:t>Top level text goes in here </a:t>
            </a:r>
          </a:p>
          <a:p>
            <a:pPr lvl="1"/>
            <a:r>
              <a:rPr lang="en-GB" dirty="0"/>
              <a:t>Second level text goes in here</a:t>
            </a:r>
          </a:p>
          <a:p>
            <a:pPr lvl="2"/>
            <a:r>
              <a:rPr lang="en-GB" dirty="0"/>
              <a:t>Third level text goes in here</a:t>
            </a:r>
          </a:p>
          <a:p>
            <a:pPr lvl="3"/>
            <a:r>
              <a:rPr lang="en-GB" dirty="0"/>
              <a:t>Fourth level text goes in here</a:t>
            </a:r>
          </a:p>
          <a:p>
            <a:pPr lvl="4"/>
            <a:r>
              <a:rPr lang="en-GB" dirty="0"/>
              <a:t>Fifth level text goes in here</a:t>
            </a:r>
            <a:endParaRPr lang="en-US" dirty="0"/>
          </a:p>
        </p:txBody>
      </p:sp>
      <p:sp>
        <p:nvSpPr>
          <p:cNvPr id="12" name="Slide Number Placeholder 2"/>
          <p:cNvSpPr>
            <a:spLocks noGrp="1"/>
          </p:cNvSpPr>
          <p:nvPr>
            <p:ph type="sldNum" sz="quarter" idx="10"/>
          </p:nvPr>
        </p:nvSpPr>
        <p:spPr>
          <a:xfrm>
            <a:off x="7524159" y="6308255"/>
            <a:ext cx="1619840" cy="216000"/>
          </a:xfrm>
          <a:prstGeom prst="rect">
            <a:avLst/>
          </a:prstGeom>
        </p:spPr>
        <p:txBody>
          <a:bodyPr lIns="0" tIns="0" rIns="0" bIns="0" anchor="b" anchorCtr="0"/>
          <a:lstStyle>
            <a:lvl1pPr algn="ctr">
              <a:defRPr sz="900" b="1">
                <a:solidFill>
                  <a:srgbClr val="064E83"/>
                </a:solidFill>
              </a:defRPr>
            </a:lvl1pPr>
          </a:lstStyle>
          <a:p>
            <a:fld id="{6B3B0B0F-E794-1244-9699-107C60B9C23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narrow margins">
    <p:spTree>
      <p:nvGrpSpPr>
        <p:cNvPr id="1" name=""/>
        <p:cNvGrpSpPr/>
        <p:nvPr/>
      </p:nvGrpSpPr>
      <p:grpSpPr>
        <a:xfrm>
          <a:off x="0" y="0"/>
          <a:ext cx="0" cy="0"/>
          <a:chOff x="0" y="0"/>
          <a:chExt cx="0" cy="0"/>
        </a:xfrm>
      </p:grpSpPr>
      <p:sp>
        <p:nvSpPr>
          <p:cNvPr id="10" name="Footer Placeholder 11"/>
          <p:cNvSpPr txBox="1">
            <a:spLocks/>
          </p:cNvSpPr>
          <p:nvPr userDrawn="1"/>
        </p:nvSpPr>
        <p:spPr>
          <a:xfrm>
            <a:off x="2152580" y="6308256"/>
            <a:ext cx="3443912" cy="230657"/>
          </a:xfrm>
          <a:prstGeom prst="rect">
            <a:avLst/>
          </a:prstGeom>
        </p:spPr>
        <p:txBody>
          <a:bodyPr vert="horz" lIns="108000" tIns="0" rIns="0" bIns="0" rtlCol="0" anchor="b" anchorCtr="0">
            <a:noAutofit/>
          </a:bodyPr>
          <a:lstStyle>
            <a:lvl1pPr algn="l">
              <a:defRPr sz="800" b="1" cap="all" baseline="0">
                <a:solidFill>
                  <a:srgbClr val="064E83"/>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all" spc="0" normalizeH="0" baseline="0" noProof="0">
                <a:ln>
                  <a:noFill/>
                </a:ln>
                <a:solidFill>
                  <a:srgbClr val="064E83"/>
                </a:solidFill>
                <a:effectLst/>
                <a:uLnTx/>
                <a:uFillTx/>
                <a:latin typeface="+mn-lt"/>
                <a:ea typeface="+mn-ea"/>
                <a:cs typeface="+mn-cs"/>
              </a:rPr>
              <a:t>European Centre for Medium-Range Weather Forecasts</a:t>
            </a:r>
            <a:endParaRPr kumimoji="0" lang="en-US" sz="800" b="1" i="0" u="none" strike="noStrike" kern="1200" cap="all" spc="0" normalizeH="0" baseline="0" noProof="0" dirty="0">
              <a:ln>
                <a:noFill/>
              </a:ln>
              <a:solidFill>
                <a:srgbClr val="064E83"/>
              </a:solidFill>
              <a:effectLst/>
              <a:uLnTx/>
              <a:uFillTx/>
              <a:latin typeface="+mn-lt"/>
              <a:ea typeface="+mn-ea"/>
              <a:cs typeface="+mn-cs"/>
            </a:endParaRPr>
          </a:p>
        </p:txBody>
      </p:sp>
      <p:pic>
        <p:nvPicPr>
          <p:cNvPr id="13" name="Picture 12" descr="ECMWF_Master_Logo_RGB_nostrap.png"/>
          <p:cNvPicPr>
            <a:picLocks noChangeAspect="1"/>
          </p:cNvPicPr>
          <p:nvPr userDrawn="1"/>
        </p:nvPicPr>
        <p:blipFill>
          <a:blip r:embed="rId2"/>
          <a:stretch>
            <a:fillRect/>
          </a:stretch>
        </p:blipFill>
        <p:spPr>
          <a:xfrm>
            <a:off x="810211" y="6308256"/>
            <a:ext cx="1342369" cy="230657"/>
          </a:xfrm>
          <a:prstGeom prst="rect">
            <a:avLst/>
          </a:prstGeom>
        </p:spPr>
      </p:pic>
      <p:sp>
        <p:nvSpPr>
          <p:cNvPr id="9" name="Title 8"/>
          <p:cNvSpPr>
            <a:spLocks noGrp="1"/>
          </p:cNvSpPr>
          <p:nvPr>
            <p:ph type="title"/>
          </p:nvPr>
        </p:nvSpPr>
        <p:spPr>
          <a:xfrm>
            <a:off x="810211" y="360000"/>
            <a:ext cx="7524159" cy="369332"/>
          </a:xfrm>
          <a:prstGeom prst="rect">
            <a:avLst/>
          </a:prstGeom>
        </p:spPr>
        <p:txBody>
          <a:bodyPr lIns="0" tIns="0" rIns="0" bIns="0"/>
          <a:lstStyle>
            <a:lvl1pPr>
              <a:defRPr>
                <a:solidFill>
                  <a:srgbClr val="064E83"/>
                </a:solidFill>
                <a:latin typeface="Tw Cen MT" panose="020B0602020104020603" pitchFamily="34" charset="0"/>
              </a:defRPr>
            </a:lvl1pPr>
          </a:lstStyle>
          <a:p>
            <a:r>
              <a:rPr lang="en-US"/>
              <a:t>Click to edit Master title style</a:t>
            </a:r>
            <a:endParaRPr lang="en-US" dirty="0"/>
          </a:p>
        </p:txBody>
      </p:sp>
      <p:sp>
        <p:nvSpPr>
          <p:cNvPr id="11" name="Content Placeholder 10"/>
          <p:cNvSpPr>
            <a:spLocks noGrp="1"/>
          </p:cNvSpPr>
          <p:nvPr>
            <p:ph sz="quarter" idx="14" hasCustomPrompt="1"/>
          </p:nvPr>
        </p:nvSpPr>
        <p:spPr>
          <a:xfrm>
            <a:off x="810211" y="936000"/>
            <a:ext cx="7524159" cy="4986000"/>
          </a:xfrm>
          <a:prstGeom prst="rect">
            <a:avLst/>
          </a:prstGeom>
        </p:spPr>
        <p:txBody>
          <a:bodyPr lIns="0" tIns="0" rIns="0" bIns="0"/>
          <a:lstStyle>
            <a:lvl1pPr marL="0" indent="-180000">
              <a:lnSpc>
                <a:spcPts val="2200"/>
              </a:lnSpc>
              <a:spcBef>
                <a:spcPts val="1100"/>
              </a:spcBef>
              <a:buClr>
                <a:srgbClr val="064E83"/>
              </a:buClr>
              <a:defRPr sz="1800">
                <a:solidFill>
                  <a:schemeClr val="tx1"/>
                </a:solidFill>
                <a:latin typeface="Tw Cen MT" panose="020B0602020104020603" pitchFamily="34" charset="0"/>
              </a:defRPr>
            </a:lvl1pPr>
            <a:lvl2pPr marL="630000" indent="-270000">
              <a:lnSpc>
                <a:spcPts val="2000"/>
              </a:lnSpc>
              <a:spcBef>
                <a:spcPts val="1000"/>
              </a:spcBef>
              <a:buClr>
                <a:srgbClr val="064E83"/>
              </a:buClr>
              <a:defRPr sz="1600">
                <a:solidFill>
                  <a:schemeClr val="tx1"/>
                </a:solidFill>
                <a:latin typeface="Tw Cen MT" panose="020B0602020104020603" pitchFamily="34" charset="0"/>
              </a:defRPr>
            </a:lvl2pPr>
            <a:lvl3pPr marL="990000" indent="-270000">
              <a:lnSpc>
                <a:spcPts val="1800"/>
              </a:lnSpc>
              <a:spcBef>
                <a:spcPts val="900"/>
              </a:spcBef>
              <a:buClr>
                <a:srgbClr val="064E83"/>
              </a:buClr>
              <a:defRPr sz="1400">
                <a:solidFill>
                  <a:schemeClr val="tx1"/>
                </a:solidFill>
                <a:latin typeface="Tw Cen MT" panose="020B0602020104020603" pitchFamily="34" charset="0"/>
              </a:defRPr>
            </a:lvl3pPr>
            <a:lvl4pPr marL="1350000" indent="-270000">
              <a:lnSpc>
                <a:spcPts val="1600"/>
              </a:lnSpc>
              <a:spcBef>
                <a:spcPts val="800"/>
              </a:spcBef>
              <a:buClr>
                <a:srgbClr val="064E83"/>
              </a:buClr>
              <a:defRPr sz="1200">
                <a:solidFill>
                  <a:schemeClr val="tx1"/>
                </a:solidFill>
                <a:latin typeface="Tw Cen MT" panose="020B0602020104020603" pitchFamily="34" charset="0"/>
              </a:defRPr>
            </a:lvl4pPr>
            <a:lvl5pPr marL="1710000" indent="-270000">
              <a:lnSpc>
                <a:spcPts val="1400"/>
              </a:lnSpc>
              <a:spcBef>
                <a:spcPts val="700"/>
              </a:spcBef>
              <a:buClr>
                <a:srgbClr val="064E83"/>
              </a:buClr>
              <a:defRPr sz="1000">
                <a:solidFill>
                  <a:schemeClr val="tx1"/>
                </a:solidFill>
                <a:latin typeface="Tw Cen MT" panose="020B0602020104020603" pitchFamily="34" charset="0"/>
              </a:defRPr>
            </a:lvl5pPr>
          </a:lstStyle>
          <a:p>
            <a:pPr lvl="0"/>
            <a:r>
              <a:rPr lang="en-GB" dirty="0"/>
              <a:t>Top level text goes in here </a:t>
            </a:r>
          </a:p>
          <a:p>
            <a:pPr lvl="1"/>
            <a:r>
              <a:rPr lang="en-GB" dirty="0"/>
              <a:t>Second level text goes in here</a:t>
            </a:r>
          </a:p>
          <a:p>
            <a:pPr lvl="2"/>
            <a:r>
              <a:rPr lang="en-GB" dirty="0"/>
              <a:t>Third level text goes in here</a:t>
            </a:r>
          </a:p>
          <a:p>
            <a:pPr lvl="3"/>
            <a:r>
              <a:rPr lang="en-GB" dirty="0"/>
              <a:t>Fourth level text goes in here</a:t>
            </a:r>
          </a:p>
          <a:p>
            <a:pPr lvl="4"/>
            <a:r>
              <a:rPr lang="en-GB" dirty="0"/>
              <a:t>Fifth level text goes in here</a:t>
            </a:r>
            <a:endParaRPr lang="en-US" dirty="0"/>
          </a:p>
        </p:txBody>
      </p:sp>
      <p:sp>
        <p:nvSpPr>
          <p:cNvPr id="12" name="Slide Number Placeholder 2"/>
          <p:cNvSpPr>
            <a:spLocks noGrp="1"/>
          </p:cNvSpPr>
          <p:nvPr>
            <p:ph type="sldNum" sz="quarter" idx="10"/>
          </p:nvPr>
        </p:nvSpPr>
        <p:spPr>
          <a:xfrm>
            <a:off x="7524159" y="6308255"/>
            <a:ext cx="1619840" cy="216000"/>
          </a:xfrm>
          <a:prstGeom prst="rect">
            <a:avLst/>
          </a:prstGeom>
        </p:spPr>
        <p:txBody>
          <a:bodyPr lIns="0" tIns="0" rIns="0" bIns="0" anchor="b" anchorCtr="0"/>
          <a:lstStyle>
            <a:lvl1pPr algn="ctr">
              <a:defRPr sz="900" b="1">
                <a:solidFill>
                  <a:srgbClr val="064E83"/>
                </a:solidFill>
              </a:defRPr>
            </a:lvl1pPr>
          </a:lstStyle>
          <a:p>
            <a:fld id="{E4AB80EA-DB86-D849-B86F-15DAF31F0474}" type="slidenum">
              <a:rPr lang="en-US" smtClean="0"/>
              <a:pPr/>
              <a:t>‹#›</a:t>
            </a:fld>
            <a:endParaRPr lang="en-US" dirty="0"/>
          </a:p>
        </p:txBody>
      </p:sp>
      <p:sp>
        <p:nvSpPr>
          <p:cNvPr id="15" name="Date Placeholder 10"/>
          <p:cNvSpPr txBox="1">
            <a:spLocks/>
          </p:cNvSpPr>
          <p:nvPr userDrawn="1"/>
        </p:nvSpPr>
        <p:spPr>
          <a:xfrm>
            <a:off x="6424988" y="6308256"/>
            <a:ext cx="1099172" cy="230657"/>
          </a:xfrm>
          <a:prstGeom prst="rect">
            <a:avLst/>
          </a:prstGeom>
        </p:spPr>
        <p:txBody>
          <a:bodyPr vert="horz" lIns="0" tIns="0" rIns="0" bIns="0" rtlCol="0" anchor="b" anchorCtr="0"/>
          <a:lstStyle>
            <a:lvl1pPr algn="r">
              <a:defRPr>
                <a:solidFill>
                  <a:schemeClr val="bg1"/>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bg1"/>
                </a:solidFill>
                <a:effectLst/>
                <a:uLnTx/>
                <a:uFillTx/>
                <a:latin typeface="+mn-lt"/>
                <a:ea typeface="+mn-ea"/>
                <a:cs typeface="+mn-cs"/>
              </a:rPr>
              <a:t>October 29, 2014</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PowerPoint_strip2.png"/>
          <p:cNvPicPr>
            <a:picLocks noChangeAspect="1"/>
          </p:cNvPicPr>
          <p:nvPr userDrawn="1"/>
        </p:nvPicPr>
        <p:blipFill>
          <a:blip r:embed="rId5"/>
          <a:stretch>
            <a:fillRect/>
          </a:stretch>
        </p:blipFill>
        <p:spPr>
          <a:xfrm>
            <a:off x="0" y="0"/>
            <a:ext cx="182880"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l" defTabSz="457200" rtl="0" eaLnBrk="1" latinLnBrk="0" hangingPunct="1">
        <a:lnSpc>
          <a:spcPts val="2800"/>
        </a:lnSpc>
        <a:spcBef>
          <a:spcPct val="0"/>
        </a:spcBef>
        <a:buNone/>
        <a:defRPr sz="2400" kern="1200">
          <a:solidFill>
            <a:schemeClr val="bg1"/>
          </a:solidFill>
          <a:latin typeface="+mj-lt"/>
          <a:ea typeface="+mj-ea"/>
          <a:cs typeface="+mj-cs"/>
        </a:defRPr>
      </a:lvl1pPr>
    </p:titleStyle>
    <p:bodyStyle>
      <a:lvl1pPr marL="342900" indent="-342900" algn="l" defTabSz="457200" rtl="0" eaLnBrk="1" latinLnBrk="0" hangingPunct="1">
        <a:spcBef>
          <a:spcPct val="20000"/>
        </a:spcBef>
        <a:buClr>
          <a:schemeClr val="bg1"/>
        </a:buClr>
        <a:buFont typeface="Arial"/>
        <a:buChar char="•"/>
        <a:defRPr sz="3200" kern="1200">
          <a:solidFill>
            <a:schemeClr val="bg1"/>
          </a:solidFill>
          <a:latin typeface="+mn-lt"/>
          <a:ea typeface="+mn-ea"/>
          <a:cs typeface="+mn-cs"/>
        </a:defRPr>
      </a:lvl1pPr>
      <a:lvl2pPr marL="742950" indent="-285750" algn="l" defTabSz="457200" rtl="0" eaLnBrk="1" latinLnBrk="0" hangingPunct="1">
        <a:spcBef>
          <a:spcPct val="20000"/>
        </a:spcBef>
        <a:buClr>
          <a:schemeClr val="bg1"/>
        </a:buClr>
        <a:buFont typeface="Arial"/>
        <a:buChar char="–"/>
        <a:defRPr sz="2800" kern="1200">
          <a:solidFill>
            <a:schemeClr val="bg1"/>
          </a:solidFill>
          <a:latin typeface="+mn-lt"/>
          <a:ea typeface="+mn-ea"/>
          <a:cs typeface="+mn-cs"/>
        </a:defRPr>
      </a:lvl2pPr>
      <a:lvl3pPr marL="1143000" indent="-228600" algn="l" defTabSz="457200" rtl="0" eaLnBrk="1" latinLnBrk="0" hangingPunct="1">
        <a:spcBef>
          <a:spcPct val="20000"/>
        </a:spcBef>
        <a:buClr>
          <a:schemeClr val="bg1"/>
        </a:buClr>
        <a:buFont typeface="Arial"/>
        <a:buChar char="•"/>
        <a:defRPr sz="2400" kern="1200">
          <a:solidFill>
            <a:schemeClr val="bg1"/>
          </a:solidFill>
          <a:latin typeface="+mn-lt"/>
          <a:ea typeface="+mn-ea"/>
          <a:cs typeface="+mn-cs"/>
        </a:defRPr>
      </a:lvl3pPr>
      <a:lvl4pPr marL="1600200" indent="-228600" algn="l" defTabSz="457200" rtl="0" eaLnBrk="1" latinLnBrk="0" hangingPunct="1">
        <a:spcBef>
          <a:spcPct val="20000"/>
        </a:spcBef>
        <a:buClr>
          <a:schemeClr val="bg1"/>
        </a:buClr>
        <a:buFont typeface="Arial"/>
        <a:buChar char="–"/>
        <a:defRPr sz="2000" kern="1200">
          <a:solidFill>
            <a:schemeClr val="bg1"/>
          </a:solidFill>
          <a:latin typeface="+mn-lt"/>
          <a:ea typeface="+mn-ea"/>
          <a:cs typeface="+mn-cs"/>
        </a:defRPr>
      </a:lvl4pPr>
      <a:lvl5pPr marL="2057400" indent="-228600" algn="l" defTabSz="457200" rtl="0" eaLnBrk="1" latinLnBrk="0" hangingPunct="1">
        <a:spcBef>
          <a:spcPct val="20000"/>
        </a:spcBef>
        <a:buClr>
          <a:schemeClr val="bg1"/>
        </a:buClr>
        <a:buFont typeface="Arial"/>
        <a:buChar char="»"/>
        <a:defRPr sz="2000" kern="1200">
          <a:solidFill>
            <a:schemeClr val="bg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png"/><Relationship Id="rId9"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svg"/><Relationship Id="rId7" Type="http://schemas.openxmlformats.org/officeDocument/2006/relationships/image" Target="../media/image19.sv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8.png"/><Relationship Id="rId11" Type="http://schemas.openxmlformats.org/officeDocument/2006/relationships/image" Target="../media/image23.svg"/><Relationship Id="rId5" Type="http://schemas.openxmlformats.org/officeDocument/2006/relationships/image" Target="../media/image17.svg"/><Relationship Id="rId10" Type="http://schemas.openxmlformats.org/officeDocument/2006/relationships/image" Target="../media/image22.png"/><Relationship Id="rId4" Type="http://schemas.openxmlformats.org/officeDocument/2006/relationships/image" Target="../media/image16.png"/><Relationship Id="rId9" Type="http://schemas.openxmlformats.org/officeDocument/2006/relationships/image" Target="../media/image21.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confluence.ecmwf.int/display/AEOL" TargetMode="External"/><Relationship Id="rId2" Type="http://schemas.openxmlformats.org/officeDocument/2006/relationships/hyperlink" Target="https://www.esa.int/Applications/Observing_the_Earth/Aeolus" TargetMode="External"/><Relationship Id="rId1" Type="http://schemas.openxmlformats.org/officeDocument/2006/relationships/slideLayout" Target="../slideLayouts/slideLayout2.xml"/><Relationship Id="rId5" Type="http://schemas.openxmlformats.org/officeDocument/2006/relationships/hyperlink" Target="https://confluence.ecmwf.int/display/UDOC/ECPDS+for+users" TargetMode="External"/><Relationship Id="rId4" Type="http://schemas.openxmlformats.org/officeDocument/2006/relationships/hyperlink" Target="https://www.ecmwf.int/en/computing/our-facilities/supercomput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a:xfrm>
            <a:off x="1620422" y="2206061"/>
            <a:ext cx="6480207" cy="1025922"/>
          </a:xfrm>
        </p:spPr>
        <p:txBody>
          <a:bodyPr/>
          <a:lstStyle/>
          <a:p>
            <a:r>
              <a:rPr lang="en-GB" b="0" dirty="0"/>
              <a:t>One million feet* view of Level-2 Processing Facility at ECMWF</a:t>
            </a:r>
            <a:endParaRPr lang="en-GB" dirty="0"/>
          </a:p>
        </p:txBody>
      </p:sp>
      <p:sp>
        <p:nvSpPr>
          <p:cNvPr id="12" name="Text Placeholder 11"/>
          <p:cNvSpPr>
            <a:spLocks noGrp="1"/>
          </p:cNvSpPr>
          <p:nvPr>
            <p:ph type="body" sz="quarter" idx="12"/>
          </p:nvPr>
        </p:nvSpPr>
        <p:spPr>
          <a:xfrm>
            <a:off x="1620131" y="3863595"/>
            <a:ext cx="5903737" cy="307777"/>
          </a:xfrm>
        </p:spPr>
        <p:txBody>
          <a:bodyPr/>
          <a:lstStyle/>
          <a:p>
            <a:r>
              <a:rPr lang="en-US" dirty="0"/>
              <a:t>Rakesh Prithiviraj, Aeolus System Analyst </a:t>
            </a:r>
          </a:p>
        </p:txBody>
      </p:sp>
      <p:sp>
        <p:nvSpPr>
          <p:cNvPr id="13" name="Text Placeholder 12"/>
          <p:cNvSpPr>
            <a:spLocks noGrp="1"/>
          </p:cNvSpPr>
          <p:nvPr>
            <p:ph type="body" sz="quarter" idx="13"/>
          </p:nvPr>
        </p:nvSpPr>
        <p:spPr>
          <a:xfrm>
            <a:off x="1620131" y="4284818"/>
            <a:ext cx="5903737" cy="239040"/>
          </a:xfrm>
        </p:spPr>
        <p:txBody>
          <a:bodyPr/>
          <a:lstStyle/>
          <a:p>
            <a:r>
              <a:rPr lang="en-US" dirty="0"/>
              <a:t>ECMWF, UK</a:t>
            </a:r>
          </a:p>
        </p:txBody>
      </p:sp>
      <p:sp>
        <p:nvSpPr>
          <p:cNvPr id="7" name="Text Placeholder 12">
            <a:extLst>
              <a:ext uri="{FF2B5EF4-FFF2-40B4-BE49-F238E27FC236}">
                <a16:creationId xmlns:a16="http://schemas.microsoft.com/office/drawing/2014/main" id="{E1298448-23C5-49C8-974B-0DCF39D7DBFD}"/>
              </a:ext>
            </a:extLst>
          </p:cNvPr>
          <p:cNvSpPr txBox="1">
            <a:spLocks/>
          </p:cNvSpPr>
          <p:nvPr/>
        </p:nvSpPr>
        <p:spPr>
          <a:xfrm>
            <a:off x="1620422" y="3345429"/>
            <a:ext cx="5903737" cy="245003"/>
          </a:xfrm>
          <a:prstGeom prst="rect">
            <a:avLst/>
          </a:prstGeom>
        </p:spPr>
        <p:txBody>
          <a:bodyPr vert="horz" wrap="square" lIns="0" tIns="0" rIns="0" bIns="0">
            <a:spAutoFit/>
          </a:bodyPr>
          <a:lstStyle>
            <a:lvl1pPr marL="0" indent="0" algn="l" defTabSz="457200" rtl="0" eaLnBrk="1" latinLnBrk="0" hangingPunct="1">
              <a:lnSpc>
                <a:spcPts val="2000"/>
              </a:lnSpc>
              <a:spcBef>
                <a:spcPts val="0"/>
              </a:spcBef>
              <a:buClr>
                <a:schemeClr val="bg1"/>
              </a:buClr>
              <a:buFont typeface="Arial"/>
              <a:buNone/>
              <a:defRPr sz="1600" kern="1200">
                <a:solidFill>
                  <a:srgbClr val="064E83"/>
                </a:solidFill>
                <a:latin typeface="Tw Cen MT" panose="020B0602020104020603" pitchFamily="34" charset="0"/>
                <a:ea typeface="+mn-ea"/>
                <a:cs typeface="+mn-cs"/>
              </a:defRPr>
            </a:lvl1pPr>
            <a:lvl2pPr marL="742950" indent="-285750" algn="l" defTabSz="457200" rtl="0" eaLnBrk="1" latinLnBrk="0" hangingPunct="1">
              <a:spcBef>
                <a:spcPct val="20000"/>
              </a:spcBef>
              <a:buClr>
                <a:schemeClr val="bg1"/>
              </a:buClr>
              <a:buFont typeface="Arial"/>
              <a:buChar char="–"/>
              <a:defRPr sz="2800" kern="1200">
                <a:solidFill>
                  <a:schemeClr val="bg1"/>
                </a:solidFill>
                <a:latin typeface="+mn-lt"/>
                <a:ea typeface="+mn-ea"/>
                <a:cs typeface="+mn-cs"/>
              </a:defRPr>
            </a:lvl2pPr>
            <a:lvl3pPr marL="1143000" indent="-228600" algn="l" defTabSz="457200" rtl="0" eaLnBrk="1" latinLnBrk="0" hangingPunct="1">
              <a:spcBef>
                <a:spcPct val="20000"/>
              </a:spcBef>
              <a:buClr>
                <a:schemeClr val="bg1"/>
              </a:buClr>
              <a:buFont typeface="Arial"/>
              <a:buChar char="•"/>
              <a:defRPr sz="2400" kern="1200">
                <a:solidFill>
                  <a:schemeClr val="bg1"/>
                </a:solidFill>
                <a:latin typeface="+mn-lt"/>
                <a:ea typeface="+mn-ea"/>
                <a:cs typeface="+mn-cs"/>
              </a:defRPr>
            </a:lvl3pPr>
            <a:lvl4pPr marL="1600200" indent="-228600" algn="l" defTabSz="457200" rtl="0" eaLnBrk="1" latinLnBrk="0" hangingPunct="1">
              <a:spcBef>
                <a:spcPct val="20000"/>
              </a:spcBef>
              <a:buClr>
                <a:schemeClr val="bg1"/>
              </a:buClr>
              <a:buFont typeface="Arial"/>
              <a:buChar char="–"/>
              <a:defRPr sz="2000" kern="1200">
                <a:solidFill>
                  <a:schemeClr val="bg1"/>
                </a:solidFill>
                <a:latin typeface="+mn-lt"/>
                <a:ea typeface="+mn-ea"/>
                <a:cs typeface="+mn-cs"/>
              </a:defRPr>
            </a:lvl4pPr>
            <a:lvl5pPr marL="2057400" indent="-228600" algn="l" defTabSz="457200" rtl="0" eaLnBrk="1" latinLnBrk="0" hangingPunct="1">
              <a:spcBef>
                <a:spcPct val="20000"/>
              </a:spcBef>
              <a:buClr>
                <a:schemeClr val="bg1"/>
              </a:buClr>
              <a:buFont typeface="Arial"/>
              <a:buChar char="»"/>
              <a:defRPr sz="2000" kern="1200">
                <a:solidFill>
                  <a:schemeClr val="bg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 One million feet ~ 320 KMs = Aeolus Satellite Orbit Height</a:t>
            </a:r>
          </a:p>
        </p:txBody>
      </p:sp>
      <p:sp>
        <p:nvSpPr>
          <p:cNvPr id="2" name="Rectangle 1">
            <a:extLst>
              <a:ext uri="{FF2B5EF4-FFF2-40B4-BE49-F238E27FC236}">
                <a16:creationId xmlns:a16="http://schemas.microsoft.com/office/drawing/2014/main" id="{63150991-0585-4D17-A785-F2B77053B534}"/>
              </a:ext>
            </a:extLst>
          </p:cNvPr>
          <p:cNvSpPr/>
          <p:nvPr/>
        </p:nvSpPr>
        <p:spPr>
          <a:xfrm>
            <a:off x="908065" y="5247133"/>
            <a:ext cx="8090452" cy="523220"/>
          </a:xfrm>
          <a:prstGeom prst="rect">
            <a:avLst/>
          </a:prstGeom>
        </p:spPr>
        <p:txBody>
          <a:bodyPr wrap="square">
            <a:spAutoFit/>
          </a:bodyPr>
          <a:lstStyle/>
          <a:p>
            <a:r>
              <a:rPr lang="en-GB" sz="1400" dirty="0">
                <a:solidFill>
                  <a:srgbClr val="064E83"/>
                </a:solidFill>
                <a:latin typeface="Tw Cen MT" panose="020B0602020104020603" pitchFamily="34" charset="0"/>
              </a:rPr>
              <a:t>The logos used in these slides are property of their respective owners.  Organization names, logos used in these slides are for identification purposes only. Use of these names, and logos does not imply endorsement.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AEDF685-4121-4C22-BA3C-39BD8122C2FA}"/>
              </a:ext>
            </a:extLst>
          </p:cNvPr>
          <p:cNvSpPr>
            <a:spLocks noGrp="1"/>
          </p:cNvSpPr>
          <p:nvPr>
            <p:ph type="sldNum" sz="quarter" idx="10"/>
          </p:nvPr>
        </p:nvSpPr>
        <p:spPr/>
        <p:txBody>
          <a:bodyPr/>
          <a:lstStyle/>
          <a:p>
            <a:fld id="{6B3B0B0F-E794-1244-9699-107C60B9C23A}" type="slidenum">
              <a:rPr lang="en-US" smtClean="0"/>
              <a:pPr/>
              <a:t>2</a:t>
            </a:fld>
            <a:endParaRPr lang="en-US" dirty="0"/>
          </a:p>
        </p:txBody>
      </p:sp>
      <p:sp>
        <p:nvSpPr>
          <p:cNvPr id="5" name="Rectangle 4">
            <a:extLst>
              <a:ext uri="{FF2B5EF4-FFF2-40B4-BE49-F238E27FC236}">
                <a16:creationId xmlns:a16="http://schemas.microsoft.com/office/drawing/2014/main" id="{DD41346A-2C4F-41BD-8BC2-67284E5A6041}"/>
              </a:ext>
            </a:extLst>
          </p:cNvPr>
          <p:cNvSpPr/>
          <p:nvPr/>
        </p:nvSpPr>
        <p:spPr>
          <a:xfrm>
            <a:off x="291548" y="715618"/>
            <a:ext cx="8746435" cy="536713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6" name="Isosceles Triangle 5">
            <a:extLst>
              <a:ext uri="{FF2B5EF4-FFF2-40B4-BE49-F238E27FC236}">
                <a16:creationId xmlns:a16="http://schemas.microsoft.com/office/drawing/2014/main" id="{B55F99CF-C460-49BB-B139-0F631D1A3E08}"/>
              </a:ext>
            </a:extLst>
          </p:cNvPr>
          <p:cNvSpPr/>
          <p:nvPr/>
        </p:nvSpPr>
        <p:spPr>
          <a:xfrm rot="10800000">
            <a:off x="3882887" y="3201726"/>
            <a:ext cx="1563756" cy="1139687"/>
          </a:xfrm>
          <a:prstGeom prst="triangl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cxnSp>
        <p:nvCxnSpPr>
          <p:cNvPr id="8" name="Straight Connector 7">
            <a:extLst>
              <a:ext uri="{FF2B5EF4-FFF2-40B4-BE49-F238E27FC236}">
                <a16:creationId xmlns:a16="http://schemas.microsoft.com/office/drawing/2014/main" id="{EC538958-346B-4F6E-8F6A-A96E1C56DC3D}"/>
              </a:ext>
            </a:extLst>
          </p:cNvPr>
          <p:cNvCxnSpPr>
            <a:cxnSpLocks/>
            <a:stCxn id="5" idx="0"/>
            <a:endCxn id="6" idx="3"/>
          </p:cNvCxnSpPr>
          <p:nvPr/>
        </p:nvCxnSpPr>
        <p:spPr>
          <a:xfrm flipH="1">
            <a:off x="4664765" y="715618"/>
            <a:ext cx="1" cy="2486108"/>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11551624-71AD-4E03-AC5E-FB0C1DBA9350}"/>
              </a:ext>
            </a:extLst>
          </p:cNvPr>
          <p:cNvCxnSpPr>
            <a:cxnSpLocks/>
            <a:stCxn id="6" idx="5"/>
          </p:cNvCxnSpPr>
          <p:nvPr/>
        </p:nvCxnSpPr>
        <p:spPr>
          <a:xfrm flipH="1">
            <a:off x="291548" y="3771569"/>
            <a:ext cx="3982278" cy="2311179"/>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7DA35E65-48EE-4023-B6D1-04B05D07DD8C}"/>
              </a:ext>
            </a:extLst>
          </p:cNvPr>
          <p:cNvCxnSpPr>
            <a:cxnSpLocks/>
            <a:stCxn id="6" idx="1"/>
          </p:cNvCxnSpPr>
          <p:nvPr/>
        </p:nvCxnSpPr>
        <p:spPr>
          <a:xfrm>
            <a:off x="5055704" y="3771569"/>
            <a:ext cx="3982279" cy="2311179"/>
          </a:xfrm>
          <a:prstGeom prst="line">
            <a:avLst/>
          </a:prstGeom>
        </p:spPr>
        <p:style>
          <a:lnRef idx="2">
            <a:schemeClr val="accent1"/>
          </a:lnRef>
          <a:fillRef idx="0">
            <a:schemeClr val="accent1"/>
          </a:fillRef>
          <a:effectRef idx="1">
            <a:schemeClr val="accent1"/>
          </a:effectRef>
          <a:fontRef idx="minor">
            <a:schemeClr val="tx1"/>
          </a:fontRef>
        </p:style>
      </p:cxnSp>
      <p:pic>
        <p:nvPicPr>
          <p:cNvPr id="20" name="Picture 19">
            <a:extLst>
              <a:ext uri="{FF2B5EF4-FFF2-40B4-BE49-F238E27FC236}">
                <a16:creationId xmlns:a16="http://schemas.microsoft.com/office/drawing/2014/main" id="{E16504B4-BED0-4DCC-B99C-620D441BD99B}"/>
              </a:ext>
            </a:extLst>
          </p:cNvPr>
          <p:cNvPicPr>
            <a:picLocks noChangeAspect="1"/>
          </p:cNvPicPr>
          <p:nvPr/>
        </p:nvPicPr>
        <p:blipFill>
          <a:blip r:embed="rId2"/>
          <a:stretch>
            <a:fillRect/>
          </a:stretch>
        </p:blipFill>
        <p:spPr>
          <a:xfrm rot="5400000">
            <a:off x="780726" y="808947"/>
            <a:ext cx="730090" cy="766901"/>
          </a:xfrm>
          <a:prstGeom prst="rect">
            <a:avLst/>
          </a:prstGeom>
        </p:spPr>
      </p:pic>
      <p:pic>
        <p:nvPicPr>
          <p:cNvPr id="21" name="Picture 20">
            <a:extLst>
              <a:ext uri="{FF2B5EF4-FFF2-40B4-BE49-F238E27FC236}">
                <a16:creationId xmlns:a16="http://schemas.microsoft.com/office/drawing/2014/main" id="{279FF99C-8BE8-4159-A146-4E70AB0C7C9F}"/>
              </a:ext>
            </a:extLst>
          </p:cNvPr>
          <p:cNvPicPr>
            <a:picLocks noChangeAspect="1"/>
          </p:cNvPicPr>
          <p:nvPr/>
        </p:nvPicPr>
        <p:blipFill>
          <a:blip r:embed="rId3"/>
          <a:stretch>
            <a:fillRect/>
          </a:stretch>
        </p:blipFill>
        <p:spPr>
          <a:xfrm>
            <a:off x="395818" y="2018973"/>
            <a:ext cx="648482" cy="681178"/>
          </a:xfrm>
          <a:prstGeom prst="rect">
            <a:avLst/>
          </a:prstGeom>
        </p:spPr>
      </p:pic>
      <p:pic>
        <p:nvPicPr>
          <p:cNvPr id="22" name="Picture 21">
            <a:extLst>
              <a:ext uri="{FF2B5EF4-FFF2-40B4-BE49-F238E27FC236}">
                <a16:creationId xmlns:a16="http://schemas.microsoft.com/office/drawing/2014/main" id="{A0492F42-BB31-4B97-9739-32C1449AE333}"/>
              </a:ext>
            </a:extLst>
          </p:cNvPr>
          <p:cNvPicPr>
            <a:picLocks noChangeAspect="1"/>
          </p:cNvPicPr>
          <p:nvPr/>
        </p:nvPicPr>
        <p:blipFill>
          <a:blip r:embed="rId4"/>
          <a:stretch>
            <a:fillRect/>
          </a:stretch>
        </p:blipFill>
        <p:spPr>
          <a:xfrm>
            <a:off x="2738093" y="816994"/>
            <a:ext cx="1658598" cy="1148733"/>
          </a:xfrm>
          <a:prstGeom prst="rect">
            <a:avLst/>
          </a:prstGeom>
        </p:spPr>
      </p:pic>
      <p:cxnSp>
        <p:nvCxnSpPr>
          <p:cNvPr id="23" name="Straight Arrow Connector 22">
            <a:extLst>
              <a:ext uri="{FF2B5EF4-FFF2-40B4-BE49-F238E27FC236}">
                <a16:creationId xmlns:a16="http://schemas.microsoft.com/office/drawing/2014/main" id="{8C8DD918-E450-4716-9188-821FAB183958}"/>
              </a:ext>
            </a:extLst>
          </p:cNvPr>
          <p:cNvCxnSpPr>
            <a:stCxn id="20" idx="3"/>
            <a:endCxn id="21" idx="0"/>
          </p:cNvCxnSpPr>
          <p:nvPr/>
        </p:nvCxnSpPr>
        <p:spPr>
          <a:xfrm flipH="1">
            <a:off x="720059" y="1557443"/>
            <a:ext cx="425712" cy="461530"/>
          </a:xfrm>
          <a:prstGeom prst="straightConnector1">
            <a:avLst/>
          </a:prstGeom>
          <a:ln w="38100">
            <a:tailEnd type="triangle"/>
          </a:ln>
        </p:spPr>
        <p:style>
          <a:lnRef idx="3">
            <a:schemeClr val="dk1"/>
          </a:lnRef>
          <a:fillRef idx="0">
            <a:schemeClr val="dk1"/>
          </a:fillRef>
          <a:effectRef idx="2">
            <a:schemeClr val="dk1"/>
          </a:effectRef>
          <a:fontRef idx="minor">
            <a:schemeClr val="tx1"/>
          </a:fontRef>
        </p:style>
      </p:cxnSp>
      <p:cxnSp>
        <p:nvCxnSpPr>
          <p:cNvPr id="24" name="Straight Arrow Connector 23">
            <a:extLst>
              <a:ext uri="{FF2B5EF4-FFF2-40B4-BE49-F238E27FC236}">
                <a16:creationId xmlns:a16="http://schemas.microsoft.com/office/drawing/2014/main" id="{24686F66-C0CD-4D0A-A0E6-4745017C1629}"/>
              </a:ext>
            </a:extLst>
          </p:cNvPr>
          <p:cNvCxnSpPr>
            <a:cxnSpLocks/>
            <a:stCxn id="21" idx="2"/>
            <a:endCxn id="26" idx="1"/>
          </p:cNvCxnSpPr>
          <p:nvPr/>
        </p:nvCxnSpPr>
        <p:spPr>
          <a:xfrm>
            <a:off x="720059" y="2700151"/>
            <a:ext cx="1247031" cy="402240"/>
          </a:xfrm>
          <a:prstGeom prst="straightConnector1">
            <a:avLst/>
          </a:prstGeom>
          <a:ln w="38100">
            <a:tailEnd type="triangle"/>
          </a:ln>
        </p:spPr>
        <p:style>
          <a:lnRef idx="3">
            <a:schemeClr val="dk1"/>
          </a:lnRef>
          <a:fillRef idx="0">
            <a:schemeClr val="dk1"/>
          </a:fillRef>
          <a:effectRef idx="2">
            <a:schemeClr val="dk1"/>
          </a:effectRef>
          <a:fontRef idx="minor">
            <a:schemeClr val="tx1"/>
          </a:fontRef>
        </p:style>
      </p:cxnSp>
      <p:sp>
        <p:nvSpPr>
          <p:cNvPr id="25" name="TextBox 24">
            <a:extLst>
              <a:ext uri="{FF2B5EF4-FFF2-40B4-BE49-F238E27FC236}">
                <a16:creationId xmlns:a16="http://schemas.microsoft.com/office/drawing/2014/main" id="{ACBD7801-C685-4FF0-AB62-6258D54F1C53}"/>
              </a:ext>
            </a:extLst>
          </p:cNvPr>
          <p:cNvSpPr txBox="1"/>
          <p:nvPr/>
        </p:nvSpPr>
        <p:spPr>
          <a:xfrm>
            <a:off x="1157930" y="1391361"/>
            <a:ext cx="1285929" cy="307777"/>
          </a:xfrm>
          <a:prstGeom prst="rect">
            <a:avLst/>
          </a:prstGeom>
          <a:noFill/>
        </p:spPr>
        <p:txBody>
          <a:bodyPr wrap="none" rtlCol="0">
            <a:spAutoFit/>
          </a:bodyPr>
          <a:lstStyle/>
          <a:p>
            <a:r>
              <a:rPr lang="en-GB" sz="1400" dirty="0">
                <a:latin typeface="Tw Cen MT" panose="020B0602020104020603" pitchFamily="34" charset="0"/>
              </a:rPr>
              <a:t>Aeolus Satellite</a:t>
            </a:r>
          </a:p>
        </p:txBody>
      </p:sp>
      <p:sp>
        <p:nvSpPr>
          <p:cNvPr id="28" name="Arrow: Right 27">
            <a:extLst>
              <a:ext uri="{FF2B5EF4-FFF2-40B4-BE49-F238E27FC236}">
                <a16:creationId xmlns:a16="http://schemas.microsoft.com/office/drawing/2014/main" id="{93BA07B4-FFBD-4597-8A65-AACD713CD73B}"/>
              </a:ext>
            </a:extLst>
          </p:cNvPr>
          <p:cNvSpPr/>
          <p:nvPr/>
        </p:nvSpPr>
        <p:spPr>
          <a:xfrm rot="3096714">
            <a:off x="2327601" y="4135437"/>
            <a:ext cx="1800000" cy="396000"/>
          </a:xfrm>
          <a:prstGeom prst="rightArrow">
            <a:avLst/>
          </a:prstGeom>
          <a:ln>
            <a:solidFill>
              <a:schemeClr val="bg1">
                <a:lumMod val="9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1350" b="1" dirty="0">
                <a:latin typeface="Tw Cen MT" panose="020B0602020104020603" pitchFamily="34" charset="0"/>
              </a:rPr>
              <a:t>L1B Products</a:t>
            </a:r>
          </a:p>
        </p:txBody>
      </p:sp>
      <p:sp>
        <p:nvSpPr>
          <p:cNvPr id="26" name="Rectangle: Rounded Corners 25">
            <a:extLst>
              <a:ext uri="{FF2B5EF4-FFF2-40B4-BE49-F238E27FC236}">
                <a16:creationId xmlns:a16="http://schemas.microsoft.com/office/drawing/2014/main" id="{D6E6B422-98D3-49C3-B28D-AAFC709230FD}"/>
              </a:ext>
            </a:extLst>
          </p:cNvPr>
          <p:cNvSpPr/>
          <p:nvPr/>
        </p:nvSpPr>
        <p:spPr>
          <a:xfrm>
            <a:off x="1967090" y="2508391"/>
            <a:ext cx="1980000" cy="1188000"/>
          </a:xfrm>
          <a:prstGeom prst="round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b="1" i="0" u="none" strike="noStrike" kern="1200" cap="none" spc="0" normalizeH="0" baseline="0" noProof="0" dirty="0">
                <a:ln>
                  <a:noFill/>
                </a:ln>
                <a:solidFill>
                  <a:prstClr val="white"/>
                </a:solidFill>
                <a:effectLst/>
                <a:uLnTx/>
                <a:uFillTx/>
                <a:latin typeface="Consolas" panose="020B0609020204030204" pitchFamily="49" charset="0"/>
                <a:ea typeface="+mn-ea"/>
                <a:cs typeface="+mn-cs"/>
              </a:rPr>
              <a:t>ESA Aeolus PDGS</a:t>
            </a:r>
          </a:p>
        </p:txBody>
      </p:sp>
      <p:sp>
        <p:nvSpPr>
          <p:cNvPr id="27" name="TextBox 26">
            <a:extLst>
              <a:ext uri="{FF2B5EF4-FFF2-40B4-BE49-F238E27FC236}">
                <a16:creationId xmlns:a16="http://schemas.microsoft.com/office/drawing/2014/main" id="{E93C41C6-889A-4EF0-B14D-1CA5DBD55402}"/>
              </a:ext>
            </a:extLst>
          </p:cNvPr>
          <p:cNvSpPr txBox="1"/>
          <p:nvPr/>
        </p:nvSpPr>
        <p:spPr>
          <a:xfrm>
            <a:off x="956309" y="2039727"/>
            <a:ext cx="1397627" cy="307777"/>
          </a:xfrm>
          <a:prstGeom prst="rect">
            <a:avLst/>
          </a:prstGeom>
          <a:noFill/>
        </p:spPr>
        <p:txBody>
          <a:bodyPr wrap="none" rtlCol="0">
            <a:spAutoFit/>
          </a:bodyPr>
          <a:lstStyle/>
          <a:p>
            <a:r>
              <a:rPr lang="en-GB" sz="1400" dirty="0">
                <a:latin typeface="Tw Cen MT" panose="020B0602020104020603" pitchFamily="34" charset="0"/>
              </a:rPr>
              <a:t>Receiving Station</a:t>
            </a:r>
          </a:p>
        </p:txBody>
      </p:sp>
      <p:grpSp>
        <p:nvGrpSpPr>
          <p:cNvPr id="30" name="Group 29">
            <a:extLst>
              <a:ext uri="{FF2B5EF4-FFF2-40B4-BE49-F238E27FC236}">
                <a16:creationId xmlns:a16="http://schemas.microsoft.com/office/drawing/2014/main" id="{C6B0C9C9-1FD7-42A6-96F1-9452B4C52910}"/>
              </a:ext>
            </a:extLst>
          </p:cNvPr>
          <p:cNvGrpSpPr/>
          <p:nvPr/>
        </p:nvGrpSpPr>
        <p:grpSpPr>
          <a:xfrm>
            <a:off x="788684" y="4004451"/>
            <a:ext cx="1377301" cy="894596"/>
            <a:chOff x="2461442" y="4552214"/>
            <a:chExt cx="1377301" cy="894596"/>
          </a:xfrm>
          <a:solidFill>
            <a:schemeClr val="accent1">
              <a:lumMod val="60000"/>
              <a:lumOff val="40000"/>
            </a:schemeClr>
          </a:solidFill>
        </p:grpSpPr>
        <p:pic>
          <p:nvPicPr>
            <p:cNvPr id="31" name="Graphic 30" descr="Children">
              <a:extLst>
                <a:ext uri="{FF2B5EF4-FFF2-40B4-BE49-F238E27FC236}">
                  <a16:creationId xmlns:a16="http://schemas.microsoft.com/office/drawing/2014/main" id="{2CB63D6A-F470-4493-9733-75A4D4731E3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732445" y="4653198"/>
              <a:ext cx="793612" cy="793612"/>
            </a:xfrm>
            <a:prstGeom prst="rect">
              <a:avLst/>
            </a:prstGeom>
          </p:spPr>
        </p:pic>
        <p:sp>
          <p:nvSpPr>
            <p:cNvPr id="32" name="Rectangle 31">
              <a:extLst>
                <a:ext uri="{FF2B5EF4-FFF2-40B4-BE49-F238E27FC236}">
                  <a16:creationId xmlns:a16="http://schemas.microsoft.com/office/drawing/2014/main" id="{15889FEF-5A1D-4788-9AC5-CE1F892E4091}"/>
                </a:ext>
              </a:extLst>
            </p:cNvPr>
            <p:cNvSpPr/>
            <p:nvPr/>
          </p:nvSpPr>
          <p:spPr>
            <a:xfrm>
              <a:off x="2461442" y="4552214"/>
              <a:ext cx="1377301" cy="307777"/>
            </a:xfrm>
            <a:prstGeom prst="rect">
              <a:avLst/>
            </a:prstGeom>
            <a:solidFill>
              <a:schemeClr val="tx2">
                <a:lumMod val="40000"/>
                <a:lumOff val="60000"/>
              </a:schemeClr>
            </a:solidFill>
          </p:spPr>
          <p:txBody>
            <a:bodyPr wrap="non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400" b="1" dirty="0">
                  <a:solidFill>
                    <a:prstClr val="black"/>
                  </a:solidFill>
                  <a:latin typeface="Consolas" panose="020B0609020204030204" pitchFamily="49" charset="0"/>
                </a:rPr>
                <a:t>Aeolus</a:t>
              </a:r>
              <a:r>
                <a:rPr kumimoji="0" lang="en-GB" sz="1400" b="1" i="0" u="none" strike="noStrike" kern="1200" cap="none" spc="0" normalizeH="0" baseline="0" noProof="0" dirty="0">
                  <a:ln>
                    <a:noFill/>
                  </a:ln>
                  <a:solidFill>
                    <a:prstClr val="black"/>
                  </a:solidFill>
                  <a:effectLst/>
                  <a:uLnTx/>
                  <a:uFillTx/>
                  <a:latin typeface="Consolas" panose="020B0609020204030204" pitchFamily="49" charset="0"/>
                  <a:ea typeface="+mn-ea"/>
                  <a:cs typeface="+mn-cs"/>
                </a:rPr>
                <a:t> Users</a:t>
              </a:r>
            </a:p>
          </p:txBody>
        </p:sp>
      </p:grpSp>
      <p:sp>
        <p:nvSpPr>
          <p:cNvPr id="33" name="Arrow: Left-Right 32">
            <a:extLst>
              <a:ext uri="{FF2B5EF4-FFF2-40B4-BE49-F238E27FC236}">
                <a16:creationId xmlns:a16="http://schemas.microsoft.com/office/drawing/2014/main" id="{836D39BE-7DFA-4135-826A-BCEDC35652B2}"/>
              </a:ext>
            </a:extLst>
          </p:cNvPr>
          <p:cNvSpPr/>
          <p:nvPr/>
        </p:nvSpPr>
        <p:spPr>
          <a:xfrm rot="19229965">
            <a:off x="1579206" y="3706640"/>
            <a:ext cx="561811" cy="223904"/>
          </a:xfrm>
          <a:prstGeom prst="leftRightArrow">
            <a:avLst/>
          </a:prstGeom>
          <a:solidFill>
            <a:schemeClr val="tx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0" name="Rectangle: Rounded Corners 39">
            <a:extLst>
              <a:ext uri="{FF2B5EF4-FFF2-40B4-BE49-F238E27FC236}">
                <a16:creationId xmlns:a16="http://schemas.microsoft.com/office/drawing/2014/main" id="{9D5BB375-ACF3-47FA-A66D-47A44150B1D2}"/>
              </a:ext>
            </a:extLst>
          </p:cNvPr>
          <p:cNvSpPr/>
          <p:nvPr/>
        </p:nvSpPr>
        <p:spPr>
          <a:xfrm>
            <a:off x="3764186" y="4330202"/>
            <a:ext cx="1980000" cy="1188000"/>
          </a:xfrm>
          <a:prstGeom prst="roundRect">
            <a:avLst/>
          </a:prstGeom>
          <a:solidFill>
            <a:schemeClr val="accent3">
              <a:lumMod val="7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b="1" i="0" u="none" strike="noStrike" kern="1200" cap="none" spc="0" normalizeH="0" baseline="0" noProof="0" dirty="0">
                <a:ln>
                  <a:noFill/>
                </a:ln>
                <a:solidFill>
                  <a:prstClr val="white"/>
                </a:solidFill>
                <a:effectLst/>
                <a:uLnTx/>
                <a:uFillTx/>
                <a:latin typeface="Consolas" panose="020B0609020204030204" pitchFamily="49" charset="0"/>
                <a:ea typeface="+mn-ea"/>
                <a:cs typeface="+mn-cs"/>
              </a:rPr>
              <a:t>ECMWF L2 Processing Facility </a:t>
            </a:r>
          </a:p>
        </p:txBody>
      </p:sp>
      <p:grpSp>
        <p:nvGrpSpPr>
          <p:cNvPr id="41" name="Group 40">
            <a:extLst>
              <a:ext uri="{FF2B5EF4-FFF2-40B4-BE49-F238E27FC236}">
                <a16:creationId xmlns:a16="http://schemas.microsoft.com/office/drawing/2014/main" id="{93AE20FC-ECDA-4EE6-834A-CF81A4F679DE}"/>
              </a:ext>
            </a:extLst>
          </p:cNvPr>
          <p:cNvGrpSpPr/>
          <p:nvPr/>
        </p:nvGrpSpPr>
        <p:grpSpPr>
          <a:xfrm>
            <a:off x="5936524" y="5370994"/>
            <a:ext cx="1377301" cy="894596"/>
            <a:chOff x="2461442" y="4552214"/>
            <a:chExt cx="1377301" cy="894596"/>
          </a:xfrm>
          <a:solidFill>
            <a:schemeClr val="accent3">
              <a:lumMod val="60000"/>
              <a:lumOff val="40000"/>
            </a:schemeClr>
          </a:solidFill>
        </p:grpSpPr>
        <p:pic>
          <p:nvPicPr>
            <p:cNvPr id="42" name="Graphic 41" descr="Children">
              <a:extLst>
                <a:ext uri="{FF2B5EF4-FFF2-40B4-BE49-F238E27FC236}">
                  <a16:creationId xmlns:a16="http://schemas.microsoft.com/office/drawing/2014/main" id="{0F47BB56-0B6A-4B6F-AE3A-F90E8B088B4E}"/>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732445" y="4653198"/>
              <a:ext cx="793612" cy="793612"/>
            </a:xfrm>
            <a:prstGeom prst="rect">
              <a:avLst/>
            </a:prstGeom>
          </p:spPr>
        </p:pic>
        <p:sp>
          <p:nvSpPr>
            <p:cNvPr id="43" name="Rectangle 42">
              <a:extLst>
                <a:ext uri="{FF2B5EF4-FFF2-40B4-BE49-F238E27FC236}">
                  <a16:creationId xmlns:a16="http://schemas.microsoft.com/office/drawing/2014/main" id="{EE4F3DFC-B5A5-419D-A7EF-01AC6449B47D}"/>
                </a:ext>
              </a:extLst>
            </p:cNvPr>
            <p:cNvSpPr/>
            <p:nvPr/>
          </p:nvSpPr>
          <p:spPr>
            <a:xfrm>
              <a:off x="2461442" y="4552214"/>
              <a:ext cx="1377301" cy="307777"/>
            </a:xfrm>
            <a:prstGeom prst="rect">
              <a:avLst/>
            </a:prstGeom>
            <a:grpFill/>
          </p:spPr>
          <p:txBody>
            <a:bodyPr wrap="non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400" b="1" dirty="0">
                  <a:solidFill>
                    <a:prstClr val="black"/>
                  </a:solidFill>
                  <a:latin typeface="Consolas" panose="020B0609020204030204" pitchFamily="49" charset="0"/>
                </a:rPr>
                <a:t>Aeolus</a:t>
              </a:r>
              <a:r>
                <a:rPr kumimoji="0" lang="en-GB" sz="1400" b="1" i="0" u="none" strike="noStrike" kern="1200" cap="none" spc="0" normalizeH="0" baseline="0" noProof="0" dirty="0">
                  <a:ln>
                    <a:noFill/>
                  </a:ln>
                  <a:solidFill>
                    <a:prstClr val="black"/>
                  </a:solidFill>
                  <a:effectLst/>
                  <a:uLnTx/>
                  <a:uFillTx/>
                  <a:latin typeface="Consolas" panose="020B0609020204030204" pitchFamily="49" charset="0"/>
                  <a:ea typeface="+mn-ea"/>
                  <a:cs typeface="+mn-cs"/>
                </a:rPr>
                <a:t> Users</a:t>
              </a:r>
            </a:p>
          </p:txBody>
        </p:sp>
      </p:grpSp>
      <p:sp>
        <p:nvSpPr>
          <p:cNvPr id="44" name="Arrow: Left-Right 43">
            <a:extLst>
              <a:ext uri="{FF2B5EF4-FFF2-40B4-BE49-F238E27FC236}">
                <a16:creationId xmlns:a16="http://schemas.microsoft.com/office/drawing/2014/main" id="{3F655351-DA05-4AB5-9A99-1758D3B27702}"/>
              </a:ext>
            </a:extLst>
          </p:cNvPr>
          <p:cNvSpPr/>
          <p:nvPr/>
        </p:nvSpPr>
        <p:spPr>
          <a:xfrm rot="1834810">
            <a:off x="5421440" y="5279443"/>
            <a:ext cx="561811" cy="223904"/>
          </a:xfrm>
          <a:prstGeom prst="leftRightArrow">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0" name="Rectangle: Rounded Corners 49">
            <a:extLst>
              <a:ext uri="{FF2B5EF4-FFF2-40B4-BE49-F238E27FC236}">
                <a16:creationId xmlns:a16="http://schemas.microsoft.com/office/drawing/2014/main" id="{7A97B117-35AD-4160-8251-E3F7128A0A6D}"/>
              </a:ext>
            </a:extLst>
          </p:cNvPr>
          <p:cNvSpPr/>
          <p:nvPr/>
        </p:nvSpPr>
        <p:spPr>
          <a:xfrm>
            <a:off x="5395655" y="2552414"/>
            <a:ext cx="1980000" cy="1188000"/>
          </a:xfrm>
          <a:prstGeom prst="roundRect">
            <a:avLst/>
          </a:prstGeom>
          <a:solidFill>
            <a:schemeClr val="accent2">
              <a:lumMod val="7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b="1" i="0" u="none" strike="noStrike" kern="1200" cap="none" spc="0" normalizeH="0" baseline="0" noProof="0" dirty="0">
                <a:ln>
                  <a:noFill/>
                </a:ln>
                <a:solidFill>
                  <a:prstClr val="white"/>
                </a:solidFill>
                <a:effectLst/>
                <a:uLnTx/>
                <a:uFillTx/>
                <a:latin typeface="Consolas" panose="020B0609020204030204" pitchFamily="49" charset="0"/>
                <a:ea typeface="+mn-ea"/>
                <a:cs typeface="+mn-cs"/>
              </a:rPr>
              <a:t>EUMETSAT Dissemination </a:t>
            </a:r>
          </a:p>
        </p:txBody>
      </p:sp>
      <p:sp>
        <p:nvSpPr>
          <p:cNvPr id="51" name="Arrow: Right 50">
            <a:extLst>
              <a:ext uri="{FF2B5EF4-FFF2-40B4-BE49-F238E27FC236}">
                <a16:creationId xmlns:a16="http://schemas.microsoft.com/office/drawing/2014/main" id="{BC0D01C2-B1E8-449B-B2F1-4CE21AB97B04}"/>
              </a:ext>
            </a:extLst>
          </p:cNvPr>
          <p:cNvSpPr/>
          <p:nvPr/>
        </p:nvSpPr>
        <p:spPr>
          <a:xfrm rot="18338990">
            <a:off x="5117900" y="3873258"/>
            <a:ext cx="1302968" cy="360000"/>
          </a:xfrm>
          <a:prstGeom prst="rightArrow">
            <a:avLst/>
          </a:prstGeom>
          <a:solidFill>
            <a:srgbClr val="7030A0"/>
          </a:solidFill>
          <a:ln>
            <a:solidFill>
              <a:srgbClr val="FFB9FF"/>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350" b="1" dirty="0">
                <a:latin typeface="Tw Cen MT" panose="020B0602020104020603" pitchFamily="34" charset="0"/>
              </a:rPr>
              <a:t>L2B Products</a:t>
            </a:r>
          </a:p>
        </p:txBody>
      </p:sp>
      <p:grpSp>
        <p:nvGrpSpPr>
          <p:cNvPr id="52" name="Group 51">
            <a:extLst>
              <a:ext uri="{FF2B5EF4-FFF2-40B4-BE49-F238E27FC236}">
                <a16:creationId xmlns:a16="http://schemas.microsoft.com/office/drawing/2014/main" id="{C3BE0C1F-E7ED-4240-8163-E9D844F31779}"/>
              </a:ext>
            </a:extLst>
          </p:cNvPr>
          <p:cNvGrpSpPr/>
          <p:nvPr/>
        </p:nvGrpSpPr>
        <p:grpSpPr>
          <a:xfrm>
            <a:off x="7569662" y="4029606"/>
            <a:ext cx="1377301" cy="894596"/>
            <a:chOff x="2461442" y="4552214"/>
            <a:chExt cx="1377301" cy="894596"/>
          </a:xfrm>
          <a:solidFill>
            <a:schemeClr val="accent6">
              <a:lumMod val="60000"/>
              <a:lumOff val="40000"/>
            </a:schemeClr>
          </a:solidFill>
        </p:grpSpPr>
        <p:pic>
          <p:nvPicPr>
            <p:cNvPr id="53" name="Graphic 52" descr="Children">
              <a:extLst>
                <a:ext uri="{FF2B5EF4-FFF2-40B4-BE49-F238E27FC236}">
                  <a16:creationId xmlns:a16="http://schemas.microsoft.com/office/drawing/2014/main" id="{369FB9AA-9F1E-4B2C-9048-120EB643242E}"/>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732445" y="4653198"/>
              <a:ext cx="793612" cy="793612"/>
            </a:xfrm>
            <a:prstGeom prst="rect">
              <a:avLst/>
            </a:prstGeom>
          </p:spPr>
        </p:pic>
        <p:sp>
          <p:nvSpPr>
            <p:cNvPr id="54" name="Rectangle 53">
              <a:extLst>
                <a:ext uri="{FF2B5EF4-FFF2-40B4-BE49-F238E27FC236}">
                  <a16:creationId xmlns:a16="http://schemas.microsoft.com/office/drawing/2014/main" id="{BB820529-3AEC-4C10-8F1E-8A7F5C75DF3E}"/>
                </a:ext>
              </a:extLst>
            </p:cNvPr>
            <p:cNvSpPr/>
            <p:nvPr/>
          </p:nvSpPr>
          <p:spPr>
            <a:xfrm>
              <a:off x="2461442" y="4552214"/>
              <a:ext cx="1377301" cy="307777"/>
            </a:xfrm>
            <a:prstGeom prst="rect">
              <a:avLst/>
            </a:prstGeom>
            <a:grpFill/>
          </p:spPr>
          <p:txBody>
            <a:bodyPr wrap="non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400" b="1" dirty="0">
                  <a:solidFill>
                    <a:prstClr val="black"/>
                  </a:solidFill>
                  <a:latin typeface="Consolas" panose="020B0609020204030204" pitchFamily="49" charset="0"/>
                </a:rPr>
                <a:t>Aeolus</a:t>
              </a:r>
              <a:r>
                <a:rPr kumimoji="0" lang="en-GB" sz="1400" b="1" i="0" u="none" strike="noStrike" kern="1200" cap="none" spc="0" normalizeH="0" baseline="0" noProof="0" dirty="0">
                  <a:ln>
                    <a:noFill/>
                  </a:ln>
                  <a:solidFill>
                    <a:prstClr val="black"/>
                  </a:solidFill>
                  <a:effectLst/>
                  <a:uLnTx/>
                  <a:uFillTx/>
                  <a:latin typeface="Consolas" panose="020B0609020204030204" pitchFamily="49" charset="0"/>
                  <a:ea typeface="+mn-ea"/>
                  <a:cs typeface="+mn-cs"/>
                </a:rPr>
                <a:t> Users</a:t>
              </a:r>
            </a:p>
          </p:txBody>
        </p:sp>
      </p:grpSp>
      <p:sp>
        <p:nvSpPr>
          <p:cNvPr id="55" name="Arrow: Left-Right 54">
            <a:extLst>
              <a:ext uri="{FF2B5EF4-FFF2-40B4-BE49-F238E27FC236}">
                <a16:creationId xmlns:a16="http://schemas.microsoft.com/office/drawing/2014/main" id="{2F93392C-1656-41E5-ADF8-61CEFB9E68DB}"/>
              </a:ext>
            </a:extLst>
          </p:cNvPr>
          <p:cNvSpPr/>
          <p:nvPr/>
        </p:nvSpPr>
        <p:spPr>
          <a:xfrm rot="3203867">
            <a:off x="7174361" y="3741215"/>
            <a:ext cx="561811" cy="223904"/>
          </a:xfrm>
          <a:prstGeom prst="leftRightArrow">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56" name="Picture 2" descr="Client Case Study: Eumestat, Germany | Proventeq">
            <a:extLst>
              <a:ext uri="{FF2B5EF4-FFF2-40B4-BE49-F238E27FC236}">
                <a16:creationId xmlns:a16="http://schemas.microsoft.com/office/drawing/2014/main" id="{DB0AC488-BC9C-4B38-91E5-62E48BCD261D}"/>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883879" y="874466"/>
            <a:ext cx="1959357" cy="1097240"/>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56">
            <a:extLst>
              <a:ext uri="{FF2B5EF4-FFF2-40B4-BE49-F238E27FC236}">
                <a16:creationId xmlns:a16="http://schemas.microsoft.com/office/drawing/2014/main" id="{D301BCD7-BB69-49F8-A1C9-623B6CDCF77A}"/>
              </a:ext>
            </a:extLst>
          </p:cNvPr>
          <p:cNvPicPr>
            <a:picLocks noChangeAspect="1"/>
          </p:cNvPicPr>
          <p:nvPr/>
        </p:nvPicPr>
        <p:blipFill>
          <a:blip r:embed="rId12"/>
          <a:stretch>
            <a:fillRect/>
          </a:stretch>
        </p:blipFill>
        <p:spPr>
          <a:xfrm>
            <a:off x="3846842" y="5648124"/>
            <a:ext cx="1854928" cy="318281"/>
          </a:xfrm>
          <a:prstGeom prst="rect">
            <a:avLst/>
          </a:prstGeom>
        </p:spPr>
      </p:pic>
      <p:sp>
        <p:nvSpPr>
          <p:cNvPr id="29" name="Arrow: Right 28">
            <a:extLst>
              <a:ext uri="{FF2B5EF4-FFF2-40B4-BE49-F238E27FC236}">
                <a16:creationId xmlns:a16="http://schemas.microsoft.com/office/drawing/2014/main" id="{EB6126BF-C9FB-4007-ADD2-5A33257FC716}"/>
              </a:ext>
            </a:extLst>
          </p:cNvPr>
          <p:cNvSpPr/>
          <p:nvPr/>
        </p:nvSpPr>
        <p:spPr>
          <a:xfrm rot="13968190">
            <a:off x="2688286" y="3795259"/>
            <a:ext cx="1560351" cy="360000"/>
          </a:xfrm>
          <a:prstGeom prst="rightArrow">
            <a:avLst/>
          </a:prstGeom>
          <a:solidFill>
            <a:srgbClr val="7030A0"/>
          </a:solidFill>
          <a:ln>
            <a:solidFill>
              <a:srgbClr val="FFB9FF"/>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r"/>
            <a:r>
              <a:rPr lang="en-GB" sz="1350" b="1" dirty="0">
                <a:latin typeface="Tw Cen MT" panose="020B0602020104020603" pitchFamily="34" charset="0"/>
              </a:rPr>
              <a:t>L2B Products</a:t>
            </a:r>
          </a:p>
        </p:txBody>
      </p:sp>
      <p:sp>
        <p:nvSpPr>
          <p:cNvPr id="59" name="Title 1">
            <a:extLst>
              <a:ext uri="{FF2B5EF4-FFF2-40B4-BE49-F238E27FC236}">
                <a16:creationId xmlns:a16="http://schemas.microsoft.com/office/drawing/2014/main" id="{6ED2612A-74C3-463E-B603-D8573617C6E0}"/>
              </a:ext>
            </a:extLst>
          </p:cNvPr>
          <p:cNvSpPr txBox="1">
            <a:spLocks/>
          </p:cNvSpPr>
          <p:nvPr/>
        </p:nvSpPr>
        <p:spPr>
          <a:xfrm>
            <a:off x="1746318" y="247357"/>
            <a:ext cx="7132639" cy="369332"/>
          </a:xfrm>
          <a:prstGeom prst="rect">
            <a:avLst/>
          </a:prstGeom>
        </p:spPr>
        <p:txBody>
          <a:bodyPr lIns="0" tIns="0" rIns="0" bIns="0"/>
          <a:lstStyle>
            <a:lvl1pPr algn="l" defTabSz="457200" rtl="0" eaLnBrk="1" latinLnBrk="0" hangingPunct="1">
              <a:lnSpc>
                <a:spcPts val="2800"/>
              </a:lnSpc>
              <a:spcBef>
                <a:spcPct val="0"/>
              </a:spcBef>
              <a:buNone/>
              <a:defRPr sz="2400" kern="1200">
                <a:solidFill>
                  <a:srgbClr val="064E83"/>
                </a:solidFill>
                <a:latin typeface="+mj-lt"/>
                <a:ea typeface="+mj-ea"/>
                <a:cs typeface="+mj-cs"/>
              </a:defRPr>
            </a:lvl1pPr>
          </a:lstStyle>
          <a:p>
            <a:pPr lvl="0"/>
            <a:r>
              <a:rPr lang="en-GB" dirty="0">
                <a:latin typeface="Tw Cen MT" panose="020B0602020104020603" pitchFamily="34" charset="0"/>
              </a:rPr>
              <a:t>Aeolus Simplified View (ESA, ECMWF, EUMETSAT)</a:t>
            </a:r>
            <a:endParaRPr kumimoji="0" lang="en-GB" sz="2400" b="0" i="0" u="none" strike="noStrike" kern="1200" cap="none" spc="0" normalizeH="0" baseline="0" noProof="0" dirty="0">
              <a:ln>
                <a:noFill/>
              </a:ln>
              <a:solidFill>
                <a:srgbClr val="064E83"/>
              </a:solidFill>
              <a:effectLst/>
              <a:uLnTx/>
              <a:uFillTx/>
              <a:latin typeface="Tw Cen MT" panose="020B0602020104020603" pitchFamily="34" charset="0"/>
            </a:endParaRPr>
          </a:p>
        </p:txBody>
      </p:sp>
    </p:spTree>
    <p:extLst>
      <p:ext uri="{BB962C8B-B14F-4D97-AF65-F5344CB8AC3E}">
        <p14:creationId xmlns:p14="http://schemas.microsoft.com/office/powerpoint/2010/main" val="3601773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8726DCE-3359-4776-9AF3-3BF9A73372EB}"/>
              </a:ext>
            </a:extLst>
          </p:cNvPr>
          <p:cNvSpPr>
            <a:spLocks noGrp="1"/>
          </p:cNvSpPr>
          <p:nvPr>
            <p:ph type="sldNum" sz="quarter" idx="10"/>
          </p:nvPr>
        </p:nvSpPr>
        <p:spPr/>
        <p:txBody>
          <a:bodyPr/>
          <a:lstStyle/>
          <a:p>
            <a:fld id="{6B3B0B0F-E794-1244-9699-107C60B9C23A}" type="slidenum">
              <a:rPr lang="en-US" smtClean="0"/>
              <a:pPr/>
              <a:t>3</a:t>
            </a:fld>
            <a:endParaRPr lang="en-US" dirty="0"/>
          </a:p>
        </p:txBody>
      </p:sp>
      <p:sp>
        <p:nvSpPr>
          <p:cNvPr id="6" name="Content Placeholder 2">
            <a:extLst>
              <a:ext uri="{FF2B5EF4-FFF2-40B4-BE49-F238E27FC236}">
                <a16:creationId xmlns:a16="http://schemas.microsoft.com/office/drawing/2014/main" id="{978A17F2-ABD5-4A37-A99F-BC6E343C4BD1}"/>
              </a:ext>
            </a:extLst>
          </p:cNvPr>
          <p:cNvSpPr>
            <a:spLocks noGrp="1"/>
          </p:cNvSpPr>
          <p:nvPr>
            <p:ph sz="quarter" idx="14"/>
          </p:nvPr>
        </p:nvSpPr>
        <p:spPr>
          <a:xfrm>
            <a:off x="1091033" y="1227459"/>
            <a:ext cx="7447769" cy="3740474"/>
          </a:xfrm>
        </p:spPr>
        <p:txBody>
          <a:bodyPr/>
          <a:lstStyle/>
          <a:p>
            <a:pPr>
              <a:lnSpc>
                <a:spcPct val="150000"/>
              </a:lnSpc>
            </a:pPr>
            <a:r>
              <a:rPr lang="en-GB" dirty="0"/>
              <a:t>ESA generates and disseminates Aeolus Level 1B products to ECMWF</a:t>
            </a:r>
          </a:p>
          <a:p>
            <a:pPr>
              <a:lnSpc>
                <a:spcPct val="150000"/>
              </a:lnSpc>
            </a:pPr>
            <a:r>
              <a:rPr lang="en-GB" dirty="0"/>
              <a:t>ECMWF generates and disseminates L2B products to ESA and EUMETSAT</a:t>
            </a:r>
          </a:p>
          <a:p>
            <a:pPr>
              <a:lnSpc>
                <a:spcPct val="150000"/>
              </a:lnSpc>
            </a:pPr>
            <a:r>
              <a:rPr lang="en-GB" dirty="0"/>
              <a:t>ECMWF generates L2C products and operationally assimilates it as part of medium range weather forecast model run </a:t>
            </a:r>
          </a:p>
          <a:p>
            <a:pPr>
              <a:lnSpc>
                <a:spcPct val="150000"/>
              </a:lnSpc>
            </a:pPr>
            <a:r>
              <a:rPr lang="en-GB" dirty="0"/>
              <a:t>EUMETSAT to disseminate (very soon) L2B products via </a:t>
            </a:r>
            <a:r>
              <a:rPr lang="en-GB" dirty="0" err="1"/>
              <a:t>EUMETCast</a:t>
            </a:r>
            <a:endParaRPr lang="en-GB" dirty="0"/>
          </a:p>
          <a:p>
            <a:pPr>
              <a:lnSpc>
                <a:spcPct val="150000"/>
              </a:lnSpc>
            </a:pPr>
            <a:r>
              <a:rPr lang="en-GB" dirty="0"/>
              <a:t>Authorized Aeolus Users (e.g. Cal/Val users) can access the products via ESA dissemination system, ECMWF Portal, EUMETSAT’s </a:t>
            </a:r>
            <a:r>
              <a:rPr lang="en-GB" dirty="0" err="1"/>
              <a:t>EUMETCast</a:t>
            </a:r>
            <a:r>
              <a:rPr lang="en-GB" dirty="0"/>
              <a:t>   </a:t>
            </a:r>
          </a:p>
        </p:txBody>
      </p:sp>
      <p:sp>
        <p:nvSpPr>
          <p:cNvPr id="8" name="Title 1">
            <a:extLst>
              <a:ext uri="{FF2B5EF4-FFF2-40B4-BE49-F238E27FC236}">
                <a16:creationId xmlns:a16="http://schemas.microsoft.com/office/drawing/2014/main" id="{8F59E4AF-8366-4A99-AE61-A37C3B79782E}"/>
              </a:ext>
            </a:extLst>
          </p:cNvPr>
          <p:cNvSpPr txBox="1">
            <a:spLocks/>
          </p:cNvSpPr>
          <p:nvPr/>
        </p:nvSpPr>
        <p:spPr>
          <a:xfrm>
            <a:off x="1772822" y="512400"/>
            <a:ext cx="7132639" cy="369332"/>
          </a:xfrm>
          <a:prstGeom prst="rect">
            <a:avLst/>
          </a:prstGeom>
        </p:spPr>
        <p:txBody>
          <a:bodyPr lIns="0" tIns="0" rIns="0" bIns="0"/>
          <a:lstStyle>
            <a:lvl1pPr algn="l" defTabSz="457200" rtl="0" eaLnBrk="1" latinLnBrk="0" hangingPunct="1">
              <a:lnSpc>
                <a:spcPts val="2800"/>
              </a:lnSpc>
              <a:spcBef>
                <a:spcPct val="0"/>
              </a:spcBef>
              <a:buNone/>
              <a:defRPr sz="2400" kern="1200">
                <a:solidFill>
                  <a:srgbClr val="064E83"/>
                </a:solidFill>
                <a:latin typeface="+mj-lt"/>
                <a:ea typeface="+mj-ea"/>
                <a:cs typeface="+mj-cs"/>
              </a:defRPr>
            </a:lvl1pPr>
          </a:lstStyle>
          <a:p>
            <a:pPr lvl="0"/>
            <a:r>
              <a:rPr lang="en-GB" dirty="0">
                <a:latin typeface="Tw Cen MT" panose="020B0602020104020603" pitchFamily="34" charset="0"/>
              </a:rPr>
              <a:t>Aeolus Simplified View (ESA, ECMWF, EUMETSAT)</a:t>
            </a:r>
            <a:endParaRPr kumimoji="0" lang="en-GB" sz="2400" b="0" i="0" u="none" strike="noStrike" kern="1200" cap="none" spc="0" normalizeH="0" baseline="0" noProof="0" dirty="0">
              <a:ln>
                <a:noFill/>
              </a:ln>
              <a:solidFill>
                <a:srgbClr val="064E83"/>
              </a:solidFill>
              <a:effectLst/>
              <a:uLnTx/>
              <a:uFillTx/>
              <a:latin typeface="Tw Cen MT" panose="020B0602020104020603" pitchFamily="34" charset="0"/>
            </a:endParaRPr>
          </a:p>
        </p:txBody>
      </p:sp>
    </p:spTree>
    <p:extLst>
      <p:ext uri="{BB962C8B-B14F-4D97-AF65-F5344CB8AC3E}">
        <p14:creationId xmlns:p14="http://schemas.microsoft.com/office/powerpoint/2010/main" val="2392467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Rounded Corners 17">
            <a:extLst>
              <a:ext uri="{FF2B5EF4-FFF2-40B4-BE49-F238E27FC236}">
                <a16:creationId xmlns:a16="http://schemas.microsoft.com/office/drawing/2014/main" id="{9D32822A-D0CD-4EAD-BDEA-4842A7E96B0E}"/>
              </a:ext>
            </a:extLst>
          </p:cNvPr>
          <p:cNvSpPr/>
          <p:nvPr/>
        </p:nvSpPr>
        <p:spPr>
          <a:xfrm>
            <a:off x="1084219" y="2470253"/>
            <a:ext cx="1403387" cy="801217"/>
          </a:xfrm>
          <a:prstGeom prst="round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white"/>
                </a:solidFill>
                <a:effectLst/>
                <a:uLnTx/>
                <a:uFillTx/>
                <a:latin typeface="Consolas" panose="020B0609020204030204" pitchFamily="49" charset="0"/>
                <a:ea typeface="+mn-ea"/>
                <a:cs typeface="+mn-cs"/>
              </a:rPr>
              <a:t>ESA Aeolus PDGS</a:t>
            </a:r>
          </a:p>
        </p:txBody>
      </p:sp>
      <p:grpSp>
        <p:nvGrpSpPr>
          <p:cNvPr id="28" name="Group 27">
            <a:extLst>
              <a:ext uri="{FF2B5EF4-FFF2-40B4-BE49-F238E27FC236}">
                <a16:creationId xmlns:a16="http://schemas.microsoft.com/office/drawing/2014/main" id="{1A5876B1-63E2-4843-A424-81ABD9E9EB0F}"/>
              </a:ext>
            </a:extLst>
          </p:cNvPr>
          <p:cNvGrpSpPr/>
          <p:nvPr/>
        </p:nvGrpSpPr>
        <p:grpSpPr>
          <a:xfrm>
            <a:off x="4184294" y="1614172"/>
            <a:ext cx="4384391" cy="3831827"/>
            <a:chOff x="4593584" y="1614172"/>
            <a:chExt cx="3975101" cy="3831827"/>
          </a:xfrm>
        </p:grpSpPr>
        <p:sp>
          <p:nvSpPr>
            <p:cNvPr id="5" name="Rectangle: Rounded Corners 4">
              <a:extLst>
                <a:ext uri="{FF2B5EF4-FFF2-40B4-BE49-F238E27FC236}">
                  <a16:creationId xmlns:a16="http://schemas.microsoft.com/office/drawing/2014/main" id="{4C97327A-9DA4-4E86-8D89-9D270C1DE4AC}"/>
                </a:ext>
              </a:extLst>
            </p:cNvPr>
            <p:cNvSpPr/>
            <p:nvPr/>
          </p:nvSpPr>
          <p:spPr>
            <a:xfrm>
              <a:off x="4593584" y="1614172"/>
              <a:ext cx="3975101" cy="3831827"/>
            </a:xfrm>
            <a:prstGeom prst="roundRect">
              <a:avLst>
                <a:gd name="adj" fmla="val 9782"/>
              </a:avLst>
            </a:prstGeom>
            <a:solidFill>
              <a:schemeClr val="accent3">
                <a:lumMod val="75000"/>
              </a:schemeClr>
            </a:solidFill>
            <a:ln>
              <a:noFill/>
            </a:ln>
          </p:spPr>
          <p:style>
            <a:lnRef idx="0">
              <a:scrgbClr r="0" g="0" b="0"/>
            </a:lnRef>
            <a:fillRef idx="0">
              <a:scrgbClr r="0" g="0" b="0"/>
            </a:fillRef>
            <a:effectRef idx="0">
              <a:scrgbClr r="0" g="0" b="0"/>
            </a:effectRef>
            <a:fontRef idx="minor">
              <a:schemeClr val="lt1"/>
            </a:fontRef>
          </p:style>
          <p:txBody>
            <a:bodyPr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white"/>
                  </a:solidFill>
                  <a:effectLst/>
                  <a:uLnTx/>
                  <a:uFillTx/>
                  <a:latin typeface="Consolas" panose="020B0609020204030204" pitchFamily="49" charset="0"/>
                  <a:ea typeface="+mn-ea"/>
                  <a:cs typeface="+mn-cs"/>
                </a:rPr>
                <a:t>ECMWF</a:t>
              </a:r>
            </a:p>
          </p:txBody>
        </p:sp>
        <p:grpSp>
          <p:nvGrpSpPr>
            <p:cNvPr id="6" name="Group 5">
              <a:extLst>
                <a:ext uri="{FF2B5EF4-FFF2-40B4-BE49-F238E27FC236}">
                  <a16:creationId xmlns:a16="http://schemas.microsoft.com/office/drawing/2014/main" id="{FE8CBCD0-8276-4597-B4A6-FEC5D312A5FA}"/>
                </a:ext>
              </a:extLst>
            </p:cNvPr>
            <p:cNvGrpSpPr/>
            <p:nvPr/>
          </p:nvGrpSpPr>
          <p:grpSpPr>
            <a:xfrm>
              <a:off x="6747212" y="2055765"/>
              <a:ext cx="1369699" cy="997921"/>
              <a:chOff x="9115200" y="1108433"/>
              <a:chExt cx="1764631" cy="1213662"/>
            </a:xfrm>
          </p:grpSpPr>
          <p:pic>
            <p:nvPicPr>
              <p:cNvPr id="7" name="Graphic 6" descr="Server">
                <a:extLst>
                  <a:ext uri="{FF2B5EF4-FFF2-40B4-BE49-F238E27FC236}">
                    <a16:creationId xmlns:a16="http://schemas.microsoft.com/office/drawing/2014/main" id="{E3839637-D289-44C3-915F-7202FD0D03C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115200" y="1407695"/>
                <a:ext cx="914400" cy="914400"/>
              </a:xfrm>
              <a:prstGeom prst="rect">
                <a:avLst/>
              </a:prstGeom>
            </p:spPr>
          </p:pic>
          <p:pic>
            <p:nvPicPr>
              <p:cNvPr id="8" name="Graphic 7" descr="Server">
                <a:extLst>
                  <a:ext uri="{FF2B5EF4-FFF2-40B4-BE49-F238E27FC236}">
                    <a16:creationId xmlns:a16="http://schemas.microsoft.com/office/drawing/2014/main" id="{539097A0-F670-471B-92E4-06249B748A8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965431" y="1407695"/>
                <a:ext cx="914400" cy="914400"/>
              </a:xfrm>
              <a:prstGeom prst="rect">
                <a:avLst/>
              </a:prstGeom>
            </p:spPr>
          </p:pic>
          <p:sp>
            <p:nvSpPr>
              <p:cNvPr id="9" name="TextBox 8">
                <a:extLst>
                  <a:ext uri="{FF2B5EF4-FFF2-40B4-BE49-F238E27FC236}">
                    <a16:creationId xmlns:a16="http://schemas.microsoft.com/office/drawing/2014/main" id="{A85E038A-58C1-4EA0-B1FC-406D8F907A2A}"/>
                  </a:ext>
                </a:extLst>
              </p:cNvPr>
              <p:cNvSpPr txBox="1"/>
              <p:nvPr/>
            </p:nvSpPr>
            <p:spPr>
              <a:xfrm>
                <a:off x="9683142" y="1108433"/>
                <a:ext cx="566280" cy="33688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onsolas" panose="020B0609020204030204" pitchFamily="49" charset="0"/>
                    <a:ea typeface="+mn-ea"/>
                    <a:cs typeface="+mn-cs"/>
                  </a:rPr>
                  <a:t>HPC</a:t>
                </a:r>
              </a:p>
            </p:txBody>
          </p:sp>
        </p:grpSp>
        <p:grpSp>
          <p:nvGrpSpPr>
            <p:cNvPr id="10" name="Group 9">
              <a:extLst>
                <a:ext uri="{FF2B5EF4-FFF2-40B4-BE49-F238E27FC236}">
                  <a16:creationId xmlns:a16="http://schemas.microsoft.com/office/drawing/2014/main" id="{E5A58905-EBB7-40ED-9C05-11D99C8934CE}"/>
                </a:ext>
              </a:extLst>
            </p:cNvPr>
            <p:cNvGrpSpPr/>
            <p:nvPr/>
          </p:nvGrpSpPr>
          <p:grpSpPr>
            <a:xfrm>
              <a:off x="6420349" y="3944256"/>
              <a:ext cx="1806054" cy="1197943"/>
              <a:chOff x="8741072" y="3431237"/>
              <a:chExt cx="2326804" cy="1456927"/>
            </a:xfrm>
          </p:grpSpPr>
          <p:sp>
            <p:nvSpPr>
              <p:cNvPr id="11" name="TextBox 10">
                <a:extLst>
                  <a:ext uri="{FF2B5EF4-FFF2-40B4-BE49-F238E27FC236}">
                    <a16:creationId xmlns:a16="http://schemas.microsoft.com/office/drawing/2014/main" id="{A1ACA8D7-9E5D-480F-AA15-3B36B1AC5D9C}"/>
                  </a:ext>
                </a:extLst>
              </p:cNvPr>
              <p:cNvSpPr txBox="1"/>
              <p:nvPr/>
            </p:nvSpPr>
            <p:spPr>
              <a:xfrm>
                <a:off x="8741072" y="3431237"/>
                <a:ext cx="2208118" cy="33688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onsolas" panose="020B0609020204030204" pitchFamily="49" charset="0"/>
                    <a:ea typeface="+mn-ea"/>
                    <a:cs typeface="+mn-cs"/>
                  </a:rPr>
                  <a:t>L2PF Linux Cluster</a:t>
                </a:r>
              </a:p>
            </p:txBody>
          </p:sp>
          <p:grpSp>
            <p:nvGrpSpPr>
              <p:cNvPr id="12" name="Group 11">
                <a:extLst>
                  <a:ext uri="{FF2B5EF4-FFF2-40B4-BE49-F238E27FC236}">
                    <a16:creationId xmlns:a16="http://schemas.microsoft.com/office/drawing/2014/main" id="{127F00DD-F0FA-417C-B639-E6902F5980AD}"/>
                  </a:ext>
                </a:extLst>
              </p:cNvPr>
              <p:cNvGrpSpPr/>
              <p:nvPr/>
            </p:nvGrpSpPr>
            <p:grpSpPr>
              <a:xfrm>
                <a:off x="8881215" y="3717606"/>
                <a:ext cx="914400" cy="1170558"/>
                <a:chOff x="8706304" y="3717606"/>
                <a:chExt cx="914400" cy="1170558"/>
              </a:xfrm>
            </p:grpSpPr>
            <p:pic>
              <p:nvPicPr>
                <p:cNvPr id="16" name="Graphic 15" descr="Hierarchy">
                  <a:extLst>
                    <a:ext uri="{FF2B5EF4-FFF2-40B4-BE49-F238E27FC236}">
                      <a16:creationId xmlns:a16="http://schemas.microsoft.com/office/drawing/2014/main" id="{FEE7BB70-156C-4C25-B245-BF648348A2C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706304" y="3717606"/>
                  <a:ext cx="914400" cy="914400"/>
                </a:xfrm>
                <a:prstGeom prst="rect">
                  <a:avLst/>
                </a:prstGeom>
              </p:spPr>
            </p:pic>
            <p:sp>
              <p:nvSpPr>
                <p:cNvPr id="17" name="TextBox 16">
                  <a:extLst>
                    <a:ext uri="{FF2B5EF4-FFF2-40B4-BE49-F238E27FC236}">
                      <a16:creationId xmlns:a16="http://schemas.microsoft.com/office/drawing/2014/main" id="{23356050-22C9-46D3-A3FE-593A0A67FE67}"/>
                    </a:ext>
                  </a:extLst>
                </p:cNvPr>
                <p:cNvSpPr txBox="1"/>
                <p:nvPr/>
              </p:nvSpPr>
              <p:spPr>
                <a:xfrm>
                  <a:off x="8881215" y="4551280"/>
                  <a:ext cx="566280" cy="33688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onsolas" panose="020B0609020204030204" pitchFamily="49" charset="0"/>
                      <a:ea typeface="+mn-ea"/>
                      <a:cs typeface="+mn-cs"/>
                    </a:rPr>
                    <a:t>OPE</a:t>
                  </a:r>
                </a:p>
              </p:txBody>
            </p:sp>
          </p:grpSp>
          <p:grpSp>
            <p:nvGrpSpPr>
              <p:cNvPr id="13" name="Group 12">
                <a:extLst>
                  <a:ext uri="{FF2B5EF4-FFF2-40B4-BE49-F238E27FC236}">
                    <a16:creationId xmlns:a16="http://schemas.microsoft.com/office/drawing/2014/main" id="{B8FF0FBD-8873-4B76-8D6E-356C549665FC}"/>
                  </a:ext>
                </a:extLst>
              </p:cNvPr>
              <p:cNvGrpSpPr/>
              <p:nvPr/>
            </p:nvGrpSpPr>
            <p:grpSpPr>
              <a:xfrm>
                <a:off x="10153476" y="3717606"/>
                <a:ext cx="914400" cy="1170558"/>
                <a:chOff x="8706304" y="3717606"/>
                <a:chExt cx="914400" cy="1170558"/>
              </a:xfrm>
            </p:grpSpPr>
            <p:pic>
              <p:nvPicPr>
                <p:cNvPr id="14" name="Graphic 13" descr="Hierarchy">
                  <a:extLst>
                    <a:ext uri="{FF2B5EF4-FFF2-40B4-BE49-F238E27FC236}">
                      <a16:creationId xmlns:a16="http://schemas.microsoft.com/office/drawing/2014/main" id="{88CE5DA6-0C7B-4BC9-A51C-AA4EB068621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706304" y="3717606"/>
                  <a:ext cx="914400" cy="914400"/>
                </a:xfrm>
                <a:prstGeom prst="rect">
                  <a:avLst/>
                </a:prstGeom>
              </p:spPr>
            </p:pic>
            <p:sp>
              <p:nvSpPr>
                <p:cNvPr id="15" name="TextBox 14">
                  <a:extLst>
                    <a:ext uri="{FF2B5EF4-FFF2-40B4-BE49-F238E27FC236}">
                      <a16:creationId xmlns:a16="http://schemas.microsoft.com/office/drawing/2014/main" id="{F94201CF-DF1F-43EA-B70A-EFCA90461FE7}"/>
                    </a:ext>
                  </a:extLst>
                </p:cNvPr>
                <p:cNvSpPr txBox="1"/>
                <p:nvPr/>
              </p:nvSpPr>
              <p:spPr>
                <a:xfrm>
                  <a:off x="8881215" y="4551280"/>
                  <a:ext cx="566280" cy="33688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onsolas" panose="020B0609020204030204" pitchFamily="49" charset="0"/>
                      <a:ea typeface="+mn-ea"/>
                      <a:cs typeface="+mn-cs"/>
                    </a:rPr>
                    <a:t>VAL</a:t>
                  </a:r>
                </a:p>
              </p:txBody>
            </p:sp>
          </p:grpSp>
        </p:grpSp>
        <p:grpSp>
          <p:nvGrpSpPr>
            <p:cNvPr id="19" name="Group 18">
              <a:extLst>
                <a:ext uri="{FF2B5EF4-FFF2-40B4-BE49-F238E27FC236}">
                  <a16:creationId xmlns:a16="http://schemas.microsoft.com/office/drawing/2014/main" id="{40CBC521-3F38-4768-9A13-B1BC42948D81}"/>
                </a:ext>
              </a:extLst>
            </p:cNvPr>
            <p:cNvGrpSpPr/>
            <p:nvPr/>
          </p:nvGrpSpPr>
          <p:grpSpPr>
            <a:xfrm>
              <a:off x="4726601" y="2939334"/>
              <a:ext cx="709754" cy="1028855"/>
              <a:chOff x="6636374" y="3798332"/>
              <a:chExt cx="914400" cy="1251283"/>
            </a:xfrm>
          </p:grpSpPr>
          <p:pic>
            <p:nvPicPr>
              <p:cNvPr id="20" name="Graphic 19" descr="Cloud Computing">
                <a:extLst>
                  <a:ext uri="{FF2B5EF4-FFF2-40B4-BE49-F238E27FC236}">
                    <a16:creationId xmlns:a16="http://schemas.microsoft.com/office/drawing/2014/main" id="{0019E984-20B2-45BB-9E1B-635F61BC4A6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636374" y="3798332"/>
                <a:ext cx="914400" cy="914400"/>
              </a:xfrm>
              <a:prstGeom prst="rect">
                <a:avLst/>
              </a:prstGeom>
            </p:spPr>
          </p:pic>
          <p:sp>
            <p:nvSpPr>
              <p:cNvPr id="21" name="TextBox 20">
                <a:extLst>
                  <a:ext uri="{FF2B5EF4-FFF2-40B4-BE49-F238E27FC236}">
                    <a16:creationId xmlns:a16="http://schemas.microsoft.com/office/drawing/2014/main" id="{C97857B1-1446-4BDB-AF91-8E11F64E66D9}"/>
                  </a:ext>
                </a:extLst>
              </p:cNvPr>
              <p:cNvSpPr txBox="1"/>
              <p:nvPr/>
            </p:nvSpPr>
            <p:spPr>
              <a:xfrm>
                <a:off x="6684648" y="4712732"/>
                <a:ext cx="785190" cy="336883"/>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onsolas" panose="020B0609020204030204" pitchFamily="49" charset="0"/>
                    <a:ea typeface="+mn-ea"/>
                    <a:cs typeface="+mn-cs"/>
                  </a:rPr>
                  <a:t>ECPDS</a:t>
                </a:r>
              </a:p>
            </p:txBody>
          </p:sp>
        </p:grpSp>
      </p:grpSp>
      <p:grpSp>
        <p:nvGrpSpPr>
          <p:cNvPr id="31" name="Group 30">
            <a:extLst>
              <a:ext uri="{FF2B5EF4-FFF2-40B4-BE49-F238E27FC236}">
                <a16:creationId xmlns:a16="http://schemas.microsoft.com/office/drawing/2014/main" id="{07EC6A34-810C-47B1-B66F-7AB97F2B640D}"/>
              </a:ext>
            </a:extLst>
          </p:cNvPr>
          <p:cNvGrpSpPr/>
          <p:nvPr/>
        </p:nvGrpSpPr>
        <p:grpSpPr>
          <a:xfrm>
            <a:off x="4242045" y="3928138"/>
            <a:ext cx="1836022" cy="584818"/>
            <a:chOff x="2623118" y="4280383"/>
            <a:chExt cx="1836022" cy="584818"/>
          </a:xfrm>
        </p:grpSpPr>
        <p:sp>
          <p:nvSpPr>
            <p:cNvPr id="29" name="Flowchart: Document 28">
              <a:extLst>
                <a:ext uri="{FF2B5EF4-FFF2-40B4-BE49-F238E27FC236}">
                  <a16:creationId xmlns:a16="http://schemas.microsoft.com/office/drawing/2014/main" id="{6F5BBD42-98A3-4836-99B6-54AA78611178}"/>
                </a:ext>
              </a:extLst>
            </p:cNvPr>
            <p:cNvSpPr/>
            <p:nvPr/>
          </p:nvSpPr>
          <p:spPr>
            <a:xfrm>
              <a:off x="2623118" y="4280383"/>
              <a:ext cx="1836022" cy="584818"/>
            </a:xfrm>
            <a:prstGeom prst="flowChartDocument">
              <a:avLst/>
            </a:prstGeom>
          </p:spPr>
          <p:style>
            <a:lnRef idx="1">
              <a:schemeClr val="dk1"/>
            </a:lnRef>
            <a:fillRef idx="2">
              <a:schemeClr val="dk1"/>
            </a:fillRef>
            <a:effectRef idx="1">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Arial"/>
                <a:ea typeface="+mn-ea"/>
                <a:cs typeface="+mn-cs"/>
              </a:endParaRPr>
            </a:p>
          </p:txBody>
        </p:sp>
        <p:sp>
          <p:nvSpPr>
            <p:cNvPr id="30" name="TextBox 29">
              <a:extLst>
                <a:ext uri="{FF2B5EF4-FFF2-40B4-BE49-F238E27FC236}">
                  <a16:creationId xmlns:a16="http://schemas.microsoft.com/office/drawing/2014/main" id="{C4BC3712-C723-4FCD-B39E-BC3D144A69C1}"/>
                </a:ext>
              </a:extLst>
            </p:cNvPr>
            <p:cNvSpPr txBox="1"/>
            <p:nvPr/>
          </p:nvSpPr>
          <p:spPr>
            <a:xfrm>
              <a:off x="2647647" y="4343296"/>
              <a:ext cx="1704313" cy="507831"/>
            </a:xfrm>
            <a:prstGeom prst="rect">
              <a:avLst/>
            </a:prstGeom>
            <a:noFill/>
          </p:spPr>
          <p:txBody>
            <a:bodyPr wrap="none" rtlCol="0">
              <a:spAutoFit/>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a:ln>
                    <a:noFill/>
                  </a:ln>
                  <a:solidFill>
                    <a:prstClr val="black"/>
                  </a:solidFill>
                  <a:effectLst/>
                  <a:uLnTx/>
                  <a:uFillTx/>
                  <a:latin typeface="Consolas" panose="020B0609020204030204" pitchFamily="49" charset="0"/>
                  <a:ea typeface="+mn-ea"/>
                  <a:cs typeface="+mn-cs"/>
                </a:rPr>
                <a:t>Acquires products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a:ln>
                    <a:noFill/>
                  </a:ln>
                  <a:solidFill>
                    <a:prstClr val="black"/>
                  </a:solidFill>
                  <a:effectLst/>
                  <a:uLnTx/>
                  <a:uFillTx/>
                  <a:latin typeface="Consolas" panose="020B0609020204030204" pitchFamily="49" charset="0"/>
                  <a:ea typeface="+mn-ea"/>
                  <a:cs typeface="+mn-cs"/>
                </a:rPr>
                <a:t>Disseminates products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900" b="0" i="0" u="none" strike="noStrike" kern="1200" cap="none" spc="0" normalizeH="0" baseline="0" noProof="0" dirty="0">
                <a:ln>
                  <a:noFill/>
                </a:ln>
                <a:solidFill>
                  <a:prstClr val="black"/>
                </a:solidFill>
                <a:effectLst/>
                <a:uLnTx/>
                <a:uFillTx/>
                <a:latin typeface="Consolas" panose="020B0609020204030204" pitchFamily="49" charset="0"/>
                <a:ea typeface="+mn-ea"/>
                <a:cs typeface="+mn-cs"/>
              </a:endParaRPr>
            </a:p>
          </p:txBody>
        </p:sp>
      </p:grpSp>
      <p:grpSp>
        <p:nvGrpSpPr>
          <p:cNvPr id="32" name="Group 31">
            <a:extLst>
              <a:ext uri="{FF2B5EF4-FFF2-40B4-BE49-F238E27FC236}">
                <a16:creationId xmlns:a16="http://schemas.microsoft.com/office/drawing/2014/main" id="{955097A1-9557-489D-A707-64E9E26D835C}"/>
              </a:ext>
            </a:extLst>
          </p:cNvPr>
          <p:cNvGrpSpPr/>
          <p:nvPr/>
        </p:nvGrpSpPr>
        <p:grpSpPr>
          <a:xfrm>
            <a:off x="4556015" y="2108734"/>
            <a:ext cx="2091617" cy="847744"/>
            <a:chOff x="2608488" y="4280382"/>
            <a:chExt cx="2091617" cy="847744"/>
          </a:xfrm>
        </p:grpSpPr>
        <p:sp>
          <p:nvSpPr>
            <p:cNvPr id="33" name="Flowchart: Document 32">
              <a:extLst>
                <a:ext uri="{FF2B5EF4-FFF2-40B4-BE49-F238E27FC236}">
                  <a16:creationId xmlns:a16="http://schemas.microsoft.com/office/drawing/2014/main" id="{8B1A3916-ED50-4E1E-8B87-8E15C95C475C}"/>
                </a:ext>
              </a:extLst>
            </p:cNvPr>
            <p:cNvSpPr/>
            <p:nvPr/>
          </p:nvSpPr>
          <p:spPr>
            <a:xfrm>
              <a:off x="2608488" y="4280382"/>
              <a:ext cx="2089032" cy="751855"/>
            </a:xfrm>
            <a:prstGeom prst="flowChartDocument">
              <a:avLst/>
            </a:prstGeom>
          </p:spPr>
          <p:style>
            <a:lnRef idx="1">
              <a:schemeClr val="dk1"/>
            </a:lnRef>
            <a:fillRef idx="2">
              <a:schemeClr val="dk1"/>
            </a:fillRef>
            <a:effectRef idx="1">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Arial"/>
                <a:ea typeface="+mn-ea"/>
                <a:cs typeface="+mn-cs"/>
              </a:endParaRPr>
            </a:p>
          </p:txBody>
        </p:sp>
        <p:sp>
          <p:nvSpPr>
            <p:cNvPr id="34" name="TextBox 33">
              <a:extLst>
                <a:ext uri="{FF2B5EF4-FFF2-40B4-BE49-F238E27FC236}">
                  <a16:creationId xmlns:a16="http://schemas.microsoft.com/office/drawing/2014/main" id="{8FCE5731-355D-45CE-B4B2-A78C857201EE}"/>
                </a:ext>
              </a:extLst>
            </p:cNvPr>
            <p:cNvSpPr txBox="1"/>
            <p:nvPr/>
          </p:nvSpPr>
          <p:spPr>
            <a:xfrm>
              <a:off x="2611072" y="4343296"/>
              <a:ext cx="2089033" cy="784830"/>
            </a:xfrm>
            <a:prstGeom prst="rect">
              <a:avLst/>
            </a:prstGeom>
            <a:noFill/>
          </p:spPr>
          <p:txBody>
            <a:bodyPr wrap="none" rtlCol="0">
              <a:spAutoFit/>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a:ln>
                    <a:noFill/>
                  </a:ln>
                  <a:solidFill>
                    <a:prstClr val="black"/>
                  </a:solidFill>
                  <a:effectLst/>
                  <a:uLnTx/>
                  <a:uFillTx/>
                  <a:latin typeface="Consolas" panose="020B0609020204030204" pitchFamily="49" charset="0"/>
                  <a:ea typeface="+mn-ea"/>
                  <a:cs typeface="+mn-cs"/>
                </a:rPr>
                <a:t>Runs Weather Forecast Model</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a:ln>
                    <a:noFill/>
                  </a:ln>
                  <a:solidFill>
                    <a:prstClr val="black"/>
                  </a:solidFill>
                  <a:effectLst/>
                  <a:uLnTx/>
                  <a:uFillTx/>
                  <a:latin typeface="Consolas" panose="020B0609020204030204" pitchFamily="49" charset="0"/>
                  <a:ea typeface="+mn-ea"/>
                  <a:cs typeface="+mn-cs"/>
                </a:rPr>
                <a:t>Generates AUX data,</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a:ln>
                    <a:noFill/>
                  </a:ln>
                  <a:solidFill>
                    <a:prstClr val="black"/>
                  </a:solidFill>
                  <a:effectLst/>
                  <a:uLnTx/>
                  <a:uFillTx/>
                  <a:latin typeface="Consolas" panose="020B0609020204030204" pitchFamily="49" charset="0"/>
                  <a:ea typeface="+mn-ea"/>
                  <a:cs typeface="+mn-cs"/>
                </a:rPr>
                <a:t>Generates Bias correction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onsolas" panose="020B0609020204030204" pitchFamily="49" charset="0"/>
                  <a:ea typeface="+mn-ea"/>
                  <a:cs typeface="+mn-cs"/>
                </a:rPr>
                <a:t>files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900" b="0" i="0" u="none" strike="noStrike" kern="1200" cap="none" spc="0" normalizeH="0" baseline="0" noProof="0" dirty="0">
                <a:ln>
                  <a:noFill/>
                </a:ln>
                <a:solidFill>
                  <a:prstClr val="black"/>
                </a:solidFill>
                <a:effectLst/>
                <a:uLnTx/>
                <a:uFillTx/>
                <a:latin typeface="Consolas" panose="020B0609020204030204" pitchFamily="49" charset="0"/>
                <a:ea typeface="+mn-ea"/>
                <a:cs typeface="+mn-cs"/>
              </a:endParaRPr>
            </a:p>
          </p:txBody>
        </p:sp>
      </p:grpSp>
      <p:grpSp>
        <p:nvGrpSpPr>
          <p:cNvPr id="35" name="Group 34">
            <a:extLst>
              <a:ext uri="{FF2B5EF4-FFF2-40B4-BE49-F238E27FC236}">
                <a16:creationId xmlns:a16="http://schemas.microsoft.com/office/drawing/2014/main" id="{6613DE73-937D-45C2-9C52-991FA4270B3E}"/>
              </a:ext>
            </a:extLst>
          </p:cNvPr>
          <p:cNvGrpSpPr/>
          <p:nvPr/>
        </p:nvGrpSpPr>
        <p:grpSpPr>
          <a:xfrm>
            <a:off x="6361349" y="5111603"/>
            <a:ext cx="2091617" cy="580462"/>
            <a:chOff x="2608488" y="4280382"/>
            <a:chExt cx="2091617" cy="751855"/>
          </a:xfrm>
        </p:grpSpPr>
        <p:sp>
          <p:nvSpPr>
            <p:cNvPr id="36" name="Flowchart: Document 35">
              <a:extLst>
                <a:ext uri="{FF2B5EF4-FFF2-40B4-BE49-F238E27FC236}">
                  <a16:creationId xmlns:a16="http://schemas.microsoft.com/office/drawing/2014/main" id="{5A34151D-5032-4560-BF78-4ADA9B94D265}"/>
                </a:ext>
              </a:extLst>
            </p:cNvPr>
            <p:cNvSpPr/>
            <p:nvPr/>
          </p:nvSpPr>
          <p:spPr>
            <a:xfrm>
              <a:off x="2608488" y="4280382"/>
              <a:ext cx="2089032" cy="751855"/>
            </a:xfrm>
            <a:prstGeom prst="flowChartDocument">
              <a:avLst/>
            </a:prstGeom>
          </p:spPr>
          <p:style>
            <a:lnRef idx="1">
              <a:schemeClr val="dk1"/>
            </a:lnRef>
            <a:fillRef idx="2">
              <a:schemeClr val="dk1"/>
            </a:fillRef>
            <a:effectRef idx="1">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Arial"/>
                <a:ea typeface="+mn-ea"/>
                <a:cs typeface="+mn-cs"/>
              </a:endParaRPr>
            </a:p>
          </p:txBody>
        </p:sp>
        <p:sp>
          <p:nvSpPr>
            <p:cNvPr id="37" name="TextBox 36">
              <a:extLst>
                <a:ext uri="{FF2B5EF4-FFF2-40B4-BE49-F238E27FC236}">
                  <a16:creationId xmlns:a16="http://schemas.microsoft.com/office/drawing/2014/main" id="{49E5A4A5-B937-4001-913B-E43FC08065E3}"/>
                </a:ext>
              </a:extLst>
            </p:cNvPr>
            <p:cNvSpPr txBox="1"/>
            <p:nvPr/>
          </p:nvSpPr>
          <p:spPr>
            <a:xfrm>
              <a:off x="2611072" y="4343296"/>
              <a:ext cx="2089033" cy="478385"/>
            </a:xfrm>
            <a:prstGeom prst="rect">
              <a:avLst/>
            </a:prstGeom>
            <a:noFill/>
          </p:spPr>
          <p:txBody>
            <a:bodyPr wrap="none" rtlCol="0">
              <a:spAutoFit/>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a:ln>
                    <a:noFill/>
                  </a:ln>
                  <a:solidFill>
                    <a:prstClr val="black"/>
                  </a:solidFill>
                  <a:effectLst/>
                  <a:uLnTx/>
                  <a:uFillTx/>
                  <a:latin typeface="Consolas" panose="020B0609020204030204" pitchFamily="49" charset="0"/>
                  <a:ea typeface="+mn-ea"/>
                  <a:cs typeface="+mn-cs"/>
                </a:rPr>
                <a:t>Generates L2B, L2C products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a:ln>
                    <a:noFill/>
                  </a:ln>
                  <a:solidFill>
                    <a:prstClr val="black"/>
                  </a:solidFill>
                  <a:effectLst/>
                  <a:uLnTx/>
                  <a:uFillTx/>
                  <a:latin typeface="Consolas" panose="020B0609020204030204" pitchFamily="49" charset="0"/>
                  <a:ea typeface="+mn-ea"/>
                  <a:cs typeface="+mn-cs"/>
                </a:rPr>
                <a:t>Provides Monitoring System</a:t>
              </a:r>
            </a:p>
          </p:txBody>
        </p:sp>
      </p:grpSp>
      <p:sp>
        <p:nvSpPr>
          <p:cNvPr id="38" name="Rectangle: Rounded Corners 37">
            <a:extLst>
              <a:ext uri="{FF2B5EF4-FFF2-40B4-BE49-F238E27FC236}">
                <a16:creationId xmlns:a16="http://schemas.microsoft.com/office/drawing/2014/main" id="{6711F20D-EB16-4023-8A0C-44CEAB459000}"/>
              </a:ext>
            </a:extLst>
          </p:cNvPr>
          <p:cNvSpPr/>
          <p:nvPr/>
        </p:nvSpPr>
        <p:spPr>
          <a:xfrm>
            <a:off x="1090770" y="3575846"/>
            <a:ext cx="1403387" cy="801217"/>
          </a:xfrm>
          <a:prstGeom prst="roundRect">
            <a:avLst/>
          </a:prstGeom>
          <a:solidFill>
            <a:schemeClr val="accent4">
              <a:lumMod val="7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white"/>
                </a:solidFill>
                <a:effectLst/>
                <a:uLnTx/>
                <a:uFillTx/>
                <a:latin typeface="Consolas" panose="020B0609020204030204" pitchFamily="49" charset="0"/>
                <a:ea typeface="+mn-ea"/>
                <a:cs typeface="+mn-cs"/>
              </a:rPr>
              <a:t>EUMETSAT</a:t>
            </a:r>
          </a:p>
        </p:txBody>
      </p:sp>
      <p:grpSp>
        <p:nvGrpSpPr>
          <p:cNvPr id="41" name="Group 40">
            <a:extLst>
              <a:ext uri="{FF2B5EF4-FFF2-40B4-BE49-F238E27FC236}">
                <a16:creationId xmlns:a16="http://schemas.microsoft.com/office/drawing/2014/main" id="{5291067A-C2F3-44EB-BC78-90C64912C97D}"/>
              </a:ext>
            </a:extLst>
          </p:cNvPr>
          <p:cNvGrpSpPr/>
          <p:nvPr/>
        </p:nvGrpSpPr>
        <p:grpSpPr>
          <a:xfrm>
            <a:off x="2115885" y="2481927"/>
            <a:ext cx="2336446" cy="1535254"/>
            <a:chOff x="2115885" y="2481927"/>
            <a:chExt cx="2336446" cy="1535254"/>
          </a:xfrm>
        </p:grpSpPr>
        <p:pic>
          <p:nvPicPr>
            <p:cNvPr id="22" name="Graphic 21" descr="Cloud">
              <a:extLst>
                <a:ext uri="{FF2B5EF4-FFF2-40B4-BE49-F238E27FC236}">
                  <a16:creationId xmlns:a16="http://schemas.microsoft.com/office/drawing/2014/main" id="{20D304F6-1CCA-4091-8053-69E526D1CC74}"/>
                </a:ext>
              </a:extLst>
            </p:cNvPr>
            <p:cNvPicPr>
              <a:picLocks noChangeAspect="1"/>
            </p:cNvPicPr>
            <p:nvPr/>
          </p:nvPicPr>
          <p:blipFill rotWithShape="1">
            <a:blip r:embed="rId8">
              <a:extLst>
                <a:ext uri="{96DAC541-7B7A-43D3-8B79-37D633B846F1}">
                  <asvg:svgBlip xmlns:asvg="http://schemas.microsoft.com/office/drawing/2016/SVG/main" r:embed="rId9"/>
                </a:ext>
              </a:extLst>
            </a:blip>
            <a:srcRect t="16710" b="17581"/>
            <a:stretch/>
          </p:blipFill>
          <p:spPr>
            <a:xfrm>
              <a:off x="2115885" y="2481927"/>
              <a:ext cx="2336446" cy="1535254"/>
            </a:xfrm>
            <a:prstGeom prst="rect">
              <a:avLst/>
            </a:prstGeom>
          </p:spPr>
        </p:pic>
        <p:sp>
          <p:nvSpPr>
            <p:cNvPr id="40" name="TextBox 39">
              <a:extLst>
                <a:ext uri="{FF2B5EF4-FFF2-40B4-BE49-F238E27FC236}">
                  <a16:creationId xmlns:a16="http://schemas.microsoft.com/office/drawing/2014/main" id="{346ABF8F-39F1-42D6-AB6C-3F2593417C52}"/>
                </a:ext>
              </a:extLst>
            </p:cNvPr>
            <p:cNvSpPr txBox="1"/>
            <p:nvPr/>
          </p:nvSpPr>
          <p:spPr>
            <a:xfrm>
              <a:off x="2784901" y="3249554"/>
              <a:ext cx="864339"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onsolas" panose="020B0609020204030204" pitchFamily="49" charset="0"/>
                  <a:ea typeface="+mn-ea"/>
                  <a:cs typeface="+mn-cs"/>
                </a:rPr>
                <a:t>Internet</a:t>
              </a:r>
            </a:p>
          </p:txBody>
        </p:sp>
      </p:grpSp>
      <p:sp>
        <p:nvSpPr>
          <p:cNvPr id="42" name="Title 1">
            <a:extLst>
              <a:ext uri="{FF2B5EF4-FFF2-40B4-BE49-F238E27FC236}">
                <a16:creationId xmlns:a16="http://schemas.microsoft.com/office/drawing/2014/main" id="{5A6A0482-E496-4E7B-AD49-2FDB4881D030}"/>
              </a:ext>
            </a:extLst>
          </p:cNvPr>
          <p:cNvSpPr txBox="1">
            <a:spLocks/>
          </p:cNvSpPr>
          <p:nvPr/>
        </p:nvSpPr>
        <p:spPr>
          <a:xfrm>
            <a:off x="1772822" y="512400"/>
            <a:ext cx="5903737" cy="369332"/>
          </a:xfrm>
          <a:prstGeom prst="rect">
            <a:avLst/>
          </a:prstGeom>
        </p:spPr>
        <p:txBody>
          <a:bodyPr lIns="0" tIns="0" rIns="0" bIns="0"/>
          <a:lstStyle>
            <a:lvl1pPr algn="l" defTabSz="457200" rtl="0" eaLnBrk="1" latinLnBrk="0" hangingPunct="1">
              <a:lnSpc>
                <a:spcPts val="2800"/>
              </a:lnSpc>
              <a:spcBef>
                <a:spcPct val="0"/>
              </a:spcBef>
              <a:buNone/>
              <a:defRPr sz="2400" kern="1200">
                <a:solidFill>
                  <a:srgbClr val="064E83"/>
                </a:solidFill>
                <a:latin typeface="+mj-lt"/>
                <a:ea typeface="+mj-ea"/>
                <a:cs typeface="+mj-cs"/>
              </a:defRPr>
            </a:lvl1pPr>
          </a:lstStyle>
          <a:p>
            <a:pPr marL="0" marR="0" lvl="0" indent="0" algn="l" defTabSz="457200" rtl="0" eaLnBrk="1" fontAlgn="auto" latinLnBrk="0" hangingPunct="1">
              <a:lnSpc>
                <a:spcPts val="2800"/>
              </a:lnSpc>
              <a:spcBef>
                <a:spcPct val="0"/>
              </a:spcBef>
              <a:spcAft>
                <a:spcPts val="0"/>
              </a:spcAft>
              <a:buClrTx/>
              <a:buSzTx/>
              <a:buFontTx/>
              <a:buNone/>
              <a:tabLst/>
              <a:defRPr/>
            </a:pPr>
            <a:r>
              <a:rPr kumimoji="0" lang="en-GB" sz="2400" b="0" i="0" u="none" strike="noStrike" kern="1200" cap="none" spc="0" normalizeH="0" baseline="0" noProof="0" dirty="0">
                <a:ln>
                  <a:noFill/>
                </a:ln>
                <a:solidFill>
                  <a:srgbClr val="064E83"/>
                </a:solidFill>
                <a:effectLst/>
                <a:uLnTx/>
                <a:uFillTx/>
                <a:latin typeface="Tw Cen MT" panose="020B0602020104020603" pitchFamily="34" charset="0"/>
              </a:rPr>
              <a:t>ECMWF Level 2 Processing Facility (L2PF) </a:t>
            </a:r>
          </a:p>
        </p:txBody>
      </p:sp>
      <p:grpSp>
        <p:nvGrpSpPr>
          <p:cNvPr id="46" name="Group 45">
            <a:extLst>
              <a:ext uri="{FF2B5EF4-FFF2-40B4-BE49-F238E27FC236}">
                <a16:creationId xmlns:a16="http://schemas.microsoft.com/office/drawing/2014/main" id="{F1E7AE6D-2A5C-460F-B93E-B630D4FE55FE}"/>
              </a:ext>
            </a:extLst>
          </p:cNvPr>
          <p:cNvGrpSpPr/>
          <p:nvPr/>
        </p:nvGrpSpPr>
        <p:grpSpPr>
          <a:xfrm>
            <a:off x="2356416" y="2026993"/>
            <a:ext cx="1476686" cy="917834"/>
            <a:chOff x="2411747" y="4552214"/>
            <a:chExt cx="1476686" cy="917834"/>
          </a:xfrm>
        </p:grpSpPr>
        <p:pic>
          <p:nvPicPr>
            <p:cNvPr id="44" name="Graphic 43" descr="Children">
              <a:extLst>
                <a:ext uri="{FF2B5EF4-FFF2-40B4-BE49-F238E27FC236}">
                  <a16:creationId xmlns:a16="http://schemas.microsoft.com/office/drawing/2014/main" id="{CBF3F158-A0D0-4580-95BC-DC40A31AB8AD}"/>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2786280" y="4676436"/>
              <a:ext cx="793612" cy="793612"/>
            </a:xfrm>
            <a:prstGeom prst="rect">
              <a:avLst/>
            </a:prstGeom>
          </p:spPr>
        </p:pic>
        <p:sp>
          <p:nvSpPr>
            <p:cNvPr id="45" name="Rectangle 44">
              <a:extLst>
                <a:ext uri="{FF2B5EF4-FFF2-40B4-BE49-F238E27FC236}">
                  <a16:creationId xmlns:a16="http://schemas.microsoft.com/office/drawing/2014/main" id="{00E937F5-5D61-4840-BD54-722C7F5C2E11}"/>
                </a:ext>
              </a:extLst>
            </p:cNvPr>
            <p:cNvSpPr/>
            <p:nvPr/>
          </p:nvSpPr>
          <p:spPr>
            <a:xfrm>
              <a:off x="2411747" y="4552214"/>
              <a:ext cx="1476686" cy="307777"/>
            </a:xfrm>
            <a:prstGeom prst="rect">
              <a:avLst/>
            </a:prstGeom>
          </p:spPr>
          <p:txBody>
            <a:bodyPr wrap="non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onsolas" panose="020B0609020204030204" pitchFamily="49" charset="0"/>
                  <a:ea typeface="+mn-ea"/>
                  <a:cs typeface="+mn-cs"/>
                </a:rPr>
                <a:t>CAL/VAL Users</a:t>
              </a:r>
            </a:p>
          </p:txBody>
        </p:sp>
      </p:grpSp>
      <p:sp>
        <p:nvSpPr>
          <p:cNvPr id="39" name="Slide Number Placeholder 3">
            <a:extLst>
              <a:ext uri="{FF2B5EF4-FFF2-40B4-BE49-F238E27FC236}">
                <a16:creationId xmlns:a16="http://schemas.microsoft.com/office/drawing/2014/main" id="{C61D5BFA-89EB-4509-B161-FF3E354071B7}"/>
              </a:ext>
            </a:extLst>
          </p:cNvPr>
          <p:cNvSpPr>
            <a:spLocks noGrp="1"/>
          </p:cNvSpPr>
          <p:nvPr>
            <p:ph type="sldNum" sz="quarter" idx="10"/>
          </p:nvPr>
        </p:nvSpPr>
        <p:spPr>
          <a:xfrm>
            <a:off x="7524159" y="6308255"/>
            <a:ext cx="1619840" cy="216000"/>
          </a:xfrm>
        </p:spPr>
        <p:txBody>
          <a:bodyPr/>
          <a:lstStyle/>
          <a:p>
            <a:r>
              <a:rPr lang="en-US" dirty="0"/>
              <a:t>3</a:t>
            </a:r>
          </a:p>
        </p:txBody>
      </p:sp>
    </p:spTree>
    <p:extLst>
      <p:ext uri="{BB962C8B-B14F-4D97-AF65-F5344CB8AC3E}">
        <p14:creationId xmlns:p14="http://schemas.microsoft.com/office/powerpoint/2010/main" val="2891081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E3DC7CC-9274-48C2-A3EC-B95DCCC5B2DB}"/>
              </a:ext>
            </a:extLst>
          </p:cNvPr>
          <p:cNvSpPr>
            <a:spLocks noGrp="1"/>
          </p:cNvSpPr>
          <p:nvPr>
            <p:ph type="sldNum" sz="quarter" idx="10"/>
          </p:nvPr>
        </p:nvSpPr>
        <p:spPr/>
        <p:txBody>
          <a:bodyPr/>
          <a:lstStyle/>
          <a:p>
            <a:fld id="{6B3B0B0F-E794-1244-9699-107C60B9C23A}" type="slidenum">
              <a:rPr lang="en-US" smtClean="0"/>
              <a:pPr/>
              <a:t>5</a:t>
            </a:fld>
            <a:endParaRPr lang="en-US" dirty="0"/>
          </a:p>
        </p:txBody>
      </p:sp>
      <p:sp>
        <p:nvSpPr>
          <p:cNvPr id="5" name="Title 1">
            <a:extLst>
              <a:ext uri="{FF2B5EF4-FFF2-40B4-BE49-F238E27FC236}">
                <a16:creationId xmlns:a16="http://schemas.microsoft.com/office/drawing/2014/main" id="{80A4F5CD-7759-4B4E-A5DC-AAF0AD6D8445}"/>
              </a:ext>
            </a:extLst>
          </p:cNvPr>
          <p:cNvSpPr txBox="1">
            <a:spLocks/>
          </p:cNvSpPr>
          <p:nvPr/>
        </p:nvSpPr>
        <p:spPr>
          <a:xfrm>
            <a:off x="1772822" y="512400"/>
            <a:ext cx="5903737" cy="369332"/>
          </a:xfrm>
          <a:prstGeom prst="rect">
            <a:avLst/>
          </a:prstGeom>
        </p:spPr>
        <p:txBody>
          <a:bodyPr lIns="0" tIns="0" rIns="0" bIns="0"/>
          <a:lstStyle>
            <a:lvl1pPr algn="l" defTabSz="457200" rtl="0" eaLnBrk="1" latinLnBrk="0" hangingPunct="1">
              <a:lnSpc>
                <a:spcPts val="2800"/>
              </a:lnSpc>
              <a:spcBef>
                <a:spcPct val="0"/>
              </a:spcBef>
              <a:buNone/>
              <a:defRPr sz="2400" kern="1200">
                <a:solidFill>
                  <a:srgbClr val="064E83"/>
                </a:solidFill>
                <a:latin typeface="+mj-lt"/>
                <a:ea typeface="+mj-ea"/>
                <a:cs typeface="+mj-cs"/>
              </a:defRPr>
            </a:lvl1pPr>
          </a:lstStyle>
          <a:p>
            <a:pPr marL="0" marR="0" lvl="0" indent="0" algn="l" defTabSz="457200" rtl="0" eaLnBrk="1" fontAlgn="auto" latinLnBrk="0" hangingPunct="1">
              <a:lnSpc>
                <a:spcPts val="2800"/>
              </a:lnSpc>
              <a:spcBef>
                <a:spcPct val="0"/>
              </a:spcBef>
              <a:spcAft>
                <a:spcPts val="0"/>
              </a:spcAft>
              <a:buClrTx/>
              <a:buSzTx/>
              <a:buFontTx/>
              <a:buNone/>
              <a:tabLst/>
              <a:defRPr/>
            </a:pPr>
            <a:r>
              <a:rPr kumimoji="0" lang="en-GB" sz="2400" b="0" i="0" u="none" strike="noStrike" kern="1200" cap="none" spc="0" normalizeH="0" baseline="0" noProof="0" dirty="0">
                <a:ln>
                  <a:noFill/>
                </a:ln>
                <a:solidFill>
                  <a:srgbClr val="064E83"/>
                </a:solidFill>
                <a:effectLst/>
                <a:uLnTx/>
                <a:uFillTx/>
                <a:latin typeface="Tw Cen MT" panose="020B0602020104020603" pitchFamily="34" charset="0"/>
              </a:rPr>
              <a:t>ECMWF Level 2 Processing Facility (L2PF) </a:t>
            </a:r>
          </a:p>
        </p:txBody>
      </p:sp>
      <p:sp>
        <p:nvSpPr>
          <p:cNvPr id="6" name="Content Placeholder 2">
            <a:extLst>
              <a:ext uri="{FF2B5EF4-FFF2-40B4-BE49-F238E27FC236}">
                <a16:creationId xmlns:a16="http://schemas.microsoft.com/office/drawing/2014/main" id="{D35C999F-B9EE-43E9-9206-DB7068EF166E}"/>
              </a:ext>
            </a:extLst>
          </p:cNvPr>
          <p:cNvSpPr>
            <a:spLocks noGrp="1"/>
          </p:cNvSpPr>
          <p:nvPr>
            <p:ph sz="quarter" idx="14"/>
          </p:nvPr>
        </p:nvSpPr>
        <p:spPr>
          <a:xfrm>
            <a:off x="1091033" y="1227459"/>
            <a:ext cx="7447769" cy="3740474"/>
          </a:xfrm>
        </p:spPr>
        <p:txBody>
          <a:bodyPr/>
          <a:lstStyle/>
          <a:p>
            <a:pPr>
              <a:lnSpc>
                <a:spcPct val="150000"/>
              </a:lnSpc>
            </a:pPr>
            <a:r>
              <a:rPr lang="en-GB" dirty="0"/>
              <a:t> L2PF is composed of resources from </a:t>
            </a:r>
          </a:p>
          <a:p>
            <a:pPr lvl="1">
              <a:lnSpc>
                <a:spcPct val="150000"/>
              </a:lnSpc>
            </a:pPr>
            <a:r>
              <a:rPr lang="en-GB" dirty="0"/>
              <a:t>Products Acquisition and Dissemination system called </a:t>
            </a:r>
            <a:r>
              <a:rPr lang="en-GB" b="1" dirty="0"/>
              <a:t>ECPDS</a:t>
            </a:r>
            <a:r>
              <a:rPr lang="en-GB" dirty="0"/>
              <a:t> (ECMWF Production Data Store) </a:t>
            </a:r>
          </a:p>
          <a:p>
            <a:pPr lvl="1">
              <a:lnSpc>
                <a:spcPct val="150000"/>
              </a:lnSpc>
            </a:pPr>
            <a:r>
              <a:rPr lang="en-GB" dirty="0"/>
              <a:t>Two </a:t>
            </a:r>
            <a:r>
              <a:rPr lang="en-GB" b="1" dirty="0"/>
              <a:t>Linux Clusters </a:t>
            </a:r>
            <a:r>
              <a:rPr lang="en-GB" dirty="0"/>
              <a:t>(OPE and VAL platforms) that generates L2B from L1B, L2B BUFR from L2B EEF format and L2C from L2B </a:t>
            </a:r>
          </a:p>
          <a:p>
            <a:pPr lvl="1">
              <a:lnSpc>
                <a:spcPct val="150000"/>
              </a:lnSpc>
            </a:pPr>
            <a:r>
              <a:rPr lang="en-GB" b="1" dirty="0"/>
              <a:t>High Performance Computing (HPC) </a:t>
            </a:r>
            <a:r>
              <a:rPr lang="en-GB" dirty="0"/>
              <a:t>facility that assimilates L2B and generates input needed for L2C processing. HPC also uses the assimilated data for its weather forecast model run </a:t>
            </a:r>
          </a:p>
        </p:txBody>
      </p:sp>
    </p:spTree>
    <p:extLst>
      <p:ext uri="{BB962C8B-B14F-4D97-AF65-F5344CB8AC3E}">
        <p14:creationId xmlns:p14="http://schemas.microsoft.com/office/powerpoint/2010/main" val="1433773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E3DC7CC-9274-48C2-A3EC-B95DCCC5B2DB}"/>
              </a:ext>
            </a:extLst>
          </p:cNvPr>
          <p:cNvSpPr>
            <a:spLocks noGrp="1"/>
          </p:cNvSpPr>
          <p:nvPr>
            <p:ph type="sldNum" sz="quarter" idx="10"/>
          </p:nvPr>
        </p:nvSpPr>
        <p:spPr/>
        <p:txBody>
          <a:bodyPr/>
          <a:lstStyle/>
          <a:p>
            <a:fld id="{6B3B0B0F-E794-1244-9699-107C60B9C23A}" type="slidenum">
              <a:rPr lang="en-US" smtClean="0"/>
              <a:pPr/>
              <a:t>6</a:t>
            </a:fld>
            <a:endParaRPr lang="en-US" dirty="0"/>
          </a:p>
        </p:txBody>
      </p:sp>
      <p:sp>
        <p:nvSpPr>
          <p:cNvPr id="5" name="Title 1">
            <a:extLst>
              <a:ext uri="{FF2B5EF4-FFF2-40B4-BE49-F238E27FC236}">
                <a16:creationId xmlns:a16="http://schemas.microsoft.com/office/drawing/2014/main" id="{80A4F5CD-7759-4B4E-A5DC-AAF0AD6D8445}"/>
              </a:ext>
            </a:extLst>
          </p:cNvPr>
          <p:cNvSpPr txBox="1">
            <a:spLocks/>
          </p:cNvSpPr>
          <p:nvPr/>
        </p:nvSpPr>
        <p:spPr>
          <a:xfrm>
            <a:off x="1772822" y="512400"/>
            <a:ext cx="5903737" cy="369332"/>
          </a:xfrm>
          <a:prstGeom prst="rect">
            <a:avLst/>
          </a:prstGeom>
        </p:spPr>
        <p:txBody>
          <a:bodyPr lIns="0" tIns="0" rIns="0" bIns="0"/>
          <a:lstStyle>
            <a:lvl1pPr algn="l" defTabSz="457200" rtl="0" eaLnBrk="1" latinLnBrk="0" hangingPunct="1">
              <a:lnSpc>
                <a:spcPts val="2800"/>
              </a:lnSpc>
              <a:spcBef>
                <a:spcPct val="0"/>
              </a:spcBef>
              <a:buNone/>
              <a:defRPr sz="2400" kern="1200">
                <a:solidFill>
                  <a:srgbClr val="064E83"/>
                </a:solidFill>
                <a:latin typeface="+mj-lt"/>
                <a:ea typeface="+mj-ea"/>
                <a:cs typeface="+mj-cs"/>
              </a:defRPr>
            </a:lvl1pPr>
          </a:lstStyle>
          <a:p>
            <a:pPr marL="0" marR="0" lvl="0" indent="0" algn="l" defTabSz="457200" rtl="0" eaLnBrk="1" fontAlgn="auto" latinLnBrk="0" hangingPunct="1">
              <a:lnSpc>
                <a:spcPts val="2800"/>
              </a:lnSpc>
              <a:spcBef>
                <a:spcPct val="0"/>
              </a:spcBef>
              <a:spcAft>
                <a:spcPts val="0"/>
              </a:spcAft>
              <a:buClrTx/>
              <a:buSzTx/>
              <a:buFontTx/>
              <a:buNone/>
              <a:tabLst/>
              <a:defRPr/>
            </a:pPr>
            <a:r>
              <a:rPr kumimoji="0" lang="en-GB" sz="2400" b="0" i="0" u="none" strike="noStrike" kern="1200" cap="none" spc="0" normalizeH="0" baseline="0" noProof="0" dirty="0">
                <a:ln>
                  <a:noFill/>
                </a:ln>
                <a:solidFill>
                  <a:srgbClr val="064E83"/>
                </a:solidFill>
                <a:effectLst/>
                <a:uLnTx/>
                <a:uFillTx/>
                <a:latin typeface="Tw Cen MT" panose="020B0602020104020603" pitchFamily="34" charset="0"/>
              </a:rPr>
              <a:t>ECMWF Level 2 Processing Facility (L2PF) Tasks </a:t>
            </a:r>
          </a:p>
        </p:txBody>
      </p:sp>
      <p:sp>
        <p:nvSpPr>
          <p:cNvPr id="6" name="Content Placeholder 2">
            <a:extLst>
              <a:ext uri="{FF2B5EF4-FFF2-40B4-BE49-F238E27FC236}">
                <a16:creationId xmlns:a16="http://schemas.microsoft.com/office/drawing/2014/main" id="{D35C999F-B9EE-43E9-9206-DB7068EF166E}"/>
              </a:ext>
            </a:extLst>
          </p:cNvPr>
          <p:cNvSpPr>
            <a:spLocks noGrp="1"/>
          </p:cNvSpPr>
          <p:nvPr>
            <p:ph sz="quarter" idx="14"/>
          </p:nvPr>
        </p:nvSpPr>
        <p:spPr>
          <a:xfrm>
            <a:off x="1091033" y="1227459"/>
            <a:ext cx="7447769" cy="3740474"/>
          </a:xfrm>
        </p:spPr>
        <p:txBody>
          <a:bodyPr/>
          <a:lstStyle/>
          <a:p>
            <a:pPr>
              <a:lnSpc>
                <a:spcPct val="150000"/>
              </a:lnSpc>
            </a:pPr>
            <a:r>
              <a:rPr lang="en-GB" dirty="0"/>
              <a:t> Systematic data processing and data delivery (</a:t>
            </a:r>
            <a:r>
              <a:rPr lang="en-GB" dirty="0">
                <a:solidFill>
                  <a:srgbClr val="00B0F0"/>
                </a:solidFill>
              </a:rPr>
              <a:t>from L1B to L2B</a:t>
            </a:r>
            <a:r>
              <a:rPr lang="en-GB" dirty="0"/>
              <a:t>)</a:t>
            </a:r>
          </a:p>
          <a:p>
            <a:pPr lvl="1">
              <a:lnSpc>
                <a:spcPct val="150000"/>
              </a:lnSpc>
            </a:pPr>
            <a:r>
              <a:rPr lang="en-GB" i="1" dirty="0"/>
              <a:t>“up to </a:t>
            </a:r>
            <a:r>
              <a:rPr lang="en-GB" b="1" i="1" dirty="0">
                <a:solidFill>
                  <a:srgbClr val="92D050"/>
                </a:solidFill>
              </a:rPr>
              <a:t>99%</a:t>
            </a:r>
            <a:r>
              <a:rPr lang="en-GB" i="1" dirty="0"/>
              <a:t> of the L1B input data is systematically processed into L2B”</a:t>
            </a:r>
          </a:p>
          <a:p>
            <a:pPr lvl="1">
              <a:lnSpc>
                <a:spcPct val="150000"/>
              </a:lnSpc>
            </a:pPr>
            <a:r>
              <a:rPr lang="en-GB" i="1" dirty="0"/>
              <a:t>“aim to deliver L2B as close as possible to </a:t>
            </a:r>
            <a:r>
              <a:rPr lang="en-GB" b="1" i="1" dirty="0">
                <a:solidFill>
                  <a:srgbClr val="92D050"/>
                </a:solidFill>
              </a:rPr>
              <a:t>3 hours </a:t>
            </a:r>
            <a:r>
              <a:rPr lang="en-GB" i="1" dirty="0"/>
              <a:t>from data sensing</a:t>
            </a:r>
            <a:r>
              <a:rPr lang="en-GB" dirty="0"/>
              <a:t>”</a:t>
            </a:r>
            <a:endParaRPr lang="en-GB" i="1" dirty="0"/>
          </a:p>
          <a:p>
            <a:pPr>
              <a:lnSpc>
                <a:spcPct val="150000"/>
              </a:lnSpc>
            </a:pPr>
            <a:r>
              <a:rPr lang="en-GB" dirty="0"/>
              <a:t> Systematic generation and delivery of AUX data (e.g. </a:t>
            </a:r>
            <a:r>
              <a:rPr lang="en-GB" dirty="0">
                <a:solidFill>
                  <a:srgbClr val="00B0F0"/>
                </a:solidFill>
              </a:rPr>
              <a:t>AUX_MET_12</a:t>
            </a:r>
            <a:r>
              <a:rPr lang="en-GB" dirty="0"/>
              <a:t>)</a:t>
            </a:r>
          </a:p>
          <a:p>
            <a:pPr lvl="1">
              <a:lnSpc>
                <a:spcPct val="150000"/>
              </a:lnSpc>
            </a:pPr>
            <a:r>
              <a:rPr lang="en-GB" dirty="0"/>
              <a:t>“p</a:t>
            </a:r>
            <a:r>
              <a:rPr lang="en-GB" i="1" dirty="0"/>
              <a:t>rovide systematically up to </a:t>
            </a:r>
            <a:r>
              <a:rPr lang="en-GB" b="1" i="1" dirty="0">
                <a:solidFill>
                  <a:srgbClr val="92D050"/>
                </a:solidFill>
              </a:rPr>
              <a:t>99%</a:t>
            </a:r>
            <a:r>
              <a:rPr lang="en-GB" i="1" dirty="0"/>
              <a:t> of all AUX_MET _12 data”</a:t>
            </a:r>
            <a:endParaRPr lang="en-GB" dirty="0"/>
          </a:p>
          <a:p>
            <a:pPr>
              <a:lnSpc>
                <a:spcPct val="150000"/>
              </a:lnSpc>
            </a:pPr>
            <a:r>
              <a:rPr lang="en-GB" dirty="0"/>
              <a:t> Systematic data assimilation and data delivery (</a:t>
            </a:r>
            <a:r>
              <a:rPr lang="en-GB" dirty="0">
                <a:solidFill>
                  <a:srgbClr val="00B0F0"/>
                </a:solidFill>
              </a:rPr>
              <a:t>from L2B to L2C</a:t>
            </a:r>
            <a:r>
              <a:rPr lang="en-GB" dirty="0"/>
              <a:t>)</a:t>
            </a:r>
          </a:p>
          <a:p>
            <a:pPr>
              <a:lnSpc>
                <a:spcPct val="150000"/>
              </a:lnSpc>
            </a:pPr>
            <a:r>
              <a:rPr lang="en-GB" dirty="0"/>
              <a:t> Web based Monitoring </a:t>
            </a:r>
          </a:p>
          <a:p>
            <a:pPr>
              <a:lnSpc>
                <a:spcPct val="150000"/>
              </a:lnSpc>
            </a:pPr>
            <a:r>
              <a:rPr lang="en-GB" dirty="0"/>
              <a:t> Systematic generation &amp; delivery of L2B BUFR to EUMETSAT</a:t>
            </a:r>
          </a:p>
          <a:p>
            <a:pPr>
              <a:lnSpc>
                <a:spcPct val="150000"/>
              </a:lnSpc>
            </a:pPr>
            <a:r>
              <a:rPr lang="en-GB" dirty="0"/>
              <a:t> Make L2B BUFR products available to CAL/VAL users</a:t>
            </a:r>
          </a:p>
        </p:txBody>
      </p:sp>
    </p:spTree>
    <p:extLst>
      <p:ext uri="{BB962C8B-B14F-4D97-AF65-F5344CB8AC3E}">
        <p14:creationId xmlns:p14="http://schemas.microsoft.com/office/powerpoint/2010/main" val="2682708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E3DC7CC-9274-48C2-A3EC-B95DCCC5B2DB}"/>
              </a:ext>
            </a:extLst>
          </p:cNvPr>
          <p:cNvSpPr>
            <a:spLocks noGrp="1"/>
          </p:cNvSpPr>
          <p:nvPr>
            <p:ph type="sldNum" sz="quarter" idx="10"/>
          </p:nvPr>
        </p:nvSpPr>
        <p:spPr/>
        <p:txBody>
          <a:bodyPr/>
          <a:lstStyle/>
          <a:p>
            <a:fld id="{6B3B0B0F-E794-1244-9699-107C60B9C23A}" type="slidenum">
              <a:rPr lang="en-US" smtClean="0"/>
              <a:pPr/>
              <a:t>7</a:t>
            </a:fld>
            <a:endParaRPr lang="en-US" dirty="0"/>
          </a:p>
        </p:txBody>
      </p:sp>
      <p:sp>
        <p:nvSpPr>
          <p:cNvPr id="5" name="Title 1">
            <a:extLst>
              <a:ext uri="{FF2B5EF4-FFF2-40B4-BE49-F238E27FC236}">
                <a16:creationId xmlns:a16="http://schemas.microsoft.com/office/drawing/2014/main" id="{80A4F5CD-7759-4B4E-A5DC-AAF0AD6D8445}"/>
              </a:ext>
            </a:extLst>
          </p:cNvPr>
          <p:cNvSpPr txBox="1">
            <a:spLocks/>
          </p:cNvSpPr>
          <p:nvPr/>
        </p:nvSpPr>
        <p:spPr>
          <a:xfrm>
            <a:off x="1772822" y="512400"/>
            <a:ext cx="5903737" cy="369332"/>
          </a:xfrm>
          <a:prstGeom prst="rect">
            <a:avLst/>
          </a:prstGeom>
        </p:spPr>
        <p:txBody>
          <a:bodyPr lIns="0" tIns="0" rIns="0" bIns="0"/>
          <a:lstStyle>
            <a:lvl1pPr algn="l" defTabSz="457200" rtl="0" eaLnBrk="1" latinLnBrk="0" hangingPunct="1">
              <a:lnSpc>
                <a:spcPts val="2800"/>
              </a:lnSpc>
              <a:spcBef>
                <a:spcPct val="0"/>
              </a:spcBef>
              <a:buNone/>
              <a:defRPr sz="2400" kern="1200">
                <a:solidFill>
                  <a:srgbClr val="064E83"/>
                </a:solidFill>
                <a:latin typeface="+mj-lt"/>
                <a:ea typeface="+mj-ea"/>
                <a:cs typeface="+mj-cs"/>
              </a:defRPr>
            </a:lvl1pPr>
          </a:lstStyle>
          <a:p>
            <a:pPr marL="0" marR="0" lvl="0" indent="0" algn="l" defTabSz="457200" rtl="0" eaLnBrk="1" fontAlgn="auto" latinLnBrk="0" hangingPunct="1">
              <a:lnSpc>
                <a:spcPts val="2800"/>
              </a:lnSpc>
              <a:spcBef>
                <a:spcPct val="0"/>
              </a:spcBef>
              <a:spcAft>
                <a:spcPts val="0"/>
              </a:spcAft>
              <a:buClrTx/>
              <a:buSzTx/>
              <a:buFontTx/>
              <a:buNone/>
              <a:tabLst/>
              <a:defRPr/>
            </a:pPr>
            <a:r>
              <a:rPr kumimoji="0" lang="en-GB" sz="2400" b="0" i="0" u="none" strike="noStrike" kern="1200" cap="none" spc="0" normalizeH="0" baseline="0" noProof="0" dirty="0">
                <a:ln>
                  <a:noFill/>
                </a:ln>
                <a:solidFill>
                  <a:srgbClr val="064E83"/>
                </a:solidFill>
                <a:effectLst/>
                <a:uLnTx/>
                <a:uFillTx/>
                <a:latin typeface="Tw Cen MT" panose="020B0602020104020603" pitchFamily="34" charset="0"/>
              </a:rPr>
              <a:t>References</a:t>
            </a:r>
          </a:p>
        </p:txBody>
      </p:sp>
      <p:sp>
        <p:nvSpPr>
          <p:cNvPr id="6" name="Content Placeholder 2">
            <a:extLst>
              <a:ext uri="{FF2B5EF4-FFF2-40B4-BE49-F238E27FC236}">
                <a16:creationId xmlns:a16="http://schemas.microsoft.com/office/drawing/2014/main" id="{D35C999F-B9EE-43E9-9206-DB7068EF166E}"/>
              </a:ext>
            </a:extLst>
          </p:cNvPr>
          <p:cNvSpPr>
            <a:spLocks noGrp="1"/>
          </p:cNvSpPr>
          <p:nvPr>
            <p:ph sz="quarter" idx="14"/>
          </p:nvPr>
        </p:nvSpPr>
        <p:spPr>
          <a:xfrm>
            <a:off x="543339" y="1227459"/>
            <a:ext cx="8415131" cy="3740474"/>
          </a:xfrm>
        </p:spPr>
        <p:txBody>
          <a:bodyPr/>
          <a:lstStyle/>
          <a:p>
            <a:pPr>
              <a:lnSpc>
                <a:spcPct val="150000"/>
              </a:lnSpc>
            </a:pPr>
            <a:r>
              <a:rPr lang="en-GB" dirty="0"/>
              <a:t>ESA</a:t>
            </a:r>
          </a:p>
          <a:p>
            <a:pPr lvl="1">
              <a:lnSpc>
                <a:spcPct val="150000"/>
              </a:lnSpc>
            </a:pPr>
            <a:r>
              <a:rPr lang="en-GB" dirty="0">
                <a:hlinkClick r:id="rId2"/>
              </a:rPr>
              <a:t>https://www.esa.int/Applications/Observing_the_Earth/Aeolus</a:t>
            </a:r>
            <a:r>
              <a:rPr lang="en-GB" dirty="0"/>
              <a:t> </a:t>
            </a:r>
          </a:p>
          <a:p>
            <a:pPr>
              <a:lnSpc>
                <a:spcPct val="150000"/>
              </a:lnSpc>
            </a:pPr>
            <a:r>
              <a:rPr lang="en-GB" dirty="0"/>
              <a:t>ECMWF Aeolus</a:t>
            </a:r>
          </a:p>
          <a:p>
            <a:pPr lvl="1">
              <a:lnSpc>
                <a:spcPct val="150000"/>
              </a:lnSpc>
            </a:pPr>
            <a:r>
              <a:rPr lang="en-GB" dirty="0">
                <a:hlinkClick r:id="rId3"/>
              </a:rPr>
              <a:t>https://confluence.ecmwf.int/display/AEOL</a:t>
            </a:r>
            <a:r>
              <a:rPr lang="en-GB" dirty="0"/>
              <a:t> </a:t>
            </a:r>
          </a:p>
          <a:p>
            <a:pPr>
              <a:lnSpc>
                <a:spcPct val="150000"/>
              </a:lnSpc>
            </a:pPr>
            <a:r>
              <a:rPr lang="en-GB" dirty="0"/>
              <a:t>ECMWF Supercomputer/HPC</a:t>
            </a:r>
          </a:p>
          <a:p>
            <a:pPr lvl="1">
              <a:lnSpc>
                <a:spcPct val="150000"/>
              </a:lnSpc>
            </a:pPr>
            <a:r>
              <a:rPr lang="en-GB" dirty="0">
                <a:hlinkClick r:id="rId4"/>
              </a:rPr>
              <a:t>https://www.ecmwf.int/en/computing/our-facilities/supercomputer</a:t>
            </a:r>
            <a:r>
              <a:rPr lang="en-GB" dirty="0"/>
              <a:t> </a:t>
            </a:r>
          </a:p>
          <a:p>
            <a:pPr>
              <a:lnSpc>
                <a:spcPct val="150000"/>
              </a:lnSpc>
            </a:pPr>
            <a:r>
              <a:rPr lang="en-GB" dirty="0"/>
              <a:t>ECWMF ECPDS</a:t>
            </a:r>
          </a:p>
          <a:p>
            <a:pPr lvl="1">
              <a:lnSpc>
                <a:spcPct val="150000"/>
              </a:lnSpc>
            </a:pPr>
            <a:r>
              <a:rPr lang="en-GB" dirty="0">
                <a:hlinkClick r:id="rId5"/>
              </a:rPr>
              <a:t>https://confluence.ecmwf.int/display/UDOC/ECPDS+for+users</a:t>
            </a:r>
            <a:r>
              <a:rPr lang="en-GB" dirty="0"/>
              <a:t> </a:t>
            </a:r>
          </a:p>
          <a:p>
            <a:pPr>
              <a:lnSpc>
                <a:spcPct val="150000"/>
              </a:lnSpc>
            </a:pPr>
            <a:endParaRPr lang="en-GB" dirty="0"/>
          </a:p>
          <a:p>
            <a:pPr>
              <a:lnSpc>
                <a:spcPct val="150000"/>
              </a:lnSpc>
            </a:pPr>
            <a:endParaRPr lang="en-GB" i="1" dirty="0"/>
          </a:p>
          <a:p>
            <a:pPr>
              <a:lnSpc>
                <a:spcPct val="150000"/>
              </a:lnSpc>
            </a:pPr>
            <a:endParaRPr lang="en-GB" dirty="0"/>
          </a:p>
        </p:txBody>
      </p:sp>
    </p:spTree>
    <p:extLst>
      <p:ext uri="{BB962C8B-B14F-4D97-AF65-F5344CB8AC3E}">
        <p14:creationId xmlns:p14="http://schemas.microsoft.com/office/powerpoint/2010/main" val="1817288502"/>
      </p:ext>
    </p:extLst>
  </p:cSld>
  <p:clrMapOvr>
    <a:masterClrMapping/>
  </p:clrMapOvr>
</p:sld>
</file>

<file path=ppt/theme/theme1.xml><?xml version="1.0" encoding="utf-8"?>
<a:theme xmlns:a="http://schemas.openxmlformats.org/drawingml/2006/main" name="ECMWF Light 4:3 blu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ECMWF_4.3_light_blue.potx" id="{5DF975CC-1A98-4276-8049-E01E3834041B}" vid="{AE17BB0E-D833-477C-9F37-6C929F84899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ECMWF_4.3_light_blue</Template>
  <TotalTime>210</TotalTime>
  <Words>526</Words>
  <Application>Microsoft Office PowerPoint</Application>
  <PresentationFormat>On-screen Show (4:3)</PresentationFormat>
  <Paragraphs>73</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Consolas</vt:lpstr>
      <vt:lpstr>Tw Cen MT</vt:lpstr>
      <vt:lpstr>ECMWF Light 4:3 blue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ECMWF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Rakesh Prithiviraj</dc:creator>
  <cp:lastModifiedBy>Rakesh Prithiviraj</cp:lastModifiedBy>
  <cp:revision>35</cp:revision>
  <cp:lastPrinted>2014-11-19T12:15:44Z</cp:lastPrinted>
  <dcterms:created xsi:type="dcterms:W3CDTF">2020-04-17T08:04:36Z</dcterms:created>
  <dcterms:modified xsi:type="dcterms:W3CDTF">2020-04-24T11:00:17Z</dcterms:modified>
</cp:coreProperties>
</file>