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8" r:id="rId2"/>
    <p:sldId id="271" r:id="rId3"/>
    <p:sldId id="289" r:id="rId4"/>
    <p:sldId id="284" r:id="rId5"/>
    <p:sldId id="285" r:id="rId6"/>
    <p:sldId id="286" r:id="rId7"/>
    <p:sldId id="290" r:id="rId8"/>
  </p:sldIdLst>
  <p:sldSz cx="9144000" cy="6858000" type="screen4x3"/>
  <p:notesSz cx="6400800" cy="86868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Smyth" initials="TS" lastIdx="1" clrIdx="0">
    <p:extLst>
      <p:ext uri="{19B8F6BF-5375-455C-9EA6-DF929625EA0E}">
        <p15:presenceInfo xmlns:p15="http://schemas.microsoft.com/office/powerpoint/2012/main" userId="S::tjsm@pml.ac.uk::1f11fece-d537-45db-aec2-a1089ee86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399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98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2028" y="-78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35543-2A86-4A21-A989-07729769A19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DED01-2780-4D8D-B2B2-1CF62E33D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5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3" tIns="43101" rIns="86203" bIns="43101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7438" y="0"/>
            <a:ext cx="27733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3" tIns="43101" rIns="86203" bIns="43101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4075" y="4125913"/>
            <a:ext cx="469265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3" tIns="43101" rIns="86203" bIns="43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3" tIns="43101" rIns="86203" bIns="43101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7438" y="8251825"/>
            <a:ext cx="27733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03" tIns="43101" rIns="86203" bIns="43101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4A7BBAE8-772B-42A2-8879-93FA526C83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87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FF5BBC85-1C35-453E-814A-0679DF9CC94E}" type="slidenum">
              <a:rPr lang="en-GB" sz="1100"/>
              <a:pPr/>
              <a:t>1</a:t>
            </a:fld>
            <a:endParaRPr lang="en-GB" sz="11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pml-letterhead-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35510"/>
          <a:stretch>
            <a:fillRect/>
          </a:stretch>
        </p:blipFill>
        <p:spPr bwMode="auto">
          <a:xfrm>
            <a:off x="0" y="0"/>
            <a:ext cx="9144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5084763"/>
            <a:ext cx="6408737" cy="792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576" y="5897563"/>
            <a:ext cx="6400800" cy="484187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909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692696"/>
            <a:ext cx="8569647" cy="5327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0768"/>
            <a:ext cx="8569647" cy="5318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92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692696"/>
            <a:ext cx="8497639" cy="5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69504"/>
            <a:ext cx="4105151" cy="53900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1268760"/>
            <a:ext cx="4105151" cy="53900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35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00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86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91264" cy="5328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1"/>
            <a:ext cx="5111750" cy="51125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2975"/>
            <a:ext cx="3008313" cy="50883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53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79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65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8424" y="764704"/>
            <a:ext cx="532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08038"/>
            <a:ext cx="806559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5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ml slide head-3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92696"/>
            <a:ext cx="8497639" cy="5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760"/>
            <a:ext cx="8497639" cy="539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812"/>
            <a:ext cx="9144000" cy="5125834"/>
          </a:xfrm>
          <a:prstGeom prst="rect">
            <a:avLst/>
          </a:prstGeom>
        </p:spPr>
      </p:pic>
      <p:sp>
        <p:nvSpPr>
          <p:cNvPr id="3074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-6707" y="5589166"/>
            <a:ext cx="9145015" cy="79216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global extent of artificial light pollution (ALAN) in the marine environment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5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512" y="6401197"/>
            <a:ext cx="8784976" cy="484187"/>
          </a:xfrm>
        </p:spPr>
        <p:txBody>
          <a:bodyPr/>
          <a:lstStyle/>
          <a:p>
            <a:pPr algn="r" eaLnBrk="1" hangingPunct="1"/>
            <a:r>
              <a:rPr lang="en-US" i="1" dirty="0">
                <a:solidFill>
                  <a:schemeClr val="bg1"/>
                </a:solidFill>
              </a:rPr>
              <a:t>Tim Smyth (PML), Tom Davies (</a:t>
            </a:r>
            <a:r>
              <a:rPr lang="en-US" i="1" dirty="0" err="1">
                <a:solidFill>
                  <a:schemeClr val="bg1"/>
                </a:solidFill>
              </a:rPr>
              <a:t>UoP</a:t>
            </a:r>
            <a:r>
              <a:rPr lang="en-US" i="1" dirty="0">
                <a:solidFill>
                  <a:schemeClr val="bg1"/>
                </a:solidFill>
              </a:rPr>
              <a:t>), David McKee (</a:t>
            </a:r>
            <a:r>
              <a:rPr lang="en-US" i="1" dirty="0" err="1">
                <a:solidFill>
                  <a:schemeClr val="bg1"/>
                </a:solidFill>
              </a:rPr>
              <a:t>UoS</a:t>
            </a:r>
            <a:r>
              <a:rPr lang="en-US" i="1" dirty="0">
                <a:solidFill>
                  <a:schemeClr val="bg1"/>
                </a:solidFill>
              </a:rPr>
              <a:t>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526EB0-F8AD-4DBD-94CE-F2E02100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" y="6287263"/>
            <a:ext cx="1631255" cy="5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69647" cy="53273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7"/>
            <a:ext cx="9144000" cy="1656183"/>
          </a:xfrm>
        </p:spPr>
        <p:txBody>
          <a:bodyPr/>
          <a:lstStyle/>
          <a:p>
            <a:r>
              <a:rPr lang="en-GB" dirty="0" err="1"/>
              <a:t>Geoffery</a:t>
            </a:r>
            <a:r>
              <a:rPr lang="en-GB" dirty="0"/>
              <a:t> West: “… sharp transition out of the purely </a:t>
            </a:r>
            <a:r>
              <a:rPr lang="en-GB" b="1" i="1" dirty="0"/>
              <a:t>Anthropocene</a:t>
            </a:r>
            <a:r>
              <a:rPr lang="en-GB" dirty="0"/>
              <a:t> and entered another epoch … the </a:t>
            </a:r>
            <a:r>
              <a:rPr lang="en-GB" b="1" i="1" dirty="0" err="1"/>
              <a:t>Urbanocene</a:t>
            </a:r>
            <a:r>
              <a:rPr lang="en-GB" dirty="0"/>
              <a:t>” – </a:t>
            </a:r>
            <a:r>
              <a:rPr lang="en-GB" i="1" dirty="0"/>
              <a:t>Scale: The universal laws of life and death in organisms, cities and companies (p214)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27584" y="2276871"/>
            <a:ext cx="6768752" cy="4576347"/>
            <a:chOff x="827584" y="2276871"/>
            <a:chExt cx="6768752" cy="45763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276871"/>
              <a:ext cx="6768752" cy="4576347"/>
            </a:xfrm>
            <a:prstGeom prst="rect">
              <a:avLst/>
            </a:prstGeom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827584" y="6597352"/>
              <a:ext cx="6768752" cy="2009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2000" tIns="0" rIns="0" bIns="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effectLst/>
                  <a:latin typeface="Arial"/>
                  <a:ea typeface="Calibri"/>
                  <a:cs typeface="Times New Roman"/>
                </a:rPr>
                <a:t>Coastal light pollution on the Iberian Peninsula.  International Space Station (NASA).</a:t>
              </a:r>
              <a:endParaRPr lang="en-GB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FFC497-34F5-4760-9AFB-5071543D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3" y="6465772"/>
            <a:ext cx="1199207" cy="4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B896-2BA1-4FFD-8BA4-7CE27D61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0" y="0"/>
            <a:ext cx="8569647" cy="53273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Starting point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619174-F817-4A3D-9225-E3FF1C07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6" y="532730"/>
            <a:ext cx="9144000" cy="63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D8D86-8D7A-4032-92D6-96D15BE44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56" y="5877272"/>
            <a:ext cx="9144000" cy="52379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Source: Fig 2 of </a:t>
            </a:r>
            <a:r>
              <a:rPr lang="en-US" sz="1400" dirty="0" err="1">
                <a:solidFill>
                  <a:schemeClr val="bg1"/>
                </a:solidFill>
              </a:rPr>
              <a:t>Falchi</a:t>
            </a:r>
            <a:r>
              <a:rPr lang="en-US" sz="1400" dirty="0">
                <a:solidFill>
                  <a:schemeClr val="bg1"/>
                </a:solidFill>
              </a:rPr>
              <a:t> et al. (2016) “The new world atlas of artificial night sky brightness” Science Advances, Vol. 2, no. 6, e1600377 DOI: 10.1126/sciadv.1600377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B3E4B8-E92B-4ED4-A2A0-DB7A5C395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6" y="6401574"/>
            <a:ext cx="1271215" cy="4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6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A6A0D-F093-47E1-9FC8-1D11EA98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6" y="6401574"/>
            <a:ext cx="1271215" cy="4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6E5861-DC1F-4E0F-8399-F67D582CB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1" y="1"/>
            <a:ext cx="7812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3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E32F0-ED7B-43F8-8478-0D646F14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6" y="6401574"/>
            <a:ext cx="1271215" cy="4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3AFFC665-F7D2-4825-A1BE-FAAE81FDFC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77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3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465B-CEA6-44AD-B0D1-5A2813A2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92696"/>
            <a:ext cx="8569647" cy="532730"/>
          </a:xfrm>
        </p:spPr>
        <p:txBody>
          <a:bodyPr/>
          <a:lstStyle/>
          <a:p>
            <a:r>
              <a:rPr lang="en-US" dirty="0"/>
              <a:t>Impact upon Exclusive Economic Zones (EEZ)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F3A862-960B-49C4-B1D4-1ADC1FACF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889610"/>
              </p:ext>
            </p:extLst>
          </p:nvPr>
        </p:nvGraphicFramePr>
        <p:xfrm>
          <a:off x="0" y="1306448"/>
          <a:ext cx="9144000" cy="255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232">
                  <a:extLst>
                    <a:ext uri="{9D8B030D-6E8A-4147-A177-3AD203B41FA5}">
                      <a16:colId xmlns:a16="http://schemas.microsoft.com/office/drawing/2014/main" val="2405233533"/>
                    </a:ext>
                  </a:extLst>
                </a:gridCol>
                <a:gridCol w="2729401">
                  <a:extLst>
                    <a:ext uri="{9D8B030D-6E8A-4147-A177-3AD203B41FA5}">
                      <a16:colId xmlns:a16="http://schemas.microsoft.com/office/drawing/2014/main" val="264092764"/>
                    </a:ext>
                  </a:extLst>
                </a:gridCol>
                <a:gridCol w="885030">
                  <a:extLst>
                    <a:ext uri="{9D8B030D-6E8A-4147-A177-3AD203B41FA5}">
                      <a16:colId xmlns:a16="http://schemas.microsoft.com/office/drawing/2014/main" val="860754164"/>
                    </a:ext>
                  </a:extLst>
                </a:gridCol>
                <a:gridCol w="1194096">
                  <a:extLst>
                    <a:ext uri="{9D8B030D-6E8A-4147-A177-3AD203B41FA5}">
                      <a16:colId xmlns:a16="http://schemas.microsoft.com/office/drawing/2014/main" val="1622117832"/>
                    </a:ext>
                  </a:extLst>
                </a:gridCol>
                <a:gridCol w="1046851">
                  <a:extLst>
                    <a:ext uri="{9D8B030D-6E8A-4147-A177-3AD203B41FA5}">
                      <a16:colId xmlns:a16="http://schemas.microsoft.com/office/drawing/2014/main" val="42338887"/>
                    </a:ext>
                  </a:extLst>
                </a:gridCol>
                <a:gridCol w="939752">
                  <a:extLst>
                    <a:ext uri="{9D8B030D-6E8A-4147-A177-3AD203B41FA5}">
                      <a16:colId xmlns:a16="http://schemas.microsoft.com/office/drawing/2014/main" val="2262110268"/>
                    </a:ext>
                  </a:extLst>
                </a:gridCol>
                <a:gridCol w="867463">
                  <a:extLst>
                    <a:ext uri="{9D8B030D-6E8A-4147-A177-3AD203B41FA5}">
                      <a16:colId xmlns:a16="http://schemas.microsoft.com/office/drawing/2014/main" val="522682422"/>
                    </a:ext>
                  </a:extLst>
                </a:gridCol>
                <a:gridCol w="795175">
                  <a:extLst>
                    <a:ext uri="{9D8B030D-6E8A-4147-A177-3AD203B41FA5}">
                      <a16:colId xmlns:a16="http://schemas.microsoft.com/office/drawing/2014/main" val="192578644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Total area affected by ALAN &gt;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Zm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(km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09206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Rank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EEZ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km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&gt;1m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&gt;10m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&gt;20m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&gt;30m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&gt;40m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326140"/>
                  </a:ext>
                </a:extLst>
              </a:tr>
              <a:tr h="4449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United Kingdom part of the North Sea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489021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191207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29830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2445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489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02527"/>
                  </a:ext>
                </a:extLst>
              </a:tr>
              <a:tr h="4449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Chinese part of the Yellow Sea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342731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151144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4798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343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343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204216"/>
                  </a:ext>
                </a:extLst>
              </a:tr>
              <a:tr h="4449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Chinese part of the South China Sea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518534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149338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16593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1037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519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720348"/>
                  </a:ext>
                </a:extLst>
              </a:tr>
              <a:tr h="4449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Vietnamese part of the South China Sea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785201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141336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44756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3141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785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0606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FEBD8C7-8225-4A9D-9A0A-F70943D50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686873"/>
              </p:ext>
            </p:extLst>
          </p:nvPr>
        </p:nvGraphicFramePr>
        <p:xfrm>
          <a:off x="0" y="3934128"/>
          <a:ext cx="9144002" cy="244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:a16="http://schemas.microsoft.com/office/drawing/2014/main" val="198593814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1106489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6212330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9178522"/>
                    </a:ext>
                  </a:extLst>
                </a:gridCol>
                <a:gridCol w="1052850">
                  <a:extLst>
                    <a:ext uri="{9D8B030D-6E8A-4147-A177-3AD203B41FA5}">
                      <a16:colId xmlns:a16="http://schemas.microsoft.com/office/drawing/2014/main" val="1123125290"/>
                    </a:ext>
                  </a:extLst>
                </a:gridCol>
                <a:gridCol w="885365">
                  <a:extLst>
                    <a:ext uri="{9D8B030D-6E8A-4147-A177-3AD203B41FA5}">
                      <a16:colId xmlns:a16="http://schemas.microsoft.com/office/drawing/2014/main" val="4191385985"/>
                    </a:ext>
                  </a:extLst>
                </a:gridCol>
                <a:gridCol w="884326">
                  <a:extLst>
                    <a:ext uri="{9D8B030D-6E8A-4147-A177-3AD203B41FA5}">
                      <a16:colId xmlns:a16="http://schemas.microsoft.com/office/drawing/2014/main" val="160694216"/>
                    </a:ext>
                  </a:extLst>
                </a:gridCol>
                <a:gridCol w="885365">
                  <a:extLst>
                    <a:ext uri="{9D8B030D-6E8A-4147-A177-3AD203B41FA5}">
                      <a16:colId xmlns:a16="http://schemas.microsoft.com/office/drawing/2014/main" val="2934492211"/>
                    </a:ext>
                  </a:extLst>
                </a:gridCol>
              </a:tblGrid>
              <a:tr h="339186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Percentage of region affected by ALAN &gt;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Zm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(%)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213391"/>
                  </a:ext>
                </a:extLst>
              </a:tr>
              <a:tr h="240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Rank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EEZ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km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&gt;1m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&gt;10m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&gt;20m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&gt;30m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&gt;40m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202576"/>
                  </a:ext>
                </a:extLst>
              </a:tr>
              <a:tr h="4444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Palestinian part of the Mediterranean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99.8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4.7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94321"/>
                  </a:ext>
                </a:extLst>
              </a:tr>
              <a:tr h="4444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Iraqi part of the Persian Gulf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940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4.8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3.1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920352"/>
                  </a:ext>
                </a:extLst>
              </a:tr>
              <a:tr h="4444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Iran / UAE Persian Gulf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5872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99.9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7.4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9156611"/>
                  </a:ext>
                </a:extLst>
              </a:tr>
              <a:tr h="4444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Belgian part of the North Sea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4245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99.8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2825359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A060655B-05C0-4DA9-B309-3468765D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6" y="6401574"/>
            <a:ext cx="1271215" cy="4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4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E7EB-9817-42BB-83EC-A988DDD7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9DBCF-FB9E-4A60-B46F-68147D026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0769"/>
            <a:ext cx="8893175" cy="1440159"/>
          </a:xfrm>
        </p:spPr>
        <p:txBody>
          <a:bodyPr/>
          <a:lstStyle/>
          <a:p>
            <a:r>
              <a:rPr lang="en-US" sz="2000" b="1" dirty="0"/>
              <a:t>National Geographic</a:t>
            </a:r>
            <a:r>
              <a:rPr lang="en-US" sz="2000" dirty="0"/>
              <a:t>: grant CP-116R-17 </a:t>
            </a:r>
          </a:p>
          <a:p>
            <a:r>
              <a:rPr lang="en-US" sz="2000" b="1" dirty="0"/>
              <a:t>UK Natural Environment Research Council</a:t>
            </a:r>
            <a:r>
              <a:rPr lang="en-US" sz="2000" dirty="0"/>
              <a:t>: grant NE/S003568/1</a:t>
            </a:r>
          </a:p>
          <a:p>
            <a:r>
              <a:rPr lang="en-US" sz="2000" b="1" dirty="0"/>
              <a:t>Fabio </a:t>
            </a:r>
            <a:r>
              <a:rPr lang="en-US" sz="2000" b="1" dirty="0" err="1"/>
              <a:t>Falchi</a:t>
            </a:r>
            <a:r>
              <a:rPr lang="en-US" sz="2000" b="1" dirty="0"/>
              <a:t> </a:t>
            </a:r>
            <a:r>
              <a:rPr lang="en-US" sz="2000" dirty="0"/>
              <a:t>for making the entire floating-point dataset from the 2015 World Atlas of Artificial Night Sky Brightness available to us upon request.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D4E15-4F1C-40D6-83DA-7568E1B45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94" b="24732"/>
          <a:stretch/>
        </p:blipFill>
        <p:spPr>
          <a:xfrm>
            <a:off x="-5226" y="6161964"/>
            <a:ext cx="2052228" cy="69603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C0E5C4B-CD11-48E0-8971-A75B93B9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47" y="6134122"/>
            <a:ext cx="2857409" cy="7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9176EE1-8E90-4E8B-991D-117706C4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85" y="6412835"/>
            <a:ext cx="1271215" cy="4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ml_presentation_template_2013">
  <a:themeElements>
    <a:clrScheme name="Blank Presentation 1">
      <a:dk1>
        <a:srgbClr val="000000"/>
      </a:dk1>
      <a:lt1>
        <a:srgbClr val="FFFFFF"/>
      </a:lt1>
      <a:dk2>
        <a:srgbClr val="007E8E"/>
      </a:dk2>
      <a:lt2>
        <a:srgbClr val="808080"/>
      </a:lt2>
      <a:accent1>
        <a:srgbClr val="DDDDDD"/>
      </a:accent1>
      <a:accent2>
        <a:srgbClr val="596F96"/>
      </a:accent2>
      <a:accent3>
        <a:srgbClr val="FFFFFF"/>
      </a:accent3>
      <a:accent4>
        <a:srgbClr val="000000"/>
      </a:accent4>
      <a:accent5>
        <a:srgbClr val="EBEBEB"/>
      </a:accent5>
      <a:accent6>
        <a:srgbClr val="506487"/>
      </a:accent6>
      <a:hlink>
        <a:srgbClr val="009999"/>
      </a:hlink>
      <a:folHlink>
        <a:srgbClr val="687733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7E8E"/>
        </a:dk2>
        <a:lt2>
          <a:srgbClr val="808080"/>
        </a:lt2>
        <a:accent1>
          <a:srgbClr val="DDDDDD"/>
        </a:accent1>
        <a:accent2>
          <a:srgbClr val="596F9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06487"/>
        </a:accent6>
        <a:hlink>
          <a:srgbClr val="009999"/>
        </a:hlink>
        <a:folHlink>
          <a:srgbClr val="6877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pml_presentation_template_2013</Template>
  <TotalTime>701</TotalTime>
  <Words>325</Words>
  <Application>Microsoft Office PowerPoint</Application>
  <PresentationFormat>On-screen Show (4:3)</PresentationFormat>
  <Paragraphs>101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pml_presentation_template_2013</vt:lpstr>
      <vt:lpstr>The global extent of artificial light pollution (ALAN) in the marine environment </vt:lpstr>
      <vt:lpstr>Background</vt:lpstr>
      <vt:lpstr>Starting point</vt:lpstr>
      <vt:lpstr>PowerPoint Presentation</vt:lpstr>
      <vt:lpstr>PowerPoint Presentation</vt:lpstr>
      <vt:lpstr>Impact upon Exclusive Economic Zones (EEZ)</vt:lpstr>
      <vt:lpstr>Acknowledgements</vt:lpstr>
    </vt:vector>
  </TitlesOfParts>
  <Company>Plymouth Marine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Smyth</dc:creator>
  <cp:lastModifiedBy>Tim Smyth</cp:lastModifiedBy>
  <cp:revision>40</cp:revision>
  <dcterms:created xsi:type="dcterms:W3CDTF">2018-01-29T09:31:51Z</dcterms:created>
  <dcterms:modified xsi:type="dcterms:W3CDTF">2020-04-07T15:14:41Z</dcterms:modified>
</cp:coreProperties>
</file>