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0" r:id="rId1"/>
  </p:sldMasterIdLst>
  <p:notesMasterIdLst>
    <p:notesMasterId r:id="rId18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9" r:id="rId9"/>
    <p:sldId id="259" r:id="rId10"/>
    <p:sldId id="260" r:id="rId11"/>
    <p:sldId id="261" r:id="rId12"/>
    <p:sldId id="271" r:id="rId13"/>
    <p:sldId id="262" r:id="rId14"/>
    <p:sldId id="275" r:id="rId15"/>
    <p:sldId id="297" r:id="rId16"/>
    <p:sldId id="290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262"/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6" autoAdjust="0"/>
    <p:restoredTop sz="94727"/>
  </p:normalViewPr>
  <p:slideViewPr>
    <p:cSldViewPr snapToGrid="0" snapToObjects="1">
      <p:cViewPr varScale="1">
        <p:scale>
          <a:sx n="122" d="100"/>
          <a:sy n="122" d="100"/>
        </p:scale>
        <p:origin x="1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3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2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0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8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9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306898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F7E4E4E-5E99-495D-B37E-BA721917A8CC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5572" y="6459789"/>
            <a:ext cx="2623459" cy="365125"/>
          </a:xfrm>
        </p:spPr>
        <p:txBody>
          <a:bodyPr/>
          <a:lstStyle/>
          <a:p>
            <a:r>
              <a:rPr lang="en-US"/>
              <a:t>Draft – Do not cite or distribute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35" y="292142"/>
            <a:ext cx="1834523" cy="706611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 userDrawn="1"/>
        </p:nvSpPr>
        <p:spPr>
          <a:xfrm>
            <a:off x="789245" y="2915627"/>
            <a:ext cx="2037083" cy="9051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2865811" y="2915627"/>
            <a:ext cx="1345972" cy="905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4251265" y="2915627"/>
            <a:ext cx="3314307" cy="905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7565572" y="1363919"/>
            <a:ext cx="2623459" cy="142101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673785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794" y="5496325"/>
            <a:ext cx="564475" cy="16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465134"/>
            <a:ext cx="776320" cy="19488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0259455" y="5681163"/>
            <a:ext cx="183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 This research is funded by WIPP programs administered by the Office of Environmental Management (EM) of the U.S. Department of Energy. SAND2020-4519C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0411" y="5004000"/>
            <a:ext cx="4603750" cy="254000"/>
          </a:xfrm>
        </p:spPr>
        <p:txBody>
          <a:bodyPr anchor="ctr" anchorCtr="0">
            <a:noAutofit/>
          </a:bodyPr>
          <a:lstStyle>
            <a:lvl1pPr>
              <a:defRPr sz="1200" b="0" i="1" spc="200" baseline="0">
                <a:solidFill>
                  <a:schemeClr val="accent6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12192000" cy="8747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"/>
            <a:ext cx="4038961" cy="87470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112603"/>
            <a:ext cx="12192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6" y="5064546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599583"/>
            <a:ext cx="724296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BF0DA0-9313-4CB7-B2C0-65F46B58734E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60" y="6599583"/>
            <a:ext cx="2512064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Draft – Do not cite or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11125" y="6459788"/>
            <a:ext cx="41939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3112607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60" y="4893378"/>
            <a:ext cx="8153043" cy="63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8AED-6427-42EB-BFE8-F722A8A4B9D0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Draft – Do not cite or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B1BE-A734-493B-BD7C-CFB7D4F0A5DC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48880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87330" y="1125414"/>
            <a:ext cx="4891718" cy="48880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4E6-BFBD-4465-AE0B-433BB9439267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Draft – Do not cite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8B00-64E9-49F0-8FEA-67DD05EDD666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Draft – Do not cite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599583"/>
            <a:ext cx="2472271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DC3B5F03-A647-42AD-844C-6A6EAB06493C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599583"/>
            <a:ext cx="4822804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/>
              <a:t>Draft – Do not cite or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7"/>
          <a:stretch/>
        </p:blipFill>
        <p:spPr>
          <a:xfrm>
            <a:off x="11589482" y="380825"/>
            <a:ext cx="259618" cy="25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75" r:id="rId3"/>
    <p:sldLayoutId id="2147483686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2019 Performance Assessment Calculations for the Recertification of the Waste Isolation Pilot Plant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4, 2020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Todd R. Zeitler*, James Bethune, Sarah Brunell, Dwayne Kicker, and Jennifer Long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0" y="6459538"/>
            <a:ext cx="4191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7D9ADA-11A7-4C33-BDAB-F3D0159C6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73" y="1288259"/>
            <a:ext cx="7194475" cy="504712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Approach to Abandonment of Panel Closures in the South and No Waste in Panel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20725" y="1386668"/>
            <a:ext cx="4406011" cy="53728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Operational considerations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No panel closures (PCS) in Panels 3, 4, 5, 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No waste in Panel 9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Repository model was modified to accommodate these operational changes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82704-BB7C-4EB4-8577-D9A9C2985A56}"/>
              </a:ext>
            </a:extLst>
          </p:cNvPr>
          <p:cNvSpPr txBox="1"/>
          <p:nvPr/>
        </p:nvSpPr>
        <p:spPr>
          <a:xfrm>
            <a:off x="9301865" y="16419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B50F8-43F5-43F2-A755-1D1ADF13F8B1}"/>
              </a:ext>
            </a:extLst>
          </p:cNvPr>
          <p:cNvSpPr txBox="1"/>
          <p:nvPr/>
        </p:nvSpPr>
        <p:spPr>
          <a:xfrm>
            <a:off x="9301865" y="28110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B351F-5C64-4521-99B0-9CF9FFCCAE38}"/>
              </a:ext>
            </a:extLst>
          </p:cNvPr>
          <p:cNvSpPr txBox="1"/>
          <p:nvPr/>
        </p:nvSpPr>
        <p:spPr>
          <a:xfrm>
            <a:off x="9265289" y="37851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69DC56-BF08-4170-9210-AE8AEB72B728}"/>
              </a:ext>
            </a:extLst>
          </p:cNvPr>
          <p:cNvSpPr txBox="1"/>
          <p:nvPr/>
        </p:nvSpPr>
        <p:spPr>
          <a:xfrm>
            <a:off x="9301865" y="49826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4FC09E-E487-446E-9E11-2B3E4994266F}"/>
              </a:ext>
            </a:extLst>
          </p:cNvPr>
          <p:cNvSpPr txBox="1"/>
          <p:nvPr/>
        </p:nvSpPr>
        <p:spPr>
          <a:xfrm>
            <a:off x="5866895" y="49826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1C5F3-A42E-4867-85B2-6FFE03AE3DE2}"/>
              </a:ext>
            </a:extLst>
          </p:cNvPr>
          <p:cNvSpPr txBox="1"/>
          <p:nvPr/>
        </p:nvSpPr>
        <p:spPr>
          <a:xfrm>
            <a:off x="5866895" y="37880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2CCF20-13D6-4349-AD3C-0F294154EB47}"/>
              </a:ext>
            </a:extLst>
          </p:cNvPr>
          <p:cNvSpPr txBox="1"/>
          <p:nvPr/>
        </p:nvSpPr>
        <p:spPr>
          <a:xfrm>
            <a:off x="5866895" y="28110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A8F04-09E7-44E1-A73A-22E4F4891497}"/>
              </a:ext>
            </a:extLst>
          </p:cNvPr>
          <p:cNvSpPr txBox="1"/>
          <p:nvPr/>
        </p:nvSpPr>
        <p:spPr>
          <a:xfrm>
            <a:off x="5866895" y="16419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163924-446C-406A-8D69-4F2FEE3A8B2B}"/>
              </a:ext>
            </a:extLst>
          </p:cNvPr>
          <p:cNvSpPr txBox="1"/>
          <p:nvPr/>
        </p:nvSpPr>
        <p:spPr>
          <a:xfrm>
            <a:off x="7604214" y="38048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59020C-4519-49D1-8616-FA04EBA1223C}"/>
              </a:ext>
            </a:extLst>
          </p:cNvPr>
          <p:cNvSpPr txBox="1"/>
          <p:nvPr/>
        </p:nvSpPr>
        <p:spPr>
          <a:xfrm>
            <a:off x="7543300" y="193879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893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35E49-ECED-4C55-8585-31A425325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203" y="1640293"/>
            <a:ext cx="7769290" cy="44588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Additional Shaft and Associated Drifts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406011" cy="53728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Work is underway to add an additional utility shaft to the surface.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Repository model was modified to account for additional excavated volume.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6BF851-4BC1-43DD-B700-4828C910D9DE}"/>
              </a:ext>
            </a:extLst>
          </p:cNvPr>
          <p:cNvSpPr/>
          <p:nvPr/>
        </p:nvSpPr>
        <p:spPr>
          <a:xfrm>
            <a:off x="5038530" y="2133600"/>
            <a:ext cx="2251787" cy="901805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047951-C958-4120-848C-2672890938B5}"/>
              </a:ext>
            </a:extLst>
          </p:cNvPr>
          <p:cNvCxnSpPr/>
          <p:nvPr/>
        </p:nvCxnSpPr>
        <p:spPr>
          <a:xfrm>
            <a:off x="9548325" y="4845701"/>
            <a:ext cx="0" cy="26747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7517A-3552-4933-906A-8B6797ACBD2A}"/>
              </a:ext>
            </a:extLst>
          </p:cNvPr>
          <p:cNvCxnSpPr/>
          <p:nvPr/>
        </p:nvCxnSpPr>
        <p:spPr>
          <a:xfrm>
            <a:off x="9893559" y="4845701"/>
            <a:ext cx="0" cy="26747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55E139-57A6-498F-A808-69A8FB349A61}"/>
              </a:ext>
            </a:extLst>
          </p:cNvPr>
          <p:cNvCxnSpPr/>
          <p:nvPr/>
        </p:nvCxnSpPr>
        <p:spPr>
          <a:xfrm>
            <a:off x="10307216" y="4845701"/>
            <a:ext cx="0" cy="26747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D01E01-4DA4-4251-99C4-A1002160CC75}"/>
              </a:ext>
            </a:extLst>
          </p:cNvPr>
          <p:cNvCxnSpPr/>
          <p:nvPr/>
        </p:nvCxnSpPr>
        <p:spPr>
          <a:xfrm>
            <a:off x="10671108" y="4836369"/>
            <a:ext cx="0" cy="26747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BA0010-AC8A-431E-8BB7-020F173FD15A}"/>
              </a:ext>
            </a:extLst>
          </p:cNvPr>
          <p:cNvSpPr txBox="1"/>
          <p:nvPr/>
        </p:nvSpPr>
        <p:spPr>
          <a:xfrm rot="16200000">
            <a:off x="3723744" y="4293086"/>
            <a:ext cx="182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86BE22-2A96-4FE5-BCA1-D49E84B03BEE}"/>
              </a:ext>
            </a:extLst>
          </p:cNvPr>
          <p:cNvSpPr/>
          <p:nvPr/>
        </p:nvSpPr>
        <p:spPr>
          <a:xfrm>
            <a:off x="4818869" y="3290708"/>
            <a:ext cx="4744973" cy="1643917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61E12-764F-449E-922A-5EED6C7256C0}"/>
              </a:ext>
            </a:extLst>
          </p:cNvPr>
          <p:cNvSpPr txBox="1"/>
          <p:nvPr/>
        </p:nvSpPr>
        <p:spPr>
          <a:xfrm>
            <a:off x="5135036" y="2223069"/>
            <a:ext cx="210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New Area for Shaft #5</a:t>
            </a:r>
          </a:p>
        </p:txBody>
      </p:sp>
    </p:spTree>
    <p:extLst>
      <p:ext uri="{BB962C8B-B14F-4D97-AF65-F5344CB8AC3E}">
        <p14:creationId xmlns:p14="http://schemas.microsoft.com/office/powerpoint/2010/main" val="15776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Updates to WIPP Waste Inventory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406011" cy="53728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Assumed inventory at the time of repository closure is reevaluated with each recertification.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New data is collected from waste generator sites.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For CRA-2019, there was increased Pu and Am.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045A3-8A72-4529-9868-DFE70B98E5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96348" y="1508369"/>
            <a:ext cx="7434683" cy="45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Brine Radiolysis as Part of Gas Generation Process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406011" cy="53728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Earlier models of radiolytic gas generation showed negligible contribution.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Assumed radionuclide inventory has changed over time, prompting reevaluation of model.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Reevaluation of brine radiolysis showed that it should be included in gas generation process model.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F2032-C662-4666-8570-BD4E58360A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95935" y="2015950"/>
            <a:ext cx="7278721" cy="4482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8F2D59-5547-42BC-A603-57C36A332DB9}"/>
              </a:ext>
            </a:extLst>
          </p:cNvPr>
          <p:cNvSpPr txBox="1"/>
          <p:nvPr/>
        </p:nvSpPr>
        <p:spPr>
          <a:xfrm>
            <a:off x="5605428" y="1610442"/>
            <a:ext cx="596537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CRA19 Gas Generation </a:t>
            </a:r>
          </a:p>
          <a:p>
            <a:pPr algn="ctr"/>
            <a:r>
              <a:rPr lang="en-US" b="1" dirty="0"/>
              <a:t>(Steel Corrosion + Plastic Degradation + Radiolysis)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06342-75D5-4BFB-A29D-43D1DCE1E92A}"/>
              </a:ext>
            </a:extLst>
          </p:cNvPr>
          <p:cNvSpPr txBox="1"/>
          <p:nvPr/>
        </p:nvSpPr>
        <p:spPr>
          <a:xfrm>
            <a:off x="5605428" y="2547144"/>
            <a:ext cx="2256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</a:t>
            </a:r>
          </a:p>
          <a:p>
            <a:r>
              <a:rPr lang="en-US" b="1" dirty="0">
                <a:solidFill>
                  <a:srgbClr val="FFC000"/>
                </a:solidFill>
              </a:rPr>
              <a:t>Iron Corrosion</a:t>
            </a:r>
          </a:p>
          <a:p>
            <a:r>
              <a:rPr lang="en-US" b="1" dirty="0">
                <a:solidFill>
                  <a:srgbClr val="0070C0"/>
                </a:solidFill>
              </a:rPr>
              <a:t>Radiolysis</a:t>
            </a:r>
          </a:p>
          <a:p>
            <a:r>
              <a:rPr lang="en-US" b="1" dirty="0">
                <a:solidFill>
                  <a:srgbClr val="FF0000"/>
                </a:solidFill>
              </a:rPr>
              <a:t>Plastic Degradation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A8D9A-D551-4ED5-88ED-685A8AFA2020}"/>
              </a:ext>
            </a:extLst>
          </p:cNvPr>
          <p:cNvSpPr txBox="1"/>
          <p:nvPr/>
        </p:nvSpPr>
        <p:spPr>
          <a:xfrm>
            <a:off x="5749848" y="6175062"/>
            <a:ext cx="59653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Simulation Time (</a:t>
            </a:r>
            <a:r>
              <a:rPr lang="en-US" b="1" dirty="0" err="1"/>
              <a:t>yrs</a:t>
            </a:r>
            <a:r>
              <a:rPr lang="en-US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0C2FC5-8847-415A-AE5E-80E801B9BBFF}"/>
              </a:ext>
            </a:extLst>
          </p:cNvPr>
          <p:cNvSpPr txBox="1"/>
          <p:nvPr/>
        </p:nvSpPr>
        <p:spPr>
          <a:xfrm rot="16200000">
            <a:off x="3090055" y="3932626"/>
            <a:ext cx="372103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Gas Generation (mol)</a:t>
            </a:r>
          </a:p>
        </p:txBody>
      </p:sp>
    </p:spTree>
    <p:extLst>
      <p:ext uri="{BB962C8B-B14F-4D97-AF65-F5344CB8AC3E}">
        <p14:creationId xmlns:p14="http://schemas.microsoft.com/office/powerpoint/2010/main" val="22745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 Hardware and Computational Code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5138899" cy="53728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PA codes migrated to a modern Solaris Cluster</a:t>
            </a:r>
          </a:p>
          <a:p>
            <a:pPr lvl="1"/>
            <a:r>
              <a:rPr lang="en-US" sz="2400" dirty="0"/>
              <a:t>Recompilation, retesting, requalification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Additional code changes since migration</a:t>
            </a:r>
          </a:p>
          <a:p>
            <a:pPr lvl="1"/>
            <a:r>
              <a:rPr lang="en-US" sz="2400" dirty="0"/>
              <a:t>Bug fixes </a:t>
            </a:r>
          </a:p>
          <a:p>
            <a:pPr lvl="1"/>
            <a:r>
              <a:rPr lang="en-US" sz="2400" dirty="0"/>
              <a:t>Added code functionality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Addition of two utility codes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9F881-8182-49C4-9DBA-DC7D9EDC94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850425"/>
            <a:ext cx="5486400" cy="305181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F25E55-5461-435A-93A1-DA5960F0F0CB}"/>
              </a:ext>
            </a:extLst>
          </p:cNvPr>
          <p:cNvSpPr txBox="1"/>
          <p:nvPr/>
        </p:nvSpPr>
        <p:spPr>
          <a:xfrm>
            <a:off x="5984875" y="4987866"/>
            <a:ext cx="370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CPUs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28CED-267E-4AC8-9775-9C69C48F9CAD}"/>
              </a:ext>
            </a:extLst>
          </p:cNvPr>
          <p:cNvSpPr txBox="1"/>
          <p:nvPr/>
        </p:nvSpPr>
        <p:spPr>
          <a:xfrm>
            <a:off x="9786058" y="4987866"/>
            <a:ext cx="235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720 cores</a:t>
            </a:r>
          </a:p>
        </p:txBody>
      </p:sp>
    </p:spTree>
    <p:extLst>
      <p:ext uri="{BB962C8B-B14F-4D97-AF65-F5344CB8AC3E}">
        <p14:creationId xmlns:p14="http://schemas.microsoft.com/office/powerpoint/2010/main" val="41672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Compliance Results: CRA-2019 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26A78A-B10D-441B-8669-D4357D6B47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26087" y="1169819"/>
            <a:ext cx="7166486" cy="45183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8F52B1-FB61-444C-927B-B6A0F6B248F6}"/>
              </a:ext>
            </a:extLst>
          </p:cNvPr>
          <p:cNvSpPr txBox="1"/>
          <p:nvPr/>
        </p:nvSpPr>
        <p:spPr>
          <a:xfrm>
            <a:off x="4982742" y="1074505"/>
            <a:ext cx="17066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Total Releases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788E9-52D9-4EA7-AB45-028810ACF4B0}"/>
              </a:ext>
            </a:extLst>
          </p:cNvPr>
          <p:cNvSpPr txBox="1"/>
          <p:nvPr/>
        </p:nvSpPr>
        <p:spPr>
          <a:xfrm>
            <a:off x="2783800" y="1624077"/>
            <a:ext cx="157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CRA-2014 PA</a:t>
            </a:r>
          </a:p>
          <a:p>
            <a:r>
              <a:rPr lang="en-US" b="1" dirty="0">
                <a:solidFill>
                  <a:srgbClr val="FF0000"/>
                </a:solidFill>
              </a:rPr>
              <a:t>CRA-2019 PA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5BF75E-42CC-420C-8A41-A44A432FD72D}"/>
              </a:ext>
            </a:extLst>
          </p:cNvPr>
          <p:cNvSpPr txBox="1"/>
          <p:nvPr/>
        </p:nvSpPr>
        <p:spPr>
          <a:xfrm>
            <a:off x="0" y="5657671"/>
            <a:ext cx="252453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Mean Calculated Release Probabilities and 5%, 95% Confidence Limits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CBA4B1-73C7-47FF-A2D6-3F1BC12D4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40096"/>
              </p:ext>
            </p:extLst>
          </p:nvPr>
        </p:nvGraphicFramePr>
        <p:xfrm>
          <a:off x="2616122" y="5590857"/>
          <a:ext cx="6267451" cy="12026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14367">
                  <a:extLst>
                    <a:ext uri="{9D8B030D-6E8A-4147-A177-3AD203B41FA5}">
                      <a16:colId xmlns:a16="http://schemas.microsoft.com/office/drawing/2014/main" val="375141010"/>
                    </a:ext>
                  </a:extLst>
                </a:gridCol>
                <a:gridCol w="1074592">
                  <a:extLst>
                    <a:ext uri="{9D8B030D-6E8A-4147-A177-3AD203B41FA5}">
                      <a16:colId xmlns:a16="http://schemas.microsoft.com/office/drawing/2014/main" val="1500038157"/>
                    </a:ext>
                  </a:extLst>
                </a:gridCol>
                <a:gridCol w="1084230">
                  <a:extLst>
                    <a:ext uri="{9D8B030D-6E8A-4147-A177-3AD203B41FA5}">
                      <a16:colId xmlns:a16="http://schemas.microsoft.com/office/drawing/2014/main" val="2931551041"/>
                    </a:ext>
                  </a:extLst>
                </a:gridCol>
                <a:gridCol w="1084230">
                  <a:extLst>
                    <a:ext uri="{9D8B030D-6E8A-4147-A177-3AD203B41FA5}">
                      <a16:colId xmlns:a16="http://schemas.microsoft.com/office/drawing/2014/main" val="3288148831"/>
                    </a:ext>
                  </a:extLst>
                </a:gridCol>
                <a:gridCol w="1084230">
                  <a:extLst>
                    <a:ext uri="{9D8B030D-6E8A-4147-A177-3AD203B41FA5}">
                      <a16:colId xmlns:a16="http://schemas.microsoft.com/office/drawing/2014/main" val="238937748"/>
                    </a:ext>
                  </a:extLst>
                </a:gridCol>
                <a:gridCol w="1025802">
                  <a:extLst>
                    <a:ext uri="{9D8B030D-6E8A-4147-A177-3AD203B41FA5}">
                      <a16:colId xmlns:a16="http://schemas.microsoft.com/office/drawing/2014/main" val="3099344931"/>
                    </a:ext>
                  </a:extLst>
                </a:gridCol>
              </a:tblGrid>
              <a:tr h="471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Probability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Analysis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Mean Total Release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Lower 95% CL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Upper 95% CL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Release Limit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7733481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CRA14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0.0373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0.0355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0.0388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4515727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CRA19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0.0685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0.0631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0.0745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41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0.001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CRA14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0.2677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0.2124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0.3132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8268732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CRA19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0.7505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0.6301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0.8501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833540"/>
                  </a:ext>
                </a:extLst>
              </a:tr>
            </a:tbl>
          </a:graphicData>
        </a:graphic>
      </p:graphicFrame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29D3E61-BA7E-4710-8F2F-1365A5CD71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14943" y="3376910"/>
            <a:ext cx="2956738" cy="1610139"/>
          </a:xfrm>
        </p:spPr>
        <p:txBody>
          <a:bodyPr>
            <a:normAutofit/>
          </a:bodyPr>
          <a:lstStyle/>
          <a:p>
            <a:r>
              <a:rPr lang="en-US" sz="2400" dirty="0"/>
              <a:t>Calculated releases have increased since 2014, but remain below regulatory limits</a:t>
            </a:r>
          </a:p>
        </p:txBody>
      </p:sp>
      <p:sp>
        <p:nvSpPr>
          <p:cNvPr id="15" name="Text Box 1028">
            <a:extLst>
              <a:ext uri="{FF2B5EF4-FFF2-40B4-BE49-F238E27FC236}">
                <a16:creationId xmlns:a16="http://schemas.microsoft.com/office/drawing/2014/main" id="{88BEA955-85EB-484D-8A78-3779FE9D2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4943" y="1620758"/>
            <a:ext cx="16642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i="1" dirty="0">
                <a:solidFill>
                  <a:srgbClr val="FF0000"/>
                </a:solidFill>
              </a:rPr>
              <a:t>Regulatory Limits</a:t>
            </a: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57B70D3A-1575-4E4E-96A3-3C29E5B69F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5615" y="1878562"/>
            <a:ext cx="2178531" cy="4665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EF5B2B4D-B457-4C20-84DE-9C2839C1DA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7047" y="2060846"/>
            <a:ext cx="1275611" cy="21211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0A1D-0BB7-4E78-8CAB-241D9DF3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CRA-2019 PA – 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666DC-024B-450D-97F4-2870DE62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18B3A3-134F-4A46-9FCA-568403AF9D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Total mean calculated remain below regulatory limits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Mean calculated releases increase at all probabilities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Mean releases increase for all release mechanisms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Solids releases continue to dominate at high probabilities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Solubilized radionuclides in direct brine releases continue to dominate at low probabilities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ADE288-6F18-4866-B8BA-7DCBD8609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04" y="5529838"/>
            <a:ext cx="8552991" cy="114719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5362C64-37AA-476B-B704-B5605FC93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861" y="1412032"/>
            <a:ext cx="5759570" cy="3839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10550655" cy="53728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WIPP 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WIPP Performance Assessment (PA)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Regulatory drivers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Assumed release mechanisms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2019 Compliance Recertification Application (CRA-2019)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PA Calculations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Discussion of some changes made to WIPP PA since CRA-2014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PA Results</a:t>
            </a:r>
          </a:p>
        </p:txBody>
      </p:sp>
      <p:pic>
        <p:nvPicPr>
          <p:cNvPr id="7" name="Picture 5" descr="Aerial">
            <a:extLst>
              <a:ext uri="{FF2B5EF4-FFF2-40B4-BE49-F238E27FC236}">
                <a16:creationId xmlns:a16="http://schemas.microsoft.com/office/drawing/2014/main" id="{1346A307-7117-4E64-BF47-FE7F264E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788" y="802777"/>
            <a:ext cx="2643269" cy="1947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DD99-C191-4188-9AA6-B8CD03A2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Isolation Pilot Plant 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FC837-54BE-4774-B2DE-A002FE9C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888711-E5FE-4B5F-83C5-D61BF4507E0A}"/>
              </a:ext>
            </a:extLst>
          </p:cNvPr>
          <p:cNvGrpSpPr/>
          <p:nvPr/>
        </p:nvGrpSpPr>
        <p:grpSpPr>
          <a:xfrm>
            <a:off x="64951" y="1268516"/>
            <a:ext cx="11977869" cy="4897720"/>
            <a:chOff x="354466" y="3152765"/>
            <a:chExt cx="7641813" cy="312471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7663EBE-C1FB-45A0-9369-01B2144D7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66" y="3152765"/>
              <a:ext cx="4098267" cy="3124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EA12E157-0EE6-48CB-B103-F503B0E55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914" y="3791406"/>
              <a:ext cx="2756365" cy="247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AA1A58-57A2-4FD4-8B96-1B904A831700}"/>
                </a:ext>
              </a:extLst>
            </p:cNvPr>
            <p:cNvCxnSpPr/>
            <p:nvPr/>
          </p:nvCxnSpPr>
          <p:spPr>
            <a:xfrm flipV="1">
              <a:off x="2003729" y="4715124"/>
              <a:ext cx="3299791" cy="32957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DCA9628-2EC1-4624-A3CC-B96784BDD6F3}"/>
                </a:ext>
              </a:extLst>
            </p:cNvPr>
            <p:cNvCxnSpPr/>
            <p:nvPr/>
          </p:nvCxnSpPr>
          <p:spPr>
            <a:xfrm flipV="1">
              <a:off x="2003729" y="3791406"/>
              <a:ext cx="3299791" cy="81240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78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9441-F7A0-4D18-B72A-E426661E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WIPP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E69C9-CCD3-488D-A0AB-C0B77F6B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02D2B-371D-4916-A6AA-4DFAE828E3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6" y="1453408"/>
            <a:ext cx="4621558" cy="4888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only licensed deep geologic repository for nuclear waste in the U.S.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Operated by U.S. Department of Energy (</a:t>
            </a:r>
            <a:r>
              <a:rPr lang="en-US" dirty="0">
                <a:solidFill>
                  <a:srgbClr val="FF0000"/>
                </a:solidFill>
              </a:rPr>
              <a:t>DOE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Long-term performance regulated by U.S. Environmental Protection Agency (</a:t>
            </a:r>
            <a:r>
              <a:rPr lang="en-US" dirty="0">
                <a:solidFill>
                  <a:srgbClr val="FF0000"/>
                </a:solidFill>
              </a:rPr>
              <a:t>EPA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Waste is emplaced in a </a:t>
            </a:r>
            <a:r>
              <a:rPr lang="en-US" dirty="0">
                <a:solidFill>
                  <a:srgbClr val="FF0000"/>
                </a:solidFill>
              </a:rPr>
              <a:t>bedded salt formation </a:t>
            </a:r>
            <a:r>
              <a:rPr lang="en-US" dirty="0"/>
              <a:t>deep underground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Long-term regulatory compliance is demonstrated via </a:t>
            </a:r>
            <a:r>
              <a:rPr lang="en-US" dirty="0">
                <a:solidFill>
                  <a:srgbClr val="FF0000"/>
                </a:solidFill>
              </a:rPr>
              <a:t>Performance Assessment (PA) </a:t>
            </a:r>
            <a:r>
              <a:rPr lang="en-US" dirty="0"/>
              <a:t>undertaken by SNL Carlsbad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94CB9-2DBE-44A1-AE3F-5A85D13A0215}"/>
              </a:ext>
            </a:extLst>
          </p:cNvPr>
          <p:cNvSpPr txBox="1"/>
          <p:nvPr/>
        </p:nvSpPr>
        <p:spPr>
          <a:xfrm>
            <a:off x="605013" y="1061174"/>
            <a:ext cx="8871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dirty="0">
                <a:latin typeface="+mn-lt"/>
              </a:rPr>
              <a:t>The WIPP is a permanent disposal facility for transuranic (TRU) waste </a:t>
            </a:r>
          </a:p>
        </p:txBody>
      </p:sp>
      <p:pic>
        <p:nvPicPr>
          <p:cNvPr id="7" name="Picture 62">
            <a:extLst>
              <a:ext uri="{FF2B5EF4-FFF2-40B4-BE49-F238E27FC236}">
                <a16:creationId xmlns:a16="http://schemas.microsoft.com/office/drawing/2014/main" id="{D6D39F50-AD8E-4FAC-8623-0B8FA0E7ADAA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7587"/>
          <a:stretch>
            <a:fillRect/>
          </a:stretch>
        </p:blipFill>
        <p:spPr bwMode="auto">
          <a:xfrm>
            <a:off x="5342284" y="1967947"/>
            <a:ext cx="6711787" cy="3684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514295D-A7FE-4B7F-AE07-EDAA87A3EC36}"/>
              </a:ext>
            </a:extLst>
          </p:cNvPr>
          <p:cNvSpPr/>
          <p:nvPr/>
        </p:nvSpPr>
        <p:spPr>
          <a:xfrm rot="20305487">
            <a:off x="8989811" y="4143466"/>
            <a:ext cx="2941983" cy="14045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1A3394-9A07-437E-BE96-27541B3CB407}"/>
              </a:ext>
            </a:extLst>
          </p:cNvPr>
          <p:cNvCxnSpPr/>
          <p:nvPr/>
        </p:nvCxnSpPr>
        <p:spPr>
          <a:xfrm flipV="1">
            <a:off x="8885583" y="5652473"/>
            <a:ext cx="491987" cy="387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F795AA-6E23-42CF-AA95-DC5066880C60}"/>
              </a:ext>
            </a:extLst>
          </p:cNvPr>
          <p:cNvSpPr txBox="1"/>
          <p:nvPr/>
        </p:nvSpPr>
        <p:spPr>
          <a:xfrm>
            <a:off x="8015909" y="6036026"/>
            <a:ext cx="152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Waste Panels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0D4570-F1A0-4939-8373-C3B0FA2E741D}"/>
              </a:ext>
            </a:extLst>
          </p:cNvPr>
          <p:cNvSpPr txBox="1"/>
          <p:nvPr/>
        </p:nvSpPr>
        <p:spPr>
          <a:xfrm>
            <a:off x="5372101" y="2153139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655 m deep</a:t>
            </a:r>
          </a:p>
        </p:txBody>
      </p:sp>
    </p:spTree>
    <p:extLst>
      <p:ext uri="{BB962C8B-B14F-4D97-AF65-F5344CB8AC3E}">
        <p14:creationId xmlns:p14="http://schemas.microsoft.com/office/powerpoint/2010/main" val="4288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8A13-B461-4021-99CF-D1AC37F0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Regulatory Requirements – WIPP PA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8E8B9-A2BF-464C-939E-5A647D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4CFEA-18CF-4B02-B934-4E4DDFB684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648" y="1761518"/>
            <a:ext cx="4402897" cy="4395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Regulatory requirements guide the WIPP PA framework.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The WIPP must be designed to provide </a:t>
            </a:r>
            <a:r>
              <a:rPr lang="en-US" sz="2400" b="1" u="sng" dirty="0"/>
              <a:t>reasonable expectation</a:t>
            </a:r>
            <a:r>
              <a:rPr lang="en-US" sz="2400" b="1" dirty="0"/>
              <a:t> </a:t>
            </a:r>
            <a:r>
              <a:rPr lang="en-US" sz="2400" dirty="0"/>
              <a:t>that cumulative releases of radionuclides to the accessible environment for </a:t>
            </a:r>
            <a:r>
              <a:rPr lang="en-US" sz="2400" b="1" u="sng" dirty="0"/>
              <a:t>10,000 years</a:t>
            </a:r>
            <a:r>
              <a:rPr lang="en-US" sz="2400" dirty="0"/>
              <a:t> after closure from all significant processes and events shall be </a:t>
            </a:r>
            <a:r>
              <a:rPr lang="en-US" sz="2400" b="1" u="sng" dirty="0"/>
              <a:t>less than specified release limits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7" name="Picture 4" descr="CH and RH Waste">
            <a:extLst>
              <a:ext uri="{FF2B5EF4-FFF2-40B4-BE49-F238E27FC236}">
                <a16:creationId xmlns:a16="http://schemas.microsoft.com/office/drawing/2014/main" id="{3FCEF1FB-BCEA-472D-9B97-4281844A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50" y="1526934"/>
            <a:ext cx="6308987" cy="469467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9747-6EF2-4519-9EFE-865A2BFD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0E1307-C175-4EA5-B7A3-90D2BD67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21DAF-BB07-4CA2-9454-014E98FF0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545429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b="1" u="sng" dirty="0"/>
              <a:t>Reasonable expectation</a:t>
            </a:r>
            <a:r>
              <a:rPr lang="en-US" sz="2800" dirty="0"/>
              <a:t>: regulations acknowledge substantial uncertainties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b="1" u="sng" dirty="0"/>
              <a:t>10,000 years</a:t>
            </a:r>
            <a:r>
              <a:rPr lang="en-US" sz="2800" dirty="0"/>
              <a:t>: PA must predict behavior for entire regulatory time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b="1" u="sng" dirty="0"/>
              <a:t>Significant processes and events</a:t>
            </a:r>
            <a:r>
              <a:rPr lang="en-US" sz="2800" dirty="0"/>
              <a:t>: PA must include all of these, including the possibility of human intrusion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Recertification of WIPP required every five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Latest recertification application submitted in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Included updated PA calculations (CRA-2019 PA)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F8FAF9C-E8BB-47AF-B6A0-4B7BED42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407" y="161413"/>
            <a:ext cx="3447523" cy="444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0C41DC-5E45-4955-8F0E-5DA2FF84B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433262"/>
              </p:ext>
            </p:extLst>
          </p:nvPr>
        </p:nvGraphicFramePr>
        <p:xfrm>
          <a:off x="7410729" y="4888156"/>
          <a:ext cx="3138723" cy="9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574800" imgH="482600" progId="Equation.3">
                  <p:embed/>
                </p:oleObj>
              </mc:Choice>
              <mc:Fallback>
                <p:oleObj name="Equation" r:id="rId4" imgW="1574800" imgH="4826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729" y="4888156"/>
                        <a:ext cx="3138723" cy="97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>
            <a:extLst>
              <a:ext uri="{FF2B5EF4-FFF2-40B4-BE49-F238E27FC236}">
                <a16:creationId xmlns:a16="http://schemas.microsoft.com/office/drawing/2014/main" id="{45387021-5378-45B0-8FD2-E597D616D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997" y="5859802"/>
            <a:ext cx="6122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i="1" dirty="0">
                <a:latin typeface="Arial" charset="0"/>
              </a:rPr>
              <a:t>R </a:t>
            </a:r>
            <a:r>
              <a:rPr lang="en-US" altLang="en-US" sz="1200" b="1" dirty="0">
                <a:latin typeface="Arial" charset="0"/>
              </a:rPr>
              <a:t>= Normalized release in “EPA units”</a:t>
            </a:r>
            <a:endParaRPr lang="en-US" altLang="en-US" sz="1200" b="1" i="1" dirty="0">
              <a:latin typeface="Arial" charset="0"/>
            </a:endParaRPr>
          </a:p>
          <a:p>
            <a:r>
              <a:rPr lang="en-US" altLang="en-US" sz="1200" b="1" i="1" dirty="0">
                <a:latin typeface="Arial" charset="0"/>
              </a:rPr>
              <a:t>Q</a:t>
            </a:r>
            <a:r>
              <a:rPr lang="en-US" altLang="en-US" sz="1200" b="1" i="1" baseline="-25000" dirty="0">
                <a:latin typeface="Arial" charset="0"/>
              </a:rPr>
              <a:t>i</a:t>
            </a:r>
            <a:r>
              <a:rPr lang="en-US" altLang="en-US" sz="1200" b="1" dirty="0">
                <a:latin typeface="Arial" charset="0"/>
              </a:rPr>
              <a:t> = 10,000-year cumulative release (in Ci) of radionuclide </a:t>
            </a:r>
            <a:r>
              <a:rPr lang="en-US" altLang="en-US" sz="1200" b="1" i="1" dirty="0">
                <a:latin typeface="Arial" charset="0"/>
              </a:rPr>
              <a:t>i</a:t>
            </a:r>
          </a:p>
          <a:p>
            <a:r>
              <a:rPr lang="en-US" altLang="en-US" sz="1200" b="1" i="1" dirty="0">
                <a:latin typeface="Arial" charset="0"/>
              </a:rPr>
              <a:t>L</a:t>
            </a:r>
            <a:r>
              <a:rPr lang="en-US" altLang="en-US" sz="1200" b="1" i="1" baseline="-25000" dirty="0">
                <a:latin typeface="Arial" charset="0"/>
              </a:rPr>
              <a:t>i</a:t>
            </a:r>
            <a:r>
              <a:rPr lang="en-US" altLang="en-US" sz="1200" b="1" dirty="0">
                <a:latin typeface="Arial" charset="0"/>
              </a:rPr>
              <a:t> = Release Limit for radionuclide </a:t>
            </a:r>
            <a:r>
              <a:rPr lang="en-US" altLang="en-US" sz="1200" b="1" i="1" dirty="0">
                <a:latin typeface="Arial" charset="0"/>
              </a:rPr>
              <a:t>i</a:t>
            </a:r>
          </a:p>
          <a:p>
            <a:r>
              <a:rPr lang="en-US" altLang="en-US" sz="1200" b="1" i="1" dirty="0">
                <a:latin typeface="Arial" charset="0"/>
              </a:rPr>
              <a:t>C</a:t>
            </a:r>
            <a:r>
              <a:rPr lang="en-US" altLang="en-US" sz="1200" b="1" dirty="0">
                <a:latin typeface="Arial" charset="0"/>
              </a:rPr>
              <a:t> = the total transuranic inventory (in Ci of </a:t>
            </a:r>
            <a:r>
              <a:rPr lang="en-US" altLang="en-US" sz="1200" b="1" dirty="0">
                <a:latin typeface="Symbol" pitchFamily="18" charset="2"/>
              </a:rPr>
              <a:t>a</a:t>
            </a:r>
            <a:r>
              <a:rPr lang="en-US" altLang="en-US" sz="1200" b="1" dirty="0">
                <a:latin typeface="Arial" charset="0"/>
              </a:rPr>
              <a:t>-emitters w/</a:t>
            </a:r>
            <a:r>
              <a:rPr lang="en-US" altLang="en-US" sz="1200" b="1" dirty="0" err="1">
                <a:latin typeface="Arial" charset="0"/>
              </a:rPr>
              <a:t>halflives</a:t>
            </a:r>
            <a:r>
              <a:rPr lang="en-US" altLang="en-US" sz="1200" b="1" dirty="0">
                <a:latin typeface="Arial" charset="0"/>
              </a:rPr>
              <a:t> &gt; 20 years)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1C3D7-E1A0-4D6E-B512-449E4E2AD253}"/>
              </a:ext>
            </a:extLst>
          </p:cNvPr>
          <p:cNvSpPr txBox="1"/>
          <p:nvPr/>
        </p:nvSpPr>
        <p:spPr>
          <a:xfrm>
            <a:off x="6760563" y="4633338"/>
            <a:ext cx="443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From 40 CFR (Code of Federal Regulations) 191</a:t>
            </a:r>
          </a:p>
        </p:txBody>
      </p:sp>
    </p:spTree>
    <p:extLst>
      <p:ext uri="{BB962C8B-B14F-4D97-AF65-F5344CB8AC3E}">
        <p14:creationId xmlns:p14="http://schemas.microsoft.com/office/powerpoint/2010/main" val="21002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1ED3-BE61-41C1-AF85-BF9BC673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WIPP PA for Compliance Recertification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DA4C45-6872-4431-A67E-187167E5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F35EE-0E7F-405B-896A-FC0D052053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11196292" cy="48880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PA calculations cover 24 peer-reviewed conceptual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PA codes include 10 principal codes and many utility codes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Codes are used to calculate estimated releases over 10,000 </a:t>
            </a:r>
            <a:r>
              <a:rPr lang="en-US" sz="2800" dirty="0" err="1"/>
              <a:t>yrs</a:t>
            </a:r>
            <a:endParaRPr lang="en-US" sz="28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9C58ABF-FA2A-4C0B-8F07-1945B17EA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97" y="2918397"/>
            <a:ext cx="6927635" cy="265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2C3709-307A-430B-9AEE-B1541E1B7DC7}"/>
              </a:ext>
            </a:extLst>
          </p:cNvPr>
          <p:cNvCxnSpPr>
            <a:cxnSpLocks/>
          </p:cNvCxnSpPr>
          <p:nvPr/>
        </p:nvCxnSpPr>
        <p:spPr>
          <a:xfrm>
            <a:off x="6219293" y="5578322"/>
            <a:ext cx="0" cy="535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277440-310D-4850-A318-AEAD4B743FE6}"/>
              </a:ext>
            </a:extLst>
          </p:cNvPr>
          <p:cNvSpPr txBox="1"/>
          <p:nvPr/>
        </p:nvSpPr>
        <p:spPr>
          <a:xfrm>
            <a:off x="5165158" y="613999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Compliance Metric</a:t>
            </a:r>
          </a:p>
        </p:txBody>
      </p:sp>
    </p:spTree>
    <p:extLst>
      <p:ext uri="{BB962C8B-B14F-4D97-AF65-F5344CB8AC3E}">
        <p14:creationId xmlns:p14="http://schemas.microsoft.com/office/powerpoint/2010/main" val="34007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D41B-FEDA-4BAC-8915-E1F89318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Release Pathways in WIPP 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4E5862-3888-4747-9BC5-2317F144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01C996EE-E72C-4E48-AFDA-500D13F52A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7774" y="949503"/>
            <a:ext cx="8347546" cy="5548725"/>
            <a:chOff x="459646" y="1376417"/>
            <a:chExt cx="7744555" cy="51482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0F8E67-753C-402F-9AD7-C73911B5F23E}"/>
                </a:ext>
              </a:extLst>
            </p:cNvPr>
            <p:cNvSpPr/>
            <p:nvPr/>
          </p:nvSpPr>
          <p:spPr>
            <a:xfrm>
              <a:off x="3200516" y="4690685"/>
              <a:ext cx="1446891" cy="382002"/>
            </a:xfrm>
            <a:prstGeom prst="rect">
              <a:avLst/>
            </a:prstGeom>
            <a:solidFill>
              <a:srgbClr val="DBD7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C19F18-3502-466B-81E3-41AFE8140D03}"/>
                </a:ext>
              </a:extLst>
            </p:cNvPr>
            <p:cNvSpPr/>
            <p:nvPr/>
          </p:nvSpPr>
          <p:spPr>
            <a:xfrm>
              <a:off x="4647407" y="4690685"/>
              <a:ext cx="229850" cy="382002"/>
            </a:xfrm>
            <a:prstGeom prst="rect">
              <a:avLst/>
            </a:prstGeom>
            <a:solidFill>
              <a:srgbClr val="DBD7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DA9E4A61-1257-49E8-A62B-31BD43C57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097" y="4710649"/>
              <a:ext cx="1496022" cy="314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  <a:cs typeface="Arial" charset="0"/>
                </a:rPr>
                <a:t>Waste     Area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03DB74-4F5D-460F-AB41-B6405205FF9C}"/>
                </a:ext>
              </a:extLst>
            </p:cNvPr>
            <p:cNvCxnSpPr/>
            <p:nvPr/>
          </p:nvCxnSpPr>
          <p:spPr>
            <a:xfrm>
              <a:off x="4882217" y="4690685"/>
              <a:ext cx="4944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758CF2-7BA7-487C-9C75-BA5D2DB302BA}"/>
                </a:ext>
              </a:extLst>
            </p:cNvPr>
            <p:cNvCxnSpPr/>
            <p:nvPr/>
          </p:nvCxnSpPr>
          <p:spPr>
            <a:xfrm>
              <a:off x="4877257" y="5072686"/>
              <a:ext cx="76230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307281-012D-454A-A11A-38A0B0B47405}"/>
                </a:ext>
              </a:extLst>
            </p:cNvPr>
            <p:cNvCxnSpPr/>
            <p:nvPr/>
          </p:nvCxnSpPr>
          <p:spPr>
            <a:xfrm>
              <a:off x="5381601" y="3200710"/>
              <a:ext cx="0" cy="14998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0DD4B0-4897-4E5D-9F77-0F1D4EF88623}"/>
                </a:ext>
              </a:extLst>
            </p:cNvPr>
            <p:cNvCxnSpPr/>
            <p:nvPr/>
          </p:nvCxnSpPr>
          <p:spPr>
            <a:xfrm>
              <a:off x="5639561" y="3200710"/>
              <a:ext cx="0" cy="18670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3FF27B-E28B-4CD9-A6E9-2816B72992F2}"/>
                </a:ext>
              </a:extLst>
            </p:cNvPr>
            <p:cNvSpPr/>
            <p:nvPr/>
          </p:nvSpPr>
          <p:spPr>
            <a:xfrm>
              <a:off x="1001240" y="3028727"/>
              <a:ext cx="7141858" cy="168676"/>
            </a:xfrm>
            <a:prstGeom prst="rect">
              <a:avLst/>
            </a:prstGeom>
            <a:solidFill>
              <a:srgbClr val="00E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2357F8-877F-4729-9279-5B06D62A831D}"/>
                </a:ext>
              </a:extLst>
            </p:cNvPr>
            <p:cNvCxnSpPr/>
            <p:nvPr/>
          </p:nvCxnSpPr>
          <p:spPr>
            <a:xfrm>
              <a:off x="5639561" y="2362290"/>
              <a:ext cx="0" cy="666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321901-0F41-4D7E-AEE1-E9F28FDFFF84}"/>
                </a:ext>
              </a:extLst>
            </p:cNvPr>
            <p:cNvCxnSpPr/>
            <p:nvPr/>
          </p:nvCxnSpPr>
          <p:spPr>
            <a:xfrm>
              <a:off x="5381601" y="2362290"/>
              <a:ext cx="0" cy="666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7B96A7E-A3F9-4FE6-9CCD-DD18C45BD93B}"/>
                </a:ext>
              </a:extLst>
            </p:cNvPr>
            <p:cNvCxnSpPr/>
            <p:nvPr/>
          </p:nvCxnSpPr>
          <p:spPr>
            <a:xfrm>
              <a:off x="3886755" y="3200710"/>
              <a:ext cx="0" cy="149989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0B1FE5-A8D0-4F43-92C6-03BC64EC04A5}"/>
                </a:ext>
              </a:extLst>
            </p:cNvPr>
            <p:cNvCxnSpPr/>
            <p:nvPr/>
          </p:nvCxnSpPr>
          <p:spPr>
            <a:xfrm>
              <a:off x="3972742" y="3200710"/>
              <a:ext cx="0" cy="149989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9735F8-A4D6-4528-8B5A-B8B4CF042F78}"/>
                </a:ext>
              </a:extLst>
            </p:cNvPr>
            <p:cNvCxnSpPr/>
            <p:nvPr/>
          </p:nvCxnSpPr>
          <p:spPr>
            <a:xfrm>
              <a:off x="3886755" y="2362290"/>
              <a:ext cx="0" cy="66643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532AD70-CE49-47A1-BE2A-CC95F7728114}"/>
                </a:ext>
              </a:extLst>
            </p:cNvPr>
            <p:cNvCxnSpPr/>
            <p:nvPr/>
          </p:nvCxnSpPr>
          <p:spPr>
            <a:xfrm>
              <a:off x="3972742" y="2362290"/>
              <a:ext cx="0" cy="66643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AC7091-7AE3-4277-BFAB-216D6E54DE46}"/>
                </a:ext>
              </a:extLst>
            </p:cNvPr>
            <p:cNvSpPr/>
            <p:nvPr/>
          </p:nvSpPr>
          <p:spPr>
            <a:xfrm>
              <a:off x="991318" y="5410039"/>
              <a:ext cx="7141858" cy="84339"/>
            </a:xfrm>
            <a:prstGeom prst="rect">
              <a:avLst/>
            </a:prstGeom>
            <a:solidFill>
              <a:srgbClr val="00E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BA05F77-CB06-4D8B-B5FB-09CEC9FE5588}"/>
                </a:ext>
              </a:extLst>
            </p:cNvPr>
            <p:cNvCxnSpPr/>
            <p:nvPr/>
          </p:nvCxnSpPr>
          <p:spPr>
            <a:xfrm>
              <a:off x="3886755" y="5077648"/>
              <a:ext cx="0" cy="33239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F0AF7A0-947B-4E5D-973C-E2CAED6F81F2}"/>
                </a:ext>
              </a:extLst>
            </p:cNvPr>
            <p:cNvCxnSpPr/>
            <p:nvPr/>
          </p:nvCxnSpPr>
          <p:spPr>
            <a:xfrm>
              <a:off x="3972742" y="5077648"/>
              <a:ext cx="0" cy="33239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42F832-1B6F-4EA5-B5D8-3ECBE9C395AD}"/>
                </a:ext>
              </a:extLst>
            </p:cNvPr>
            <p:cNvCxnSpPr/>
            <p:nvPr/>
          </p:nvCxnSpPr>
          <p:spPr>
            <a:xfrm>
              <a:off x="3972742" y="5496030"/>
              <a:ext cx="0" cy="52422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448A22-BD57-45F4-A51A-176186369CA2}"/>
                </a:ext>
              </a:extLst>
            </p:cNvPr>
            <p:cNvCxnSpPr/>
            <p:nvPr/>
          </p:nvCxnSpPr>
          <p:spPr>
            <a:xfrm>
              <a:off x="3886755" y="5496030"/>
              <a:ext cx="0" cy="52422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15EFA7-4CD3-43B8-BE99-6838F3DCAAA9}"/>
                </a:ext>
              </a:extLst>
            </p:cNvPr>
            <p:cNvCxnSpPr/>
            <p:nvPr/>
          </p:nvCxnSpPr>
          <p:spPr>
            <a:xfrm>
              <a:off x="3886755" y="3045264"/>
              <a:ext cx="0" cy="167023"/>
            </a:xfrm>
            <a:prstGeom prst="line">
              <a:avLst/>
            </a:prstGeom>
            <a:ln w="254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261DE0A-EFE6-4745-8D52-4BB96612A3B6}"/>
                </a:ext>
              </a:extLst>
            </p:cNvPr>
            <p:cNvCxnSpPr/>
            <p:nvPr/>
          </p:nvCxnSpPr>
          <p:spPr>
            <a:xfrm>
              <a:off x="3972742" y="3048571"/>
              <a:ext cx="0" cy="165369"/>
            </a:xfrm>
            <a:prstGeom prst="line">
              <a:avLst/>
            </a:prstGeom>
            <a:ln w="254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1F52EE5-CA60-452C-88BA-2B31548DAF64}"/>
                </a:ext>
              </a:extLst>
            </p:cNvPr>
            <p:cNvCxnSpPr/>
            <p:nvPr/>
          </p:nvCxnSpPr>
          <p:spPr>
            <a:xfrm>
              <a:off x="3972742" y="5390194"/>
              <a:ext cx="0" cy="165369"/>
            </a:xfrm>
            <a:prstGeom prst="line">
              <a:avLst/>
            </a:prstGeom>
            <a:ln w="254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A5EC9F-F51C-4E78-AD97-DB051EA5877D}"/>
                </a:ext>
              </a:extLst>
            </p:cNvPr>
            <p:cNvCxnSpPr/>
            <p:nvPr/>
          </p:nvCxnSpPr>
          <p:spPr>
            <a:xfrm>
              <a:off x="3886755" y="5390194"/>
              <a:ext cx="0" cy="165369"/>
            </a:xfrm>
            <a:prstGeom prst="line">
              <a:avLst/>
            </a:prstGeom>
            <a:ln w="254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C6C04B-3240-469E-9A49-A7217C507200}"/>
                </a:ext>
              </a:extLst>
            </p:cNvPr>
            <p:cNvCxnSpPr/>
            <p:nvPr/>
          </p:nvCxnSpPr>
          <p:spPr>
            <a:xfrm>
              <a:off x="3972742" y="4712182"/>
              <a:ext cx="0" cy="335699"/>
            </a:xfrm>
            <a:prstGeom prst="line">
              <a:avLst/>
            </a:prstGeom>
            <a:ln w="254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1C63CC-7C50-495C-A920-6A927D75AD09}"/>
                </a:ext>
              </a:extLst>
            </p:cNvPr>
            <p:cNvCxnSpPr/>
            <p:nvPr/>
          </p:nvCxnSpPr>
          <p:spPr>
            <a:xfrm>
              <a:off x="3886755" y="4713836"/>
              <a:ext cx="0" cy="334045"/>
            </a:xfrm>
            <a:prstGeom prst="line">
              <a:avLst/>
            </a:prstGeom>
            <a:ln w="254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F312A5-2CC0-4562-AA30-D29C23D1763F}"/>
                </a:ext>
              </a:extLst>
            </p:cNvPr>
            <p:cNvSpPr/>
            <p:nvPr/>
          </p:nvSpPr>
          <p:spPr>
            <a:xfrm>
              <a:off x="3904945" y="2370558"/>
              <a:ext cx="46301" cy="3657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435EDC-C5A4-4E17-8CD3-FF6F83DA7413}"/>
                </a:ext>
              </a:extLst>
            </p:cNvPr>
            <p:cNvCxnSpPr/>
            <p:nvPr/>
          </p:nvCxnSpPr>
          <p:spPr>
            <a:xfrm>
              <a:off x="5381601" y="3050225"/>
              <a:ext cx="0" cy="15213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A4B003C-9E5A-4E38-B3A0-31C43BF5D674}"/>
                </a:ext>
              </a:extLst>
            </p:cNvPr>
            <p:cNvCxnSpPr/>
            <p:nvPr/>
          </p:nvCxnSpPr>
          <p:spPr>
            <a:xfrm>
              <a:off x="5639561" y="3050225"/>
              <a:ext cx="0" cy="15213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A41A39-0D91-4452-BC61-E0F106492839}"/>
                </a:ext>
              </a:extLst>
            </p:cNvPr>
            <p:cNvSpPr/>
            <p:nvPr/>
          </p:nvSpPr>
          <p:spPr>
            <a:xfrm>
              <a:off x="5408059" y="3028727"/>
              <a:ext cx="210007" cy="1637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2F6AC9-001C-4D1E-BBBF-B54C0BCA08FC}"/>
                </a:ext>
              </a:extLst>
            </p:cNvPr>
            <p:cNvCxnSpPr/>
            <p:nvPr/>
          </p:nvCxnSpPr>
          <p:spPr>
            <a:xfrm>
              <a:off x="1001240" y="2362290"/>
              <a:ext cx="7131936" cy="0"/>
            </a:xfrm>
            <a:prstGeom prst="line">
              <a:avLst/>
            </a:prstGeom>
            <a:ln w="25400">
              <a:solidFill>
                <a:srgbClr val="00B0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647938-38B7-43C8-9745-9C24A34F8390}"/>
                </a:ext>
              </a:extLst>
            </p:cNvPr>
            <p:cNvCxnSpPr/>
            <p:nvPr/>
          </p:nvCxnSpPr>
          <p:spPr>
            <a:xfrm>
              <a:off x="7620563" y="2362290"/>
              <a:ext cx="0" cy="3995312"/>
            </a:xfrm>
            <a:prstGeom prst="line">
              <a:avLst/>
            </a:prstGeom>
            <a:ln w="25400">
              <a:solidFill>
                <a:srgbClr val="00B01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928392-B4A7-4129-BC5C-302A34FD2D44}"/>
                </a:ext>
              </a:extLst>
            </p:cNvPr>
            <p:cNvCxnSpPr/>
            <p:nvPr/>
          </p:nvCxnSpPr>
          <p:spPr>
            <a:xfrm>
              <a:off x="1523774" y="2362290"/>
              <a:ext cx="0" cy="3995312"/>
            </a:xfrm>
            <a:prstGeom prst="line">
              <a:avLst/>
            </a:prstGeom>
            <a:ln w="25400">
              <a:solidFill>
                <a:srgbClr val="00B01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3">
              <a:extLst>
                <a:ext uri="{FF2B5EF4-FFF2-40B4-BE49-F238E27FC236}">
                  <a16:creationId xmlns:a16="http://schemas.microsoft.com/office/drawing/2014/main" id="{EA9D96CC-ACFB-4ABB-844D-9589E7542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655222" y="3331709"/>
              <a:ext cx="1662113" cy="94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B015"/>
                  </a:solidFill>
                  <a:cs typeface="Arial" charset="0"/>
                </a:rPr>
                <a:t>Land Withdrawal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B015"/>
                  </a:solidFill>
                  <a:cs typeface="Arial" charset="0"/>
                </a:rPr>
                <a:t> Boundary</a:t>
              </a:r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C708608D-5727-458D-BDED-9029CD172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807763" y="3325461"/>
              <a:ext cx="1662113" cy="770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>
                  <a:solidFill>
                    <a:srgbClr val="00B015"/>
                  </a:solidFill>
                  <a:cs typeface="Arial" charset="0"/>
                </a:rPr>
                <a:t>Land Withdrawal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>
                  <a:solidFill>
                    <a:srgbClr val="00B015"/>
                  </a:solidFill>
                  <a:cs typeface="Arial" charset="0"/>
                </a:rPr>
                <a:t> Boundary</a:t>
              </a:r>
            </a:p>
          </p:txBody>
        </p:sp>
        <p:sp>
          <p:nvSpPr>
            <p:cNvPr id="41" name="TextBox 65">
              <a:extLst>
                <a:ext uri="{FF2B5EF4-FFF2-40B4-BE49-F238E27FC236}">
                  <a16:creationId xmlns:a16="http://schemas.microsoft.com/office/drawing/2014/main" id="{364DC797-8E1D-4C46-8576-2DEB09B6D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6266" y="2007653"/>
              <a:ext cx="2147935" cy="37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B015"/>
                  </a:solidFill>
                  <a:cs typeface="Arial" charset="0"/>
                </a:rPr>
                <a:t>Ground Surface</a:t>
              </a:r>
            </a:p>
          </p:txBody>
        </p:sp>
        <p:sp>
          <p:nvSpPr>
            <p:cNvPr id="42" name="TextBox 66">
              <a:extLst>
                <a:ext uri="{FF2B5EF4-FFF2-40B4-BE49-F238E27FC236}">
                  <a16:creationId xmlns:a16="http://schemas.microsoft.com/office/drawing/2014/main" id="{3385D850-5E32-4FE5-AE0D-76FAA0233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46" y="2044812"/>
              <a:ext cx="2110852" cy="37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B015"/>
                  </a:solidFill>
                  <a:cs typeface="Arial" charset="0"/>
                </a:rPr>
                <a:t>Ground Surface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515B63E-5E1F-48C5-9E1C-EC6859891094}"/>
                </a:ext>
              </a:extLst>
            </p:cNvPr>
            <p:cNvCxnSpPr/>
            <p:nvPr/>
          </p:nvCxnSpPr>
          <p:spPr>
            <a:xfrm>
              <a:off x="979743" y="4419480"/>
              <a:ext cx="2895438" cy="0"/>
            </a:xfrm>
            <a:prstGeom prst="line">
              <a:avLst/>
            </a:prstGeom>
            <a:ln w="25400">
              <a:solidFill>
                <a:srgbClr val="00E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D395215-D7E3-4D22-BEF8-16D10EA7D450}"/>
                </a:ext>
              </a:extLst>
            </p:cNvPr>
            <p:cNvCxnSpPr/>
            <p:nvPr/>
          </p:nvCxnSpPr>
          <p:spPr>
            <a:xfrm>
              <a:off x="3981010" y="4419480"/>
              <a:ext cx="1387362" cy="0"/>
            </a:xfrm>
            <a:prstGeom prst="line">
              <a:avLst/>
            </a:prstGeom>
            <a:ln w="25400">
              <a:solidFill>
                <a:srgbClr val="00E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EA8F1D-9D44-4230-821A-DCBC060609B1}"/>
                </a:ext>
              </a:extLst>
            </p:cNvPr>
            <p:cNvCxnSpPr/>
            <p:nvPr/>
          </p:nvCxnSpPr>
          <p:spPr>
            <a:xfrm>
              <a:off x="5652790" y="4419480"/>
              <a:ext cx="2480386" cy="0"/>
            </a:xfrm>
            <a:prstGeom prst="line">
              <a:avLst/>
            </a:prstGeom>
            <a:ln w="25400">
              <a:solidFill>
                <a:srgbClr val="00E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4BAD40-E1B2-4CE8-AA6C-3DCD06A96EF0}"/>
                </a:ext>
              </a:extLst>
            </p:cNvPr>
            <p:cNvCxnSpPr/>
            <p:nvPr/>
          </p:nvCxnSpPr>
          <p:spPr>
            <a:xfrm>
              <a:off x="5659404" y="4553428"/>
              <a:ext cx="2480386" cy="0"/>
            </a:xfrm>
            <a:prstGeom prst="line">
              <a:avLst/>
            </a:prstGeom>
            <a:ln w="25400">
              <a:solidFill>
                <a:srgbClr val="00EAE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C636A54-2EC4-4573-B7C2-535B2CABE45E}"/>
                </a:ext>
              </a:extLst>
            </p:cNvPr>
            <p:cNvCxnSpPr/>
            <p:nvPr/>
          </p:nvCxnSpPr>
          <p:spPr>
            <a:xfrm>
              <a:off x="3981010" y="4553428"/>
              <a:ext cx="1387362" cy="0"/>
            </a:xfrm>
            <a:prstGeom prst="line">
              <a:avLst/>
            </a:prstGeom>
            <a:ln w="25400">
              <a:solidFill>
                <a:srgbClr val="00EAE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600CBC-0B05-4854-80AE-5DE85ECBA121}"/>
                </a:ext>
              </a:extLst>
            </p:cNvPr>
            <p:cNvCxnSpPr/>
            <p:nvPr/>
          </p:nvCxnSpPr>
          <p:spPr>
            <a:xfrm>
              <a:off x="976435" y="4553428"/>
              <a:ext cx="2895438" cy="0"/>
            </a:xfrm>
            <a:prstGeom prst="line">
              <a:avLst/>
            </a:prstGeom>
            <a:ln w="25400">
              <a:solidFill>
                <a:srgbClr val="00EAE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82">
              <a:extLst>
                <a:ext uri="{FF2B5EF4-FFF2-40B4-BE49-F238E27FC236}">
                  <a16:creationId xmlns:a16="http://schemas.microsoft.com/office/drawing/2014/main" id="{20A25FCD-E1D8-4174-AFBF-ECCE8D0DB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127" y="2751238"/>
              <a:ext cx="1377417" cy="37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38A3B2"/>
                  </a:solidFill>
                  <a:cs typeface="Arial" charset="0"/>
                </a:rPr>
                <a:t>Culebra</a:t>
              </a:r>
            </a:p>
          </p:txBody>
        </p:sp>
        <p:sp>
          <p:nvSpPr>
            <p:cNvPr id="50" name="TextBox 83">
              <a:extLst>
                <a:ext uri="{FF2B5EF4-FFF2-40B4-BE49-F238E27FC236}">
                  <a16:creationId xmlns:a16="http://schemas.microsoft.com/office/drawing/2014/main" id="{B252797D-D68A-4579-900F-D243C5323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325" y="4238625"/>
              <a:ext cx="1041400" cy="199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800" dirty="0">
                <a:solidFill>
                  <a:srgbClr val="38A3B2"/>
                </a:solidFill>
                <a:cs typeface="Arial" charset="0"/>
              </a:endParaRPr>
            </a:p>
          </p:txBody>
        </p:sp>
        <p:sp>
          <p:nvSpPr>
            <p:cNvPr id="51" name="TextBox 84">
              <a:extLst>
                <a:ext uri="{FF2B5EF4-FFF2-40B4-BE49-F238E27FC236}">
                  <a16:creationId xmlns:a16="http://schemas.microsoft.com/office/drawing/2014/main" id="{EF997C8C-43EE-4A7C-A84A-3FC5B754B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325" y="4527550"/>
              <a:ext cx="1041400" cy="199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800" dirty="0">
                <a:solidFill>
                  <a:srgbClr val="38A3B2"/>
                </a:solidFill>
                <a:cs typeface="Arial" charset="0"/>
              </a:endParaRPr>
            </a:p>
          </p:txBody>
        </p:sp>
        <p:sp>
          <p:nvSpPr>
            <p:cNvPr id="52" name="TextBox 85">
              <a:extLst>
                <a:ext uri="{FF2B5EF4-FFF2-40B4-BE49-F238E27FC236}">
                  <a16:creationId xmlns:a16="http://schemas.microsoft.com/office/drawing/2014/main" id="{71898069-D0D4-4CCC-B808-0D7F58F5E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695" y="5114734"/>
              <a:ext cx="1743075" cy="37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38A3B2"/>
                  </a:solidFill>
                  <a:cs typeface="Arial" charset="0"/>
                </a:rPr>
                <a:t>Marker Bed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496CAEE-A560-46D0-981A-DFCAB614E092}"/>
                </a:ext>
              </a:extLst>
            </p:cNvPr>
            <p:cNvCxnSpPr/>
            <p:nvPr/>
          </p:nvCxnSpPr>
          <p:spPr>
            <a:xfrm>
              <a:off x="4532313" y="4879205"/>
              <a:ext cx="596289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2B41179-299B-4C43-9541-2B53AD0F7C7A}"/>
                </a:ext>
              </a:extLst>
            </p:cNvPr>
            <p:cNvCxnSpPr/>
            <p:nvPr/>
          </p:nvCxnSpPr>
          <p:spPr>
            <a:xfrm flipV="1">
              <a:off x="5257582" y="4879205"/>
              <a:ext cx="256306" cy="165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BFD61B3-5AA5-48DA-B99A-FAB1C88491EF}"/>
                </a:ext>
              </a:extLst>
            </p:cNvPr>
            <p:cNvCxnSpPr/>
            <p:nvPr/>
          </p:nvCxnSpPr>
          <p:spPr>
            <a:xfrm flipV="1">
              <a:off x="5513888" y="4690685"/>
              <a:ext cx="0" cy="1885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4BCF72A-00EB-48BB-8A8E-5B9F2E1F24AF}"/>
                </a:ext>
              </a:extLst>
            </p:cNvPr>
            <p:cNvCxnSpPr/>
            <p:nvPr/>
          </p:nvCxnSpPr>
          <p:spPr>
            <a:xfrm flipV="1">
              <a:off x="5639561" y="3111411"/>
              <a:ext cx="438202" cy="165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EB03F86-7098-4FBC-BE46-3F5731807B08}"/>
                </a:ext>
              </a:extLst>
            </p:cNvPr>
            <p:cNvCxnSpPr/>
            <p:nvPr/>
          </p:nvCxnSpPr>
          <p:spPr>
            <a:xfrm flipV="1">
              <a:off x="5619718" y="4417825"/>
              <a:ext cx="436548" cy="165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F99DC2B-6CC1-4638-88F6-666D871FDE26}"/>
                </a:ext>
              </a:extLst>
            </p:cNvPr>
            <p:cNvCxnSpPr/>
            <p:nvPr/>
          </p:nvCxnSpPr>
          <p:spPr>
            <a:xfrm flipV="1">
              <a:off x="5619718" y="4551775"/>
              <a:ext cx="436548" cy="165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5797D09-F84A-4AD8-BBAE-59CCEC44A1DD}"/>
                </a:ext>
              </a:extLst>
            </p:cNvPr>
            <p:cNvCxnSpPr/>
            <p:nvPr/>
          </p:nvCxnSpPr>
          <p:spPr>
            <a:xfrm flipV="1">
              <a:off x="3982663" y="3114718"/>
              <a:ext cx="436548" cy="1654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75BA7F1-9E91-466C-8D78-3595521F1E30}"/>
                </a:ext>
              </a:extLst>
            </p:cNvPr>
            <p:cNvCxnSpPr/>
            <p:nvPr/>
          </p:nvCxnSpPr>
          <p:spPr>
            <a:xfrm flipV="1">
              <a:off x="3982663" y="4421133"/>
              <a:ext cx="436548" cy="1654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BD70FE6-1249-41B6-A1E0-FF2F61F3CA14}"/>
                </a:ext>
              </a:extLst>
            </p:cNvPr>
            <p:cNvCxnSpPr/>
            <p:nvPr/>
          </p:nvCxnSpPr>
          <p:spPr>
            <a:xfrm flipV="1">
              <a:off x="3982663" y="4555082"/>
              <a:ext cx="436548" cy="165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10A5FF7-A4AF-43EE-B33D-1CF06AFE8EE0}"/>
                </a:ext>
              </a:extLst>
            </p:cNvPr>
            <p:cNvCxnSpPr/>
            <p:nvPr/>
          </p:nvCxnSpPr>
          <p:spPr>
            <a:xfrm flipH="1">
              <a:off x="3385718" y="3114718"/>
              <a:ext cx="502692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83A632B-B4CA-4AD2-B2E9-58762F1C1867}"/>
                </a:ext>
              </a:extLst>
            </p:cNvPr>
            <p:cNvCxnSpPr/>
            <p:nvPr/>
          </p:nvCxnSpPr>
          <p:spPr>
            <a:xfrm flipH="1">
              <a:off x="3385718" y="4556735"/>
              <a:ext cx="502692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236A6F8-F33A-4295-BDA7-63554FDFBD6E}"/>
                </a:ext>
              </a:extLst>
            </p:cNvPr>
            <p:cNvCxnSpPr/>
            <p:nvPr/>
          </p:nvCxnSpPr>
          <p:spPr>
            <a:xfrm flipH="1">
              <a:off x="3385718" y="4419480"/>
              <a:ext cx="502692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55514F6-181C-4BD6-83F2-66922617D8A9}"/>
                </a:ext>
              </a:extLst>
            </p:cNvPr>
            <p:cNvCxnSpPr/>
            <p:nvPr/>
          </p:nvCxnSpPr>
          <p:spPr>
            <a:xfrm flipV="1">
              <a:off x="3972742" y="5446420"/>
              <a:ext cx="436548" cy="1654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7B8883B-2759-428B-9D3F-7F760B6B0A5F}"/>
                </a:ext>
              </a:extLst>
            </p:cNvPr>
            <p:cNvCxnSpPr/>
            <p:nvPr/>
          </p:nvCxnSpPr>
          <p:spPr>
            <a:xfrm flipH="1">
              <a:off x="3385718" y="5448074"/>
              <a:ext cx="502692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4692C13-D2B0-4380-89AE-B09AAAB6EA0E}"/>
                </a:ext>
              </a:extLst>
            </p:cNvPr>
            <p:cNvCxnSpPr/>
            <p:nvPr/>
          </p:nvCxnSpPr>
          <p:spPr>
            <a:xfrm flipH="1" flipV="1">
              <a:off x="4938439" y="4414518"/>
              <a:ext cx="446470" cy="165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B148FD2-1508-41EB-9768-EBE4D0CD446E}"/>
                </a:ext>
              </a:extLst>
            </p:cNvPr>
            <p:cNvCxnSpPr/>
            <p:nvPr/>
          </p:nvCxnSpPr>
          <p:spPr>
            <a:xfrm flipH="1" flipV="1">
              <a:off x="4935132" y="4550120"/>
              <a:ext cx="446470" cy="165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C8CF227-8C94-4A2C-B3A3-3AD2FDF8AACD}"/>
                </a:ext>
              </a:extLst>
            </p:cNvPr>
            <p:cNvCxnSpPr/>
            <p:nvPr/>
          </p:nvCxnSpPr>
          <p:spPr>
            <a:xfrm flipH="1" flipV="1">
              <a:off x="4941746" y="3099836"/>
              <a:ext cx="448124" cy="165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8CC66BF-DDFF-4804-A954-DC78CCD29B10}"/>
                </a:ext>
              </a:extLst>
            </p:cNvPr>
            <p:cNvCxnSpPr/>
            <p:nvPr/>
          </p:nvCxnSpPr>
          <p:spPr>
            <a:xfrm flipV="1">
              <a:off x="5515543" y="2514430"/>
              <a:ext cx="0" cy="38200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A62A7D0-E751-4D23-88B9-1B821D9B95D0}"/>
                </a:ext>
              </a:extLst>
            </p:cNvPr>
            <p:cNvCxnSpPr/>
            <p:nvPr/>
          </p:nvCxnSpPr>
          <p:spPr>
            <a:xfrm flipV="1">
              <a:off x="5515543" y="3276780"/>
              <a:ext cx="0" cy="38200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22A25B5-21E2-4BB5-A62D-FCDF1ED5DBA7}"/>
                </a:ext>
              </a:extLst>
            </p:cNvPr>
            <p:cNvCxnSpPr/>
            <p:nvPr/>
          </p:nvCxnSpPr>
          <p:spPr>
            <a:xfrm flipV="1">
              <a:off x="3924788" y="3248668"/>
              <a:ext cx="0" cy="441534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9EBBA19-31A7-4FEA-9E11-6DDC43D55600}"/>
                </a:ext>
              </a:extLst>
            </p:cNvPr>
            <p:cNvCxnSpPr/>
            <p:nvPr/>
          </p:nvCxnSpPr>
          <p:spPr>
            <a:xfrm flipV="1">
              <a:off x="3921481" y="4538545"/>
              <a:ext cx="0" cy="443189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D625752-EEA9-4265-9776-BAA9B16FAF3A}"/>
                </a:ext>
              </a:extLst>
            </p:cNvPr>
            <p:cNvCxnSpPr/>
            <p:nvPr/>
          </p:nvCxnSpPr>
          <p:spPr>
            <a:xfrm flipV="1">
              <a:off x="3924788" y="2542542"/>
              <a:ext cx="0" cy="443189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74">
              <a:extLst>
                <a:ext uri="{FF2B5EF4-FFF2-40B4-BE49-F238E27FC236}">
                  <a16:creationId xmlns:a16="http://schemas.microsoft.com/office/drawing/2014/main" id="{90361854-0DFF-4919-81DE-6836A9E83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1447800"/>
              <a:ext cx="1676400" cy="1085850"/>
              <a:chOff x="2514600" y="1447800"/>
              <a:chExt cx="1676400" cy="1085850"/>
            </a:xfrm>
          </p:grpSpPr>
          <p:grpSp>
            <p:nvGrpSpPr>
              <p:cNvPr id="80" name="Group 134">
                <a:extLst>
                  <a:ext uri="{FF2B5EF4-FFF2-40B4-BE49-F238E27FC236}">
                    <a16:creationId xmlns:a16="http://schemas.microsoft.com/office/drawing/2014/main" id="{941343FB-217F-4FA2-BE2F-189B14BA0E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34543" y="1447800"/>
                <a:ext cx="556457" cy="914400"/>
                <a:chOff x="3634543" y="1447800"/>
                <a:chExt cx="556457" cy="914400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05B5E207-8876-486D-BD7C-FBC1008E922B}"/>
                    </a:ext>
                  </a:extLst>
                </p:cNvPr>
                <p:cNvCxnSpPr/>
                <p:nvPr/>
              </p:nvCxnSpPr>
              <p:spPr>
                <a:xfrm flipV="1">
                  <a:off x="3633757" y="1447800"/>
                  <a:ext cx="271189" cy="914491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2E16C1C9-9348-4176-8EA8-2DDA0A642EF3}"/>
                    </a:ext>
                  </a:extLst>
                </p:cNvPr>
                <p:cNvCxnSpPr/>
                <p:nvPr/>
              </p:nvCxnSpPr>
              <p:spPr>
                <a:xfrm>
                  <a:off x="3923134" y="1447800"/>
                  <a:ext cx="267881" cy="914491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5F0BF92-4FCD-4EE6-A089-51B456E64220}"/>
                    </a:ext>
                  </a:extLst>
                </p:cNvPr>
                <p:cNvCxnSpPr/>
                <p:nvPr/>
              </p:nvCxnSpPr>
              <p:spPr>
                <a:xfrm>
                  <a:off x="3724703" y="2134082"/>
                  <a:ext cx="381980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8348A94A-694B-4D5E-A740-764030338E9B}"/>
                    </a:ext>
                  </a:extLst>
                </p:cNvPr>
                <p:cNvCxnSpPr/>
                <p:nvPr/>
              </p:nvCxnSpPr>
              <p:spPr>
                <a:xfrm>
                  <a:off x="3724703" y="2134082"/>
                  <a:ext cx="466312" cy="228209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B561A545-15B9-46F9-9C67-36CEC5748BB7}"/>
                    </a:ext>
                  </a:extLst>
                </p:cNvPr>
                <p:cNvCxnSpPr/>
                <p:nvPr/>
              </p:nvCxnSpPr>
              <p:spPr>
                <a:xfrm flipH="1">
                  <a:off x="3633757" y="2134082"/>
                  <a:ext cx="472927" cy="228209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2559C4B7-E017-4AB6-B1B3-A8DCB539059D}"/>
                    </a:ext>
                  </a:extLst>
                </p:cNvPr>
                <p:cNvCxnSpPr/>
                <p:nvPr/>
              </p:nvCxnSpPr>
              <p:spPr>
                <a:xfrm>
                  <a:off x="3799115" y="1800036"/>
                  <a:ext cx="229848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4129D600-B802-4B86-9D56-78F0068A5587}"/>
                    </a:ext>
                  </a:extLst>
                </p:cNvPr>
                <p:cNvCxnSpPr/>
                <p:nvPr/>
              </p:nvCxnSpPr>
              <p:spPr>
                <a:xfrm>
                  <a:off x="3799115" y="1800036"/>
                  <a:ext cx="257960" cy="105836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F07DD7AC-9FC7-4338-80E8-4F30CF6A40E6}"/>
                    </a:ext>
                  </a:extLst>
                </p:cNvPr>
                <p:cNvCxnSpPr/>
                <p:nvPr/>
              </p:nvCxnSpPr>
              <p:spPr>
                <a:xfrm flipH="1">
                  <a:off x="3767697" y="1800036"/>
                  <a:ext cx="261267" cy="105836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887F668-7997-4320-84E9-1F4617C9013D}"/>
                  </a:ext>
                </a:extLst>
              </p:cNvPr>
              <p:cNvCxnSpPr/>
              <p:nvPr/>
            </p:nvCxnSpPr>
            <p:spPr>
              <a:xfrm flipH="1">
                <a:off x="3056653" y="1981942"/>
                <a:ext cx="679626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14B6438-6F16-4435-A505-F47E76AB95F6}"/>
                  </a:ext>
                </a:extLst>
              </p:cNvPr>
              <p:cNvSpPr/>
              <p:nvPr/>
            </p:nvSpPr>
            <p:spPr>
              <a:xfrm>
                <a:off x="2656484" y="2152271"/>
                <a:ext cx="806952" cy="3820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F5076BF-2394-4989-9F33-C757468B5D97}"/>
                  </a:ext>
                </a:extLst>
              </p:cNvPr>
              <p:cNvSpPr/>
              <p:nvPr/>
            </p:nvSpPr>
            <p:spPr>
              <a:xfrm>
                <a:off x="2514275" y="2122505"/>
                <a:ext cx="1081448" cy="2116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125BD345-CC38-4E41-8E05-2700848D135D}"/>
                  </a:ext>
                </a:extLst>
              </p:cNvPr>
              <p:cNvCxnSpPr/>
              <p:nvPr/>
            </p:nvCxnSpPr>
            <p:spPr>
              <a:xfrm>
                <a:off x="3056653" y="1981942"/>
                <a:ext cx="0" cy="380348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175">
              <a:extLst>
                <a:ext uri="{FF2B5EF4-FFF2-40B4-BE49-F238E27FC236}">
                  <a16:creationId xmlns:a16="http://schemas.microsoft.com/office/drawing/2014/main" id="{0D1ACC80-2B6E-4C2F-A171-26702C3D6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702" y="1376417"/>
              <a:ext cx="3345901" cy="65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cs typeface="Arial" charset="0"/>
                </a:rPr>
                <a:t>Direct Releases from 	Drilling Events</a:t>
              </a:r>
            </a:p>
          </p:txBody>
        </p:sp>
        <p:sp>
          <p:nvSpPr>
            <p:cNvPr id="77" name="TextBox 188">
              <a:extLst>
                <a:ext uri="{FF2B5EF4-FFF2-40B4-BE49-F238E27FC236}">
                  <a16:creationId xmlns:a16="http://schemas.microsoft.com/office/drawing/2014/main" id="{FAF15BCC-C378-4B75-A849-B244B4841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33436" y="3832359"/>
              <a:ext cx="766254" cy="37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cs typeface="Arial" charset="0"/>
                </a:rPr>
                <a:t>Shaft</a:t>
              </a:r>
            </a:p>
          </p:txBody>
        </p:sp>
        <p:sp>
          <p:nvSpPr>
            <p:cNvPr id="78" name="TextBox 190">
              <a:extLst>
                <a:ext uri="{FF2B5EF4-FFF2-40B4-BE49-F238E27FC236}">
                  <a16:creationId xmlns:a16="http://schemas.microsoft.com/office/drawing/2014/main" id="{76A1CEB3-FBC8-460A-9A73-A789AA9C6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527454" y="3602965"/>
              <a:ext cx="1203519" cy="37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0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7030A0"/>
                  </a:solidFill>
                  <a:cs typeface="Arial" charset="0"/>
                </a:rPr>
                <a:t>Borehole</a:t>
              </a:r>
            </a:p>
          </p:txBody>
        </p:sp>
        <p:pic>
          <p:nvPicPr>
            <p:cNvPr id="79" name="Picture 3">
              <a:extLst>
                <a:ext uri="{FF2B5EF4-FFF2-40B4-BE49-F238E27FC236}">
                  <a16:creationId xmlns:a16="http://schemas.microsoft.com/office/drawing/2014/main" id="{C4AE015A-726C-481F-B85D-6CDC52358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38" y="5970588"/>
              <a:ext cx="4021137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18F93B0-00E9-4B71-8665-858E0AF4D040}"/>
              </a:ext>
            </a:extLst>
          </p:cNvPr>
          <p:cNvSpPr txBox="1"/>
          <p:nvPr/>
        </p:nvSpPr>
        <p:spPr>
          <a:xfrm>
            <a:off x="7720147" y="792338"/>
            <a:ext cx="39790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Releases for the </a:t>
            </a:r>
            <a:r>
              <a:rPr lang="en-US" dirty="0" err="1"/>
              <a:t>unintruded</a:t>
            </a:r>
            <a:r>
              <a:rPr lang="en-US" dirty="0"/>
              <a:t> repository are generally negligible.</a:t>
            </a:r>
          </a:p>
        </p:txBody>
      </p:sp>
    </p:spTree>
    <p:extLst>
      <p:ext uri="{BB962C8B-B14F-4D97-AF65-F5344CB8AC3E}">
        <p14:creationId xmlns:p14="http://schemas.microsoft.com/office/powerpoint/2010/main" val="16652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WIPP PA Implemented in CRA-2019 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20725" y="2432180"/>
            <a:ext cx="4406011" cy="40660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</a:rPr>
              <a:t>Approach to Abandonment of Panel Closures in the South and No Waste in Panel 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</a:rPr>
              <a:t>Additional Shaft and Associated Drifts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</a:rPr>
              <a:t>Brine Radiolysis as Part of Gas Generation Process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Refinement to the Probability of Encountering Pressurized Brine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Refinement to the Corrosion Rates of Steel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Refinement to the Effective Shear Strength of WIPP Waste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Refinement to Colloid Enhancement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Refinement to Hydromagnesite Conversion Rate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97B2A0F-DA88-4EBC-BFE1-D803561E36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7330" y="2444902"/>
            <a:ext cx="4891718" cy="369917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sz="1600" dirty="0"/>
              <a:t>Removal of Iron Sulfidation Reactions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/>
              <a:t>Correction to Length of Northernmost Panel Closure Representation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/>
              <a:t>Updates to Drilling Rate and Plugging Pattern Parameters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>
                <a:solidFill>
                  <a:srgbClr val="FF0000"/>
                </a:solidFill>
              </a:rPr>
              <a:t>Updates to WIPP Waste Inventory Parameters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/>
              <a:t>Updates to Radionuclide Solubilities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/>
              <a:t>Update to BH_OPEN:RELP_MOD Parameter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/>
              <a:t>New Materials to Define Properties in DRZ Surrounding OPS, EXP, and Panel Closure Areas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1600" dirty="0">
                <a:solidFill>
                  <a:srgbClr val="FF0000"/>
                </a:solidFill>
              </a:rPr>
              <a:t>Hardware and Computational Code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A0E5E-CC1C-41D7-979F-1F4948CFC5BE}"/>
              </a:ext>
            </a:extLst>
          </p:cNvPr>
          <p:cNvSpPr txBox="1"/>
          <p:nvPr/>
        </p:nvSpPr>
        <p:spPr>
          <a:xfrm>
            <a:off x="665584" y="1156995"/>
            <a:ext cx="1070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Changes are implemented in recertification calculations due to: 1) the availability of new data; 2) routine updates; and 3) planned changes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16 changes below were implemented for CRA-2019 PA calculations</a:t>
            </a:r>
          </a:p>
        </p:txBody>
      </p:sp>
    </p:spTree>
    <p:extLst>
      <p:ext uri="{BB962C8B-B14F-4D97-AF65-F5344CB8AC3E}">
        <p14:creationId xmlns:p14="http://schemas.microsoft.com/office/powerpoint/2010/main" val="21523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 PPT template_16x9 Format06.19.pptx" id="{7CC92548-7EF5-4D53-A231-810353BE2A25}" vid="{92EB75B1-D71A-4A15-B06F-06CAD573EE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 PPT template_16x9 Format06.19</Template>
  <TotalTime>8099</TotalTime>
  <Words>1010</Words>
  <Application>Microsoft Office PowerPoint</Application>
  <PresentationFormat>Widescreen</PresentationFormat>
  <Paragraphs>185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Courier New</vt:lpstr>
      <vt:lpstr>Garamond</vt:lpstr>
      <vt:lpstr>Gill Sans MT</vt:lpstr>
      <vt:lpstr>Symbol</vt:lpstr>
      <vt:lpstr>Times New Roman</vt:lpstr>
      <vt:lpstr>Trebuchet MS</vt:lpstr>
      <vt:lpstr>Wingdings</vt:lpstr>
      <vt:lpstr>Sandia Theme (White Background)</vt:lpstr>
      <vt:lpstr>Equation</vt:lpstr>
      <vt:lpstr>2019 Performance Assessment Calculations for the Recertification of the Waste Isolation Pilot Plant</vt:lpstr>
      <vt:lpstr>Outline</vt:lpstr>
      <vt:lpstr>Waste Isolation Pilot Plant Location</vt:lpstr>
      <vt:lpstr>About the WIPP</vt:lpstr>
      <vt:lpstr>Long-Term Regulatory Requirements – WIPP PA Framework</vt:lpstr>
      <vt:lpstr>Regulatory Requirements</vt:lpstr>
      <vt:lpstr>WIPP PA for Compliance Recertification</vt:lpstr>
      <vt:lpstr>Potential Release Pathways in WIPP PA</vt:lpstr>
      <vt:lpstr>Changes to WIPP PA Implemented in CRA-2019 PA</vt:lpstr>
      <vt:lpstr>1. Approach to Abandonment of Panel Closures in the South and No Waste in Panel 9</vt:lpstr>
      <vt:lpstr>2. Additional Shaft and Associated Drifts</vt:lpstr>
      <vt:lpstr>12. Updates to WIPP Waste Inventory Parameters</vt:lpstr>
      <vt:lpstr>3. Brine Radiolysis as Part of Gas Generation Process Model</vt:lpstr>
      <vt:lpstr>16. Hardware and Computational Code Updates</vt:lpstr>
      <vt:lpstr>Latest Compliance Results: CRA-2019 PA</vt:lpstr>
      <vt:lpstr>CRA-2019 PA –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BRAGFLO Additional Panels Grid Disscussion</dc:title>
  <dc:creator>King, Seth</dc:creator>
  <cp:lastModifiedBy>Rascon, Michelle Dawn</cp:lastModifiedBy>
  <cp:revision>196</cp:revision>
  <cp:lastPrinted>2020-04-28T15:54:03Z</cp:lastPrinted>
  <dcterms:created xsi:type="dcterms:W3CDTF">2019-10-25T15:54:20Z</dcterms:created>
  <dcterms:modified xsi:type="dcterms:W3CDTF">2020-04-28T15:57:02Z</dcterms:modified>
</cp:coreProperties>
</file>