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2" r:id="rId4"/>
    <p:sldId id="263" r:id="rId5"/>
    <p:sldId id="264" r:id="rId6"/>
    <p:sldId id="265" r:id="rId7"/>
    <p:sldId id="266" r:id="rId8"/>
    <p:sldId id="267" r:id="rId9"/>
    <p:sldId id="270" r:id="rId10"/>
    <p:sldId id="271"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8" autoAdjust="0"/>
  </p:normalViewPr>
  <p:slideViewPr>
    <p:cSldViewPr snapToGrid="0">
      <p:cViewPr varScale="1">
        <p:scale>
          <a:sx n="89" d="100"/>
          <a:sy n="89" d="100"/>
        </p:scale>
        <p:origin x="12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E6F42-8928-436C-AC0C-239888131101}" type="datetimeFigureOut">
              <a:rPr lang="zh-CN" altLang="en-US" smtClean="0"/>
              <a:t>2020/5/1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1BF3D-8BED-4947-A555-401676831009}" type="slidenum">
              <a:rPr lang="zh-CN" altLang="en-US" smtClean="0"/>
              <a:t>‹#›</a:t>
            </a:fld>
            <a:endParaRPr lang="zh-CN" altLang="en-US"/>
          </a:p>
        </p:txBody>
      </p:sp>
    </p:spTree>
    <p:extLst>
      <p:ext uri="{BB962C8B-B14F-4D97-AF65-F5344CB8AC3E}">
        <p14:creationId xmlns:p14="http://schemas.microsoft.com/office/powerpoint/2010/main" val="218371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B266CB-ACAE-4E09-85A3-B0B057CDEDC5}" type="slidenum">
              <a:rPr lang="zh-CN" altLang="en-US" smtClean="0"/>
              <a:t>1</a:t>
            </a:fld>
            <a:endParaRPr lang="zh-CN" altLang="en-US"/>
          </a:p>
        </p:txBody>
      </p:sp>
    </p:spTree>
    <p:extLst>
      <p:ext uri="{BB962C8B-B14F-4D97-AF65-F5344CB8AC3E}">
        <p14:creationId xmlns:p14="http://schemas.microsoft.com/office/powerpoint/2010/main" val="100286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E1319-5960-412B-8F81-C68AD903FDD4}" type="slidenum">
              <a:rPr lang="zh-CN" altLang="en-US" smtClean="0"/>
              <a:t>2</a:t>
            </a:fld>
            <a:endParaRPr lang="zh-CN" altLang="en-US"/>
          </a:p>
        </p:txBody>
      </p:sp>
    </p:spTree>
    <p:extLst>
      <p:ext uri="{BB962C8B-B14F-4D97-AF65-F5344CB8AC3E}">
        <p14:creationId xmlns:p14="http://schemas.microsoft.com/office/powerpoint/2010/main" val="138790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E1319-5960-412B-8F81-C68AD903FDD4}" type="slidenum">
              <a:rPr lang="zh-CN" altLang="en-US" smtClean="0"/>
              <a:t>3</a:t>
            </a:fld>
            <a:endParaRPr lang="zh-CN" altLang="en-US"/>
          </a:p>
        </p:txBody>
      </p:sp>
    </p:spTree>
    <p:extLst>
      <p:ext uri="{BB962C8B-B14F-4D97-AF65-F5344CB8AC3E}">
        <p14:creationId xmlns:p14="http://schemas.microsoft.com/office/powerpoint/2010/main" val="26924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E1319-5960-412B-8F81-C68AD903FDD4}" type="slidenum">
              <a:rPr lang="zh-CN" altLang="en-US" smtClean="0"/>
              <a:t>4</a:t>
            </a:fld>
            <a:endParaRPr lang="zh-CN" altLang="en-US"/>
          </a:p>
        </p:txBody>
      </p:sp>
    </p:spTree>
    <p:extLst>
      <p:ext uri="{BB962C8B-B14F-4D97-AF65-F5344CB8AC3E}">
        <p14:creationId xmlns:p14="http://schemas.microsoft.com/office/powerpoint/2010/main" val="167565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C21E1319-5960-412B-8F81-C68AD903FDD4}" type="slidenum">
              <a:rPr lang="zh-CN" altLang="en-US" smtClean="0"/>
              <a:t>5</a:t>
            </a:fld>
            <a:endParaRPr lang="zh-CN" altLang="en-US"/>
          </a:p>
        </p:txBody>
      </p:sp>
    </p:spTree>
    <p:extLst>
      <p:ext uri="{BB962C8B-B14F-4D97-AF65-F5344CB8AC3E}">
        <p14:creationId xmlns:p14="http://schemas.microsoft.com/office/powerpoint/2010/main" val="372858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E1319-5960-412B-8F81-C68AD903FDD4}" type="slidenum">
              <a:rPr lang="zh-CN" altLang="en-US" smtClean="0"/>
              <a:t>6</a:t>
            </a:fld>
            <a:endParaRPr lang="zh-CN" altLang="en-US"/>
          </a:p>
        </p:txBody>
      </p:sp>
    </p:spTree>
    <p:extLst>
      <p:ext uri="{BB962C8B-B14F-4D97-AF65-F5344CB8AC3E}">
        <p14:creationId xmlns:p14="http://schemas.microsoft.com/office/powerpoint/2010/main" val="314360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E1319-5960-412B-8F81-C68AD903FDD4}" type="slidenum">
              <a:rPr lang="zh-CN" altLang="en-US" smtClean="0"/>
              <a:t>7</a:t>
            </a:fld>
            <a:endParaRPr lang="zh-CN" altLang="en-US"/>
          </a:p>
        </p:txBody>
      </p:sp>
    </p:spTree>
    <p:extLst>
      <p:ext uri="{BB962C8B-B14F-4D97-AF65-F5344CB8AC3E}">
        <p14:creationId xmlns:p14="http://schemas.microsoft.com/office/powerpoint/2010/main" val="410044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416182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323014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318408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377328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150039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66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283086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215942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227857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28435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25A3FA-189F-4496-8B4A-755E5762FB36}" type="datetimeFigureOut">
              <a:rPr lang="zh-CN" altLang="en-US" smtClean="0"/>
              <a:t>2020/5/1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29873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5A3FA-189F-4496-8B4A-755E5762FB36}" type="datetimeFigureOut">
              <a:rPr lang="zh-CN" altLang="en-US" smtClean="0"/>
              <a:t>2020/5/1</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D92A2-6971-41FF-9E3F-9CDFB1E8AEE0}" type="slidenum">
              <a:rPr lang="zh-CN" altLang="en-US" smtClean="0"/>
              <a:t>‹#›</a:t>
            </a:fld>
            <a:endParaRPr lang="zh-CN" altLang="en-US"/>
          </a:p>
        </p:txBody>
      </p:sp>
    </p:spTree>
    <p:extLst>
      <p:ext uri="{BB962C8B-B14F-4D97-AF65-F5344CB8AC3E}">
        <p14:creationId xmlns:p14="http://schemas.microsoft.com/office/powerpoint/2010/main" val="72400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6153"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94980" y="2085826"/>
            <a:ext cx="8754035" cy="954107"/>
          </a:xfrm>
          <a:prstGeom prst="rect">
            <a:avLst/>
          </a:prstGeom>
          <a:noFill/>
        </p:spPr>
        <p:txBody>
          <a:bodyPr wrap="square" rtlCol="0">
            <a:spAutoFit/>
          </a:bodyPr>
          <a:lstStyle/>
          <a:p>
            <a:pPr algn="ctr"/>
            <a:r>
              <a:rPr lang="en-US" altLang="zh-CN" sz="2800" b="1" dirty="0" err="1">
                <a:solidFill>
                  <a:schemeClr val="bg1"/>
                </a:solidFill>
                <a:latin typeface="Times New Roman" panose="02020603050405020304" pitchFamily="18" charset="0"/>
                <a:cs typeface="Times New Roman" panose="02020603050405020304" pitchFamily="18" charset="0"/>
              </a:rPr>
              <a:t>Nonideal</a:t>
            </a:r>
            <a:r>
              <a:rPr lang="en-US" altLang="zh-CN" sz="2800" b="1" dirty="0">
                <a:solidFill>
                  <a:schemeClr val="bg1"/>
                </a:solidFill>
                <a:latin typeface="Times New Roman" panose="02020603050405020304" pitchFamily="18" charset="0"/>
                <a:cs typeface="Times New Roman" panose="02020603050405020304" pitchFamily="18" charset="0"/>
              </a:rPr>
              <a:t> Electric Field Observed in the Separatrix</a:t>
            </a:r>
          </a:p>
          <a:p>
            <a:pPr algn="ctr"/>
            <a:r>
              <a:rPr lang="en-US" altLang="zh-CN" sz="2800" b="1" dirty="0">
                <a:solidFill>
                  <a:schemeClr val="bg1"/>
                </a:solidFill>
                <a:latin typeface="Times New Roman" panose="02020603050405020304" pitchFamily="18" charset="0"/>
                <a:cs typeface="Times New Roman" panose="02020603050405020304" pitchFamily="18" charset="0"/>
              </a:rPr>
              <a:t>Region of a Magnetotail Reconnection Event</a:t>
            </a:r>
            <a:endParaRPr lang="zh-CN" altLang="en-US"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176329" y="3184311"/>
            <a:ext cx="6737546" cy="1384995"/>
          </a:xfrm>
          <a:prstGeom prst="rect">
            <a:avLst/>
          </a:prstGeom>
          <a:noFill/>
        </p:spPr>
        <p:txBody>
          <a:bodyPr wrap="square" rtlCol="0">
            <a:spAutoFit/>
          </a:bodyPr>
          <a:lstStyle/>
          <a:p>
            <a:r>
              <a:rPr lang="en-US" altLang="zh-CN" sz="1400" dirty="0" smtClean="0">
                <a:solidFill>
                  <a:schemeClr val="bg1"/>
                </a:solidFill>
                <a:latin typeface="Times New Roman" panose="02020603050405020304" pitchFamily="18" charset="0"/>
                <a:cs typeface="Times New Roman" panose="02020603050405020304" pitchFamily="18" charset="0"/>
              </a:rPr>
              <a:t>Xiancai Yu </a:t>
            </a:r>
            <a:r>
              <a:rPr lang="en-US" altLang="zh-CN" sz="1400" dirty="0">
                <a:solidFill>
                  <a:schemeClr val="bg1"/>
                </a:solidFill>
                <a:latin typeface="Times New Roman" panose="02020603050405020304" pitchFamily="18" charset="0"/>
                <a:cs typeface="Times New Roman" panose="02020603050405020304" pitchFamily="18" charset="0"/>
              </a:rPr>
              <a:t>, </a:t>
            </a:r>
            <a:r>
              <a:rPr lang="en-US" altLang="zh-CN" sz="1400" dirty="0" err="1">
                <a:solidFill>
                  <a:schemeClr val="bg1"/>
                </a:solidFill>
                <a:latin typeface="Times New Roman" panose="02020603050405020304" pitchFamily="18" charset="0"/>
                <a:cs typeface="Times New Roman" panose="02020603050405020304" pitchFamily="18" charset="0"/>
              </a:rPr>
              <a:t>Rongsheng</a:t>
            </a:r>
            <a:r>
              <a:rPr lang="en-US" altLang="zh-CN" sz="1400" dirty="0">
                <a:solidFill>
                  <a:schemeClr val="bg1"/>
                </a:solidFill>
                <a:latin typeface="Times New Roman" panose="02020603050405020304" pitchFamily="18" charset="0"/>
                <a:cs typeface="Times New Roman" panose="02020603050405020304" pitchFamily="18" charset="0"/>
              </a:rPr>
              <a:t> </a:t>
            </a:r>
            <a:r>
              <a:rPr lang="en-US" altLang="zh-CN" sz="1400" dirty="0" smtClean="0">
                <a:solidFill>
                  <a:schemeClr val="bg1"/>
                </a:solidFill>
                <a:latin typeface="Times New Roman" panose="02020603050405020304" pitchFamily="18" charset="0"/>
                <a:cs typeface="Times New Roman" panose="02020603050405020304" pitchFamily="18" charset="0"/>
              </a:rPr>
              <a:t>Wang </a:t>
            </a:r>
            <a:r>
              <a:rPr lang="en-US" altLang="zh-CN" sz="1400" dirty="0">
                <a:solidFill>
                  <a:schemeClr val="bg1"/>
                </a:solidFill>
                <a:latin typeface="Times New Roman" panose="02020603050405020304" pitchFamily="18" charset="0"/>
                <a:cs typeface="Times New Roman" panose="02020603050405020304" pitchFamily="18" charset="0"/>
              </a:rPr>
              <a:t>, </a:t>
            </a:r>
            <a:r>
              <a:rPr lang="en-US" altLang="zh-CN" sz="1400" dirty="0" err="1">
                <a:solidFill>
                  <a:schemeClr val="bg1"/>
                </a:solidFill>
                <a:latin typeface="Times New Roman" panose="02020603050405020304" pitchFamily="18" charset="0"/>
                <a:cs typeface="Times New Roman" panose="02020603050405020304" pitchFamily="18" charset="0"/>
              </a:rPr>
              <a:t>Quanming</a:t>
            </a:r>
            <a:r>
              <a:rPr lang="en-US" altLang="zh-CN" sz="1400" dirty="0">
                <a:solidFill>
                  <a:schemeClr val="bg1"/>
                </a:solidFill>
                <a:latin typeface="Times New Roman" panose="02020603050405020304" pitchFamily="18" charset="0"/>
                <a:cs typeface="Times New Roman" panose="02020603050405020304" pitchFamily="18" charset="0"/>
              </a:rPr>
              <a:t> </a:t>
            </a:r>
            <a:r>
              <a:rPr lang="en-US" altLang="zh-CN" sz="1400" dirty="0" smtClean="0">
                <a:solidFill>
                  <a:schemeClr val="bg1"/>
                </a:solidFill>
                <a:latin typeface="Times New Roman" panose="02020603050405020304" pitchFamily="18" charset="0"/>
                <a:cs typeface="Times New Roman" panose="02020603050405020304" pitchFamily="18" charset="0"/>
              </a:rPr>
              <a:t>Lu, </a:t>
            </a:r>
            <a:r>
              <a:rPr lang="en-US" altLang="zh-CN" sz="1400" dirty="0">
                <a:solidFill>
                  <a:schemeClr val="bg1"/>
                </a:solidFill>
                <a:latin typeface="Times New Roman" panose="02020603050405020304" pitchFamily="18" charset="0"/>
                <a:cs typeface="Times New Roman" panose="02020603050405020304" pitchFamily="18" charset="0"/>
              </a:rPr>
              <a:t>Christopher T. </a:t>
            </a:r>
            <a:r>
              <a:rPr lang="en-US" altLang="zh-CN" sz="1400" dirty="0" smtClean="0">
                <a:solidFill>
                  <a:schemeClr val="bg1"/>
                </a:solidFill>
                <a:latin typeface="Times New Roman" panose="02020603050405020304" pitchFamily="18" charset="0"/>
                <a:cs typeface="Times New Roman" panose="02020603050405020304" pitchFamily="18" charset="0"/>
              </a:rPr>
              <a:t>Russell and </a:t>
            </a:r>
            <a:r>
              <a:rPr lang="en-US" altLang="zh-CN" sz="1400" dirty="0" err="1">
                <a:solidFill>
                  <a:schemeClr val="bg1"/>
                </a:solidFill>
                <a:latin typeface="Times New Roman" panose="02020603050405020304" pitchFamily="18" charset="0"/>
                <a:cs typeface="Times New Roman" panose="02020603050405020304" pitchFamily="18" charset="0"/>
              </a:rPr>
              <a:t>Shui</a:t>
            </a:r>
            <a:r>
              <a:rPr lang="en-US" altLang="zh-CN" sz="1400" dirty="0">
                <a:solidFill>
                  <a:schemeClr val="bg1"/>
                </a:solidFill>
                <a:latin typeface="Times New Roman" panose="02020603050405020304" pitchFamily="18" charset="0"/>
                <a:cs typeface="Times New Roman" panose="02020603050405020304" pitchFamily="18" charset="0"/>
              </a:rPr>
              <a:t> </a:t>
            </a:r>
            <a:r>
              <a:rPr lang="en-US" altLang="zh-CN" sz="1400" dirty="0" smtClean="0">
                <a:solidFill>
                  <a:schemeClr val="bg1"/>
                </a:solidFill>
                <a:latin typeface="Times New Roman" panose="02020603050405020304" pitchFamily="18" charset="0"/>
                <a:cs typeface="Times New Roman" panose="02020603050405020304" pitchFamily="18" charset="0"/>
              </a:rPr>
              <a:t>Wang</a:t>
            </a:r>
          </a:p>
          <a:p>
            <a:endParaRPr lang="en-US" altLang="zh-CN" sz="1400" dirty="0">
              <a:solidFill>
                <a:schemeClr val="bg1"/>
              </a:solidFill>
              <a:latin typeface="Times New Roman" panose="02020603050405020304" pitchFamily="18" charset="0"/>
              <a:cs typeface="Times New Roman" panose="02020603050405020304" pitchFamily="18" charset="0"/>
            </a:endParaRPr>
          </a:p>
          <a:p>
            <a:r>
              <a:rPr lang="en-US" altLang="zh-CN" sz="1400" dirty="0" smtClean="0">
                <a:solidFill>
                  <a:schemeClr val="bg1"/>
                </a:solidFill>
                <a:latin typeface="Times New Roman" panose="02020603050405020304" pitchFamily="18" charset="0"/>
                <a:cs typeface="Times New Roman" panose="02020603050405020304" pitchFamily="18" charset="0"/>
              </a:rPr>
              <a:t>1 CAS </a:t>
            </a:r>
            <a:r>
              <a:rPr lang="en-US" altLang="zh-CN" sz="1400" dirty="0">
                <a:solidFill>
                  <a:schemeClr val="bg1"/>
                </a:solidFill>
                <a:latin typeface="Times New Roman" panose="02020603050405020304" pitchFamily="18" charset="0"/>
                <a:cs typeface="Times New Roman" panose="02020603050405020304" pitchFamily="18" charset="0"/>
              </a:rPr>
              <a:t>Key Laboratory of </a:t>
            </a:r>
            <a:r>
              <a:rPr lang="en-US" altLang="zh-CN" sz="1400" dirty="0" err="1">
                <a:solidFill>
                  <a:schemeClr val="bg1"/>
                </a:solidFill>
                <a:latin typeface="Times New Roman" panose="02020603050405020304" pitchFamily="18" charset="0"/>
                <a:cs typeface="Times New Roman" panose="02020603050405020304" pitchFamily="18" charset="0"/>
              </a:rPr>
              <a:t>Geospace</a:t>
            </a:r>
            <a:r>
              <a:rPr lang="en-US" altLang="zh-CN" sz="1400" dirty="0">
                <a:solidFill>
                  <a:schemeClr val="bg1"/>
                </a:solidFill>
                <a:latin typeface="Times New Roman" panose="02020603050405020304" pitchFamily="18" charset="0"/>
                <a:cs typeface="Times New Roman" panose="02020603050405020304" pitchFamily="18" charset="0"/>
              </a:rPr>
              <a:t> Environment, Department of Geophysics and Planetary Science, University of Science </a:t>
            </a:r>
            <a:r>
              <a:rPr lang="en-US" altLang="zh-CN" sz="1400" dirty="0" smtClean="0">
                <a:solidFill>
                  <a:schemeClr val="bg1"/>
                </a:solidFill>
                <a:latin typeface="Times New Roman" panose="02020603050405020304" pitchFamily="18" charset="0"/>
                <a:cs typeface="Times New Roman" panose="02020603050405020304" pitchFamily="18" charset="0"/>
              </a:rPr>
              <a:t>and </a:t>
            </a:r>
            <a:r>
              <a:rPr lang="en-US" altLang="zh-CN" sz="1400" dirty="0">
                <a:solidFill>
                  <a:schemeClr val="bg1"/>
                </a:solidFill>
                <a:latin typeface="Times New Roman" panose="02020603050405020304" pitchFamily="18" charset="0"/>
                <a:cs typeface="Times New Roman" panose="02020603050405020304" pitchFamily="18" charset="0"/>
              </a:rPr>
              <a:t>Technology of China, Hefei, </a:t>
            </a:r>
            <a:r>
              <a:rPr lang="en-US" altLang="zh-CN" sz="1400" dirty="0" smtClean="0">
                <a:solidFill>
                  <a:schemeClr val="bg1"/>
                </a:solidFill>
                <a:latin typeface="Times New Roman" panose="02020603050405020304" pitchFamily="18" charset="0"/>
                <a:cs typeface="Times New Roman" panose="02020603050405020304" pitchFamily="18" charset="0"/>
              </a:rPr>
              <a:t>China </a:t>
            </a:r>
          </a:p>
          <a:p>
            <a:r>
              <a:rPr lang="en-US" altLang="zh-CN" sz="1400" dirty="0" smtClean="0">
                <a:solidFill>
                  <a:schemeClr val="bg1"/>
                </a:solidFill>
                <a:latin typeface="Times New Roman" panose="02020603050405020304" pitchFamily="18" charset="0"/>
                <a:cs typeface="Times New Roman" panose="02020603050405020304" pitchFamily="18" charset="0"/>
              </a:rPr>
              <a:t>2 CAS </a:t>
            </a:r>
            <a:r>
              <a:rPr lang="en-US" altLang="zh-CN" sz="1400" dirty="0">
                <a:solidFill>
                  <a:schemeClr val="bg1"/>
                </a:solidFill>
                <a:latin typeface="Times New Roman" panose="02020603050405020304" pitchFamily="18" charset="0"/>
                <a:cs typeface="Times New Roman" panose="02020603050405020304" pitchFamily="18" charset="0"/>
              </a:rPr>
              <a:t>Center for Excellence in Comparative Planetology, Hefei, </a:t>
            </a:r>
            <a:r>
              <a:rPr lang="en-US" altLang="zh-CN" sz="1400" dirty="0" smtClean="0">
                <a:solidFill>
                  <a:schemeClr val="bg1"/>
                </a:solidFill>
                <a:latin typeface="Times New Roman" panose="02020603050405020304" pitchFamily="18" charset="0"/>
                <a:cs typeface="Times New Roman" panose="02020603050405020304" pitchFamily="18" charset="0"/>
              </a:rPr>
              <a:t>China</a:t>
            </a:r>
          </a:p>
          <a:p>
            <a:r>
              <a:rPr lang="en-US" altLang="zh-CN" sz="1400" dirty="0" smtClean="0">
                <a:solidFill>
                  <a:schemeClr val="bg1"/>
                </a:solidFill>
                <a:latin typeface="Times New Roman" panose="02020603050405020304" pitchFamily="18" charset="0"/>
                <a:cs typeface="Times New Roman" panose="02020603050405020304" pitchFamily="18" charset="0"/>
              </a:rPr>
              <a:t>3 Earth Planetary </a:t>
            </a:r>
            <a:r>
              <a:rPr lang="en-US" altLang="zh-CN" sz="1400" dirty="0">
                <a:solidFill>
                  <a:schemeClr val="bg1"/>
                </a:solidFill>
                <a:latin typeface="Times New Roman" panose="02020603050405020304" pitchFamily="18" charset="0"/>
                <a:cs typeface="Times New Roman" panose="02020603050405020304" pitchFamily="18" charset="0"/>
              </a:rPr>
              <a:t>and Space Sciences, University of California, Los Angeles, CA, USA</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2004931" y="5314337"/>
            <a:ext cx="5134132" cy="400110"/>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Reference: Yu et al., GRL 2019</a:t>
            </a:r>
          </a:p>
        </p:txBody>
      </p:sp>
      <p:sp>
        <p:nvSpPr>
          <p:cNvPr id="6" name="矩形 5"/>
          <p:cNvSpPr/>
          <p:nvPr/>
        </p:nvSpPr>
        <p:spPr>
          <a:xfrm>
            <a:off x="2647500" y="5910029"/>
            <a:ext cx="3983911" cy="369332"/>
          </a:xfrm>
          <a:prstGeom prst="rect">
            <a:avLst/>
          </a:prstGeom>
        </p:spPr>
        <p:txBody>
          <a:bodyPr wrap="none">
            <a:spAutoFit/>
          </a:bodyPr>
          <a:lstStyle/>
          <a:p>
            <a:r>
              <a:rPr lang="en-US" altLang="zh-CN" u="sng" dirty="0" smtClean="0"/>
              <a:t>https://doi.org/10.1029/2019GL082538 </a:t>
            </a:r>
            <a:endParaRPr lang="en-US" altLang="zh-CN" u="sng" dirty="0"/>
          </a:p>
        </p:txBody>
      </p:sp>
    </p:spTree>
    <p:extLst>
      <p:ext uri="{BB962C8B-B14F-4D97-AF65-F5344CB8AC3E}">
        <p14:creationId xmlns:p14="http://schemas.microsoft.com/office/powerpoint/2010/main" val="3546929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113559" y="3074263"/>
            <a:ext cx="4916882" cy="707886"/>
          </a:xfrm>
          <a:prstGeom prst="rect">
            <a:avLst/>
          </a:prstGeom>
          <a:noFill/>
        </p:spPr>
        <p:txBody>
          <a:bodyPr wrap="square" rtlCol="0">
            <a:spAutoFit/>
          </a:bodyPr>
          <a:lstStyle/>
          <a:p>
            <a:r>
              <a:rPr lang="en-US" altLang="zh-CN" sz="4000" i="1" dirty="0" smtClean="0">
                <a:latin typeface="Times New Roman" panose="02020603050405020304" pitchFamily="18" charset="0"/>
                <a:cs typeface="Times New Roman" panose="02020603050405020304" pitchFamily="18" charset="0"/>
              </a:rPr>
              <a:t>Thank you for reading</a:t>
            </a:r>
          </a:p>
        </p:txBody>
      </p:sp>
    </p:spTree>
    <p:extLst>
      <p:ext uri="{BB962C8B-B14F-4D97-AF65-F5344CB8AC3E}">
        <p14:creationId xmlns:p14="http://schemas.microsoft.com/office/powerpoint/2010/main" val="112741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175" descr="PPT内页副本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34754" y="317634"/>
            <a:ext cx="4340993" cy="584775"/>
          </a:xfrm>
          <a:prstGeom prst="rect">
            <a:avLst/>
          </a:prstGeom>
          <a:noFill/>
        </p:spPr>
        <p:txBody>
          <a:bodyPr wrap="square" rtlCol="0">
            <a:spAutoFit/>
          </a:bodyPr>
          <a:lstStyle/>
          <a:p>
            <a:r>
              <a:rPr lang="en-US" altLang="zh-CN" sz="3200" b="1" i="1" dirty="0" smtClean="0">
                <a:solidFill>
                  <a:schemeClr val="bg1"/>
                </a:solidFill>
                <a:latin typeface="Times New Roman" panose="02020603050405020304" pitchFamily="18" charset="0"/>
                <a:cs typeface="Times New Roman" panose="02020603050405020304" pitchFamily="18" charset="0"/>
              </a:rPr>
              <a:t>Introduction</a:t>
            </a:r>
            <a:endParaRPr lang="zh-CN" altLang="en-US" sz="3200" b="1" i="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59936" y="1241426"/>
            <a:ext cx="3798025" cy="461665"/>
          </a:xfrm>
          <a:prstGeom prst="rect">
            <a:avLst/>
          </a:prstGeom>
          <a:noFill/>
        </p:spPr>
        <p:txBody>
          <a:bodyPr wrap="square" rtlCol="0">
            <a:spAutoFit/>
          </a:bodyPr>
          <a:lstStyle/>
          <a:p>
            <a:endParaRPr lang="zh-CN" alt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64330" y="1332562"/>
            <a:ext cx="8415339" cy="535531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the </a:t>
            </a:r>
            <a:r>
              <a:rPr lang="en-US" altLang="zh-CN" dirty="0" smtClean="0">
                <a:latin typeface="Times New Roman" panose="02020603050405020304" pitchFamily="18" charset="0"/>
                <a:cs typeface="Times New Roman" panose="02020603050405020304" pitchFamily="18" charset="0"/>
              </a:rPr>
              <a:t>separatrix region (SR), </a:t>
            </a:r>
            <a:r>
              <a:rPr lang="en-US" altLang="zh-CN" dirty="0">
                <a:latin typeface="Times New Roman" panose="02020603050405020304" pitchFamily="18" charset="0"/>
                <a:cs typeface="Times New Roman" panose="02020603050405020304" pitchFamily="18" charset="0"/>
              </a:rPr>
              <a:t>various </a:t>
            </a:r>
            <a:r>
              <a:rPr lang="en-US" altLang="zh-CN" dirty="0" smtClean="0">
                <a:latin typeface="Times New Roman" panose="02020603050405020304" pitchFamily="18" charset="0"/>
                <a:cs typeface="Times New Roman" panose="02020603050405020304" pitchFamily="18" charset="0"/>
              </a:rPr>
              <a:t>instabilities and </a:t>
            </a:r>
            <a:r>
              <a:rPr lang="en-US" altLang="zh-CN" dirty="0">
                <a:latin typeface="Times New Roman" panose="02020603050405020304" pitchFamily="18" charset="0"/>
                <a:cs typeface="Times New Roman" panose="02020603050405020304" pitchFamily="18" charset="0"/>
              </a:rPr>
              <a:t>waves can be excited (Divin et al., 2012; Khotyaintsev et al., 2006; Lapenta et al., 2015), that is, the double layer (Wang et al., 2014), the electron holes (Cattell, 2005; Huang et al., 2014), lower hybrid </a:t>
            </a:r>
            <a:r>
              <a:rPr lang="en-US" altLang="zh-CN" dirty="0" smtClean="0">
                <a:latin typeface="Times New Roman" panose="02020603050405020304" pitchFamily="18" charset="0"/>
                <a:cs typeface="Times New Roman" panose="02020603050405020304" pitchFamily="18" charset="0"/>
              </a:rPr>
              <a:t>waves (Graham </a:t>
            </a:r>
            <a:r>
              <a:rPr lang="en-US" altLang="zh-CN" dirty="0">
                <a:latin typeface="Times New Roman" panose="02020603050405020304" pitchFamily="18" charset="0"/>
                <a:cs typeface="Times New Roman" panose="02020603050405020304" pitchFamily="18" charset="0"/>
              </a:rPr>
              <a:t>et al., 2017), and whistler waves (Graham, Vaivads, et al., 2016). </a:t>
            </a: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Recently</a:t>
            </a:r>
            <a:r>
              <a:rPr lang="en-US" altLang="zh-CN" dirty="0">
                <a:latin typeface="Times New Roman" panose="02020603050405020304" pitchFamily="18" charset="0"/>
                <a:cs typeface="Times New Roman" panose="02020603050405020304" pitchFamily="18" charset="0"/>
              </a:rPr>
              <a:t>, the energetic </a:t>
            </a:r>
            <a:r>
              <a:rPr lang="en-US" altLang="zh-CN" dirty="0" smtClean="0">
                <a:latin typeface="Times New Roman" panose="02020603050405020304" pitchFamily="18" charset="0"/>
                <a:cs typeface="Times New Roman" panose="02020603050405020304" pitchFamily="18" charset="0"/>
              </a:rPr>
              <a:t>electrons with </a:t>
            </a:r>
            <a:r>
              <a:rPr lang="en-US" altLang="zh-CN" dirty="0">
                <a:latin typeface="Times New Roman" panose="02020603050405020304" pitchFamily="18" charset="0"/>
                <a:cs typeface="Times New Roman" panose="02020603050405020304" pitchFamily="18" charset="0"/>
              </a:rPr>
              <a:t>energies up to 120 keV were observed to be injected toward the X line in the SRs, at both ion </a:t>
            </a:r>
            <a:r>
              <a:rPr lang="en-US" altLang="zh-CN" dirty="0" smtClean="0">
                <a:latin typeface="Times New Roman" panose="02020603050405020304" pitchFamily="18" charset="0"/>
                <a:cs typeface="Times New Roman" panose="02020603050405020304" pitchFamily="18" charset="0"/>
              </a:rPr>
              <a:t>outflow regions </a:t>
            </a:r>
            <a:r>
              <a:rPr lang="en-US" altLang="zh-CN" dirty="0">
                <a:latin typeface="Times New Roman" panose="02020603050405020304" pitchFamily="18" charset="0"/>
                <a:cs typeface="Times New Roman" panose="02020603050405020304" pitchFamily="18" charset="0"/>
              </a:rPr>
              <a:t>of one reconnection event (Lapenta et al., 2016; Wang et al., 2013, 2014). </a:t>
            </a: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parallel electric field directed away from the X‐line was simultaneously detected in the SRs. However, it remains unclear how this parallel electric field was created and whether the parallel electric field was the unique reason for the </a:t>
            </a:r>
            <a:r>
              <a:rPr lang="en-US" altLang="zh-CN" dirty="0" smtClean="0">
                <a:latin typeface="Times New Roman" panose="02020603050405020304" pitchFamily="18" charset="0"/>
                <a:cs typeface="Times New Roman" panose="02020603050405020304" pitchFamily="18" charset="0"/>
              </a:rPr>
              <a:t>high-energy </a:t>
            </a:r>
            <a:r>
              <a:rPr lang="en-US" altLang="zh-CN" dirty="0">
                <a:latin typeface="Times New Roman" panose="02020603050405020304" pitchFamily="18" charset="0"/>
                <a:cs typeface="Times New Roman" panose="02020603050405020304" pitchFamily="18" charset="0"/>
              </a:rPr>
              <a:t>electron beam. </a:t>
            </a: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In </a:t>
            </a:r>
            <a:r>
              <a:rPr lang="en-US" altLang="zh-CN" dirty="0">
                <a:latin typeface="Times New Roman" panose="02020603050405020304" pitchFamily="18" charset="0"/>
                <a:cs typeface="Times New Roman" panose="02020603050405020304" pitchFamily="18" charset="0"/>
              </a:rPr>
              <a:t>this letter, we present a magnetic reconnection event encountered </a:t>
            </a:r>
            <a:r>
              <a:rPr lang="en-US" altLang="zh-CN" dirty="0" smtClean="0">
                <a:latin typeface="Times New Roman" panose="02020603050405020304" pitchFamily="18" charset="0"/>
                <a:cs typeface="Times New Roman" panose="02020603050405020304" pitchFamily="18" charset="0"/>
              </a:rPr>
              <a:t>by MMS in </a:t>
            </a:r>
            <a:r>
              <a:rPr lang="en-US" altLang="zh-CN" dirty="0">
                <a:latin typeface="Times New Roman" panose="02020603050405020304" pitchFamily="18" charset="0"/>
                <a:cs typeface="Times New Roman" panose="02020603050405020304" pitchFamily="18" charset="0"/>
              </a:rPr>
              <a:t>the magnetotail. </a:t>
            </a: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nonideal electric field perpendicular to the </a:t>
            </a:r>
            <a:r>
              <a:rPr lang="en-US" altLang="zh-CN" dirty="0" smtClean="0">
                <a:latin typeface="Times New Roman" panose="02020603050405020304" pitchFamily="18" charset="0"/>
                <a:cs typeface="Times New Roman" panose="02020603050405020304" pitchFamily="18" charset="0"/>
              </a:rPr>
              <a:t>local magnetic </a:t>
            </a:r>
            <a:r>
              <a:rPr lang="en-US" altLang="zh-CN" dirty="0">
                <a:latin typeface="Times New Roman" panose="02020603050405020304" pitchFamily="18" charset="0"/>
                <a:cs typeface="Times New Roman" panose="02020603050405020304" pitchFamily="18" charset="0"/>
              </a:rPr>
              <a:t>field was observed in the northern </a:t>
            </a:r>
            <a:r>
              <a:rPr lang="en-US" altLang="zh-CN" dirty="0" smtClean="0">
                <a:latin typeface="Times New Roman" panose="02020603050405020304" pitchFamily="18" charset="0"/>
                <a:cs typeface="Times New Roman" panose="02020603050405020304" pitchFamily="18" charset="0"/>
              </a:rPr>
              <a:t>SR.</a:t>
            </a: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7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455"/>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03252" y="373011"/>
            <a:ext cx="6161360" cy="461665"/>
          </a:xfrm>
          <a:prstGeom prst="rect">
            <a:avLst/>
          </a:prstGeom>
          <a:noFill/>
        </p:spPr>
        <p:txBody>
          <a:bodyPr wrap="square" rtlCol="0">
            <a:spAutoFit/>
          </a:bodyPr>
          <a:lstStyle/>
          <a:p>
            <a:r>
              <a:rPr lang="en-US" altLang="zh-CN" sz="2400" b="1" i="1" dirty="0" smtClean="0">
                <a:solidFill>
                  <a:schemeClr val="bg1"/>
                </a:solidFill>
                <a:latin typeface="Times New Roman" panose="02020603050405020304" pitchFamily="18" charset="0"/>
                <a:cs typeface="Times New Roman" panose="02020603050405020304" pitchFamily="18" charset="0"/>
              </a:rPr>
              <a:t>An Magnetotail Reconnection Event</a:t>
            </a:r>
            <a:endParaRPr lang="zh-CN" altLang="en-US" sz="2400" b="1" i="1" dirty="0">
              <a:solidFill>
                <a:schemeClr val="bg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a:stretch>
            <a:fillRect/>
          </a:stretch>
        </p:blipFill>
        <p:spPr>
          <a:xfrm>
            <a:off x="199504" y="1193530"/>
            <a:ext cx="3831354" cy="5327662"/>
          </a:xfrm>
          <a:prstGeom prst="rect">
            <a:avLst/>
          </a:prstGeom>
        </p:spPr>
      </p:pic>
      <p:pic>
        <p:nvPicPr>
          <p:cNvPr id="6" name="图片 5"/>
          <p:cNvPicPr>
            <a:picLocks noChangeAspect="1"/>
          </p:cNvPicPr>
          <p:nvPr/>
        </p:nvPicPr>
        <p:blipFill>
          <a:blip r:embed="rId5"/>
          <a:stretch>
            <a:fillRect/>
          </a:stretch>
        </p:blipFill>
        <p:spPr>
          <a:xfrm>
            <a:off x="4572000" y="1227142"/>
            <a:ext cx="2790192" cy="2025473"/>
          </a:xfrm>
          <a:prstGeom prst="rect">
            <a:avLst/>
          </a:prstGeom>
        </p:spPr>
      </p:pic>
      <p:sp>
        <p:nvSpPr>
          <p:cNvPr id="9" name="矩形 8"/>
          <p:cNvSpPr/>
          <p:nvPr/>
        </p:nvSpPr>
        <p:spPr>
          <a:xfrm>
            <a:off x="3952018" y="3252615"/>
            <a:ext cx="5165702" cy="3046988"/>
          </a:xfrm>
          <a:prstGeom prst="rect">
            <a:avLst/>
          </a:prstGeom>
        </p:spPr>
        <p:txBody>
          <a:bodyPr wrap="square">
            <a:spAutoFit/>
          </a:bodyPr>
          <a:lstStyle/>
          <a:p>
            <a:pPr marL="285750"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Crossing the current sheet</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The reversal of BL</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The Ion/Electron flow </a:t>
            </a:r>
            <a:r>
              <a:rPr lang="en-US" altLang="zh-CN" sz="1600" dirty="0" err="1" smtClean="0">
                <a:latin typeface="Times New Roman" panose="02020603050405020304" pitchFamily="18" charset="0"/>
                <a:cs typeface="Times New Roman" panose="02020603050405020304" pitchFamily="18" charset="0"/>
              </a:rPr>
              <a:t>ViL</a:t>
            </a:r>
            <a:r>
              <a:rPr lang="en-US" altLang="zh-CN" sz="1600" dirty="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 </a:t>
            </a:r>
            <a:r>
              <a:rPr lang="en-US" altLang="zh-CN" sz="1600" dirty="0" err="1" smtClean="0">
                <a:latin typeface="Times New Roman" panose="02020603050405020304" pitchFamily="18" charset="0"/>
                <a:cs typeface="Times New Roman" panose="02020603050405020304" pitchFamily="18" charset="0"/>
              </a:rPr>
              <a:t>VeL</a:t>
            </a:r>
            <a:endParaRPr lang="en-US" altLang="zh-CN" sz="16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Inflowing electrons----separatrix region (SR)</a:t>
            </a:r>
          </a:p>
          <a:p>
            <a:pPr marL="285750"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Separatrix region</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Abnormal electric field </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Electron temperature</a:t>
            </a:r>
          </a:p>
          <a:p>
            <a:pPr marL="285750"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Asymmetry </a:t>
            </a:r>
            <a:r>
              <a:rPr lang="en-US" altLang="zh-CN" sz="1600" dirty="0">
                <a:latin typeface="Times New Roman" panose="02020603050405020304" pitchFamily="18" charset="0"/>
                <a:cs typeface="Times New Roman" panose="02020603050405020304" pitchFamily="18" charset="0"/>
              </a:rPr>
              <a:t>between two sides of the current </a:t>
            </a:r>
            <a:r>
              <a:rPr lang="en-US" altLang="zh-CN" sz="1600" dirty="0" smtClean="0">
                <a:latin typeface="Times New Roman" panose="02020603050405020304" pitchFamily="18" charset="0"/>
                <a:cs typeface="Times New Roman" panose="02020603050405020304" pitchFamily="18" charset="0"/>
              </a:rPr>
              <a:t>sheet.</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The electron inflowing speed, the electric field intensity </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Reasons: Spatial variation/Temporal evolution</a:t>
            </a:r>
          </a:p>
          <a:p>
            <a:pPr marL="742950" lvl="1"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The reconnection rate: Vin/</a:t>
            </a:r>
            <a:r>
              <a:rPr lang="en-US" altLang="zh-CN" sz="1600" dirty="0" err="1" smtClean="0">
                <a:latin typeface="Times New Roman" panose="02020603050405020304" pitchFamily="18" charset="0"/>
                <a:cs typeface="Times New Roman" panose="02020603050405020304" pitchFamily="18" charset="0"/>
              </a:rPr>
              <a:t>Vout</a:t>
            </a:r>
            <a:r>
              <a:rPr lang="en-US" altLang="zh-CN" sz="1600" dirty="0" smtClean="0">
                <a:latin typeface="Times New Roman" panose="02020603050405020304" pitchFamily="18" charset="0"/>
                <a:cs typeface="Times New Roman" panose="02020603050405020304" pitchFamily="18" charset="0"/>
              </a:rPr>
              <a:t> (~0.004 S, ~0.05 N) </a:t>
            </a:r>
            <a:endParaRPr lang="en-US" altLang="zh-CN"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193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72425" y="378848"/>
            <a:ext cx="5090239" cy="461665"/>
          </a:xfrm>
          <a:prstGeom prst="rect">
            <a:avLst/>
          </a:prstGeom>
          <a:noFill/>
        </p:spPr>
        <p:txBody>
          <a:bodyPr wrap="square" rtlCol="0">
            <a:spAutoFit/>
          </a:bodyPr>
          <a:lstStyle/>
          <a:p>
            <a:r>
              <a:rPr lang="en-US" altLang="zh-CN" sz="2400" b="1" i="1" dirty="0" smtClean="0">
                <a:solidFill>
                  <a:schemeClr val="bg1"/>
                </a:solidFill>
                <a:latin typeface="Times New Roman" panose="02020603050405020304" pitchFamily="18" charset="0"/>
                <a:cs typeface="Times New Roman" panose="02020603050405020304" pitchFamily="18" charset="0"/>
              </a:rPr>
              <a:t>Energized Electrons in the SR</a:t>
            </a:r>
            <a:endParaRPr lang="zh-CN" altLang="en-US" sz="2400" b="1" i="1" dirty="0">
              <a:solidFill>
                <a:schemeClr val="bg1"/>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4"/>
          <a:stretch>
            <a:fillRect/>
          </a:stretch>
        </p:blipFill>
        <p:spPr>
          <a:xfrm>
            <a:off x="172425" y="1705472"/>
            <a:ext cx="4679439" cy="3968305"/>
          </a:xfrm>
          <a:prstGeom prst="rect">
            <a:avLst/>
          </a:prstGeom>
        </p:spPr>
      </p:pic>
      <p:sp>
        <p:nvSpPr>
          <p:cNvPr id="5" name="文本框 4"/>
          <p:cNvSpPr txBox="1"/>
          <p:nvPr/>
        </p:nvSpPr>
        <p:spPr>
          <a:xfrm>
            <a:off x="4936918" y="1858968"/>
            <a:ext cx="4159770" cy="3693319"/>
          </a:xfrm>
          <a:prstGeom prst="rect">
            <a:avLst/>
          </a:prstGeom>
          <a:noFill/>
        </p:spPr>
        <p:txBody>
          <a:bodyPr wrap="square" rtlCol="0">
            <a:spAutoFit/>
          </a:bodyPr>
          <a:lstStyle/>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Separatrix region</a:t>
            </a:r>
          </a:p>
          <a:p>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Density cavity</a:t>
            </a: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Ve|| is large</a:t>
            </a: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electron field-aligned anisotropy:  (fa-fp)/(fa+fp), where fa, fp are the energy fluxes antiparallel and parallel to </a:t>
            </a:r>
            <a:r>
              <a:rPr lang="en-US" altLang="zh-CN" b="1" dirty="0" smtClean="0">
                <a:latin typeface="Times New Roman" panose="02020603050405020304" pitchFamily="18" charset="0"/>
                <a:cs typeface="Times New Roman" panose="02020603050405020304" pitchFamily="18" charset="0"/>
              </a:rPr>
              <a:t>B.</a:t>
            </a:r>
          </a:p>
          <a:p>
            <a:pPr marL="285750" indent="-285750">
              <a:buFont typeface="Arial" panose="020B0604020202020204" pitchFamily="34" charset="0"/>
              <a:buChar char="•"/>
            </a:pPr>
            <a:r>
              <a:rPr lang="en-US" altLang="zh-CN" dirty="0" smtClean="0">
                <a:solidFill>
                  <a:srgbClr val="0000FF"/>
                </a:solidFill>
                <a:latin typeface="Times New Roman" panose="02020603050405020304" pitchFamily="18" charset="0"/>
                <a:cs typeface="Times New Roman" panose="02020603050405020304" pitchFamily="18" charset="0"/>
              </a:rPr>
              <a:t>In both separatrix regions, the inflowing electrons were significantly accelerated to a few keV. </a:t>
            </a:r>
          </a:p>
          <a:p>
            <a:pPr lvl="1"/>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19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stretch>
            <a:fillRect/>
          </a:stretch>
        </p:blipFill>
        <p:spPr>
          <a:xfrm>
            <a:off x="4116897" y="1726273"/>
            <a:ext cx="4672840" cy="2448121"/>
          </a:xfrm>
          <a:prstGeom prst="rect">
            <a:avLst/>
          </a:prstGeom>
        </p:spPr>
      </p:pic>
      <p:sp>
        <p:nvSpPr>
          <p:cNvPr id="2" name="文本框 1"/>
          <p:cNvSpPr txBox="1"/>
          <p:nvPr/>
        </p:nvSpPr>
        <p:spPr>
          <a:xfrm>
            <a:off x="223569" y="389861"/>
            <a:ext cx="3539066" cy="461665"/>
          </a:xfrm>
          <a:prstGeom prst="rect">
            <a:avLst/>
          </a:prstGeom>
          <a:noFill/>
        </p:spPr>
        <p:txBody>
          <a:bodyPr wrap="square" rtlCol="0">
            <a:spAutoFit/>
          </a:bodyPr>
          <a:lstStyle/>
          <a:p>
            <a:r>
              <a:rPr lang="en-US" altLang="zh-CN" sz="2400" b="1" i="1" dirty="0" smtClean="0">
                <a:solidFill>
                  <a:schemeClr val="bg1"/>
                </a:solidFill>
                <a:latin typeface="Times New Roman" panose="02020603050405020304" pitchFamily="18" charset="0"/>
                <a:cs typeface="Times New Roman" panose="02020603050405020304" pitchFamily="18" charset="0"/>
              </a:rPr>
              <a:t>Electron Acceleration</a:t>
            </a:r>
            <a:endParaRPr lang="zh-CN" altLang="en-US" sz="2400" b="1" i="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4232604" y="4484743"/>
            <a:ext cx="4818751" cy="1477328"/>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Separatrix region</a:t>
            </a: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A </a:t>
            </a:r>
            <a:r>
              <a:rPr lang="en-US" altLang="zh-CN" dirty="0">
                <a:latin typeface="Times New Roman" panose="02020603050405020304" pitchFamily="18" charset="0"/>
                <a:cs typeface="Times New Roman" panose="02020603050405020304" pitchFamily="18" charset="0"/>
              </a:rPr>
              <a:t>net parallel electrostatic </a:t>
            </a:r>
            <a:r>
              <a:rPr lang="en-US" altLang="zh-CN" dirty="0" smtClean="0">
                <a:latin typeface="Times New Roman" panose="02020603050405020304" pitchFamily="18" charset="0"/>
                <a:cs typeface="Times New Roman" panose="02020603050405020304" pitchFamily="18" charset="0"/>
              </a:rPr>
              <a:t>potential</a:t>
            </a: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An significant </a:t>
            </a:r>
            <a:r>
              <a:rPr lang="en-US" altLang="zh-CN" dirty="0">
                <a:latin typeface="Times New Roman" panose="02020603050405020304" pitchFamily="18" charset="0"/>
                <a:cs typeface="Times New Roman" panose="02020603050405020304" pitchFamily="18" charset="0"/>
              </a:rPr>
              <a:t>energy </a:t>
            </a:r>
            <a:r>
              <a:rPr lang="en-US" altLang="zh-CN" dirty="0" smtClean="0">
                <a:latin typeface="Times New Roman" panose="02020603050405020304" pitchFamily="18" charset="0"/>
                <a:cs typeface="Times New Roman" panose="02020603050405020304" pitchFamily="18" charset="0"/>
              </a:rPr>
              <a:t>dissipation.</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Non-ideal electric field </a:t>
            </a:r>
          </a:p>
          <a:p>
            <a:pPr marL="742950" lvl="1" indent="-285750">
              <a:buFont typeface="Arial" panose="020B0604020202020204" pitchFamily="34" charset="0"/>
              <a:buChar char="•"/>
            </a:pPr>
            <a:r>
              <a:rPr lang="en-US" altLang="zh-CN" dirty="0" smtClean="0">
                <a:solidFill>
                  <a:srgbClr val="0000FF"/>
                </a:solidFill>
                <a:latin typeface="Times New Roman" panose="02020603050405020304" pitchFamily="18" charset="0"/>
                <a:cs typeface="Times New Roman" panose="02020603050405020304" pitchFamily="18" charset="0"/>
              </a:rPr>
              <a:t>electron </a:t>
            </a:r>
            <a:r>
              <a:rPr lang="en-US" altLang="zh-CN" dirty="0">
                <a:solidFill>
                  <a:srgbClr val="0000FF"/>
                </a:solidFill>
                <a:latin typeface="Times New Roman" panose="02020603050405020304" pitchFamily="18" charset="0"/>
                <a:cs typeface="Times New Roman" panose="02020603050405020304" pitchFamily="18" charset="0"/>
              </a:rPr>
              <a:t>frozen-in condition </a:t>
            </a:r>
            <a:r>
              <a:rPr lang="en-US" altLang="zh-CN" dirty="0" smtClean="0">
                <a:solidFill>
                  <a:srgbClr val="0000FF"/>
                </a:solidFill>
                <a:latin typeface="Times New Roman" panose="02020603050405020304" pitchFamily="18" charset="0"/>
                <a:cs typeface="Times New Roman" panose="02020603050405020304" pitchFamily="18" charset="0"/>
              </a:rPr>
              <a:t>was violated  </a:t>
            </a:r>
          </a:p>
        </p:txBody>
      </p:sp>
      <p:sp>
        <p:nvSpPr>
          <p:cNvPr id="4" name="文本框 3"/>
          <p:cNvSpPr txBox="1"/>
          <p:nvPr/>
        </p:nvSpPr>
        <p:spPr>
          <a:xfrm>
            <a:off x="4144302" y="1290501"/>
            <a:ext cx="2309015" cy="369332"/>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Liouville’s theorem</a:t>
            </a:r>
          </a:p>
        </p:txBody>
      </p:sp>
      <p:sp>
        <p:nvSpPr>
          <p:cNvPr id="9" name="矩形 8"/>
          <p:cNvSpPr/>
          <p:nvPr/>
        </p:nvSpPr>
        <p:spPr>
          <a:xfrm>
            <a:off x="3762635" y="3621753"/>
            <a:ext cx="4572000" cy="369332"/>
          </a:xfrm>
          <a:prstGeom prst="rect">
            <a:avLst/>
          </a:prstGeom>
        </p:spPr>
        <p:txBody>
          <a:bodyPr>
            <a:spAutoFit/>
          </a:bodyPr>
          <a:lstStyle/>
          <a:p>
            <a:endParaRPr lang="zh-CN" altLang="en-US" dirty="0"/>
          </a:p>
        </p:txBody>
      </p:sp>
      <p:pic>
        <p:nvPicPr>
          <p:cNvPr id="8" name="图片 7"/>
          <p:cNvPicPr>
            <a:picLocks noChangeAspect="1"/>
          </p:cNvPicPr>
          <p:nvPr/>
        </p:nvPicPr>
        <p:blipFill>
          <a:blip r:embed="rId5"/>
          <a:stretch>
            <a:fillRect/>
          </a:stretch>
        </p:blipFill>
        <p:spPr>
          <a:xfrm>
            <a:off x="179897" y="1117588"/>
            <a:ext cx="3542044" cy="5545540"/>
          </a:xfrm>
          <a:prstGeom prst="rect">
            <a:avLst/>
          </a:prstGeom>
        </p:spPr>
      </p:pic>
    </p:spTree>
    <p:extLst>
      <p:ext uri="{BB962C8B-B14F-4D97-AF65-F5344CB8AC3E}">
        <p14:creationId xmlns:p14="http://schemas.microsoft.com/office/powerpoint/2010/main" val="266562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stretch>
            <a:fillRect/>
          </a:stretch>
        </p:blipFill>
        <p:spPr>
          <a:xfrm>
            <a:off x="114788" y="2998532"/>
            <a:ext cx="5198380" cy="3592702"/>
          </a:xfrm>
          <a:prstGeom prst="rect">
            <a:avLst/>
          </a:prstGeom>
        </p:spPr>
      </p:pic>
      <p:sp>
        <p:nvSpPr>
          <p:cNvPr id="2" name="文本框 1"/>
          <p:cNvSpPr txBox="1"/>
          <p:nvPr/>
        </p:nvSpPr>
        <p:spPr>
          <a:xfrm>
            <a:off x="0" y="429526"/>
            <a:ext cx="5577190" cy="400110"/>
          </a:xfrm>
          <a:prstGeom prst="rect">
            <a:avLst/>
          </a:prstGeom>
          <a:noFill/>
        </p:spPr>
        <p:txBody>
          <a:bodyPr wrap="square" rtlCol="0">
            <a:spAutoFit/>
          </a:bodyPr>
          <a:lstStyle/>
          <a:p>
            <a:r>
              <a:rPr lang="en-US" altLang="zh-CN" sz="2000" b="1" i="1" dirty="0" smtClean="0">
                <a:solidFill>
                  <a:schemeClr val="bg1"/>
                </a:solidFill>
                <a:latin typeface="Times New Roman" panose="02020603050405020304" pitchFamily="18" charset="0"/>
                <a:cs typeface="Times New Roman" panose="02020603050405020304" pitchFamily="18" charset="0"/>
              </a:rPr>
              <a:t>The Observation of Non-ideal electric field in NR</a:t>
            </a:r>
            <a:endParaRPr lang="zh-CN" altLang="en-US" sz="2000" b="1"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3"/>
              <p:cNvSpPr/>
              <p:nvPr/>
            </p:nvSpPr>
            <p:spPr>
              <a:xfrm>
                <a:off x="54400" y="1260749"/>
                <a:ext cx="8993971" cy="1737783"/>
              </a:xfrm>
              <a:prstGeom prst="rect">
                <a:avLst/>
              </a:prstGeom>
            </p:spPr>
            <p:txBody>
              <a:bodyPr wrap="square">
                <a:spAutoFit/>
              </a:bodyPr>
              <a:lstStyle/>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generalized Ohm’s law:</a:t>
                </a:r>
              </a:p>
              <a:p>
                <a:r>
                  <a:rPr lang="en-US" altLang="zh-CN" b="0" dirty="0">
                    <a:latin typeface="Times New Roman" panose="02020603050405020304" pitchFamily="18" charset="0"/>
                    <a:cs typeface="Times New Roman" panose="02020603050405020304" pitchFamily="18" charset="0"/>
                  </a:rPr>
                  <a:t> </a:t>
                </a:r>
                <a:r>
                  <a:rPr lang="en-US" altLang="zh-CN" b="0"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CN" b="0" i="0" smtClean="0">
                        <a:latin typeface="Cambria Math" panose="02040503050406030204" pitchFamily="18" charset="0"/>
                      </a:rPr>
                      <m:t>  </m:t>
                    </m:r>
                    <m:r>
                      <a:rPr lang="zh-CN" altLang="en-US" b="1">
                        <a:latin typeface="Cambria Math" panose="02040503050406030204" pitchFamily="18" charset="0"/>
                      </a:rPr>
                      <m:t>𝐄</m:t>
                    </m:r>
                    <m:r>
                      <a:rPr lang="zh-CN" altLang="en-US">
                        <a:latin typeface="Cambria Math" panose="02040503050406030204" pitchFamily="18" charset="0"/>
                      </a:rPr>
                      <m:t>+</m:t>
                    </m:r>
                    <m:r>
                      <a:rPr lang="zh-CN" altLang="en-US" b="1">
                        <a:latin typeface="Cambria Math" panose="02040503050406030204" pitchFamily="18" charset="0"/>
                      </a:rPr>
                      <m:t>𝐔</m:t>
                    </m:r>
                    <m:r>
                      <a:rPr lang="zh-CN" altLang="en-US">
                        <a:latin typeface="Cambria Math" panose="02040503050406030204" pitchFamily="18" charset="0"/>
                      </a:rPr>
                      <m:t>×</m:t>
                    </m:r>
                    <m:r>
                      <a:rPr lang="zh-CN" altLang="en-US" b="1">
                        <a:latin typeface="Cambria Math" panose="02040503050406030204" pitchFamily="18" charset="0"/>
                      </a:rPr>
                      <m:t>𝐁</m:t>
                    </m:r>
                    <m:r>
                      <a:rPr lang="zh-CN" altLang="en-US">
                        <a:latin typeface="Cambria Math" panose="02040503050406030204" pitchFamily="18" charset="0"/>
                      </a:rPr>
                      <m:t>=</m:t>
                    </m:r>
                    <m:r>
                      <a:rPr lang="zh-CN" altLang="en-US" i="1">
                        <a:latin typeface="Cambria Math" panose="02040503050406030204" pitchFamily="18" charset="0"/>
                      </a:rPr>
                      <m:t>𝜂</m:t>
                    </m:r>
                    <m:r>
                      <a:rPr lang="zh-CN" altLang="en-US" b="1">
                        <a:latin typeface="Cambria Math" panose="02040503050406030204" pitchFamily="18" charset="0"/>
                      </a:rPr>
                      <m:t>𝐉</m:t>
                    </m:r>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b="1">
                            <a:latin typeface="Cambria Math" panose="02040503050406030204" pitchFamily="18" charset="0"/>
                          </a:rPr>
                          <m:t>𝐉</m:t>
                        </m:r>
                        <m:r>
                          <a:rPr lang="zh-CN" altLang="en-US">
                            <a:latin typeface="Cambria Math" panose="02040503050406030204" pitchFamily="18" charset="0"/>
                          </a:rPr>
                          <m:t>×</m:t>
                        </m:r>
                        <m:r>
                          <a:rPr lang="zh-CN" altLang="en-US" b="1">
                            <a:latin typeface="Cambria Math" panose="02040503050406030204" pitchFamily="18" charset="0"/>
                          </a:rPr>
                          <m:t>𝐁</m:t>
                        </m:r>
                      </m:num>
                      <m:den>
                        <m:r>
                          <a:rPr lang="zh-CN" altLang="en-US" i="1">
                            <a:latin typeface="Cambria Math" panose="02040503050406030204" pitchFamily="18" charset="0"/>
                          </a:rPr>
                          <m:t>𝑒𝑛</m:t>
                        </m:r>
                      </m:den>
                    </m:f>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a:latin typeface="Cambria Math" panose="02040503050406030204" pitchFamily="18" charset="0"/>
                          </a:rPr>
                          <m:t>𝛻</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b="1">
                                <a:latin typeface="Cambria Math" panose="02040503050406030204" pitchFamily="18" charset="0"/>
                              </a:rPr>
                              <m:t>𝐏</m:t>
                            </m:r>
                          </m:e>
                          <m:sub>
                            <m:r>
                              <a:rPr lang="zh-CN" altLang="en-US" i="1">
                                <a:latin typeface="Cambria Math" panose="02040503050406030204" pitchFamily="18" charset="0"/>
                              </a:rPr>
                              <m:t>𝑒</m:t>
                            </m:r>
                          </m:sub>
                        </m:sSub>
                      </m:num>
                      <m:den>
                        <m:r>
                          <a:rPr lang="zh-CN" altLang="en-US" i="1">
                            <a:latin typeface="Cambria Math" panose="02040503050406030204" pitchFamily="18" charset="0"/>
                          </a:rPr>
                          <m:t>𝑒𝑛</m:t>
                        </m:r>
                      </m:den>
                    </m:f>
                    <m:r>
                      <a:rPr lang="zh-CN" altLang="en-US">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sSub>
                              <m:sSubPr>
                                <m:ctrlPr>
                                  <a:rPr lang="zh-CN" altLang="en-US" i="1">
                                    <a:latin typeface="Cambria Math" panose="02040503050406030204" pitchFamily="18" charset="0"/>
                                  </a:rPr>
                                </m:ctrlPr>
                              </m:sSubPr>
                              <m:e>
                                <m:r>
                                  <a:rPr lang="zh-CN" altLang="en-US">
                                    <a:latin typeface="Cambria Math" panose="02040503050406030204" pitchFamily="18" charset="0"/>
                                  </a:rPr>
                                  <m:t>𝛻</m:t>
                                </m:r>
                                <m:r>
                                  <a:rPr lang="zh-CN" altLang="en-US">
                                    <a:latin typeface="Cambria Math" panose="02040503050406030204" pitchFamily="18" charset="0"/>
                                  </a:rPr>
                                  <m:t>⋅</m:t>
                                </m:r>
                                <m:r>
                                  <a:rPr lang="en-US" altLang="zh-CN" i="1">
                                    <a:latin typeface="Cambria Math" panose="02040503050406030204" pitchFamily="18" charset="0"/>
                                  </a:rPr>
                                  <m:t>(</m:t>
                                </m:r>
                                <m:r>
                                  <a:rPr lang="zh-CN" altLang="en-US" i="1">
                                    <a:latin typeface="Cambria Math" panose="02040503050406030204" pitchFamily="18" charset="0"/>
                                  </a:rPr>
                                  <m:t>𝑚</m:t>
                                </m:r>
                              </m:e>
                              <m:sub>
                                <m:r>
                                  <a:rPr lang="zh-CN" altLang="en-US" i="1">
                                    <a:latin typeface="Cambria Math" panose="02040503050406030204" pitchFamily="18" charset="0"/>
                                  </a:rPr>
                                  <m:t>𝑒</m:t>
                                </m:r>
                              </m:sub>
                            </m:sSub>
                            <m:r>
                              <a:rPr lang="en-US" altLang="zh-CN" i="1">
                                <a:latin typeface="Cambria Math" panose="02040503050406030204" pitchFamily="18" charset="0"/>
                              </a:rPr>
                              <m:t>𝑛</m:t>
                            </m:r>
                            <m:r>
                              <a:rPr lang="en-US" altLang="zh-CN" b="1" i="0" smtClean="0">
                                <a:latin typeface="Cambria Math" panose="02040503050406030204" pitchFamily="18" charset="0"/>
                              </a:rPr>
                              <m:t>𝐮</m:t>
                            </m:r>
                          </m:e>
                          <m:sub>
                            <m:r>
                              <a:rPr lang="zh-CN" altLang="en-US" b="1">
                                <a:latin typeface="Cambria Math" panose="02040503050406030204" pitchFamily="18" charset="0"/>
                              </a:rPr>
                              <m:t>𝐞</m:t>
                            </m:r>
                          </m:sub>
                        </m:sSub>
                        <m:sSub>
                          <m:sSubPr>
                            <m:ctrlPr>
                              <a:rPr lang="zh-CN" altLang="en-US" i="1">
                                <a:latin typeface="Cambria Math" panose="02040503050406030204" pitchFamily="18" charset="0"/>
                              </a:rPr>
                            </m:ctrlPr>
                          </m:sSubPr>
                          <m:e>
                            <m:r>
                              <a:rPr lang="en-US" altLang="zh-CN" b="1" i="0" smtClean="0">
                                <a:latin typeface="Cambria Math" panose="02040503050406030204" pitchFamily="18" charset="0"/>
                              </a:rPr>
                              <m:t>𝐮</m:t>
                            </m:r>
                          </m:e>
                          <m:sub>
                            <m:r>
                              <a:rPr lang="zh-CN" altLang="en-US" b="1">
                                <a:latin typeface="Cambria Math" panose="02040503050406030204" pitchFamily="18" charset="0"/>
                              </a:rPr>
                              <m:t>𝐞</m:t>
                            </m:r>
                          </m:sub>
                        </m:sSub>
                        <m:r>
                          <a:rPr lang="en-US" altLang="zh-CN" i="1">
                            <a:latin typeface="Cambria Math" panose="02040503050406030204" pitchFamily="18" charset="0"/>
                          </a:rPr>
                          <m:t>)+</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𝑚</m:t>
                            </m:r>
                          </m:e>
                          <m:sub>
                            <m:r>
                              <a:rPr lang="zh-CN" altLang="en-US" i="1">
                                <a:latin typeface="Cambria Math" panose="02040503050406030204" pitchFamily="18" charset="0"/>
                              </a:rPr>
                              <m:t>𝑒</m:t>
                            </m:r>
                          </m:sub>
                        </m:sSub>
                        <m:r>
                          <a:rPr lang="en-US" altLang="zh-CN" i="1">
                            <a:latin typeface="Cambria Math" panose="02040503050406030204" pitchFamily="18" charset="0"/>
                          </a:rPr>
                          <m:t>𝑛</m:t>
                        </m:r>
                        <m:sSub>
                          <m:sSubPr>
                            <m:ctrlPr>
                              <a:rPr lang="zh-CN" altLang="en-US" i="1">
                                <a:latin typeface="Cambria Math" panose="02040503050406030204" pitchFamily="18" charset="0"/>
                              </a:rPr>
                            </m:ctrlPr>
                          </m:sSubPr>
                          <m:e>
                            <m:r>
                              <a:rPr lang="en-US" altLang="zh-CN" b="1" i="0" smtClean="0">
                                <a:latin typeface="Cambria Math" panose="02040503050406030204" pitchFamily="18" charset="0"/>
                              </a:rPr>
                              <m:t>𝐮</m:t>
                            </m:r>
                          </m:e>
                          <m:sub>
                            <m:r>
                              <a:rPr lang="zh-CN" altLang="en-US" b="1">
                                <a:latin typeface="Cambria Math" panose="02040503050406030204" pitchFamily="18" charset="0"/>
                              </a:rPr>
                              <m:t>𝐞</m:t>
                            </m:r>
                          </m:sub>
                        </m:sSub>
                        <m:r>
                          <a:rPr lang="en-US" altLang="zh-CN" i="1">
                            <a:latin typeface="Cambria Math" panose="02040503050406030204" pitchFamily="18" charset="0"/>
                          </a:rPr>
                          <m:t>/</m:t>
                        </m:r>
                        <m:r>
                          <a:rPr lang="zh-CN" altLang="en-US">
                            <a:latin typeface="Cambria Math" panose="02040503050406030204" pitchFamily="18" charset="0"/>
                          </a:rPr>
                          <m:t>𝜕</m:t>
                        </m:r>
                        <m:r>
                          <a:rPr lang="en-US" altLang="zh-CN" i="1">
                            <a:latin typeface="Cambria Math" panose="02040503050406030204" pitchFamily="18" charset="0"/>
                          </a:rPr>
                          <m:t>𝑡</m:t>
                        </m:r>
                      </m:num>
                      <m:den>
                        <m:r>
                          <a:rPr lang="zh-CN" altLang="en-US" i="1">
                            <a:latin typeface="Cambria Math" panose="02040503050406030204" pitchFamily="18" charset="0"/>
                          </a:rPr>
                          <m:t>𝑒</m:t>
                        </m:r>
                        <m:r>
                          <a:rPr lang="en-US" altLang="zh-CN" i="1">
                            <a:latin typeface="Cambria Math" panose="02040503050406030204" pitchFamily="18" charset="0"/>
                          </a:rPr>
                          <m:t>𝑛</m:t>
                        </m:r>
                      </m:den>
                    </m:f>
                  </m:oMath>
                </a14:m>
                <a:r>
                  <a:rPr lang="zh-CN" altLang="en-US" dirty="0"/>
                  <a:t>        </a:t>
                </a:r>
                <a:r>
                  <a:rPr lang="en-US" altLang="zh-CN" dirty="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In </a:t>
                </a:r>
                <a:r>
                  <a:rPr lang="en-US" altLang="zh-CN" dirty="0">
                    <a:latin typeface="Times New Roman" panose="02020603050405020304" pitchFamily="18" charset="0"/>
                    <a:cs typeface="Times New Roman" panose="02020603050405020304" pitchFamily="18" charset="0"/>
                  </a:rPr>
                  <a:t>the weakly collisional or collisionless </a:t>
                </a:r>
                <a:r>
                  <a:rPr lang="en-US" altLang="zh-CN" dirty="0" smtClean="0">
                    <a:latin typeface="Times New Roman" panose="02020603050405020304" pitchFamily="18" charset="0"/>
                    <a:cs typeface="Times New Roman" panose="02020603050405020304" pitchFamily="18" charset="0"/>
                  </a:rPr>
                  <a:t>plasma, non-ideal electric field </a:t>
                </a:r>
                <a:r>
                  <a:rPr lang="en-US" altLang="zh-CN" b="1" dirty="0" smtClean="0">
                    <a:latin typeface="Times New Roman" panose="02020603050405020304" pitchFamily="18" charset="0"/>
                    <a:cs typeface="Times New Roman" panose="02020603050405020304" pitchFamily="18" charset="0"/>
                  </a:rPr>
                  <a:t>Re</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contains resistivity, electron inertia and pressure</a:t>
                </a:r>
                <a:r>
                  <a:rPr lang="en-US" altLang="zh-CN" dirty="0" smtClean="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en-US" b="1" i="1">
                            <a:latin typeface="Cambria Math" panose="02040503050406030204" pitchFamily="18" charset="0"/>
                          </a:rPr>
                        </m:ctrlPr>
                      </m:sSubPr>
                      <m:e>
                        <m:r>
                          <a:rPr lang="en-US" altLang="zh-CN" b="1">
                            <a:latin typeface="Cambria Math" panose="02040503050406030204" pitchFamily="18" charset="0"/>
                          </a:rPr>
                          <m:t>  </m:t>
                        </m:r>
                        <m:r>
                          <a:rPr lang="zh-CN" altLang="en-US" b="1">
                            <a:latin typeface="Cambria Math" panose="02040503050406030204" pitchFamily="18" charset="0"/>
                          </a:rPr>
                          <m:t>𝐑</m:t>
                        </m:r>
                      </m:e>
                      <m:sub>
                        <m:r>
                          <a:rPr lang="zh-CN" altLang="en-US" i="1">
                            <a:latin typeface="Cambria Math" panose="02040503050406030204" pitchFamily="18" charset="0"/>
                          </a:rPr>
                          <m:t>𝑒</m:t>
                        </m:r>
                      </m:sub>
                    </m:sSub>
                    <m:r>
                      <a:rPr lang="zh-CN" altLang="en-US">
                        <a:latin typeface="Cambria Math" panose="02040503050406030204" pitchFamily="18" charset="0"/>
                      </a:rPr>
                      <m:t>≡</m:t>
                    </m:r>
                    <m:r>
                      <a:rPr lang="zh-CN" altLang="en-US" b="1">
                        <a:latin typeface="Cambria Math" panose="02040503050406030204" pitchFamily="18" charset="0"/>
                      </a:rPr>
                      <m:t>𝐄</m:t>
                    </m:r>
                    <m:r>
                      <a:rPr lang="zh-CN" altLang="en-US">
                        <a:latin typeface="Cambria Math" panose="02040503050406030204" pitchFamily="18" charset="0"/>
                      </a:rPr>
                      <m:t>+</m:t>
                    </m:r>
                    <m:sSub>
                      <m:sSubPr>
                        <m:ctrlPr>
                          <a:rPr lang="zh-CN" altLang="en-US" b="1" i="1">
                            <a:latin typeface="Cambria Math" panose="02040503050406030204" pitchFamily="18" charset="0"/>
                          </a:rPr>
                        </m:ctrlPr>
                      </m:sSubPr>
                      <m:e>
                        <m:r>
                          <a:rPr lang="zh-CN" altLang="en-US" b="1">
                            <a:latin typeface="Cambria Math" panose="02040503050406030204" pitchFamily="18" charset="0"/>
                          </a:rPr>
                          <m:t>𝐔</m:t>
                        </m:r>
                      </m:e>
                      <m:sub>
                        <m:r>
                          <a:rPr lang="zh-CN" altLang="en-US" b="1">
                            <a:latin typeface="Cambria Math" panose="02040503050406030204" pitchFamily="18" charset="0"/>
                          </a:rPr>
                          <m:t>𝐞</m:t>
                        </m:r>
                      </m:sub>
                    </m:sSub>
                    <m:r>
                      <a:rPr lang="zh-CN" altLang="en-US">
                        <a:latin typeface="Cambria Math" panose="02040503050406030204" pitchFamily="18" charset="0"/>
                      </a:rPr>
                      <m:t>×</m:t>
                    </m:r>
                    <m:r>
                      <a:rPr lang="zh-CN" altLang="en-US" b="1">
                        <a:latin typeface="Cambria Math" panose="02040503050406030204" pitchFamily="18" charset="0"/>
                      </a:rPr>
                      <m:t>𝐁</m:t>
                    </m:r>
                    <m:r>
                      <a:rPr lang="en-US" altLang="zh-CN" b="0" i="1" smtClean="0">
                        <a:latin typeface="Cambria Math" panose="02040503050406030204" pitchFamily="18" charset="0"/>
                      </a:rPr>
                      <m:t>=</m:t>
                    </m:r>
                    <m:r>
                      <a:rPr lang="zh-CN" altLang="en-US" i="1">
                        <a:latin typeface="Cambria Math" panose="02040503050406030204" pitchFamily="18" charset="0"/>
                      </a:rPr>
                      <m:t>𝜂</m:t>
                    </m:r>
                    <m:r>
                      <a:rPr lang="zh-CN" altLang="en-US" b="1">
                        <a:latin typeface="Cambria Math" panose="02040503050406030204" pitchFamily="18" charset="0"/>
                      </a:rPr>
                      <m:t>𝐉</m:t>
                    </m:r>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a:latin typeface="Cambria Math" panose="02040503050406030204" pitchFamily="18" charset="0"/>
                          </a:rPr>
                          <m:t>𝛻</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b="1">
                                <a:latin typeface="Cambria Math" panose="02040503050406030204" pitchFamily="18" charset="0"/>
                              </a:rPr>
                              <m:t>𝐏</m:t>
                            </m:r>
                          </m:e>
                          <m:sub>
                            <m:r>
                              <a:rPr lang="zh-CN" altLang="en-US" i="1">
                                <a:latin typeface="Cambria Math" panose="02040503050406030204" pitchFamily="18" charset="0"/>
                              </a:rPr>
                              <m:t>𝑒</m:t>
                            </m:r>
                          </m:sub>
                        </m:sSub>
                      </m:num>
                      <m:den>
                        <m:r>
                          <a:rPr lang="zh-CN" altLang="en-US" i="1">
                            <a:latin typeface="Cambria Math" panose="02040503050406030204" pitchFamily="18" charset="0"/>
                          </a:rPr>
                          <m:t>𝑒𝑛</m:t>
                        </m:r>
                      </m:den>
                    </m:f>
                    <m:r>
                      <a:rPr lang="zh-CN" altLang="en-US">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sSub>
                              <m:sSubPr>
                                <m:ctrlPr>
                                  <a:rPr lang="zh-CN" altLang="en-US" i="1">
                                    <a:latin typeface="Cambria Math" panose="02040503050406030204" pitchFamily="18" charset="0"/>
                                  </a:rPr>
                                </m:ctrlPr>
                              </m:sSubPr>
                              <m:e>
                                <m:r>
                                  <a:rPr lang="zh-CN" altLang="en-US">
                                    <a:latin typeface="Cambria Math" panose="02040503050406030204" pitchFamily="18" charset="0"/>
                                  </a:rPr>
                                  <m:t>𝛻</m:t>
                                </m:r>
                                <m:r>
                                  <a:rPr lang="zh-CN" altLang="en-US">
                                    <a:latin typeface="Cambria Math" panose="02040503050406030204" pitchFamily="18" charset="0"/>
                                  </a:rPr>
                                  <m:t>⋅</m:t>
                                </m:r>
                                <m:r>
                                  <a:rPr lang="en-US" altLang="zh-CN" i="1">
                                    <a:latin typeface="Cambria Math" panose="02040503050406030204" pitchFamily="18" charset="0"/>
                                  </a:rPr>
                                  <m:t>(</m:t>
                                </m:r>
                                <m:r>
                                  <a:rPr lang="zh-CN" altLang="en-US" i="1">
                                    <a:latin typeface="Cambria Math" panose="02040503050406030204" pitchFamily="18" charset="0"/>
                                  </a:rPr>
                                  <m:t>𝑚</m:t>
                                </m:r>
                              </m:e>
                              <m:sub>
                                <m:r>
                                  <a:rPr lang="zh-CN" altLang="en-US" i="1">
                                    <a:latin typeface="Cambria Math" panose="02040503050406030204" pitchFamily="18" charset="0"/>
                                  </a:rPr>
                                  <m:t>𝑒</m:t>
                                </m:r>
                              </m:sub>
                            </m:sSub>
                            <m:r>
                              <a:rPr lang="en-US" altLang="zh-CN" i="1">
                                <a:latin typeface="Cambria Math" panose="02040503050406030204" pitchFamily="18" charset="0"/>
                              </a:rPr>
                              <m:t>𝑛</m:t>
                            </m:r>
                            <m:r>
                              <a:rPr lang="en-US" altLang="zh-CN" b="1" i="0" smtClean="0">
                                <a:latin typeface="Cambria Math" panose="02040503050406030204" pitchFamily="18" charset="0"/>
                              </a:rPr>
                              <m:t>𝐮</m:t>
                            </m:r>
                          </m:e>
                          <m:sub>
                            <m:r>
                              <a:rPr lang="zh-CN" altLang="en-US" b="1">
                                <a:latin typeface="Cambria Math" panose="02040503050406030204" pitchFamily="18" charset="0"/>
                              </a:rPr>
                              <m:t>𝐞</m:t>
                            </m:r>
                          </m:sub>
                        </m:sSub>
                        <m:sSub>
                          <m:sSubPr>
                            <m:ctrlPr>
                              <a:rPr lang="zh-CN" altLang="en-US" i="1">
                                <a:latin typeface="Cambria Math" panose="02040503050406030204" pitchFamily="18" charset="0"/>
                              </a:rPr>
                            </m:ctrlPr>
                          </m:sSubPr>
                          <m:e>
                            <m:r>
                              <a:rPr lang="en-US" altLang="zh-CN" b="1" i="0" smtClean="0">
                                <a:latin typeface="Cambria Math" panose="02040503050406030204" pitchFamily="18" charset="0"/>
                              </a:rPr>
                              <m:t>𝐮</m:t>
                            </m:r>
                          </m:e>
                          <m:sub>
                            <m:r>
                              <a:rPr lang="zh-CN" altLang="en-US" b="1">
                                <a:latin typeface="Cambria Math" panose="02040503050406030204" pitchFamily="18" charset="0"/>
                              </a:rPr>
                              <m:t>𝐞</m:t>
                            </m:r>
                          </m:sub>
                        </m:sSub>
                        <m:r>
                          <a:rPr lang="en-US" altLang="zh-CN" i="1">
                            <a:latin typeface="Cambria Math" panose="02040503050406030204" pitchFamily="18" charset="0"/>
                          </a:rPr>
                          <m:t>)+</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𝑚</m:t>
                            </m:r>
                          </m:e>
                          <m:sub>
                            <m:r>
                              <a:rPr lang="zh-CN" altLang="en-US" i="1">
                                <a:latin typeface="Cambria Math" panose="02040503050406030204" pitchFamily="18" charset="0"/>
                              </a:rPr>
                              <m:t>𝑒</m:t>
                            </m:r>
                          </m:sub>
                        </m:sSub>
                        <m:r>
                          <a:rPr lang="en-US" altLang="zh-CN" i="1">
                            <a:latin typeface="Cambria Math" panose="02040503050406030204" pitchFamily="18" charset="0"/>
                          </a:rPr>
                          <m:t>𝑛</m:t>
                        </m:r>
                        <m:sSub>
                          <m:sSubPr>
                            <m:ctrlPr>
                              <a:rPr lang="zh-CN" altLang="en-US" i="1">
                                <a:latin typeface="Cambria Math" panose="02040503050406030204" pitchFamily="18" charset="0"/>
                              </a:rPr>
                            </m:ctrlPr>
                          </m:sSubPr>
                          <m:e>
                            <m:r>
                              <a:rPr lang="en-US" altLang="zh-CN" b="1" i="0" smtClean="0">
                                <a:latin typeface="Cambria Math" panose="02040503050406030204" pitchFamily="18" charset="0"/>
                              </a:rPr>
                              <m:t>𝐮</m:t>
                            </m:r>
                          </m:e>
                          <m:sub>
                            <m:r>
                              <a:rPr lang="zh-CN" altLang="en-US" b="1">
                                <a:latin typeface="Cambria Math" panose="02040503050406030204" pitchFamily="18" charset="0"/>
                              </a:rPr>
                              <m:t>𝐞</m:t>
                            </m:r>
                          </m:sub>
                        </m:sSub>
                        <m:r>
                          <a:rPr lang="en-US" altLang="zh-CN" i="1">
                            <a:latin typeface="Cambria Math" panose="02040503050406030204" pitchFamily="18" charset="0"/>
                          </a:rPr>
                          <m:t>/</m:t>
                        </m:r>
                        <m:r>
                          <a:rPr lang="zh-CN" altLang="en-US">
                            <a:latin typeface="Cambria Math" panose="02040503050406030204" pitchFamily="18" charset="0"/>
                          </a:rPr>
                          <m:t>𝜕</m:t>
                        </m:r>
                        <m:r>
                          <a:rPr lang="en-US" altLang="zh-CN" i="1">
                            <a:latin typeface="Cambria Math" panose="02040503050406030204" pitchFamily="18" charset="0"/>
                          </a:rPr>
                          <m:t>𝑡</m:t>
                        </m:r>
                      </m:num>
                      <m:den>
                        <m:r>
                          <a:rPr lang="zh-CN" altLang="en-US" i="1">
                            <a:latin typeface="Cambria Math" panose="02040503050406030204" pitchFamily="18" charset="0"/>
                          </a:rPr>
                          <m:t>𝑒</m:t>
                        </m:r>
                        <m:r>
                          <a:rPr lang="en-US" altLang="zh-CN" i="1">
                            <a:latin typeface="Cambria Math" panose="02040503050406030204" pitchFamily="18" charset="0"/>
                          </a:rPr>
                          <m:t>𝑛</m:t>
                        </m:r>
                      </m:den>
                    </m:f>
                  </m:oMath>
                </a14:m>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54400" y="1260749"/>
                <a:ext cx="8993971" cy="1737783"/>
              </a:xfrm>
              <a:prstGeom prst="rect">
                <a:avLst/>
              </a:prstGeom>
              <a:blipFill rotWithShape="0">
                <a:blip r:embed="rId5"/>
                <a:stretch>
                  <a:fillRect l="-475" t="-2105" b="-1053"/>
                </a:stretch>
              </a:blipFill>
            </p:spPr>
            <p:txBody>
              <a:bodyPr/>
              <a:lstStyle/>
              <a:p>
                <a:r>
                  <a:rPr lang="zh-CN" altLang="en-US">
                    <a:noFill/>
                  </a:rPr>
                  <a:t> </a:t>
                </a:r>
              </a:p>
            </p:txBody>
          </p:sp>
        </mc:Fallback>
      </mc:AlternateContent>
      <p:sp>
        <p:nvSpPr>
          <p:cNvPr id="6" name="矩形 5"/>
          <p:cNvSpPr/>
          <p:nvPr/>
        </p:nvSpPr>
        <p:spPr>
          <a:xfrm>
            <a:off x="1826490" y="4361888"/>
            <a:ext cx="176881" cy="346747"/>
          </a:xfrm>
          <a:prstGeom prst="rect">
            <a:avLst/>
          </a:prstGeom>
        </p:spPr>
        <p:txBody>
          <a:bodyPr wrap="square">
            <a:spAutoFit/>
          </a:bodyPr>
          <a:lstStyle/>
          <a:p>
            <a:endParaRPr lang="zh-CN" altLang="en-US" sz="2400" dirty="0"/>
          </a:p>
        </p:txBody>
      </p:sp>
      <p:sp>
        <p:nvSpPr>
          <p:cNvPr id="7" name="矩形 6"/>
          <p:cNvSpPr/>
          <p:nvPr/>
        </p:nvSpPr>
        <p:spPr>
          <a:xfrm>
            <a:off x="7198390" y="4396224"/>
            <a:ext cx="176881" cy="346747"/>
          </a:xfrm>
          <a:prstGeom prst="rect">
            <a:avLst/>
          </a:prstGeom>
        </p:spPr>
        <p:txBody>
          <a:bodyPr wrap="square">
            <a:spAutoFit/>
          </a:bodyPr>
          <a:lstStyle/>
          <a:p>
            <a:endParaRPr lang="zh-CN" altLang="en-US" sz="2400" dirty="0"/>
          </a:p>
        </p:txBody>
      </p:sp>
      <p:sp>
        <p:nvSpPr>
          <p:cNvPr id="26" name="文本框 25"/>
          <p:cNvSpPr txBox="1"/>
          <p:nvPr/>
        </p:nvSpPr>
        <p:spPr>
          <a:xfrm>
            <a:off x="5427956" y="3692972"/>
            <a:ext cx="3540868"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electron inertia term (green) was always close to zero.</a:t>
            </a:r>
          </a:p>
          <a:p>
            <a:pPr marL="285750"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gradient of electron pressure tensor (gray) fluctuates largely.</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39.4 km/s~2.5 de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604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40438" y="399791"/>
            <a:ext cx="4089400" cy="461665"/>
          </a:xfrm>
          <a:prstGeom prst="rect">
            <a:avLst/>
          </a:prstGeom>
          <a:noFill/>
        </p:spPr>
        <p:txBody>
          <a:bodyPr wrap="square" rtlCol="0">
            <a:spAutoFit/>
          </a:bodyPr>
          <a:lstStyle/>
          <a:p>
            <a:r>
              <a:rPr lang="en-US" altLang="zh-CN" sz="2400" b="1" i="1" dirty="0" smtClean="0">
                <a:solidFill>
                  <a:schemeClr val="bg1"/>
                </a:solidFill>
                <a:latin typeface="Times New Roman" panose="02020603050405020304" pitchFamily="18" charset="0"/>
                <a:cs typeface="Times New Roman" panose="02020603050405020304" pitchFamily="18" charset="0"/>
              </a:rPr>
              <a:t>Wave analysis </a:t>
            </a:r>
            <a:endParaRPr lang="zh-CN" altLang="en-US" sz="2400" b="1" i="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4844975" y="1839930"/>
            <a:ext cx="4230931" cy="4247317"/>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SR</a:t>
            </a: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High frequency: Electrostatic waves</a:t>
            </a:r>
          </a:p>
          <a:p>
            <a:pPr marL="285750"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Low frequency:</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Lower </a:t>
            </a:r>
            <a:r>
              <a:rPr lang="en-US" altLang="zh-CN" dirty="0">
                <a:latin typeface="Times New Roman" panose="02020603050405020304" pitchFamily="18" charset="0"/>
                <a:cs typeface="Times New Roman" panose="02020603050405020304" pitchFamily="18" charset="0"/>
              </a:rPr>
              <a:t>hybrid drift </a:t>
            </a:r>
            <a:r>
              <a:rPr lang="en-US" altLang="zh-CN" dirty="0" smtClean="0">
                <a:latin typeface="Times New Roman" panose="02020603050405020304" pitchFamily="18" charset="0"/>
                <a:cs typeface="Times New Roman" panose="02020603050405020304" pitchFamily="18" charset="0"/>
              </a:rPr>
              <a:t>wave </a:t>
            </a:r>
          </a:p>
          <a:p>
            <a:pPr marL="742950" lvl="2"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Near the low </a:t>
            </a:r>
            <a:r>
              <a:rPr lang="en-US" altLang="zh-CN" dirty="0">
                <a:latin typeface="Times New Roman" panose="02020603050405020304" pitchFamily="18" charset="0"/>
                <a:cs typeface="Times New Roman" panose="02020603050405020304" pitchFamily="18" charset="0"/>
              </a:rPr>
              <a:t>hybrid </a:t>
            </a:r>
            <a:r>
              <a:rPr lang="en-US" altLang="zh-CN" dirty="0" smtClean="0">
                <a:latin typeface="Times New Roman" panose="02020603050405020304" pitchFamily="18" charset="0"/>
                <a:cs typeface="Times New Roman" panose="02020603050405020304" pitchFamily="18" charset="0"/>
              </a:rPr>
              <a:t>frequency</a:t>
            </a:r>
          </a:p>
          <a:p>
            <a:pPr marL="742950" lvl="1"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wave normal angle </a:t>
            </a:r>
            <a:r>
              <a:rPr lang="en-US" altLang="zh-CN" dirty="0" smtClean="0">
                <a:latin typeface="Times New Roman" panose="02020603050405020304" pitchFamily="18" charset="0"/>
                <a:cs typeface="Times New Roman" panose="02020603050405020304" pitchFamily="18" charset="0"/>
              </a:rPr>
              <a:t>was 90</a:t>
            </a:r>
          </a:p>
          <a:p>
            <a:pPr marL="742950" lvl="1"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ellipticity was near </a:t>
            </a:r>
            <a:r>
              <a:rPr lang="en-US" altLang="zh-CN" dirty="0" smtClean="0">
                <a:latin typeface="Times New Roman" panose="02020603050405020304" pitchFamily="18" charset="0"/>
                <a:cs typeface="Times New Roman" panose="02020603050405020304" pitchFamily="18" charset="0"/>
              </a:rPr>
              <a:t>zero</a:t>
            </a:r>
          </a:p>
          <a:p>
            <a:pPr marL="742950" lvl="1"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anomalous resistivity term </a:t>
            </a:r>
            <a:r>
              <a:rPr lang="en-US" altLang="zh-CN" dirty="0" smtClean="0">
                <a:latin typeface="Times New Roman" panose="02020603050405020304" pitchFamily="18" charset="0"/>
                <a:cs typeface="Times New Roman" panose="02020603050405020304" pitchFamily="18" charset="0"/>
              </a:rPr>
              <a:t>was </a:t>
            </a:r>
            <a:r>
              <a:rPr lang="en-US" altLang="zh-CN" dirty="0">
                <a:latin typeface="Times New Roman" panose="02020603050405020304" pitchFamily="18" charset="0"/>
                <a:cs typeface="Times New Roman" panose="02020603050405020304" pitchFamily="18" charset="0"/>
              </a:rPr>
              <a:t>less than </a:t>
            </a:r>
            <a:r>
              <a:rPr lang="en-US" altLang="zh-CN" dirty="0" smtClean="0">
                <a:latin typeface="Times New Roman" panose="02020603050405020304" pitchFamily="18" charset="0"/>
                <a:cs typeface="Times New Roman" panose="02020603050405020304" pitchFamily="18" charset="0"/>
              </a:rPr>
              <a:t>0.005mV/m</a:t>
            </a:r>
          </a:p>
          <a:p>
            <a:pPr marL="285750" indent="-285750">
              <a:buFont typeface="Arial" panose="020B0604020202020204" pitchFamily="34" charset="0"/>
              <a:buChar char="•"/>
            </a:pP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smtClean="0">
                <a:solidFill>
                  <a:srgbClr val="0000FF"/>
                </a:solidFill>
                <a:latin typeface="Times New Roman" panose="02020603050405020304" pitchFamily="18" charset="0"/>
                <a:cs typeface="Times New Roman" panose="02020603050405020304" pitchFamily="18" charset="0"/>
              </a:rPr>
              <a:t>The non-ideal electric field was inferred to be caused by gradient of the electron pressure tensor.      </a:t>
            </a:r>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stretch>
            <a:fillRect/>
          </a:stretch>
        </p:blipFill>
        <p:spPr>
          <a:xfrm>
            <a:off x="140438" y="1155369"/>
            <a:ext cx="4424082" cy="5259283"/>
          </a:xfrm>
          <a:prstGeom prst="rect">
            <a:avLst/>
          </a:prstGeom>
        </p:spPr>
      </p:pic>
    </p:spTree>
    <p:extLst>
      <p:ext uri="{BB962C8B-B14F-4D97-AF65-F5344CB8AC3E}">
        <p14:creationId xmlns:p14="http://schemas.microsoft.com/office/powerpoint/2010/main" val="3221404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45372" y="329159"/>
            <a:ext cx="5402905" cy="461665"/>
          </a:xfrm>
          <a:prstGeom prst="rect">
            <a:avLst/>
          </a:prstGeom>
          <a:noFill/>
        </p:spPr>
        <p:txBody>
          <a:bodyPr wrap="square" rtlCol="0">
            <a:spAutoFit/>
          </a:bodyPr>
          <a:lstStyle/>
          <a:p>
            <a:r>
              <a:rPr lang="en-US" altLang="zh-CN" sz="2400" b="1" i="1" dirty="0">
                <a:solidFill>
                  <a:schemeClr val="bg1"/>
                </a:solidFill>
                <a:latin typeface="Times New Roman" panose="02020603050405020304" pitchFamily="18" charset="0"/>
                <a:cs typeface="Times New Roman" panose="02020603050405020304" pitchFamily="18" charset="0"/>
              </a:rPr>
              <a:t>Non-gyrotropic </a:t>
            </a:r>
            <a:r>
              <a:rPr lang="en-US" altLang="zh-CN" sz="2400" b="1" i="1" dirty="0" smtClean="0">
                <a:solidFill>
                  <a:schemeClr val="bg1"/>
                </a:solidFill>
                <a:latin typeface="Times New Roman" panose="02020603050405020304" pitchFamily="18" charset="0"/>
                <a:cs typeface="Times New Roman" panose="02020603050405020304" pitchFamily="18" charset="0"/>
              </a:rPr>
              <a:t>distribution in SR</a:t>
            </a:r>
            <a:endParaRPr lang="en-US" altLang="zh-CN" sz="2400" b="1" i="1"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854903" y="1997512"/>
            <a:ext cx="7187815" cy="3000607"/>
          </a:xfrm>
          <a:prstGeom prst="rect">
            <a:avLst/>
          </a:prstGeom>
        </p:spPr>
      </p:pic>
      <p:sp>
        <p:nvSpPr>
          <p:cNvPr id="4" name="矩形 3"/>
          <p:cNvSpPr/>
          <p:nvPr/>
        </p:nvSpPr>
        <p:spPr>
          <a:xfrm>
            <a:off x="1149939" y="5213927"/>
            <a:ext cx="7360036" cy="1477328"/>
          </a:xfrm>
          <a:prstGeom prst="rect">
            <a:avLst/>
          </a:prstGeom>
        </p:spPr>
        <p:txBody>
          <a:bodyPr wrap="squar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Non-gyrotropic </a:t>
            </a:r>
            <a:r>
              <a:rPr lang="en-US" altLang="zh-CN" dirty="0" smtClean="0">
                <a:latin typeface="Times New Roman" panose="02020603050405020304" pitchFamily="18" charset="0"/>
                <a:cs typeface="Times New Roman" panose="02020603050405020304" pitchFamily="18" charset="0"/>
              </a:rPr>
              <a:t>distribution.</a:t>
            </a:r>
          </a:p>
          <a:p>
            <a:pPr marL="285750" indent="-285750">
              <a:buFont typeface="Arial" panose="020B0604020202020204" pitchFamily="34" charset="0"/>
              <a:buChar char="•"/>
            </a:pPr>
            <a:r>
              <a:rPr lang="en-US" altLang="zh-CN" dirty="0" smtClean="0">
                <a:solidFill>
                  <a:srgbClr val="0000FF"/>
                </a:solidFill>
                <a:latin typeface="Times New Roman" panose="02020603050405020304" pitchFamily="18" charset="0"/>
                <a:cs typeface="Times New Roman" panose="02020603050405020304" pitchFamily="18" charset="0"/>
              </a:rPr>
              <a:t>The observations </a:t>
            </a:r>
            <a:r>
              <a:rPr lang="en-US" altLang="zh-CN" dirty="0">
                <a:solidFill>
                  <a:srgbClr val="0000FF"/>
                </a:solidFill>
                <a:latin typeface="Times New Roman" panose="02020603050405020304" pitchFamily="18" charset="0"/>
                <a:cs typeface="Times New Roman" panose="02020603050405020304" pitchFamily="18" charset="0"/>
              </a:rPr>
              <a:t>indicate that the inner electron diffusion region can extend along the separatrices or </a:t>
            </a:r>
            <a:r>
              <a:rPr lang="en-US" altLang="zh-CN" dirty="0" smtClean="0">
                <a:solidFill>
                  <a:srgbClr val="0000FF"/>
                </a:solidFill>
                <a:latin typeface="Times New Roman" panose="02020603050405020304" pitchFamily="18" charset="0"/>
                <a:cs typeface="Times New Roman" panose="02020603050405020304" pitchFamily="18" charset="0"/>
              </a:rPr>
              <a:t>some electron‐scale </a:t>
            </a:r>
            <a:r>
              <a:rPr lang="en-US" altLang="zh-CN" dirty="0">
                <a:solidFill>
                  <a:srgbClr val="0000FF"/>
                </a:solidFill>
                <a:latin typeface="Times New Roman" panose="02020603050405020304" pitchFamily="18" charset="0"/>
                <a:cs typeface="Times New Roman" panose="02020603050405020304" pitchFamily="18" charset="0"/>
              </a:rPr>
              <a:t>instability can be destabilized in the SR</a:t>
            </a:r>
            <a:r>
              <a:rPr lang="en-US" altLang="zh-CN" dirty="0" smtClean="0">
                <a:solidFill>
                  <a:srgbClr val="0000FF"/>
                </a:solidFill>
                <a:latin typeface="Times New Roman" panose="02020603050405020304" pitchFamily="18" charset="0"/>
                <a:cs typeface="Times New Roman" panose="02020603050405020304" pitchFamily="18" charset="0"/>
              </a:rPr>
              <a:t> </a:t>
            </a:r>
            <a:r>
              <a:rPr lang="en-US" altLang="zh-CN" dirty="0" smtClean="0"/>
              <a:t/>
            </a:r>
            <a:br>
              <a:rPr lang="en-US" altLang="zh-CN" dirty="0" smtClean="0"/>
            </a:br>
            <a:endParaRPr lang="en-US" altLang="zh-CN"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265110" y="1511401"/>
            <a:ext cx="1468877"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Southern SR</a:t>
            </a:r>
            <a:endParaRPr lang="zh-CN" altLang="en-US"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5313297" y="1511401"/>
            <a:ext cx="1371600"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Northern SR</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50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7175" descr="PPT内页副本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1"/>
          <p:cNvSpPr>
            <a:spLocks noGrp="1"/>
          </p:cNvSpPr>
          <p:nvPr>
            <p:ph idx="1"/>
          </p:nvPr>
        </p:nvSpPr>
        <p:spPr>
          <a:xfrm>
            <a:off x="869281" y="2170682"/>
            <a:ext cx="7886700" cy="2745928"/>
          </a:xfrm>
        </p:spPr>
        <p:txBody>
          <a:bodyPr>
            <a:normAutofit/>
          </a:bodyPr>
          <a:lstStyle/>
          <a:p>
            <a:endParaRPr lang="en-US" altLang="zh-CN" dirty="0"/>
          </a:p>
          <a:p>
            <a:endParaRPr lang="en-US" altLang="zh-CN" dirty="0" smtClean="0">
              <a:latin typeface="Times New Roman" panose="02020603050405020304" pitchFamily="18" charset="0"/>
              <a:cs typeface="Times New Roman" panose="02020603050405020304" pitchFamily="18" charset="0"/>
            </a:endParaRPr>
          </a:p>
        </p:txBody>
      </p:sp>
      <p:sp>
        <p:nvSpPr>
          <p:cNvPr id="3" name="文本框 2"/>
          <p:cNvSpPr txBox="1"/>
          <p:nvPr/>
        </p:nvSpPr>
        <p:spPr>
          <a:xfrm>
            <a:off x="190625" y="303777"/>
            <a:ext cx="2721896" cy="584775"/>
          </a:xfrm>
          <a:prstGeom prst="rect">
            <a:avLst/>
          </a:prstGeom>
          <a:noFill/>
        </p:spPr>
        <p:txBody>
          <a:bodyPr wrap="square" rtlCol="0">
            <a:spAutoFit/>
          </a:bodyPr>
          <a:lstStyle/>
          <a:p>
            <a:r>
              <a:rPr lang="en-US" altLang="zh-CN" sz="3200" b="1" i="1" dirty="0" smtClean="0">
                <a:solidFill>
                  <a:schemeClr val="bg1"/>
                </a:solidFill>
                <a:latin typeface="Times New Roman" panose="02020603050405020304" pitchFamily="18" charset="0"/>
                <a:cs typeface="Times New Roman" panose="02020603050405020304" pitchFamily="18" charset="0"/>
              </a:rPr>
              <a:t>Conclusion</a:t>
            </a:r>
            <a:endParaRPr lang="zh-CN" altLang="en-US" sz="3200" i="1" dirty="0"/>
          </a:p>
        </p:txBody>
      </p:sp>
      <p:sp>
        <p:nvSpPr>
          <p:cNvPr id="4" name="文本框 3"/>
          <p:cNvSpPr txBox="1"/>
          <p:nvPr/>
        </p:nvSpPr>
        <p:spPr>
          <a:xfrm>
            <a:off x="481261" y="1985590"/>
            <a:ext cx="8274719" cy="2554545"/>
          </a:xfrm>
          <a:prstGeom prst="rect">
            <a:avLst/>
          </a:prstGeom>
          <a:noFill/>
        </p:spPr>
        <p:txBody>
          <a:bodyPr wrap="square" rtlCol="0">
            <a:spAutoFit/>
          </a:bodyPr>
          <a:lstStyle/>
          <a:p>
            <a:pPr marL="457200" indent="-457200">
              <a:buAutoNum type="arabicPeriod"/>
            </a:pPr>
            <a:r>
              <a:rPr lang="en-US" altLang="zh-CN" sz="2000" dirty="0" smtClean="0">
                <a:latin typeface="Times New Roman" panose="02020603050405020304" pitchFamily="18" charset="0"/>
                <a:cs typeface="Times New Roman" panose="02020603050405020304" pitchFamily="18" charset="0"/>
              </a:rPr>
              <a:t>Non-ideal electric field was observed in the separatrix region and inferred to be caused by gradient of the electron pressure tensor. </a:t>
            </a:r>
          </a:p>
          <a:p>
            <a:pPr marL="457200" indent="-457200">
              <a:buAutoNum type="arabicPeriod"/>
            </a:pPr>
            <a:endParaRPr lang="en-US" altLang="zh-CN" sz="2000" dirty="0" smtClean="0">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000" dirty="0" smtClean="0">
                <a:latin typeface="Times New Roman" panose="02020603050405020304" pitchFamily="18" charset="0"/>
                <a:cs typeface="Times New Roman" panose="02020603050405020304" pitchFamily="18" charset="0"/>
              </a:rPr>
              <a:t>The non-gyrotropic electron distribution and substantial energy dissipation were observed in the separatrix region.</a:t>
            </a:r>
          </a:p>
          <a:p>
            <a:pPr marL="457200" indent="-457200">
              <a:buFontTx/>
              <a:buAutoNum type="arabicPeriod"/>
            </a:pPr>
            <a:endParaRPr lang="zh-CN" altLang="en-US" sz="2000" dirty="0" smtClean="0">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000" dirty="0" smtClean="0">
                <a:latin typeface="Times New Roman" panose="02020603050405020304" pitchFamily="18" charset="0"/>
                <a:cs typeface="Times New Roman" panose="02020603050405020304" pitchFamily="18" charset="0"/>
              </a:rPr>
              <a:t>Asymmetry between two sides of the current sheet was observed in the symmetric reconnection.</a:t>
            </a:r>
          </a:p>
        </p:txBody>
      </p:sp>
    </p:spTree>
    <p:extLst>
      <p:ext uri="{BB962C8B-B14F-4D97-AF65-F5344CB8AC3E}">
        <p14:creationId xmlns:p14="http://schemas.microsoft.com/office/powerpoint/2010/main" val="287803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663</Words>
  <Application>Microsoft Office PowerPoint</Application>
  <PresentationFormat>全屏显示(4:3)</PresentationFormat>
  <Paragraphs>89</Paragraphs>
  <Slides>10</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宋体</vt:lpstr>
      <vt:lpstr>Arial</vt:lpstr>
      <vt:lpstr>Calibri</vt:lpstr>
      <vt:lpstr>Calibri Light</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于 贤彩</dc:creator>
  <cp:lastModifiedBy>于 贤彩</cp:lastModifiedBy>
  <cp:revision>7</cp:revision>
  <dcterms:created xsi:type="dcterms:W3CDTF">2020-05-01T13:13:14Z</dcterms:created>
  <dcterms:modified xsi:type="dcterms:W3CDTF">2020-05-01T14:06:31Z</dcterms:modified>
</cp:coreProperties>
</file>