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3" r:id="rId3"/>
    <p:sldId id="294" r:id="rId4"/>
    <p:sldId id="259" r:id="rId5"/>
    <p:sldId id="295" r:id="rId6"/>
    <p:sldId id="284" r:id="rId7"/>
    <p:sldId id="257" r:id="rId8"/>
    <p:sldId id="290" r:id="rId9"/>
    <p:sldId id="291" r:id="rId10"/>
    <p:sldId id="293" r:id="rId11"/>
    <p:sldId id="267" r:id="rId12"/>
    <p:sldId id="302" r:id="rId13"/>
    <p:sldId id="260" r:id="rId14"/>
    <p:sldId id="310" r:id="rId15"/>
    <p:sldId id="308" r:id="rId16"/>
    <p:sldId id="307" r:id="rId17"/>
    <p:sldId id="309" r:id="rId18"/>
    <p:sldId id="306" r:id="rId19"/>
    <p:sldId id="273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94810295107913E-2"/>
          <c:y val="1.5290125632517002E-2"/>
          <c:w val="0.91360518970489213"/>
          <c:h val="0.839030582406431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94F7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Wadsleyite</c:v>
                </c:pt>
                <c:pt idx="1">
                  <c:v>Ringwoodite</c:v>
                </c:pt>
                <c:pt idx="2">
                  <c:v>Bridgmanite</c:v>
                </c:pt>
                <c:pt idx="3">
                  <c:v>Al-Bridgmanite</c:v>
                </c:pt>
                <c:pt idx="4">
                  <c:v>Ferropericlase</c:v>
                </c:pt>
                <c:pt idx="5">
                  <c:v>Stishovite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0.14000000000000001</c:v>
                </c:pt>
                <c:pt idx="3">
                  <c:v>1</c:v>
                </c:pt>
                <c:pt idx="4">
                  <c:v>1E-3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2B-4EA4-A431-8F8322D826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Wadsleyite</c:v>
                </c:pt>
                <c:pt idx="1">
                  <c:v>Ringwoodite</c:v>
                </c:pt>
                <c:pt idx="2">
                  <c:v>Bridgmanite</c:v>
                </c:pt>
                <c:pt idx="3">
                  <c:v>Al-Bridgmanite</c:v>
                </c:pt>
                <c:pt idx="4">
                  <c:v>Ferropericlase</c:v>
                </c:pt>
                <c:pt idx="5">
                  <c:v>Stishovite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2.2999999999999998</c:v>
                </c:pt>
                <c:pt idx="1">
                  <c:v>1.2</c:v>
                </c:pt>
                <c:pt idx="2">
                  <c:v>0.04</c:v>
                </c:pt>
                <c:pt idx="3">
                  <c:v>0</c:v>
                </c:pt>
                <c:pt idx="4">
                  <c:v>8.0000000000000002E-3</c:v>
                </c:pt>
                <c:pt idx="5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2B-4EA4-A431-8F8322D826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Wadsleyite</c:v>
                </c:pt>
                <c:pt idx="1">
                  <c:v>Ringwoodite</c:v>
                </c:pt>
                <c:pt idx="2">
                  <c:v>Bridgmanite</c:v>
                </c:pt>
                <c:pt idx="3">
                  <c:v>Al-Bridgmanite</c:v>
                </c:pt>
                <c:pt idx="4">
                  <c:v>Ferropericlase</c:v>
                </c:pt>
                <c:pt idx="5">
                  <c:v>Stishovite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2B-4EA4-A431-8F8322D82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7904768"/>
        <c:axId val="207906688"/>
      </c:barChart>
      <c:catAx>
        <c:axId val="20790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defRPr>
            </a:pPr>
            <a:endParaRPr lang="en-US"/>
          </a:p>
        </c:txPr>
        <c:crossAx val="207906688"/>
        <c:crosses val="autoZero"/>
        <c:auto val="1"/>
        <c:lblAlgn val="ctr"/>
        <c:lblOffset val="100"/>
        <c:noMultiLvlLbl val="0"/>
      </c:catAx>
      <c:valAx>
        <c:axId val="20790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Water wt. %</a:t>
                </a:r>
                <a:endParaRPr lang="ja-JP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</a:defRPr>
            </a:pPr>
            <a:endParaRPr lang="en-US"/>
          </a:p>
        </c:txPr>
        <c:crossAx val="20790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371F4-B49E-4375-B4EB-31B3EAF04CFE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B9276-3D5B-46B9-8FB9-3C5C11460D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49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170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B9276-3D5B-46B9-8FB9-3C5C11460D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677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393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B9276-3D5B-46B9-8FB9-3C5C11460D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521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814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B9276-3D5B-46B9-8FB9-3C5C11460D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727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B9276-3D5B-46B9-8FB9-3C5C11460D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161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B9276-3D5B-46B9-8FB9-3C5C11460D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062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B9276-3D5B-46B9-8FB9-3C5C11460D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372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B9276-3D5B-46B9-8FB9-3C5C11460D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176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22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B9276-3D5B-46B9-8FB9-3C5C11460D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516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746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842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131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B9276-3D5B-46B9-8FB9-3C5C11460D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105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03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B9276-3D5B-46B9-8FB9-3C5C11460D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043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B9276-3D5B-46B9-8FB9-3C5C11460D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02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0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92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27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78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3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07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7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23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51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33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5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953B-A6FC-4252-9D65-5D435A04F887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32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30466" y="2109187"/>
            <a:ext cx="7255470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Mineral reservoirs and behaviors of hydrogen in Earth’s lower mantle</a:t>
            </a:r>
            <a:endParaRPr lang="en-US" sz="24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01556" y="3851489"/>
            <a:ext cx="5745111" cy="807913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68580" tIns="34290" rIns="68580" bIns="34290" anchor="t">
            <a:spAutoFit/>
          </a:bodyPr>
          <a:lstStyle/>
          <a:p>
            <a:pPr defTabSz="685800" eaLnBrk="0" hangingPunct="0"/>
            <a:r>
              <a:rPr lang="en-US" altLang="zh-CN" sz="1600" dirty="0">
                <a:latin typeface="微软雅黑"/>
                <a:ea typeface="微软雅黑"/>
                <a:cs typeface="+mn-ea"/>
                <a:sym typeface="+mn-lt"/>
              </a:rPr>
              <a:t>Tsingtao</a:t>
            </a:r>
            <a:r>
              <a:rPr lang="zh-CN" altLang="en-US" sz="1600" dirty="0"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600" dirty="0">
                <a:latin typeface="微软雅黑"/>
                <a:ea typeface="微软雅黑"/>
                <a:cs typeface="+mn-ea"/>
                <a:sym typeface="+mn-lt"/>
              </a:rPr>
              <a:t>quarantine lodging · 2020 EGU</a:t>
            </a:r>
            <a:r>
              <a:rPr lang="zh-CN" altLang="en-US" sz="1600" dirty="0"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600" dirty="0">
                <a:latin typeface="微软雅黑"/>
                <a:ea typeface="微软雅黑"/>
                <a:cs typeface="+mn-ea"/>
                <a:sym typeface="+mn-lt"/>
              </a:rPr>
              <a:t>– May 4</a:t>
            </a:r>
            <a:r>
              <a:rPr lang="en-US" altLang="zh-CN" sz="1600" baseline="30000" dirty="0">
                <a:latin typeface="微软雅黑"/>
                <a:ea typeface="微软雅黑"/>
                <a:cs typeface="+mn-ea"/>
                <a:sym typeface="+mn-lt"/>
              </a:rPr>
              <a:t>th</a:t>
            </a:r>
            <a:r>
              <a:rPr lang="en-US" altLang="zh-CN" sz="1600" dirty="0">
                <a:latin typeface="微软雅黑"/>
                <a:ea typeface="微软雅黑"/>
                <a:cs typeface="+mn-ea"/>
                <a:sym typeface="+mn-lt"/>
              </a:rPr>
              <a:t>, 2020</a:t>
            </a:r>
          </a:p>
          <a:p>
            <a:pPr defTabSz="685800" eaLnBrk="0" hangingPunct="0"/>
            <a:endParaRPr lang="en-US" altLang="zh-CN" sz="1600" dirty="0">
              <a:latin typeface="微软雅黑"/>
              <a:ea typeface="微软雅黑"/>
              <a:cs typeface="+mn-ea"/>
              <a:sym typeface="+mn-lt"/>
            </a:endParaRPr>
          </a:p>
          <a:p>
            <a:pPr defTabSz="685800" eaLnBrk="0" hangingPunct="0"/>
            <a:r>
              <a:rPr lang="en-US" altLang="zh-CN" sz="1600" dirty="0">
                <a:latin typeface="微软雅黑"/>
                <a:ea typeface="微软雅黑"/>
                <a:cs typeface="+mn-ea"/>
                <a:sym typeface="+mn-lt"/>
              </a:rPr>
              <a:t>Speaker:</a:t>
            </a:r>
            <a:r>
              <a:rPr lang="zh-CN" altLang="en-US" sz="1600" dirty="0"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600" dirty="0">
                <a:latin typeface="微软雅黑"/>
                <a:ea typeface="微软雅黑"/>
                <a:cs typeface="+mn-ea"/>
                <a:sym typeface="+mn-lt"/>
              </a:rPr>
              <a:t>Qingyang Hu</a:t>
            </a:r>
            <a:endParaRPr lang="zh-CN" altLang="en-US" sz="1600" dirty="0"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8" name="TextBox 120"/>
          <p:cNvSpPr txBox="1"/>
          <p:nvPr/>
        </p:nvSpPr>
        <p:spPr>
          <a:xfrm>
            <a:off x="4801556" y="3016136"/>
            <a:ext cx="3399159" cy="374571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北京高压科学研究中心 （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HPSTAR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391230" y="2391860"/>
            <a:ext cx="132770" cy="1724700"/>
            <a:chOff x="995161" y="2391860"/>
            <a:chExt cx="135370" cy="1758474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130530" y="2391860"/>
              <a:ext cx="0" cy="175847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等腰三角形 11"/>
            <p:cNvSpPr/>
            <p:nvPr/>
          </p:nvSpPr>
          <p:spPr>
            <a:xfrm rot="16200000">
              <a:off x="984331" y="3203412"/>
              <a:ext cx="157029" cy="135370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5BE15337-C2BD-4CCF-8289-06A76E1B0EB5}"/>
              </a:ext>
            </a:extLst>
          </p:cNvPr>
          <p:cNvSpPr txBox="1"/>
          <p:nvPr/>
        </p:nvSpPr>
        <p:spPr>
          <a:xfrm>
            <a:off x="4549529" y="3457669"/>
            <a:ext cx="7849076" cy="33086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68580" tIns="34290" rIns="68580" bIns="34290" anchor="t">
            <a:spAutoFit/>
          </a:bodyPr>
          <a:lstStyle/>
          <a:p>
            <a:pPr algn="ctr">
              <a:buClrTx/>
            </a:pPr>
            <a:r>
              <a:rPr lang="en-US" altLang="zh-CN" sz="1700" b="1" dirty="0">
                <a:latin typeface="Arial" panose="020B0604020202020204" pitchFamily="34" charset="0"/>
                <a:cs typeface="Arial" panose="020B0604020202020204" pitchFamily="34" charset="0"/>
              </a:rPr>
              <a:t>Center for High Pressure Science and Technology Advanced Research</a:t>
            </a:r>
          </a:p>
        </p:txBody>
      </p:sp>
    </p:spTree>
    <p:extLst>
      <p:ext uri="{BB962C8B-B14F-4D97-AF65-F5344CB8AC3E}">
        <p14:creationId xmlns:p14="http://schemas.microsoft.com/office/powerpoint/2010/main" val="346781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F6397056-BA36-42CF-BC3A-D49EAA7A49F4}"/>
              </a:ext>
            </a:extLst>
          </p:cNvPr>
          <p:cNvGrpSpPr/>
          <p:nvPr/>
        </p:nvGrpSpPr>
        <p:grpSpPr>
          <a:xfrm>
            <a:off x="843829" y="662414"/>
            <a:ext cx="6163145" cy="712836"/>
            <a:chOff x="716109" y="187653"/>
            <a:chExt cx="4932153" cy="712836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9E69766-DFDE-4BFC-AE76-0D54BB232BC0}"/>
                </a:ext>
              </a:extLst>
            </p:cNvPr>
            <p:cNvSpPr txBox="1"/>
            <p:nvPr/>
          </p:nvSpPr>
          <p:spPr>
            <a:xfrm>
              <a:off x="716109" y="187653"/>
              <a:ext cx="4932153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en-US" altLang="ja-JP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Dehydration upon decreasing pressure</a:t>
              </a:r>
              <a:endParaRPr lang="zh-CN" altLang="en-US" sz="2400" b="1" dirty="0"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0DC1E41B-2EB3-4F34-8D1C-55F75DF25992}"/>
                </a:ext>
              </a:extLst>
            </p:cNvPr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D66D1C88-E81F-40AA-A1E9-B42FD50A83C6}"/>
              </a:ext>
            </a:extLst>
          </p:cNvPr>
          <p:cNvSpPr txBox="1"/>
          <p:nvPr/>
        </p:nvSpPr>
        <p:spPr>
          <a:xfrm>
            <a:off x="1324327" y="5242794"/>
            <a:ext cx="9897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Stishovite SiO</a:t>
            </a:r>
            <a:r>
              <a:rPr lang="en-US" altLang="zh-CN" baseline="-25000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2</a:t>
            </a:r>
            <a:r>
              <a:rPr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 loses a significant amount of water during decompression.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Literature show large water solubility variations in synthesized samples (ppm level to 3%). </a:t>
            </a:r>
            <a:br>
              <a:rPr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</a:br>
            <a:r>
              <a:rPr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Possible reasons are </a:t>
            </a:r>
            <a:r>
              <a:rPr lang="en-US" altLang="zh-CN" i="1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P, T,</a:t>
            </a:r>
            <a:r>
              <a:rPr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 grain size (</a:t>
            </a:r>
            <a:r>
              <a:rPr lang="en-US" altLang="zh-CN" dirty="0" err="1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Litasov</a:t>
            </a:r>
            <a:r>
              <a:rPr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, 2007) and decompression rate (this work).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1DD959A-2378-4421-941E-C67D9CCAE9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02" y="1375250"/>
            <a:ext cx="6201796" cy="396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1643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35462" y="316216"/>
            <a:ext cx="6077689" cy="539836"/>
            <a:chOff x="716110" y="187653"/>
            <a:chExt cx="4203131" cy="712836"/>
          </a:xfrm>
        </p:grpSpPr>
        <p:sp>
          <p:nvSpPr>
            <p:cNvPr id="3" name="文本框 2"/>
            <p:cNvSpPr txBox="1"/>
            <p:nvPr/>
          </p:nvSpPr>
          <p:spPr>
            <a:xfrm>
              <a:off x="716110" y="187653"/>
              <a:ext cx="4203131" cy="57913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en-US" altLang="zh-CN" sz="2400" b="1" dirty="0">
                  <a:latin typeface="微软雅黑"/>
                  <a:ea typeface="微软雅黑"/>
                  <a:cs typeface="+mn-ea"/>
                  <a:sym typeface="+mn-lt"/>
                </a:rPr>
                <a:t>Water wt.% level in mantle minerals</a:t>
              </a:r>
              <a:endParaRPr lang="zh-CN" altLang="en-US" sz="2400" b="1" dirty="0"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</p:grp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1190156683"/>
              </p:ext>
            </p:extLst>
          </p:nvPr>
        </p:nvGraphicFramePr>
        <p:xfrm>
          <a:off x="1212351" y="1554591"/>
          <a:ext cx="5608911" cy="4788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6999694" y="1291818"/>
            <a:ext cx="4702570" cy="2904906"/>
            <a:chOff x="6873326" y="2774577"/>
            <a:chExt cx="4092528" cy="1186082"/>
          </a:xfrm>
        </p:grpSpPr>
        <p:sp>
          <p:nvSpPr>
            <p:cNvPr id="9" name="文本框 8"/>
            <p:cNvSpPr txBox="1"/>
            <p:nvPr/>
          </p:nvSpPr>
          <p:spPr>
            <a:xfrm>
              <a:off x="6873326" y="2968944"/>
              <a:ext cx="4092528" cy="991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dirty="0"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  <a:sym typeface="+mn-lt"/>
                </a:rPr>
                <a:t>Wad.:	Smyth, 1987; Inoue 1995</a:t>
              </a:r>
            </a:p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dirty="0" err="1"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  <a:sym typeface="+mn-lt"/>
                </a:rPr>
                <a:t>Rw</a:t>
              </a:r>
              <a:r>
                <a:rPr lang="en-US" altLang="zh-CN" sz="1600" dirty="0"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  <a:sym typeface="+mn-lt"/>
                </a:rPr>
                <a:t>.:	</a:t>
              </a:r>
              <a:r>
                <a:rPr lang="en-US" altLang="zh-CN" sz="1600" dirty="0" err="1"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  <a:sym typeface="+mn-lt"/>
                </a:rPr>
                <a:t>Kohlstedt</a:t>
              </a:r>
              <a:r>
                <a:rPr lang="en-US" altLang="zh-CN" sz="1600" dirty="0"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  <a:sym typeface="+mn-lt"/>
                </a:rPr>
                <a:t>, 1996; </a:t>
              </a:r>
            </a:p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dirty="0"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  <a:sym typeface="+mn-lt"/>
                </a:rPr>
                <a:t>	Kudoh, 2000; Fei, 2017</a:t>
              </a:r>
            </a:p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dirty="0"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  <a:sym typeface="+mn-lt"/>
                </a:rPr>
                <a:t>Brg:	Kaminsky, 2012</a:t>
              </a:r>
            </a:p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dirty="0"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  <a:sym typeface="+mn-lt"/>
                </a:rPr>
                <a:t>Al-</a:t>
              </a:r>
              <a:r>
                <a:rPr lang="en-US" altLang="zh-CN" sz="1600" dirty="0" err="1"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  <a:sym typeface="+mn-lt"/>
                </a:rPr>
                <a:t>Brg</a:t>
              </a:r>
              <a:r>
                <a:rPr lang="en-US" altLang="zh-CN" sz="1600" dirty="0"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  <a:sym typeface="+mn-lt"/>
                </a:rPr>
                <a:t>:	</a:t>
              </a:r>
              <a:r>
                <a:rPr lang="en-US" altLang="zh-CN" sz="1600" dirty="0" err="1"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  <a:sym typeface="+mn-lt"/>
                </a:rPr>
                <a:t>Kakizawam</a:t>
              </a:r>
              <a:r>
                <a:rPr lang="en-US" altLang="zh-CN" sz="1600" dirty="0"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  <a:sym typeface="+mn-lt"/>
                </a:rPr>
                <a:t>, JGU meeting 2019</a:t>
              </a:r>
            </a:p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dirty="0" err="1"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  <a:sym typeface="+mn-lt"/>
                </a:rPr>
                <a:t>Fp</a:t>
              </a:r>
              <a:r>
                <a:rPr lang="en-US" altLang="zh-CN" sz="1600" dirty="0"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  <a:sym typeface="+mn-lt"/>
                </a:rPr>
                <a:t>:	</a:t>
              </a:r>
              <a:r>
                <a:rPr lang="en-US" altLang="zh-CN" sz="1600" dirty="0" err="1"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  <a:sym typeface="+mn-lt"/>
                </a:rPr>
                <a:t>Bolfan</a:t>
              </a:r>
              <a:r>
                <a:rPr lang="en-US" altLang="zh-CN" sz="1600" dirty="0"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  <a:sym typeface="+mn-lt"/>
                </a:rPr>
                <a:t>-Casanova 2002, 2003, 2006, </a:t>
              </a:r>
            </a:p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dirty="0"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  <a:sym typeface="+mn-lt"/>
                </a:rPr>
                <a:t>	</a:t>
              </a:r>
              <a:r>
                <a:rPr lang="en-US" altLang="zh-CN" sz="1600" dirty="0" err="1"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  <a:sym typeface="+mn-lt"/>
                </a:rPr>
                <a:t>Litasov</a:t>
              </a:r>
              <a:r>
                <a:rPr lang="en-US" altLang="zh-CN" sz="1600" dirty="0"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  <a:sym typeface="+mn-lt"/>
                </a:rPr>
                <a:t> 2010 </a:t>
              </a:r>
            </a:p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dirty="0"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  <a:sym typeface="+mn-lt"/>
                </a:rPr>
                <a:t>St:	</a:t>
              </a:r>
              <a:r>
                <a:rPr lang="en-US" altLang="zh-CN" sz="1600" dirty="0" err="1"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  <a:sym typeface="+mn-lt"/>
                </a:rPr>
                <a:t>Litasov</a:t>
              </a:r>
              <a:r>
                <a:rPr lang="en-US" altLang="zh-CN" sz="1600" dirty="0"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  <a:sym typeface="+mn-lt"/>
                </a:rPr>
                <a:t> 2007, </a:t>
              </a:r>
              <a:r>
                <a:rPr lang="en-US" altLang="zh-CN" sz="1600" dirty="0" err="1"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  <a:sym typeface="+mn-lt"/>
                </a:rPr>
                <a:t>Spektor</a:t>
              </a:r>
              <a:r>
                <a:rPr lang="en-US" altLang="zh-CN" sz="1600" dirty="0"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  <a:sym typeface="+mn-lt"/>
                </a:rPr>
                <a:t> 2016</a:t>
              </a:r>
              <a:endParaRPr lang="en-US" altLang="zh-CN" sz="1600" b="1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873327" y="2774577"/>
              <a:ext cx="1746692" cy="141372"/>
            </a:xfrm>
            <a:prstGeom prst="rect">
              <a:avLst/>
            </a:prstGeom>
          </p:spPr>
          <p:txBody>
            <a:bodyPr wrap="square" lIns="68573" tIns="34287" rIns="68573" bIns="34287">
              <a:spAutoFit/>
            </a:bodyPr>
            <a:lstStyle/>
            <a:p>
              <a:pPr defTabSz="685800"/>
              <a:r>
                <a:rPr lang="en-US" altLang="zh-CN" b="1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References:</a:t>
              </a:r>
              <a:endParaRPr lang="zh-CN" altLang="en-US" b="1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999694" y="4680240"/>
            <a:ext cx="4537660" cy="429861"/>
            <a:chOff x="6999694" y="5136320"/>
            <a:chExt cx="4537660" cy="429861"/>
          </a:xfrm>
        </p:grpSpPr>
        <p:sp>
          <p:nvSpPr>
            <p:cNvPr id="15" name="椭圆 14"/>
            <p:cNvSpPr/>
            <p:nvPr/>
          </p:nvSpPr>
          <p:spPr>
            <a:xfrm>
              <a:off x="6999694" y="5221641"/>
              <a:ext cx="266700" cy="266700"/>
            </a:xfrm>
            <a:prstGeom prst="ellipse">
              <a:avLst/>
            </a:prstGeom>
            <a:solidFill>
              <a:srgbClr val="294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444826" y="5136320"/>
              <a:ext cx="4092528" cy="42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kumimoji="1" lang="en-US" altLang="zh-CN" sz="2000" dirty="0">
                  <a:latin typeface="Arial" panose="020B0604020202020204" pitchFamily="34" charset="0"/>
                  <a:ea typeface="思源黑体 CN Heavy" panose="020B0A00000000000000" pitchFamily="34" charset="-122"/>
                  <a:cs typeface="Arial" panose="020B0604020202020204" pitchFamily="34" charset="0"/>
                </a:rPr>
                <a:t>Minimum</a:t>
              </a:r>
              <a:r>
                <a:rPr kumimoji="1" lang="zh-CN" altLang="en-US" sz="2000" dirty="0">
                  <a:latin typeface="Arial" panose="020B0604020202020204" pitchFamily="34" charset="0"/>
                  <a:ea typeface="思源黑体 CN Heavy" panose="020B0A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2000" dirty="0">
                  <a:latin typeface="Arial" panose="020B0604020202020204" pitchFamily="34" charset="0"/>
                  <a:ea typeface="思源黑体 CN Heavy" panose="020B0A00000000000000" pitchFamily="34" charset="-122"/>
                  <a:cs typeface="Arial" panose="020B0604020202020204" pitchFamily="34" charset="0"/>
                </a:rPr>
                <a:t>water</a:t>
              </a:r>
              <a:r>
                <a:rPr kumimoji="1" lang="zh-CN" altLang="en-US" sz="2000" dirty="0">
                  <a:latin typeface="Arial" panose="020B0604020202020204" pitchFamily="34" charset="0"/>
                  <a:ea typeface="思源黑体 CN Heavy" panose="020B0A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2000" dirty="0">
                  <a:latin typeface="Arial" panose="020B0604020202020204" pitchFamily="34" charset="0"/>
                  <a:ea typeface="思源黑体 CN Heavy" panose="020B0A00000000000000" pitchFamily="34" charset="-122"/>
                  <a:cs typeface="Arial" panose="020B0604020202020204" pitchFamily="34" charset="0"/>
                </a:rPr>
                <a:t>wt.</a:t>
              </a:r>
              <a:r>
                <a:rPr kumimoji="1" lang="zh-CN" altLang="en-US" sz="2000" dirty="0">
                  <a:latin typeface="Arial" panose="020B0604020202020204" pitchFamily="34" charset="0"/>
                  <a:ea typeface="思源黑体 CN Heavy" panose="020B0A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2000" dirty="0">
                  <a:latin typeface="Arial" panose="020B0604020202020204" pitchFamily="34" charset="0"/>
                  <a:ea typeface="思源黑体 CN Heavy" panose="020B0A00000000000000" pitchFamily="34" charset="-122"/>
                  <a:cs typeface="Arial" panose="020B0604020202020204" pitchFamily="34" charset="0"/>
                </a:rPr>
                <a:t>%</a:t>
              </a:r>
              <a:endParaRPr kumimoji="1" lang="en-US" altLang="zh-CN" sz="2000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99694" y="5115477"/>
            <a:ext cx="4537660" cy="427746"/>
            <a:chOff x="6999694" y="5638241"/>
            <a:chExt cx="4537660" cy="427746"/>
          </a:xfrm>
        </p:grpSpPr>
        <p:sp>
          <p:nvSpPr>
            <p:cNvPr id="18" name="椭圆 17"/>
            <p:cNvSpPr/>
            <p:nvPr/>
          </p:nvSpPr>
          <p:spPr>
            <a:xfrm>
              <a:off x="6999694" y="5717237"/>
              <a:ext cx="266700" cy="2667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444826" y="5638241"/>
              <a:ext cx="4092528" cy="42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kumimoji="1" lang="en-US" altLang="zh-CN" sz="2000" dirty="0">
                  <a:latin typeface="Arial" panose="020B0604020202020204" pitchFamily="34" charset="0"/>
                  <a:ea typeface="思源黑体 CN Heavy" panose="020B0A00000000000000" pitchFamily="34" charset="-122"/>
                  <a:cs typeface="Arial" panose="020B0604020202020204" pitchFamily="34" charset="0"/>
                </a:rPr>
                <a:t>Maximum water wt. %</a:t>
              </a:r>
              <a:endParaRPr kumimoji="1" lang="en-US" altLang="zh-CN" sz="2000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52FC17E2-4AD6-4844-9617-B75E059BE158}"/>
              </a:ext>
            </a:extLst>
          </p:cNvPr>
          <p:cNvSpPr txBox="1"/>
          <p:nvPr/>
        </p:nvSpPr>
        <p:spPr>
          <a:xfrm>
            <a:off x="6887121" y="5575745"/>
            <a:ext cx="4494052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kumimoji="1" lang="en-US" altLang="zh-CN" sz="2000" b="1" dirty="0">
                <a:latin typeface="Arial" panose="020B0604020202020204" pitchFamily="34" charset="0"/>
                <a:ea typeface="思源黑体 CN Heavy" panose="020B0A00000000000000" pitchFamily="34" charset="-122"/>
                <a:cs typeface="Arial" panose="020B0604020202020204" pitchFamily="34" charset="0"/>
              </a:rPr>
              <a:t>Our experiment suggests wt.% level of water under high pressure.</a:t>
            </a:r>
            <a:endParaRPr kumimoji="1" lang="en-US" altLang="zh-CN" sz="2000" b="1" dirty="0"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44681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>
            <a:extLst>
              <a:ext uri="{FF2B5EF4-FFF2-40B4-BE49-F238E27FC236}">
                <a16:creationId xmlns:a16="http://schemas.microsoft.com/office/drawing/2014/main" id="{4602ACCD-27C1-4F40-98CF-EA5032933D80}"/>
              </a:ext>
            </a:extLst>
          </p:cNvPr>
          <p:cNvSpPr txBox="1"/>
          <p:nvPr/>
        </p:nvSpPr>
        <p:spPr>
          <a:xfrm>
            <a:off x="2657616" y="3174699"/>
            <a:ext cx="6876768" cy="970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en-US" altLang="zh-CN" sz="2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capable of carrying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wt.% level of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 into the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lower mantle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969713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202984" y="3429248"/>
            <a:ext cx="6083058" cy="1672141"/>
            <a:chOff x="3190158" y="2848154"/>
            <a:chExt cx="6083058" cy="1230666"/>
          </a:xfrm>
        </p:grpSpPr>
        <p:sp>
          <p:nvSpPr>
            <p:cNvPr id="8" name="文本框 7"/>
            <p:cNvSpPr txBox="1"/>
            <p:nvPr/>
          </p:nvSpPr>
          <p:spPr>
            <a:xfrm>
              <a:off x="3190158" y="2867174"/>
              <a:ext cx="5965095" cy="430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Superionic FeO</a:t>
              </a:r>
              <a:r>
                <a:rPr lang="en-US" sz="32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390739" y="3386164"/>
              <a:ext cx="4882477" cy="53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kumimoji="1" lang="en-US" altLang="zh-CN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Ionic conduction by mobile proton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kumimoji="1" lang="en-US" altLang="zh-CN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Superionic phase at 70-130 </a:t>
              </a:r>
              <a:r>
                <a:rPr kumimoji="1" lang="en-US" altLang="zh-CN" spc="-150" dirty="0" err="1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GPa</a:t>
              </a:r>
              <a:r>
                <a:rPr kumimoji="1" lang="en-US" altLang="zh-CN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, &gt;1600-1800 K 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615322" y="2848154"/>
              <a:ext cx="293570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615322" y="4078820"/>
              <a:ext cx="293570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4913843" y="2085375"/>
            <a:ext cx="2364315" cy="1181317"/>
            <a:chOff x="3804264" y="-1169675"/>
            <a:chExt cx="1547966" cy="77343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6" name="任意多边形 15"/>
            <p:cNvSpPr/>
            <p:nvPr/>
          </p:nvSpPr>
          <p:spPr>
            <a:xfrm>
              <a:off x="3804264" y="-1169675"/>
              <a:ext cx="767828" cy="773433"/>
            </a:xfrm>
            <a:custGeom>
              <a:avLst/>
              <a:gdLst/>
              <a:ahLst/>
              <a:cxnLst/>
              <a:rect l="l" t="t" r="r" b="b"/>
              <a:pathLst>
                <a:path w="767828" h="773433">
                  <a:moveTo>
                    <a:pt x="383185" y="0"/>
                  </a:moveTo>
                  <a:cubicBezTo>
                    <a:pt x="499322" y="52"/>
                    <a:pt x="592033" y="46540"/>
                    <a:pt x="661316" y="139464"/>
                  </a:cubicBezTo>
                  <a:cubicBezTo>
                    <a:pt x="730598" y="232388"/>
                    <a:pt x="766102" y="371436"/>
                    <a:pt x="767828" y="556608"/>
                  </a:cubicBezTo>
                  <a:cubicBezTo>
                    <a:pt x="767397" y="603342"/>
                    <a:pt x="764854" y="647227"/>
                    <a:pt x="760200" y="688263"/>
                  </a:cubicBezTo>
                  <a:lnTo>
                    <a:pt x="745112" y="773433"/>
                  </a:lnTo>
                  <a:lnTo>
                    <a:pt x="506018" y="773433"/>
                  </a:lnTo>
                  <a:lnTo>
                    <a:pt x="512257" y="739730"/>
                  </a:lnTo>
                  <a:cubicBezTo>
                    <a:pt x="519316" y="691261"/>
                    <a:pt x="522956" y="630221"/>
                    <a:pt x="523179" y="556608"/>
                  </a:cubicBezTo>
                  <a:cubicBezTo>
                    <a:pt x="522882" y="459043"/>
                    <a:pt x="516509" y="384341"/>
                    <a:pt x="504060" y="332502"/>
                  </a:cubicBezTo>
                  <a:cubicBezTo>
                    <a:pt x="491610" y="280663"/>
                    <a:pt x="474867" y="245264"/>
                    <a:pt x="453830" y="226305"/>
                  </a:cubicBezTo>
                  <a:cubicBezTo>
                    <a:pt x="432793" y="207345"/>
                    <a:pt x="409245" y="198400"/>
                    <a:pt x="383185" y="199471"/>
                  </a:cubicBezTo>
                  <a:cubicBezTo>
                    <a:pt x="357143" y="198400"/>
                    <a:pt x="333720" y="207345"/>
                    <a:pt x="312917" y="226305"/>
                  </a:cubicBezTo>
                  <a:cubicBezTo>
                    <a:pt x="292114" y="245264"/>
                    <a:pt x="275605" y="280663"/>
                    <a:pt x="263390" y="332502"/>
                  </a:cubicBezTo>
                  <a:cubicBezTo>
                    <a:pt x="251174" y="384341"/>
                    <a:pt x="244927" y="459043"/>
                    <a:pt x="244648" y="556608"/>
                  </a:cubicBezTo>
                  <a:cubicBezTo>
                    <a:pt x="244857" y="630221"/>
                    <a:pt x="248424" y="691261"/>
                    <a:pt x="255347" y="739730"/>
                  </a:cubicBezTo>
                  <a:lnTo>
                    <a:pt x="261469" y="773433"/>
                  </a:lnTo>
                  <a:lnTo>
                    <a:pt x="22525" y="773433"/>
                  </a:lnTo>
                  <a:lnTo>
                    <a:pt x="7547" y="688263"/>
                  </a:lnTo>
                  <a:cubicBezTo>
                    <a:pt x="2932" y="647227"/>
                    <a:pt x="416" y="603342"/>
                    <a:pt x="0" y="556608"/>
                  </a:cubicBezTo>
                  <a:cubicBezTo>
                    <a:pt x="1664" y="370162"/>
                    <a:pt x="36925" y="230750"/>
                    <a:pt x="105783" y="138372"/>
                  </a:cubicBezTo>
                  <a:cubicBezTo>
                    <a:pt x="174641" y="45994"/>
                    <a:pt x="267108" y="-130"/>
                    <a:pt x="383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4636865" y="-1169675"/>
              <a:ext cx="715365" cy="773433"/>
            </a:xfrm>
            <a:custGeom>
              <a:avLst/>
              <a:gdLst/>
              <a:ahLst/>
              <a:cxnLst/>
              <a:rect l="l" t="t" r="r" b="b"/>
              <a:pathLst>
                <a:path w="715365" h="773433">
                  <a:moveTo>
                    <a:pt x="359959" y="0"/>
                  </a:moveTo>
                  <a:cubicBezTo>
                    <a:pt x="466546" y="1270"/>
                    <a:pt x="552003" y="32218"/>
                    <a:pt x="616329" y="92841"/>
                  </a:cubicBezTo>
                  <a:cubicBezTo>
                    <a:pt x="680655" y="153465"/>
                    <a:pt x="713667" y="236142"/>
                    <a:pt x="715365" y="340872"/>
                  </a:cubicBezTo>
                  <a:cubicBezTo>
                    <a:pt x="714412" y="403419"/>
                    <a:pt x="698518" y="467018"/>
                    <a:pt x="667683" y="531669"/>
                  </a:cubicBezTo>
                  <a:cubicBezTo>
                    <a:pt x="636848" y="596320"/>
                    <a:pt x="596787" y="659918"/>
                    <a:pt x="547500" y="722462"/>
                  </a:cubicBezTo>
                  <a:lnTo>
                    <a:pt x="502183" y="773433"/>
                  </a:lnTo>
                  <a:lnTo>
                    <a:pt x="204841" y="773433"/>
                  </a:lnTo>
                  <a:lnTo>
                    <a:pt x="275093" y="699171"/>
                  </a:lnTo>
                  <a:cubicBezTo>
                    <a:pt x="298941" y="672841"/>
                    <a:pt x="321036" y="647244"/>
                    <a:pt x="341378" y="622382"/>
                  </a:cubicBezTo>
                  <a:cubicBezTo>
                    <a:pt x="422746" y="522932"/>
                    <a:pt x="464401" y="433955"/>
                    <a:pt x="466344" y="355450"/>
                  </a:cubicBezTo>
                  <a:cubicBezTo>
                    <a:pt x="465828" y="305705"/>
                    <a:pt x="453016" y="267804"/>
                    <a:pt x="427907" y="241746"/>
                  </a:cubicBezTo>
                  <a:cubicBezTo>
                    <a:pt x="402799" y="215688"/>
                    <a:pt x="368491" y="202568"/>
                    <a:pt x="324984" y="202386"/>
                  </a:cubicBezTo>
                  <a:cubicBezTo>
                    <a:pt x="288004" y="203297"/>
                    <a:pt x="254485" y="213866"/>
                    <a:pt x="224428" y="234093"/>
                  </a:cubicBezTo>
                  <a:cubicBezTo>
                    <a:pt x="194371" y="254320"/>
                    <a:pt x="166682" y="278738"/>
                    <a:pt x="141361" y="307345"/>
                  </a:cubicBezTo>
                  <a:lnTo>
                    <a:pt x="0" y="167442"/>
                  </a:lnTo>
                  <a:cubicBezTo>
                    <a:pt x="51887" y="111415"/>
                    <a:pt x="105869" y="69494"/>
                    <a:pt x="161945" y="41678"/>
                  </a:cubicBezTo>
                  <a:cubicBezTo>
                    <a:pt x="218022" y="13862"/>
                    <a:pt x="284027" y="-31"/>
                    <a:pt x="35995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288556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DC8E84E-73CC-42DE-8F15-822E3D62568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53334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74CCDDAE-62C2-484C-AA2E-6D2384D23CCE}"/>
              </a:ext>
            </a:extLst>
          </p:cNvPr>
          <p:cNvSpPr txBox="1"/>
          <p:nvPr/>
        </p:nvSpPr>
        <p:spPr>
          <a:xfrm>
            <a:off x="0" y="5333487"/>
            <a:ext cx="10813002" cy="1362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Crystal structure search: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-type FeO</a:t>
            </a:r>
            <a:r>
              <a:rPr lang="en-US" altLang="zh-CN" sz="2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2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0.75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stable phase.</a:t>
            </a:r>
          </a:p>
          <a:p>
            <a:pPr marL="342900" indent="-3429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free energy pathway from FeO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to FeO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 is shallow.</a:t>
            </a:r>
          </a:p>
          <a:p>
            <a:pPr marL="342900" indent="-3429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O-H bonding is predicted to be soften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ed upon heating.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8663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2C7DDB2-78AF-4985-981F-F7CD1D6707D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10" y="867215"/>
            <a:ext cx="6084774" cy="51235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20E04F2A-7AA0-4850-BC18-9511D46CDA79}"/>
              </a:ext>
            </a:extLst>
          </p:cNvPr>
          <p:cNvSpPr txBox="1"/>
          <p:nvPr/>
        </p:nvSpPr>
        <p:spPr>
          <a:xfrm>
            <a:off x="7145461" y="2027088"/>
            <a:ext cx="4784312" cy="3055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Raman spectroscopy:</a:t>
            </a:r>
          </a:p>
          <a:p>
            <a:pPr marL="342900" indent="-3429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Sample is synthesized at 94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GPa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Collect Raman while we decompress sample at room temperature</a:t>
            </a:r>
          </a:p>
          <a:p>
            <a:pPr marL="342900" indent="-3429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O-H bonding is softened at high pressure.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65844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EBD3A48-2578-469B-946E-1D2BA6ACAD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0" y="1365959"/>
            <a:ext cx="4924424" cy="2172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9031806-6D70-42E8-A848-FE21C8A94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48" y="3546397"/>
            <a:ext cx="4924425" cy="2162175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2F8B0402-8AE3-4B16-ACA3-142F3B9B987B}"/>
              </a:ext>
            </a:extLst>
          </p:cNvPr>
          <p:cNvSpPr txBox="1"/>
          <p:nvPr/>
        </p:nvSpPr>
        <p:spPr>
          <a:xfrm>
            <a:off x="5609623" y="1364756"/>
            <a:ext cx="5878081" cy="2978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First-principles MD simulation:</a:t>
            </a:r>
          </a:p>
          <a:p>
            <a:pPr marL="342900" indent="-3429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Ordered crystal: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all atoms are constrained in local vibration.</a:t>
            </a:r>
          </a:p>
          <a:p>
            <a:pPr marL="342900" indent="-3429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Superionic phase: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 atoms behaves like fluid, FeO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lattice sustained in ordered crystal.</a:t>
            </a:r>
          </a:p>
          <a:p>
            <a:pPr marL="342900" indent="-3429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Mean squared displacement (MSD)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of H skyrockets.</a:t>
            </a:r>
          </a:p>
        </p:txBody>
      </p:sp>
    </p:spTree>
    <p:extLst>
      <p:ext uri="{BB962C8B-B14F-4D97-AF65-F5344CB8AC3E}">
        <p14:creationId xmlns:p14="http://schemas.microsoft.com/office/powerpoint/2010/main" val="133154208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NoU_FeO2H_D_tot">
            <a:extLst>
              <a:ext uri="{FF2B5EF4-FFF2-40B4-BE49-F238E27FC236}">
                <a16:creationId xmlns:a16="http://schemas.microsoft.com/office/drawing/2014/main" id="{5992580D-16D7-43AC-BF30-6851924854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015749" y="969190"/>
            <a:ext cx="5393710" cy="491962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00208D37-A86E-49F9-A69C-DE6BE74CC561}"/>
              </a:ext>
            </a:extLst>
          </p:cNvPr>
          <p:cNvSpPr txBox="1"/>
          <p:nvPr/>
        </p:nvSpPr>
        <p:spPr>
          <a:xfrm>
            <a:off x="6409459" y="2324748"/>
            <a:ext cx="5393709" cy="2670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 conductivity by Nernst-Einstein equation.</a:t>
            </a:r>
          </a:p>
          <a:p>
            <a:pPr marL="342900" indent="-3429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Very sensitive to temperature.</a:t>
            </a:r>
          </a:p>
          <a:p>
            <a:pPr marL="342900" indent="-3429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Mass transportation</a:t>
            </a:r>
          </a:p>
          <a:p>
            <a:pPr marL="342900" indent="-3429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Known to underestimate conductivity (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Millot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Nat. Phys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 2018).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05498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C236AF1-5F0C-45B3-8118-E4632D703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76" y="328469"/>
            <a:ext cx="6858014" cy="50292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18FDFC-76FC-40B0-A403-D7443F142945}"/>
              </a:ext>
            </a:extLst>
          </p:cNvPr>
          <p:cNvSpPr txBox="1"/>
          <p:nvPr/>
        </p:nvSpPr>
        <p:spPr>
          <a:xfrm>
            <a:off x="2274163" y="5357679"/>
            <a:ext cx="7643674" cy="1285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the </a:t>
            </a:r>
            <a:r>
              <a:rPr lang="en-US" altLang="zh-CN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P-T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condictiones of geotherms in the lower mantle.</a:t>
            </a:r>
          </a:p>
          <a:p>
            <a:pPr marL="342900" indent="-3429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Electrical conductivity and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 transport rate are higher than expected in local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ized regions.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555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00555" y="755153"/>
            <a:ext cx="4203131" cy="712836"/>
            <a:chOff x="716110" y="187653"/>
            <a:chExt cx="4203131" cy="712836"/>
          </a:xfrm>
        </p:grpSpPr>
        <p:sp>
          <p:nvSpPr>
            <p:cNvPr id="3" name="文本框 2"/>
            <p:cNvSpPr txBox="1"/>
            <p:nvPr/>
          </p:nvSpPr>
          <p:spPr>
            <a:xfrm>
              <a:off x="716110" y="187653"/>
              <a:ext cx="4203131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+mn-lt"/>
                </a:rPr>
                <a:t>Take</a:t>
              </a:r>
              <a:r>
                <a: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+mn-lt"/>
                </a:rPr>
                <a:t>home</a:t>
              </a:r>
              <a:r>
                <a: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+mn-lt"/>
                </a:rPr>
                <a:t>messages</a:t>
              </a:r>
              <a:endPara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6" name="文本框 5"/>
          <p:cNvSpPr txBox="1"/>
          <p:nvPr/>
        </p:nvSpPr>
        <p:spPr>
          <a:xfrm>
            <a:off x="5971782" y="2084939"/>
            <a:ext cx="5555823" cy="2492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1" lang="en-US" altLang="zh-CN" sz="2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Water solubility in stishovite becomes increasingly higher with pressure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kumimoji="1" lang="en-US" altLang="zh-CN" sz="2200" spc="-15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1" lang="en-US" altLang="zh-CN" sz="2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Hydroxyl bonding in some dense hydrous phase may become unstable, which creates a superionic phase.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6C6E1EAB-6AC0-4356-826E-871400C658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80449" cy="690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753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28BB225B-359F-43D5-AB20-BD9987C050DE}"/>
              </a:ext>
            </a:extLst>
          </p:cNvPr>
          <p:cNvGrpSpPr/>
          <p:nvPr/>
        </p:nvGrpSpPr>
        <p:grpSpPr>
          <a:xfrm>
            <a:off x="609600" y="538648"/>
            <a:ext cx="10972800" cy="6143942"/>
            <a:chOff x="609600" y="644526"/>
            <a:chExt cx="10972800" cy="6143942"/>
          </a:xfrm>
        </p:grpSpPr>
        <p:sp>
          <p:nvSpPr>
            <p:cNvPr id="31" name="Text Box 2">
              <a:extLst>
                <a:ext uri="{FF2B5EF4-FFF2-40B4-BE49-F238E27FC236}">
                  <a16:creationId xmlns:a16="http://schemas.microsoft.com/office/drawing/2014/main" id="{E4AA2DBD-2E77-49CB-B357-5F87DE583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2519" y="644526"/>
              <a:ext cx="4906963" cy="498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b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itchFamily="32" charset="0"/>
                  <a:ea typeface="微软雅黑" charset="-122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itchFamily="32" charset="0"/>
                  <a:ea typeface="微软雅黑" charset="-122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itchFamily="32" charset="0"/>
                  <a:ea typeface="微软雅黑" charset="-122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itchFamily="32" charset="0"/>
                  <a:ea typeface="微软雅黑" charset="-122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itchFamily="32" charset="0"/>
                  <a:ea typeface="微软雅黑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itchFamily="32" charset="0"/>
                  <a:ea typeface="微软雅黑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itchFamily="32" charset="0"/>
                  <a:ea typeface="微软雅黑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itchFamily="32" charset="0"/>
                  <a:ea typeface="微软雅黑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itchFamily="32" charset="0"/>
                  <a:ea typeface="微软雅黑" charset="-122"/>
                </a:defRPr>
              </a:lvl9pPr>
            </a:lstStyle>
            <a:p>
              <a:pPr algn="ctr" eaLnBrk="1" hangingPunct="1">
                <a:buClrTx/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Helvetica" pitchFamily="34" charset="0"/>
                  <a:cs typeface="Arial" pitchFamily="34" charset="0"/>
                </a:rPr>
                <a:t>Collaborators</a:t>
              </a:r>
              <a:endParaRPr lang="en-GB" sz="2800" b="1" baseline="330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879DA23-AD46-46B3-9695-0E6E19483A5F}"/>
                </a:ext>
              </a:extLst>
            </p:cNvPr>
            <p:cNvSpPr/>
            <p:nvPr/>
          </p:nvSpPr>
          <p:spPr>
            <a:xfrm>
              <a:off x="609600" y="1371600"/>
              <a:ext cx="10972800" cy="5416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1440">
                <a:spcAft>
                  <a:spcPts val="1200"/>
                </a:spcAft>
                <a:buClr>
                  <a:prstClr val="black"/>
                </a:buClr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    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HPSTAR	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Ho-</a:t>
              </a:r>
              <a:r>
                <a:rPr lang="en-US" altLang="zh-CN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kwang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Mao, Jin Liu, </a:t>
              </a:r>
              <a:r>
                <a:rPr lang="en-US" altLang="zh-CN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Duckyoung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Kim, Yu He, </a:t>
              </a:r>
              <a:r>
                <a:rPr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Yukai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, Zhuang, </a:t>
              </a:r>
              <a:b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				</a:t>
              </a:r>
              <a:r>
                <a:rPr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Mingqiang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 Hou, 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 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Zhang, </a:t>
              </a:r>
              <a:r>
                <a:rPr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Wenge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 Yang, </a:t>
              </a:r>
              <a:r>
                <a:rPr lang="en-US" altLang="zh-CN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Bingmin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Yan, </a:t>
              </a:r>
              <a:r>
                <a:rPr lang="en-US" altLang="zh-CN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Ruilian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Tang,. </a:t>
              </a:r>
            </a:p>
            <a:p>
              <a:pPr marL="91440">
                <a:spcAft>
                  <a:spcPts val="1200"/>
                </a:spcAft>
                <a:buClr>
                  <a:prstClr val="black"/>
                </a:buClr>
                <a:defRPr/>
              </a:pPr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   Florida International Univ.	</a:t>
              </a:r>
              <a:r>
                <a:rPr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Jiuhua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 Chen</a:t>
              </a:r>
              <a:endPara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">
                <a:spcAft>
                  <a:spcPts val="1200"/>
                </a:spcAft>
                <a:buClr>
                  <a:prstClr val="black"/>
                </a:buClr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	 Stanford University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Wendy L. Mao, </a:t>
              </a:r>
              <a:r>
                <a:rPr lang="en-US" altLang="zh-CN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Chenxu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Wang, Feng </a:t>
              </a:r>
              <a:r>
                <a:rPr lang="en-US" altLang="zh-CN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</a:t>
              </a:r>
              <a:endPara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">
                <a:spcAft>
                  <a:spcPts val="1200"/>
                </a:spcAft>
                <a:buClr>
                  <a:prstClr val="black"/>
                </a:buClr>
                <a:defRPr/>
              </a:pPr>
              <a:r>
                <a:rPr lang="en-US" altLang="zh-CN" b="1" spc="-1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GL, Carnegie Institution</a:t>
              </a:r>
              <a:r>
                <a:rPr lang="en-US" altLang="zh-CN" spc="-100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Yanhao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 Lin, </a:t>
              </a:r>
              <a:r>
                <a:rPr lang="en-US" altLang="zh-CN" spc="-100" dirty="0">
                  <a:latin typeface="Arial" panose="020B0604020202020204" pitchFamily="34" charset="0"/>
                  <a:cs typeface="Arial" panose="020B0604020202020204" pitchFamily="34" charset="0"/>
                </a:rPr>
                <a:t>Michael Walter</a:t>
              </a:r>
              <a:endParaRPr lang="en-US" altLang="zh-CN" spc="-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">
                <a:spcAft>
                  <a:spcPts val="1200"/>
                </a:spcAft>
                <a:buClr>
                  <a:prstClr val="black"/>
                </a:buClr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University of Nevada</a:t>
              </a:r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Qiang Zhu (Computation)</a:t>
              </a:r>
              <a:endParaRPr lang="en-US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">
                <a:spcAft>
                  <a:spcPts val="1200"/>
                </a:spcAft>
                <a:buClr>
                  <a:prstClr val="black"/>
                </a:buClr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University of Cambridge	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Chris J. Pickard, Richard J. Need (Computation)</a:t>
              </a:r>
            </a:p>
            <a:p>
              <a:pPr marL="91440">
                <a:spcAft>
                  <a:spcPts val="1200"/>
                </a:spcAft>
                <a:buClr>
                  <a:prstClr val="black"/>
                </a:buClr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Sun </a:t>
              </a:r>
              <a:r>
                <a:rPr lang="en-US" altLang="zh-CN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Yat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-Sen University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altLang="zh-CN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Shengcai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Zhu (Computation)</a:t>
              </a:r>
            </a:p>
            <a:p>
              <a:pPr marL="91440">
                <a:spcAft>
                  <a:spcPts val="1200"/>
                </a:spcAft>
                <a:buClr>
                  <a:prstClr val="black"/>
                </a:buClr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Shenzhen University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altLang="zh-CN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Liwei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Deng (</a:t>
              </a:r>
              <a:r>
                <a:rPr lang="en-US" altLang="zh-CN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91440">
                <a:spcAft>
                  <a:spcPts val="1200"/>
                </a:spcAft>
                <a:buClr>
                  <a:prstClr val="black"/>
                </a:buClr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University of Hawaii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altLang="zh-CN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Dongzhou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Zhang</a:t>
              </a:r>
            </a:p>
            <a:p>
              <a:pPr marL="91440">
                <a:spcAft>
                  <a:spcPts val="1200"/>
                </a:spcAft>
                <a:buClr>
                  <a:prstClr val="black"/>
                </a:buClr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       GSECARS, APS	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Eran Greenburg, Vitali B. </a:t>
              </a:r>
              <a:r>
                <a:rPr lang="en-US" altLang="zh-CN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Prakapenka</a:t>
              </a:r>
              <a:endPara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">
                <a:spcAft>
                  <a:spcPts val="1200"/>
                </a:spcAft>
                <a:buClr>
                  <a:prstClr val="black"/>
                </a:buClr>
                <a:defRPr/>
              </a:pPr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	             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HPCAT, APS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Yue Meng, </a:t>
              </a:r>
              <a:r>
                <a:rPr lang="en-US" altLang="zh-CN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Yuming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Xiao, Paul Chow</a:t>
              </a:r>
            </a:p>
            <a:p>
              <a:pPr marL="91440">
                <a:spcAft>
                  <a:spcPts val="1200"/>
                </a:spcAft>
                <a:buClr>
                  <a:prstClr val="black"/>
                </a:buClr>
                <a:defRPr/>
              </a:pPr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	             SSRF, China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	Lili Zhang, </a:t>
              </a:r>
              <a:r>
                <a:rPr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Ke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 Yang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833082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1956"/>
          <p:cNvSpPr/>
          <p:nvPr/>
        </p:nvSpPr>
        <p:spPr>
          <a:xfrm>
            <a:off x="1129062" y="1930702"/>
            <a:ext cx="4485523" cy="14465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defTabSz="685800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  <a:sym typeface="+mn-lt"/>
              </a:rPr>
              <a:t>Thermal stability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  <a:sym typeface="+mn-lt"/>
              </a:rPr>
              <a:t>dense hydrous phase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  <a:sym typeface="+mn-lt"/>
              </a:rPr>
              <a:t>evolution of O-H bonding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  <a:sym typeface="+mn-lt"/>
              </a:rPr>
              <a:t>highly stable hydrous phases that survives the 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  <a:sym typeface="+mn-lt"/>
              </a:rPr>
              <a:t>P-T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  <a:sym typeface="+mn-lt"/>
              </a:rPr>
              <a:t>conditions of mantle geotherm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129063" y="672460"/>
            <a:ext cx="4357338" cy="712836"/>
            <a:chOff x="716110" y="187653"/>
            <a:chExt cx="4203131" cy="712836"/>
          </a:xfrm>
        </p:grpSpPr>
        <p:sp>
          <p:nvSpPr>
            <p:cNvPr id="54" name="文本框 53"/>
            <p:cNvSpPr txBox="1"/>
            <p:nvPr/>
          </p:nvSpPr>
          <p:spPr>
            <a:xfrm>
              <a:off x="716110" y="187653"/>
              <a:ext cx="4203131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en-US" altLang="zh-CN" sz="2400" b="1" dirty="0"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+mn-lt"/>
                </a:rPr>
                <a:t>Water in Earth’s deep mantle</a:t>
              </a:r>
              <a:endParaRPr lang="zh-CN" altLang="en-US" sz="2400" b="1" dirty="0"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lt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58" name="TextBox 1956">
            <a:extLst>
              <a:ext uri="{FF2B5EF4-FFF2-40B4-BE49-F238E27FC236}">
                <a16:creationId xmlns:a16="http://schemas.microsoft.com/office/drawing/2014/main" id="{3E696DC4-7C75-4032-9B0A-F517947210A6}"/>
              </a:ext>
            </a:extLst>
          </p:cNvPr>
          <p:cNvSpPr/>
          <p:nvPr/>
        </p:nvSpPr>
        <p:spPr>
          <a:xfrm>
            <a:off x="1129062" y="4272639"/>
            <a:ext cx="5511435" cy="95410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defTabSz="685800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  <a:sym typeface="+mn-lt"/>
              </a:rPr>
              <a:t>H in hydrous minerals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  <a:sym typeface="+mn-lt"/>
              </a:rPr>
              <a:t>mobility and diffusion behaviors of H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  <a:sym typeface="+mn-lt"/>
              </a:rPr>
              <a:t>seismic and conductivity features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E191A61-5DED-4C19-9811-8753D835FC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9"/>
          <a:stretch/>
        </p:blipFill>
        <p:spPr>
          <a:xfrm>
            <a:off x="7482278" y="3695595"/>
            <a:ext cx="3082149" cy="220820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810C42C-37FD-4B1D-8B8A-BFDF0C15F852}"/>
              </a:ext>
            </a:extLst>
          </p:cNvPr>
          <p:cNvSpPr/>
          <p:nvPr/>
        </p:nvSpPr>
        <p:spPr>
          <a:xfrm>
            <a:off x="7382591" y="5903803"/>
            <a:ext cx="3786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85800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  <a:sym typeface="+mn-lt"/>
              </a:rPr>
              <a:t>Superionic H in ice. How about dense hydrous phase?</a:t>
            </a:r>
          </a:p>
          <a:p>
            <a:pPr marL="0" lvl="1" defTabSz="685800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  <a:sym typeface="+mn-lt"/>
              </a:rPr>
              <a:t>Figure Credit: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  <a:sym typeface="+mn-lt"/>
              </a:rPr>
              <a:t>Millot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  <a:sym typeface="+mn-lt"/>
              </a:rPr>
              <a:t>, M., LLNL, 2019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02488F-4B27-4095-AFD9-AE722BAD7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09" y="350380"/>
            <a:ext cx="3977759" cy="2723235"/>
          </a:xfrm>
          <a:prstGeom prst="rect">
            <a:avLst/>
          </a:prstGeom>
        </p:spPr>
      </p:pic>
      <p:sp>
        <p:nvSpPr>
          <p:cNvPr id="47" name="矩形 46">
            <a:extLst>
              <a:ext uri="{FF2B5EF4-FFF2-40B4-BE49-F238E27FC236}">
                <a16:creationId xmlns:a16="http://schemas.microsoft.com/office/drawing/2014/main" id="{CA450CC4-375A-43FD-9B32-75051CADD22A}"/>
              </a:ext>
            </a:extLst>
          </p:cNvPr>
          <p:cNvSpPr/>
          <p:nvPr/>
        </p:nvSpPr>
        <p:spPr>
          <a:xfrm>
            <a:off x="7382591" y="3045758"/>
            <a:ext cx="4485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685800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  <a:sym typeface="+mn-lt"/>
              </a:rPr>
              <a:t>Hydrous phases that survive mantle geotherm?</a:t>
            </a:r>
          </a:p>
          <a:p>
            <a:pPr marL="0" lvl="1" defTabSz="685800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  <a:sym typeface="+mn-lt"/>
              </a:rPr>
              <a:t>Figure Credit: Nishi, M, 2014.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362810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3"/>
          <p:cNvSpPr txBox="1">
            <a:spLocks noChangeArrowheads="1"/>
          </p:cNvSpPr>
          <p:nvPr/>
        </p:nvSpPr>
        <p:spPr bwMode="auto">
          <a:xfrm>
            <a:off x="813326" y="2789639"/>
            <a:ext cx="27774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700"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 sz="6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Results</a:t>
            </a:r>
            <a:endParaRPr lang="zh-CN" altLang="en-US" sz="60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84CD5301-AB11-454E-BCFB-7F82AB99049F}"/>
              </a:ext>
            </a:extLst>
          </p:cNvPr>
          <p:cNvGrpSpPr/>
          <p:nvPr/>
        </p:nvGrpSpPr>
        <p:grpSpPr>
          <a:xfrm>
            <a:off x="5451120" y="1332299"/>
            <a:ext cx="5175451" cy="2136066"/>
            <a:chOff x="5431724" y="778448"/>
            <a:chExt cx="4889635" cy="2136066"/>
          </a:xfrm>
        </p:grpSpPr>
        <p:grpSp>
          <p:nvGrpSpPr>
            <p:cNvPr id="6" name="组合 5"/>
            <p:cNvGrpSpPr/>
            <p:nvPr/>
          </p:nvGrpSpPr>
          <p:grpSpPr>
            <a:xfrm>
              <a:off x="5431724" y="1334525"/>
              <a:ext cx="4889635" cy="1579989"/>
              <a:chOff x="8097707" y="1721786"/>
              <a:chExt cx="2270491" cy="6126355"/>
            </a:xfrm>
          </p:grpSpPr>
          <p:sp>
            <p:nvSpPr>
              <p:cNvPr id="12" name="文本框 66"/>
              <p:cNvSpPr txBox="1">
                <a:spLocks noChangeArrowheads="1"/>
              </p:cNvSpPr>
              <p:nvPr/>
            </p:nvSpPr>
            <p:spPr bwMode="auto">
              <a:xfrm>
                <a:off x="8097707" y="3313246"/>
                <a:ext cx="2270491" cy="4534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lnSpc>
                    <a:spcPts val="700"/>
                  </a:lnSpc>
                  <a:defRPr sz="50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Helvetica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  <a:lvl2pPr marL="742950" indent="-28575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3429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stable along the lower mantle geotherm</a:t>
                </a:r>
              </a:p>
              <a:p>
                <a:pPr marL="3429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wt.% level of water</a:t>
                </a:r>
              </a:p>
              <a:p>
                <a:pPr marL="3429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Lin et al., </a:t>
                </a:r>
                <a:r>
                  <a:rPr lang="en-GB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PNAS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GB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2020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8106714" y="1721786"/>
                <a:ext cx="1329559" cy="1670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zh-CN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Superhydrous SiO</a:t>
                </a:r>
                <a:r>
                  <a:rPr lang="en-US" altLang="zh-CN" sz="2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altLang="zh-CN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5520069" y="778448"/>
              <a:ext cx="942975" cy="523220"/>
              <a:chOff x="6095999" y="654444"/>
              <a:chExt cx="942975" cy="523220"/>
            </a:xfrm>
          </p:grpSpPr>
          <p:sp>
            <p:nvSpPr>
              <p:cNvPr id="8" name="矩形: 圆角 31"/>
              <p:cNvSpPr/>
              <p:nvPr/>
            </p:nvSpPr>
            <p:spPr>
              <a:xfrm>
                <a:off x="6095999" y="752475"/>
                <a:ext cx="942975" cy="35242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6107209" y="654444"/>
                <a:ext cx="729943" cy="523220"/>
                <a:chOff x="943942" y="2688081"/>
                <a:chExt cx="729943" cy="523220"/>
              </a:xfrm>
            </p:grpSpPr>
            <p:sp>
              <p:nvSpPr>
                <p:cNvPr id="10" name="文本框 9"/>
                <p:cNvSpPr txBox="1"/>
                <p:nvPr/>
              </p:nvSpPr>
              <p:spPr>
                <a:xfrm>
                  <a:off x="943942" y="2688081"/>
                  <a:ext cx="60785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800" b="1" kern="2000" dirty="0">
                      <a:solidFill>
                        <a:schemeClr val="bg1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01</a:t>
                  </a:r>
                  <a:endParaRPr lang="zh-CN" altLang="en-US" sz="2800" b="1" kern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1" name="直接连接符 10"/>
                <p:cNvCxnSpPr>
                  <a:cxnSpLocks/>
                </p:cNvCxnSpPr>
                <p:nvPr/>
              </p:nvCxnSpPr>
              <p:spPr>
                <a:xfrm flipH="1">
                  <a:off x="1533600" y="2844000"/>
                  <a:ext cx="140285" cy="22320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F4DCB558-5AD9-4754-8F55-1EEDDCEAC333}"/>
              </a:ext>
            </a:extLst>
          </p:cNvPr>
          <p:cNvGrpSpPr/>
          <p:nvPr/>
        </p:nvGrpSpPr>
        <p:grpSpPr>
          <a:xfrm>
            <a:off x="5451121" y="3692106"/>
            <a:ext cx="4889635" cy="2087821"/>
            <a:chOff x="5431723" y="3297470"/>
            <a:chExt cx="4889635" cy="2087821"/>
          </a:xfrm>
        </p:grpSpPr>
        <p:grpSp>
          <p:nvGrpSpPr>
            <p:cNvPr id="15" name="组合 14"/>
            <p:cNvGrpSpPr/>
            <p:nvPr/>
          </p:nvGrpSpPr>
          <p:grpSpPr>
            <a:xfrm>
              <a:off x="5516280" y="3297470"/>
              <a:ext cx="942975" cy="523220"/>
              <a:chOff x="6095999" y="2071235"/>
              <a:chExt cx="942975" cy="523220"/>
            </a:xfrm>
          </p:grpSpPr>
          <p:sp>
            <p:nvSpPr>
              <p:cNvPr id="19" name="矩形: 圆角 39"/>
              <p:cNvSpPr/>
              <p:nvPr/>
            </p:nvSpPr>
            <p:spPr>
              <a:xfrm>
                <a:off x="6095999" y="2162175"/>
                <a:ext cx="942975" cy="35242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6107209" y="2071235"/>
                <a:ext cx="765564" cy="523220"/>
                <a:chOff x="3673121" y="2688081"/>
                <a:chExt cx="765564" cy="523220"/>
              </a:xfrm>
            </p:grpSpPr>
            <p:sp>
              <p:nvSpPr>
                <p:cNvPr id="21" name="文本框 20"/>
                <p:cNvSpPr txBox="1"/>
                <p:nvPr/>
              </p:nvSpPr>
              <p:spPr>
                <a:xfrm>
                  <a:off x="3673121" y="2688081"/>
                  <a:ext cx="60785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800" b="1" kern="2000">
                      <a:solidFill>
                        <a:schemeClr val="tx2"/>
                      </a:solidFill>
                      <a:latin typeface="Helvetica" panose="020B0604020202020204" pitchFamily="34" charset="0"/>
                    </a:defRPr>
                  </a:lvl1pPr>
                </a:lstStyle>
                <a:p>
                  <a:r>
                    <a:rPr lang="en-US" altLang="zh-CN" dirty="0">
                      <a:solidFill>
                        <a:schemeClr val="bg1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02</a:t>
                  </a:r>
                  <a:endParaRPr lang="zh-CN" altLang="en-US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22" name="直接连接符 21"/>
                <p:cNvCxnSpPr>
                  <a:cxnSpLocks/>
                </p:cNvCxnSpPr>
                <p:nvPr/>
              </p:nvCxnSpPr>
              <p:spPr>
                <a:xfrm flipH="1">
                  <a:off x="4298400" y="2844000"/>
                  <a:ext cx="140285" cy="22320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F1462128-F6AE-4D34-919D-47215D8C9172}"/>
                </a:ext>
              </a:extLst>
            </p:cNvPr>
            <p:cNvGrpSpPr/>
            <p:nvPr/>
          </p:nvGrpSpPr>
          <p:grpSpPr>
            <a:xfrm>
              <a:off x="5431723" y="3805302"/>
              <a:ext cx="4889635" cy="1579989"/>
              <a:chOff x="8097707" y="1721786"/>
              <a:chExt cx="2270491" cy="6126356"/>
            </a:xfrm>
          </p:grpSpPr>
          <p:sp>
            <p:nvSpPr>
              <p:cNvPr id="45" name="文本框 66">
                <a:extLst>
                  <a:ext uri="{FF2B5EF4-FFF2-40B4-BE49-F238E27FC236}">
                    <a16:creationId xmlns:a16="http://schemas.microsoft.com/office/drawing/2014/main" id="{0755BBBD-78FD-46F7-801E-2BD5B6144A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97707" y="3313246"/>
                <a:ext cx="2270491" cy="4534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lnSpc>
                    <a:spcPts val="700"/>
                  </a:lnSpc>
                  <a:defRPr sz="50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Helvetica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  <a:lvl2pPr marL="742950" indent="-28575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3429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O-H hydroxyl bonds break</a:t>
                </a:r>
              </a:p>
              <a:p>
                <a:pPr marL="3429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 freely moves in the FeO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lattice</a:t>
                </a:r>
              </a:p>
              <a:p>
                <a:pPr marL="3429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He et al.,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arXiv.</a:t>
                </a:r>
                <a:r>
                  <a:rPr lang="en-US" sz="2000" dirty="0">
                    <a:latin typeface="Arial" panose="020B0604020202020204" pitchFamily="34" charset="0"/>
                  </a:rPr>
                  <a:t>1810.08766, 2018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14C76346-6DCF-4B9F-B404-9B53750C763A}"/>
                  </a:ext>
                </a:extLst>
              </p:cNvPr>
              <p:cNvSpPr/>
              <p:nvPr/>
            </p:nvSpPr>
            <p:spPr>
              <a:xfrm>
                <a:off x="8106713" y="1721786"/>
                <a:ext cx="2121502" cy="1670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Superionic FeO</a:t>
                </a:r>
                <a:r>
                  <a:rPr lang="en-US" sz="2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539597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762672" y="835835"/>
            <a:ext cx="4203131" cy="712836"/>
            <a:chOff x="716110" y="187653"/>
            <a:chExt cx="4203131" cy="712836"/>
          </a:xfrm>
        </p:grpSpPr>
        <p:sp>
          <p:nvSpPr>
            <p:cNvPr id="3" name="文本框 2"/>
            <p:cNvSpPr txBox="1"/>
            <p:nvPr/>
          </p:nvSpPr>
          <p:spPr>
            <a:xfrm>
              <a:off x="716110" y="187653"/>
              <a:ext cx="4203131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en-US" altLang="zh-CN" sz="2400" b="1" dirty="0">
                  <a:latin typeface="微软雅黑"/>
                  <a:ea typeface="微软雅黑"/>
                  <a:cs typeface="+mn-ea"/>
                  <a:sym typeface="+mn-lt"/>
                </a:rPr>
                <a:t>Diamond anvil cell</a:t>
              </a:r>
              <a:endParaRPr lang="zh-CN" altLang="en-US" sz="2400" b="1" dirty="0"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" name="文本框 4"/>
            <p:cNvSpPr txBox="1"/>
            <p:nvPr/>
          </p:nvSpPr>
          <p:spPr>
            <a:xfrm>
              <a:off x="716110" y="553111"/>
              <a:ext cx="2797234" cy="289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lt"/>
                </a:rPr>
                <a:t>Why we have to use (DAC)?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762672" y="1833780"/>
            <a:ext cx="5924748" cy="105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Wide </a:t>
            </a:r>
            <a:r>
              <a:rPr lang="en-US" altLang="zh-CN" i="1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P-T </a:t>
            </a:r>
            <a:r>
              <a:rPr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range: 140 </a:t>
            </a:r>
            <a:r>
              <a:rPr lang="en-US" altLang="zh-CN" dirty="0" err="1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GPa</a:t>
            </a:r>
            <a:r>
              <a:rPr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, 3000 K.</a:t>
            </a:r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Closed system: fully controllable</a:t>
            </a:r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Small sample </a:t>
            </a:r>
            <a:r>
              <a:rPr lang="en-US" altLang="zh-CN" i="1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vs. </a:t>
            </a:r>
            <a:r>
              <a:rPr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nano probes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62672" y="3177896"/>
            <a:ext cx="5342260" cy="105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kumimoji="1" lang="en-US" altLang="zh-CN" b="1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Drawbacks:</a:t>
            </a:r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Rely on synchrotron x-ray.</a:t>
            </a:r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Prone to contamination: reproducibility.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CCB6ED8-1F45-40B5-90AF-01628BFE1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4"/>
            <a:ext cx="4203131" cy="336250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0F06FB7-0DE1-49D6-BE36-C4FC9A8772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0554"/>
            <a:ext cx="4333055" cy="331717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9670D19-5967-42EF-9BEC-825D2FADEF4A}"/>
              </a:ext>
            </a:extLst>
          </p:cNvPr>
          <p:cNvSpPr txBox="1"/>
          <p:nvPr/>
        </p:nvSpPr>
        <p:spPr>
          <a:xfrm>
            <a:off x="5762672" y="4534810"/>
            <a:ext cx="5342260" cy="139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kumimoji="1" lang="en-US" altLang="zh-CN" b="1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Strategy</a:t>
            </a:r>
            <a:r>
              <a:rPr kumimoji="1"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:</a:t>
            </a:r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Pure sample, minimal composition. </a:t>
            </a:r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Saturated condition: fast equilibrium.</a:t>
            </a:r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Specialized high-pressure x-ray probes.</a:t>
            </a:r>
          </a:p>
        </p:txBody>
      </p:sp>
    </p:spTree>
    <p:extLst>
      <p:ext uri="{BB962C8B-B14F-4D97-AF65-F5344CB8AC3E}">
        <p14:creationId xmlns:p14="http://schemas.microsoft.com/office/powerpoint/2010/main" val="231451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6FB90BD-C745-4AFD-AE14-CFD160F8AB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98" y="1649505"/>
            <a:ext cx="7307436" cy="351839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F6397056-BA36-42CF-BC3A-D49EAA7A49F4}"/>
              </a:ext>
            </a:extLst>
          </p:cNvPr>
          <p:cNvGrpSpPr/>
          <p:nvPr/>
        </p:nvGrpSpPr>
        <p:grpSpPr>
          <a:xfrm>
            <a:off x="843830" y="662414"/>
            <a:ext cx="4203131" cy="712836"/>
            <a:chOff x="716110" y="187653"/>
            <a:chExt cx="4203131" cy="712836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9E69766-DFDE-4BFC-AE76-0D54BB232BC0}"/>
                </a:ext>
              </a:extLst>
            </p:cNvPr>
            <p:cNvSpPr txBox="1"/>
            <p:nvPr/>
          </p:nvSpPr>
          <p:spPr>
            <a:xfrm>
              <a:off x="716110" y="187653"/>
              <a:ext cx="4203131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en-US" altLang="ja-JP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DAC + Laser heating</a:t>
              </a:r>
              <a:endParaRPr lang="zh-CN" altLang="en-US" sz="2400" b="1" dirty="0"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0DC1E41B-2EB3-4F34-8D1C-55F75DF25992}"/>
                </a:ext>
              </a:extLst>
            </p:cNvPr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83A25DAA-ED94-4ED5-8D53-223E5F000043}"/>
              </a:ext>
            </a:extLst>
          </p:cNvPr>
          <p:cNvSpPr txBox="1"/>
          <p:nvPr/>
        </p:nvSpPr>
        <p:spPr>
          <a:xfrm>
            <a:off x="8363431" y="2492884"/>
            <a:ext cx="3350505" cy="1465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kumimoji="1" lang="en-US" altLang="zh-CN" sz="2200" b="1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Sample assembly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kumimoji="1" lang="en-US" altLang="zh-CN" b="1" dirty="0">
                <a:solidFill>
                  <a:schemeClr val="accent2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SiO</a:t>
            </a:r>
            <a:r>
              <a:rPr kumimoji="1" lang="en-US" altLang="zh-CN" b="1" baseline="-25000" dirty="0">
                <a:solidFill>
                  <a:schemeClr val="accent2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2</a:t>
            </a:r>
            <a:r>
              <a:rPr kumimoji="1" lang="en-US" altLang="zh-CN" b="1" dirty="0">
                <a:solidFill>
                  <a:schemeClr val="accent2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 + H</a:t>
            </a:r>
            <a:r>
              <a:rPr kumimoji="1" lang="en-US" altLang="zh-CN" b="1" baseline="-25000" dirty="0">
                <a:solidFill>
                  <a:schemeClr val="accent2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2</a:t>
            </a:r>
            <a:r>
              <a:rPr kumimoji="1" lang="en-US" altLang="zh-CN" b="1" dirty="0">
                <a:solidFill>
                  <a:schemeClr val="accent2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O (saturated water)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kumimoji="1" lang="en-US" altLang="zh-CN" b="1" dirty="0"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kumimoji="1" lang="en-US" altLang="zh-CN" b="1" dirty="0">
                <a:solidFill>
                  <a:schemeClr val="accent2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Silicic acid (1-5 wt.% water)</a:t>
            </a:r>
            <a:endParaRPr kumimoji="1" lang="en-US" altLang="zh-CN" dirty="0"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964324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5029289" y="2069373"/>
            <a:ext cx="2133422" cy="1213323"/>
            <a:chOff x="1093391" y="-1169675"/>
            <a:chExt cx="1359950" cy="77343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任意多边形 4"/>
            <p:cNvSpPr/>
            <p:nvPr/>
          </p:nvSpPr>
          <p:spPr>
            <a:xfrm>
              <a:off x="1093391" y="-1169675"/>
              <a:ext cx="767828" cy="773433"/>
            </a:xfrm>
            <a:custGeom>
              <a:avLst/>
              <a:gdLst/>
              <a:ahLst/>
              <a:cxnLst/>
              <a:rect l="l" t="t" r="r" b="b"/>
              <a:pathLst>
                <a:path w="767828" h="773433">
                  <a:moveTo>
                    <a:pt x="383185" y="0"/>
                  </a:moveTo>
                  <a:cubicBezTo>
                    <a:pt x="499322" y="52"/>
                    <a:pt x="592033" y="46540"/>
                    <a:pt x="661315" y="139464"/>
                  </a:cubicBezTo>
                  <a:cubicBezTo>
                    <a:pt x="730598" y="232388"/>
                    <a:pt x="766102" y="371436"/>
                    <a:pt x="767828" y="556608"/>
                  </a:cubicBezTo>
                  <a:cubicBezTo>
                    <a:pt x="767397" y="603342"/>
                    <a:pt x="764854" y="647227"/>
                    <a:pt x="760200" y="688263"/>
                  </a:cubicBezTo>
                  <a:lnTo>
                    <a:pt x="745112" y="773433"/>
                  </a:lnTo>
                  <a:lnTo>
                    <a:pt x="506018" y="773433"/>
                  </a:lnTo>
                  <a:lnTo>
                    <a:pt x="512258" y="739730"/>
                  </a:lnTo>
                  <a:cubicBezTo>
                    <a:pt x="519316" y="691261"/>
                    <a:pt x="522956" y="630221"/>
                    <a:pt x="523179" y="556608"/>
                  </a:cubicBezTo>
                  <a:cubicBezTo>
                    <a:pt x="522882" y="459043"/>
                    <a:pt x="516509" y="384341"/>
                    <a:pt x="504060" y="332502"/>
                  </a:cubicBezTo>
                  <a:cubicBezTo>
                    <a:pt x="491610" y="280663"/>
                    <a:pt x="474867" y="245264"/>
                    <a:pt x="453830" y="226305"/>
                  </a:cubicBezTo>
                  <a:cubicBezTo>
                    <a:pt x="432793" y="207345"/>
                    <a:pt x="409245" y="198400"/>
                    <a:pt x="383185" y="199471"/>
                  </a:cubicBezTo>
                  <a:cubicBezTo>
                    <a:pt x="357143" y="198400"/>
                    <a:pt x="333720" y="207345"/>
                    <a:pt x="312917" y="226305"/>
                  </a:cubicBezTo>
                  <a:cubicBezTo>
                    <a:pt x="292114" y="245264"/>
                    <a:pt x="275605" y="280663"/>
                    <a:pt x="263390" y="332502"/>
                  </a:cubicBezTo>
                  <a:cubicBezTo>
                    <a:pt x="251174" y="384341"/>
                    <a:pt x="244927" y="459043"/>
                    <a:pt x="244648" y="556608"/>
                  </a:cubicBezTo>
                  <a:cubicBezTo>
                    <a:pt x="244857" y="630221"/>
                    <a:pt x="248424" y="691261"/>
                    <a:pt x="255347" y="739730"/>
                  </a:cubicBezTo>
                  <a:lnTo>
                    <a:pt x="261469" y="773433"/>
                  </a:lnTo>
                  <a:lnTo>
                    <a:pt x="22525" y="773433"/>
                  </a:lnTo>
                  <a:lnTo>
                    <a:pt x="7547" y="688263"/>
                  </a:lnTo>
                  <a:cubicBezTo>
                    <a:pt x="2932" y="647227"/>
                    <a:pt x="416" y="603342"/>
                    <a:pt x="0" y="556608"/>
                  </a:cubicBezTo>
                  <a:cubicBezTo>
                    <a:pt x="1664" y="370162"/>
                    <a:pt x="36925" y="230750"/>
                    <a:pt x="105783" y="138372"/>
                  </a:cubicBezTo>
                  <a:cubicBezTo>
                    <a:pt x="174641" y="45994"/>
                    <a:pt x="267108" y="-130"/>
                    <a:pt x="383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1994465" y="-1149273"/>
              <a:ext cx="458876" cy="753031"/>
            </a:xfrm>
            <a:custGeom>
              <a:avLst/>
              <a:gdLst/>
              <a:ahLst/>
              <a:cxnLst/>
              <a:rect l="l" t="t" r="r" b="b"/>
              <a:pathLst>
                <a:path w="458876" h="753031">
                  <a:moveTo>
                    <a:pt x="268100" y="0"/>
                  </a:moveTo>
                  <a:lnTo>
                    <a:pt x="458876" y="0"/>
                  </a:lnTo>
                  <a:lnTo>
                    <a:pt x="458876" y="753031"/>
                  </a:lnTo>
                  <a:lnTo>
                    <a:pt x="199654" y="753031"/>
                  </a:lnTo>
                  <a:lnTo>
                    <a:pt x="199654" y="257765"/>
                  </a:lnTo>
                  <a:lnTo>
                    <a:pt x="0" y="257765"/>
                  </a:lnTo>
                  <a:lnTo>
                    <a:pt x="0" y="97571"/>
                  </a:lnTo>
                  <a:cubicBezTo>
                    <a:pt x="57444" y="86862"/>
                    <a:pt x="107234" y="73694"/>
                    <a:pt x="149370" y="58069"/>
                  </a:cubicBezTo>
                  <a:cubicBezTo>
                    <a:pt x="191506" y="42445"/>
                    <a:pt x="231083" y="23088"/>
                    <a:pt x="2681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425340" y="3437176"/>
            <a:ext cx="4754880" cy="1986560"/>
            <a:chOff x="4602496" y="2848154"/>
            <a:chExt cx="4229927" cy="1329837"/>
          </a:xfrm>
        </p:grpSpPr>
        <p:sp>
          <p:nvSpPr>
            <p:cNvPr id="8" name="文本框 7"/>
            <p:cNvSpPr txBox="1"/>
            <p:nvPr/>
          </p:nvSpPr>
          <p:spPr>
            <a:xfrm>
              <a:off x="4602496" y="2899979"/>
              <a:ext cx="370646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C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Superhydrous SiO</a:t>
              </a:r>
              <a:r>
                <a:rPr lang="en-US" altLang="zh-CN" sz="3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zh-C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602496" y="3244972"/>
              <a:ext cx="4229927" cy="93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kumimoji="1" lang="en-US" altLang="zh-CN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Stishovite SiO</a:t>
              </a:r>
              <a:r>
                <a:rPr kumimoji="1" lang="en-US" altLang="zh-CN" spc="-150" baseline="-250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</a:t>
              </a:r>
              <a:r>
                <a:rPr kumimoji="1" lang="en-US" altLang="zh-CN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holds wt.% level of H</a:t>
              </a:r>
              <a:r>
                <a:rPr kumimoji="1" lang="en-US" altLang="zh-CN" spc="-150" baseline="-250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</a:t>
              </a:r>
              <a:r>
                <a:rPr kumimoji="1" lang="en-US" altLang="zh-CN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O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kumimoji="1" lang="en-US" altLang="zh-CN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Hydrous phase is stable at 30 </a:t>
              </a:r>
              <a:r>
                <a:rPr kumimoji="1" lang="en-US" altLang="zh-CN" spc="-150" dirty="0" err="1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GPa</a:t>
              </a:r>
              <a:r>
                <a:rPr kumimoji="1" lang="en-US" altLang="zh-CN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, ~1775 K and 54 </a:t>
              </a:r>
              <a:r>
                <a:rPr kumimoji="1" lang="en-US" altLang="zh-CN" spc="-150" dirty="0" err="1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GPa</a:t>
              </a:r>
              <a:r>
                <a:rPr kumimoji="1" lang="en-US" altLang="zh-CN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, ~1835 K.</a:t>
              </a:r>
            </a:p>
            <a:p>
              <a:pPr algn="ctr">
                <a:lnSpc>
                  <a:spcPct val="120000"/>
                </a:lnSpc>
              </a:pPr>
              <a:endParaRPr kumimoji="1" lang="en-US" altLang="zh-CN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615322" y="2848154"/>
              <a:ext cx="293570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615322" y="4078820"/>
              <a:ext cx="293570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856335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F6397056-BA36-42CF-BC3A-D49EAA7A49F4}"/>
              </a:ext>
            </a:extLst>
          </p:cNvPr>
          <p:cNvGrpSpPr/>
          <p:nvPr/>
        </p:nvGrpSpPr>
        <p:grpSpPr>
          <a:xfrm>
            <a:off x="843830" y="662414"/>
            <a:ext cx="5526148" cy="807913"/>
            <a:chOff x="716110" y="187653"/>
            <a:chExt cx="4203131" cy="807913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9E69766-DFDE-4BFC-AE76-0D54BB232BC0}"/>
                </a:ext>
              </a:extLst>
            </p:cNvPr>
            <p:cNvSpPr txBox="1"/>
            <p:nvPr/>
          </p:nvSpPr>
          <p:spPr>
            <a:xfrm>
              <a:off x="716110" y="187653"/>
              <a:ext cx="4203131" cy="80791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en-US" altLang="ja-JP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Volumes of superhydrous stishovite</a:t>
              </a:r>
              <a:endParaRPr lang="zh-CN" altLang="en-US" sz="2400" b="1" dirty="0"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0DC1E41B-2EB3-4F34-8D1C-55F75DF25992}"/>
                </a:ext>
              </a:extLst>
            </p:cNvPr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</p:cxn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6D45A76-6955-4FDE-8529-AFC6272DF9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1" y="1466454"/>
            <a:ext cx="7262480" cy="385274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66D1C88-E81F-40AA-A1E9-B42FD50A83C6}"/>
              </a:ext>
            </a:extLst>
          </p:cNvPr>
          <p:cNvSpPr txBox="1"/>
          <p:nvPr/>
        </p:nvSpPr>
        <p:spPr>
          <a:xfrm>
            <a:off x="843829" y="5375505"/>
            <a:ext cx="781189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Curve of 10 wt. % water is propagated by volume.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Large uncertainty exists because the initial water amount is 5 wt.% at most.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D7169B8-BEF9-48F8-9625-4246DE02812C}"/>
              </a:ext>
            </a:extLst>
          </p:cNvPr>
          <p:cNvSpPr txBox="1"/>
          <p:nvPr/>
        </p:nvSpPr>
        <p:spPr>
          <a:xfrm>
            <a:off x="8106308" y="2291797"/>
            <a:ext cx="3782964" cy="227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2.4-5.0 % higher volume than dry SiO</a:t>
            </a:r>
            <a:r>
              <a:rPr lang="en-US" altLang="zh-CN" sz="2000" baseline="-25000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2</a:t>
            </a:r>
            <a:endParaRPr lang="en-US" altLang="zh-CN" sz="2000" dirty="0"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2000" dirty="0"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Volume higher than the EOS of hydrous SiO</a:t>
            </a:r>
            <a:r>
              <a:rPr lang="en-US" altLang="zh-CN" sz="2000" baseline="-25000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2</a:t>
            </a:r>
            <a:r>
              <a:rPr lang="en-US" altLang="zh-CN" sz="2000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 (3.3 wt.% of water, by </a:t>
            </a:r>
            <a:r>
              <a:rPr lang="en-US" altLang="zh-CN" sz="2000" dirty="0" err="1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Nisr</a:t>
            </a:r>
            <a:r>
              <a:rPr lang="en-US" altLang="zh-CN" sz="2000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. </a:t>
            </a:r>
            <a:r>
              <a:rPr lang="en-US" altLang="zh-CN" sz="2000" i="1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AM</a:t>
            </a:r>
            <a:r>
              <a:rPr lang="en-US" altLang="zh-CN" sz="2000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, 2018)</a:t>
            </a:r>
          </a:p>
        </p:txBody>
      </p:sp>
    </p:spTree>
    <p:extLst>
      <p:ext uri="{BB962C8B-B14F-4D97-AF65-F5344CB8AC3E}">
        <p14:creationId xmlns:p14="http://schemas.microsoft.com/office/powerpoint/2010/main" val="40090788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F6397056-BA36-42CF-BC3A-D49EAA7A49F4}"/>
              </a:ext>
            </a:extLst>
          </p:cNvPr>
          <p:cNvGrpSpPr/>
          <p:nvPr/>
        </p:nvGrpSpPr>
        <p:grpSpPr>
          <a:xfrm>
            <a:off x="843830" y="662414"/>
            <a:ext cx="5252170" cy="712836"/>
            <a:chOff x="716110" y="187653"/>
            <a:chExt cx="4203131" cy="712836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9E69766-DFDE-4BFC-AE76-0D54BB232BC0}"/>
                </a:ext>
              </a:extLst>
            </p:cNvPr>
            <p:cNvSpPr txBox="1"/>
            <p:nvPr/>
          </p:nvSpPr>
          <p:spPr>
            <a:xfrm>
              <a:off x="716110" y="187653"/>
              <a:ext cx="4203131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en-US" altLang="ja-JP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Calibrating water</a:t>
              </a:r>
              <a:endParaRPr lang="zh-CN" altLang="en-US" sz="2400" b="1" dirty="0"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0DC1E41B-2EB3-4F34-8D1C-55F75DF25992}"/>
                </a:ext>
              </a:extLst>
            </p:cNvPr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D66D1C88-E81F-40AA-A1E9-B42FD50A83C6}"/>
              </a:ext>
            </a:extLst>
          </p:cNvPr>
          <p:cNvSpPr txBox="1"/>
          <p:nvPr/>
        </p:nvSpPr>
        <p:spPr>
          <a:xfrm>
            <a:off x="1344080" y="5331520"/>
            <a:ext cx="10170257" cy="139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*The </a:t>
            </a:r>
            <a:r>
              <a:rPr lang="en-US" altLang="zh-CN" i="1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V-</a:t>
            </a:r>
            <a:r>
              <a:rPr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water content relations by SIMS and TPS may fail at high pressure. error is ± 0.5 wt.%.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**water wt.% assume the expanded volume is contributed by Ice VII, following the equation: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SiO</a:t>
            </a:r>
            <a:r>
              <a:rPr lang="en-US" altLang="zh-CN" baseline="-25000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2</a:t>
            </a:r>
            <a:r>
              <a:rPr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 + H</a:t>
            </a:r>
            <a:r>
              <a:rPr lang="en-US" altLang="zh-CN" baseline="-25000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2</a:t>
            </a:r>
            <a:r>
              <a:rPr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O = SiO</a:t>
            </a:r>
            <a:r>
              <a:rPr lang="en-US" altLang="zh-CN" baseline="-25000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2</a:t>
            </a:r>
            <a:r>
              <a:rPr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·</a:t>
            </a:r>
            <a:r>
              <a:rPr lang="en-US" altLang="zh-CN" i="1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x</a:t>
            </a:r>
            <a:r>
              <a:rPr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H</a:t>
            </a:r>
            <a:r>
              <a:rPr lang="en-US" altLang="zh-CN" baseline="-25000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2</a:t>
            </a:r>
            <a:r>
              <a:rPr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O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altLang="zh-CN" dirty="0"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rPr>
              <a:t>   we estimate 10% error. 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9CF236A-C9DD-4F66-9478-713C5ED1D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839762"/>
              </p:ext>
            </p:extLst>
          </p:nvPr>
        </p:nvGraphicFramePr>
        <p:xfrm>
          <a:off x="2383074" y="1461175"/>
          <a:ext cx="7648693" cy="3657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1150">
                  <a:extLst>
                    <a:ext uri="{9D8B030D-6E8A-4147-A177-3AD203B41FA5}">
                      <a16:colId xmlns:a16="http://schemas.microsoft.com/office/drawing/2014/main" val="3331001360"/>
                    </a:ext>
                  </a:extLst>
                </a:gridCol>
                <a:gridCol w="1026501">
                  <a:extLst>
                    <a:ext uri="{9D8B030D-6E8A-4147-A177-3AD203B41FA5}">
                      <a16:colId xmlns:a16="http://schemas.microsoft.com/office/drawing/2014/main" val="447777530"/>
                    </a:ext>
                  </a:extLst>
                </a:gridCol>
                <a:gridCol w="1100795">
                  <a:extLst>
                    <a:ext uri="{9D8B030D-6E8A-4147-A177-3AD203B41FA5}">
                      <a16:colId xmlns:a16="http://schemas.microsoft.com/office/drawing/2014/main" val="4024024750"/>
                    </a:ext>
                  </a:extLst>
                </a:gridCol>
                <a:gridCol w="1039309">
                  <a:extLst>
                    <a:ext uri="{9D8B030D-6E8A-4147-A177-3AD203B41FA5}">
                      <a16:colId xmlns:a16="http://schemas.microsoft.com/office/drawing/2014/main" val="3681119332"/>
                    </a:ext>
                  </a:extLst>
                </a:gridCol>
                <a:gridCol w="1755469">
                  <a:extLst>
                    <a:ext uri="{9D8B030D-6E8A-4147-A177-3AD203B41FA5}">
                      <a16:colId xmlns:a16="http://schemas.microsoft.com/office/drawing/2014/main" val="4035504372"/>
                    </a:ext>
                  </a:extLst>
                </a:gridCol>
                <a:gridCol w="1755469">
                  <a:extLst>
                    <a:ext uri="{9D8B030D-6E8A-4147-A177-3AD203B41FA5}">
                      <a16:colId xmlns:a16="http://schemas.microsoft.com/office/drawing/2014/main" val="44775364"/>
                    </a:ext>
                  </a:extLst>
                </a:gridCol>
              </a:tblGrid>
              <a:tr h="449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GPa</a:t>
                      </a:r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2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wt.%</a:t>
                      </a:r>
                    </a:p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Nisr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2017*</a:t>
                      </a:r>
                    </a:p>
                  </a:txBody>
                  <a:tcPr marL="13083" marR="13083" marT="1308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wt.%</a:t>
                      </a:r>
                    </a:p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H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612225"/>
                  </a:ext>
                </a:extLst>
              </a:tr>
              <a:tr h="3794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 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46376328"/>
                  </a:ext>
                </a:extLst>
              </a:tr>
              <a:tr h="3794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LH05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13083" marR="13083" marT="13083" marB="0" anchor="ctr"/>
                </a:tc>
                <a:extLst>
                  <a:ext uri="{0D108BD9-81ED-4DB2-BD59-A6C34878D82A}">
                    <a16:rowId xmlns:a16="http://schemas.microsoft.com/office/drawing/2014/main" val="2269341251"/>
                  </a:ext>
                </a:extLst>
              </a:tr>
              <a:tr h="3794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LH08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13083" marR="13083" marT="13083" marB="0" anchor="ctr"/>
                </a:tc>
                <a:extLst>
                  <a:ext uri="{0D108BD9-81ED-4DB2-BD59-A6C34878D82A}">
                    <a16:rowId xmlns:a16="http://schemas.microsoft.com/office/drawing/2014/main" val="952282911"/>
                  </a:ext>
                </a:extLst>
              </a:tr>
              <a:tr h="3794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LH10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</a:t>
                      </a:r>
                    </a:p>
                  </a:txBody>
                  <a:tcPr marL="13083" marR="13083" marT="13083" marB="0" anchor="ctr"/>
                </a:tc>
                <a:extLst>
                  <a:ext uri="{0D108BD9-81ED-4DB2-BD59-A6C34878D82A}">
                    <a16:rowId xmlns:a16="http://schemas.microsoft.com/office/drawing/2014/main" val="3037919994"/>
                  </a:ext>
                </a:extLst>
              </a:tr>
              <a:tr h="3794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 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extLst>
                  <a:ext uri="{0D108BD9-81ED-4DB2-BD59-A6C34878D82A}">
                    <a16:rowId xmlns:a16="http://schemas.microsoft.com/office/drawing/2014/main" val="1998723390"/>
                  </a:ext>
                </a:extLst>
              </a:tr>
              <a:tr h="3794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LH13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13083" marR="13083" marT="13083" marB="0" anchor="ctr"/>
                </a:tc>
                <a:extLst>
                  <a:ext uri="{0D108BD9-81ED-4DB2-BD59-A6C34878D82A}">
                    <a16:rowId xmlns:a16="http://schemas.microsoft.com/office/drawing/2014/main" val="862412494"/>
                  </a:ext>
                </a:extLst>
              </a:tr>
              <a:tr h="3794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LH15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</a:t>
                      </a:r>
                    </a:p>
                  </a:txBody>
                  <a:tcPr marL="13083" marR="13083" marT="13083" marB="0" anchor="ctr"/>
                </a:tc>
                <a:extLst>
                  <a:ext uri="{0D108BD9-81ED-4DB2-BD59-A6C34878D82A}">
                    <a16:rowId xmlns:a16="http://schemas.microsoft.com/office/drawing/2014/main" val="1051973271"/>
                  </a:ext>
                </a:extLst>
              </a:tr>
              <a:tr h="3794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LH18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83" marR="13083" marT="1308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 marL="13083" marR="13083" marT="1308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920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208672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1008</Words>
  <Application>Microsoft Office PowerPoint</Application>
  <PresentationFormat>宽屏</PresentationFormat>
  <Paragraphs>180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Helvetica</vt:lpstr>
      <vt:lpstr>思源黑体 CN Bold</vt:lpstr>
      <vt:lpstr>思源黑体 CN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粒子</dc:title>
  <dc:creator>第一PPT</dc:creator>
  <cp:keywords>www.1ppt.com</cp:keywords>
  <dc:description>www.1ppt.com</dc:description>
  <cp:lastModifiedBy>Qingyang Hu</cp:lastModifiedBy>
  <cp:revision>277</cp:revision>
  <dcterms:created xsi:type="dcterms:W3CDTF">2018-09-17T11:33:34Z</dcterms:created>
  <dcterms:modified xsi:type="dcterms:W3CDTF">2020-05-01T09:08:01Z</dcterms:modified>
</cp:coreProperties>
</file>