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1A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04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3BCF5-AC3F-4D44-B8CD-4BC6996F6DBC}" type="datetimeFigureOut">
              <a:rPr lang="en-GB" smtClean="0"/>
              <a:t>04/05/2020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C7D6A-3F29-4FFB-98CF-39890964D4E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744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C7D6A-3F29-4FFB-98CF-39890964D4EF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8423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C7D6A-3F29-4FFB-98CF-39890964D4EF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6464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C7D6A-3F29-4FFB-98CF-39890964D4EF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0389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C7D6A-3F29-4FFB-98CF-39890964D4EF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082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C7D6A-3F29-4FFB-98CF-39890964D4EF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9851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C7D6A-3F29-4FFB-98CF-39890964D4EF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5882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39D9-F511-42ED-959D-D4D0F005EB01}" type="datetimeFigureOut">
              <a:rPr lang="en-GB" smtClean="0"/>
              <a:t>04/05/2020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BDD9-FF83-4150-A758-6F8B7C58A0B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05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39D9-F511-42ED-959D-D4D0F005EB01}" type="datetimeFigureOut">
              <a:rPr lang="en-GB" smtClean="0"/>
              <a:t>04/05/2020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BDD9-FF83-4150-A758-6F8B7C58A0B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9337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39D9-F511-42ED-959D-D4D0F005EB01}" type="datetimeFigureOut">
              <a:rPr lang="en-GB" smtClean="0"/>
              <a:t>04/05/2020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BDD9-FF83-4150-A758-6F8B7C58A0B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4974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39D9-F511-42ED-959D-D4D0F005EB01}" type="datetimeFigureOut">
              <a:rPr lang="en-GB" smtClean="0"/>
              <a:t>04/05/2020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BDD9-FF83-4150-A758-6F8B7C58A0B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9233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39D9-F511-42ED-959D-D4D0F005EB01}" type="datetimeFigureOut">
              <a:rPr lang="en-GB" smtClean="0"/>
              <a:t>04/05/2020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BDD9-FF83-4150-A758-6F8B7C58A0B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4473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39D9-F511-42ED-959D-D4D0F005EB01}" type="datetimeFigureOut">
              <a:rPr lang="en-GB" smtClean="0"/>
              <a:t>04/05/2020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BDD9-FF83-4150-A758-6F8B7C58A0B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637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39D9-F511-42ED-959D-D4D0F005EB01}" type="datetimeFigureOut">
              <a:rPr lang="en-GB" smtClean="0"/>
              <a:t>04/05/2020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BDD9-FF83-4150-A758-6F8B7C58A0B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6049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39D9-F511-42ED-959D-D4D0F005EB01}" type="datetimeFigureOut">
              <a:rPr lang="en-GB" smtClean="0"/>
              <a:t>04/05/2020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BDD9-FF83-4150-A758-6F8B7C58A0B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1760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39D9-F511-42ED-959D-D4D0F005EB01}" type="datetimeFigureOut">
              <a:rPr lang="en-GB" smtClean="0"/>
              <a:t>04/05/2020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BDD9-FF83-4150-A758-6F8B7C58A0B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0951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39D9-F511-42ED-959D-D4D0F005EB01}" type="datetimeFigureOut">
              <a:rPr lang="en-GB" smtClean="0"/>
              <a:t>04/05/2020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BDD9-FF83-4150-A758-6F8B7C58A0B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0955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39D9-F511-42ED-959D-D4D0F005EB01}" type="datetimeFigureOut">
              <a:rPr lang="en-GB" smtClean="0"/>
              <a:t>04/05/2020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BDD9-FF83-4150-A758-6F8B7C58A0B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2439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739D9-F511-42ED-959D-D4D0F005EB01}" type="datetimeFigureOut">
              <a:rPr lang="en-GB" smtClean="0"/>
              <a:t>04/05/2020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0BDD9-FF83-4150-A758-6F8B7C58A0B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1690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  <a:alpha val="0"/>
              </a:schemeClr>
            </a:gs>
            <a:gs pos="74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1" t="46492" r="320" b="1067"/>
          <a:stretch/>
        </p:blipFill>
        <p:spPr>
          <a:xfrm rot="10800000">
            <a:off x="-28879" y="0"/>
            <a:ext cx="12544725" cy="68801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79678" y="-88451"/>
            <a:ext cx="12646325" cy="132458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  <a:alpha val="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Belemnites, clumped isotopes and oxygen fractionation </a:t>
            </a:r>
            <a:r>
              <a:rPr lang="da-DK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/>
            </a:r>
            <a:br>
              <a:rPr lang="da-DK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endParaRPr lang="en-GB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b="1" dirty="0">
                <a:solidFill>
                  <a:schemeClr val="bg1"/>
                </a:solidFill>
              </a:rPr>
              <a:t>Madeleine L. Vickers, </a:t>
            </a:r>
            <a:r>
              <a:rPr lang="da-DK" dirty="0">
                <a:solidFill>
                  <a:schemeClr val="bg1"/>
                </a:solidFill>
              </a:rPr>
              <a:t>Stefano M. Bernasconi, Clemens V. Ullmann, Stephen P. Hesselbo, Gregory D. Price, Christoph Korte</a:t>
            </a:r>
          </a:p>
        </p:txBody>
      </p:sp>
      <p:pic>
        <p:nvPicPr>
          <p:cNvPr id="1026" name="Picture 2" descr="University of Copenhagen (KU), Denmark | Study.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758" y="-30949"/>
            <a:ext cx="3096142" cy="115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egu2020.eu/cc_by_logo_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5842" y="6289046"/>
            <a:ext cx="1626158" cy="56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369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  <a:latin typeface="+mn-lt"/>
              </a:rPr>
              <a:t>All samples are derived from the Middle Jurassic Peterborough Member of the Oxford Clay Formation, outcropping at Christian </a:t>
            </a:r>
            <a:r>
              <a:rPr lang="en-US" dirty="0" err="1">
                <a:solidFill>
                  <a:srgbClr val="C00000"/>
                </a:solidFill>
                <a:latin typeface="+mn-lt"/>
              </a:rPr>
              <a:t>Malford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. </a:t>
            </a:r>
            <a:endParaRPr lang="en-GB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18515" y="2198119"/>
            <a:ext cx="758401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Preservation exceptional: immature sedimentary organic material with </a:t>
            </a:r>
            <a:r>
              <a:rPr lang="en-US" sz="2400" i="1" dirty="0" err="1"/>
              <a:t>T</a:t>
            </a:r>
            <a:r>
              <a:rPr lang="en-US" sz="2400" baseline="-25000" dirty="0" err="1"/>
              <a:t>max</a:t>
            </a:r>
            <a:r>
              <a:rPr lang="en-US" sz="2400" baseline="-25000" dirty="0"/>
              <a:t> </a:t>
            </a:r>
            <a:r>
              <a:rPr lang="en-US" sz="2400" dirty="0"/>
              <a:t>values of 411 °C and HI 694 mg HC/g TOC </a:t>
            </a:r>
            <a:r>
              <a:rPr lang="nb-NO" sz="2400" dirty="0"/>
              <a:t>(Glass et al., 2012).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All samples are from the Callovian </a:t>
            </a:r>
            <a:r>
              <a:rPr lang="en-US" sz="2400" dirty="0" err="1"/>
              <a:t>Athleta</a:t>
            </a:r>
            <a:r>
              <a:rPr lang="en-US" sz="2400" dirty="0"/>
              <a:t> Zone (</a:t>
            </a:r>
            <a:r>
              <a:rPr lang="en-US" sz="2400" dirty="0" err="1"/>
              <a:t>Phaeinum</a:t>
            </a:r>
            <a:r>
              <a:rPr lang="en-US" sz="2400" i="1" dirty="0"/>
              <a:t> </a:t>
            </a:r>
            <a:r>
              <a:rPr lang="en-US" sz="2400" dirty="0"/>
              <a:t>subzone).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All belemnites analysed are from the genus </a:t>
            </a:r>
            <a:r>
              <a:rPr lang="en-US" sz="2400" i="1" dirty="0" err="1"/>
              <a:t>Cylindroteuthis</a:t>
            </a:r>
            <a:r>
              <a:rPr lang="en-US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Original </a:t>
            </a:r>
            <a:r>
              <a:rPr lang="en-US" sz="2400" dirty="0" err="1"/>
              <a:t>aragonitic</a:t>
            </a:r>
            <a:r>
              <a:rPr lang="en-US" sz="2400" dirty="0"/>
              <a:t> belemnite </a:t>
            </a:r>
            <a:r>
              <a:rPr lang="en-US" sz="2400" dirty="0" err="1"/>
              <a:t>phragmocones</a:t>
            </a:r>
            <a:r>
              <a:rPr lang="en-US" sz="2400" dirty="0"/>
              <a:t> preserved.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Ammonite (</a:t>
            </a:r>
            <a:r>
              <a:rPr lang="en-GB" sz="2400" i="1" dirty="0" err="1"/>
              <a:t>Kosmoceras</a:t>
            </a:r>
            <a:r>
              <a:rPr lang="en-GB" sz="2400" dirty="0"/>
              <a:t>) and bivalve (</a:t>
            </a:r>
            <a:r>
              <a:rPr lang="en-GB" sz="2400" i="1" dirty="0" err="1"/>
              <a:t>Mesosacella</a:t>
            </a:r>
            <a:r>
              <a:rPr lang="en-GB" sz="2400" dirty="0"/>
              <a:t>) aragonite present too</a:t>
            </a:r>
            <a:r>
              <a:rPr lang="en-GB" sz="2400" dirty="0" smtClean="0"/>
              <a:t>.</a:t>
            </a:r>
            <a:endParaRPr lang="en-GB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37708"/>
            <a:ext cx="3090565" cy="4351338"/>
          </a:xfrm>
        </p:spPr>
      </p:pic>
      <p:sp>
        <p:nvSpPr>
          <p:cNvPr id="8" name="TextBox 7"/>
          <p:cNvSpPr txBox="1"/>
          <p:nvPr/>
        </p:nvSpPr>
        <p:spPr>
          <a:xfrm>
            <a:off x="9251455" y="6510794"/>
            <a:ext cx="29518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© authors. All rights reserved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857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4947130" y="2985566"/>
            <a:ext cx="3782004" cy="3437421"/>
            <a:chOff x="4257267" y="2876563"/>
            <a:chExt cx="3404301" cy="3094131"/>
          </a:xfrm>
        </p:grpSpPr>
        <p:grpSp>
          <p:nvGrpSpPr>
            <p:cNvPr id="8" name="Group 7"/>
            <p:cNvGrpSpPr/>
            <p:nvPr/>
          </p:nvGrpSpPr>
          <p:grpSpPr>
            <a:xfrm>
              <a:off x="4257267" y="2876563"/>
              <a:ext cx="3404301" cy="3094131"/>
              <a:chOff x="3997960" y="3165369"/>
              <a:chExt cx="3459480" cy="3144283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408" t="8592" r="5926" b="30816"/>
              <a:stretch/>
            </p:blipFill>
            <p:spPr>
              <a:xfrm>
                <a:off x="3997960" y="3165369"/>
                <a:ext cx="3459480" cy="3144283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4211320" y="3373120"/>
                <a:ext cx="10502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/>
                  <a:t>PRW 720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5835179" y="5212080"/>
              <a:ext cx="11503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ammonite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53303" y="3527024"/>
              <a:ext cx="1336196" cy="3324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phragmocone</a:t>
              </a:r>
              <a:endParaRPr lang="en-GB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28832" y="3429406"/>
              <a:ext cx="9333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rostrum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4872348" y="3845761"/>
              <a:ext cx="786772" cy="487885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6328833" y="3683533"/>
              <a:ext cx="307432" cy="289023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6477000" y="4810760"/>
              <a:ext cx="318530" cy="50800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667" y="365125"/>
            <a:ext cx="8669866" cy="1325563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  <a:latin typeface="+mn-lt"/>
              </a:rPr>
              <a:t>Clumped isotope temperature reconstructions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94667" y="1688899"/>
            <a:ext cx="7742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Belemnite rostrum-phragmocone pairs give clumped isotope temperatures within error of each other (one exception, PRW393</a:t>
            </a:r>
            <a:r>
              <a:rPr lang="en-GB" sz="2400" dirty="0" smtClean="0"/>
              <a:t>).</a:t>
            </a: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74" y="438590"/>
            <a:ext cx="3495691" cy="615293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251455" y="6510794"/>
            <a:ext cx="29518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© authors. All rights reserved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9349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0987" y="246591"/>
            <a:ext cx="5071533" cy="1325563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  <a:latin typeface="+mn-lt"/>
              </a:rPr>
              <a:t>Stable isotopes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43135" y="1707622"/>
            <a:ext cx="59085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Rostrum calcite has higher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GB" sz="2400" baseline="30000" dirty="0"/>
              <a:t>13</a:t>
            </a:r>
            <a:r>
              <a:rPr lang="en-GB" sz="2400" dirty="0"/>
              <a:t>C and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GB" sz="2400" baseline="30000" dirty="0"/>
              <a:t>18</a:t>
            </a:r>
            <a:r>
              <a:rPr lang="en-GB" sz="2400" dirty="0"/>
              <a:t>O than phragmocone aragonite exception: PRW 393 (also anomalous 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Rostrum calcite has much smaller spread for both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GB" sz="2400" baseline="30000" dirty="0"/>
              <a:t>13</a:t>
            </a:r>
            <a:r>
              <a:rPr lang="en-GB" sz="2400" dirty="0"/>
              <a:t>C and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GB" sz="2400" baseline="30000" dirty="0"/>
              <a:t>18</a:t>
            </a:r>
            <a:r>
              <a:rPr lang="en-GB" sz="2400" dirty="0"/>
              <a:t>O than aragonite (phragmocone and non-belemnite aragonite).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Rostrum calcite generally higher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GB" sz="2400" baseline="30000" dirty="0"/>
              <a:t>18</a:t>
            </a:r>
            <a:r>
              <a:rPr lang="en-GB" sz="2400" dirty="0"/>
              <a:t>O than phragmocone and other aragonite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Rostrum calcite higher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GB" sz="2400" baseline="30000" dirty="0"/>
              <a:t>13</a:t>
            </a:r>
            <a:r>
              <a:rPr lang="en-GB" sz="2400" dirty="0"/>
              <a:t>C than phragmocone, though within range similar range to other aragonite.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28" y="799045"/>
            <a:ext cx="4308750" cy="54900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51455" y="6510794"/>
            <a:ext cx="29518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© authors. All rights reserved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5275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431" y="263529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  <a:latin typeface="+mn-lt"/>
              </a:rPr>
              <a:t>Reconstructed </a:t>
            </a:r>
            <a:r>
              <a:rPr lang="el-GR" sz="4000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δ</a:t>
            </a:r>
            <a:r>
              <a:rPr lang="en-GB" sz="4000" baseline="30000" dirty="0">
                <a:solidFill>
                  <a:srgbClr val="C00000"/>
                </a:solidFill>
                <a:latin typeface="+mn-lt"/>
              </a:rPr>
              <a:t>18</a:t>
            </a:r>
            <a:r>
              <a:rPr lang="en-GB" sz="4000" dirty="0">
                <a:solidFill>
                  <a:srgbClr val="C00000"/>
                </a:solidFill>
                <a:latin typeface="+mn-lt"/>
              </a:rPr>
              <a:t>O</a:t>
            </a:r>
            <a:r>
              <a:rPr lang="en-GB" sz="4000" baseline="-25000" dirty="0">
                <a:solidFill>
                  <a:srgbClr val="C00000"/>
                </a:solidFill>
                <a:latin typeface="+mn-lt"/>
              </a:rPr>
              <a:t>sw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476205" y="1399157"/>
            <a:ext cx="446193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Kim and O’Neil (1997) calcite thermometry equation returns more positive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GB" sz="2000" baseline="30000" dirty="0"/>
              <a:t>18</a:t>
            </a:r>
            <a:r>
              <a:rPr lang="en-GB" sz="2000" dirty="0"/>
              <a:t>O</a:t>
            </a:r>
            <a:r>
              <a:rPr lang="en-GB" sz="2000" baseline="-25000" dirty="0"/>
              <a:t>sw</a:t>
            </a:r>
            <a:r>
              <a:rPr lang="en-GB" sz="2000" dirty="0"/>
              <a:t> than the aragonite equations give for the same belemnite.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Our data therefore suggests that the fractionation factor for oxygen isotopes in belemnite calcite from seawater is closer to that of slow-growing abiogenic calcites (e.g. </a:t>
            </a:r>
            <a:r>
              <a:rPr lang="en-US" sz="2000" dirty="0" err="1"/>
              <a:t>Kele</a:t>
            </a:r>
            <a:r>
              <a:rPr lang="en-US" sz="2000" dirty="0"/>
              <a:t> et al., 2015; </a:t>
            </a:r>
            <a:r>
              <a:rPr lang="en-US" sz="2000" dirty="0" err="1"/>
              <a:t>Daëron</a:t>
            </a:r>
            <a:r>
              <a:rPr lang="en-US" sz="2000" dirty="0"/>
              <a:t> et al., 2019</a:t>
            </a:r>
            <a:r>
              <a:rPr lang="en-US" sz="2000" dirty="0" smtClean="0"/>
              <a:t>) than rapidly-grown synthetic calcite (e.g. Kim and O’Neil, 1997) or other biogenic calcites (e.g. Craig, 1965; Brand et al., 2013).</a:t>
            </a:r>
            <a:endParaRPr lang="en-GB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848" y="365125"/>
            <a:ext cx="5310001" cy="59400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51455" y="6510794"/>
            <a:ext cx="29518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© authors. All rights reserved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718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C00000"/>
                </a:solidFill>
                <a:latin typeface="+mn-lt"/>
              </a:rPr>
              <a:t>References</a:t>
            </a:r>
            <a:endParaRPr lang="en-GB" sz="4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000" dirty="0"/>
              <a:t>Brand, U., </a:t>
            </a:r>
            <a:r>
              <a:rPr lang="en-US" sz="2000" dirty="0" err="1"/>
              <a:t>Azmy</a:t>
            </a:r>
            <a:r>
              <a:rPr lang="en-US" sz="2000" dirty="0"/>
              <a:t>, K., </a:t>
            </a:r>
            <a:r>
              <a:rPr lang="en-US" sz="2000" dirty="0" err="1"/>
              <a:t>Bitner</a:t>
            </a:r>
            <a:r>
              <a:rPr lang="en-US" sz="2000" dirty="0"/>
              <a:t>, M., Logan, A., </a:t>
            </a:r>
            <a:r>
              <a:rPr lang="en-US" sz="2000" dirty="0" err="1"/>
              <a:t>Zuschin</a:t>
            </a:r>
            <a:r>
              <a:rPr lang="en-US" sz="2000" dirty="0"/>
              <a:t>, M., Came, R., Ruggiero, E., 2013. Oxygen isotopes and MgCO3 in brachiopod calcite and a new </a:t>
            </a:r>
            <a:r>
              <a:rPr lang="en-US" sz="2000" dirty="0" err="1"/>
              <a:t>paleotemperature</a:t>
            </a:r>
            <a:r>
              <a:rPr lang="en-US" sz="2000" dirty="0"/>
              <a:t> equation. Chemical Geology 359, 23-31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000" dirty="0"/>
              <a:t>Craig, H., 1965, The measurement of oxygen isotope palaeotemperatures, in </a:t>
            </a:r>
            <a:r>
              <a:rPr lang="en-US" sz="2000" dirty="0" err="1"/>
              <a:t>Tongiorgi</a:t>
            </a:r>
            <a:r>
              <a:rPr lang="en-US" sz="2000" dirty="0"/>
              <a:t>, E., ed</a:t>
            </a:r>
            <a:r>
              <a:rPr lang="en-US" sz="2000" dirty="0" smtClean="0"/>
              <a:t>., Stable </a:t>
            </a:r>
            <a:r>
              <a:rPr lang="en-US" sz="2000" dirty="0"/>
              <a:t>isotopes in oceanographic studies and palaeotemperatures: Pisa, Italy, </a:t>
            </a:r>
            <a:r>
              <a:rPr lang="en-US" sz="2000" i="1" dirty="0" err="1" smtClean="0"/>
              <a:t>Consiglio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Nazionale</a:t>
            </a:r>
            <a:r>
              <a:rPr lang="en-US" sz="2000" i="1" dirty="0" smtClean="0"/>
              <a:t> </a:t>
            </a:r>
            <a:r>
              <a:rPr lang="en-US" sz="2000" i="1" dirty="0" err="1"/>
              <a:t>delle</a:t>
            </a:r>
            <a:r>
              <a:rPr lang="en-US" sz="2000" i="1" dirty="0"/>
              <a:t> </a:t>
            </a:r>
            <a:r>
              <a:rPr lang="en-US" sz="2000" i="1" dirty="0" err="1"/>
              <a:t>Richerche</a:t>
            </a:r>
            <a:r>
              <a:rPr lang="en-US" sz="2000" i="1" dirty="0"/>
              <a:t>, </a:t>
            </a:r>
            <a:r>
              <a:rPr lang="en-US" sz="2000" i="1" dirty="0" err="1"/>
              <a:t>Laboratorio</a:t>
            </a:r>
            <a:r>
              <a:rPr lang="en-US" sz="2000" i="1" dirty="0"/>
              <a:t> di </a:t>
            </a:r>
            <a:r>
              <a:rPr lang="en-US" sz="2000" i="1" dirty="0" err="1" smtClean="0"/>
              <a:t>Geologia</a:t>
            </a:r>
            <a:r>
              <a:rPr lang="en-US" sz="2000" i="1" dirty="0" smtClean="0"/>
              <a:t> </a:t>
            </a:r>
            <a:r>
              <a:rPr lang="en-US" sz="2000" dirty="0" err="1" smtClean="0"/>
              <a:t>Nucleare</a:t>
            </a:r>
            <a:r>
              <a:rPr lang="en-US" sz="2000" dirty="0"/>
              <a:t>, </a:t>
            </a:r>
            <a:r>
              <a:rPr lang="en-US" sz="2000" dirty="0" smtClean="0"/>
              <a:t>161-182</a:t>
            </a:r>
            <a:r>
              <a:rPr lang="en-US" sz="2000" dirty="0"/>
              <a:t>. </a:t>
            </a:r>
          </a:p>
          <a:p>
            <a:pPr marL="0" indent="0">
              <a:buNone/>
            </a:pPr>
            <a:r>
              <a:rPr lang="en-US" sz="2000" dirty="0" err="1" smtClean="0"/>
              <a:t>Daëron</a:t>
            </a:r>
            <a:r>
              <a:rPr lang="en-US" sz="2000" dirty="0" smtClean="0"/>
              <a:t>, M., Drysdale, R.N., </a:t>
            </a:r>
            <a:r>
              <a:rPr lang="en-US" sz="2000" dirty="0" err="1" smtClean="0"/>
              <a:t>Peral</a:t>
            </a:r>
            <a:r>
              <a:rPr lang="en-US" sz="2000" dirty="0" smtClean="0"/>
              <a:t>, M., </a:t>
            </a:r>
            <a:r>
              <a:rPr lang="en-US" sz="2000" dirty="0" err="1" smtClean="0"/>
              <a:t>Huyghe</a:t>
            </a:r>
            <a:r>
              <a:rPr lang="en-US" sz="2000" dirty="0" smtClean="0"/>
              <a:t>, D., </a:t>
            </a:r>
            <a:r>
              <a:rPr lang="en-US" sz="2000" dirty="0" err="1" smtClean="0"/>
              <a:t>Blamart</a:t>
            </a:r>
            <a:r>
              <a:rPr lang="en-US" sz="2000" dirty="0" smtClean="0"/>
              <a:t>, D., </a:t>
            </a:r>
            <a:r>
              <a:rPr lang="en-US" sz="2000" dirty="0" err="1" smtClean="0"/>
              <a:t>Coplen</a:t>
            </a:r>
            <a:r>
              <a:rPr lang="en-US" sz="2000" dirty="0" smtClean="0"/>
              <a:t>, T.B., </a:t>
            </a:r>
            <a:r>
              <a:rPr lang="en-US" sz="2000" dirty="0" err="1" smtClean="0"/>
              <a:t>Lartaud</a:t>
            </a:r>
            <a:r>
              <a:rPr lang="en-US" sz="2000" dirty="0" smtClean="0"/>
              <a:t>, F. and </a:t>
            </a:r>
            <a:r>
              <a:rPr lang="en-US" sz="2000" dirty="0" err="1" smtClean="0"/>
              <a:t>Zanchetta</a:t>
            </a:r>
            <a:r>
              <a:rPr lang="en-US" sz="2000" dirty="0" smtClean="0"/>
              <a:t>, G., 2019. Most Earth-surface calcites precipitate out of isotopic equilibrium. </a:t>
            </a:r>
            <a:r>
              <a:rPr lang="en-US" sz="2000" i="1" dirty="0" smtClean="0"/>
              <a:t>Nature Communications</a:t>
            </a:r>
            <a:r>
              <a:rPr lang="en-US" sz="2000" dirty="0" smtClean="0"/>
              <a:t>, 10, 1-7.</a:t>
            </a:r>
          </a:p>
          <a:p>
            <a:pPr marL="0" indent="0">
              <a:buNone/>
            </a:pPr>
            <a:r>
              <a:rPr lang="nb-NO" sz="2000" dirty="0" smtClean="0"/>
              <a:t>Glass</a:t>
            </a:r>
            <a:r>
              <a:rPr lang="nb-NO" sz="2000" dirty="0"/>
              <a:t>, K., Ito, S., Wilby, P.R., Sota, T., Nakamura, A., Bowers, C.R., Vinther, J., Dutta, S</a:t>
            </a:r>
            <a:r>
              <a:rPr lang="nb-NO" sz="2000" dirty="0" smtClean="0"/>
              <a:t>., Summons</a:t>
            </a:r>
            <a:r>
              <a:rPr lang="nb-NO" sz="2000" dirty="0"/>
              <a:t>, R., Briggs, D.E.G., Wakamatsu, K., Simon, J.D., 2012. Direct </a:t>
            </a:r>
            <a:r>
              <a:rPr lang="nb-NO" sz="2000" dirty="0" smtClean="0"/>
              <a:t>chemical evidence </a:t>
            </a:r>
            <a:r>
              <a:rPr lang="nb-NO" sz="2000" dirty="0"/>
              <a:t>for eumelanin pigment from the Jurassic period. </a:t>
            </a:r>
            <a:r>
              <a:rPr lang="nb-NO" sz="2000" i="1" dirty="0"/>
              <a:t>Proceedings of </a:t>
            </a:r>
            <a:r>
              <a:rPr lang="nb-NO" sz="2000" i="1" dirty="0" smtClean="0"/>
              <a:t>the National </a:t>
            </a:r>
            <a:r>
              <a:rPr lang="nb-NO" sz="2000" i="1" dirty="0"/>
              <a:t>Academy of Sciences</a:t>
            </a:r>
            <a:r>
              <a:rPr lang="nb-NO" sz="2000" dirty="0"/>
              <a:t> 109, 10218–10223.</a:t>
            </a:r>
          </a:p>
          <a:p>
            <a:pPr marL="0" indent="0">
              <a:buNone/>
            </a:pPr>
            <a:r>
              <a:rPr lang="en-US" sz="2000" dirty="0"/>
              <a:t>Grossmann, E.L. and Ku, T.L., 1986. Stable oxygen and carbon isotope fractionation in biogenic aragonite: temperature effect. </a:t>
            </a:r>
            <a:r>
              <a:rPr lang="en-US" sz="2000" i="1" dirty="0"/>
              <a:t>Chemical Geology, </a:t>
            </a:r>
            <a:r>
              <a:rPr lang="en-US" sz="2000" dirty="0" smtClean="0"/>
              <a:t>59</a:t>
            </a:r>
            <a:r>
              <a:rPr lang="en-US" sz="2000" dirty="0"/>
              <a:t>, </a:t>
            </a:r>
            <a:r>
              <a:rPr lang="en-US" sz="2000" dirty="0" smtClean="0"/>
              <a:t>59-74</a:t>
            </a:r>
            <a:r>
              <a:rPr lang="en-US" sz="2000" dirty="0"/>
              <a:t>.</a:t>
            </a:r>
            <a:endParaRPr lang="en-GB" sz="2000" dirty="0"/>
          </a:p>
          <a:p>
            <a:pPr marL="0" indent="0">
              <a:buNone/>
            </a:pPr>
            <a:r>
              <a:rPr lang="en-GB" sz="2000" dirty="0" err="1"/>
              <a:t>Kele</a:t>
            </a:r>
            <a:r>
              <a:rPr lang="en-GB" sz="2000" dirty="0"/>
              <a:t>, S., </a:t>
            </a:r>
            <a:r>
              <a:rPr lang="en-GB" sz="2000" dirty="0" err="1"/>
              <a:t>Breitenbach</a:t>
            </a:r>
            <a:r>
              <a:rPr lang="en-GB" sz="2000" dirty="0"/>
              <a:t>, S.F., </a:t>
            </a:r>
            <a:r>
              <a:rPr lang="en-GB" sz="2000" dirty="0" err="1"/>
              <a:t>Capezzuoli</a:t>
            </a:r>
            <a:r>
              <a:rPr lang="en-GB" sz="2000" dirty="0"/>
              <a:t>, E., Meckler, A.N., Ziegler, M., Millan, I.M., Kluge, T., </a:t>
            </a:r>
            <a:r>
              <a:rPr lang="en-GB" sz="2000" dirty="0" err="1"/>
              <a:t>Deák</a:t>
            </a:r>
            <a:r>
              <a:rPr lang="en-GB" sz="2000" dirty="0"/>
              <a:t>, J., </a:t>
            </a:r>
            <a:r>
              <a:rPr lang="en-GB" sz="2000" dirty="0" err="1"/>
              <a:t>Hanselmann</a:t>
            </a:r>
            <a:r>
              <a:rPr lang="en-GB" sz="2000" dirty="0"/>
              <a:t>, K., John, C.M., 2015. Temperature dependence of oxygen-and clumped isotope fractionation in carbonates: a study of travertines and </a:t>
            </a:r>
            <a:r>
              <a:rPr lang="en-GB" sz="2000" dirty="0" err="1"/>
              <a:t>tufas</a:t>
            </a:r>
            <a:r>
              <a:rPr lang="en-GB" sz="2000" dirty="0"/>
              <a:t> in the 6–95 C temperature range. </a:t>
            </a:r>
            <a:r>
              <a:rPr lang="en-GB" sz="2000" i="1" dirty="0" err="1"/>
              <a:t>Geochimica</a:t>
            </a:r>
            <a:r>
              <a:rPr lang="en-GB" sz="2000" i="1" dirty="0"/>
              <a:t> et </a:t>
            </a:r>
            <a:r>
              <a:rPr lang="en-GB" sz="2000" i="1" dirty="0" err="1"/>
              <a:t>Cosmochimica</a:t>
            </a:r>
            <a:r>
              <a:rPr lang="en-GB" sz="2000" i="1" dirty="0"/>
              <a:t> </a:t>
            </a:r>
            <a:r>
              <a:rPr lang="en-GB" sz="2000" i="1" dirty="0" err="1"/>
              <a:t>Acta</a:t>
            </a:r>
            <a:r>
              <a:rPr lang="en-GB" sz="2000" dirty="0"/>
              <a:t> 168, 172-192.</a:t>
            </a:r>
            <a:endParaRPr lang="da-DK" sz="2000" dirty="0"/>
          </a:p>
          <a:p>
            <a:pPr marL="0" indent="0">
              <a:buNone/>
            </a:pPr>
            <a:r>
              <a:rPr lang="en-GB" sz="2000" dirty="0" smtClean="0"/>
              <a:t>Kim, S.-T., O'Neil, J.R., 1997. Equilibrium and </a:t>
            </a:r>
            <a:r>
              <a:rPr lang="en-GB" sz="2000" dirty="0" err="1" smtClean="0"/>
              <a:t>nonequilibrium</a:t>
            </a:r>
            <a:r>
              <a:rPr lang="en-GB" sz="2000" dirty="0" smtClean="0"/>
              <a:t> oxygen isotope effects in synthetic carbonates. </a:t>
            </a:r>
            <a:r>
              <a:rPr lang="en-GB" sz="2000" i="1" dirty="0" err="1" smtClean="0"/>
              <a:t>Geochimica</a:t>
            </a:r>
            <a:r>
              <a:rPr lang="en-GB" sz="2000" i="1" dirty="0" smtClean="0"/>
              <a:t> et </a:t>
            </a:r>
            <a:r>
              <a:rPr lang="en-GB" sz="2000" i="1" dirty="0" err="1" smtClean="0"/>
              <a:t>Cosmochimica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Acta</a:t>
            </a:r>
            <a:r>
              <a:rPr lang="en-GB" sz="2000" i="1" dirty="0" smtClean="0"/>
              <a:t> </a:t>
            </a:r>
            <a:r>
              <a:rPr lang="en-GB" sz="2000" dirty="0" smtClean="0"/>
              <a:t>61, 3461-3475.</a:t>
            </a:r>
          </a:p>
          <a:p>
            <a:pPr marL="0" indent="0">
              <a:buNone/>
            </a:pPr>
            <a:r>
              <a:rPr lang="en-US" sz="2000" dirty="0" smtClean="0"/>
              <a:t>White</a:t>
            </a:r>
            <a:r>
              <a:rPr lang="en-US" sz="2000" dirty="0"/>
              <a:t>, R.M.P., Dennis, P.F. and Atkinson, T.C., 1999. Experimental calibration and field investigation of the oxygen isotopic fractionation between biogenic aragonite and water. </a:t>
            </a:r>
            <a:r>
              <a:rPr lang="en-US" sz="2000" i="1" dirty="0"/>
              <a:t>Rapid Communications in Mass Spectrometry</a:t>
            </a:r>
            <a:r>
              <a:rPr lang="en-US" sz="2000" dirty="0"/>
              <a:t>, </a:t>
            </a:r>
            <a:r>
              <a:rPr lang="en-US" sz="2000" dirty="0" smtClean="0"/>
              <a:t>13, 1242-1247.</a:t>
            </a:r>
          </a:p>
        </p:txBody>
      </p:sp>
    </p:spTree>
    <p:extLst>
      <p:ext uri="{BB962C8B-B14F-4D97-AF65-F5344CB8AC3E}">
        <p14:creationId xmlns:p14="http://schemas.microsoft.com/office/powerpoint/2010/main" val="3114629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740</Words>
  <Application>Microsoft Office PowerPoint</Application>
  <PresentationFormat>Widescreen</PresentationFormat>
  <Paragraphs>41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Belemnites, clumped isotopes and oxygen fractionation  </vt:lpstr>
      <vt:lpstr>All samples are derived from the Middle Jurassic Peterborough Member of the Oxford Clay Formation, outcropping at Christian Malford. </vt:lpstr>
      <vt:lpstr>Clumped isotope temperature reconstructions</vt:lpstr>
      <vt:lpstr>Stable isotopes</vt:lpstr>
      <vt:lpstr>Reconstructed δ18Osw</vt:lpstr>
      <vt:lpstr>References</vt:lpstr>
    </vt:vector>
  </TitlesOfParts>
  <Company>Faculty of SCIENCE, University of Copenhagen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Madeleine Vickers</dc:creator>
  <cp:lastModifiedBy>Madeleine Vickers</cp:lastModifiedBy>
  <cp:revision>43</cp:revision>
  <dcterms:created xsi:type="dcterms:W3CDTF">2020-04-22T09:24:46Z</dcterms:created>
  <dcterms:modified xsi:type="dcterms:W3CDTF">2020-05-04T15:28:09Z</dcterms:modified>
</cp:coreProperties>
</file>