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30" r:id="rId2"/>
    <p:sldId id="326" r:id="rId3"/>
    <p:sldId id="327" r:id="rId4"/>
    <p:sldId id="335" r:id="rId5"/>
    <p:sldId id="332" r:id="rId6"/>
    <p:sldId id="336" r:id="rId7"/>
    <p:sldId id="328" r:id="rId8"/>
    <p:sldId id="329" r:id="rId9"/>
    <p:sldId id="333" r:id="rId10"/>
    <p:sldId id="337" r:id="rId11"/>
    <p:sldId id="338" r:id="rId12"/>
    <p:sldId id="339" r:id="rId13"/>
    <p:sldId id="340" r:id="rId14"/>
    <p:sldId id="341" r:id="rId1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5B13B8-3AC3-4781-8D47-BF17B4E53DD3}" type="datetimeFigureOut">
              <a:rPr lang="cs-CZ" smtClean="0"/>
              <a:t>24.04.2020</a:t>
            </a:fld>
            <a:endParaRPr lang="cs-C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77C8C-B73D-4705-AA6E-68B0FEECF424}" type="slidenum">
              <a:rPr lang="cs-CZ" smtClean="0"/>
              <a:t>‹#›</a:t>
            </a:fld>
            <a:endParaRPr lang="cs-CZ"/>
          </a:p>
        </p:txBody>
      </p:sp>
    </p:spTree>
    <p:extLst>
      <p:ext uri="{BB962C8B-B14F-4D97-AF65-F5344CB8AC3E}">
        <p14:creationId xmlns:p14="http://schemas.microsoft.com/office/powerpoint/2010/main" val="4080105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charset="0"/>
                <a:ea typeface="MS Gothic" pitchFamily="49" charset="-128"/>
              </a:defRPr>
            </a:lvl1pPr>
            <a:lvl2pPr eaLnBrk="0" hangingPunc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charset="0"/>
                <a:ea typeface="MS Gothic" pitchFamily="49" charset="-128"/>
              </a:defRPr>
            </a:lvl2pPr>
            <a:lvl3pPr eaLnBrk="0" hangingPunc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charset="0"/>
                <a:ea typeface="MS Gothic" pitchFamily="49" charset="-128"/>
              </a:defRPr>
            </a:lvl3pPr>
            <a:lvl4pPr eaLnBrk="0" hangingPunc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charset="0"/>
                <a:ea typeface="MS Gothic" pitchFamily="49" charset="-128"/>
              </a:defRPr>
            </a:lvl4pPr>
            <a:lvl5pPr eaLnBrk="0" hangingPunc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charset="0"/>
                <a:ea typeface="MS Gothic" pitchFamily="49" charset="-128"/>
              </a:defRPr>
            </a:lvl9pPr>
          </a:lstStyle>
          <a:p>
            <a:pPr eaLnBrk="1" hangingPunct="1">
              <a:buFont typeface="Times New Roman" pitchFamily="18" charset="0"/>
              <a:buNone/>
            </a:pPr>
            <a:fld id="{E0A02082-6B00-4698-9374-8CB44C40FC4F}" type="slidenum">
              <a:rPr lang="en-GB" smtClean="0">
                <a:solidFill>
                  <a:srgbClr val="000000"/>
                </a:solidFill>
                <a:ea typeface="Arial Unicode MS" pitchFamily="34" charset="-128"/>
                <a:cs typeface="Arial Unicode MS" pitchFamily="34" charset="-128"/>
              </a:rPr>
              <a:pPr eaLnBrk="1" hangingPunct="1">
                <a:buFont typeface="Times New Roman" pitchFamily="18" charset="0"/>
                <a:buNone/>
              </a:pPr>
              <a:t>1</a:t>
            </a:fld>
            <a:endParaRPr lang="en-GB" smtClean="0">
              <a:solidFill>
                <a:srgbClr val="000000"/>
              </a:solidFill>
              <a:ea typeface="Arial Unicode MS" pitchFamily="34" charset="-128"/>
              <a:cs typeface="Arial Unicode MS" pitchFamily="34" charset="-128"/>
            </a:endParaRPr>
          </a:p>
        </p:txBody>
      </p:sp>
      <p:sp>
        <p:nvSpPr>
          <p:cNvPr id="14339" name="Text Box 1"/>
          <p:cNvSpPr txBox="1">
            <a:spLocks noChangeArrowheads="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089" tIns="46547" rIns="93089" bIns="46547" anchor="b"/>
          <a:lstStyle>
            <a:lvl1pPr eaLnBrk="0" hangingPunc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charset="0"/>
                <a:ea typeface="MS Gothic" pitchFamily="49" charset="-128"/>
              </a:defRPr>
            </a:lvl1pPr>
            <a:lvl2pPr eaLnBrk="0" hangingPunc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charset="0"/>
                <a:ea typeface="MS Gothic" pitchFamily="49" charset="-128"/>
              </a:defRPr>
            </a:lvl2pPr>
            <a:lvl3pPr eaLnBrk="0" hangingPunc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charset="0"/>
                <a:ea typeface="MS Gothic" pitchFamily="49" charset="-128"/>
              </a:defRPr>
            </a:lvl3pPr>
            <a:lvl4pPr eaLnBrk="0" hangingPunc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charset="0"/>
                <a:ea typeface="MS Gothic" pitchFamily="49" charset="-128"/>
              </a:defRPr>
            </a:lvl4pPr>
            <a:lvl5pPr eaLnBrk="0" hangingPunc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charset="0"/>
                <a:ea typeface="MS Gothic" pitchFamily="49" charset="-128"/>
              </a:defRPr>
            </a:lvl9pPr>
          </a:lstStyle>
          <a:p>
            <a:pPr algn="r" eaLnBrk="1" hangingPunct="1"/>
            <a:fld id="{1F49DA4F-6654-4A2D-87E2-C50CFBB12225}" type="slidenum">
              <a:rPr lang="en-GB" sz="1200">
                <a:solidFill>
                  <a:srgbClr val="000000"/>
                </a:solidFill>
              </a:rPr>
              <a:pPr algn="r" eaLnBrk="1" hangingPunct="1"/>
              <a:t>1</a:t>
            </a:fld>
            <a:endParaRPr lang="en-GB" sz="1200">
              <a:solidFill>
                <a:srgbClr val="000000"/>
              </a:solidFill>
            </a:endParaRPr>
          </a:p>
        </p:txBody>
      </p:sp>
      <p:sp>
        <p:nvSpPr>
          <p:cNvPr id="14340" name="Text Box 2"/>
          <p:cNvSpPr txBox="1">
            <a:spLocks noChangeArrowheads="1"/>
          </p:cNvSpPr>
          <p:nvPr/>
        </p:nvSpPr>
        <p:spPr bwMode="auto">
          <a:xfrm>
            <a:off x="906500" y="685838"/>
            <a:ext cx="5045002" cy="3429182"/>
          </a:xfrm>
          <a:prstGeom prst="rect">
            <a:avLst/>
          </a:prstGeom>
          <a:solidFill>
            <a:srgbClr val="FFFFFF"/>
          </a:solidFill>
          <a:ln w="9525">
            <a:solidFill>
              <a:srgbClr val="000000"/>
            </a:solidFill>
            <a:miter lim="800000"/>
            <a:headEnd/>
            <a:tailEnd/>
          </a:ln>
        </p:spPr>
        <p:txBody>
          <a:bodyPr wrap="none" lIns="93089" tIns="46547" rIns="93089" bIns="46547" anchor="ctr"/>
          <a:lstStyle/>
          <a:p>
            <a:endParaRPr lang="cs-CZ"/>
          </a:p>
        </p:txBody>
      </p:sp>
      <p:sp>
        <p:nvSpPr>
          <p:cNvPr id="14341" name="Text Box 3"/>
          <p:cNvSpPr>
            <a:spLocks noGrp="1" noChangeArrowheads="1"/>
          </p:cNvSpPr>
          <p:nvPr>
            <p:ph type="body"/>
          </p:nvPr>
        </p:nvSpPr>
        <p:spPr>
          <a:xfrm>
            <a:off x="687082" y="4344607"/>
            <a:ext cx="5483837" cy="41135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ts val="475"/>
              </a:spcBef>
              <a:tabLst>
                <a:tab pos="0" algn="l"/>
                <a:tab pos="928688" algn="l"/>
                <a:tab pos="1860550" algn="l"/>
                <a:tab pos="2790825" algn="l"/>
                <a:tab pos="3722688" algn="l"/>
                <a:tab pos="4651375" algn="l"/>
                <a:tab pos="5583238" algn="l"/>
                <a:tab pos="6513513" algn="l"/>
                <a:tab pos="7445375" algn="l"/>
                <a:tab pos="8374063" algn="l"/>
                <a:tab pos="9305925" algn="l"/>
                <a:tab pos="10236200" algn="l"/>
              </a:tabLst>
            </a:pPr>
            <a:r>
              <a:rPr lang="en-GB" smtClean="0">
                <a:latin typeface="Arial" charset="0"/>
                <a:ea typeface="MS Gothic" pitchFamily="49" charset="-128"/>
              </a:rPr>
              <a:t>Introduction: Motivation was the investigation of the velocity and direction of wave propagation, and investigation of a characteristic scale sizes of disturbances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9pPr>
          </a:lstStyle>
          <a:p>
            <a:pPr>
              <a:spcBef>
                <a:spcPct val="0"/>
              </a:spcBef>
            </a:pPr>
            <a:fld id="{BC7B48A7-A8A3-40C8-8892-23E28362179A}" type="slidenum">
              <a:rPr lang="en-GB" altLang="cs-CZ">
                <a:latin typeface="Arial" panose="020B0604020202020204" pitchFamily="34" charset="0"/>
              </a:rPr>
              <a:pPr>
                <a:spcBef>
                  <a:spcPct val="0"/>
                </a:spcBef>
              </a:pPr>
              <a:t>10</a:t>
            </a:fld>
            <a:endParaRPr lang="en-GB" altLang="cs-CZ">
              <a:latin typeface="Arial" panose="020B0604020202020204" pitchFamily="34" charset="0"/>
            </a:endParaRPr>
          </a:p>
        </p:txBody>
      </p:sp>
      <p:sp>
        <p:nvSpPr>
          <p:cNvPr id="29699" name="Rectangle 1"/>
          <p:cNvSpPr>
            <a:spLocks noGrp="1" noRot="1" noChangeAspect="1" noChangeArrowheads="1" noTextEdit="1"/>
          </p:cNvSpPr>
          <p:nvPr>
            <p:ph type="sldImg"/>
          </p:nvPr>
        </p:nvSpPr>
        <p:spPr>
          <a:xfrm>
            <a:off x="917575" y="744538"/>
            <a:ext cx="4962525" cy="3722687"/>
          </a:xfrm>
          <a:solidFill>
            <a:srgbClr val="FFFFFF"/>
          </a:solidFill>
          <a:ln/>
        </p:spPr>
      </p:sp>
      <p:sp>
        <p:nvSpPr>
          <p:cNvPr id="29700" name="Rectangle 2"/>
          <p:cNvSpPr>
            <a:spLocks noGrp="1" noChangeArrowheads="1"/>
          </p:cNvSpPr>
          <p:nvPr>
            <p:ph type="body" idx="1"/>
          </p:nvPr>
        </p:nvSpPr>
        <p:spPr>
          <a:xfrm>
            <a:off x="681038" y="4716463"/>
            <a:ext cx="5435600" cy="4559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anose="02020603050405020304" pitchFamily="18" charset="0"/>
            </a:endParaRPr>
          </a:p>
        </p:txBody>
      </p:sp>
    </p:spTree>
    <p:extLst>
      <p:ext uri="{BB962C8B-B14F-4D97-AF65-F5344CB8AC3E}">
        <p14:creationId xmlns:p14="http://schemas.microsoft.com/office/powerpoint/2010/main" val="2473215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9pPr>
          </a:lstStyle>
          <a:p>
            <a:pPr>
              <a:spcBef>
                <a:spcPct val="0"/>
              </a:spcBef>
            </a:pPr>
            <a:fld id="{BC7B48A7-A8A3-40C8-8892-23E28362179A}" type="slidenum">
              <a:rPr lang="en-GB" altLang="cs-CZ">
                <a:latin typeface="Arial" panose="020B0604020202020204" pitchFamily="34" charset="0"/>
              </a:rPr>
              <a:pPr>
                <a:spcBef>
                  <a:spcPct val="0"/>
                </a:spcBef>
              </a:pPr>
              <a:t>11</a:t>
            </a:fld>
            <a:endParaRPr lang="en-GB" altLang="cs-CZ">
              <a:latin typeface="Arial" panose="020B0604020202020204" pitchFamily="34" charset="0"/>
            </a:endParaRPr>
          </a:p>
        </p:txBody>
      </p:sp>
      <p:sp>
        <p:nvSpPr>
          <p:cNvPr id="29699" name="Rectangle 1"/>
          <p:cNvSpPr>
            <a:spLocks noGrp="1" noRot="1" noChangeAspect="1" noChangeArrowheads="1" noTextEdit="1"/>
          </p:cNvSpPr>
          <p:nvPr>
            <p:ph type="sldImg"/>
          </p:nvPr>
        </p:nvSpPr>
        <p:spPr>
          <a:xfrm>
            <a:off x="917575" y="744538"/>
            <a:ext cx="4962525" cy="3722687"/>
          </a:xfrm>
          <a:solidFill>
            <a:srgbClr val="FFFFFF"/>
          </a:solidFill>
          <a:ln/>
        </p:spPr>
      </p:sp>
      <p:sp>
        <p:nvSpPr>
          <p:cNvPr id="29700" name="Rectangle 2"/>
          <p:cNvSpPr>
            <a:spLocks noGrp="1" noChangeArrowheads="1"/>
          </p:cNvSpPr>
          <p:nvPr>
            <p:ph type="body" idx="1"/>
          </p:nvPr>
        </p:nvSpPr>
        <p:spPr>
          <a:xfrm>
            <a:off x="681038" y="4716463"/>
            <a:ext cx="5435600" cy="4559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anose="02020603050405020304" pitchFamily="18" charset="0"/>
            </a:endParaRPr>
          </a:p>
        </p:txBody>
      </p:sp>
    </p:spTree>
    <p:extLst>
      <p:ext uri="{BB962C8B-B14F-4D97-AF65-F5344CB8AC3E}">
        <p14:creationId xmlns:p14="http://schemas.microsoft.com/office/powerpoint/2010/main" val="1473627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9pPr>
          </a:lstStyle>
          <a:p>
            <a:pPr>
              <a:spcBef>
                <a:spcPct val="0"/>
              </a:spcBef>
            </a:pPr>
            <a:fld id="{1012C70A-1403-4434-AB09-F3580C01478C}" type="slidenum">
              <a:rPr lang="en-GB" altLang="cs-CZ">
                <a:latin typeface="Arial" panose="020B0604020202020204" pitchFamily="34" charset="0"/>
              </a:rPr>
              <a:pPr>
                <a:spcBef>
                  <a:spcPct val="0"/>
                </a:spcBef>
              </a:pPr>
              <a:t>12</a:t>
            </a:fld>
            <a:endParaRPr lang="en-GB" altLang="cs-CZ">
              <a:latin typeface="Arial" panose="020B0604020202020204" pitchFamily="34" charset="0"/>
            </a:endParaRPr>
          </a:p>
        </p:txBody>
      </p:sp>
      <p:sp>
        <p:nvSpPr>
          <p:cNvPr id="11267" name="Text Box 1"/>
          <p:cNvSpPr txBox="1">
            <a:spLocks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089" tIns="46547" rIns="93089" bIns="46547" anchor="b"/>
          <a:lstStyle>
            <a:lvl1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9pPr>
          </a:lstStyle>
          <a:p>
            <a:pPr algn="r" eaLnBrk="1" hangingPunct="1">
              <a:spcBef>
                <a:spcPct val="0"/>
              </a:spcBef>
            </a:pPr>
            <a:fld id="{8C05E9AC-3D16-41AD-AA8B-A53764CBD2B5}" type="slidenum">
              <a:rPr lang="en-GB" altLang="cs-CZ">
                <a:latin typeface="Arial" panose="020B0604020202020204" pitchFamily="34" charset="0"/>
              </a:rPr>
              <a:pPr algn="r" eaLnBrk="1" hangingPunct="1">
                <a:spcBef>
                  <a:spcPct val="0"/>
                </a:spcBef>
              </a:pPr>
              <a:t>12</a:t>
            </a:fld>
            <a:endParaRPr lang="en-GB" altLang="cs-CZ">
              <a:latin typeface="Arial" panose="020B0604020202020204" pitchFamily="34" charset="0"/>
            </a:endParaRPr>
          </a:p>
        </p:txBody>
      </p:sp>
      <p:sp>
        <p:nvSpPr>
          <p:cNvPr id="11268" name="Text Box 2"/>
          <p:cNvSpPr txBox="1">
            <a:spLocks noChangeArrowheads="1"/>
          </p:cNvSpPr>
          <p:nvPr/>
        </p:nvSpPr>
        <p:spPr bwMode="auto">
          <a:xfrm>
            <a:off x="898525" y="744538"/>
            <a:ext cx="5000625" cy="3722687"/>
          </a:xfrm>
          <a:prstGeom prst="rect">
            <a:avLst/>
          </a:prstGeom>
          <a:solidFill>
            <a:srgbClr val="FFFFFF"/>
          </a:solidFill>
          <a:ln w="9525">
            <a:solidFill>
              <a:srgbClr val="000000"/>
            </a:solidFill>
            <a:miter lim="800000"/>
            <a:headEnd/>
            <a:tailEnd/>
          </a:ln>
        </p:spPr>
        <p:txBody>
          <a:bodyPr wrap="none" lIns="93089" tIns="46547" rIns="93089" bIns="46547" anchor="ctr"/>
          <a:lstStyle/>
          <a:p>
            <a:pPr eaLnBrk="1" hangingPunct="1">
              <a:buClr>
                <a:srgbClr val="000000"/>
              </a:buClr>
              <a:buSzPct val="100000"/>
              <a:buFont typeface="Times New Roman" panose="02020603050405020304" pitchFamily="18" charset="0"/>
              <a:buNone/>
            </a:pPr>
            <a:endParaRPr lang="cs-CZ" altLang="cs-CZ"/>
          </a:p>
        </p:txBody>
      </p:sp>
      <p:sp>
        <p:nvSpPr>
          <p:cNvPr id="11269" name="Text Box 3"/>
          <p:cNvSpPr>
            <a:spLocks noGrp="1" noChangeArrowheads="1"/>
          </p:cNvSpPr>
          <p:nvPr>
            <p:ph type="body"/>
          </p:nvPr>
        </p:nvSpPr>
        <p:spPr>
          <a:xfrm>
            <a:off x="681038" y="4716463"/>
            <a:ext cx="543560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ts val="475"/>
              </a:spcBef>
              <a:tabLst>
                <a:tab pos="0" algn="l"/>
                <a:tab pos="928688" algn="l"/>
                <a:tab pos="1860550" algn="l"/>
                <a:tab pos="2790825" algn="l"/>
                <a:tab pos="3722688" algn="l"/>
                <a:tab pos="4651375" algn="l"/>
                <a:tab pos="5583238" algn="l"/>
                <a:tab pos="6513513" algn="l"/>
                <a:tab pos="7445375" algn="l"/>
                <a:tab pos="8374063" algn="l"/>
                <a:tab pos="9305925" algn="l"/>
                <a:tab pos="10236200" algn="l"/>
              </a:tabLst>
            </a:pPr>
            <a:r>
              <a:rPr lang="en-GB" altLang="cs-CZ" dirty="0" smtClean="0">
                <a:latin typeface="Arial" panose="020B0604020202020204" pitchFamily="34" charset="0"/>
                <a:ea typeface="MS Gothic" panose="020B0609070205080204" pitchFamily="49" charset="-128"/>
              </a:rPr>
              <a:t>Introduction: Motivation was the investigation of the velocity and direction of wave propagation, and investigation of a characteristic scale sizes of disturbances</a:t>
            </a:r>
          </a:p>
        </p:txBody>
      </p:sp>
    </p:spTree>
    <p:extLst>
      <p:ext uri="{BB962C8B-B14F-4D97-AF65-F5344CB8AC3E}">
        <p14:creationId xmlns:p14="http://schemas.microsoft.com/office/powerpoint/2010/main" val="3451768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9pPr>
          </a:lstStyle>
          <a:p>
            <a:pPr>
              <a:spcBef>
                <a:spcPct val="0"/>
              </a:spcBef>
            </a:pPr>
            <a:fld id="{BC7B48A7-A8A3-40C8-8892-23E28362179A}" type="slidenum">
              <a:rPr lang="en-GB" altLang="cs-CZ">
                <a:latin typeface="Arial" panose="020B0604020202020204" pitchFamily="34" charset="0"/>
              </a:rPr>
              <a:pPr>
                <a:spcBef>
                  <a:spcPct val="0"/>
                </a:spcBef>
              </a:pPr>
              <a:t>13</a:t>
            </a:fld>
            <a:endParaRPr lang="en-GB" altLang="cs-CZ">
              <a:latin typeface="Arial" panose="020B0604020202020204" pitchFamily="34" charset="0"/>
            </a:endParaRPr>
          </a:p>
        </p:txBody>
      </p:sp>
      <p:sp>
        <p:nvSpPr>
          <p:cNvPr id="29699" name="Rectangle 1"/>
          <p:cNvSpPr>
            <a:spLocks noGrp="1" noRot="1" noChangeAspect="1" noChangeArrowheads="1" noTextEdit="1"/>
          </p:cNvSpPr>
          <p:nvPr>
            <p:ph type="sldImg"/>
          </p:nvPr>
        </p:nvSpPr>
        <p:spPr>
          <a:xfrm>
            <a:off x="917575" y="744538"/>
            <a:ext cx="4962525" cy="3722687"/>
          </a:xfrm>
          <a:solidFill>
            <a:srgbClr val="FFFFFF"/>
          </a:solidFill>
          <a:ln/>
        </p:spPr>
      </p:sp>
      <p:sp>
        <p:nvSpPr>
          <p:cNvPr id="29700" name="Rectangle 2"/>
          <p:cNvSpPr>
            <a:spLocks noGrp="1" noChangeArrowheads="1"/>
          </p:cNvSpPr>
          <p:nvPr>
            <p:ph type="body" idx="1"/>
          </p:nvPr>
        </p:nvSpPr>
        <p:spPr>
          <a:xfrm>
            <a:off x="681038" y="4716463"/>
            <a:ext cx="5435600" cy="4559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anose="02020603050405020304" pitchFamily="18" charset="0"/>
            </a:endParaRPr>
          </a:p>
        </p:txBody>
      </p:sp>
    </p:spTree>
    <p:extLst>
      <p:ext uri="{BB962C8B-B14F-4D97-AF65-F5344CB8AC3E}">
        <p14:creationId xmlns:p14="http://schemas.microsoft.com/office/powerpoint/2010/main" val="1621230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9pPr>
          </a:lstStyle>
          <a:p>
            <a:pPr>
              <a:spcBef>
                <a:spcPct val="0"/>
              </a:spcBef>
            </a:pPr>
            <a:fld id="{BC7B48A7-A8A3-40C8-8892-23E28362179A}" type="slidenum">
              <a:rPr lang="en-GB" altLang="cs-CZ">
                <a:latin typeface="Arial" panose="020B0604020202020204" pitchFamily="34" charset="0"/>
              </a:rPr>
              <a:pPr>
                <a:spcBef>
                  <a:spcPct val="0"/>
                </a:spcBef>
              </a:pPr>
              <a:t>14</a:t>
            </a:fld>
            <a:endParaRPr lang="en-GB" altLang="cs-CZ">
              <a:latin typeface="Arial" panose="020B0604020202020204" pitchFamily="34" charset="0"/>
            </a:endParaRPr>
          </a:p>
        </p:txBody>
      </p:sp>
      <p:sp>
        <p:nvSpPr>
          <p:cNvPr id="29699" name="Rectangle 1"/>
          <p:cNvSpPr>
            <a:spLocks noGrp="1" noRot="1" noChangeAspect="1" noChangeArrowheads="1" noTextEdit="1"/>
          </p:cNvSpPr>
          <p:nvPr>
            <p:ph type="sldImg"/>
          </p:nvPr>
        </p:nvSpPr>
        <p:spPr>
          <a:xfrm>
            <a:off x="917575" y="744538"/>
            <a:ext cx="4962525" cy="3722687"/>
          </a:xfrm>
          <a:solidFill>
            <a:srgbClr val="FFFFFF"/>
          </a:solidFill>
          <a:ln/>
        </p:spPr>
      </p:sp>
      <p:sp>
        <p:nvSpPr>
          <p:cNvPr id="29700" name="Rectangle 2"/>
          <p:cNvSpPr>
            <a:spLocks noGrp="1" noChangeArrowheads="1"/>
          </p:cNvSpPr>
          <p:nvPr>
            <p:ph type="body" idx="1"/>
          </p:nvPr>
        </p:nvSpPr>
        <p:spPr>
          <a:xfrm>
            <a:off x="681038" y="4716463"/>
            <a:ext cx="5435600" cy="4559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anose="02020603050405020304" pitchFamily="18" charset="0"/>
            </a:endParaRPr>
          </a:p>
        </p:txBody>
      </p:sp>
    </p:spTree>
    <p:extLst>
      <p:ext uri="{BB962C8B-B14F-4D97-AF65-F5344CB8AC3E}">
        <p14:creationId xmlns:p14="http://schemas.microsoft.com/office/powerpoint/2010/main" val="4103546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9pPr>
          </a:lstStyle>
          <a:p>
            <a:pPr>
              <a:spcBef>
                <a:spcPct val="0"/>
              </a:spcBef>
            </a:pPr>
            <a:fld id="{1012C70A-1403-4434-AB09-F3580C01478C}" type="slidenum">
              <a:rPr lang="en-GB" altLang="cs-CZ">
                <a:latin typeface="Arial" panose="020B0604020202020204" pitchFamily="34" charset="0"/>
              </a:rPr>
              <a:pPr>
                <a:spcBef>
                  <a:spcPct val="0"/>
                </a:spcBef>
              </a:pPr>
              <a:t>2</a:t>
            </a:fld>
            <a:endParaRPr lang="en-GB" altLang="cs-CZ">
              <a:latin typeface="Arial" panose="020B0604020202020204" pitchFamily="34" charset="0"/>
            </a:endParaRPr>
          </a:p>
        </p:txBody>
      </p:sp>
      <p:sp>
        <p:nvSpPr>
          <p:cNvPr id="11267" name="Text Box 1"/>
          <p:cNvSpPr txBox="1">
            <a:spLocks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089" tIns="46547" rIns="93089" bIns="46547" anchor="b"/>
          <a:lstStyle>
            <a:lvl1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9pPr>
          </a:lstStyle>
          <a:p>
            <a:pPr algn="r" eaLnBrk="1" hangingPunct="1">
              <a:spcBef>
                <a:spcPct val="0"/>
              </a:spcBef>
            </a:pPr>
            <a:fld id="{8C05E9AC-3D16-41AD-AA8B-A53764CBD2B5}" type="slidenum">
              <a:rPr lang="en-GB" altLang="cs-CZ">
                <a:latin typeface="Arial" panose="020B0604020202020204" pitchFamily="34" charset="0"/>
              </a:rPr>
              <a:pPr algn="r" eaLnBrk="1" hangingPunct="1">
                <a:spcBef>
                  <a:spcPct val="0"/>
                </a:spcBef>
              </a:pPr>
              <a:t>2</a:t>
            </a:fld>
            <a:endParaRPr lang="en-GB" altLang="cs-CZ">
              <a:latin typeface="Arial" panose="020B0604020202020204" pitchFamily="34" charset="0"/>
            </a:endParaRPr>
          </a:p>
        </p:txBody>
      </p:sp>
      <p:sp>
        <p:nvSpPr>
          <p:cNvPr id="11268" name="Text Box 2"/>
          <p:cNvSpPr txBox="1">
            <a:spLocks noChangeArrowheads="1"/>
          </p:cNvSpPr>
          <p:nvPr/>
        </p:nvSpPr>
        <p:spPr bwMode="auto">
          <a:xfrm>
            <a:off x="898525" y="744538"/>
            <a:ext cx="5000625" cy="3722687"/>
          </a:xfrm>
          <a:prstGeom prst="rect">
            <a:avLst/>
          </a:prstGeom>
          <a:solidFill>
            <a:srgbClr val="FFFFFF"/>
          </a:solidFill>
          <a:ln w="9525">
            <a:solidFill>
              <a:srgbClr val="000000"/>
            </a:solidFill>
            <a:miter lim="800000"/>
            <a:headEnd/>
            <a:tailEnd/>
          </a:ln>
        </p:spPr>
        <p:txBody>
          <a:bodyPr wrap="none" lIns="93089" tIns="46547" rIns="93089" bIns="46547" anchor="ctr"/>
          <a:lstStyle/>
          <a:p>
            <a:pPr eaLnBrk="1" hangingPunct="1">
              <a:buClr>
                <a:srgbClr val="000000"/>
              </a:buClr>
              <a:buSzPct val="100000"/>
              <a:buFont typeface="Times New Roman" panose="02020603050405020304" pitchFamily="18" charset="0"/>
              <a:buNone/>
            </a:pPr>
            <a:endParaRPr lang="cs-CZ" altLang="cs-CZ"/>
          </a:p>
        </p:txBody>
      </p:sp>
      <p:sp>
        <p:nvSpPr>
          <p:cNvPr id="11269" name="Text Box 3"/>
          <p:cNvSpPr>
            <a:spLocks noGrp="1" noChangeArrowheads="1"/>
          </p:cNvSpPr>
          <p:nvPr>
            <p:ph type="body"/>
          </p:nvPr>
        </p:nvSpPr>
        <p:spPr>
          <a:xfrm>
            <a:off x="681038" y="4716463"/>
            <a:ext cx="543560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ts val="475"/>
              </a:spcBef>
              <a:tabLst>
                <a:tab pos="0" algn="l"/>
                <a:tab pos="928688" algn="l"/>
                <a:tab pos="1860550" algn="l"/>
                <a:tab pos="2790825" algn="l"/>
                <a:tab pos="3722688" algn="l"/>
                <a:tab pos="4651375" algn="l"/>
                <a:tab pos="5583238" algn="l"/>
                <a:tab pos="6513513" algn="l"/>
                <a:tab pos="7445375" algn="l"/>
                <a:tab pos="8374063" algn="l"/>
                <a:tab pos="9305925" algn="l"/>
                <a:tab pos="10236200" algn="l"/>
              </a:tabLst>
            </a:pPr>
            <a:r>
              <a:rPr lang="en-GB" altLang="cs-CZ" smtClean="0">
                <a:latin typeface="Arial" panose="020B0604020202020204" pitchFamily="34" charset="0"/>
                <a:ea typeface="MS Gothic" panose="020B0609070205080204" pitchFamily="49" charset="-128"/>
              </a:rPr>
              <a:t>Introduction: Motivation was the investigation of the velocity and direction of wave propagation, and investigation of a characteristic scale sizes of disturbances</a:t>
            </a:r>
          </a:p>
        </p:txBody>
      </p:sp>
    </p:spTree>
    <p:extLst>
      <p:ext uri="{BB962C8B-B14F-4D97-AF65-F5344CB8AC3E}">
        <p14:creationId xmlns:p14="http://schemas.microsoft.com/office/powerpoint/2010/main" val="132627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9pPr>
          </a:lstStyle>
          <a:p>
            <a:pPr>
              <a:spcBef>
                <a:spcPct val="0"/>
              </a:spcBef>
            </a:pPr>
            <a:fld id="{E00B782E-E111-463E-A40E-098355EE5F58}" type="slidenum">
              <a:rPr lang="en-GB" altLang="cs-CZ">
                <a:latin typeface="Arial" panose="020B0604020202020204" pitchFamily="34" charset="0"/>
              </a:rPr>
              <a:pPr>
                <a:spcBef>
                  <a:spcPct val="0"/>
                </a:spcBef>
              </a:pPr>
              <a:t>3</a:t>
            </a:fld>
            <a:endParaRPr lang="en-GB" altLang="cs-CZ">
              <a:latin typeface="Arial" panose="020B0604020202020204" pitchFamily="34" charset="0"/>
            </a:endParaRPr>
          </a:p>
        </p:txBody>
      </p:sp>
      <p:sp>
        <p:nvSpPr>
          <p:cNvPr id="21507" name="Rectangle 1"/>
          <p:cNvSpPr>
            <a:spLocks noGrp="1" noRot="1" noChangeAspect="1" noChangeArrowheads="1" noTextEdit="1"/>
          </p:cNvSpPr>
          <p:nvPr>
            <p:ph type="sldImg"/>
          </p:nvPr>
        </p:nvSpPr>
        <p:spPr>
          <a:xfrm>
            <a:off x="917575" y="744538"/>
            <a:ext cx="4962525" cy="3722687"/>
          </a:xfrm>
          <a:solidFill>
            <a:srgbClr val="FFFFFF"/>
          </a:solidFill>
          <a:ln/>
        </p:spPr>
      </p:sp>
      <p:sp>
        <p:nvSpPr>
          <p:cNvPr id="21508" name="Rectangle 2"/>
          <p:cNvSpPr>
            <a:spLocks noGrp="1" noChangeArrowheads="1"/>
          </p:cNvSpPr>
          <p:nvPr>
            <p:ph type="body" idx="1"/>
          </p:nvPr>
        </p:nvSpPr>
        <p:spPr>
          <a:xfrm>
            <a:off x="681038" y="4716463"/>
            <a:ext cx="5435600" cy="4559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anose="02020603050405020304" pitchFamily="18" charset="0"/>
            </a:endParaRPr>
          </a:p>
        </p:txBody>
      </p:sp>
    </p:spTree>
    <p:extLst>
      <p:ext uri="{BB962C8B-B14F-4D97-AF65-F5344CB8AC3E}">
        <p14:creationId xmlns:p14="http://schemas.microsoft.com/office/powerpoint/2010/main" val="3857592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pitchFamily="34" charset="0"/>
                <a:ea typeface="MS Gothic" pitchFamily="49" charset="-128"/>
              </a:defRPr>
            </a:lvl1pPr>
            <a:lvl2pPr eaLnBrk="0" hangingPunc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pitchFamily="34" charset="0"/>
                <a:ea typeface="MS Gothic" pitchFamily="49" charset="-128"/>
              </a:defRPr>
            </a:lvl2pPr>
            <a:lvl3pPr eaLnBrk="0" hangingPunc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pitchFamily="34" charset="0"/>
                <a:ea typeface="MS Gothic" pitchFamily="49" charset="-128"/>
              </a:defRPr>
            </a:lvl3pPr>
            <a:lvl4pPr eaLnBrk="0" hangingPunc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pitchFamily="34" charset="0"/>
                <a:ea typeface="MS Gothic" pitchFamily="49" charset="-128"/>
              </a:defRPr>
            </a:lvl4pPr>
            <a:lvl5pPr eaLnBrk="0" hangingPunc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pitchFamily="34"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pitchFamily="34"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pitchFamily="34"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pitchFamily="34"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pitchFamily="34" charset="0"/>
                <a:ea typeface="MS Gothic" pitchFamily="49" charset="-128"/>
              </a:defRPr>
            </a:lvl9pPr>
          </a:lstStyle>
          <a:p>
            <a:pPr eaLnBrk="1" hangingPunct="1">
              <a:buFont typeface="Times New Roman" pitchFamily="18" charset="0"/>
              <a:buNone/>
            </a:pPr>
            <a:fld id="{1E7547B2-C9E0-4355-8D63-3DC76368C8DC}" type="slidenum">
              <a:rPr lang="en-GB" smtClean="0">
                <a:solidFill>
                  <a:srgbClr val="000000"/>
                </a:solidFill>
                <a:ea typeface="Arial Unicode MS" pitchFamily="34" charset="-128"/>
                <a:cs typeface="Arial Unicode MS" pitchFamily="34" charset="-128"/>
              </a:rPr>
              <a:pPr eaLnBrk="1" hangingPunct="1">
                <a:buFont typeface="Times New Roman" pitchFamily="18" charset="0"/>
                <a:buNone/>
              </a:pPr>
              <a:t>4</a:t>
            </a:fld>
            <a:endParaRPr lang="en-GB" smtClean="0">
              <a:solidFill>
                <a:srgbClr val="000000"/>
              </a:solidFill>
              <a:ea typeface="Arial Unicode MS" pitchFamily="34" charset="-128"/>
              <a:cs typeface="Arial Unicode MS" pitchFamily="34" charset="-128"/>
            </a:endParaRPr>
          </a:p>
        </p:txBody>
      </p:sp>
      <p:sp>
        <p:nvSpPr>
          <p:cNvPr id="5734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57348" name="Rectangle 2"/>
          <p:cNvSpPr>
            <a:spLocks noGrp="1" noChangeArrowheads="1"/>
          </p:cNvSpPr>
          <p:nvPr>
            <p:ph type="body" idx="1"/>
          </p:nvPr>
        </p:nvSpPr>
        <p:spPr>
          <a:xfrm>
            <a:off x="687082" y="4344607"/>
            <a:ext cx="5483837" cy="41998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smtClean="0">
              <a:latin typeface="Times New Roman" pitchFamily="18" charset="0"/>
            </a:endParaRPr>
          </a:p>
        </p:txBody>
      </p:sp>
    </p:spTree>
    <p:extLst>
      <p:ext uri="{BB962C8B-B14F-4D97-AF65-F5344CB8AC3E}">
        <p14:creationId xmlns:p14="http://schemas.microsoft.com/office/powerpoint/2010/main" val="1525615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pitchFamily="34" charset="0"/>
                <a:ea typeface="MS Gothic" pitchFamily="49" charset="-128"/>
              </a:defRPr>
            </a:lvl1pPr>
            <a:lvl2pPr eaLnBrk="0" hangingPunc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pitchFamily="34" charset="0"/>
                <a:ea typeface="MS Gothic" pitchFamily="49" charset="-128"/>
              </a:defRPr>
            </a:lvl2pPr>
            <a:lvl3pPr eaLnBrk="0" hangingPunc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pitchFamily="34" charset="0"/>
                <a:ea typeface="MS Gothic" pitchFamily="49" charset="-128"/>
              </a:defRPr>
            </a:lvl3pPr>
            <a:lvl4pPr eaLnBrk="0" hangingPunc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pitchFamily="34" charset="0"/>
                <a:ea typeface="MS Gothic" pitchFamily="49" charset="-128"/>
              </a:defRPr>
            </a:lvl4pPr>
            <a:lvl5pPr eaLnBrk="0" hangingPunc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pitchFamily="34"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pitchFamily="34"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pitchFamily="34"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pitchFamily="34"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pitchFamily="34" charset="0"/>
                <a:ea typeface="MS Gothic" pitchFamily="49" charset="-128"/>
              </a:defRPr>
            </a:lvl9pPr>
          </a:lstStyle>
          <a:p>
            <a:pPr eaLnBrk="1" hangingPunct="1">
              <a:buFont typeface="Times New Roman" pitchFamily="18" charset="0"/>
              <a:buNone/>
            </a:pPr>
            <a:fld id="{1E7547B2-C9E0-4355-8D63-3DC76368C8DC}" type="slidenum">
              <a:rPr lang="en-GB" smtClean="0">
                <a:solidFill>
                  <a:srgbClr val="000000"/>
                </a:solidFill>
                <a:ea typeface="Arial Unicode MS" pitchFamily="34" charset="-128"/>
                <a:cs typeface="Arial Unicode MS" pitchFamily="34" charset="-128"/>
              </a:rPr>
              <a:pPr eaLnBrk="1" hangingPunct="1">
                <a:buFont typeface="Times New Roman" pitchFamily="18" charset="0"/>
                <a:buNone/>
              </a:pPr>
              <a:t>5</a:t>
            </a:fld>
            <a:endParaRPr lang="en-GB" smtClean="0">
              <a:solidFill>
                <a:srgbClr val="000000"/>
              </a:solidFill>
              <a:ea typeface="Arial Unicode MS" pitchFamily="34" charset="-128"/>
              <a:cs typeface="Arial Unicode MS" pitchFamily="34" charset="-128"/>
            </a:endParaRPr>
          </a:p>
        </p:txBody>
      </p:sp>
      <p:sp>
        <p:nvSpPr>
          <p:cNvPr id="5734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57348" name="Rectangle 2"/>
          <p:cNvSpPr>
            <a:spLocks noGrp="1" noChangeArrowheads="1"/>
          </p:cNvSpPr>
          <p:nvPr>
            <p:ph type="body" idx="1"/>
          </p:nvPr>
        </p:nvSpPr>
        <p:spPr>
          <a:xfrm>
            <a:off x="687082" y="4344607"/>
            <a:ext cx="5483837" cy="41998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pitchFamily="34" charset="0"/>
                <a:ea typeface="MS Gothic" pitchFamily="49" charset="-128"/>
              </a:defRPr>
            </a:lvl1pPr>
            <a:lvl2pPr eaLnBrk="0" hangingPunc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pitchFamily="34" charset="0"/>
                <a:ea typeface="MS Gothic" pitchFamily="49" charset="-128"/>
              </a:defRPr>
            </a:lvl2pPr>
            <a:lvl3pPr eaLnBrk="0" hangingPunc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pitchFamily="34" charset="0"/>
                <a:ea typeface="MS Gothic" pitchFamily="49" charset="-128"/>
              </a:defRPr>
            </a:lvl3pPr>
            <a:lvl4pPr eaLnBrk="0" hangingPunc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pitchFamily="34" charset="0"/>
                <a:ea typeface="MS Gothic" pitchFamily="49" charset="-128"/>
              </a:defRPr>
            </a:lvl4pPr>
            <a:lvl5pPr eaLnBrk="0" hangingPunc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pitchFamily="34"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pitchFamily="34"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pitchFamily="34"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pitchFamily="34"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a:solidFill>
                  <a:schemeClr val="bg1"/>
                </a:solidFill>
                <a:latin typeface="Arial" pitchFamily="34" charset="0"/>
                <a:ea typeface="MS Gothic" pitchFamily="49" charset="-128"/>
              </a:defRPr>
            </a:lvl9pPr>
          </a:lstStyle>
          <a:p>
            <a:pPr eaLnBrk="1" hangingPunct="1">
              <a:buFont typeface="Times New Roman" pitchFamily="18" charset="0"/>
              <a:buNone/>
            </a:pPr>
            <a:fld id="{1E7547B2-C9E0-4355-8D63-3DC76368C8DC}" type="slidenum">
              <a:rPr lang="en-GB" smtClean="0">
                <a:solidFill>
                  <a:srgbClr val="000000"/>
                </a:solidFill>
                <a:ea typeface="Arial Unicode MS" pitchFamily="34" charset="-128"/>
                <a:cs typeface="Arial Unicode MS" pitchFamily="34" charset="-128"/>
              </a:rPr>
              <a:pPr eaLnBrk="1" hangingPunct="1">
                <a:buFont typeface="Times New Roman" pitchFamily="18" charset="0"/>
                <a:buNone/>
              </a:pPr>
              <a:t>6</a:t>
            </a:fld>
            <a:endParaRPr lang="en-GB" smtClean="0">
              <a:solidFill>
                <a:srgbClr val="000000"/>
              </a:solidFill>
              <a:ea typeface="Arial Unicode MS" pitchFamily="34" charset="-128"/>
              <a:cs typeface="Arial Unicode MS" pitchFamily="34" charset="-128"/>
            </a:endParaRPr>
          </a:p>
        </p:txBody>
      </p:sp>
      <p:sp>
        <p:nvSpPr>
          <p:cNvPr id="5734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57348" name="Rectangle 2"/>
          <p:cNvSpPr>
            <a:spLocks noGrp="1" noChangeArrowheads="1"/>
          </p:cNvSpPr>
          <p:nvPr>
            <p:ph type="body" idx="1"/>
          </p:nvPr>
        </p:nvSpPr>
        <p:spPr>
          <a:xfrm>
            <a:off x="687082" y="4344607"/>
            <a:ext cx="5483837" cy="41998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smtClean="0">
              <a:latin typeface="Times New Roman" pitchFamily="18" charset="0"/>
            </a:endParaRPr>
          </a:p>
        </p:txBody>
      </p:sp>
    </p:spTree>
    <p:extLst>
      <p:ext uri="{BB962C8B-B14F-4D97-AF65-F5344CB8AC3E}">
        <p14:creationId xmlns:p14="http://schemas.microsoft.com/office/powerpoint/2010/main" val="1374615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9pPr>
          </a:lstStyle>
          <a:p>
            <a:pPr>
              <a:spcBef>
                <a:spcPct val="0"/>
              </a:spcBef>
            </a:pPr>
            <a:fld id="{E4EAFB8C-D7AB-4012-B063-21E091F5895C}" type="slidenum">
              <a:rPr lang="en-GB" altLang="cs-CZ">
                <a:latin typeface="Arial" panose="020B0604020202020204" pitchFamily="34" charset="0"/>
              </a:rPr>
              <a:pPr>
                <a:spcBef>
                  <a:spcPct val="0"/>
                </a:spcBef>
              </a:pPr>
              <a:t>7</a:t>
            </a:fld>
            <a:endParaRPr lang="en-GB" altLang="cs-CZ">
              <a:latin typeface="Arial" panose="020B0604020202020204" pitchFamily="34" charset="0"/>
            </a:endParaRPr>
          </a:p>
        </p:txBody>
      </p:sp>
      <p:sp>
        <p:nvSpPr>
          <p:cNvPr id="25603" name="Rectangle 1"/>
          <p:cNvSpPr>
            <a:spLocks noGrp="1" noRot="1" noChangeAspect="1" noChangeArrowheads="1" noTextEdit="1"/>
          </p:cNvSpPr>
          <p:nvPr>
            <p:ph type="sldImg"/>
          </p:nvPr>
        </p:nvSpPr>
        <p:spPr>
          <a:xfrm>
            <a:off x="917575" y="744538"/>
            <a:ext cx="4962525" cy="3722687"/>
          </a:xfrm>
          <a:solidFill>
            <a:srgbClr val="FFFFFF"/>
          </a:solidFill>
          <a:ln/>
        </p:spPr>
      </p:sp>
      <p:sp>
        <p:nvSpPr>
          <p:cNvPr id="25604" name="Rectangle 2"/>
          <p:cNvSpPr>
            <a:spLocks noGrp="1" noChangeArrowheads="1"/>
          </p:cNvSpPr>
          <p:nvPr>
            <p:ph type="body" idx="1"/>
          </p:nvPr>
        </p:nvSpPr>
        <p:spPr>
          <a:xfrm>
            <a:off x="681038" y="4716463"/>
            <a:ext cx="5435600" cy="4559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anose="02020603050405020304" pitchFamily="18" charset="0"/>
            </a:endParaRPr>
          </a:p>
        </p:txBody>
      </p:sp>
    </p:spTree>
    <p:extLst>
      <p:ext uri="{BB962C8B-B14F-4D97-AF65-F5344CB8AC3E}">
        <p14:creationId xmlns:p14="http://schemas.microsoft.com/office/powerpoint/2010/main" val="1492772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9pPr>
          </a:lstStyle>
          <a:p>
            <a:pPr>
              <a:spcBef>
                <a:spcPct val="0"/>
              </a:spcBef>
            </a:pPr>
            <a:fld id="{BC7B48A7-A8A3-40C8-8892-23E28362179A}" type="slidenum">
              <a:rPr lang="en-GB" altLang="cs-CZ">
                <a:latin typeface="Arial" panose="020B0604020202020204" pitchFamily="34" charset="0"/>
              </a:rPr>
              <a:pPr>
                <a:spcBef>
                  <a:spcPct val="0"/>
                </a:spcBef>
              </a:pPr>
              <a:t>8</a:t>
            </a:fld>
            <a:endParaRPr lang="en-GB" altLang="cs-CZ">
              <a:latin typeface="Arial" panose="020B0604020202020204" pitchFamily="34" charset="0"/>
            </a:endParaRPr>
          </a:p>
        </p:txBody>
      </p:sp>
      <p:sp>
        <p:nvSpPr>
          <p:cNvPr id="29699" name="Rectangle 1"/>
          <p:cNvSpPr>
            <a:spLocks noGrp="1" noRot="1" noChangeAspect="1" noChangeArrowheads="1" noTextEdit="1"/>
          </p:cNvSpPr>
          <p:nvPr>
            <p:ph type="sldImg"/>
          </p:nvPr>
        </p:nvSpPr>
        <p:spPr>
          <a:xfrm>
            <a:off x="917575" y="744538"/>
            <a:ext cx="4962525" cy="3722687"/>
          </a:xfrm>
          <a:solidFill>
            <a:srgbClr val="FFFFFF"/>
          </a:solidFill>
          <a:ln/>
        </p:spPr>
      </p:sp>
      <p:sp>
        <p:nvSpPr>
          <p:cNvPr id="29700" name="Rectangle 2"/>
          <p:cNvSpPr>
            <a:spLocks noGrp="1" noChangeArrowheads="1"/>
          </p:cNvSpPr>
          <p:nvPr>
            <p:ph type="body" idx="1"/>
          </p:nvPr>
        </p:nvSpPr>
        <p:spPr>
          <a:xfrm>
            <a:off x="681038" y="4716463"/>
            <a:ext cx="5435600" cy="4559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anose="02020603050405020304" pitchFamily="18" charset="0"/>
            </a:endParaRPr>
          </a:p>
        </p:txBody>
      </p:sp>
    </p:spTree>
    <p:extLst>
      <p:ext uri="{BB962C8B-B14F-4D97-AF65-F5344CB8AC3E}">
        <p14:creationId xmlns:p14="http://schemas.microsoft.com/office/powerpoint/2010/main" val="2647079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28688" algn="l"/>
                <a:tab pos="1860550" algn="l"/>
                <a:tab pos="2790825" algn="l"/>
                <a:tab pos="3722688" algn="l"/>
                <a:tab pos="4651375" algn="l"/>
                <a:tab pos="5583238" algn="l"/>
                <a:tab pos="6513513" algn="l"/>
                <a:tab pos="7445375" algn="l"/>
                <a:tab pos="8374063" algn="l"/>
                <a:tab pos="9305925" algn="l"/>
                <a:tab pos="10236200" algn="l"/>
              </a:tabLst>
              <a:defRPr sz="1200">
                <a:solidFill>
                  <a:srgbClr val="000000"/>
                </a:solidFill>
                <a:latin typeface="Times New Roman" panose="02020603050405020304" pitchFamily="18" charset="0"/>
              </a:defRPr>
            </a:lvl9pPr>
          </a:lstStyle>
          <a:p>
            <a:pPr>
              <a:spcBef>
                <a:spcPct val="0"/>
              </a:spcBef>
            </a:pPr>
            <a:fld id="{BC7B48A7-A8A3-40C8-8892-23E28362179A}" type="slidenum">
              <a:rPr lang="en-GB" altLang="cs-CZ">
                <a:latin typeface="Arial" panose="020B0604020202020204" pitchFamily="34" charset="0"/>
              </a:rPr>
              <a:pPr>
                <a:spcBef>
                  <a:spcPct val="0"/>
                </a:spcBef>
              </a:pPr>
              <a:t>9</a:t>
            </a:fld>
            <a:endParaRPr lang="en-GB" altLang="cs-CZ">
              <a:latin typeface="Arial" panose="020B0604020202020204" pitchFamily="34" charset="0"/>
            </a:endParaRPr>
          </a:p>
        </p:txBody>
      </p:sp>
      <p:sp>
        <p:nvSpPr>
          <p:cNvPr id="29699" name="Rectangle 1"/>
          <p:cNvSpPr>
            <a:spLocks noGrp="1" noRot="1" noChangeAspect="1" noChangeArrowheads="1" noTextEdit="1"/>
          </p:cNvSpPr>
          <p:nvPr>
            <p:ph type="sldImg"/>
          </p:nvPr>
        </p:nvSpPr>
        <p:spPr>
          <a:xfrm>
            <a:off x="917575" y="744538"/>
            <a:ext cx="4962525" cy="3722687"/>
          </a:xfrm>
          <a:solidFill>
            <a:srgbClr val="FFFFFF"/>
          </a:solidFill>
          <a:ln/>
        </p:spPr>
      </p:sp>
      <p:sp>
        <p:nvSpPr>
          <p:cNvPr id="29700" name="Rectangle 2"/>
          <p:cNvSpPr>
            <a:spLocks noGrp="1" noChangeArrowheads="1"/>
          </p:cNvSpPr>
          <p:nvPr>
            <p:ph type="body" idx="1"/>
          </p:nvPr>
        </p:nvSpPr>
        <p:spPr>
          <a:xfrm>
            <a:off x="681038" y="4716463"/>
            <a:ext cx="5435600" cy="4559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anose="02020603050405020304" pitchFamily="18" charset="0"/>
            </a:endParaRPr>
          </a:p>
        </p:txBody>
      </p:sp>
    </p:spTree>
    <p:extLst>
      <p:ext uri="{BB962C8B-B14F-4D97-AF65-F5344CB8AC3E}">
        <p14:creationId xmlns:p14="http://schemas.microsoft.com/office/powerpoint/2010/main" val="2647079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cs-C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cs-CZ"/>
          </a:p>
        </p:txBody>
      </p:sp>
      <p:sp>
        <p:nvSpPr>
          <p:cNvPr id="4" name="Date Placeholder 3"/>
          <p:cNvSpPr>
            <a:spLocks noGrp="1"/>
          </p:cNvSpPr>
          <p:nvPr>
            <p:ph type="dt" sz="half" idx="10"/>
          </p:nvPr>
        </p:nvSpPr>
        <p:spPr/>
        <p:txBody>
          <a:bodyPr/>
          <a:lstStyle/>
          <a:p>
            <a:fld id="{A0651141-8272-4583-AF0A-6ED83A0D20A8}" type="datetimeFigureOut">
              <a:rPr lang="cs-CZ" smtClean="0"/>
              <a:t>24.04.2020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2F777EC-D908-4F36-B07E-2B1D0FB1A3EF}" type="slidenum">
              <a:rPr lang="cs-CZ" smtClean="0"/>
              <a:t>‹#›</a:t>
            </a:fld>
            <a:endParaRPr lang="cs-CZ"/>
          </a:p>
        </p:txBody>
      </p:sp>
    </p:spTree>
    <p:extLst>
      <p:ext uri="{BB962C8B-B14F-4D97-AF65-F5344CB8AC3E}">
        <p14:creationId xmlns:p14="http://schemas.microsoft.com/office/powerpoint/2010/main" val="2506263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A0651141-8272-4583-AF0A-6ED83A0D20A8}" type="datetimeFigureOut">
              <a:rPr lang="cs-CZ" smtClean="0"/>
              <a:t>24.04.2020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2F777EC-D908-4F36-B07E-2B1D0FB1A3EF}" type="slidenum">
              <a:rPr lang="cs-CZ" smtClean="0"/>
              <a:t>‹#›</a:t>
            </a:fld>
            <a:endParaRPr lang="cs-CZ"/>
          </a:p>
        </p:txBody>
      </p:sp>
    </p:spTree>
    <p:extLst>
      <p:ext uri="{BB962C8B-B14F-4D97-AF65-F5344CB8AC3E}">
        <p14:creationId xmlns:p14="http://schemas.microsoft.com/office/powerpoint/2010/main" val="1600792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cs-C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A0651141-8272-4583-AF0A-6ED83A0D20A8}" type="datetimeFigureOut">
              <a:rPr lang="cs-CZ" smtClean="0"/>
              <a:t>24.04.2020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2F777EC-D908-4F36-B07E-2B1D0FB1A3EF}" type="slidenum">
              <a:rPr lang="cs-CZ" smtClean="0"/>
              <a:t>‹#›</a:t>
            </a:fld>
            <a:endParaRPr lang="cs-CZ"/>
          </a:p>
        </p:txBody>
      </p:sp>
    </p:spTree>
    <p:extLst>
      <p:ext uri="{BB962C8B-B14F-4D97-AF65-F5344CB8AC3E}">
        <p14:creationId xmlns:p14="http://schemas.microsoft.com/office/powerpoint/2010/main" val="347757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A0651141-8272-4583-AF0A-6ED83A0D20A8}" type="datetimeFigureOut">
              <a:rPr lang="cs-CZ" smtClean="0"/>
              <a:t>24.04.2020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2F777EC-D908-4F36-B07E-2B1D0FB1A3EF}" type="slidenum">
              <a:rPr lang="cs-CZ" smtClean="0"/>
              <a:t>‹#›</a:t>
            </a:fld>
            <a:endParaRPr lang="cs-CZ"/>
          </a:p>
        </p:txBody>
      </p:sp>
    </p:spTree>
    <p:extLst>
      <p:ext uri="{BB962C8B-B14F-4D97-AF65-F5344CB8AC3E}">
        <p14:creationId xmlns:p14="http://schemas.microsoft.com/office/powerpoint/2010/main" val="3935558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cs-C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651141-8272-4583-AF0A-6ED83A0D20A8}" type="datetimeFigureOut">
              <a:rPr lang="cs-CZ" smtClean="0"/>
              <a:t>24.04.2020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2F777EC-D908-4F36-B07E-2B1D0FB1A3EF}" type="slidenum">
              <a:rPr lang="cs-CZ" smtClean="0"/>
              <a:t>‹#›</a:t>
            </a:fld>
            <a:endParaRPr lang="cs-CZ"/>
          </a:p>
        </p:txBody>
      </p:sp>
    </p:spTree>
    <p:extLst>
      <p:ext uri="{BB962C8B-B14F-4D97-AF65-F5344CB8AC3E}">
        <p14:creationId xmlns:p14="http://schemas.microsoft.com/office/powerpoint/2010/main" val="2650770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Date Placeholder 4"/>
          <p:cNvSpPr>
            <a:spLocks noGrp="1"/>
          </p:cNvSpPr>
          <p:nvPr>
            <p:ph type="dt" sz="half" idx="10"/>
          </p:nvPr>
        </p:nvSpPr>
        <p:spPr/>
        <p:txBody>
          <a:bodyPr/>
          <a:lstStyle/>
          <a:p>
            <a:fld id="{A0651141-8272-4583-AF0A-6ED83A0D20A8}" type="datetimeFigureOut">
              <a:rPr lang="cs-CZ" smtClean="0"/>
              <a:t>24.04.2020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2F777EC-D908-4F36-B07E-2B1D0FB1A3EF}" type="slidenum">
              <a:rPr lang="cs-CZ" smtClean="0"/>
              <a:t>‹#›</a:t>
            </a:fld>
            <a:endParaRPr lang="cs-CZ"/>
          </a:p>
        </p:txBody>
      </p:sp>
    </p:spTree>
    <p:extLst>
      <p:ext uri="{BB962C8B-B14F-4D97-AF65-F5344CB8AC3E}">
        <p14:creationId xmlns:p14="http://schemas.microsoft.com/office/powerpoint/2010/main" val="3822982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cs-C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7" name="Date Placeholder 6"/>
          <p:cNvSpPr>
            <a:spLocks noGrp="1"/>
          </p:cNvSpPr>
          <p:nvPr>
            <p:ph type="dt" sz="half" idx="10"/>
          </p:nvPr>
        </p:nvSpPr>
        <p:spPr/>
        <p:txBody>
          <a:bodyPr/>
          <a:lstStyle/>
          <a:p>
            <a:fld id="{A0651141-8272-4583-AF0A-6ED83A0D20A8}" type="datetimeFigureOut">
              <a:rPr lang="cs-CZ" smtClean="0"/>
              <a:t>24.04.2020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52F777EC-D908-4F36-B07E-2B1D0FB1A3EF}" type="slidenum">
              <a:rPr lang="cs-CZ" smtClean="0"/>
              <a:t>‹#›</a:t>
            </a:fld>
            <a:endParaRPr lang="cs-CZ"/>
          </a:p>
        </p:txBody>
      </p:sp>
    </p:spTree>
    <p:extLst>
      <p:ext uri="{BB962C8B-B14F-4D97-AF65-F5344CB8AC3E}">
        <p14:creationId xmlns:p14="http://schemas.microsoft.com/office/powerpoint/2010/main" val="2833339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Date Placeholder 2"/>
          <p:cNvSpPr>
            <a:spLocks noGrp="1"/>
          </p:cNvSpPr>
          <p:nvPr>
            <p:ph type="dt" sz="half" idx="10"/>
          </p:nvPr>
        </p:nvSpPr>
        <p:spPr/>
        <p:txBody>
          <a:bodyPr/>
          <a:lstStyle/>
          <a:p>
            <a:fld id="{A0651141-8272-4583-AF0A-6ED83A0D20A8}" type="datetimeFigureOut">
              <a:rPr lang="cs-CZ" smtClean="0"/>
              <a:t>24.04.2020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52F777EC-D908-4F36-B07E-2B1D0FB1A3EF}" type="slidenum">
              <a:rPr lang="cs-CZ" smtClean="0"/>
              <a:t>‹#›</a:t>
            </a:fld>
            <a:endParaRPr lang="cs-CZ"/>
          </a:p>
        </p:txBody>
      </p:sp>
    </p:spTree>
    <p:extLst>
      <p:ext uri="{BB962C8B-B14F-4D97-AF65-F5344CB8AC3E}">
        <p14:creationId xmlns:p14="http://schemas.microsoft.com/office/powerpoint/2010/main" val="2895275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51141-8272-4583-AF0A-6ED83A0D20A8}" type="datetimeFigureOut">
              <a:rPr lang="cs-CZ" smtClean="0"/>
              <a:t>24.04.2020</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52F777EC-D908-4F36-B07E-2B1D0FB1A3EF}" type="slidenum">
              <a:rPr lang="cs-CZ" smtClean="0"/>
              <a:t>‹#›</a:t>
            </a:fld>
            <a:endParaRPr lang="cs-CZ"/>
          </a:p>
        </p:txBody>
      </p:sp>
    </p:spTree>
    <p:extLst>
      <p:ext uri="{BB962C8B-B14F-4D97-AF65-F5344CB8AC3E}">
        <p14:creationId xmlns:p14="http://schemas.microsoft.com/office/powerpoint/2010/main" val="151171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cs-C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651141-8272-4583-AF0A-6ED83A0D20A8}" type="datetimeFigureOut">
              <a:rPr lang="cs-CZ" smtClean="0"/>
              <a:t>24.04.2020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2F777EC-D908-4F36-B07E-2B1D0FB1A3EF}" type="slidenum">
              <a:rPr lang="cs-CZ" smtClean="0"/>
              <a:t>‹#›</a:t>
            </a:fld>
            <a:endParaRPr lang="cs-CZ"/>
          </a:p>
        </p:txBody>
      </p:sp>
    </p:spTree>
    <p:extLst>
      <p:ext uri="{BB962C8B-B14F-4D97-AF65-F5344CB8AC3E}">
        <p14:creationId xmlns:p14="http://schemas.microsoft.com/office/powerpoint/2010/main" val="3983726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651141-8272-4583-AF0A-6ED83A0D20A8}" type="datetimeFigureOut">
              <a:rPr lang="cs-CZ" smtClean="0"/>
              <a:t>24.04.2020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2F777EC-D908-4F36-B07E-2B1D0FB1A3EF}" type="slidenum">
              <a:rPr lang="cs-CZ" smtClean="0"/>
              <a:t>‹#›</a:t>
            </a:fld>
            <a:endParaRPr lang="cs-CZ"/>
          </a:p>
        </p:txBody>
      </p:sp>
    </p:spTree>
    <p:extLst>
      <p:ext uri="{BB962C8B-B14F-4D97-AF65-F5344CB8AC3E}">
        <p14:creationId xmlns:p14="http://schemas.microsoft.com/office/powerpoint/2010/main" val="611872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cs-C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651141-8272-4583-AF0A-6ED83A0D20A8}" type="datetimeFigureOut">
              <a:rPr lang="cs-CZ" smtClean="0"/>
              <a:t>24.04.2020</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777EC-D908-4F36-B07E-2B1D0FB1A3EF}" type="slidenum">
              <a:rPr lang="cs-CZ" smtClean="0"/>
              <a:t>‹#›</a:t>
            </a:fld>
            <a:endParaRPr lang="cs-CZ"/>
          </a:p>
        </p:txBody>
      </p:sp>
    </p:spTree>
    <p:extLst>
      <p:ext uri="{BB962C8B-B14F-4D97-AF65-F5344CB8AC3E}">
        <p14:creationId xmlns:p14="http://schemas.microsoft.com/office/powerpoint/2010/main" val="471637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chu@ufa.cas.cz"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4.wmf"/><Relationship Id="rId5" Type="http://schemas.openxmlformats.org/officeDocument/2006/relationships/oleObject" Target="../embeddings/oleObject9.bin"/><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5.xml"/><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 Id="rId9" Type="http://schemas.openxmlformats.org/officeDocument/2006/relationships/image" Target="../media/image8.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notesSlide" Target="../notesSlides/notesSlide7.xml"/><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4.bin"/><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8.xml"/><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6.bin"/><Relationship Id="rId10" Type="http://schemas.openxmlformats.org/officeDocument/2006/relationships/image" Target="../media/image14.wmf"/><Relationship Id="rId4" Type="http://schemas.openxmlformats.org/officeDocument/2006/relationships/image" Target="../media/image15.png"/><Relationship Id="rId9"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36513" y="-27384"/>
            <a:ext cx="903605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pitchFamily="49" charset="-128"/>
              </a:defRPr>
            </a:lvl9pPr>
          </a:lstStyle>
          <a:p>
            <a:pPr algn="ctr" eaLnBrk="1" hangingPunct="1"/>
            <a:r>
              <a:rPr lang="en-US" sz="2400" b="1" dirty="0">
                <a:solidFill>
                  <a:srgbClr val="FF0000"/>
                </a:solidFill>
              </a:rPr>
              <a:t>Statistical investigation of gravity wave propagation </a:t>
            </a:r>
            <a:endParaRPr lang="en-US" sz="2400" b="1" dirty="0" smtClean="0">
              <a:solidFill>
                <a:srgbClr val="FF0000"/>
              </a:solidFill>
            </a:endParaRPr>
          </a:p>
          <a:p>
            <a:pPr algn="ctr" eaLnBrk="1" hangingPunct="1"/>
            <a:r>
              <a:rPr lang="en-US" sz="2400" b="1" dirty="0" smtClean="0">
                <a:solidFill>
                  <a:srgbClr val="FF0000"/>
                </a:solidFill>
              </a:rPr>
              <a:t>in </a:t>
            </a:r>
            <a:r>
              <a:rPr lang="en-US" sz="2400" b="1" dirty="0">
                <a:solidFill>
                  <a:srgbClr val="FF0000"/>
                </a:solidFill>
              </a:rPr>
              <a:t>the Czech Republic and above </a:t>
            </a:r>
            <a:endParaRPr lang="cs-CZ" sz="2400" dirty="0">
              <a:solidFill>
                <a:srgbClr val="FF0000"/>
              </a:solidFill>
            </a:endParaRPr>
          </a:p>
        </p:txBody>
      </p:sp>
      <p:sp>
        <p:nvSpPr>
          <p:cNvPr id="2051" name="Text Box 2"/>
          <p:cNvSpPr txBox="1">
            <a:spLocks noChangeArrowheads="1"/>
          </p:cNvSpPr>
          <p:nvPr/>
        </p:nvSpPr>
        <p:spPr bwMode="auto">
          <a:xfrm>
            <a:off x="755576" y="980728"/>
            <a:ext cx="7848872"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pitchFamily="49" charset="-128"/>
              </a:defRPr>
            </a:lvl9pPr>
          </a:lstStyle>
          <a:p>
            <a:pPr algn="ctr" eaLnBrk="1" hangingPunct="1">
              <a:lnSpc>
                <a:spcPct val="80000"/>
              </a:lnSpc>
              <a:spcBef>
                <a:spcPts val="450"/>
              </a:spcBef>
            </a:pPr>
            <a:r>
              <a:rPr lang="cs-CZ" b="1" i="1" dirty="0">
                <a:solidFill>
                  <a:srgbClr val="000099"/>
                </a:solidFill>
                <a:latin typeface="Times New Roman" pitchFamily="18" charset="0"/>
                <a:cs typeface="Times New Roman" pitchFamily="18" charset="0"/>
              </a:rPr>
              <a:t>Jaroslav Chum</a:t>
            </a:r>
            <a:r>
              <a:rPr lang="cs-CZ" i="1" dirty="0">
                <a:solidFill>
                  <a:srgbClr val="000099"/>
                </a:solidFill>
                <a:latin typeface="Times New Roman" pitchFamily="18" charset="0"/>
                <a:cs typeface="Times New Roman" pitchFamily="18" charset="0"/>
              </a:rPr>
              <a:t> </a:t>
            </a:r>
            <a:r>
              <a:rPr lang="en-US" i="1" dirty="0" smtClean="0">
                <a:solidFill>
                  <a:srgbClr val="000099"/>
                </a:solidFill>
                <a:latin typeface="Times New Roman" pitchFamily="18" charset="0"/>
                <a:cs typeface="Times New Roman" pitchFamily="18" charset="0"/>
              </a:rPr>
              <a:t>(</a:t>
            </a:r>
            <a:r>
              <a:rPr lang="en-US" i="1" dirty="0" smtClean="0">
                <a:solidFill>
                  <a:srgbClr val="000099"/>
                </a:solidFill>
                <a:latin typeface="Times New Roman" pitchFamily="18" charset="0"/>
                <a:cs typeface="Times New Roman" pitchFamily="18" charset="0"/>
                <a:hlinkClick r:id="rId3"/>
              </a:rPr>
              <a:t>jachu@ufa.cas.cz</a:t>
            </a:r>
            <a:r>
              <a:rPr lang="en-US" i="1" dirty="0" smtClean="0">
                <a:solidFill>
                  <a:srgbClr val="000099"/>
                </a:solidFill>
                <a:latin typeface="Times New Roman" pitchFamily="18" charset="0"/>
                <a:cs typeface="Times New Roman" pitchFamily="18" charset="0"/>
              </a:rPr>
              <a:t>),</a:t>
            </a:r>
          </a:p>
          <a:p>
            <a:pPr algn="ctr" eaLnBrk="1" hangingPunct="1">
              <a:lnSpc>
                <a:spcPct val="80000"/>
              </a:lnSpc>
              <a:spcBef>
                <a:spcPts val="450"/>
              </a:spcBef>
            </a:pPr>
            <a:r>
              <a:rPr lang="en-US" i="1" dirty="0" smtClean="0">
                <a:solidFill>
                  <a:srgbClr val="000099"/>
                </a:solidFill>
                <a:latin typeface="Times New Roman" pitchFamily="18" charset="0"/>
                <a:cs typeface="Times New Roman" pitchFamily="18" charset="0"/>
              </a:rPr>
              <a:t>K.</a:t>
            </a:r>
            <a:r>
              <a:rPr lang="cs-CZ" i="1" dirty="0" smtClean="0">
                <a:solidFill>
                  <a:srgbClr val="000099"/>
                </a:solidFill>
                <a:latin typeface="Times New Roman" pitchFamily="18" charset="0"/>
                <a:cs typeface="Times New Roman" pitchFamily="18" charset="0"/>
              </a:rPr>
              <a:t> Podolská, J. </a:t>
            </a:r>
            <a:r>
              <a:rPr lang="cs-CZ" i="1" dirty="0" err="1" smtClean="0">
                <a:solidFill>
                  <a:srgbClr val="000099"/>
                </a:solidFill>
                <a:latin typeface="Times New Roman" pitchFamily="18" charset="0"/>
                <a:cs typeface="Times New Roman" pitchFamily="18" charset="0"/>
              </a:rPr>
              <a:t>Rusz</a:t>
            </a:r>
            <a:r>
              <a:rPr lang="cs-CZ" i="1" dirty="0" smtClean="0">
                <a:solidFill>
                  <a:srgbClr val="000099"/>
                </a:solidFill>
                <a:latin typeface="Times New Roman" pitchFamily="18" charset="0"/>
                <a:cs typeface="Times New Roman" pitchFamily="18" charset="0"/>
              </a:rPr>
              <a:t> and Jiří Baše</a:t>
            </a:r>
          </a:p>
          <a:p>
            <a:pPr algn="ctr" eaLnBrk="1" hangingPunct="1">
              <a:lnSpc>
                <a:spcPct val="80000"/>
              </a:lnSpc>
              <a:spcBef>
                <a:spcPts val="450"/>
              </a:spcBef>
            </a:pPr>
            <a:endParaRPr lang="en-US" i="1" dirty="0">
              <a:solidFill>
                <a:srgbClr val="000099"/>
              </a:solidFill>
              <a:latin typeface="Times New Roman" pitchFamily="18" charset="0"/>
              <a:cs typeface="Times New Roman" pitchFamily="18" charset="0"/>
            </a:endParaRPr>
          </a:p>
          <a:p>
            <a:pPr algn="ctr" eaLnBrk="1" hangingPunct="1">
              <a:lnSpc>
                <a:spcPct val="80000"/>
              </a:lnSpc>
              <a:spcBef>
                <a:spcPts val="450"/>
              </a:spcBef>
            </a:pPr>
            <a:r>
              <a:rPr lang="cs-CZ" sz="1600" dirty="0" smtClean="0">
                <a:solidFill>
                  <a:schemeClr val="tx1"/>
                </a:solidFill>
                <a:latin typeface="Calibri" pitchFamily="34" charset="0"/>
                <a:cs typeface="Times New Roman" pitchFamily="18" charset="0"/>
              </a:rPr>
              <a:t> Institute of the </a:t>
            </a:r>
            <a:r>
              <a:rPr lang="cs-CZ" sz="1600" dirty="0" err="1" smtClean="0">
                <a:solidFill>
                  <a:schemeClr val="tx1"/>
                </a:solidFill>
                <a:latin typeface="Calibri" pitchFamily="34" charset="0"/>
                <a:cs typeface="Times New Roman" pitchFamily="18" charset="0"/>
              </a:rPr>
              <a:t>Atmospheric</a:t>
            </a:r>
            <a:r>
              <a:rPr lang="cs-CZ" sz="1600" dirty="0" smtClean="0">
                <a:solidFill>
                  <a:schemeClr val="tx1"/>
                </a:solidFill>
                <a:latin typeface="Calibri" pitchFamily="34" charset="0"/>
                <a:cs typeface="Times New Roman" pitchFamily="18" charset="0"/>
              </a:rPr>
              <a:t> </a:t>
            </a:r>
            <a:r>
              <a:rPr lang="cs-CZ" sz="1600" dirty="0" err="1" smtClean="0">
                <a:solidFill>
                  <a:schemeClr val="tx1"/>
                </a:solidFill>
                <a:latin typeface="Calibri" pitchFamily="34" charset="0"/>
                <a:cs typeface="Times New Roman" pitchFamily="18" charset="0"/>
              </a:rPr>
              <a:t>Physics</a:t>
            </a:r>
            <a:r>
              <a:rPr lang="cs-CZ" sz="1600" dirty="0" smtClean="0">
                <a:solidFill>
                  <a:schemeClr val="tx1"/>
                </a:solidFill>
                <a:latin typeface="Calibri" pitchFamily="34" charset="0"/>
                <a:cs typeface="Times New Roman" pitchFamily="18" charset="0"/>
              </a:rPr>
              <a:t> </a:t>
            </a:r>
            <a:r>
              <a:rPr lang="cs-CZ" sz="1600" dirty="0" err="1" smtClean="0">
                <a:solidFill>
                  <a:schemeClr val="tx1"/>
                </a:solidFill>
                <a:latin typeface="Calibri" pitchFamily="34" charset="0"/>
                <a:cs typeface="Times New Roman" pitchFamily="18" charset="0"/>
              </a:rPr>
              <a:t>of</a:t>
            </a:r>
            <a:r>
              <a:rPr lang="cs-CZ" sz="1600" dirty="0" smtClean="0">
                <a:solidFill>
                  <a:schemeClr val="tx1"/>
                </a:solidFill>
                <a:latin typeface="Calibri" pitchFamily="34" charset="0"/>
                <a:cs typeface="Times New Roman" pitchFamily="18" charset="0"/>
              </a:rPr>
              <a:t> </a:t>
            </a:r>
            <a:r>
              <a:rPr lang="cs-CZ" sz="1600" dirty="0" err="1" smtClean="0">
                <a:solidFill>
                  <a:schemeClr val="tx1"/>
                </a:solidFill>
                <a:latin typeface="Calibri" pitchFamily="34" charset="0"/>
                <a:cs typeface="Times New Roman" pitchFamily="18" charset="0"/>
              </a:rPr>
              <a:t>the</a:t>
            </a:r>
            <a:r>
              <a:rPr lang="cs-CZ" sz="1600" dirty="0" smtClean="0">
                <a:solidFill>
                  <a:schemeClr val="tx1"/>
                </a:solidFill>
                <a:latin typeface="Calibri" pitchFamily="34" charset="0"/>
                <a:cs typeface="Times New Roman" pitchFamily="18" charset="0"/>
              </a:rPr>
              <a:t> </a:t>
            </a:r>
            <a:r>
              <a:rPr lang="cs-CZ" sz="1600" dirty="0" smtClean="0">
                <a:solidFill>
                  <a:schemeClr val="tx1"/>
                </a:solidFill>
                <a:latin typeface="Calibri" pitchFamily="34" charset="0"/>
                <a:cs typeface="Times New Roman" pitchFamily="18" charset="0"/>
              </a:rPr>
              <a:t>Czech </a:t>
            </a:r>
            <a:r>
              <a:rPr lang="cs-CZ" sz="1600" dirty="0" err="1" smtClean="0">
                <a:solidFill>
                  <a:schemeClr val="tx1"/>
                </a:solidFill>
                <a:latin typeface="Calibri" pitchFamily="34" charset="0"/>
                <a:cs typeface="Times New Roman" pitchFamily="18" charset="0"/>
              </a:rPr>
              <a:t>A</a:t>
            </a:r>
            <a:r>
              <a:rPr lang="cs-CZ" sz="1600" dirty="0" err="1" smtClean="0">
                <a:solidFill>
                  <a:schemeClr val="tx1"/>
                </a:solidFill>
                <a:latin typeface="Calibri" pitchFamily="34" charset="0"/>
                <a:cs typeface="Times New Roman" pitchFamily="18" charset="0"/>
              </a:rPr>
              <a:t>cadem</a:t>
            </a:r>
            <a:r>
              <a:rPr lang="en-US" sz="1600" dirty="0" smtClean="0">
                <a:solidFill>
                  <a:schemeClr val="tx1"/>
                </a:solidFill>
                <a:latin typeface="Calibri" pitchFamily="34" charset="0"/>
                <a:cs typeface="Times New Roman" pitchFamily="18" charset="0"/>
              </a:rPr>
              <a:t>y of Sciences</a:t>
            </a:r>
            <a:r>
              <a:rPr lang="cs-CZ" sz="1600" dirty="0" smtClean="0">
                <a:solidFill>
                  <a:schemeClr val="tx1"/>
                </a:solidFill>
                <a:latin typeface="Calibri" pitchFamily="34" charset="0"/>
                <a:cs typeface="Times New Roman" pitchFamily="18" charset="0"/>
              </a:rPr>
              <a:t> </a:t>
            </a:r>
            <a:endParaRPr lang="en-US" sz="1600" dirty="0" smtClean="0">
              <a:solidFill>
                <a:schemeClr val="tx1"/>
              </a:solidFill>
              <a:latin typeface="Calibri" pitchFamily="34" charset="0"/>
              <a:cs typeface="Times New Roman" pitchFamily="18" charset="0"/>
            </a:endParaRPr>
          </a:p>
          <a:p>
            <a:pPr eaLnBrk="1" hangingPunct="1">
              <a:lnSpc>
                <a:spcPct val="80000"/>
              </a:lnSpc>
              <a:spcBef>
                <a:spcPts val="450"/>
              </a:spcBef>
            </a:pPr>
            <a:endParaRPr lang="en-US" dirty="0" smtClean="0">
              <a:solidFill>
                <a:schemeClr val="tx1"/>
              </a:solidFill>
              <a:latin typeface="Calibri" pitchFamily="34" charset="0"/>
              <a:cs typeface="Times New Roman" pitchFamily="18" charset="0"/>
            </a:endParaRPr>
          </a:p>
          <a:p>
            <a:pPr eaLnBrk="1" hangingPunct="1">
              <a:lnSpc>
                <a:spcPct val="80000"/>
              </a:lnSpc>
              <a:spcBef>
                <a:spcPts val="450"/>
              </a:spcBef>
            </a:pPr>
            <a:r>
              <a:rPr lang="cs-CZ" dirty="0" smtClean="0">
                <a:solidFill>
                  <a:schemeClr val="tx1"/>
                </a:solidFill>
                <a:latin typeface="Calibri" pitchFamily="34" charset="0"/>
                <a:cs typeface="Times New Roman" pitchFamily="18" charset="0"/>
              </a:rPr>
              <a:t> </a:t>
            </a:r>
            <a:endParaRPr lang="en-US" dirty="0">
              <a:solidFill>
                <a:schemeClr val="tx1"/>
              </a:solidFill>
              <a:latin typeface="Calibri" pitchFamily="34" charset="0"/>
              <a:cs typeface="Times New Roman" pitchFamily="18" charset="0"/>
            </a:endParaRPr>
          </a:p>
          <a:p>
            <a:pPr eaLnBrk="1" hangingPunct="1">
              <a:lnSpc>
                <a:spcPct val="80000"/>
              </a:lnSpc>
              <a:spcBef>
                <a:spcPts val="450"/>
              </a:spcBef>
            </a:pPr>
            <a:endParaRPr lang="en-US" dirty="0" smtClean="0">
              <a:solidFill>
                <a:schemeClr val="tx1"/>
              </a:solidFill>
              <a:latin typeface="Calibri" pitchFamily="34" charset="0"/>
              <a:cs typeface="Times New Roman" pitchFamily="18" charset="0"/>
            </a:endParaRPr>
          </a:p>
          <a:p>
            <a:pPr algn="ctr" eaLnBrk="1" hangingPunct="1">
              <a:lnSpc>
                <a:spcPct val="80000"/>
              </a:lnSpc>
              <a:spcBef>
                <a:spcPts val="450"/>
              </a:spcBef>
            </a:pPr>
            <a:endParaRPr lang="cs-CZ" dirty="0">
              <a:solidFill>
                <a:schemeClr val="tx1"/>
              </a:solidFill>
            </a:endParaRPr>
          </a:p>
        </p:txBody>
      </p:sp>
      <p:pic>
        <p:nvPicPr>
          <p:cNvPr id="2" name="Obráze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904" y="2280586"/>
            <a:ext cx="4769168" cy="4109085"/>
          </a:xfrm>
          <a:prstGeom prst="rect">
            <a:avLst/>
          </a:prstGeom>
        </p:spPr>
      </p:pic>
      <p:sp>
        <p:nvSpPr>
          <p:cNvPr id="2052" name="Text Box 3"/>
          <p:cNvSpPr txBox="1">
            <a:spLocks noChangeArrowheads="1"/>
          </p:cNvSpPr>
          <p:nvPr/>
        </p:nvSpPr>
        <p:spPr bwMode="auto">
          <a:xfrm>
            <a:off x="251520" y="2348880"/>
            <a:ext cx="8856662" cy="397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pitchFamily="49" charset="-128"/>
              </a:defRPr>
            </a:lvl9pPr>
          </a:lstStyle>
          <a:p>
            <a:pPr eaLnBrk="1" hangingPunct="1"/>
            <a:r>
              <a:rPr lang="en-US" dirty="0" smtClean="0">
                <a:solidFill>
                  <a:srgbClr val="000099"/>
                </a:solidFill>
                <a:latin typeface="Times New Roman" pitchFamily="18" charset="0"/>
                <a:cs typeface="Times New Roman" pitchFamily="18" charset="0"/>
              </a:rPr>
              <a:t> </a:t>
            </a:r>
          </a:p>
          <a:p>
            <a:pPr eaLnBrk="1" hangingPunct="1"/>
            <a:r>
              <a:rPr lang="en-US" dirty="0" smtClean="0">
                <a:solidFill>
                  <a:srgbClr val="000099"/>
                </a:solidFill>
                <a:latin typeface="Times New Roman" pitchFamily="18" charset="0"/>
                <a:cs typeface="Times New Roman" pitchFamily="18" charset="0"/>
              </a:rPr>
              <a:t>Measurements and their locations</a:t>
            </a:r>
          </a:p>
          <a:p>
            <a:pPr eaLnBrk="1" hangingPunct="1"/>
            <a:endParaRPr lang="en-US" dirty="0" smtClean="0">
              <a:solidFill>
                <a:srgbClr val="000099"/>
              </a:solidFill>
              <a:latin typeface="Times New Roman" pitchFamily="18" charset="0"/>
              <a:cs typeface="Times New Roman" pitchFamily="18" charset="0"/>
            </a:endParaRPr>
          </a:p>
          <a:p>
            <a:pPr eaLnBrk="1" hangingPunct="1"/>
            <a:r>
              <a:rPr lang="en-US" dirty="0" smtClean="0">
                <a:solidFill>
                  <a:srgbClr val="000099"/>
                </a:solidFill>
                <a:latin typeface="Times New Roman" pitchFamily="18" charset="0"/>
                <a:cs typeface="Times New Roman" pitchFamily="18" charset="0"/>
              </a:rPr>
              <a:t>Analysis of  3D and 2D </a:t>
            </a:r>
          </a:p>
          <a:p>
            <a:pPr eaLnBrk="1" hangingPunct="1"/>
            <a:r>
              <a:rPr lang="en-US" dirty="0" smtClean="0">
                <a:solidFill>
                  <a:srgbClr val="000099"/>
                </a:solidFill>
                <a:latin typeface="Times New Roman" pitchFamily="18" charset="0"/>
                <a:cs typeface="Times New Roman" pitchFamily="18" charset="0"/>
              </a:rPr>
              <a:t>   propagation and attenuation </a:t>
            </a:r>
          </a:p>
          <a:p>
            <a:pPr eaLnBrk="1" hangingPunct="1"/>
            <a:r>
              <a:rPr lang="en-US" dirty="0" smtClean="0">
                <a:solidFill>
                  <a:srgbClr val="000099"/>
                </a:solidFill>
                <a:latin typeface="Times New Roman" pitchFamily="18" charset="0"/>
                <a:cs typeface="Times New Roman" pitchFamily="18" charset="0"/>
              </a:rPr>
              <a:t>   of GWs in the ionosphere</a:t>
            </a:r>
          </a:p>
          <a:p>
            <a:pPr eaLnBrk="1" hangingPunct="1"/>
            <a:endParaRPr lang="en-US" dirty="0" smtClean="0">
              <a:solidFill>
                <a:srgbClr val="000099"/>
              </a:solidFill>
              <a:latin typeface="Times New Roman" pitchFamily="18" charset="0"/>
              <a:cs typeface="Times New Roman" pitchFamily="18" charset="0"/>
            </a:endParaRPr>
          </a:p>
          <a:p>
            <a:pPr eaLnBrk="1" hangingPunct="1"/>
            <a:r>
              <a:rPr lang="en-US" dirty="0" smtClean="0">
                <a:solidFill>
                  <a:srgbClr val="000099"/>
                </a:solidFill>
                <a:latin typeface="Times New Roman" pitchFamily="18" charset="0"/>
                <a:cs typeface="Times New Roman" pitchFamily="18" charset="0"/>
              </a:rPr>
              <a:t>Analysis of GWs on ground </a:t>
            </a:r>
          </a:p>
          <a:p>
            <a:pPr eaLnBrk="1" hangingPunct="1"/>
            <a:r>
              <a:rPr lang="en-US" dirty="0" smtClean="0">
                <a:solidFill>
                  <a:srgbClr val="000099"/>
                </a:solidFill>
                <a:latin typeface="Times New Roman" pitchFamily="18" charset="0"/>
                <a:cs typeface="Times New Roman" pitchFamily="18" charset="0"/>
              </a:rPr>
              <a:t>   from </a:t>
            </a:r>
            <a:r>
              <a:rPr lang="en-US" dirty="0" err="1" smtClean="0">
                <a:solidFill>
                  <a:srgbClr val="000099"/>
                </a:solidFill>
                <a:latin typeface="Times New Roman" pitchFamily="18" charset="0"/>
                <a:cs typeface="Times New Roman" pitchFamily="18" charset="0"/>
              </a:rPr>
              <a:t>microbarometer</a:t>
            </a:r>
            <a:r>
              <a:rPr lang="en-US" dirty="0" smtClean="0">
                <a:solidFill>
                  <a:srgbClr val="000099"/>
                </a:solidFill>
                <a:latin typeface="Times New Roman" pitchFamily="18" charset="0"/>
                <a:cs typeface="Times New Roman" pitchFamily="18" charset="0"/>
              </a:rPr>
              <a:t> network</a:t>
            </a:r>
          </a:p>
          <a:p>
            <a:pPr eaLnBrk="1" hangingPunct="1"/>
            <a:endParaRPr lang="en-US" dirty="0" smtClean="0">
              <a:solidFill>
                <a:srgbClr val="000099"/>
              </a:solidFill>
            </a:endParaRPr>
          </a:p>
          <a:p>
            <a:pPr eaLnBrk="1" hangingPunct="1"/>
            <a:r>
              <a:rPr lang="en-US" dirty="0" smtClean="0">
                <a:solidFill>
                  <a:srgbClr val="000099"/>
                </a:solidFill>
                <a:latin typeface="Times New Roman" panose="02020603050405020304" pitchFamily="18" charset="0"/>
                <a:cs typeface="Times New Roman" panose="02020603050405020304" pitchFamily="18" charset="0"/>
              </a:rPr>
              <a:t>Summary</a:t>
            </a:r>
          </a:p>
          <a:p>
            <a:pPr eaLnBrk="1" hangingPunct="1"/>
            <a:endParaRPr lang="en-US" dirty="0">
              <a:solidFill>
                <a:srgbClr val="000099"/>
              </a:solidFill>
            </a:endParaRPr>
          </a:p>
          <a:p>
            <a:pPr eaLnBrk="1" hangingPunct="1"/>
            <a:endParaRPr lang="en-US" dirty="0">
              <a:solidFill>
                <a:srgbClr val="000099"/>
              </a:solidFill>
            </a:endParaRPr>
          </a:p>
          <a:p>
            <a:pPr eaLnBrk="1" hangingPunct="1"/>
            <a:endParaRPr lang="cs-CZ" dirty="0">
              <a:solidFill>
                <a:srgbClr val="000099"/>
              </a:solidFill>
            </a:endParaRPr>
          </a:p>
        </p:txBody>
      </p:sp>
    </p:spTree>
    <p:extLst>
      <p:ext uri="{BB962C8B-B14F-4D97-AF65-F5344CB8AC3E}">
        <p14:creationId xmlns:p14="http://schemas.microsoft.com/office/powerpoint/2010/main" val="24885050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48" y="1052736"/>
            <a:ext cx="7113628" cy="5337253"/>
          </a:xfrm>
          <a:prstGeom prst="rect">
            <a:avLst/>
          </a:prstGeom>
        </p:spPr>
      </p:pic>
      <p:sp>
        <p:nvSpPr>
          <p:cNvPr id="28674" name="Text Box 1"/>
          <p:cNvSpPr txBox="1">
            <a:spLocks noChangeArrowheads="1"/>
          </p:cNvSpPr>
          <p:nvPr/>
        </p:nvSpPr>
        <p:spPr bwMode="auto">
          <a:xfrm>
            <a:off x="107504" y="-243408"/>
            <a:ext cx="8856984" cy="11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S Gothic" panose="020B0609070205080204" pitchFamily="49"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Gothic" panose="020B0609070205080204" pitchFamily="49"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S Gothic" panose="020B0609070205080204" pitchFamily="49"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spcBef>
                <a:spcPct val="0"/>
              </a:spcBef>
            </a:pPr>
            <a:r>
              <a:rPr lang="en-US" altLang="cs-CZ" sz="2400" b="1" dirty="0" smtClean="0">
                <a:solidFill>
                  <a:srgbClr val="FF0000"/>
                </a:solidFill>
                <a:cs typeface="Arial" panose="020B0604020202020204" pitchFamily="34" charset="0"/>
              </a:rPr>
              <a:t>1-year analysis of horizontal (2D) propagation of </a:t>
            </a:r>
            <a:r>
              <a:rPr lang="en-US" altLang="cs-CZ" sz="2400" b="1" dirty="0" smtClean="0">
                <a:solidFill>
                  <a:srgbClr val="FF0000"/>
                </a:solidFill>
                <a:cs typeface="Arial" panose="020B0604020202020204" pitchFamily="34" charset="0"/>
              </a:rPr>
              <a:t>GWs  1/2</a:t>
            </a:r>
            <a:endParaRPr lang="en-US" altLang="cs-CZ" sz="2400" b="1" dirty="0">
              <a:solidFill>
                <a:srgbClr val="FF0000"/>
              </a:solidFill>
              <a:cs typeface="Arial" panose="020B0604020202020204" pitchFamily="34" charset="0"/>
            </a:endParaRPr>
          </a:p>
        </p:txBody>
      </p:sp>
      <p:sp>
        <p:nvSpPr>
          <p:cNvPr id="28675" name="Rectangle 5"/>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cs-CZ" altLang="cs-CZ"/>
          </a:p>
        </p:txBody>
      </p:sp>
      <p:sp>
        <p:nvSpPr>
          <p:cNvPr id="28676" name="Rectangle 8"/>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cs-CZ" altLang="cs-CZ"/>
          </a:p>
        </p:txBody>
      </p:sp>
      <p:sp>
        <p:nvSpPr>
          <p:cNvPr id="28677" name="Rectangle 10"/>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cs-CZ" altLang="cs-CZ"/>
          </a:p>
        </p:txBody>
      </p:sp>
      <p:sp>
        <p:nvSpPr>
          <p:cNvPr id="28678" name="Rectangle 13"/>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cs-CZ" altLang="cs-CZ"/>
          </a:p>
        </p:txBody>
      </p:sp>
      <p:sp>
        <p:nvSpPr>
          <p:cNvPr id="28679"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8680" name="Rectangle 2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8681"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8682"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8683"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8684"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868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4" name="TextovéPole 3"/>
          <p:cNvSpPr txBox="1"/>
          <p:nvPr/>
        </p:nvSpPr>
        <p:spPr>
          <a:xfrm>
            <a:off x="6948264" y="1563757"/>
            <a:ext cx="2016224" cy="3693319"/>
          </a:xfrm>
          <a:prstGeom prst="rect">
            <a:avLst/>
          </a:prstGeom>
          <a:noFill/>
        </p:spPr>
        <p:txBody>
          <a:bodyPr wrap="square" rtlCol="0">
            <a:spAutoFit/>
          </a:bodyPr>
          <a:lstStyle/>
          <a:p>
            <a:r>
              <a:rPr lang="en-GB" dirty="0" smtClean="0">
                <a:latin typeface="Times New Roman" panose="02020603050405020304" pitchFamily="18" charset="0"/>
                <a:cs typeface="Times New Roman" panose="02020603050405020304" pitchFamily="18" charset="0"/>
              </a:rPr>
              <a:t>Observed velocities are displayed</a:t>
            </a:r>
          </a:p>
          <a:p>
            <a:endParaRPr lang="en-GB" dirty="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Seasonal </a:t>
            </a:r>
            <a:r>
              <a:rPr lang="en-GB" dirty="0" smtClean="0">
                <a:latin typeface="Times New Roman" panose="02020603050405020304" pitchFamily="18" charset="0"/>
                <a:cs typeface="Times New Roman" panose="02020603050405020304" pitchFamily="18" charset="0"/>
              </a:rPr>
              <a:t>and diurnal dependence of azimuths is observed </a:t>
            </a:r>
          </a:p>
          <a:p>
            <a:endParaRPr lang="en-GB" dirty="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Effect of neutral winds at high </a:t>
            </a:r>
            <a:r>
              <a:rPr lang="en-GB" dirty="0" smtClean="0">
                <a:latin typeface="Times New Roman" panose="02020603050405020304" pitchFamily="18" charset="0"/>
                <a:cs typeface="Times New Roman" panose="02020603050405020304" pitchFamily="18" charset="0"/>
              </a:rPr>
              <a:t>altitudes on the observed azimuth</a:t>
            </a:r>
          </a:p>
          <a:p>
            <a:r>
              <a:rPr lang="en-GB" dirty="0" smtClean="0">
                <a:latin typeface="Times New Roman" panose="02020603050405020304" pitchFamily="18" charset="0"/>
                <a:cs typeface="Times New Roman" panose="02020603050405020304" pitchFamily="18" charset="0"/>
              </a:rPr>
              <a:t>(next slide)</a:t>
            </a:r>
            <a:endParaRPr lang="en-US" dirty="0">
              <a:latin typeface="Times New Roman" panose="02020603050405020304" pitchFamily="18" charset="0"/>
              <a:cs typeface="Times New Roman" panose="02020603050405020304" pitchFamily="18" charset="0"/>
            </a:endParaRPr>
          </a:p>
        </p:txBody>
      </p:sp>
      <p:sp>
        <p:nvSpPr>
          <p:cNvPr id="5" name="TextovéPole 4"/>
          <p:cNvSpPr txBox="1"/>
          <p:nvPr/>
        </p:nvSpPr>
        <p:spPr>
          <a:xfrm>
            <a:off x="786588" y="764704"/>
            <a:ext cx="6679906"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Results for solar minimum from 1 September 2018 to 31 August 2019</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0007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268760"/>
            <a:ext cx="7161560" cy="5373216"/>
          </a:xfrm>
          <a:prstGeom prst="rect">
            <a:avLst/>
          </a:prstGeom>
        </p:spPr>
      </p:pic>
      <p:sp>
        <p:nvSpPr>
          <p:cNvPr id="28674" name="Text Box 1"/>
          <p:cNvSpPr txBox="1">
            <a:spLocks noChangeArrowheads="1"/>
          </p:cNvSpPr>
          <p:nvPr/>
        </p:nvSpPr>
        <p:spPr bwMode="auto">
          <a:xfrm>
            <a:off x="107504" y="-243408"/>
            <a:ext cx="8856984" cy="11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S Gothic" panose="020B0609070205080204" pitchFamily="49"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Gothic" panose="020B0609070205080204" pitchFamily="49"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S Gothic" panose="020B0609070205080204" pitchFamily="49"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spcBef>
                <a:spcPct val="0"/>
              </a:spcBef>
            </a:pPr>
            <a:r>
              <a:rPr lang="en-US" altLang="cs-CZ" sz="2400" b="1" dirty="0" smtClean="0">
                <a:solidFill>
                  <a:srgbClr val="FF0000"/>
                </a:solidFill>
                <a:cs typeface="Arial" panose="020B0604020202020204" pitchFamily="34" charset="0"/>
              </a:rPr>
              <a:t>1-year analysis of horizontal (2D) propagation of </a:t>
            </a:r>
            <a:r>
              <a:rPr lang="en-US" altLang="cs-CZ" sz="2400" b="1" dirty="0" smtClean="0">
                <a:solidFill>
                  <a:srgbClr val="FF0000"/>
                </a:solidFill>
                <a:cs typeface="Arial" panose="020B0604020202020204" pitchFamily="34" charset="0"/>
              </a:rPr>
              <a:t>GWs   2/2</a:t>
            </a:r>
            <a:endParaRPr lang="en-US" altLang="cs-CZ" sz="2400" b="1" dirty="0">
              <a:solidFill>
                <a:srgbClr val="FF0000"/>
              </a:solidFill>
              <a:cs typeface="Arial" panose="020B0604020202020204" pitchFamily="34" charset="0"/>
            </a:endParaRPr>
          </a:p>
        </p:txBody>
      </p:sp>
      <p:sp>
        <p:nvSpPr>
          <p:cNvPr id="28675" name="Rectangle 5"/>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cs-CZ" altLang="cs-CZ"/>
          </a:p>
        </p:txBody>
      </p:sp>
      <p:sp>
        <p:nvSpPr>
          <p:cNvPr id="28676" name="Rectangle 8"/>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cs-CZ" altLang="cs-CZ"/>
          </a:p>
        </p:txBody>
      </p:sp>
      <p:sp>
        <p:nvSpPr>
          <p:cNvPr id="28677" name="Rectangle 10"/>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cs-CZ" altLang="cs-CZ"/>
          </a:p>
        </p:txBody>
      </p:sp>
      <p:sp>
        <p:nvSpPr>
          <p:cNvPr id="28678" name="Rectangle 13"/>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cs-CZ" altLang="cs-CZ"/>
          </a:p>
        </p:txBody>
      </p:sp>
      <p:sp>
        <p:nvSpPr>
          <p:cNvPr id="28679"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8680" name="Rectangle 2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8681"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8682"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8683"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8684"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868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4" name="TextovéPole 3"/>
          <p:cNvSpPr txBox="1"/>
          <p:nvPr/>
        </p:nvSpPr>
        <p:spPr>
          <a:xfrm>
            <a:off x="6876256" y="1124744"/>
            <a:ext cx="2339752" cy="5355312"/>
          </a:xfrm>
          <a:prstGeom prst="rect">
            <a:avLst/>
          </a:prstGeom>
          <a:noFill/>
        </p:spPr>
        <p:txBody>
          <a:bodyPr wrap="square" rtlCol="0">
            <a:spAutoFit/>
          </a:bodyPr>
          <a:lstStyle/>
          <a:p>
            <a:r>
              <a:rPr lang="en-GB" dirty="0" smtClean="0">
                <a:latin typeface="Times New Roman" panose="02020603050405020304" pitchFamily="18" charset="0"/>
                <a:cs typeface="Times New Roman" panose="02020603050405020304" pitchFamily="18" charset="0"/>
              </a:rPr>
              <a:t>Oscillation velocities </a:t>
            </a:r>
          </a:p>
          <a:p>
            <a:r>
              <a:rPr lang="en-GB" dirty="0" smtClean="0">
                <a:latin typeface="Times New Roman" panose="02020603050405020304" pitchFamily="18" charset="0"/>
                <a:cs typeface="Times New Roman" panose="02020603050405020304" pitchFamily="18" charset="0"/>
              </a:rPr>
              <a:t>Were calculated from the observed Doppler shifts as</a:t>
            </a:r>
          </a:p>
          <a:p>
            <a:endParaRPr lang="en-GB" dirty="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and recalculated</a:t>
            </a:r>
          </a:p>
          <a:p>
            <a:r>
              <a:rPr lang="en-GB" dirty="0">
                <a:latin typeface="Times New Roman" panose="02020603050405020304" pitchFamily="18" charset="0"/>
                <a:cs typeface="Times New Roman" panose="02020603050405020304" pitchFamily="18" charset="0"/>
              </a:rPr>
              <a:t>t</a:t>
            </a:r>
            <a:r>
              <a:rPr lang="en-GB" dirty="0" smtClean="0">
                <a:latin typeface="Times New Roman" panose="02020603050405020304" pitchFamily="18" charset="0"/>
                <a:cs typeface="Times New Roman" panose="02020603050405020304" pitchFamily="18" charset="0"/>
              </a:rPr>
              <a:t>o 200 km assuming an average attenuation of 0.14 dB/km and neutral densities by </a:t>
            </a:r>
          </a:p>
          <a:p>
            <a:r>
              <a:rPr lang="en-US" altLang="cs-CZ" dirty="0">
                <a:latin typeface="Times New Roman" panose="02020603050405020304" pitchFamily="18" charset="0"/>
                <a:cs typeface="Times New Roman" panose="02020603050405020304" pitchFamily="18" charset="0"/>
              </a:rPr>
              <a:t>NRLMSISE-00 </a:t>
            </a:r>
            <a:r>
              <a:rPr lang="en-US" altLang="cs-CZ" dirty="0" smtClean="0">
                <a:latin typeface="Times New Roman" panose="02020603050405020304" pitchFamily="18" charset="0"/>
                <a:cs typeface="Times New Roman" panose="02020603050405020304" pitchFamily="18" charset="0"/>
              </a:rPr>
              <a:t>model</a:t>
            </a:r>
          </a:p>
          <a:p>
            <a:r>
              <a:rPr lang="en-US" dirty="0" smtClean="0">
                <a:latin typeface="Times New Roman" panose="02020603050405020304" pitchFamily="18" charset="0"/>
                <a:cs typeface="Times New Roman" panose="02020603050405020304" pitchFamily="18" charset="0"/>
              </a:rPr>
              <a:t>(see slide 8 and 9).</a:t>
            </a:r>
            <a:endParaRPr lang="en-GB" dirty="0">
              <a:latin typeface="Times New Roman" panose="02020603050405020304" pitchFamily="18" charset="0"/>
              <a:cs typeface="Times New Roman" panose="02020603050405020304" pitchFamily="18" charset="0"/>
            </a:endParaRPr>
          </a:p>
          <a:p>
            <a:endParaRPr lang="en-GB" dirty="0" smtClean="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GWs propagated mainly against the neutral winds obtained by HWM 14 model at the height of observation.</a:t>
            </a:r>
          </a:p>
        </p:txBody>
      </p:sp>
      <p:sp>
        <p:nvSpPr>
          <p:cNvPr id="5" name="TextovéPole 4"/>
          <p:cNvSpPr txBox="1"/>
          <p:nvPr/>
        </p:nvSpPr>
        <p:spPr>
          <a:xfrm>
            <a:off x="786588" y="764704"/>
            <a:ext cx="6679906"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Results for solar minimum from 1 September 2018 to 31 August 2019</a:t>
            </a:r>
            <a:endParaRPr lang="en-US" dirty="0">
              <a:latin typeface="Times New Roman" panose="02020603050405020304" pitchFamily="18" charset="0"/>
              <a:cs typeface="Times New Roman" panose="02020603050405020304" pitchFamily="18" charset="0"/>
            </a:endParaRPr>
          </a:p>
        </p:txBody>
      </p:sp>
      <p:graphicFrame>
        <p:nvGraphicFramePr>
          <p:cNvPr id="18" name="Object 10"/>
          <p:cNvGraphicFramePr>
            <a:graphicFrameLocks noChangeAspect="1"/>
          </p:cNvGraphicFramePr>
          <p:nvPr>
            <p:extLst>
              <p:ext uri="{D42A27DB-BD31-4B8C-83A1-F6EECF244321}">
                <p14:modId xmlns:p14="http://schemas.microsoft.com/office/powerpoint/2010/main" val="2680247860"/>
              </p:ext>
            </p:extLst>
          </p:nvPr>
        </p:nvGraphicFramePr>
        <p:xfrm>
          <a:off x="7886823" y="2007691"/>
          <a:ext cx="1509713" cy="557213"/>
        </p:xfrm>
        <a:graphic>
          <a:graphicData uri="http://schemas.openxmlformats.org/presentationml/2006/ole">
            <mc:AlternateContent xmlns:mc="http://schemas.openxmlformats.org/markup-compatibility/2006">
              <mc:Choice xmlns:v="urn:schemas-microsoft-com:vml" Requires="v">
                <p:oleObj spid="_x0000_s20492" name="Rovnice" r:id="rId5" imgW="1117440" imgH="419040" progId="Equation.3">
                  <p:embed/>
                </p:oleObj>
              </mc:Choice>
              <mc:Fallback>
                <p:oleObj name="Rovnice" r:id="rId5" imgW="1117440" imgH="419040" progId="Equation.3">
                  <p:embed/>
                  <p:pic>
                    <p:nvPicPr>
                      <p:cNvPr id="11" name="Object 10"/>
                      <p:cNvPicPr>
                        <a:picLocks noChangeAspect="1" noChangeArrowheads="1"/>
                      </p:cNvPicPr>
                      <p:nvPr/>
                    </p:nvPicPr>
                    <p:blipFill>
                      <a:blip r:embed="rId6"/>
                      <a:srcRect/>
                      <a:stretch>
                        <a:fillRect/>
                      </a:stretch>
                    </p:blipFill>
                    <p:spPr bwMode="auto">
                      <a:xfrm>
                        <a:off x="7886823" y="2007691"/>
                        <a:ext cx="1509713" cy="557213"/>
                      </a:xfrm>
                      <a:prstGeom prst="rect">
                        <a:avLst/>
                      </a:prstGeom>
                      <a:noFill/>
                    </p:spPr>
                  </p:pic>
                </p:oleObj>
              </mc:Fallback>
            </mc:AlternateContent>
          </a:graphicData>
        </a:graphic>
      </p:graphicFrame>
    </p:spTree>
    <p:extLst>
      <p:ext uri="{BB962C8B-B14F-4D97-AF65-F5344CB8AC3E}">
        <p14:creationId xmlns:p14="http://schemas.microsoft.com/office/powerpoint/2010/main" val="15784650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36513" y="-99392"/>
            <a:ext cx="903605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S Gothic" panose="020B0609070205080204" pitchFamily="49"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Gothic" panose="020B0609070205080204" pitchFamily="49"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S Gothic" panose="020B0609070205080204" pitchFamily="49"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spcBef>
                <a:spcPct val="0"/>
              </a:spcBef>
            </a:pPr>
            <a:r>
              <a:rPr lang="en-US" altLang="cs-CZ" sz="2400" dirty="0" smtClean="0">
                <a:solidFill>
                  <a:srgbClr val="FF0000"/>
                </a:solidFill>
              </a:rPr>
              <a:t>Large </a:t>
            </a:r>
            <a:r>
              <a:rPr lang="en-US" altLang="cs-CZ" sz="2400" dirty="0" smtClean="0">
                <a:solidFill>
                  <a:srgbClr val="FF0000"/>
                </a:solidFill>
              </a:rPr>
              <a:t>array of </a:t>
            </a:r>
            <a:r>
              <a:rPr lang="en-US" altLang="cs-CZ" sz="2400" dirty="0" smtClean="0">
                <a:solidFill>
                  <a:srgbClr val="FF0000"/>
                </a:solidFill>
              </a:rPr>
              <a:t>highly sensitive absolute micro-barometers</a:t>
            </a:r>
            <a:endParaRPr lang="cs-CZ" altLang="cs-CZ" sz="2400"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1386" y="1988840"/>
            <a:ext cx="6275070" cy="3934778"/>
          </a:xfrm>
          <a:prstGeom prst="rect">
            <a:avLst/>
          </a:prstGeom>
        </p:spPr>
      </p:pic>
      <p:sp>
        <p:nvSpPr>
          <p:cNvPr id="6" name="Isosceles Triangle 5"/>
          <p:cNvSpPr>
            <a:spLocks noChangeAspect="1"/>
          </p:cNvSpPr>
          <p:nvPr/>
        </p:nvSpPr>
        <p:spPr>
          <a:xfrm>
            <a:off x="5978097" y="3645024"/>
            <a:ext cx="106071" cy="9144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Isosceles Triangle 30"/>
          <p:cNvSpPr>
            <a:spLocks noChangeAspect="1"/>
          </p:cNvSpPr>
          <p:nvPr/>
        </p:nvSpPr>
        <p:spPr>
          <a:xfrm>
            <a:off x="6444208" y="3049528"/>
            <a:ext cx="106071" cy="9144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Isosceles Triangle 31"/>
          <p:cNvSpPr>
            <a:spLocks noChangeAspect="1"/>
          </p:cNvSpPr>
          <p:nvPr/>
        </p:nvSpPr>
        <p:spPr>
          <a:xfrm>
            <a:off x="6842193" y="3697600"/>
            <a:ext cx="106071" cy="9144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Isosceles Triangle 32"/>
          <p:cNvSpPr>
            <a:spLocks noChangeAspect="1"/>
          </p:cNvSpPr>
          <p:nvPr/>
        </p:nvSpPr>
        <p:spPr>
          <a:xfrm>
            <a:off x="7778297" y="3193544"/>
            <a:ext cx="106071" cy="9144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Box 7"/>
          <p:cNvSpPr txBox="1"/>
          <p:nvPr/>
        </p:nvSpPr>
        <p:spPr>
          <a:xfrm>
            <a:off x="5292080" y="3356992"/>
            <a:ext cx="874535" cy="338554"/>
          </a:xfrm>
          <a:prstGeom prst="rect">
            <a:avLst/>
          </a:prstGeom>
          <a:noFill/>
        </p:spPr>
        <p:txBody>
          <a:bodyPr wrap="none" rtlCol="0">
            <a:spAutoFit/>
          </a:bodyPr>
          <a:lstStyle/>
          <a:p>
            <a:r>
              <a:rPr lang="en-US" sz="1600" dirty="0" smtClean="0">
                <a:solidFill>
                  <a:srgbClr val="FF0000"/>
                </a:solidFill>
              </a:rPr>
              <a:t>Tx5, ab3</a:t>
            </a:r>
            <a:endParaRPr lang="cs-CZ" sz="1600" dirty="0">
              <a:solidFill>
                <a:srgbClr val="FF0000"/>
              </a:solidFill>
            </a:endParaRPr>
          </a:p>
        </p:txBody>
      </p:sp>
      <p:sp>
        <p:nvSpPr>
          <p:cNvPr id="35" name="TextBox 34"/>
          <p:cNvSpPr txBox="1"/>
          <p:nvPr/>
        </p:nvSpPr>
        <p:spPr>
          <a:xfrm>
            <a:off x="6300192" y="2708920"/>
            <a:ext cx="494046" cy="338554"/>
          </a:xfrm>
          <a:prstGeom prst="rect">
            <a:avLst/>
          </a:prstGeom>
          <a:noFill/>
        </p:spPr>
        <p:txBody>
          <a:bodyPr wrap="none" rtlCol="0">
            <a:spAutoFit/>
          </a:bodyPr>
          <a:lstStyle/>
          <a:p>
            <a:r>
              <a:rPr lang="en-US" sz="1600" dirty="0" smtClean="0">
                <a:solidFill>
                  <a:srgbClr val="FF0000"/>
                </a:solidFill>
              </a:rPr>
              <a:t>ab5</a:t>
            </a:r>
            <a:endParaRPr lang="cs-CZ" sz="1600" dirty="0">
              <a:solidFill>
                <a:srgbClr val="FF0000"/>
              </a:solidFill>
            </a:endParaRPr>
          </a:p>
        </p:txBody>
      </p:sp>
      <p:sp>
        <p:nvSpPr>
          <p:cNvPr id="36" name="TextBox 35"/>
          <p:cNvSpPr txBox="1"/>
          <p:nvPr/>
        </p:nvSpPr>
        <p:spPr>
          <a:xfrm>
            <a:off x="7596336" y="2861320"/>
            <a:ext cx="1181670" cy="338554"/>
          </a:xfrm>
          <a:prstGeom prst="rect">
            <a:avLst/>
          </a:prstGeom>
          <a:noFill/>
        </p:spPr>
        <p:txBody>
          <a:bodyPr wrap="none" rtlCol="0">
            <a:spAutoFit/>
          </a:bodyPr>
          <a:lstStyle/>
          <a:p>
            <a:r>
              <a:rPr lang="en-US" sz="1600" dirty="0">
                <a:solidFill>
                  <a:srgbClr val="FF0000"/>
                </a:solidFill>
              </a:rPr>
              <a:t>a</a:t>
            </a:r>
            <a:r>
              <a:rPr lang="en-US" sz="1600" dirty="0" smtClean="0">
                <a:solidFill>
                  <a:srgbClr val="FF0000"/>
                </a:solidFill>
              </a:rPr>
              <a:t>b4, </a:t>
            </a:r>
            <a:r>
              <a:rPr lang="en-US" sz="1600" dirty="0" err="1" smtClean="0">
                <a:solidFill>
                  <a:srgbClr val="FF0000"/>
                </a:solidFill>
              </a:rPr>
              <a:t>meteo</a:t>
            </a:r>
            <a:r>
              <a:rPr lang="en-US" sz="1600" dirty="0" smtClean="0">
                <a:solidFill>
                  <a:srgbClr val="FF0000"/>
                </a:solidFill>
              </a:rPr>
              <a:t> </a:t>
            </a:r>
            <a:endParaRPr lang="cs-CZ" sz="1600" dirty="0">
              <a:solidFill>
                <a:srgbClr val="FF0000"/>
              </a:solidFill>
            </a:endParaRPr>
          </a:p>
        </p:txBody>
      </p:sp>
      <p:sp>
        <p:nvSpPr>
          <p:cNvPr id="37" name="TextBox 36"/>
          <p:cNvSpPr txBox="1"/>
          <p:nvPr/>
        </p:nvSpPr>
        <p:spPr>
          <a:xfrm>
            <a:off x="6814258" y="3429000"/>
            <a:ext cx="494046" cy="338554"/>
          </a:xfrm>
          <a:prstGeom prst="rect">
            <a:avLst/>
          </a:prstGeom>
          <a:noFill/>
        </p:spPr>
        <p:txBody>
          <a:bodyPr wrap="none" rtlCol="0">
            <a:spAutoFit/>
          </a:bodyPr>
          <a:lstStyle/>
          <a:p>
            <a:r>
              <a:rPr lang="en-US" sz="1600" dirty="0" smtClean="0">
                <a:solidFill>
                  <a:srgbClr val="FF0000"/>
                </a:solidFill>
              </a:rPr>
              <a:t>ab2</a:t>
            </a:r>
            <a:endParaRPr lang="cs-CZ" sz="1600" dirty="0">
              <a:solidFill>
                <a:srgbClr val="FF0000"/>
              </a:solidFill>
            </a:endParaRPr>
          </a:p>
        </p:txBody>
      </p:sp>
      <p:sp>
        <p:nvSpPr>
          <p:cNvPr id="9" name="TextBox 8"/>
          <p:cNvSpPr txBox="1"/>
          <p:nvPr/>
        </p:nvSpPr>
        <p:spPr>
          <a:xfrm>
            <a:off x="389231" y="836712"/>
            <a:ext cx="7181838" cy="1200329"/>
          </a:xfrm>
          <a:prstGeom prst="rect">
            <a:avLst/>
          </a:prstGeom>
          <a:noFill/>
        </p:spPr>
        <p:txBody>
          <a:bodyPr wrap="none" rtlCol="0">
            <a:spAutoFit/>
          </a:bodyPr>
          <a:lstStyle/>
          <a:p>
            <a:r>
              <a:rPr lang="en-US" dirty="0" smtClean="0"/>
              <a:t>Location in the westernmost part of the Czech Republic</a:t>
            </a:r>
          </a:p>
          <a:p>
            <a:r>
              <a:rPr lang="en-US" dirty="0" smtClean="0"/>
              <a:t>Model: 6000-16B-IS, </a:t>
            </a:r>
            <a:r>
              <a:rPr lang="en-US" dirty="0" err="1" smtClean="0"/>
              <a:t>Paroscientific</a:t>
            </a:r>
            <a:r>
              <a:rPr lang="en-US" dirty="0" smtClean="0"/>
              <a:t>, </a:t>
            </a:r>
            <a:r>
              <a:rPr lang="en-US" dirty="0" err="1" smtClean="0"/>
              <a:t>inc.</a:t>
            </a:r>
            <a:r>
              <a:rPr lang="en-US" dirty="0" smtClean="0"/>
              <a:t> , Measuring range: 500-1100 </a:t>
            </a:r>
            <a:r>
              <a:rPr lang="en-US" dirty="0" err="1" smtClean="0"/>
              <a:t>hPa</a:t>
            </a:r>
            <a:endParaRPr lang="en-US" dirty="0" smtClean="0"/>
          </a:p>
          <a:p>
            <a:r>
              <a:rPr lang="en-US" dirty="0" smtClean="0"/>
              <a:t>Distances ~4 to ~10 km</a:t>
            </a:r>
            <a:endParaRPr lang="cs-CZ" dirty="0"/>
          </a:p>
          <a:p>
            <a:endParaRPr lang="cs-CZ" dirty="0"/>
          </a:p>
        </p:txBody>
      </p:sp>
      <p:sp>
        <p:nvSpPr>
          <p:cNvPr id="10" name="TextBox 9"/>
          <p:cNvSpPr txBox="1"/>
          <p:nvPr/>
        </p:nvSpPr>
        <p:spPr>
          <a:xfrm>
            <a:off x="179512" y="2350621"/>
            <a:ext cx="2149866" cy="2585323"/>
          </a:xfrm>
          <a:prstGeom prst="rect">
            <a:avLst/>
          </a:prstGeom>
          <a:noFill/>
        </p:spPr>
        <p:txBody>
          <a:bodyPr wrap="square" rtlCol="0">
            <a:spAutoFit/>
          </a:bodyPr>
          <a:lstStyle/>
          <a:p>
            <a:r>
              <a:rPr lang="en-US" dirty="0" err="1" smtClean="0"/>
              <a:t>Mikrobarometer</a:t>
            </a:r>
            <a:endParaRPr lang="en-US" dirty="0" smtClean="0"/>
          </a:p>
          <a:p>
            <a:r>
              <a:rPr lang="en-US" dirty="0" smtClean="0"/>
              <a:t>ab3 </a:t>
            </a:r>
            <a:r>
              <a:rPr lang="en-US" dirty="0" smtClean="0"/>
              <a:t>is collocated </a:t>
            </a:r>
          </a:p>
          <a:p>
            <a:r>
              <a:rPr lang="en-US" dirty="0" smtClean="0"/>
              <a:t>with </a:t>
            </a:r>
            <a:r>
              <a:rPr lang="en-US" dirty="0" smtClean="0"/>
              <a:t>Doppler transmitter Tx5 installed in late 2019 </a:t>
            </a:r>
            <a:endParaRPr lang="en-US" dirty="0" smtClean="0"/>
          </a:p>
          <a:p>
            <a:endParaRPr lang="en-US" dirty="0"/>
          </a:p>
          <a:p>
            <a:r>
              <a:rPr lang="en-US" dirty="0" smtClean="0"/>
              <a:t>Own meteorological </a:t>
            </a:r>
          </a:p>
          <a:p>
            <a:r>
              <a:rPr lang="en-US" dirty="0" smtClean="0"/>
              <a:t>station </a:t>
            </a:r>
            <a:r>
              <a:rPr lang="en-US" dirty="0" smtClean="0"/>
              <a:t>at location of ab4</a:t>
            </a:r>
            <a:endParaRPr lang="cs-CZ" dirty="0"/>
          </a:p>
        </p:txBody>
      </p:sp>
    </p:spTree>
    <p:extLst>
      <p:ext uri="{BB962C8B-B14F-4D97-AF65-F5344CB8AC3E}">
        <p14:creationId xmlns:p14="http://schemas.microsoft.com/office/powerpoint/2010/main" val="41587629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129208" y="-315416"/>
            <a:ext cx="8229600" cy="11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S Gothic" panose="020B0609070205080204" pitchFamily="49"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Gothic" panose="020B0609070205080204" pitchFamily="49"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S Gothic" panose="020B0609070205080204" pitchFamily="49"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spcBef>
                <a:spcPct val="0"/>
              </a:spcBef>
            </a:pPr>
            <a:r>
              <a:rPr lang="en-US" altLang="cs-CZ" sz="2400" b="1" dirty="0" smtClean="0">
                <a:solidFill>
                  <a:srgbClr val="FF0000"/>
                </a:solidFill>
                <a:cs typeface="Arial" panose="020B0604020202020204" pitchFamily="34" charset="0"/>
              </a:rPr>
              <a:t>2-D GW analysis from </a:t>
            </a:r>
            <a:r>
              <a:rPr lang="en-US" altLang="cs-CZ" sz="2400" b="1" dirty="0" smtClean="0">
                <a:solidFill>
                  <a:srgbClr val="FF0000"/>
                </a:solidFill>
                <a:cs typeface="Arial" panose="020B0604020202020204" pitchFamily="34" charset="0"/>
              </a:rPr>
              <a:t>micro-barometer network</a:t>
            </a:r>
            <a:endParaRPr lang="en-US" altLang="cs-CZ" sz="2400" b="1" dirty="0" smtClean="0">
              <a:solidFill>
                <a:srgbClr val="FF0000"/>
              </a:solidFill>
              <a:cs typeface="Arial" panose="020B0604020202020204" pitchFamily="34" charset="0"/>
            </a:endParaRPr>
          </a:p>
        </p:txBody>
      </p:sp>
      <p:sp>
        <p:nvSpPr>
          <p:cNvPr id="28675" name="Rectangle 5"/>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cs-CZ" altLang="cs-CZ"/>
          </a:p>
        </p:txBody>
      </p:sp>
      <p:sp>
        <p:nvSpPr>
          <p:cNvPr id="28676" name="Rectangle 8"/>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cs-CZ" altLang="cs-CZ"/>
          </a:p>
        </p:txBody>
      </p:sp>
      <p:sp>
        <p:nvSpPr>
          <p:cNvPr id="28677" name="Rectangle 10"/>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cs-CZ" altLang="cs-CZ"/>
          </a:p>
        </p:txBody>
      </p:sp>
      <p:sp>
        <p:nvSpPr>
          <p:cNvPr id="28678" name="Rectangle 13"/>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cs-CZ" altLang="cs-CZ"/>
          </a:p>
        </p:txBody>
      </p:sp>
      <p:sp>
        <p:nvSpPr>
          <p:cNvPr id="28679"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8680" name="Rectangle 2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8681"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8682"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8683"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8684"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868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6" y="846004"/>
            <a:ext cx="7500938" cy="5627846"/>
          </a:xfrm>
          <a:prstGeom prst="rect">
            <a:avLst/>
          </a:prstGeom>
        </p:spPr>
      </p:pic>
      <p:sp>
        <p:nvSpPr>
          <p:cNvPr id="3" name="TextovéPole 2"/>
          <p:cNvSpPr txBox="1"/>
          <p:nvPr/>
        </p:nvSpPr>
        <p:spPr>
          <a:xfrm>
            <a:off x="6804249" y="1268760"/>
            <a:ext cx="2520279" cy="313932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Results are only displayed for distinct waves.</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Winds included </a:t>
            </a:r>
          </a:p>
          <a:p>
            <a:r>
              <a:rPr lang="en-US" dirty="0" smtClean="0">
                <a:latin typeface="Times New Roman" panose="02020603050405020304" pitchFamily="18" charset="0"/>
                <a:cs typeface="Times New Roman" panose="02020603050405020304" pitchFamily="18" charset="0"/>
              </a:rPr>
              <a:t>(not subtracted</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No obvious seasonal or diurnal dependence of </a:t>
            </a:r>
            <a:r>
              <a:rPr lang="en-US" dirty="0" smtClean="0">
                <a:latin typeface="Times New Roman" panose="02020603050405020304" pitchFamily="18" charset="0"/>
                <a:cs typeface="Times New Roman" panose="02020603050405020304" pitchFamily="18" charset="0"/>
              </a:rPr>
              <a:t>azimuths (d</a:t>
            </a:r>
            <a:r>
              <a:rPr lang="en-US" dirty="0" smtClean="0">
                <a:latin typeface="Times New Roman" panose="02020603050405020304" pitchFamily="18" charset="0"/>
                <a:cs typeface="Times New Roman" panose="02020603050405020304" pitchFamily="18" charset="0"/>
              </a:rPr>
              <a:t>irections of propagation)</a:t>
            </a:r>
            <a:endParaRPr lang="en-US" dirty="0">
              <a:latin typeface="Times New Roman" panose="02020603050405020304" pitchFamily="18" charset="0"/>
              <a:cs typeface="Times New Roman" panose="02020603050405020304" pitchFamily="18" charset="0"/>
            </a:endParaRPr>
          </a:p>
        </p:txBody>
      </p:sp>
      <p:sp>
        <p:nvSpPr>
          <p:cNvPr id="4" name="Obdélník 3"/>
          <p:cNvSpPr/>
          <p:nvPr/>
        </p:nvSpPr>
        <p:spPr>
          <a:xfrm>
            <a:off x="467544" y="476672"/>
            <a:ext cx="7200800" cy="369332"/>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Analysis over one year  from August </a:t>
            </a:r>
            <a:r>
              <a:rPr lang="en-US" dirty="0">
                <a:latin typeface="Times New Roman" panose="02020603050405020304" pitchFamily="18" charset="0"/>
                <a:cs typeface="Times New Roman" panose="02020603050405020304" pitchFamily="18" charset="0"/>
              </a:rPr>
              <a:t>2018 to </a:t>
            </a:r>
            <a:r>
              <a:rPr lang="en-US" dirty="0" smtClean="0">
                <a:latin typeface="Times New Roman" panose="02020603050405020304" pitchFamily="18" charset="0"/>
                <a:cs typeface="Times New Roman" panose="02020603050405020304" pitchFamily="18" charset="0"/>
              </a:rPr>
              <a:t>July 2019</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47906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86816" y="-243408"/>
            <a:ext cx="8229600" cy="11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S Gothic" panose="020B0609070205080204" pitchFamily="49"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Gothic" panose="020B0609070205080204" pitchFamily="49"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S Gothic" panose="020B0609070205080204" pitchFamily="49"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spcBef>
                <a:spcPct val="0"/>
              </a:spcBef>
            </a:pPr>
            <a:r>
              <a:rPr lang="en-US" altLang="cs-CZ" sz="2400" b="1" dirty="0" smtClean="0">
                <a:solidFill>
                  <a:srgbClr val="FF0000"/>
                </a:solidFill>
                <a:cs typeface="Arial" panose="020B0604020202020204" pitchFamily="34" charset="0"/>
              </a:rPr>
              <a:t>Summary</a:t>
            </a:r>
          </a:p>
        </p:txBody>
      </p:sp>
      <p:sp>
        <p:nvSpPr>
          <p:cNvPr id="28675" name="Rectangle 5"/>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cs-CZ" altLang="cs-CZ"/>
          </a:p>
        </p:txBody>
      </p:sp>
      <p:sp>
        <p:nvSpPr>
          <p:cNvPr id="28676" name="Rectangle 8"/>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cs-CZ" altLang="cs-CZ"/>
          </a:p>
        </p:txBody>
      </p:sp>
      <p:sp>
        <p:nvSpPr>
          <p:cNvPr id="28677" name="Rectangle 10"/>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cs-CZ" altLang="cs-CZ"/>
          </a:p>
        </p:txBody>
      </p:sp>
      <p:sp>
        <p:nvSpPr>
          <p:cNvPr id="28678" name="Rectangle 13"/>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cs-CZ" altLang="cs-CZ"/>
          </a:p>
        </p:txBody>
      </p:sp>
      <p:sp>
        <p:nvSpPr>
          <p:cNvPr id="28679"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8680" name="Rectangle 2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8681"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8682"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8683"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8684"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868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 name="TextovéPole 1"/>
          <p:cNvSpPr txBox="1"/>
          <p:nvPr/>
        </p:nvSpPr>
        <p:spPr>
          <a:xfrm>
            <a:off x="179512" y="620688"/>
            <a:ext cx="8964487" cy="535531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Observation and analysis of  GWs in the ionosphere </a:t>
            </a:r>
            <a:r>
              <a:rPr lang="en-US" dirty="0" smtClean="0">
                <a:latin typeface="Times New Roman" panose="02020603050405020304" pitchFamily="18" charset="0"/>
                <a:cs typeface="Times New Roman" panose="02020603050405020304" pitchFamily="18" charset="0"/>
              </a:rPr>
              <a:t>(~200 </a:t>
            </a:r>
            <a:r>
              <a:rPr lang="en-US" dirty="0" smtClean="0">
                <a:latin typeface="Times New Roman" panose="02020603050405020304" pitchFamily="18" charset="0"/>
                <a:cs typeface="Times New Roman" panose="02020603050405020304" pitchFamily="18" charset="0"/>
              </a:rPr>
              <a:t>km) by continuous Doppler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sounding: velocities ~ 100-200 (300) m/s, phase vectors obliquely downward (energy upward),     periods ~10-40 min, attenuation with height (around 0.14 dB/km)</a:t>
            </a:r>
            <a:r>
              <a:rPr lang="cs-CZ"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seasonal and diurnal dependence of propagation directions.</a:t>
            </a:r>
            <a:r>
              <a:rPr lang="cs-CZ" dirty="0" smtClean="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i="1" dirty="0" smtClean="0">
                <a:latin typeface="Times New Roman" pitchFamily="18" charset="0"/>
                <a:cs typeface="Times New Roman" pitchFamily="18" charset="0"/>
              </a:rPr>
              <a:t>Chum </a:t>
            </a:r>
            <a:r>
              <a:rPr lang="en-US" i="1" dirty="0">
                <a:latin typeface="Times New Roman" pitchFamily="18" charset="0"/>
                <a:cs typeface="Times New Roman" pitchFamily="18" charset="0"/>
              </a:rPr>
              <a:t>and Podolsk</a:t>
            </a:r>
            <a:r>
              <a:rPr lang="cs-CZ" i="1" dirty="0">
                <a:latin typeface="Times New Roman" pitchFamily="18" charset="0"/>
                <a:cs typeface="Times New Roman" pitchFamily="18" charset="0"/>
              </a:rPr>
              <a:t>á</a:t>
            </a:r>
            <a:r>
              <a:rPr lang="en-US" i="1" dirty="0">
                <a:latin typeface="Times New Roman" pitchFamily="18" charset="0"/>
                <a:cs typeface="Times New Roman" pitchFamily="18" charset="0"/>
              </a:rPr>
              <a:t>, GRL, 2018GL079695</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Observation and analysis of  GWs in </a:t>
            </a:r>
            <a:r>
              <a:rPr lang="en-US" b="1" dirty="0" smtClean="0">
                <a:latin typeface="Times New Roman" panose="02020603050405020304" pitchFamily="18" charset="0"/>
                <a:cs typeface="Times New Roman" panose="02020603050405020304" pitchFamily="18" charset="0"/>
              </a:rPr>
              <a:t>the troposphere </a:t>
            </a:r>
            <a:r>
              <a:rPr lang="en-US" dirty="0" smtClean="0">
                <a:latin typeface="Times New Roman" panose="02020603050405020304" pitchFamily="18" charset="0"/>
                <a:cs typeface="Times New Roman" panose="02020603050405020304" pitchFamily="18" charset="0"/>
              </a:rPr>
              <a:t>by array of sensitive </a:t>
            </a:r>
            <a:r>
              <a:rPr lang="en-US" dirty="0" err="1" smtClean="0">
                <a:latin typeface="Symbol" panose="05050102010706020507" pitchFamily="18" charset="2"/>
                <a:cs typeface="Times New Roman" panose="02020603050405020304" pitchFamily="18" charset="0"/>
              </a:rPr>
              <a:t>m</a:t>
            </a:r>
            <a:r>
              <a:rPr lang="en-US" dirty="0" err="1" smtClean="0">
                <a:latin typeface="Times New Roman" panose="02020603050405020304" pitchFamily="18" charset="0"/>
                <a:cs typeface="Times New Roman" panose="02020603050405020304" pitchFamily="18" charset="0"/>
              </a:rPr>
              <a:t>barometers</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velocities several tens of m/s, periods tens of minutes or longer.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Future: statistics of elevation </a:t>
            </a:r>
            <a:r>
              <a:rPr lang="en-US" dirty="0" smtClean="0">
                <a:latin typeface="Times New Roman" panose="02020603050405020304" pitchFamily="18" charset="0"/>
                <a:cs typeface="Times New Roman" panose="02020603050405020304" pitchFamily="18" charset="0"/>
              </a:rPr>
              <a:t>angles of wave vectors in </a:t>
            </a:r>
            <a:r>
              <a:rPr lang="en-US" dirty="0" smtClean="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ionosphere from 3D analysis,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comparison </a:t>
            </a:r>
            <a:r>
              <a:rPr lang="en-US" dirty="0" smtClean="0">
                <a:latin typeface="Times New Roman" panose="02020603050405020304" pitchFamily="18" charset="0"/>
                <a:cs typeface="Times New Roman" panose="02020603050405020304" pitchFamily="18" charset="0"/>
              </a:rPr>
              <a:t>of  measurements in the </a:t>
            </a:r>
            <a:r>
              <a:rPr lang="en-US" dirty="0" smtClean="0">
                <a:latin typeface="Times New Roman" panose="02020603050405020304" pitchFamily="18" charset="0"/>
                <a:cs typeface="Times New Roman" panose="02020603050405020304" pitchFamily="18" charset="0"/>
              </a:rPr>
              <a:t>troposphere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mesopause</a:t>
            </a:r>
            <a:r>
              <a:rPr lang="en-US"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(collaboration with 	DLR</a:t>
            </a:r>
            <a:r>
              <a:rPr lang="en-US" dirty="0" smtClean="0">
                <a:latin typeface="Times New Roman" panose="02020603050405020304" pitchFamily="18" charset="0"/>
                <a:cs typeface="Times New Roman" panose="02020603050405020304" pitchFamily="18" charset="0"/>
              </a:rPr>
              <a:t>), and </a:t>
            </a:r>
            <a:r>
              <a:rPr lang="en-US" dirty="0" smtClean="0">
                <a:latin typeface="Times New Roman" panose="02020603050405020304" pitchFamily="18" charset="0"/>
                <a:cs typeface="Times New Roman" panose="02020603050405020304" pitchFamily="18" charset="0"/>
              </a:rPr>
              <a:t>ionosphere and focus on </a:t>
            </a:r>
            <a:r>
              <a:rPr lang="en-US" dirty="0">
                <a:latin typeface="Times New Roman" panose="02020603050405020304" pitchFamily="18" charset="0"/>
                <a:cs typeface="Times New Roman" panose="02020603050405020304" pitchFamily="18" charset="0"/>
              </a:rPr>
              <a:t>specific events (coupling studies) .  </a:t>
            </a: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b="1" i="1" dirty="0" smtClean="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 you for your attention </a:t>
            </a:r>
            <a:r>
              <a:rPr lang="en-US" b="1" i="1" dirty="0" smtClean="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endParaRPr lang="en-US" b="1" i="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b="1" i="1" dirty="0" smtClean="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b="1" i="1" dirty="0" smtClean="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i="1" dirty="0" smtClean="0"/>
              <a:t>The supports under the Grant 18-01969S by the Czech Science Foundation is acknowledged.</a:t>
            </a:r>
            <a:endParaRPr lang="en-US" b="1" i="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35537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36513" y="-243408"/>
            <a:ext cx="903605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S Gothic" panose="020B0609070205080204" pitchFamily="49"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Gothic" panose="020B0609070205080204" pitchFamily="49"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S Gothic" panose="020B0609070205080204" pitchFamily="49"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spcBef>
                <a:spcPct val="0"/>
              </a:spcBef>
            </a:pPr>
            <a:r>
              <a:rPr lang="en-US" altLang="cs-CZ" sz="2400" b="1" dirty="0" smtClean="0">
                <a:solidFill>
                  <a:srgbClr val="FF0000"/>
                </a:solidFill>
              </a:rPr>
              <a:t>Continuous Doppler sounding</a:t>
            </a:r>
            <a:r>
              <a:rPr lang="en-US" altLang="cs-CZ" sz="2400" b="1" dirty="0" smtClean="0">
                <a:solidFill>
                  <a:srgbClr val="FF0000"/>
                </a:solidFill>
              </a:rPr>
              <a:t> of the </a:t>
            </a:r>
            <a:r>
              <a:rPr lang="en-US" altLang="cs-CZ" sz="2400" b="1" dirty="0">
                <a:solidFill>
                  <a:srgbClr val="FF0000"/>
                </a:solidFill>
              </a:rPr>
              <a:t>ionosphere</a:t>
            </a:r>
            <a:endParaRPr lang="cs-CZ" altLang="cs-CZ" sz="2400" dirty="0">
              <a:solidFill>
                <a:srgbClr val="FF0000"/>
              </a:solidFill>
            </a:endParaRPr>
          </a:p>
        </p:txBody>
      </p:sp>
      <p:sp>
        <p:nvSpPr>
          <p:cNvPr id="10246" name="TextBox 3"/>
          <p:cNvSpPr txBox="1">
            <a:spLocks noChangeArrowheads="1"/>
          </p:cNvSpPr>
          <p:nvPr/>
        </p:nvSpPr>
        <p:spPr bwMode="auto">
          <a:xfrm>
            <a:off x="250825" y="548680"/>
            <a:ext cx="8642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en-US" altLang="cs-CZ" b="1" dirty="0">
                <a:latin typeface="Times New Roman" panose="02020603050405020304" pitchFamily="18" charset="0"/>
                <a:cs typeface="Times New Roman" panose="02020603050405020304" pitchFamily="18" charset="0"/>
              </a:rPr>
              <a:t>M</a:t>
            </a:r>
            <a:r>
              <a:rPr lang="en-US" altLang="cs-CZ" b="1" dirty="0" smtClean="0">
                <a:solidFill>
                  <a:schemeClr val="tx1"/>
                </a:solidFill>
                <a:latin typeface="Times New Roman" panose="02020603050405020304" pitchFamily="18" charset="0"/>
                <a:cs typeface="Times New Roman" panose="02020603050405020304" pitchFamily="18" charset="0"/>
              </a:rPr>
              <a:t>ulti-frequency</a:t>
            </a:r>
            <a:r>
              <a:rPr lang="en-US" altLang="cs-CZ" dirty="0" smtClean="0">
                <a:solidFill>
                  <a:schemeClr val="tx1"/>
                </a:solidFill>
                <a:latin typeface="Times New Roman" panose="02020603050405020304" pitchFamily="18" charset="0"/>
                <a:cs typeface="Times New Roman" panose="02020603050405020304" pitchFamily="18" charset="0"/>
              </a:rPr>
              <a:t> </a:t>
            </a:r>
            <a:r>
              <a:rPr lang="en-US" altLang="cs-CZ" dirty="0">
                <a:solidFill>
                  <a:schemeClr val="tx1"/>
                </a:solidFill>
                <a:latin typeface="Times New Roman" panose="02020603050405020304" pitchFamily="18" charset="0"/>
                <a:cs typeface="Times New Roman" panose="02020603050405020304" pitchFamily="18" charset="0"/>
              </a:rPr>
              <a:t>(different reflection heights) and </a:t>
            </a:r>
            <a:r>
              <a:rPr lang="en-US" altLang="cs-CZ" b="1" dirty="0">
                <a:solidFill>
                  <a:schemeClr val="tx1"/>
                </a:solidFill>
                <a:latin typeface="Times New Roman" panose="02020603050405020304" pitchFamily="18" charset="0"/>
                <a:cs typeface="Times New Roman" panose="02020603050405020304" pitchFamily="18" charset="0"/>
              </a:rPr>
              <a:t>multi-point</a:t>
            </a:r>
            <a:r>
              <a:rPr lang="en-US" altLang="cs-CZ" dirty="0">
                <a:solidFill>
                  <a:schemeClr val="tx1"/>
                </a:solidFill>
                <a:latin typeface="Times New Roman" panose="02020603050405020304" pitchFamily="18" charset="0"/>
                <a:cs typeface="Times New Roman" panose="02020603050405020304" pitchFamily="18" charset="0"/>
              </a:rPr>
              <a:t> continuous Doppler </a:t>
            </a:r>
            <a:r>
              <a:rPr lang="en-US" altLang="cs-CZ" dirty="0" smtClean="0">
                <a:solidFill>
                  <a:schemeClr val="tx1"/>
                </a:solidFill>
                <a:latin typeface="Times New Roman" panose="02020603050405020304" pitchFamily="18" charset="0"/>
                <a:cs typeface="Times New Roman" panose="02020603050405020304" pitchFamily="18" charset="0"/>
              </a:rPr>
              <a:t>sounding is performed in the Czech Republic. Continuous, pure sine wave is transmitted and plasma motion (changes) are evaluated from the Doppler shift of the received signals.</a:t>
            </a:r>
            <a:endParaRPr lang="cs-CZ" altLang="cs-CZ" dirty="0">
              <a:solidFill>
                <a:schemeClr val="tx1"/>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3635375" y="1628775"/>
            <a:ext cx="4953000" cy="4597400"/>
            <a:chOff x="3635375" y="1628775"/>
            <a:chExt cx="4953000" cy="4597400"/>
          </a:xfrm>
        </p:grpSpPr>
        <p:grpSp>
          <p:nvGrpSpPr>
            <p:cNvPr id="10243" name="Group 1"/>
            <p:cNvGrpSpPr>
              <a:grpSpLocks/>
            </p:cNvGrpSpPr>
            <p:nvPr/>
          </p:nvGrpSpPr>
          <p:grpSpPr bwMode="auto">
            <a:xfrm>
              <a:off x="3635375" y="1628775"/>
              <a:ext cx="4953000" cy="4597400"/>
              <a:chOff x="3635375" y="1628775"/>
              <a:chExt cx="4953000" cy="4597400"/>
            </a:xfrm>
          </p:grpSpPr>
          <p:pic>
            <p:nvPicPr>
              <p:cNvPr id="1024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1628775"/>
                <a:ext cx="4953000" cy="4597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48" name="Isosceles Triangle 1"/>
              <p:cNvSpPr>
                <a:spLocks noChangeAspect="1"/>
              </p:cNvSpPr>
              <p:nvPr/>
            </p:nvSpPr>
            <p:spPr bwMode="auto">
              <a:xfrm>
                <a:off x="6443687" y="2564879"/>
                <a:ext cx="142875" cy="122237"/>
              </a:xfrm>
              <a:prstGeom prst="triangle">
                <a:avLst>
                  <a:gd name="adj" fmla="val 50000"/>
                </a:avLst>
              </a:prstGeom>
              <a:solidFill>
                <a:srgbClr val="FF0000"/>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endParaRPr lang="cs-CZ" altLang="cs-CZ"/>
              </a:p>
            </p:txBody>
          </p:sp>
          <p:sp>
            <p:nvSpPr>
              <p:cNvPr id="10249" name="Isosceles Triangle 1"/>
              <p:cNvSpPr>
                <a:spLocks noChangeAspect="1"/>
              </p:cNvSpPr>
              <p:nvPr/>
            </p:nvSpPr>
            <p:spPr bwMode="auto">
              <a:xfrm>
                <a:off x="5507583" y="2442642"/>
                <a:ext cx="142875" cy="122237"/>
              </a:xfrm>
              <a:prstGeom prst="triangle">
                <a:avLst>
                  <a:gd name="adj" fmla="val 50000"/>
                </a:avLst>
              </a:prstGeom>
              <a:solidFill>
                <a:srgbClr val="FF0000"/>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endParaRPr lang="cs-CZ" altLang="cs-CZ"/>
              </a:p>
            </p:txBody>
          </p:sp>
          <p:sp>
            <p:nvSpPr>
              <p:cNvPr id="10250" name="Isosceles Triangle 1"/>
              <p:cNvSpPr>
                <a:spLocks noChangeAspect="1"/>
              </p:cNvSpPr>
              <p:nvPr/>
            </p:nvSpPr>
            <p:spPr bwMode="auto">
              <a:xfrm>
                <a:off x="6372820" y="3378746"/>
                <a:ext cx="142875" cy="122237"/>
              </a:xfrm>
              <a:prstGeom prst="triangle">
                <a:avLst>
                  <a:gd name="adj" fmla="val 50000"/>
                </a:avLst>
              </a:prstGeom>
              <a:solidFill>
                <a:srgbClr val="FF0000"/>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endParaRPr lang="cs-CZ" altLang="cs-CZ"/>
              </a:p>
            </p:txBody>
          </p:sp>
        </p:grpSp>
        <p:sp>
          <p:nvSpPr>
            <p:cNvPr id="2" name="TextBox 1"/>
            <p:cNvSpPr txBox="1"/>
            <p:nvPr/>
          </p:nvSpPr>
          <p:spPr>
            <a:xfrm>
              <a:off x="5292080" y="2132856"/>
              <a:ext cx="503151" cy="369332"/>
            </a:xfrm>
            <a:prstGeom prst="rect">
              <a:avLst/>
            </a:prstGeom>
            <a:noFill/>
          </p:spPr>
          <p:txBody>
            <a:bodyPr wrap="none" rtlCol="0">
              <a:spAutoFit/>
            </a:bodyPr>
            <a:lstStyle/>
            <a:p>
              <a:r>
                <a:rPr lang="en-US" dirty="0" smtClean="0">
                  <a:solidFill>
                    <a:srgbClr val="FF0000"/>
                  </a:solidFill>
                </a:rPr>
                <a:t>Tx3</a:t>
              </a:r>
              <a:endParaRPr lang="cs-CZ" dirty="0">
                <a:solidFill>
                  <a:srgbClr val="FF0000"/>
                </a:solidFill>
              </a:endParaRPr>
            </a:p>
          </p:txBody>
        </p:sp>
        <p:sp>
          <p:nvSpPr>
            <p:cNvPr id="12" name="TextBox 11"/>
            <p:cNvSpPr txBox="1"/>
            <p:nvPr/>
          </p:nvSpPr>
          <p:spPr>
            <a:xfrm>
              <a:off x="6373105" y="3419708"/>
              <a:ext cx="503151" cy="646331"/>
            </a:xfrm>
            <a:prstGeom prst="rect">
              <a:avLst/>
            </a:prstGeom>
            <a:noFill/>
          </p:spPr>
          <p:txBody>
            <a:bodyPr wrap="none" rtlCol="0">
              <a:spAutoFit/>
            </a:bodyPr>
            <a:lstStyle/>
            <a:p>
              <a:r>
                <a:rPr lang="en-US" dirty="0" smtClean="0">
                  <a:solidFill>
                    <a:srgbClr val="FF0000"/>
                  </a:solidFill>
                </a:rPr>
                <a:t>Tx2</a:t>
              </a:r>
            </a:p>
            <a:p>
              <a:endParaRPr lang="cs-CZ" dirty="0">
                <a:solidFill>
                  <a:srgbClr val="FF0000"/>
                </a:solidFill>
              </a:endParaRPr>
            </a:p>
          </p:txBody>
        </p:sp>
        <p:sp>
          <p:nvSpPr>
            <p:cNvPr id="13" name="TextBox 12"/>
            <p:cNvSpPr txBox="1"/>
            <p:nvPr/>
          </p:nvSpPr>
          <p:spPr>
            <a:xfrm>
              <a:off x="6445113" y="2276872"/>
              <a:ext cx="503151" cy="369332"/>
            </a:xfrm>
            <a:prstGeom prst="rect">
              <a:avLst/>
            </a:prstGeom>
            <a:noFill/>
          </p:spPr>
          <p:txBody>
            <a:bodyPr wrap="none" rtlCol="0">
              <a:spAutoFit/>
            </a:bodyPr>
            <a:lstStyle/>
            <a:p>
              <a:r>
                <a:rPr lang="en-US" dirty="0" smtClean="0">
                  <a:solidFill>
                    <a:srgbClr val="FF0000"/>
                  </a:solidFill>
                </a:rPr>
                <a:t>Tx1</a:t>
              </a:r>
              <a:endParaRPr lang="cs-CZ" dirty="0">
                <a:solidFill>
                  <a:srgbClr val="FF0000"/>
                </a:solidFill>
              </a:endParaRPr>
            </a:p>
          </p:txBody>
        </p:sp>
        <p:sp>
          <p:nvSpPr>
            <p:cNvPr id="14" name="Diamond 2"/>
            <p:cNvSpPr>
              <a:spLocks noChangeAspect="1"/>
            </p:cNvSpPr>
            <p:nvPr/>
          </p:nvSpPr>
          <p:spPr bwMode="auto">
            <a:xfrm>
              <a:off x="6320100" y="3284984"/>
              <a:ext cx="122238" cy="123825"/>
            </a:xfrm>
            <a:prstGeom prst="diamond">
              <a:avLst/>
            </a:prstGeom>
            <a:solidFill>
              <a:srgbClr val="FF0000"/>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endParaRPr lang="cs-CZ" altLang="cs-CZ"/>
            </a:p>
          </p:txBody>
        </p:sp>
        <p:sp>
          <p:nvSpPr>
            <p:cNvPr id="15" name="TextBox 14"/>
            <p:cNvSpPr txBox="1"/>
            <p:nvPr/>
          </p:nvSpPr>
          <p:spPr>
            <a:xfrm>
              <a:off x="6372200" y="3068960"/>
              <a:ext cx="409086" cy="646331"/>
            </a:xfrm>
            <a:prstGeom prst="rect">
              <a:avLst/>
            </a:prstGeom>
            <a:noFill/>
          </p:spPr>
          <p:txBody>
            <a:bodyPr wrap="none" rtlCol="0">
              <a:spAutoFit/>
            </a:bodyPr>
            <a:lstStyle/>
            <a:p>
              <a:r>
                <a:rPr lang="en-US" dirty="0" smtClean="0">
                  <a:solidFill>
                    <a:srgbClr val="FF0000"/>
                  </a:solidFill>
                </a:rPr>
                <a:t>Rx</a:t>
              </a:r>
            </a:p>
            <a:p>
              <a:endParaRPr lang="cs-CZ" dirty="0">
                <a:solidFill>
                  <a:srgbClr val="FF0000"/>
                </a:solidFill>
              </a:endParaRPr>
            </a:p>
          </p:txBody>
        </p:sp>
        <p:sp>
          <p:nvSpPr>
            <p:cNvPr id="16" name="Cross 3"/>
            <p:cNvSpPr>
              <a:spLocks noChangeAspect="1"/>
            </p:cNvSpPr>
            <p:nvPr/>
          </p:nvSpPr>
          <p:spPr bwMode="auto">
            <a:xfrm>
              <a:off x="5868144" y="2874962"/>
              <a:ext cx="122238" cy="122238"/>
            </a:xfrm>
            <a:prstGeom prst="plus">
              <a:avLst>
                <a:gd name="adj" fmla="val 25000"/>
              </a:avLst>
            </a:prstGeom>
            <a:solidFill>
              <a:srgbClr val="0000FF"/>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endParaRPr lang="cs-CZ" altLang="cs-CZ"/>
            </a:p>
          </p:txBody>
        </p:sp>
        <p:sp>
          <p:nvSpPr>
            <p:cNvPr id="17" name="Cross 3"/>
            <p:cNvSpPr>
              <a:spLocks noChangeAspect="1"/>
            </p:cNvSpPr>
            <p:nvPr/>
          </p:nvSpPr>
          <p:spPr bwMode="auto">
            <a:xfrm>
              <a:off x="6390967" y="2946722"/>
              <a:ext cx="122238" cy="122238"/>
            </a:xfrm>
            <a:prstGeom prst="plus">
              <a:avLst>
                <a:gd name="adj" fmla="val 25000"/>
              </a:avLst>
            </a:prstGeom>
            <a:solidFill>
              <a:srgbClr val="0000FF"/>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endParaRPr lang="cs-CZ" altLang="cs-CZ"/>
            </a:p>
          </p:txBody>
        </p:sp>
        <p:sp>
          <p:nvSpPr>
            <p:cNvPr id="18" name="Cross 3"/>
            <p:cNvSpPr>
              <a:spLocks noChangeAspect="1"/>
            </p:cNvSpPr>
            <p:nvPr/>
          </p:nvSpPr>
          <p:spPr bwMode="auto">
            <a:xfrm>
              <a:off x="6336807" y="3358589"/>
              <a:ext cx="122238" cy="122238"/>
            </a:xfrm>
            <a:prstGeom prst="plus">
              <a:avLst>
                <a:gd name="adj" fmla="val 25000"/>
              </a:avLst>
            </a:prstGeom>
            <a:solidFill>
              <a:srgbClr val="0000FF"/>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endParaRPr lang="cs-CZ" altLang="cs-CZ"/>
            </a:p>
          </p:txBody>
        </p:sp>
      </p:grpSp>
      <p:cxnSp>
        <p:nvCxnSpPr>
          <p:cNvPr id="10245" name="Straight Arrow Connector 5"/>
          <p:cNvCxnSpPr>
            <a:cxnSpLocks noChangeShapeType="1"/>
          </p:cNvCxnSpPr>
          <p:nvPr/>
        </p:nvCxnSpPr>
        <p:spPr bwMode="auto">
          <a:xfrm flipV="1">
            <a:off x="3203575" y="2852738"/>
            <a:ext cx="2303463" cy="288925"/>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0244" name="TextBox 3"/>
          <p:cNvSpPr txBox="1">
            <a:spLocks noChangeArrowheads="1"/>
          </p:cNvSpPr>
          <p:nvPr/>
        </p:nvSpPr>
        <p:spPr bwMode="auto">
          <a:xfrm>
            <a:off x="107950" y="1628800"/>
            <a:ext cx="3544019"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Clr>
                <a:srgbClr val="000000"/>
              </a:buClr>
              <a:buSzPct val="100000"/>
              <a:buFont typeface="Times New Roman" panose="02020603050405020304" pitchFamily="18" charset="0"/>
              <a:buNone/>
            </a:pPr>
            <a:r>
              <a:rPr lang="en-US" altLang="cs-CZ" dirty="0">
                <a:solidFill>
                  <a:schemeClr val="tx1"/>
                </a:solidFill>
                <a:latin typeface="Times New Roman" panose="02020603050405020304" pitchFamily="18" charset="0"/>
                <a:cs typeface="Times New Roman" panose="02020603050405020304" pitchFamily="18" charset="0"/>
              </a:rPr>
              <a:t>Locations of Doppler transmitters in the Czech Republic</a:t>
            </a:r>
          </a:p>
          <a:p>
            <a:pPr eaLnBrk="1" hangingPunct="1">
              <a:buClr>
                <a:srgbClr val="000000"/>
              </a:buClr>
              <a:buSzPct val="100000"/>
              <a:buFont typeface="Times New Roman" panose="02020603050405020304" pitchFamily="18" charset="0"/>
              <a:buNone/>
            </a:pPr>
            <a:r>
              <a:rPr lang="en-US" altLang="cs-CZ" dirty="0">
                <a:solidFill>
                  <a:schemeClr val="tx1"/>
                </a:solidFill>
                <a:latin typeface="Times New Roman" panose="02020603050405020304" pitchFamily="18" charset="0"/>
                <a:cs typeface="Times New Roman" panose="02020603050405020304" pitchFamily="18" charset="0"/>
              </a:rPr>
              <a:t>(at each location, frequency of</a:t>
            </a:r>
          </a:p>
          <a:p>
            <a:pPr eaLnBrk="1" hangingPunct="1">
              <a:buClr>
                <a:srgbClr val="000000"/>
              </a:buClr>
              <a:buSzPct val="100000"/>
              <a:buFont typeface="Times New Roman" panose="02020603050405020304" pitchFamily="18" charset="0"/>
              <a:buNone/>
            </a:pPr>
            <a:r>
              <a:rPr lang="en-US" altLang="cs-CZ" dirty="0">
                <a:solidFill>
                  <a:schemeClr val="tx1"/>
                </a:solidFill>
                <a:latin typeface="Times New Roman" panose="02020603050405020304" pitchFamily="18" charset="0"/>
                <a:cs typeface="Times New Roman" panose="02020603050405020304" pitchFamily="18" charset="0"/>
              </a:rPr>
              <a:t>3.59, 4.65 and 7.04 MHz is transmitted)</a:t>
            </a:r>
          </a:p>
          <a:p>
            <a:pPr eaLnBrk="1" hangingPunct="1">
              <a:buClr>
                <a:srgbClr val="000000"/>
              </a:buClr>
              <a:buSzPct val="100000"/>
              <a:buFont typeface="Times New Roman" panose="02020603050405020304" pitchFamily="18" charset="0"/>
              <a:buNone/>
            </a:pPr>
            <a:endParaRPr lang="en-US" altLang="cs-CZ" dirty="0">
              <a:solidFill>
                <a:schemeClr val="tx1"/>
              </a:solidFill>
              <a:latin typeface="Times New Roman" panose="02020603050405020304" pitchFamily="18" charset="0"/>
              <a:cs typeface="Times New Roman" panose="02020603050405020304" pitchFamily="18" charset="0"/>
            </a:endParaRPr>
          </a:p>
          <a:p>
            <a:pPr eaLnBrk="1" hangingPunct="1">
              <a:buClr>
                <a:srgbClr val="000000"/>
              </a:buClr>
              <a:buSzPct val="100000"/>
              <a:buFont typeface="Times New Roman" panose="02020603050405020304" pitchFamily="18" charset="0"/>
              <a:buNone/>
            </a:pPr>
            <a:r>
              <a:rPr lang="en-US" altLang="cs-CZ" dirty="0" smtClean="0">
                <a:solidFill>
                  <a:schemeClr val="tx1"/>
                </a:solidFill>
                <a:latin typeface="Times New Roman" panose="02020603050405020304" pitchFamily="18" charset="0"/>
                <a:cs typeface="Times New Roman" panose="02020603050405020304" pitchFamily="18" charset="0"/>
              </a:rPr>
              <a:t>Receiver Rx </a:t>
            </a:r>
            <a:r>
              <a:rPr lang="en-US" altLang="cs-CZ" dirty="0">
                <a:solidFill>
                  <a:schemeClr val="tx1"/>
                </a:solidFill>
                <a:latin typeface="Times New Roman" panose="02020603050405020304" pitchFamily="18" charset="0"/>
                <a:cs typeface="Times New Roman" panose="02020603050405020304" pitchFamily="18" charset="0"/>
              </a:rPr>
              <a:t>is </a:t>
            </a:r>
            <a:r>
              <a:rPr lang="en-US" altLang="cs-CZ" dirty="0" smtClean="0">
                <a:solidFill>
                  <a:schemeClr val="tx1"/>
                </a:solidFill>
                <a:latin typeface="Times New Roman" panose="02020603050405020304" pitchFamily="18" charset="0"/>
                <a:cs typeface="Times New Roman" panose="02020603050405020304" pitchFamily="18" charset="0"/>
              </a:rPr>
              <a:t>at the Institute in Prague</a:t>
            </a:r>
          </a:p>
          <a:p>
            <a:pPr eaLnBrk="1" hangingPunct="1">
              <a:buClr>
                <a:srgbClr val="000000"/>
              </a:buClr>
              <a:buSzPct val="100000"/>
              <a:buFont typeface="Times New Roman" panose="02020603050405020304" pitchFamily="18" charset="0"/>
              <a:buNone/>
            </a:pPr>
            <a:endParaRPr lang="en-US" altLang="cs-CZ" dirty="0">
              <a:latin typeface="Times New Roman" panose="02020603050405020304" pitchFamily="18" charset="0"/>
              <a:cs typeface="Times New Roman" panose="02020603050405020304" pitchFamily="18" charset="0"/>
            </a:endParaRPr>
          </a:p>
          <a:p>
            <a:pPr eaLnBrk="1" hangingPunct="1">
              <a:buClr>
                <a:srgbClr val="000000"/>
              </a:buClr>
              <a:buSzPct val="100000"/>
              <a:buFont typeface="Times New Roman" panose="02020603050405020304" pitchFamily="18" charset="0"/>
              <a:buNone/>
            </a:pPr>
            <a:r>
              <a:rPr lang="en-US" altLang="cs-CZ" dirty="0" smtClean="0">
                <a:solidFill>
                  <a:schemeClr val="tx1"/>
                </a:solidFill>
                <a:latin typeface="Times New Roman" panose="02020603050405020304" pitchFamily="18" charset="0"/>
                <a:cs typeface="Times New Roman" panose="02020603050405020304" pitchFamily="18" charset="0"/>
              </a:rPr>
              <a:t>Digital </a:t>
            </a:r>
            <a:r>
              <a:rPr lang="en-US" altLang="cs-CZ" dirty="0" err="1" smtClean="0">
                <a:solidFill>
                  <a:schemeClr val="tx1"/>
                </a:solidFill>
                <a:latin typeface="Times New Roman" panose="02020603050405020304" pitchFamily="18" charset="0"/>
                <a:cs typeface="Times New Roman" panose="02020603050405020304" pitchFamily="18" charset="0"/>
              </a:rPr>
              <a:t>ionosonde</a:t>
            </a:r>
            <a:r>
              <a:rPr lang="en-US" altLang="cs-CZ" dirty="0" smtClean="0">
                <a:solidFill>
                  <a:schemeClr val="tx1"/>
                </a:solidFill>
                <a:latin typeface="Times New Roman" panose="02020603050405020304" pitchFamily="18" charset="0"/>
                <a:cs typeface="Times New Roman" panose="02020603050405020304" pitchFamily="18" charset="0"/>
              </a:rPr>
              <a:t> is close to </a:t>
            </a:r>
            <a:r>
              <a:rPr lang="en-US" altLang="cs-CZ" dirty="0" smtClean="0">
                <a:solidFill>
                  <a:schemeClr val="tx1"/>
                </a:solidFill>
                <a:latin typeface="Times New Roman" panose="02020603050405020304" pitchFamily="18" charset="0"/>
                <a:cs typeface="Times New Roman" panose="02020603050405020304" pitchFamily="18" charset="0"/>
              </a:rPr>
              <a:t>Tx2 and makes it possible to estimate reflection heights of the Doppler sounding signals.</a:t>
            </a:r>
          </a:p>
          <a:p>
            <a:pPr eaLnBrk="1" hangingPunct="1">
              <a:buClr>
                <a:srgbClr val="000000"/>
              </a:buClr>
              <a:buSzPct val="100000"/>
              <a:buFont typeface="Times New Roman" panose="02020603050405020304" pitchFamily="18" charset="0"/>
              <a:buNone/>
            </a:pPr>
            <a:endParaRPr lang="en-US" altLang="cs-CZ" dirty="0">
              <a:latin typeface="Times New Roman" panose="02020603050405020304" pitchFamily="18" charset="0"/>
              <a:cs typeface="Times New Roman" panose="02020603050405020304" pitchFamily="18" charset="0"/>
            </a:endParaRPr>
          </a:p>
          <a:p>
            <a:pPr eaLnBrk="1" hangingPunct="1">
              <a:buClr>
                <a:srgbClr val="000000"/>
              </a:buClr>
              <a:buSzPct val="100000"/>
              <a:buFont typeface="Times New Roman" panose="02020603050405020304" pitchFamily="18" charset="0"/>
              <a:buNone/>
            </a:pPr>
            <a:r>
              <a:rPr lang="en-US" altLang="cs-CZ" i="1" dirty="0" smtClean="0">
                <a:latin typeface="Times New Roman" panose="02020603050405020304" pitchFamily="18" charset="0"/>
                <a:cs typeface="Times New Roman" panose="02020603050405020304" pitchFamily="18" charset="0"/>
              </a:rPr>
              <a:t>Additional transmitters </a:t>
            </a:r>
            <a:r>
              <a:rPr lang="en-US" altLang="cs-CZ" b="1" i="1" dirty="0" smtClean="0">
                <a:latin typeface="Times New Roman" panose="02020603050405020304" pitchFamily="18" charset="0"/>
                <a:cs typeface="Times New Roman" panose="02020603050405020304" pitchFamily="18" charset="0"/>
              </a:rPr>
              <a:t>Tx4, Tx5 </a:t>
            </a:r>
            <a:r>
              <a:rPr lang="en-US" altLang="cs-CZ" i="1" dirty="0" smtClean="0">
                <a:latin typeface="Times New Roman" panose="02020603050405020304" pitchFamily="18" charset="0"/>
                <a:cs typeface="Times New Roman" panose="02020603050405020304" pitchFamily="18" charset="0"/>
              </a:rPr>
              <a:t>and receiver </a:t>
            </a:r>
            <a:r>
              <a:rPr lang="en-US" altLang="cs-CZ" b="1" i="1" dirty="0" smtClean="0">
                <a:latin typeface="Times New Roman" panose="02020603050405020304" pitchFamily="18" charset="0"/>
                <a:cs typeface="Times New Roman" panose="02020603050405020304" pitchFamily="18" charset="0"/>
              </a:rPr>
              <a:t>Rx2</a:t>
            </a:r>
            <a:r>
              <a:rPr lang="en-US" altLang="cs-CZ" i="1" dirty="0" smtClean="0">
                <a:latin typeface="Times New Roman" panose="02020603050405020304" pitchFamily="18" charset="0"/>
                <a:cs typeface="Times New Roman" panose="02020603050405020304" pitchFamily="18" charset="0"/>
              </a:rPr>
              <a:t> installed in the southwest in autumn 2019; not shown as not used in this study. </a:t>
            </a:r>
            <a:r>
              <a:rPr lang="en-US" altLang="cs-CZ" i="1" dirty="0" smtClean="0">
                <a:solidFill>
                  <a:schemeClr val="tx1"/>
                </a:solidFill>
                <a:latin typeface="Times New Roman" panose="02020603050405020304" pitchFamily="18" charset="0"/>
                <a:cs typeface="Times New Roman" panose="02020603050405020304" pitchFamily="18" charset="0"/>
              </a:rPr>
              <a:t>  </a:t>
            </a:r>
            <a:endParaRPr lang="cs-CZ" altLang="cs-CZ"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05141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836712"/>
            <a:ext cx="6858000" cy="5143500"/>
          </a:xfrm>
          <a:prstGeom prst="rect">
            <a:avLst/>
          </a:prstGeom>
        </p:spPr>
      </p:pic>
      <p:sp>
        <p:nvSpPr>
          <p:cNvPr id="20482" name="Text Box 1"/>
          <p:cNvSpPr txBox="1">
            <a:spLocks noChangeArrowheads="1"/>
          </p:cNvSpPr>
          <p:nvPr/>
        </p:nvSpPr>
        <p:spPr bwMode="auto">
          <a:xfrm>
            <a:off x="457200" y="-242888"/>
            <a:ext cx="82296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S Gothic" panose="020B0609070205080204" pitchFamily="49"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Gothic" panose="020B0609070205080204" pitchFamily="49"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S Gothic" panose="020B0609070205080204" pitchFamily="49"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spcBef>
                <a:spcPct val="0"/>
              </a:spcBef>
            </a:pPr>
            <a:r>
              <a:rPr lang="en-US" altLang="cs-CZ" sz="2800" dirty="0">
                <a:solidFill>
                  <a:srgbClr val="FF0000"/>
                </a:solidFill>
                <a:latin typeface="Times New Roman" panose="02020603050405020304" pitchFamily="18" charset="0"/>
                <a:cs typeface="Times New Roman" panose="02020603050405020304" pitchFamily="18" charset="0"/>
              </a:rPr>
              <a:t> </a:t>
            </a:r>
            <a:r>
              <a:rPr lang="cs-CZ" altLang="cs-CZ" sz="2400" b="1" dirty="0" err="1" smtClean="0">
                <a:solidFill>
                  <a:srgbClr val="FF0000"/>
                </a:solidFill>
                <a:cs typeface="Arial" panose="020B0604020202020204" pitchFamily="34" charset="0"/>
              </a:rPr>
              <a:t>Example</a:t>
            </a:r>
            <a:r>
              <a:rPr lang="en-US" altLang="cs-CZ" sz="2400" b="1" dirty="0" smtClean="0">
                <a:solidFill>
                  <a:srgbClr val="FF0000"/>
                </a:solidFill>
                <a:cs typeface="Arial" panose="020B0604020202020204" pitchFamily="34" charset="0"/>
              </a:rPr>
              <a:t> </a:t>
            </a:r>
            <a:r>
              <a:rPr lang="cs-CZ" altLang="cs-CZ" sz="2400" b="1" dirty="0" err="1" smtClean="0">
                <a:solidFill>
                  <a:srgbClr val="FF0000"/>
                </a:solidFill>
                <a:cs typeface="Arial" panose="020B0604020202020204" pitchFamily="34" charset="0"/>
              </a:rPr>
              <a:t>of</a:t>
            </a:r>
            <a:r>
              <a:rPr lang="cs-CZ" altLang="cs-CZ" sz="2400" b="1" dirty="0" smtClean="0">
                <a:solidFill>
                  <a:srgbClr val="FF0000"/>
                </a:solidFill>
                <a:cs typeface="Arial" panose="020B0604020202020204" pitchFamily="34" charset="0"/>
              </a:rPr>
              <a:t> </a:t>
            </a:r>
            <a:r>
              <a:rPr lang="cs-CZ" altLang="cs-CZ" sz="2400" b="1" dirty="0" smtClean="0">
                <a:solidFill>
                  <a:srgbClr val="FF0000"/>
                </a:solidFill>
                <a:cs typeface="Arial" panose="020B0604020202020204" pitchFamily="34" charset="0"/>
              </a:rPr>
              <a:t>Doppler shift </a:t>
            </a:r>
            <a:r>
              <a:rPr lang="cs-CZ" altLang="cs-CZ" sz="2400" b="1" dirty="0" err="1" smtClean="0">
                <a:solidFill>
                  <a:srgbClr val="FF0000"/>
                </a:solidFill>
                <a:cs typeface="Arial" panose="020B0604020202020204" pitchFamily="34" charset="0"/>
              </a:rPr>
              <a:t>spectrograms</a:t>
            </a:r>
            <a:r>
              <a:rPr lang="en-US" altLang="cs-CZ" sz="2400" b="1" dirty="0" smtClean="0">
                <a:solidFill>
                  <a:srgbClr val="FF0000"/>
                </a:solidFill>
                <a:cs typeface="Arial" panose="020B0604020202020204" pitchFamily="34" charset="0"/>
              </a:rPr>
              <a:t> </a:t>
            </a:r>
            <a:endParaRPr lang="en-US" altLang="cs-CZ" sz="2400" b="1" dirty="0">
              <a:solidFill>
                <a:srgbClr val="FF0000"/>
              </a:solidFill>
              <a:cs typeface="Arial" panose="020B0604020202020204" pitchFamily="34" charset="0"/>
            </a:endParaRPr>
          </a:p>
        </p:txBody>
      </p:sp>
      <p:sp>
        <p:nvSpPr>
          <p:cNvPr id="20483" name="Rectangle 5"/>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cs-CZ" altLang="cs-CZ"/>
          </a:p>
        </p:txBody>
      </p:sp>
      <p:sp>
        <p:nvSpPr>
          <p:cNvPr id="20484" name="Rectangle 8"/>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cs-CZ" altLang="cs-CZ"/>
          </a:p>
        </p:txBody>
      </p:sp>
      <p:sp>
        <p:nvSpPr>
          <p:cNvPr id="20485" name="Rectangle 10"/>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cs-CZ" altLang="cs-CZ"/>
          </a:p>
        </p:txBody>
      </p:sp>
      <p:sp>
        <p:nvSpPr>
          <p:cNvPr id="20486" name="Rectangle 13"/>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cs-CZ" altLang="cs-CZ"/>
          </a:p>
        </p:txBody>
      </p:sp>
      <p:sp>
        <p:nvSpPr>
          <p:cNvPr id="20487"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0488" name="Rectangle 2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0489"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0490"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0491"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0492"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0493" name="TextBox 3"/>
          <p:cNvSpPr txBox="1">
            <a:spLocks noChangeArrowheads="1"/>
          </p:cNvSpPr>
          <p:nvPr/>
        </p:nvSpPr>
        <p:spPr bwMode="auto">
          <a:xfrm>
            <a:off x="144016" y="550421"/>
            <a:ext cx="91805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Clr>
                <a:srgbClr val="000000"/>
              </a:buClr>
              <a:buSzPct val="100000"/>
              <a:buFont typeface="Times New Roman" panose="02020603050405020304" pitchFamily="18" charset="0"/>
              <a:buNone/>
            </a:pPr>
            <a:r>
              <a:rPr lang="en-US" altLang="cs-CZ" dirty="0" smtClean="0">
                <a:solidFill>
                  <a:schemeClr val="tx1"/>
                </a:solidFill>
                <a:latin typeface="Times New Roman" panose="02020603050405020304" pitchFamily="18" charset="0"/>
                <a:cs typeface="Times New Roman" panose="02020603050405020304" pitchFamily="18" charset="0"/>
              </a:rPr>
              <a:t>Doppler </a:t>
            </a:r>
            <a:r>
              <a:rPr lang="en-US" altLang="cs-CZ" dirty="0">
                <a:solidFill>
                  <a:schemeClr val="tx1"/>
                </a:solidFill>
                <a:latin typeface="Times New Roman" panose="02020603050405020304" pitchFamily="18" charset="0"/>
                <a:cs typeface="Times New Roman" panose="02020603050405020304" pitchFamily="18" charset="0"/>
              </a:rPr>
              <a:t>shifts measured at </a:t>
            </a:r>
            <a:r>
              <a:rPr lang="en-US" altLang="cs-CZ" dirty="0">
                <a:latin typeface="Times New Roman" panose="02020603050405020304" pitchFamily="18" charset="0"/>
                <a:cs typeface="Times New Roman" panose="02020603050405020304" pitchFamily="18" charset="0"/>
              </a:rPr>
              <a:t>3</a:t>
            </a:r>
            <a:r>
              <a:rPr lang="en-US" altLang="cs-CZ" dirty="0" smtClean="0">
                <a:solidFill>
                  <a:schemeClr val="tx1"/>
                </a:solidFill>
                <a:latin typeface="Times New Roman" panose="02020603050405020304" pitchFamily="18" charset="0"/>
                <a:cs typeface="Times New Roman" panose="02020603050405020304" pitchFamily="18" charset="0"/>
              </a:rPr>
              <a:t> </a:t>
            </a:r>
            <a:r>
              <a:rPr lang="en-US" altLang="cs-CZ" dirty="0">
                <a:solidFill>
                  <a:schemeClr val="tx1"/>
                </a:solidFill>
                <a:latin typeface="Times New Roman" panose="02020603050405020304" pitchFamily="18" charset="0"/>
                <a:cs typeface="Times New Roman" panose="02020603050405020304" pitchFamily="18" charset="0"/>
              </a:rPr>
              <a:t>different frequencies on 8 November 2014 from 14:00 to 15:30 </a:t>
            </a:r>
            <a:r>
              <a:rPr lang="en-US" altLang="cs-CZ" dirty="0" smtClean="0">
                <a:solidFill>
                  <a:schemeClr val="tx1"/>
                </a:solidFill>
                <a:latin typeface="Times New Roman" panose="02020603050405020304" pitchFamily="18" charset="0"/>
                <a:cs typeface="Times New Roman" panose="02020603050405020304" pitchFamily="18" charset="0"/>
              </a:rPr>
              <a:t>UT</a:t>
            </a:r>
            <a:endParaRPr lang="en-US" altLang="cs-CZ" dirty="0">
              <a:solidFill>
                <a:schemeClr val="tx1"/>
              </a:solidFill>
              <a:latin typeface="Times New Roman" panose="02020603050405020304" pitchFamily="18" charset="0"/>
              <a:cs typeface="Times New Roman" panose="02020603050405020304" pitchFamily="18" charset="0"/>
            </a:endParaRPr>
          </a:p>
          <a:p>
            <a:pPr eaLnBrk="1" hangingPunct="1">
              <a:buClr>
                <a:srgbClr val="000000"/>
              </a:buClr>
              <a:buSzPct val="100000"/>
              <a:buFont typeface="Times New Roman" panose="02020603050405020304" pitchFamily="18" charset="0"/>
              <a:buNone/>
            </a:pPr>
            <a:r>
              <a:rPr lang="en-US" altLang="cs-CZ" dirty="0">
                <a:solidFill>
                  <a:schemeClr val="tx1"/>
                </a:solidFill>
                <a:latin typeface="Times New Roman" panose="02020603050405020304" pitchFamily="18" charset="0"/>
                <a:cs typeface="Times New Roman" panose="02020603050405020304" pitchFamily="18" charset="0"/>
              </a:rPr>
              <a:t>  </a:t>
            </a:r>
          </a:p>
        </p:txBody>
      </p:sp>
      <p:sp>
        <p:nvSpPr>
          <p:cNvPr id="20494" name="TextBox 15"/>
          <p:cNvSpPr txBox="1">
            <a:spLocks noChangeArrowheads="1"/>
          </p:cNvSpPr>
          <p:nvPr/>
        </p:nvSpPr>
        <p:spPr bwMode="auto">
          <a:xfrm>
            <a:off x="323528" y="5951240"/>
            <a:ext cx="8445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en-US" altLang="cs-CZ" dirty="0">
                <a:solidFill>
                  <a:schemeClr val="tx1"/>
                </a:solidFill>
                <a:latin typeface="Times New Roman" panose="02020603050405020304" pitchFamily="18" charset="0"/>
                <a:cs typeface="Times New Roman" panose="02020603050405020304" pitchFamily="18" charset="0"/>
              </a:rPr>
              <a:t>First, maxima of spectral intensities for each transmitter are evaluated to obtain Doppler shifts as single-valued functions of time. </a:t>
            </a:r>
            <a:endParaRPr lang="cs-CZ" altLang="cs-CZ"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07504" y="1412776"/>
            <a:ext cx="798104" cy="369332"/>
          </a:xfrm>
          <a:prstGeom prst="rect">
            <a:avLst/>
          </a:prstGeom>
          <a:noFill/>
        </p:spPr>
        <p:txBody>
          <a:bodyPr wrap="none" rtlCol="0">
            <a:spAutoFit/>
          </a:bodyPr>
          <a:lstStyle/>
          <a:p>
            <a:r>
              <a:rPr lang="en-US" dirty="0" smtClean="0"/>
              <a:t>Tx2-Rx</a:t>
            </a:r>
            <a:endParaRPr lang="cs-CZ" dirty="0"/>
          </a:p>
        </p:txBody>
      </p:sp>
      <p:sp>
        <p:nvSpPr>
          <p:cNvPr id="19" name="TextBox 18"/>
          <p:cNvSpPr txBox="1"/>
          <p:nvPr/>
        </p:nvSpPr>
        <p:spPr>
          <a:xfrm>
            <a:off x="107504" y="1907540"/>
            <a:ext cx="798104" cy="369332"/>
          </a:xfrm>
          <a:prstGeom prst="rect">
            <a:avLst/>
          </a:prstGeom>
          <a:noFill/>
        </p:spPr>
        <p:txBody>
          <a:bodyPr wrap="none" rtlCol="0">
            <a:spAutoFit/>
          </a:bodyPr>
          <a:lstStyle/>
          <a:p>
            <a:r>
              <a:rPr lang="en-US" dirty="0" smtClean="0"/>
              <a:t>Tx1-Rx</a:t>
            </a:r>
            <a:endParaRPr lang="cs-CZ" dirty="0"/>
          </a:p>
        </p:txBody>
      </p:sp>
      <p:sp>
        <p:nvSpPr>
          <p:cNvPr id="20" name="TextBox 19"/>
          <p:cNvSpPr txBox="1"/>
          <p:nvPr/>
        </p:nvSpPr>
        <p:spPr>
          <a:xfrm>
            <a:off x="107504" y="2483604"/>
            <a:ext cx="798104" cy="369332"/>
          </a:xfrm>
          <a:prstGeom prst="rect">
            <a:avLst/>
          </a:prstGeom>
          <a:noFill/>
        </p:spPr>
        <p:txBody>
          <a:bodyPr wrap="none" rtlCol="0">
            <a:spAutoFit/>
          </a:bodyPr>
          <a:lstStyle/>
          <a:p>
            <a:r>
              <a:rPr lang="en-US" dirty="0" smtClean="0"/>
              <a:t>Tx3-Rx</a:t>
            </a:r>
            <a:endParaRPr lang="cs-CZ" dirty="0"/>
          </a:p>
        </p:txBody>
      </p:sp>
      <p:sp>
        <p:nvSpPr>
          <p:cNvPr id="21" name="TextBox 20"/>
          <p:cNvSpPr txBox="1"/>
          <p:nvPr/>
        </p:nvSpPr>
        <p:spPr>
          <a:xfrm>
            <a:off x="107504" y="3717032"/>
            <a:ext cx="798104" cy="369332"/>
          </a:xfrm>
          <a:prstGeom prst="rect">
            <a:avLst/>
          </a:prstGeom>
          <a:noFill/>
        </p:spPr>
        <p:txBody>
          <a:bodyPr wrap="none" rtlCol="0">
            <a:spAutoFit/>
          </a:bodyPr>
          <a:lstStyle/>
          <a:p>
            <a:r>
              <a:rPr lang="en-US" dirty="0" smtClean="0"/>
              <a:t>Tx2-Rx</a:t>
            </a:r>
            <a:endParaRPr lang="cs-CZ" dirty="0"/>
          </a:p>
        </p:txBody>
      </p:sp>
      <p:sp>
        <p:nvSpPr>
          <p:cNvPr id="22" name="TextBox 21"/>
          <p:cNvSpPr txBox="1"/>
          <p:nvPr/>
        </p:nvSpPr>
        <p:spPr>
          <a:xfrm>
            <a:off x="107504" y="4427820"/>
            <a:ext cx="798104" cy="369332"/>
          </a:xfrm>
          <a:prstGeom prst="rect">
            <a:avLst/>
          </a:prstGeom>
          <a:noFill/>
        </p:spPr>
        <p:txBody>
          <a:bodyPr wrap="none" rtlCol="0">
            <a:spAutoFit/>
          </a:bodyPr>
          <a:lstStyle/>
          <a:p>
            <a:r>
              <a:rPr lang="en-US" dirty="0" smtClean="0"/>
              <a:t>Tx1-Rx</a:t>
            </a:r>
            <a:endParaRPr lang="cs-CZ" dirty="0"/>
          </a:p>
        </p:txBody>
      </p:sp>
      <p:sp>
        <p:nvSpPr>
          <p:cNvPr id="23" name="TextBox 22"/>
          <p:cNvSpPr txBox="1"/>
          <p:nvPr/>
        </p:nvSpPr>
        <p:spPr>
          <a:xfrm>
            <a:off x="107504" y="4941168"/>
            <a:ext cx="798104" cy="369332"/>
          </a:xfrm>
          <a:prstGeom prst="rect">
            <a:avLst/>
          </a:prstGeom>
          <a:noFill/>
        </p:spPr>
        <p:txBody>
          <a:bodyPr wrap="none" rtlCol="0">
            <a:spAutoFit/>
          </a:bodyPr>
          <a:lstStyle/>
          <a:p>
            <a:r>
              <a:rPr lang="en-US" dirty="0" smtClean="0"/>
              <a:t>Tx3-Rx</a:t>
            </a:r>
            <a:endParaRPr lang="cs-CZ" dirty="0"/>
          </a:p>
        </p:txBody>
      </p:sp>
      <p:sp>
        <p:nvSpPr>
          <p:cNvPr id="4" name="TextBox 3"/>
          <p:cNvSpPr txBox="1"/>
          <p:nvPr/>
        </p:nvSpPr>
        <p:spPr>
          <a:xfrm>
            <a:off x="6588224" y="942975"/>
            <a:ext cx="2555776" cy="5078313"/>
          </a:xfrm>
          <a:prstGeom prst="rect">
            <a:avLst/>
          </a:prstGeom>
          <a:noFill/>
        </p:spPr>
        <p:txBody>
          <a:bodyPr wrap="square" rtlCol="0">
            <a:spAutoFit/>
          </a:bodyPr>
          <a:lstStyle/>
          <a:p>
            <a:r>
              <a:rPr lang="en-US" dirty="0" smtClean="0">
                <a:latin typeface="Times New Roman" pitchFamily="18" charset="0"/>
                <a:cs typeface="Times New Roman" pitchFamily="18" charset="0"/>
              </a:rPr>
              <a:t>Time (phase) shifts between fluctuations recorded for different </a:t>
            </a:r>
            <a:r>
              <a:rPr lang="en-US" dirty="0" err="1" smtClean="0">
                <a:latin typeface="Times New Roman" pitchFamily="18" charset="0"/>
                <a:cs typeface="Times New Roman" pitchFamily="18" charset="0"/>
              </a:rPr>
              <a:t>Txi</a:t>
            </a:r>
            <a:r>
              <a:rPr lang="en-US" dirty="0" smtClean="0">
                <a:latin typeface="Times New Roman" pitchFamily="18" charset="0"/>
                <a:cs typeface="Times New Roman" pitchFamily="18" charset="0"/>
              </a:rPr>
              <a:t>-Rx pairs are used to calculate propagation velocities </a:t>
            </a:r>
            <a:r>
              <a:rPr 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in 3D if signals are at </a:t>
            </a:r>
            <a:r>
              <a:rPr lang="cs-CZ" dirty="0" smtClean="0">
                <a:latin typeface="Times New Roman" pitchFamily="18" charset="0"/>
                <a:cs typeface="Times New Roman" pitchFamily="18" charset="0"/>
              </a:rPr>
              <a:t>more</a:t>
            </a:r>
            <a:r>
              <a:rPr lang="en-US" dirty="0" smtClean="0">
                <a:latin typeface="Times New Roman" pitchFamily="18" charset="0"/>
                <a:cs typeface="Times New Roman" pitchFamily="18" charset="0"/>
              </a:rPr>
              <a:t> frequencies</a:t>
            </a:r>
            <a:r>
              <a:rPr 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Measured plasma frequency </a:t>
            </a:r>
            <a:r>
              <a:rPr lang="en-US" i="1" dirty="0" err="1" smtClean="0">
                <a:latin typeface="Times New Roman" pitchFamily="18" charset="0"/>
                <a:cs typeface="Times New Roman" pitchFamily="18" charset="0"/>
              </a:rPr>
              <a:t>f</a:t>
            </a:r>
            <a:r>
              <a:rPr lang="en-US" i="1" baseline="-25000" dirty="0" err="1" smtClean="0">
                <a:latin typeface="Times New Roman" pitchFamily="18" charset="0"/>
                <a:cs typeface="Times New Roman" pitchFamily="18" charset="0"/>
              </a:rPr>
              <a:t>p</a:t>
            </a:r>
            <a:r>
              <a:rPr lang="en-US" dirty="0" smtClean="0">
                <a:latin typeface="Times New Roman" pitchFamily="18" charset="0"/>
                <a:cs typeface="Times New Roman" pitchFamily="18" charset="0"/>
              </a:rPr>
              <a:t> profile (true heights) is used to determine reflection heights </a:t>
            </a:r>
            <a:r>
              <a:rPr lang="en-US" dirty="0" err="1" smtClean="0">
                <a:latin typeface="Times New Roman" pitchFamily="18" charset="0"/>
                <a:cs typeface="Times New Roman" pitchFamily="18" charset="0"/>
              </a:rPr>
              <a:t>h</a:t>
            </a:r>
            <a:r>
              <a:rPr lang="en-US" baseline="-25000" dirty="0" err="1" smtClean="0">
                <a:latin typeface="Times New Roman" pitchFamily="18" charset="0"/>
                <a:cs typeface="Times New Roman" pitchFamily="18" charset="0"/>
              </a:rPr>
              <a:t>R.</a:t>
            </a:r>
            <a:endParaRPr lang="en-US" dirty="0" smtClean="0">
              <a:latin typeface="Times New Roman" pitchFamily="18" charset="0"/>
              <a:cs typeface="Times New Roman" pitchFamily="18" charset="0"/>
            </a:endParaRPr>
          </a:p>
          <a:p>
            <a:r>
              <a:rPr lang="en-US" b="1" i="1" dirty="0" smtClean="0">
                <a:latin typeface="Times New Roman" pitchFamily="18" charset="0"/>
                <a:cs typeface="Times New Roman" pitchFamily="18" charset="0"/>
              </a:rPr>
              <a:t>f</a:t>
            </a:r>
            <a:r>
              <a:rPr lang="en-US" b="1" dirty="0" smtClean="0">
                <a:latin typeface="Times New Roman" pitchFamily="18" charset="0"/>
                <a:cs typeface="Times New Roman" pitchFamily="18" charset="0"/>
              </a:rPr>
              <a:t> (MHz)  </a:t>
            </a:r>
            <a:r>
              <a:rPr lang="en-US" b="1" dirty="0" err="1" smtClean="0">
                <a:latin typeface="Times New Roman" pitchFamily="18" charset="0"/>
                <a:cs typeface="Times New Roman" pitchFamily="18" charset="0"/>
              </a:rPr>
              <a:t>h</a:t>
            </a:r>
            <a:r>
              <a:rPr lang="en-US" b="1" baseline="-25000" dirty="0" err="1" smtClean="0">
                <a:latin typeface="Times New Roman" pitchFamily="18" charset="0"/>
                <a:cs typeface="Times New Roman" pitchFamily="18" charset="0"/>
              </a:rPr>
              <a:t>RO</a:t>
            </a:r>
            <a:r>
              <a:rPr lang="en-US"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a:t>
            </a:r>
            <a:r>
              <a:rPr lang="en-US" b="1" baseline="-25000" dirty="0" err="1" smtClean="0">
                <a:latin typeface="Times New Roman" pitchFamily="18" charset="0"/>
                <a:cs typeface="Times New Roman" pitchFamily="18" charset="0"/>
              </a:rPr>
              <a:t>RX</a:t>
            </a:r>
            <a:r>
              <a:rPr lang="en-US" dirty="0" smtClean="0">
                <a:latin typeface="Times New Roman" pitchFamily="18" charset="0"/>
                <a:cs typeface="Times New Roman" pitchFamily="18" charset="0"/>
              </a:rPr>
              <a:t> (km)</a:t>
            </a:r>
          </a:p>
          <a:p>
            <a:r>
              <a:rPr lang="en-US" dirty="0" smtClean="0">
                <a:latin typeface="Times New Roman" pitchFamily="18" charset="0"/>
                <a:cs typeface="Times New Roman" pitchFamily="18" charset="0"/>
              </a:rPr>
              <a:t>3.59         176/165 </a:t>
            </a:r>
          </a:p>
          <a:p>
            <a:r>
              <a:rPr lang="en-US" dirty="0" smtClean="0">
                <a:latin typeface="Times New Roman" pitchFamily="18" charset="0"/>
                <a:cs typeface="Times New Roman" pitchFamily="18" charset="0"/>
              </a:rPr>
              <a:t>4.65	187/181</a:t>
            </a:r>
          </a:p>
          <a:p>
            <a:r>
              <a:rPr lang="en-US" dirty="0" smtClean="0">
                <a:latin typeface="Times New Roman" pitchFamily="18" charset="0"/>
                <a:cs typeface="Times New Roman" pitchFamily="18" charset="0"/>
              </a:rPr>
              <a:t>7.04	207/201</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697797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5920" y="3356992"/>
            <a:ext cx="3886200" cy="2914650"/>
          </a:xfrm>
          <a:prstGeom prst="rect">
            <a:avLst/>
          </a:prstGeom>
        </p:spPr>
      </p:pic>
      <p:sp>
        <p:nvSpPr>
          <p:cNvPr id="7170" name="Text Box 1"/>
          <p:cNvSpPr txBox="1">
            <a:spLocks noChangeArrowheads="1"/>
          </p:cNvSpPr>
          <p:nvPr/>
        </p:nvSpPr>
        <p:spPr bwMode="auto">
          <a:xfrm>
            <a:off x="457200" y="-242888"/>
            <a:ext cx="82296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S Gothic" pitchFamily="49" charset="-128"/>
              </a:defRPr>
            </a:lvl9pPr>
          </a:lstStyle>
          <a:p>
            <a:pPr algn="ctr" eaLnBrk="1" hangingPunct="1"/>
            <a:r>
              <a:rPr lang="en-US" sz="2400" b="1" dirty="0" smtClean="0">
                <a:solidFill>
                  <a:srgbClr val="FF0000"/>
                </a:solidFill>
                <a:cs typeface="Arial" panose="020B0604020202020204" pitchFamily="34" charset="0"/>
              </a:rPr>
              <a:t>Calculating propagation velocities</a:t>
            </a:r>
            <a:endParaRPr lang="en-US" sz="2400" b="1" dirty="0">
              <a:solidFill>
                <a:srgbClr val="FF0000"/>
              </a:solidFill>
              <a:cs typeface="Arial" panose="020B0604020202020204" pitchFamily="34" charset="0"/>
            </a:endParaRPr>
          </a:p>
        </p:txBody>
      </p:sp>
      <p:sp>
        <p:nvSpPr>
          <p:cNvPr id="7171" name="Rectangle 5"/>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7172" name="Rectangle 8"/>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7173" name="Rectangle 10"/>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7174" name="Rectangle 13"/>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7175"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cs-CZ"/>
          </a:p>
        </p:txBody>
      </p:sp>
      <p:sp>
        <p:nvSpPr>
          <p:cNvPr id="7176" name="Rectangle 2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cs-CZ"/>
          </a:p>
        </p:txBody>
      </p:sp>
      <p:sp>
        <p:nvSpPr>
          <p:cNvPr id="7177"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cs-CZ"/>
          </a:p>
        </p:txBody>
      </p:sp>
      <p:sp>
        <p:nvSpPr>
          <p:cNvPr id="7178"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cs-CZ"/>
          </a:p>
        </p:txBody>
      </p:sp>
      <p:sp>
        <p:nvSpPr>
          <p:cNvPr id="7179"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cs-CZ"/>
          </a:p>
        </p:txBody>
      </p:sp>
      <p:sp>
        <p:nvSpPr>
          <p:cNvPr id="7180"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cs-CZ"/>
          </a:p>
        </p:txBody>
      </p:sp>
      <p:sp>
        <p:nvSpPr>
          <p:cNvPr id="718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sp>
        <p:nvSpPr>
          <p:cNvPr id="718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4312" y="3356992"/>
            <a:ext cx="3886200" cy="2914650"/>
          </a:xfrm>
          <a:prstGeom prst="rect">
            <a:avLst/>
          </a:prstGeom>
        </p:spPr>
      </p:pic>
      <p:sp>
        <p:nvSpPr>
          <p:cNvPr id="5" name="TextovéPole 4"/>
          <p:cNvSpPr txBox="1"/>
          <p:nvPr/>
        </p:nvSpPr>
        <p:spPr>
          <a:xfrm>
            <a:off x="76168" y="3435965"/>
            <a:ext cx="2047560" cy="286232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Example of vertical cross-section (left) and horizontal cross-section</a:t>
            </a:r>
          </a:p>
          <a:p>
            <a:r>
              <a:rPr lang="en-US" dirty="0" smtClean="0">
                <a:latin typeface="Times New Roman" panose="02020603050405020304" pitchFamily="18" charset="0"/>
                <a:cs typeface="Times New Roman" panose="02020603050405020304" pitchFamily="18" charset="0"/>
              </a:rPr>
              <a:t>(right) of normalized energies for various slowness components (method 1)</a:t>
            </a:r>
            <a:endParaRPr lang="en-US"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07504" y="577711"/>
            <a:ext cx="8857109" cy="2585323"/>
          </a:xfrm>
          <a:prstGeom prst="rect">
            <a:avLst/>
          </a:prstGeom>
          <a:noFill/>
        </p:spPr>
        <p:txBody>
          <a:bodyPr wrap="square">
            <a:spAutoFit/>
          </a:bodyPr>
          <a:lstStyle/>
          <a:p>
            <a:pPr>
              <a:defRPr/>
            </a:pPr>
            <a:r>
              <a:rPr lang="en-US" dirty="0" smtClean="0">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The </a:t>
            </a:r>
            <a:r>
              <a:rPr lang="en-US" b="1" dirty="0" smtClean="0">
                <a:solidFill>
                  <a:schemeClr val="tx1"/>
                </a:solidFill>
                <a:latin typeface="Times New Roman" pitchFamily="18" charset="0"/>
                <a:cs typeface="Times New Roman" pitchFamily="18" charset="0"/>
              </a:rPr>
              <a:t>velocity (slowness) vector </a:t>
            </a:r>
            <a:r>
              <a:rPr lang="en-US" dirty="0" smtClean="0">
                <a:solidFill>
                  <a:schemeClr val="tx1"/>
                </a:solidFill>
                <a:latin typeface="Times New Roman" pitchFamily="18" charset="0"/>
                <a:cs typeface="Times New Roman" pitchFamily="18" charset="0"/>
              </a:rPr>
              <a:t>is determined </a:t>
            </a:r>
            <a:r>
              <a:rPr lang="en-US" b="1" dirty="0" smtClean="0">
                <a:solidFill>
                  <a:schemeClr val="tx1"/>
                </a:solidFill>
                <a:latin typeface="Times New Roman" pitchFamily="18" charset="0"/>
                <a:cs typeface="Times New Roman" pitchFamily="18" charset="0"/>
              </a:rPr>
              <a:t>from the phase (time) delays </a:t>
            </a:r>
            <a:r>
              <a:rPr lang="en-US" dirty="0" smtClean="0">
                <a:solidFill>
                  <a:schemeClr val="tx1"/>
                </a:solidFill>
                <a:latin typeface="Times New Roman" pitchFamily="18" charset="0"/>
                <a:cs typeface="Times New Roman" pitchFamily="18" charset="0"/>
              </a:rPr>
              <a:t>between signals on different sounding paths (transmitter-receiver pairs) by </a:t>
            </a:r>
            <a:r>
              <a:rPr lang="en-US" b="1" dirty="0" smtClean="0">
                <a:solidFill>
                  <a:schemeClr val="tx1"/>
                </a:solidFill>
                <a:latin typeface="Times New Roman" pitchFamily="18" charset="0"/>
                <a:cs typeface="Times New Roman" pitchFamily="18" charset="0"/>
              </a:rPr>
              <a:t>three different methods </a:t>
            </a:r>
            <a:r>
              <a:rPr lang="en-US" dirty="0" smtClean="0">
                <a:solidFill>
                  <a:schemeClr val="tx1"/>
                </a:solidFill>
                <a:latin typeface="Times New Roman" pitchFamily="18" charset="0"/>
                <a:cs typeface="Times New Roman" pitchFamily="18" charset="0"/>
              </a:rPr>
              <a:t>(best beam slowness search, least square fitting based on weighted and unweighted cross-correlations of the signals) – see </a:t>
            </a:r>
            <a:r>
              <a:rPr lang="en-US" i="1" dirty="0" smtClean="0">
                <a:latin typeface="Times New Roman" pitchFamily="18" charset="0"/>
                <a:cs typeface="Times New Roman" pitchFamily="18" charset="0"/>
              </a:rPr>
              <a:t>Chum and </a:t>
            </a:r>
            <a:r>
              <a:rPr lang="en-US" i="1" dirty="0" err="1" smtClean="0">
                <a:latin typeface="Times New Roman" pitchFamily="18" charset="0"/>
                <a:cs typeface="Times New Roman" pitchFamily="18" charset="0"/>
              </a:rPr>
              <a:t>Podolská</a:t>
            </a:r>
            <a:r>
              <a:rPr lang="en-US" i="1" dirty="0" smtClean="0">
                <a:latin typeface="Times New Roman" pitchFamily="18" charset="0"/>
                <a:cs typeface="Times New Roman" pitchFamily="18" charset="0"/>
              </a:rPr>
              <a:t>, GRL, 2018GL079695 </a:t>
            </a:r>
            <a:r>
              <a:rPr lang="en-US" dirty="0" smtClean="0">
                <a:latin typeface="Times New Roman" pitchFamily="18" charset="0"/>
                <a:cs typeface="Times New Roman" pitchFamily="18" charset="0"/>
              </a:rPr>
              <a:t>or the next slide for more details</a:t>
            </a:r>
            <a:r>
              <a:rPr lang="en-US" i="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defRPr/>
            </a:pPr>
            <a:r>
              <a:rPr lang="en-US" dirty="0" smtClean="0">
                <a:solidFill>
                  <a:schemeClr val="tx1"/>
                </a:solidFill>
                <a:latin typeface="Times New Roman" pitchFamily="18" charset="0"/>
                <a:cs typeface="Times New Roman" pitchFamily="18" charset="0"/>
              </a:rPr>
              <a:t>* The </a:t>
            </a:r>
            <a:r>
              <a:rPr lang="en-US" b="1" dirty="0" smtClean="0">
                <a:solidFill>
                  <a:schemeClr val="tx1"/>
                </a:solidFill>
                <a:latin typeface="Times New Roman" pitchFamily="18" charset="0"/>
                <a:cs typeface="Times New Roman" pitchFamily="18" charset="0"/>
              </a:rPr>
              <a:t>uncertainties</a:t>
            </a:r>
            <a:r>
              <a:rPr lang="en-US" dirty="0" smtClean="0">
                <a:solidFill>
                  <a:schemeClr val="tx1"/>
                </a:solidFill>
                <a:latin typeface="Times New Roman" pitchFamily="18" charset="0"/>
                <a:cs typeface="Times New Roman" pitchFamily="18" charset="0"/>
              </a:rPr>
              <a:t> are estimated from the variance of the results obtained by three different methods. If the results differ significantly, they are discarded as unreliable. </a:t>
            </a:r>
            <a:endParaRPr lang="en-US" dirty="0" smtClean="0">
              <a:latin typeface="Times New Roman" pitchFamily="18" charset="0"/>
              <a:cs typeface="Times New Roman" pitchFamily="18" charset="0"/>
            </a:endParaRPr>
          </a:p>
          <a:p>
            <a:pPr>
              <a:defRPr/>
            </a:pPr>
            <a:r>
              <a:rPr lang="en-US" b="1" dirty="0" smtClean="0">
                <a:solidFill>
                  <a:schemeClr val="tx1"/>
                </a:solidFill>
                <a:latin typeface="Times New Roman" pitchFamily="18" charset="0"/>
                <a:cs typeface="Times New Roman" pitchFamily="18" charset="0"/>
              </a:rPr>
              <a:t>* Slowness</a:t>
            </a:r>
            <a:r>
              <a:rPr lang="en-US" dirty="0" smtClean="0">
                <a:solidFill>
                  <a:schemeClr val="tx1"/>
                </a:solidFill>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dirty="0" smtClean="0">
                <a:solidFill>
                  <a:schemeClr val="tx1"/>
                </a:solidFill>
                <a:latin typeface="Times New Roman" pitchFamily="18" charset="0"/>
                <a:cs typeface="Times New Roman" pitchFamily="18" charset="0"/>
              </a:rPr>
              <a:t>the inverse of phase velocity) is used in calculations</a:t>
            </a:r>
            <a:r>
              <a:rPr lang="en-US" dirty="0" smtClean="0">
                <a:latin typeface="Times New Roman" pitchFamily="18" charset="0"/>
                <a:cs typeface="Times New Roman" pitchFamily="18" charset="0"/>
              </a:rPr>
              <a:t>. The algebra is simpler using slowness than velocity as scalar products of slowness and spatial coordinates are in formulas. </a:t>
            </a: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9457834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457200" y="-242888"/>
            <a:ext cx="82296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S Gothic" pitchFamily="49" charset="-128"/>
              </a:defRPr>
            </a:lvl9pPr>
          </a:lstStyle>
          <a:p>
            <a:pPr algn="ctr" eaLnBrk="1" hangingPunct="1"/>
            <a:r>
              <a:rPr lang="en-US" sz="2400" b="1" dirty="0" smtClean="0">
                <a:solidFill>
                  <a:srgbClr val="FF0000"/>
                </a:solidFill>
                <a:cs typeface="Arial" panose="020B0604020202020204" pitchFamily="34" charset="0"/>
              </a:rPr>
              <a:t>Methods to calculate propagation velocities</a:t>
            </a:r>
            <a:endParaRPr lang="en-US" sz="2400" b="1" dirty="0">
              <a:solidFill>
                <a:srgbClr val="FF0000"/>
              </a:solidFill>
              <a:cs typeface="Arial" panose="020B0604020202020204" pitchFamily="34" charset="0"/>
            </a:endParaRPr>
          </a:p>
        </p:txBody>
      </p:sp>
      <p:sp>
        <p:nvSpPr>
          <p:cNvPr id="7171" name="Rectangle 5"/>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7172" name="Rectangle 8"/>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7173" name="Rectangle 10"/>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7174" name="Rectangle 13"/>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7175"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cs-CZ"/>
          </a:p>
        </p:txBody>
      </p:sp>
      <p:sp>
        <p:nvSpPr>
          <p:cNvPr id="7176" name="Rectangle 2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cs-CZ"/>
          </a:p>
        </p:txBody>
      </p:sp>
      <p:sp>
        <p:nvSpPr>
          <p:cNvPr id="7177"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cs-CZ"/>
          </a:p>
        </p:txBody>
      </p:sp>
      <p:sp>
        <p:nvSpPr>
          <p:cNvPr id="7178"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cs-CZ"/>
          </a:p>
        </p:txBody>
      </p:sp>
      <p:sp>
        <p:nvSpPr>
          <p:cNvPr id="7179"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cs-CZ"/>
          </a:p>
        </p:txBody>
      </p:sp>
      <p:sp>
        <p:nvSpPr>
          <p:cNvPr id="7180"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cs-CZ"/>
          </a:p>
        </p:txBody>
      </p:sp>
      <p:sp>
        <p:nvSpPr>
          <p:cNvPr id="718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sp>
        <p:nvSpPr>
          <p:cNvPr id="718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sp>
        <p:nvSpPr>
          <p:cNvPr id="3" name="Rectangle 2"/>
          <p:cNvSpPr/>
          <p:nvPr/>
        </p:nvSpPr>
        <p:spPr>
          <a:xfrm>
            <a:off x="35496" y="350068"/>
            <a:ext cx="9001000" cy="6186309"/>
          </a:xfrm>
          <a:prstGeom prst="rect">
            <a:avLst/>
          </a:prstGeom>
        </p:spPr>
        <p:txBody>
          <a:bodyPr wrap="square">
            <a:spAutoFit/>
          </a:bodyPr>
          <a:lstStyle/>
          <a:p>
            <a:endParaRPr lang="en-US" dirty="0" smtClean="0">
              <a:latin typeface="Times New Roman" pitchFamily="18" charset="0"/>
              <a:cs typeface="Times New Roman" pitchFamily="18" charset="0"/>
            </a:endParaRPr>
          </a:p>
          <a:p>
            <a:pPr marL="514350" indent="-514350">
              <a:buAutoNum type="arabicPeriod"/>
            </a:pPr>
            <a:r>
              <a:rPr lang="en-US" b="1" dirty="0" smtClean="0">
                <a:latin typeface="Times New Roman" pitchFamily="18" charset="0"/>
                <a:cs typeface="Times New Roman" pitchFamily="18" charset="0"/>
              </a:rPr>
              <a:t>Best beam slowness search</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     (summing shifted signals to reference point)</a:t>
            </a:r>
          </a:p>
          <a:p>
            <a:pPr marL="514350" indent="-514350">
              <a:buAutoNum type="arabicPeriod"/>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Slowness components </a:t>
            </a:r>
            <a:r>
              <a:rPr lang="en-US" i="1" dirty="0" err="1" smtClean="0">
                <a:latin typeface="Times New Roman" pitchFamily="18" charset="0"/>
                <a:cs typeface="Times New Roman" pitchFamily="18" charset="0"/>
              </a:rPr>
              <a:t>s</a:t>
            </a:r>
            <a:r>
              <a:rPr lang="en-US" i="1" baseline="-25000" dirty="0" err="1" smtClean="0">
                <a:latin typeface="Times New Roman" pitchFamily="18" charset="0"/>
                <a:cs typeface="Times New Roman" pitchFamily="18" charset="0"/>
              </a:rPr>
              <a:t>x</a:t>
            </a:r>
            <a:r>
              <a:rPr lang="en-US" i="1" dirty="0" err="1" smtClean="0">
                <a:latin typeface="Times New Roman" pitchFamily="18" charset="0"/>
                <a:cs typeface="Times New Roman" pitchFamily="18" charset="0"/>
              </a:rPr>
              <a:t>,s</a:t>
            </a:r>
            <a:r>
              <a:rPr lang="en-US" i="1" baseline="-25000" dirty="0" err="1" smtClean="0">
                <a:latin typeface="Times New Roman" pitchFamily="18" charset="0"/>
                <a:cs typeface="Times New Roman" pitchFamily="18" charset="0"/>
              </a:rPr>
              <a:t>y</a:t>
            </a:r>
            <a:r>
              <a:rPr lang="en-US" i="1" dirty="0" err="1" smtClean="0">
                <a:latin typeface="Times New Roman" pitchFamily="18" charset="0"/>
                <a:cs typeface="Times New Roman" pitchFamily="18" charset="0"/>
              </a:rPr>
              <a:t>,s</a:t>
            </a:r>
            <a:r>
              <a:rPr lang="en-US" i="1" baseline="-25000" dirty="0" err="1" smtClean="0">
                <a:latin typeface="Times New Roman" pitchFamily="18" charset="0"/>
                <a:cs typeface="Times New Roman" pitchFamily="18" charset="0"/>
              </a:rPr>
              <a:t>z</a:t>
            </a:r>
            <a:r>
              <a:rPr lang="en-US" dirty="0" smtClean="0">
                <a:latin typeface="Times New Roman" pitchFamily="18" charset="0"/>
                <a:cs typeface="Times New Roman" pitchFamily="18" charset="0"/>
              </a:rPr>
              <a:t> for which the best normalized signal - maximum of </a:t>
            </a:r>
            <a:r>
              <a:rPr lang="en-US" i="1" dirty="0" smtClean="0">
                <a:latin typeface="Times New Roman" pitchFamily="18" charset="0"/>
                <a:cs typeface="Times New Roman" pitchFamily="18" charset="0"/>
              </a:rPr>
              <a:t>C(</a:t>
            </a:r>
            <a:r>
              <a:rPr lang="en-US" i="1" dirty="0" err="1" smtClean="0">
                <a:latin typeface="Times New Roman" pitchFamily="18" charset="0"/>
                <a:cs typeface="Times New Roman" pitchFamily="18" charset="0"/>
              </a:rPr>
              <a:t>s</a:t>
            </a:r>
            <a:r>
              <a:rPr lang="en-US" i="1" baseline="-25000" dirty="0" err="1" smtClean="0">
                <a:latin typeface="Times New Roman" pitchFamily="18" charset="0"/>
                <a:cs typeface="Times New Roman" pitchFamily="18" charset="0"/>
              </a:rPr>
              <a:t>x</a:t>
            </a:r>
            <a:r>
              <a:rPr lang="en-US" i="1" dirty="0" err="1" smtClean="0">
                <a:latin typeface="Times New Roman" pitchFamily="18" charset="0"/>
                <a:cs typeface="Times New Roman" pitchFamily="18" charset="0"/>
              </a:rPr>
              <a:t>,s</a:t>
            </a:r>
            <a:r>
              <a:rPr lang="en-US" i="1" baseline="-25000" dirty="0" err="1" smtClean="0">
                <a:latin typeface="Times New Roman" pitchFamily="18" charset="0"/>
                <a:cs typeface="Times New Roman" pitchFamily="18" charset="0"/>
              </a:rPr>
              <a:t>y</a:t>
            </a:r>
            <a:r>
              <a:rPr lang="en-US" i="1" dirty="0" err="1" smtClean="0">
                <a:latin typeface="Times New Roman" pitchFamily="18" charset="0"/>
                <a:cs typeface="Times New Roman" pitchFamily="18" charset="0"/>
              </a:rPr>
              <a:t>,s</a:t>
            </a:r>
            <a:r>
              <a:rPr lang="en-US" i="1" baseline="-25000" dirty="0" err="1" smtClean="0">
                <a:latin typeface="Times New Roman" pitchFamily="18" charset="0"/>
                <a:cs typeface="Times New Roman" pitchFamily="18" charset="0"/>
              </a:rPr>
              <a:t>z</a:t>
            </a:r>
            <a:r>
              <a:rPr lang="en-US" i="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is obtained are searched .</a:t>
            </a:r>
            <a:r>
              <a:rPr lang="en-US" i="1" dirty="0" err="1" smtClean="0">
                <a:latin typeface="Symbol" pitchFamily="18" charset="2"/>
                <a:cs typeface="Times New Roman" pitchFamily="18" charset="0"/>
              </a:rPr>
              <a:t>D</a:t>
            </a:r>
            <a:r>
              <a:rPr lang="en-US" i="1" dirty="0" err="1" smtClean="0">
                <a:latin typeface="Times New Roman" pitchFamily="18" charset="0"/>
                <a:cs typeface="Times New Roman" pitchFamily="18" charset="0"/>
              </a:rPr>
              <a:t>x</a:t>
            </a:r>
            <a:r>
              <a:rPr lang="en-US" i="1" baseline="-25000" dirty="0" err="1" smtClean="0">
                <a:latin typeface="Times New Roman" pitchFamily="18" charset="0"/>
                <a:cs typeface="Times New Roman" pitchFamily="18" charset="0"/>
              </a:rPr>
              <a:t>n</a:t>
            </a:r>
            <a:r>
              <a:rPr lang="en-US" i="1" dirty="0" smtClean="0">
                <a:latin typeface="Times New Roman" pitchFamily="18" charset="0"/>
                <a:cs typeface="Times New Roman" pitchFamily="18" charset="0"/>
              </a:rPr>
              <a:t>, </a:t>
            </a:r>
            <a:r>
              <a:rPr lang="en-US" i="1" dirty="0" err="1" smtClean="0">
                <a:latin typeface="Symbol" pitchFamily="18" charset="2"/>
                <a:cs typeface="Times New Roman" pitchFamily="18" charset="0"/>
              </a:rPr>
              <a:t>D</a:t>
            </a:r>
            <a:r>
              <a:rPr lang="en-US" i="1" dirty="0" err="1" smtClean="0">
                <a:latin typeface="Times New Roman" pitchFamily="18" charset="0"/>
                <a:cs typeface="Times New Roman" pitchFamily="18" charset="0"/>
              </a:rPr>
              <a:t>y</a:t>
            </a:r>
            <a:r>
              <a:rPr lang="en-US" i="1" baseline="-25000" dirty="0" err="1" smtClean="0">
                <a:latin typeface="Times New Roman" pitchFamily="18" charset="0"/>
                <a:cs typeface="Times New Roman" pitchFamily="18" charset="0"/>
              </a:rPr>
              <a:t>n</a:t>
            </a:r>
            <a:r>
              <a:rPr lang="en-US" dirty="0" smtClean="0">
                <a:latin typeface="Times New Roman" pitchFamily="18" charset="0"/>
                <a:cs typeface="Times New Roman" pitchFamily="18" charset="0"/>
              </a:rPr>
              <a:t> and </a:t>
            </a:r>
            <a:r>
              <a:rPr lang="en-US" i="1" dirty="0" err="1" smtClean="0">
                <a:latin typeface="Symbol" pitchFamily="18" charset="2"/>
                <a:cs typeface="Times New Roman" pitchFamily="18" charset="0"/>
              </a:rPr>
              <a:t>D</a:t>
            </a:r>
            <a:r>
              <a:rPr lang="en-US" i="1" dirty="0" err="1" smtClean="0">
                <a:latin typeface="Times New Roman" pitchFamily="18" charset="0"/>
                <a:cs typeface="Times New Roman" pitchFamily="18" charset="0"/>
              </a:rPr>
              <a:t>z</a:t>
            </a:r>
            <a:r>
              <a:rPr lang="en-US" i="1" baseline="-25000" dirty="0" err="1" smtClean="0">
                <a:latin typeface="Times New Roman" pitchFamily="18" charset="0"/>
                <a:cs typeface="Times New Roman" pitchFamily="18" charset="0"/>
              </a:rPr>
              <a:t>n</a:t>
            </a:r>
            <a:r>
              <a:rPr lang="en-US" dirty="0" smtClean="0">
                <a:latin typeface="Times New Roman" pitchFamily="18" charset="0"/>
                <a:cs typeface="Times New Roman" pitchFamily="18" charset="0"/>
              </a:rPr>
              <a:t> are the coordinates of the individual reflection points with respect to their center, </a:t>
            </a:r>
            <a:r>
              <a:rPr lang="en-US" i="1" dirty="0" err="1" smtClean="0">
                <a:latin typeface="Symbol" pitchFamily="18" charset="2"/>
                <a:cs typeface="Times New Roman" pitchFamily="18" charset="0"/>
              </a:rPr>
              <a:t>s</a:t>
            </a:r>
            <a:r>
              <a:rPr lang="en-US" i="1" baseline="-25000" dirty="0" err="1" smtClean="0">
                <a:latin typeface="Times New Roman" pitchFamily="18" charset="0"/>
                <a:cs typeface="Times New Roman" pitchFamily="18" charset="0"/>
              </a:rPr>
              <a:t>fDn</a:t>
            </a:r>
            <a:r>
              <a:rPr lang="en-US" baseline="-25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are the RMS values of the Doppler shifts calculated over the time interval of the analysis (90 min). M is the number of reflection points.</a:t>
            </a:r>
          </a:p>
          <a:p>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2.   Least Squares fitting</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Solution are slowness components </a:t>
            </a:r>
            <a:r>
              <a:rPr lang="en-US" i="1" dirty="0" err="1" smtClean="0">
                <a:latin typeface="Times New Roman" pitchFamily="18" charset="0"/>
                <a:cs typeface="Times New Roman" pitchFamily="18" charset="0"/>
              </a:rPr>
              <a:t>s</a:t>
            </a:r>
            <a:r>
              <a:rPr lang="en-US" i="1" baseline="-25000" dirty="0" err="1" smtClean="0">
                <a:latin typeface="Times New Roman" pitchFamily="18" charset="0"/>
                <a:cs typeface="Times New Roman" pitchFamily="18" charset="0"/>
              </a:rPr>
              <a:t>x</a:t>
            </a:r>
            <a:r>
              <a:rPr lang="en-US" i="1" dirty="0" err="1" smtClean="0">
                <a:latin typeface="Times New Roman" pitchFamily="18" charset="0"/>
                <a:cs typeface="Times New Roman" pitchFamily="18" charset="0"/>
              </a:rPr>
              <a:t>,s</a:t>
            </a:r>
            <a:r>
              <a:rPr lang="en-US" i="1" baseline="-25000" dirty="0" err="1" smtClean="0">
                <a:latin typeface="Times New Roman" pitchFamily="18" charset="0"/>
                <a:cs typeface="Times New Roman" pitchFamily="18" charset="0"/>
              </a:rPr>
              <a:t>y</a:t>
            </a:r>
            <a:r>
              <a:rPr lang="en-US" i="1" dirty="0" err="1" smtClean="0">
                <a:latin typeface="Times New Roman" pitchFamily="18" charset="0"/>
                <a:cs typeface="Times New Roman" pitchFamily="18" charset="0"/>
              </a:rPr>
              <a:t>,s</a:t>
            </a:r>
            <a:r>
              <a:rPr lang="en-US" i="1" baseline="-25000" dirty="0" err="1" smtClean="0">
                <a:latin typeface="Times New Roman" pitchFamily="18" charset="0"/>
                <a:cs typeface="Times New Roman" pitchFamily="18" charset="0"/>
              </a:rPr>
              <a:t>z</a:t>
            </a:r>
            <a:r>
              <a:rPr lang="en-US" dirty="0" smtClean="0">
                <a:latin typeface="Times New Roman" pitchFamily="18" charset="0"/>
                <a:cs typeface="Times New Roman" pitchFamily="18" charset="0"/>
              </a:rPr>
              <a:t> for which the residuum </a:t>
            </a:r>
            <a:r>
              <a:rPr lang="en-US" i="1" dirty="0" smtClean="0">
                <a:latin typeface="Times New Roman" pitchFamily="18" charset="0"/>
                <a:cs typeface="Times New Roman" pitchFamily="18" charset="0"/>
              </a:rPr>
              <a:t>J</a:t>
            </a:r>
            <a:r>
              <a:rPr lang="en-US" dirty="0" smtClean="0">
                <a:latin typeface="Times New Roman" pitchFamily="18" charset="0"/>
                <a:cs typeface="Times New Roman" pitchFamily="18" charset="0"/>
              </a:rPr>
              <a:t> is minimum. </a:t>
            </a:r>
            <a:r>
              <a:rPr lang="en-US" i="1" dirty="0" err="1" smtClean="0">
                <a:latin typeface="Symbol" pitchFamily="18" charset="2"/>
                <a:cs typeface="Times New Roman" pitchFamily="18" charset="0"/>
              </a:rPr>
              <a:t>Dt</a:t>
            </a:r>
            <a:r>
              <a:rPr lang="en-US" i="1" baseline="-25000"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are time delays between Doppler shift time series found from cross-correlation functions (times at which the corresponding cross-correlation functions have maximum are considered), and </a:t>
            </a:r>
            <a:r>
              <a:rPr lang="en-US" i="1" dirty="0" err="1" smtClean="0">
                <a:latin typeface="Symbol" pitchFamily="18" charset="2"/>
                <a:cs typeface="Times New Roman" pitchFamily="18" charset="0"/>
              </a:rPr>
              <a:t>Dx</a:t>
            </a:r>
            <a:r>
              <a:rPr lang="en-US" i="1" baseline="-25000" dirty="0" err="1" smtClean="0">
                <a:latin typeface="Times New Roman" pitchFamily="18" charset="0"/>
                <a:cs typeface="Times New Roman" pitchFamily="18" charset="0"/>
              </a:rPr>
              <a:t>i</a:t>
            </a:r>
            <a:r>
              <a:rPr lang="en-US" i="1" dirty="0" smtClean="0">
                <a:latin typeface="Times New Roman" pitchFamily="18" charset="0"/>
                <a:cs typeface="Times New Roman" pitchFamily="18" charset="0"/>
              </a:rPr>
              <a:t>, </a:t>
            </a:r>
            <a:r>
              <a:rPr lang="en-US" i="1" dirty="0" err="1" smtClean="0">
                <a:latin typeface="Symbol" pitchFamily="18" charset="2"/>
                <a:cs typeface="Times New Roman" pitchFamily="18" charset="0"/>
              </a:rPr>
              <a:t>Dy</a:t>
            </a:r>
            <a:r>
              <a:rPr lang="en-US" i="1" baseline="-25000"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and </a:t>
            </a:r>
            <a:r>
              <a:rPr lang="en-US" i="1" dirty="0" err="1" smtClean="0">
                <a:latin typeface="Symbol" pitchFamily="18" charset="2"/>
                <a:cs typeface="Times New Roman" pitchFamily="18" charset="0"/>
              </a:rPr>
              <a:t>Dz</a:t>
            </a:r>
            <a:r>
              <a:rPr lang="en-US" baseline="-25000"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are corresponding mutual distances of reflection points along x, y, and z axes, respectively. </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-1)/2 = 36 (3) different combinations exist for </a:t>
            </a:r>
            <a:r>
              <a:rPr lang="en-US" i="1"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=9 (3) reflection points</a:t>
            </a:r>
            <a:r>
              <a:rPr lang="en-US"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E.g</a:t>
            </a:r>
            <a:r>
              <a:rPr lang="cs-CZ" dirty="0" smtClean="0">
                <a:latin typeface="Times New Roman" pitchFamily="18" charset="0"/>
                <a:cs typeface="Times New Roman" pitchFamily="18" charset="0"/>
              </a:rPr>
              <a:t>., </a:t>
            </a:r>
            <a:r>
              <a:rPr lang="cs-CZ" i="1" dirty="0" smtClean="0">
                <a:latin typeface="Times New Roman" pitchFamily="18" charset="0"/>
                <a:cs typeface="Times New Roman" pitchFamily="18" charset="0"/>
              </a:rPr>
              <a:t>M</a:t>
            </a:r>
            <a:r>
              <a:rPr lang="cs-CZ"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9 for 3D analysis, </a:t>
            </a:r>
            <a:r>
              <a:rPr lang="cs-CZ" i="1" dirty="0" smtClean="0">
                <a:latin typeface="Times New Roman" pitchFamily="18" charset="0"/>
                <a:cs typeface="Times New Roman" pitchFamily="18" charset="0"/>
              </a:rPr>
              <a:t>M</a:t>
            </a:r>
            <a:r>
              <a:rPr lang="cs-CZ" dirty="0" smtClean="0">
                <a:latin typeface="Times New Roman" pitchFamily="18" charset="0"/>
                <a:cs typeface="Times New Roman" pitchFamily="18" charset="0"/>
              </a:rPr>
              <a:t>=</a:t>
            </a:r>
            <a:r>
              <a:rPr lang="en-US" dirty="0">
                <a:latin typeface="Times New Roman" pitchFamily="18" charset="0"/>
                <a:cs typeface="Times New Roman" pitchFamily="18" charset="0"/>
              </a:rPr>
              <a:t>3</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for </a:t>
            </a:r>
            <a:r>
              <a:rPr lang="en-US" dirty="0" smtClean="0">
                <a:latin typeface="Times New Roman" pitchFamily="18" charset="0"/>
                <a:cs typeface="Times New Roman" pitchFamily="18" charset="0"/>
              </a:rPr>
              <a:t>2D analysis based on one frequency (</a:t>
            </a:r>
            <a:r>
              <a:rPr lang="en-US" i="1" dirty="0" err="1" smtClean="0">
                <a:latin typeface="Times New Roman" pitchFamily="18" charset="0"/>
                <a:cs typeface="Times New Roman" pitchFamily="18" charset="0"/>
              </a:rPr>
              <a:t>s</a:t>
            </a:r>
            <a:r>
              <a:rPr lang="en-US" i="1" baseline="-25000" dirty="0" err="1" smtClean="0">
                <a:latin typeface="Times New Roman" pitchFamily="18" charset="0"/>
                <a:cs typeface="Times New Roman" pitchFamily="18" charset="0"/>
              </a:rPr>
              <a:t>z</a:t>
            </a:r>
            <a:r>
              <a:rPr lang="en-US" dirty="0" smtClean="0">
                <a:latin typeface="Times New Roman" pitchFamily="18" charset="0"/>
                <a:cs typeface="Times New Roman" pitchFamily="18" charset="0"/>
              </a:rPr>
              <a:t>=0 in 2D solution</a:t>
            </a:r>
            <a:r>
              <a:rPr lang="cs-CZ"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 </a:t>
            </a:r>
          </a:p>
          <a:p>
            <a:pPr marL="514350" indent="-514350">
              <a:buAutoNum type="arabicPeriod" startAt="3"/>
            </a:pPr>
            <a:r>
              <a:rPr lang="en-US" b="1" dirty="0" smtClean="0">
                <a:latin typeface="Times New Roman" pitchFamily="18" charset="0"/>
                <a:cs typeface="Times New Roman" pitchFamily="18" charset="0"/>
              </a:rPr>
              <a:t>Weighted Least Squares fitting    </a:t>
            </a:r>
          </a:p>
          <a:p>
            <a:pPr marL="514350" indent="-514350">
              <a:buAutoNum type="arabicPeriod" startAt="3"/>
            </a:pPr>
            <a:endParaRPr lang="en-US" b="1"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same as method 2. However, the equations (time delays) are considered with different weights that correspond to maxima of cross-correlation functions</a:t>
            </a:r>
            <a:r>
              <a:rPr lang="en-US" b="1"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752085492"/>
              </p:ext>
            </p:extLst>
          </p:nvPr>
        </p:nvGraphicFramePr>
        <p:xfrm>
          <a:off x="4716016" y="620688"/>
          <a:ext cx="3672408" cy="732380"/>
        </p:xfrm>
        <a:graphic>
          <a:graphicData uri="http://schemas.openxmlformats.org/presentationml/2006/ole">
            <mc:AlternateContent xmlns:mc="http://schemas.openxmlformats.org/markup-compatibility/2006">
              <mc:Choice xmlns:v="urn:schemas-microsoft-com:vml" Requires="v">
                <p:oleObj spid="_x0000_s19583" name="Equation" r:id="rId4" imgW="3606800" imgH="546100" progId="Equation.3">
                  <p:embed/>
                </p:oleObj>
              </mc:Choice>
              <mc:Fallback>
                <p:oleObj name="Equation" r:id="rId4" imgW="3606800" imgH="546100" progId="Equation.3">
                  <p:embed/>
                  <p:pic>
                    <p:nvPicPr>
                      <p:cNvPr id="0"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620688"/>
                        <a:ext cx="3672408" cy="732380"/>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747341555"/>
              </p:ext>
            </p:extLst>
          </p:nvPr>
        </p:nvGraphicFramePr>
        <p:xfrm>
          <a:off x="3275856" y="2708920"/>
          <a:ext cx="3388645" cy="648072"/>
        </p:xfrm>
        <a:graphic>
          <a:graphicData uri="http://schemas.openxmlformats.org/presentationml/2006/ole">
            <mc:AlternateContent xmlns:mc="http://schemas.openxmlformats.org/markup-compatibility/2006">
              <mc:Choice xmlns:v="urn:schemas-microsoft-com:vml" Requires="v">
                <p:oleObj spid="_x0000_s19584" name="Equation" r:id="rId6" imgW="2997200" imgH="431800" progId="Equation.3">
                  <p:embed/>
                </p:oleObj>
              </mc:Choice>
              <mc:Fallback>
                <p:oleObj name="Equation" r:id="rId6" imgW="2997200" imgH="431800" progId="Equation.3">
                  <p:embed/>
                  <p:pic>
                    <p:nvPicPr>
                      <p:cNvPr id="0" name="Object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2708920"/>
                        <a:ext cx="3388645" cy="648072"/>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68285212"/>
              </p:ext>
            </p:extLst>
          </p:nvPr>
        </p:nvGraphicFramePr>
        <p:xfrm>
          <a:off x="3995936" y="5213144"/>
          <a:ext cx="3312368" cy="664128"/>
        </p:xfrm>
        <a:graphic>
          <a:graphicData uri="http://schemas.openxmlformats.org/presentationml/2006/ole">
            <mc:AlternateContent xmlns:mc="http://schemas.openxmlformats.org/markup-compatibility/2006">
              <mc:Choice xmlns:v="urn:schemas-microsoft-com:vml" Requires="v">
                <p:oleObj spid="_x0000_s19585" name="Equation" r:id="rId8" imgW="3098800" imgH="469900" progId="Equation.3">
                  <p:embed/>
                </p:oleObj>
              </mc:Choice>
              <mc:Fallback>
                <p:oleObj name="Equation" r:id="rId8" imgW="3098800" imgH="469900" progId="Equation.3">
                  <p:embed/>
                  <p:pic>
                    <p:nvPicPr>
                      <p:cNvPr id="0" name="Object 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5936" y="5213144"/>
                        <a:ext cx="3312368" cy="66412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7717544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457200" y="-163860"/>
            <a:ext cx="82296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S Gothic" pitchFamily="49" charset="-128"/>
              </a:defRPr>
            </a:lvl9pPr>
          </a:lstStyle>
          <a:p>
            <a:pPr algn="ctr" eaLnBrk="1" hangingPunct="1"/>
            <a:r>
              <a:rPr lang="en-US" sz="2400" b="1" dirty="0" smtClean="0">
                <a:solidFill>
                  <a:srgbClr val="FF0000"/>
                </a:solidFill>
                <a:cs typeface="Arial" panose="020B0604020202020204" pitchFamily="34" charset="0"/>
              </a:rPr>
              <a:t>Notes to the results that follow in the next slides</a:t>
            </a:r>
            <a:endParaRPr lang="en-US" sz="2400" b="1" dirty="0">
              <a:solidFill>
                <a:srgbClr val="FF0000"/>
              </a:solidFill>
              <a:cs typeface="Arial" panose="020B0604020202020204" pitchFamily="34" charset="0"/>
            </a:endParaRPr>
          </a:p>
        </p:txBody>
      </p:sp>
      <p:sp>
        <p:nvSpPr>
          <p:cNvPr id="7171" name="Rectangle 5"/>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7172" name="Rectangle 8"/>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7173" name="Rectangle 10"/>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7174" name="Rectangle 13"/>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7175"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cs-CZ"/>
          </a:p>
        </p:txBody>
      </p:sp>
      <p:sp>
        <p:nvSpPr>
          <p:cNvPr id="7176" name="Rectangle 2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cs-CZ"/>
          </a:p>
        </p:txBody>
      </p:sp>
      <p:sp>
        <p:nvSpPr>
          <p:cNvPr id="7177"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cs-CZ"/>
          </a:p>
        </p:txBody>
      </p:sp>
      <p:sp>
        <p:nvSpPr>
          <p:cNvPr id="7178"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cs-CZ"/>
          </a:p>
        </p:txBody>
      </p:sp>
      <p:sp>
        <p:nvSpPr>
          <p:cNvPr id="7179"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cs-CZ"/>
          </a:p>
        </p:txBody>
      </p:sp>
      <p:sp>
        <p:nvSpPr>
          <p:cNvPr id="7180"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cs-CZ"/>
          </a:p>
        </p:txBody>
      </p:sp>
      <p:sp>
        <p:nvSpPr>
          <p:cNvPr id="718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sp>
        <p:nvSpPr>
          <p:cNvPr id="718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sp>
        <p:nvSpPr>
          <p:cNvPr id="7" name="TextovéPole 6"/>
          <p:cNvSpPr txBox="1"/>
          <p:nvPr/>
        </p:nvSpPr>
        <p:spPr>
          <a:xfrm>
            <a:off x="318356" y="915274"/>
            <a:ext cx="8507288" cy="4524315"/>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Results of 3D analysis of GW propagation in the ionosphere are based on selected Doppler shift measurements during the last solar maximum (second half of 2014) when critical frequency of the ionosphere foF2 was sufficiently high to have reflection of signals at all 3 frequencies and significant waves were present. Attenuation of GWs was also studied. The Doppler sounder does not distinguish ordinary L-O and extraordinary R-X modes, therefore results are computed separately for both modes.</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Statistical results of 2D analysis (horizontal) of GW propagation are based on recent data obtained during solar minimum from September 2018 to September 2019. </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Statistical investigation of GW propagation in the ionosphere in 3D, based on 2 frequencies (</a:t>
            </a:r>
            <a:r>
              <a:rPr lang="en-US" i="1" dirty="0" smtClean="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=6) is currently under work and will be presented later.</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Statistical investigation of GW </a:t>
            </a:r>
            <a:r>
              <a:rPr lang="en-US" dirty="0">
                <a:latin typeface="Times New Roman" panose="02020603050405020304" pitchFamily="18" charset="0"/>
                <a:cs typeface="Times New Roman" panose="02020603050405020304" pitchFamily="18" charset="0"/>
              </a:rPr>
              <a:t>propagation in </a:t>
            </a:r>
            <a:r>
              <a:rPr lang="en-US" dirty="0" smtClean="0">
                <a:latin typeface="Times New Roman" panose="02020603050405020304" pitchFamily="18" charset="0"/>
                <a:cs typeface="Times New Roman" panose="02020603050405020304" pitchFamily="18" charset="0"/>
              </a:rPr>
              <a:t>the troposphere, is based on the measurements by an array of sensitive micro-barometers (</a:t>
            </a:r>
            <a:r>
              <a:rPr lang="en-US" i="1" dirty="0" smtClean="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=4) and covers period </a:t>
            </a:r>
            <a:r>
              <a:rPr lang="en-US" dirty="0">
                <a:latin typeface="Times New Roman" panose="02020603050405020304" pitchFamily="18" charset="0"/>
                <a:cs typeface="Times New Roman" panose="02020603050405020304" pitchFamily="18" charset="0"/>
              </a:rPr>
              <a:t>from September 2018 to September 2019.</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55965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1" y="980728"/>
            <a:ext cx="7315215" cy="5486411"/>
          </a:xfrm>
          <a:prstGeom prst="rect">
            <a:avLst/>
          </a:prstGeom>
        </p:spPr>
      </p:pic>
      <p:sp>
        <p:nvSpPr>
          <p:cNvPr id="24579" name="Text Box 1"/>
          <p:cNvSpPr txBox="1">
            <a:spLocks noChangeArrowheads="1"/>
          </p:cNvSpPr>
          <p:nvPr/>
        </p:nvSpPr>
        <p:spPr bwMode="auto">
          <a:xfrm>
            <a:off x="457200" y="-92075"/>
            <a:ext cx="82296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S Gothic" panose="020B0609070205080204" pitchFamily="49"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Gothic" panose="020B0609070205080204" pitchFamily="49"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S Gothic" panose="020B0609070205080204" pitchFamily="49"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spcBef>
                <a:spcPct val="0"/>
              </a:spcBef>
            </a:pPr>
            <a:r>
              <a:rPr lang="en-US" altLang="cs-CZ" sz="2400" b="1" dirty="0">
                <a:solidFill>
                  <a:srgbClr val="FF0000"/>
                </a:solidFill>
                <a:cs typeface="Arial" panose="020B0604020202020204" pitchFamily="34" charset="0"/>
              </a:rPr>
              <a:t>Observed </a:t>
            </a:r>
            <a:r>
              <a:rPr lang="en-US" altLang="cs-CZ" sz="2400" b="1" dirty="0" smtClean="0">
                <a:solidFill>
                  <a:srgbClr val="FF0000"/>
                </a:solidFill>
                <a:cs typeface="Arial" panose="020B0604020202020204" pitchFamily="34" charset="0"/>
              </a:rPr>
              <a:t>3D propagation</a:t>
            </a:r>
            <a:r>
              <a:rPr lang="en-US" altLang="cs-CZ" sz="2400" b="1" dirty="0">
                <a:solidFill>
                  <a:srgbClr val="FF0000"/>
                </a:solidFill>
                <a:cs typeface="Arial" panose="020B0604020202020204" pitchFamily="34" charset="0"/>
              </a:rPr>
              <a:t> </a:t>
            </a:r>
            <a:r>
              <a:rPr lang="en-US" altLang="cs-CZ" sz="2400" b="1" dirty="0" smtClean="0">
                <a:solidFill>
                  <a:srgbClr val="FF0000"/>
                </a:solidFill>
                <a:cs typeface="Arial" panose="020B0604020202020204" pitchFamily="34" charset="0"/>
              </a:rPr>
              <a:t>in the ionosphere</a:t>
            </a:r>
            <a:r>
              <a:rPr lang="en-US" altLang="cs-CZ" sz="2400" b="1" dirty="0" smtClean="0">
                <a:solidFill>
                  <a:srgbClr val="FF0000"/>
                </a:solidFill>
                <a:cs typeface="Arial" panose="020B0604020202020204" pitchFamily="34" charset="0"/>
              </a:rPr>
              <a:t> </a:t>
            </a:r>
            <a:endParaRPr lang="en-US" altLang="cs-CZ" sz="2400" b="1" dirty="0">
              <a:solidFill>
                <a:srgbClr val="FF0000"/>
              </a:solidFill>
              <a:cs typeface="Arial" panose="020B0604020202020204" pitchFamily="34" charset="0"/>
            </a:endParaRPr>
          </a:p>
          <a:p>
            <a:pPr algn="ctr" eaLnBrk="1" hangingPunct="1">
              <a:spcBef>
                <a:spcPct val="0"/>
              </a:spcBef>
            </a:pPr>
            <a:r>
              <a:rPr lang="en-US" altLang="cs-CZ" sz="1800" dirty="0">
                <a:solidFill>
                  <a:schemeClr val="tx1"/>
                </a:solidFill>
                <a:latin typeface="Times New Roman" panose="02020603050405020304" pitchFamily="18" charset="0"/>
                <a:cs typeface="Times New Roman" panose="02020603050405020304" pitchFamily="18" charset="0"/>
              </a:rPr>
              <a:t>Results for distinct events </a:t>
            </a:r>
            <a:r>
              <a:rPr lang="en-US" altLang="cs-CZ" sz="1800" dirty="0" smtClean="0">
                <a:solidFill>
                  <a:schemeClr val="tx1"/>
                </a:solidFill>
                <a:latin typeface="Times New Roman" panose="02020603050405020304" pitchFamily="18" charset="0"/>
                <a:cs typeface="Times New Roman" panose="02020603050405020304" pitchFamily="18" charset="0"/>
              </a:rPr>
              <a:t>July-</a:t>
            </a:r>
            <a:r>
              <a:rPr lang="cs-CZ" altLang="cs-CZ" sz="1800" dirty="0" err="1" smtClean="0">
                <a:solidFill>
                  <a:schemeClr val="tx1"/>
                </a:solidFill>
                <a:latin typeface="Times New Roman" panose="02020603050405020304" pitchFamily="18" charset="0"/>
                <a:cs typeface="Times New Roman" panose="02020603050405020304" pitchFamily="18" charset="0"/>
              </a:rPr>
              <a:t>December</a:t>
            </a:r>
            <a:r>
              <a:rPr lang="en-US" altLang="cs-CZ" sz="1800" dirty="0" smtClean="0">
                <a:solidFill>
                  <a:schemeClr val="tx1"/>
                </a:solidFill>
                <a:latin typeface="Times New Roman" panose="02020603050405020304" pitchFamily="18" charset="0"/>
                <a:cs typeface="Times New Roman" panose="02020603050405020304" pitchFamily="18" charset="0"/>
              </a:rPr>
              <a:t> </a:t>
            </a:r>
            <a:r>
              <a:rPr lang="en-US" altLang="cs-CZ" sz="1800" dirty="0" smtClean="0">
                <a:solidFill>
                  <a:schemeClr val="tx1"/>
                </a:solidFill>
                <a:latin typeface="Times New Roman" panose="02020603050405020304" pitchFamily="18" charset="0"/>
                <a:cs typeface="Times New Roman" panose="02020603050405020304" pitchFamily="18" charset="0"/>
              </a:rPr>
              <a:t>2014 (solar maximum) </a:t>
            </a:r>
            <a:endParaRPr lang="en-US" altLang="cs-CZ" sz="1800" dirty="0">
              <a:solidFill>
                <a:schemeClr val="tx1"/>
              </a:solidFill>
              <a:latin typeface="Times New Roman" panose="02020603050405020304" pitchFamily="18" charset="0"/>
              <a:cs typeface="Times New Roman" panose="02020603050405020304" pitchFamily="18" charset="0"/>
            </a:endParaRPr>
          </a:p>
        </p:txBody>
      </p:sp>
      <p:sp>
        <p:nvSpPr>
          <p:cNvPr id="24580" name="Rectangle 5"/>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cs-CZ" altLang="cs-CZ"/>
          </a:p>
        </p:txBody>
      </p:sp>
      <p:sp>
        <p:nvSpPr>
          <p:cNvPr id="24581" name="Rectangle 8"/>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cs-CZ" altLang="cs-CZ"/>
          </a:p>
        </p:txBody>
      </p:sp>
      <p:sp>
        <p:nvSpPr>
          <p:cNvPr id="24582" name="Rectangle 10"/>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cs-CZ" altLang="cs-CZ"/>
          </a:p>
        </p:txBody>
      </p:sp>
      <p:sp>
        <p:nvSpPr>
          <p:cNvPr id="24583" name="Rectangle 13"/>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cs-CZ" altLang="cs-CZ"/>
          </a:p>
        </p:txBody>
      </p:sp>
      <p:sp>
        <p:nvSpPr>
          <p:cNvPr id="24584"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4585" name="Rectangle 2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458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4587"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4588"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4589"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4590" name="TextBox 1"/>
          <p:cNvSpPr txBox="1">
            <a:spLocks noChangeArrowheads="1"/>
          </p:cNvSpPr>
          <p:nvPr/>
        </p:nvSpPr>
        <p:spPr bwMode="auto">
          <a:xfrm>
            <a:off x="6696521" y="1147966"/>
            <a:ext cx="2339975"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Clr>
                <a:srgbClr val="000000"/>
              </a:buClr>
              <a:buSzPct val="100000"/>
              <a:buFont typeface="Times New Roman" panose="02020603050405020304" pitchFamily="18" charset="0"/>
              <a:buNone/>
            </a:pPr>
            <a:r>
              <a:rPr lang="en-US" altLang="cs-CZ" b="1" dirty="0" smtClean="0">
                <a:solidFill>
                  <a:schemeClr val="tx1"/>
                </a:solidFill>
                <a:latin typeface="Times New Roman" panose="02020603050405020304" pitchFamily="18" charset="0"/>
                <a:cs typeface="Times New Roman" panose="02020603050405020304" pitchFamily="18" charset="0"/>
              </a:rPr>
              <a:t>Horizontal </a:t>
            </a:r>
            <a:r>
              <a:rPr lang="en-US" altLang="cs-CZ" b="1" dirty="0">
                <a:solidFill>
                  <a:schemeClr val="tx1"/>
                </a:solidFill>
                <a:latin typeface="Times New Roman" panose="02020603050405020304" pitchFamily="18" charset="0"/>
                <a:cs typeface="Times New Roman" panose="02020603050405020304" pitchFamily="18" charset="0"/>
              </a:rPr>
              <a:t>velocit</a:t>
            </a:r>
            <a:r>
              <a:rPr lang="en-US" altLang="cs-CZ" dirty="0">
                <a:solidFill>
                  <a:schemeClr val="tx1"/>
                </a:solidFill>
                <a:latin typeface="Times New Roman" panose="02020603050405020304" pitchFamily="18" charset="0"/>
                <a:cs typeface="Times New Roman" panose="02020603050405020304" pitchFamily="18" charset="0"/>
              </a:rPr>
              <a:t>y</a:t>
            </a:r>
          </a:p>
          <a:p>
            <a:pPr eaLnBrk="1" hangingPunct="1">
              <a:buClr>
                <a:srgbClr val="000000"/>
              </a:buClr>
              <a:buSzPct val="100000"/>
              <a:buFont typeface="Times New Roman" panose="02020603050405020304" pitchFamily="18" charset="0"/>
              <a:buNone/>
            </a:pPr>
            <a:r>
              <a:rPr lang="en-US" altLang="cs-CZ" dirty="0">
                <a:solidFill>
                  <a:schemeClr val="tx1"/>
                </a:solidFill>
                <a:latin typeface="Times New Roman" panose="02020603050405020304" pitchFamily="18" charset="0"/>
                <a:cs typeface="Times New Roman" panose="02020603050405020304" pitchFamily="18" charset="0"/>
              </a:rPr>
              <a:t>(here displayed)</a:t>
            </a:r>
          </a:p>
          <a:p>
            <a:pPr eaLnBrk="1" hangingPunct="1">
              <a:buClr>
                <a:srgbClr val="000000"/>
              </a:buClr>
              <a:buSzPct val="100000"/>
              <a:buFont typeface="Times New Roman" panose="02020603050405020304" pitchFamily="18" charset="0"/>
              <a:buNone/>
            </a:pPr>
            <a:endParaRPr lang="en-US" altLang="cs-CZ" dirty="0">
              <a:solidFill>
                <a:schemeClr val="tx1"/>
              </a:solidFill>
              <a:latin typeface="Times New Roman" panose="02020603050405020304" pitchFamily="18" charset="0"/>
              <a:cs typeface="Times New Roman" panose="02020603050405020304" pitchFamily="18" charset="0"/>
            </a:endParaRPr>
          </a:p>
          <a:p>
            <a:pPr eaLnBrk="1" hangingPunct="1">
              <a:buClr>
                <a:srgbClr val="000000"/>
              </a:buClr>
              <a:buSzPct val="100000"/>
              <a:buFont typeface="Times New Roman" panose="02020603050405020304" pitchFamily="18" charset="0"/>
              <a:buNone/>
            </a:pPr>
            <a:endParaRPr lang="en-US" altLang="cs-CZ" dirty="0">
              <a:solidFill>
                <a:schemeClr val="tx1"/>
              </a:solidFill>
              <a:latin typeface="Times New Roman" panose="02020603050405020304" pitchFamily="18" charset="0"/>
              <a:cs typeface="Times New Roman" panose="02020603050405020304" pitchFamily="18" charset="0"/>
            </a:endParaRPr>
          </a:p>
          <a:p>
            <a:pPr eaLnBrk="1" hangingPunct="1">
              <a:buClr>
                <a:srgbClr val="000000"/>
              </a:buClr>
              <a:buSzPct val="100000"/>
              <a:buFont typeface="Times New Roman" panose="02020603050405020304" pitchFamily="18" charset="0"/>
              <a:buNone/>
            </a:pPr>
            <a:r>
              <a:rPr lang="en-US" altLang="cs-CZ" b="1" dirty="0">
                <a:solidFill>
                  <a:schemeClr val="tx1"/>
                </a:solidFill>
                <a:latin typeface="Times New Roman" panose="02020603050405020304" pitchFamily="18" charset="0"/>
                <a:cs typeface="Times New Roman" panose="02020603050405020304" pitchFamily="18" charset="0"/>
              </a:rPr>
              <a:t>Observed (apparent) </a:t>
            </a:r>
            <a:r>
              <a:rPr lang="en-US" altLang="cs-CZ" b="1" dirty="0" smtClean="0">
                <a:solidFill>
                  <a:schemeClr val="tx1"/>
                </a:solidFill>
                <a:latin typeface="Times New Roman" panose="02020603050405020304" pitchFamily="18" charset="0"/>
                <a:cs typeface="Times New Roman" panose="02020603050405020304" pitchFamily="18" charset="0"/>
              </a:rPr>
              <a:t>horizontal </a:t>
            </a:r>
            <a:r>
              <a:rPr lang="en-US" altLang="cs-CZ" b="1" dirty="0">
                <a:solidFill>
                  <a:schemeClr val="tx1"/>
                </a:solidFill>
                <a:latin typeface="Times New Roman" panose="02020603050405020304" pitchFamily="18" charset="0"/>
                <a:cs typeface="Times New Roman" panose="02020603050405020304" pitchFamily="18" charset="0"/>
              </a:rPr>
              <a:t>velocity</a:t>
            </a:r>
            <a:r>
              <a:rPr lang="en-US" altLang="cs-CZ" dirty="0">
                <a:solidFill>
                  <a:schemeClr val="tx1"/>
                </a:solidFill>
                <a:latin typeface="Times New Roman" panose="02020603050405020304" pitchFamily="18" charset="0"/>
                <a:cs typeface="Times New Roman" panose="02020603050405020304" pitchFamily="18" charset="0"/>
              </a:rPr>
              <a:t> in the case of 2D observation (one frequency Doppler, GPS-TEC, airglow</a:t>
            </a:r>
            <a:r>
              <a:rPr lang="en-US" altLang="cs-CZ" dirty="0" smtClean="0">
                <a:solidFill>
                  <a:schemeClr val="tx1"/>
                </a:solidFill>
                <a:latin typeface="Times New Roman" panose="02020603050405020304" pitchFamily="18" charset="0"/>
                <a:cs typeface="Times New Roman" panose="02020603050405020304" pitchFamily="18" charset="0"/>
              </a:rPr>
              <a:t>,..)</a:t>
            </a:r>
          </a:p>
          <a:p>
            <a:pPr eaLnBrk="1" hangingPunct="1">
              <a:buClr>
                <a:srgbClr val="000000"/>
              </a:buClr>
              <a:buSzPct val="100000"/>
              <a:buFont typeface="Times New Roman" panose="02020603050405020304" pitchFamily="18" charset="0"/>
              <a:buNone/>
            </a:pPr>
            <a:endParaRPr lang="en-US" altLang="cs-CZ" dirty="0">
              <a:latin typeface="Times New Roman" panose="02020603050405020304" pitchFamily="18" charset="0"/>
              <a:cs typeface="Times New Roman" panose="02020603050405020304" pitchFamily="18" charset="0"/>
            </a:endParaRPr>
          </a:p>
          <a:p>
            <a:pPr eaLnBrk="1" hangingPunct="1">
              <a:buClr>
                <a:srgbClr val="000000"/>
              </a:buClr>
              <a:buSzPct val="100000"/>
              <a:buFont typeface="Times New Roman" panose="02020603050405020304" pitchFamily="18" charset="0"/>
              <a:buNone/>
            </a:pPr>
            <a:endParaRPr lang="en-US" altLang="cs-CZ" dirty="0" smtClean="0">
              <a:solidFill>
                <a:schemeClr val="tx1"/>
              </a:solidFill>
              <a:latin typeface="Times New Roman" panose="02020603050405020304" pitchFamily="18" charset="0"/>
              <a:cs typeface="Times New Roman" panose="02020603050405020304" pitchFamily="18" charset="0"/>
            </a:endParaRPr>
          </a:p>
          <a:p>
            <a:pPr eaLnBrk="1" hangingPunct="1">
              <a:buClr>
                <a:srgbClr val="000000"/>
              </a:buClr>
              <a:buSzPct val="100000"/>
              <a:buFont typeface="Times New Roman" panose="02020603050405020304" pitchFamily="18" charset="0"/>
              <a:buNone/>
            </a:pPr>
            <a:endParaRPr lang="en-US" altLang="cs-CZ" dirty="0" smtClean="0">
              <a:solidFill>
                <a:schemeClr val="tx1"/>
              </a:solidFill>
              <a:latin typeface="Times New Roman" panose="02020603050405020304" pitchFamily="18" charset="0"/>
              <a:cs typeface="Times New Roman" panose="02020603050405020304" pitchFamily="18" charset="0"/>
            </a:endParaRPr>
          </a:p>
          <a:p>
            <a:pPr eaLnBrk="1" hangingPunct="1">
              <a:buClr>
                <a:srgbClr val="000000"/>
              </a:buClr>
              <a:buSzPct val="100000"/>
              <a:buFont typeface="Times New Roman" panose="02020603050405020304" pitchFamily="18" charset="0"/>
              <a:buNone/>
            </a:pPr>
            <a:r>
              <a:rPr lang="en-US" altLang="cs-CZ" b="1" i="1" dirty="0">
                <a:latin typeface="Times New Roman" panose="02020603050405020304" pitchFamily="18" charset="0"/>
                <a:cs typeface="Times New Roman" panose="02020603050405020304" pitchFamily="18" charset="0"/>
              </a:rPr>
              <a:t>k</a:t>
            </a:r>
            <a:r>
              <a:rPr lang="en-US" altLang="cs-CZ" b="1" dirty="0" smtClean="0">
                <a:latin typeface="Times New Roman" panose="02020603050405020304" pitchFamily="18" charset="0"/>
                <a:cs typeface="Times New Roman" panose="02020603050405020304" pitchFamily="18" charset="0"/>
              </a:rPr>
              <a:t> is directed obliquely downward</a:t>
            </a:r>
            <a:r>
              <a:rPr lang="en-US" altLang="cs-CZ" dirty="0" smtClean="0">
                <a:latin typeface="Times New Roman" panose="02020603050405020304" pitchFamily="18" charset="0"/>
                <a:cs typeface="Times New Roman" panose="02020603050405020304" pitchFamily="18" charset="0"/>
              </a:rPr>
              <a:t>.</a:t>
            </a:r>
            <a:endParaRPr lang="en-US" altLang="cs-CZ" dirty="0">
              <a:solidFill>
                <a:schemeClr val="tx1"/>
              </a:solidFill>
              <a:latin typeface="Times New Roman" panose="02020603050405020304" pitchFamily="18" charset="0"/>
              <a:cs typeface="Times New Roman" panose="02020603050405020304" pitchFamily="18" charset="0"/>
            </a:endParaRPr>
          </a:p>
          <a:p>
            <a:pPr eaLnBrk="1" hangingPunct="1">
              <a:buClr>
                <a:srgbClr val="000000"/>
              </a:buClr>
              <a:buSzPct val="100000"/>
              <a:buFont typeface="Times New Roman" panose="02020603050405020304" pitchFamily="18" charset="0"/>
              <a:buNone/>
            </a:pPr>
            <a:r>
              <a:rPr lang="en-US" altLang="cs-CZ" dirty="0" smtClean="0">
                <a:solidFill>
                  <a:schemeClr val="tx1"/>
                </a:solidFill>
                <a:latin typeface="Times New Roman" panose="02020603050405020304" pitchFamily="18" charset="0"/>
                <a:cs typeface="Times New Roman" panose="02020603050405020304" pitchFamily="18" charset="0"/>
              </a:rPr>
              <a:t>(</a:t>
            </a:r>
            <a:r>
              <a:rPr lang="en-US" altLang="cs-CZ" b="1" dirty="0" smtClean="0">
                <a:solidFill>
                  <a:schemeClr val="tx1"/>
                </a:solidFill>
                <a:latin typeface="Times New Roman" panose="02020603050405020304" pitchFamily="18" charset="0"/>
                <a:cs typeface="Times New Roman" panose="02020603050405020304" pitchFamily="18" charset="0"/>
              </a:rPr>
              <a:t>energy </a:t>
            </a:r>
            <a:r>
              <a:rPr lang="en-US" altLang="cs-CZ" dirty="0" smtClean="0">
                <a:solidFill>
                  <a:schemeClr val="tx1"/>
                </a:solidFill>
                <a:latin typeface="Times New Roman" panose="02020603050405020304" pitchFamily="18" charset="0"/>
                <a:cs typeface="Times New Roman" panose="02020603050405020304" pitchFamily="18" charset="0"/>
              </a:rPr>
              <a:t>propagates </a:t>
            </a:r>
            <a:r>
              <a:rPr lang="en-US" altLang="cs-CZ" b="1" dirty="0" smtClean="0">
                <a:solidFill>
                  <a:schemeClr val="tx1"/>
                </a:solidFill>
                <a:latin typeface="Times New Roman" panose="02020603050405020304" pitchFamily="18" charset="0"/>
                <a:cs typeface="Times New Roman" panose="02020603050405020304" pitchFamily="18" charset="0"/>
              </a:rPr>
              <a:t>upward</a:t>
            </a:r>
            <a:r>
              <a:rPr lang="en-US" altLang="cs-CZ" dirty="0" smtClean="0">
                <a:solidFill>
                  <a:schemeClr val="tx1"/>
                </a:solidFill>
                <a:latin typeface="Times New Roman" panose="02020603050405020304" pitchFamily="18" charset="0"/>
                <a:cs typeface="Times New Roman" panose="02020603050405020304" pitchFamily="18" charset="0"/>
              </a:rPr>
              <a:t>)</a:t>
            </a:r>
            <a:endParaRPr lang="en-US" altLang="cs-CZ" dirty="0">
              <a:solidFill>
                <a:schemeClr val="tx1"/>
              </a:solidFill>
              <a:latin typeface="Times New Roman" panose="02020603050405020304" pitchFamily="18" charset="0"/>
              <a:cs typeface="Times New Roman" panose="02020603050405020304" pitchFamily="18" charset="0"/>
            </a:endParaRPr>
          </a:p>
        </p:txBody>
      </p:sp>
      <p:graphicFrame>
        <p:nvGraphicFramePr>
          <p:cNvPr id="24591" name="Object 1"/>
          <p:cNvGraphicFramePr>
            <a:graphicFrameLocks noChangeAspect="1"/>
          </p:cNvGraphicFramePr>
          <p:nvPr>
            <p:extLst>
              <p:ext uri="{D42A27DB-BD31-4B8C-83A1-F6EECF244321}">
                <p14:modId xmlns:p14="http://schemas.microsoft.com/office/powerpoint/2010/main" val="4010277177"/>
              </p:ext>
            </p:extLst>
          </p:nvPr>
        </p:nvGraphicFramePr>
        <p:xfrm>
          <a:off x="6948488" y="1772816"/>
          <a:ext cx="1412875" cy="373062"/>
        </p:xfrm>
        <a:graphic>
          <a:graphicData uri="http://schemas.openxmlformats.org/presentationml/2006/ole">
            <mc:AlternateContent xmlns:mc="http://schemas.openxmlformats.org/markup-compatibility/2006">
              <mc:Choice xmlns:v="urn:schemas-microsoft-com:vml" Requires="v">
                <p:oleObj spid="_x0000_s14466" name="Equation" r:id="rId5" imgW="837836" imgH="215806" progId="Equation.3">
                  <p:embed/>
                </p:oleObj>
              </mc:Choice>
              <mc:Fallback>
                <p:oleObj name="Equation" r:id="rId5" imgW="837836" imgH="215806" progId="Equation.3">
                  <p:embed/>
                  <p:pic>
                    <p:nvPicPr>
                      <p:cNvPr id="24591"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488" y="1772816"/>
                        <a:ext cx="14128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92" name="Object 2"/>
          <p:cNvGraphicFramePr>
            <a:graphicFrameLocks noChangeAspect="1"/>
          </p:cNvGraphicFramePr>
          <p:nvPr>
            <p:extLst>
              <p:ext uri="{D42A27DB-BD31-4B8C-83A1-F6EECF244321}">
                <p14:modId xmlns:p14="http://schemas.microsoft.com/office/powerpoint/2010/main" val="1771902992"/>
              </p:ext>
            </p:extLst>
          </p:nvPr>
        </p:nvGraphicFramePr>
        <p:xfrm>
          <a:off x="7020272" y="3901678"/>
          <a:ext cx="1349375" cy="679450"/>
        </p:xfrm>
        <a:graphic>
          <a:graphicData uri="http://schemas.openxmlformats.org/presentationml/2006/ole">
            <mc:AlternateContent xmlns:mc="http://schemas.openxmlformats.org/markup-compatibility/2006">
              <mc:Choice xmlns:v="urn:schemas-microsoft-com:vml" Requires="v">
                <p:oleObj spid="_x0000_s14467" name="Equation" r:id="rId7" imgW="799753" imgH="393529" progId="Equation.3">
                  <p:embed/>
                </p:oleObj>
              </mc:Choice>
              <mc:Fallback>
                <p:oleObj name="Equation" r:id="rId7" imgW="799753" imgH="393529" progId="Equation.3">
                  <p:embed/>
                  <p:pic>
                    <p:nvPicPr>
                      <p:cNvPr id="24592"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0272" y="3901678"/>
                        <a:ext cx="13493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443935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20" y="867494"/>
            <a:ext cx="6583694" cy="4937770"/>
          </a:xfrm>
          <a:prstGeom prst="rect">
            <a:avLst/>
          </a:prstGeom>
        </p:spPr>
      </p:pic>
      <p:sp>
        <p:nvSpPr>
          <p:cNvPr id="28674" name="Text Box 1"/>
          <p:cNvSpPr txBox="1">
            <a:spLocks noChangeArrowheads="1"/>
          </p:cNvSpPr>
          <p:nvPr/>
        </p:nvSpPr>
        <p:spPr bwMode="auto">
          <a:xfrm>
            <a:off x="457200" y="-20638"/>
            <a:ext cx="8229600" cy="11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S Gothic" panose="020B0609070205080204" pitchFamily="49"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Gothic" panose="020B0609070205080204" pitchFamily="49"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S Gothic" panose="020B0609070205080204" pitchFamily="49"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spcBef>
                <a:spcPct val="0"/>
              </a:spcBef>
            </a:pPr>
            <a:r>
              <a:rPr lang="en-US" altLang="cs-CZ" sz="2400" b="1" dirty="0">
                <a:solidFill>
                  <a:srgbClr val="FF0000"/>
                </a:solidFill>
                <a:cs typeface="Arial" panose="020B0604020202020204" pitchFamily="34" charset="0"/>
              </a:rPr>
              <a:t>A</a:t>
            </a:r>
            <a:r>
              <a:rPr lang="en-US" altLang="cs-CZ" sz="2400" b="1" dirty="0" smtClean="0">
                <a:solidFill>
                  <a:srgbClr val="FF0000"/>
                </a:solidFill>
                <a:cs typeface="Arial" panose="020B0604020202020204" pitchFamily="34" charset="0"/>
              </a:rPr>
              <a:t>ttenuations </a:t>
            </a:r>
            <a:r>
              <a:rPr lang="en-US" altLang="cs-CZ" sz="2400" b="1" dirty="0">
                <a:solidFill>
                  <a:srgbClr val="FF0000"/>
                </a:solidFill>
                <a:cs typeface="Arial" panose="020B0604020202020204" pitchFamily="34" charset="0"/>
              </a:rPr>
              <a:t>for 4.65 and 7.04 MHz</a:t>
            </a:r>
            <a:r>
              <a:rPr lang="en-US" altLang="cs-CZ" sz="2400" dirty="0">
                <a:solidFill>
                  <a:srgbClr val="FF0000"/>
                </a:solidFill>
                <a:cs typeface="Arial" panose="020B0604020202020204" pitchFamily="34" charset="0"/>
              </a:rPr>
              <a:t>, </a:t>
            </a:r>
          </a:p>
          <a:p>
            <a:pPr algn="ctr" eaLnBrk="1" hangingPunct="1">
              <a:spcBef>
                <a:spcPct val="0"/>
              </a:spcBef>
            </a:pPr>
            <a:r>
              <a:rPr lang="en-US" altLang="cs-CZ" sz="2400" dirty="0">
                <a:solidFill>
                  <a:schemeClr val="tx1"/>
                </a:solidFill>
                <a:latin typeface="Times New Roman" panose="02020603050405020304" pitchFamily="18" charset="0"/>
                <a:cs typeface="Times New Roman" panose="02020603050405020304" pitchFamily="18" charset="0"/>
              </a:rPr>
              <a:t>related to altitude </a:t>
            </a:r>
            <a:r>
              <a:rPr lang="en-US" altLang="cs-CZ" sz="2400" dirty="0" smtClean="0">
                <a:solidFill>
                  <a:schemeClr val="tx1"/>
                </a:solidFill>
                <a:latin typeface="Times New Roman" panose="02020603050405020304" pitchFamily="18" charset="0"/>
                <a:cs typeface="Times New Roman" panose="02020603050405020304" pitchFamily="18" charset="0"/>
              </a:rPr>
              <a:t>z</a:t>
            </a:r>
            <a:r>
              <a:rPr lang="en-US" altLang="cs-CZ" sz="2400" baseline="-25000" dirty="0" smtClean="0">
                <a:solidFill>
                  <a:schemeClr val="tx1"/>
                </a:solidFill>
                <a:latin typeface="Times New Roman" panose="02020603050405020304" pitchFamily="18" charset="0"/>
                <a:cs typeface="Times New Roman" panose="02020603050405020304" pitchFamily="18" charset="0"/>
              </a:rPr>
              <a:t>0</a:t>
            </a:r>
            <a:r>
              <a:rPr lang="en-US" altLang="cs-CZ" sz="2400" dirty="0" smtClean="0">
                <a:solidFill>
                  <a:schemeClr val="tx1"/>
                </a:solidFill>
                <a:latin typeface="Times New Roman" panose="02020603050405020304" pitchFamily="18" charset="0"/>
                <a:cs typeface="Times New Roman" panose="02020603050405020304" pitchFamily="18" charset="0"/>
              </a:rPr>
              <a:t> at </a:t>
            </a:r>
            <a:r>
              <a:rPr lang="en-US" altLang="cs-CZ" sz="2400" dirty="0">
                <a:solidFill>
                  <a:schemeClr val="tx1"/>
                </a:solidFill>
                <a:latin typeface="Times New Roman" panose="02020603050405020304" pitchFamily="18" charset="0"/>
                <a:cs typeface="Times New Roman" panose="02020603050405020304" pitchFamily="18" charset="0"/>
              </a:rPr>
              <a:t>which 3.59 MHz reflects  </a:t>
            </a:r>
          </a:p>
        </p:txBody>
      </p:sp>
      <p:sp>
        <p:nvSpPr>
          <p:cNvPr id="28675" name="Rectangle 5"/>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cs-CZ" altLang="cs-CZ"/>
          </a:p>
        </p:txBody>
      </p:sp>
      <p:sp>
        <p:nvSpPr>
          <p:cNvPr id="28676" name="Rectangle 8"/>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cs-CZ" altLang="cs-CZ"/>
          </a:p>
        </p:txBody>
      </p:sp>
      <p:sp>
        <p:nvSpPr>
          <p:cNvPr id="28677" name="Rectangle 10"/>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cs-CZ" altLang="cs-CZ"/>
          </a:p>
        </p:txBody>
      </p:sp>
      <p:sp>
        <p:nvSpPr>
          <p:cNvPr id="28678" name="Rectangle 13"/>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cs-CZ" altLang="cs-CZ"/>
          </a:p>
        </p:txBody>
      </p:sp>
      <p:sp>
        <p:nvSpPr>
          <p:cNvPr id="28679"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8680" name="Rectangle 2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8681"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8682"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8683"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8684"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868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8686" name="TextBox 2"/>
          <p:cNvSpPr txBox="1">
            <a:spLocks noChangeArrowheads="1"/>
          </p:cNvSpPr>
          <p:nvPr/>
        </p:nvSpPr>
        <p:spPr bwMode="auto">
          <a:xfrm>
            <a:off x="755576" y="5879232"/>
            <a:ext cx="8640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en-US" altLang="cs-CZ" dirty="0">
                <a:solidFill>
                  <a:schemeClr val="tx1"/>
                </a:solidFill>
                <a:latin typeface="Times New Roman" panose="02020603050405020304" pitchFamily="18" charset="0"/>
                <a:cs typeface="Times New Roman" panose="02020603050405020304" pitchFamily="18" charset="0"/>
              </a:rPr>
              <a:t>Mass densities </a:t>
            </a:r>
            <a:r>
              <a:rPr lang="en-US" altLang="cs-CZ" i="1" dirty="0" smtClean="0">
                <a:solidFill>
                  <a:schemeClr val="tx1"/>
                </a:solidFill>
                <a:latin typeface="Symbol" pitchFamily="18" charset="2"/>
                <a:cs typeface="Times New Roman" panose="02020603050405020304" pitchFamily="18" charset="0"/>
              </a:rPr>
              <a:t>r</a:t>
            </a:r>
            <a:r>
              <a:rPr lang="en-US" altLang="cs-CZ" dirty="0" smtClean="0">
                <a:solidFill>
                  <a:schemeClr val="tx1"/>
                </a:solidFill>
                <a:latin typeface="Times New Roman" panose="02020603050405020304" pitchFamily="18" charset="0"/>
                <a:cs typeface="Times New Roman" panose="02020603050405020304" pitchFamily="18" charset="0"/>
              </a:rPr>
              <a:t> are obtained </a:t>
            </a:r>
            <a:r>
              <a:rPr lang="en-US" altLang="cs-CZ" dirty="0">
                <a:solidFill>
                  <a:schemeClr val="tx1"/>
                </a:solidFill>
                <a:latin typeface="Times New Roman" panose="02020603050405020304" pitchFamily="18" charset="0"/>
                <a:cs typeface="Times New Roman" panose="02020603050405020304" pitchFamily="18" charset="0"/>
              </a:rPr>
              <a:t>from NRLMSISE-00 model at reflection heights </a:t>
            </a:r>
          </a:p>
          <a:p>
            <a:pPr eaLnBrk="1" hangingPunct="1">
              <a:buClr>
                <a:srgbClr val="000000"/>
              </a:buClr>
              <a:buSzPct val="100000"/>
              <a:buFont typeface="Times New Roman" panose="02020603050405020304" pitchFamily="18" charset="0"/>
              <a:buNone/>
            </a:pPr>
            <a:r>
              <a:rPr lang="en-US" altLang="cs-CZ" dirty="0">
                <a:solidFill>
                  <a:schemeClr val="tx1"/>
                </a:solidFill>
                <a:latin typeface="Times New Roman" panose="02020603050405020304" pitchFamily="18" charset="0"/>
                <a:cs typeface="Times New Roman" panose="02020603050405020304" pitchFamily="18" charset="0"/>
              </a:rPr>
              <a:t>for specific frequencies and mode of propagation. </a:t>
            </a:r>
            <a:endParaRPr lang="cs-CZ" altLang="cs-CZ" dirty="0">
              <a:solidFill>
                <a:schemeClr val="tx1"/>
              </a:solidFill>
              <a:latin typeface="Times New Roman" panose="02020603050405020304" pitchFamily="18" charset="0"/>
              <a:cs typeface="Times New Roman" panose="02020603050405020304" pitchFamily="18" charset="0"/>
            </a:endParaRPr>
          </a:p>
        </p:txBody>
      </p:sp>
      <p:graphicFrame>
        <p:nvGraphicFramePr>
          <p:cNvPr id="17" name="Object 7"/>
          <p:cNvGraphicFramePr>
            <a:graphicFrameLocks noChangeAspect="1"/>
          </p:cNvGraphicFramePr>
          <p:nvPr>
            <p:extLst>
              <p:ext uri="{D42A27DB-BD31-4B8C-83A1-F6EECF244321}">
                <p14:modId xmlns:p14="http://schemas.microsoft.com/office/powerpoint/2010/main" val="575783426"/>
              </p:ext>
            </p:extLst>
          </p:nvPr>
        </p:nvGraphicFramePr>
        <p:xfrm>
          <a:off x="6335713" y="4973414"/>
          <a:ext cx="2590800" cy="831850"/>
        </p:xfrm>
        <a:graphic>
          <a:graphicData uri="http://schemas.openxmlformats.org/presentationml/2006/ole">
            <mc:AlternateContent xmlns:mc="http://schemas.openxmlformats.org/markup-compatibility/2006">
              <mc:Choice xmlns:v="urn:schemas-microsoft-com:vml" Requires="v">
                <p:oleObj spid="_x0000_s18569" name="Rovnice" r:id="rId5" imgW="1536480" imgH="482400" progId="Equation.3">
                  <p:embed/>
                </p:oleObj>
              </mc:Choice>
              <mc:Fallback>
                <p:oleObj name="Rovnice" r:id="rId5" imgW="1536480" imgH="482400" progId="Equation.3">
                  <p:embed/>
                  <p:pic>
                    <p:nvPicPr>
                      <p:cNvPr id="26643" name="Object 7"/>
                      <p:cNvPicPr>
                        <a:picLocks noChangeAspect="1" noChangeArrowheads="1"/>
                      </p:cNvPicPr>
                      <p:nvPr/>
                    </p:nvPicPr>
                    <p:blipFill>
                      <a:blip r:embed="rId6"/>
                      <a:srcRect/>
                      <a:stretch>
                        <a:fillRect/>
                      </a:stretch>
                    </p:blipFill>
                    <p:spPr bwMode="auto">
                      <a:xfrm>
                        <a:off x="6335713" y="4973414"/>
                        <a:ext cx="2590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p:nvPr/>
        </p:nvSpPr>
        <p:spPr>
          <a:xfrm>
            <a:off x="5940152" y="1020792"/>
            <a:ext cx="3168352" cy="3970318"/>
          </a:xfrm>
          <a:prstGeom prst="rect">
            <a:avLst/>
          </a:prstGeom>
          <a:noFill/>
        </p:spPr>
        <p:txBody>
          <a:bodyPr wrap="square" rtlCol="0">
            <a:spAutoFit/>
          </a:bodyPr>
          <a:lstStyle/>
          <a:p>
            <a:r>
              <a:rPr lang="en-US" dirty="0" smtClean="0">
                <a:latin typeface="Times New Roman" pitchFamily="18" charset="0"/>
                <a:cs typeface="Times New Roman" pitchFamily="18" charset="0"/>
              </a:rPr>
              <a:t>Line-of-sight plasma velocity </a:t>
            </a:r>
            <a:r>
              <a:rPr lang="en-US" i="1" dirty="0" err="1" smtClean="0">
                <a:latin typeface="Times New Roman" pitchFamily="18" charset="0"/>
                <a:cs typeface="Times New Roman" pitchFamily="18" charset="0"/>
              </a:rPr>
              <a:t>v</a:t>
            </a:r>
            <a:r>
              <a:rPr lang="en-US" i="1" baseline="-25000" dirty="0" err="1" smtClean="0">
                <a:latin typeface="Times New Roman" pitchFamily="18" charset="0"/>
                <a:cs typeface="Times New Roman" pitchFamily="18" charset="0"/>
              </a:rPr>
              <a:t>p</a:t>
            </a:r>
            <a:r>
              <a:rPr lang="en-US" i="1" baseline="-25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is related to Doppler shift </a:t>
            </a:r>
            <a:r>
              <a:rPr lang="en-US" i="1" dirty="0" err="1" smtClean="0">
                <a:latin typeface="Times New Roman" pitchFamily="18" charset="0"/>
                <a:cs typeface="Times New Roman" pitchFamily="18" charset="0"/>
              </a:rPr>
              <a:t>f</a:t>
            </a:r>
            <a:r>
              <a:rPr lang="en-US" i="1" baseline="-25000" dirty="0" err="1" smtClean="0">
                <a:latin typeface="Times New Roman" pitchFamily="18" charset="0"/>
                <a:cs typeface="Times New Roman" pitchFamily="18" charset="0"/>
              </a:rPr>
              <a:t>D</a:t>
            </a:r>
            <a:endParaRPr lang="en-US" i="1" baseline="-25000" dirty="0" smtClean="0">
              <a:latin typeface="Times New Roman" pitchFamily="18" charset="0"/>
              <a:cs typeface="Times New Roman" pitchFamily="18" charset="0"/>
            </a:endParaRPr>
          </a:p>
          <a:p>
            <a:endParaRPr lang="en-US" i="1" baseline="-25000" dirty="0">
              <a:latin typeface="Times New Roman" pitchFamily="18" charset="0"/>
              <a:cs typeface="Times New Roman" pitchFamily="18" charset="0"/>
            </a:endParaRPr>
          </a:p>
          <a:p>
            <a:endParaRPr lang="en-US" i="1" baseline="-25000" dirty="0" smtClean="0">
              <a:latin typeface="Times New Roman" pitchFamily="18" charset="0"/>
              <a:cs typeface="Times New Roman" pitchFamily="18" charset="0"/>
            </a:endParaRPr>
          </a:p>
          <a:p>
            <a:endParaRPr lang="en-US" i="1" baseline="-25000" dirty="0">
              <a:latin typeface="Times New Roman" pitchFamily="18" charset="0"/>
              <a:cs typeface="Times New Roman" pitchFamily="18" charset="0"/>
            </a:endParaRPr>
          </a:p>
          <a:p>
            <a:r>
              <a:rPr lang="en-US" dirty="0" smtClean="0">
                <a:latin typeface="Times New Roman" pitchFamily="18" charset="0"/>
                <a:cs typeface="Times New Roman" pitchFamily="18" charset="0"/>
              </a:rPr>
              <a:t>and its component along </a:t>
            </a:r>
            <a:r>
              <a:rPr lang="en-US" dirty="0" smtClean="0">
                <a:latin typeface="Times New Roman" pitchFamily="18" charset="0"/>
                <a:cs typeface="Times New Roman" pitchFamily="18" charset="0"/>
              </a:rPr>
              <a:t>magnetic field </a:t>
            </a:r>
            <a:r>
              <a:rPr lang="en-US" dirty="0" smtClean="0">
                <a:latin typeface="Times New Roman" pitchFamily="18" charset="0"/>
                <a:cs typeface="Times New Roman" pitchFamily="18" charset="0"/>
              </a:rPr>
              <a:t>line </a:t>
            </a:r>
            <a:r>
              <a:rPr lang="en-US" i="1" dirty="0" err="1" smtClean="0">
                <a:latin typeface="Times New Roman" pitchFamily="18" charset="0"/>
                <a:cs typeface="Times New Roman" pitchFamily="18" charset="0"/>
              </a:rPr>
              <a:t>v</a:t>
            </a:r>
            <a:r>
              <a:rPr lang="en-US" i="1" baseline="-25000" dirty="0" err="1" smtClean="0">
                <a:latin typeface="Times New Roman" pitchFamily="18" charset="0"/>
                <a:cs typeface="Times New Roman" pitchFamily="18" charset="0"/>
              </a:rPr>
              <a:t>p</a:t>
            </a:r>
            <a:r>
              <a:rPr lang="en-US" i="1" baseline="-25000" dirty="0" smtClean="0">
                <a:latin typeface="Times New Roman" pitchFamily="18" charset="0"/>
                <a:cs typeface="Times New Roman" pitchFamily="18" charset="0"/>
              </a:rPr>
              <a:t>|</a:t>
            </a:r>
            <a:r>
              <a:rPr lang="en-US" baseline="-25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to oscillating velocity of neutrals </a:t>
            </a:r>
            <a:r>
              <a:rPr lang="en-US" i="1" dirty="0" smtClean="0">
                <a:latin typeface="Times New Roman" pitchFamily="18" charset="0"/>
                <a:cs typeface="Times New Roman" pitchFamily="18" charset="0"/>
              </a:rPr>
              <a:t>v</a:t>
            </a:r>
            <a:r>
              <a:rPr lang="en-US" dirty="0" smtClean="0">
                <a:latin typeface="Times New Roman" pitchFamily="18" charset="0"/>
                <a:cs typeface="Times New Roman" pitchFamily="18" charset="0"/>
              </a:rPr>
              <a:t> </a:t>
            </a:r>
          </a:p>
          <a:p>
            <a:endParaRPr lang="en-US" dirty="0">
              <a:latin typeface="Times New Roman" pitchFamily="18" charset="0"/>
              <a:cs typeface="Times New Roman" pitchFamily="18" charset="0"/>
            </a:endParaRPr>
          </a:p>
          <a:p>
            <a:endParaRPr lang="en-US" i="1" dirty="0" smtClean="0">
              <a:latin typeface="Symbol" pitchFamily="18" charset="2"/>
              <a:cs typeface="Times New Roman" pitchFamily="18" charset="0"/>
            </a:endParaRPr>
          </a:p>
          <a:p>
            <a:r>
              <a:rPr lang="en-US" i="1" dirty="0" err="1" smtClean="0">
                <a:latin typeface="Symbol" pitchFamily="18" charset="2"/>
                <a:cs typeface="Times New Roman" pitchFamily="18" charset="0"/>
              </a:rPr>
              <a:t>b</a:t>
            </a:r>
            <a:r>
              <a:rPr lang="en-US" dirty="0" err="1" smtClean="0">
                <a:latin typeface="Times New Roman" pitchFamily="18" charset="0"/>
                <a:cs typeface="Times New Roman" pitchFamily="18" charset="0"/>
              </a:rPr>
              <a:t>..angle</a:t>
            </a:r>
            <a:r>
              <a:rPr lang="en-US" dirty="0" smtClean="0">
                <a:latin typeface="Times New Roman" pitchFamily="18" charset="0"/>
                <a:cs typeface="Times New Roman" pitchFamily="18" charset="0"/>
              </a:rPr>
              <a:t> between </a:t>
            </a:r>
            <a:r>
              <a:rPr lang="en-US" b="1" i="1"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 and </a:t>
            </a:r>
            <a:r>
              <a:rPr lang="en-US" b="1" i="1" dirty="0" smtClean="0">
                <a:latin typeface="Times New Roman" pitchFamily="18" charset="0"/>
                <a:cs typeface="Times New Roman" pitchFamily="18" charset="0"/>
              </a:rPr>
              <a:t>v.</a:t>
            </a:r>
            <a:endParaRPr lang="en-US" b="1" i="1" dirty="0">
              <a:latin typeface="Times New Roman" pitchFamily="18" charset="0"/>
              <a:cs typeface="Times New Roman" pitchFamily="18" charset="0"/>
            </a:endParaRPr>
          </a:p>
          <a:p>
            <a:r>
              <a:rPr lang="en-US" dirty="0" smtClean="0">
                <a:latin typeface="Times New Roman" pitchFamily="18" charset="0"/>
                <a:cs typeface="Times New Roman" pitchFamily="18" charset="0"/>
              </a:rPr>
              <a:t>Assuming that </a:t>
            </a:r>
            <a:r>
              <a:rPr lang="en-US" i="1" dirty="0" smtClean="0">
                <a:latin typeface="Symbol" pitchFamily="18" charset="2"/>
                <a:cs typeface="Times New Roman" pitchFamily="18" charset="0"/>
              </a:rPr>
              <a:t>b</a:t>
            </a:r>
            <a:r>
              <a:rPr lang="en-US" dirty="0" smtClean="0">
                <a:latin typeface="Times New Roman" pitchFamily="18" charset="0"/>
                <a:cs typeface="Times New Roman" pitchFamily="18" charset="0"/>
              </a:rPr>
              <a:t> and </a:t>
            </a:r>
            <a:r>
              <a:rPr lang="en-US" i="1"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 (inclination) are ~constant at all reflection heights, attenuation </a:t>
            </a:r>
            <a:r>
              <a:rPr lang="en-US" i="1" dirty="0" smtClean="0">
                <a:latin typeface="Times New Roman" pitchFamily="18" charset="0"/>
                <a:cs typeface="Times New Roman" pitchFamily="18" charset="0"/>
              </a:rPr>
              <a:t>A </a:t>
            </a:r>
            <a:r>
              <a:rPr lang="en-US" dirty="0" smtClean="0">
                <a:latin typeface="Times New Roman" pitchFamily="18" charset="0"/>
                <a:cs typeface="Times New Roman" pitchFamily="18" charset="0"/>
              </a:rPr>
              <a:t>from kinetic energies is</a:t>
            </a:r>
            <a:endParaRPr lang="cs-CZ" dirty="0">
              <a:latin typeface="Times New Roman" pitchFamily="18" charset="0"/>
              <a:cs typeface="Times New Roman" pitchFamily="18" charset="0"/>
            </a:endParaRPr>
          </a:p>
        </p:txBody>
      </p:sp>
      <p:sp>
        <p:nvSpPr>
          <p:cNvPr id="8"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9" name="Object 8"/>
          <p:cNvGraphicFramePr>
            <a:graphicFrameLocks noChangeAspect="1"/>
          </p:cNvGraphicFramePr>
          <p:nvPr>
            <p:extLst>
              <p:ext uri="{D42A27DB-BD31-4B8C-83A1-F6EECF244321}">
                <p14:modId xmlns:p14="http://schemas.microsoft.com/office/powerpoint/2010/main" val="1448598585"/>
              </p:ext>
            </p:extLst>
          </p:nvPr>
        </p:nvGraphicFramePr>
        <p:xfrm>
          <a:off x="6683310" y="3091307"/>
          <a:ext cx="2035067" cy="374093"/>
        </p:xfrm>
        <a:graphic>
          <a:graphicData uri="http://schemas.openxmlformats.org/presentationml/2006/ole">
            <mc:AlternateContent xmlns:mc="http://schemas.openxmlformats.org/markup-compatibility/2006">
              <mc:Choice xmlns:v="urn:schemas-microsoft-com:vml" Requires="v">
                <p:oleObj spid="_x0000_s18570" name="Equation" r:id="rId7" imgW="1308100" imgH="241300" progId="Equation.3">
                  <p:embed/>
                </p:oleObj>
              </mc:Choice>
              <mc:Fallback>
                <p:oleObj name="Equation" r:id="rId7" imgW="1308100" imgH="241300" progId="Equation.3">
                  <p:embed/>
                  <p:pic>
                    <p:nvPicPr>
                      <p:cNvPr id="0" name="Object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3310" y="3091307"/>
                        <a:ext cx="2035067" cy="374093"/>
                      </a:xfrm>
                      <a:prstGeom prst="rect">
                        <a:avLst/>
                      </a:prstGeom>
                      <a:noFill/>
                    </p:spPr>
                  </p:pic>
                </p:oleObj>
              </mc:Fallback>
            </mc:AlternateContent>
          </a:graphicData>
        </a:graphic>
      </p:graphicFrame>
      <p:sp>
        <p:nvSpPr>
          <p:cNvPr id="10" name="Rectangle 4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11" name="Object 10"/>
          <p:cNvGraphicFramePr>
            <a:graphicFrameLocks noChangeAspect="1"/>
          </p:cNvGraphicFramePr>
          <p:nvPr>
            <p:extLst>
              <p:ext uri="{D42A27DB-BD31-4B8C-83A1-F6EECF244321}">
                <p14:modId xmlns:p14="http://schemas.microsoft.com/office/powerpoint/2010/main" val="231036690"/>
              </p:ext>
            </p:extLst>
          </p:nvPr>
        </p:nvGraphicFramePr>
        <p:xfrm>
          <a:off x="6877050" y="1628775"/>
          <a:ext cx="1509713" cy="557213"/>
        </p:xfrm>
        <a:graphic>
          <a:graphicData uri="http://schemas.openxmlformats.org/presentationml/2006/ole">
            <mc:AlternateContent xmlns:mc="http://schemas.openxmlformats.org/markup-compatibility/2006">
              <mc:Choice xmlns:v="urn:schemas-microsoft-com:vml" Requires="v">
                <p:oleObj spid="_x0000_s18571" name="Rovnice" r:id="rId9" imgW="1117440" imgH="419040" progId="Equation.3">
                  <p:embed/>
                </p:oleObj>
              </mc:Choice>
              <mc:Fallback>
                <p:oleObj name="Rovnice" r:id="rId9" imgW="1117440" imgH="419040" progId="Equation.3">
                  <p:embed/>
                  <p:pic>
                    <p:nvPicPr>
                      <p:cNvPr id="0" name="Object 45"/>
                      <p:cNvPicPr>
                        <a:picLocks noChangeAspect="1" noChangeArrowheads="1"/>
                      </p:cNvPicPr>
                      <p:nvPr/>
                    </p:nvPicPr>
                    <p:blipFill>
                      <a:blip r:embed="rId10"/>
                      <a:srcRect/>
                      <a:stretch>
                        <a:fillRect/>
                      </a:stretch>
                    </p:blipFill>
                    <p:spPr bwMode="auto">
                      <a:xfrm>
                        <a:off x="6877050" y="1628775"/>
                        <a:ext cx="1509713" cy="557213"/>
                      </a:xfrm>
                      <a:prstGeom prst="rect">
                        <a:avLst/>
                      </a:prstGeom>
                      <a:noFill/>
                    </p:spPr>
                  </p:pic>
                </p:oleObj>
              </mc:Fallback>
            </mc:AlternateContent>
          </a:graphicData>
        </a:graphic>
      </p:graphicFrame>
      <p:sp>
        <p:nvSpPr>
          <p:cNvPr id="12" name="Rectangle 11"/>
          <p:cNvSpPr/>
          <p:nvPr/>
        </p:nvSpPr>
        <p:spPr>
          <a:xfrm>
            <a:off x="6228184" y="5013176"/>
            <a:ext cx="2736304" cy="8640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3506435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457200" y="-243408"/>
            <a:ext cx="8229600" cy="11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S Gothic" panose="020B0609070205080204" pitchFamily="49"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Gothic" panose="020B0609070205080204" pitchFamily="49"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S Gothic" panose="020B0609070205080204" pitchFamily="49"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spcBef>
                <a:spcPct val="0"/>
              </a:spcBef>
            </a:pPr>
            <a:r>
              <a:rPr lang="en-US" altLang="cs-CZ" sz="2800" dirty="0" smtClean="0">
                <a:solidFill>
                  <a:srgbClr val="FF0000"/>
                </a:solidFill>
                <a:latin typeface="Times New Roman" panose="02020603050405020304" pitchFamily="18" charset="0"/>
                <a:cs typeface="Times New Roman" panose="02020603050405020304" pitchFamily="18" charset="0"/>
              </a:rPr>
              <a:t>Results for the chronologically ordered events, </a:t>
            </a:r>
            <a:endParaRPr lang="en-US" altLang="cs-CZ" sz="2800" dirty="0">
              <a:solidFill>
                <a:srgbClr val="FF0000"/>
              </a:solidFill>
              <a:latin typeface="Times New Roman" panose="02020603050405020304" pitchFamily="18" charset="0"/>
              <a:cs typeface="Times New Roman" panose="02020603050405020304" pitchFamily="18" charset="0"/>
            </a:endParaRPr>
          </a:p>
        </p:txBody>
      </p:sp>
      <p:sp>
        <p:nvSpPr>
          <p:cNvPr id="28675" name="Rectangle 5"/>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cs-CZ" altLang="cs-CZ"/>
          </a:p>
        </p:txBody>
      </p:sp>
      <p:sp>
        <p:nvSpPr>
          <p:cNvPr id="28676" name="Rectangle 8"/>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cs-CZ" altLang="cs-CZ"/>
          </a:p>
        </p:txBody>
      </p:sp>
      <p:sp>
        <p:nvSpPr>
          <p:cNvPr id="28677" name="Rectangle 10"/>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cs-CZ" altLang="cs-CZ"/>
          </a:p>
        </p:txBody>
      </p:sp>
      <p:sp>
        <p:nvSpPr>
          <p:cNvPr id="28678" name="Rectangle 13"/>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cs-CZ" altLang="cs-CZ"/>
          </a:p>
        </p:txBody>
      </p:sp>
      <p:sp>
        <p:nvSpPr>
          <p:cNvPr id="28679"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8680" name="Rectangle 2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8681"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8682"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8683"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8684"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sp>
        <p:nvSpPr>
          <p:cNvPr id="2868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buClr>
                <a:srgbClr val="000000"/>
              </a:buClr>
              <a:buSzPct val="100000"/>
              <a:buFont typeface="Times New Roman" panose="02020603050405020304" pitchFamily="18" charset="0"/>
              <a:buNone/>
            </a:pPr>
            <a:endParaRPr lang="cs-CZ" altLang="cs-CZ"/>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980728"/>
            <a:ext cx="7315215" cy="5486411"/>
          </a:xfrm>
          <a:prstGeom prst="rect">
            <a:avLst/>
          </a:prstGeom>
        </p:spPr>
      </p:pic>
      <p:sp>
        <p:nvSpPr>
          <p:cNvPr id="4" name="TextBox 3"/>
          <p:cNvSpPr txBox="1"/>
          <p:nvPr/>
        </p:nvSpPr>
        <p:spPr>
          <a:xfrm>
            <a:off x="6948264" y="1268760"/>
            <a:ext cx="2088232" cy="4247317"/>
          </a:xfrm>
          <a:prstGeom prst="rect">
            <a:avLst/>
          </a:prstGeom>
          <a:noFill/>
        </p:spPr>
        <p:txBody>
          <a:bodyPr wrap="square" rtlCol="0">
            <a:spAutoFit/>
          </a:bodyPr>
          <a:lstStyle/>
          <a:p>
            <a:r>
              <a:rPr lang="en-US" dirty="0" smtClean="0"/>
              <a:t>Events 1-4 in July- September </a:t>
            </a:r>
            <a:r>
              <a:rPr lang="en-US" dirty="0" smtClean="0"/>
              <a:t>2014</a:t>
            </a:r>
            <a:endParaRPr lang="en-US" dirty="0" smtClean="0"/>
          </a:p>
          <a:p>
            <a:endParaRPr lang="en-US" dirty="0" smtClean="0"/>
          </a:p>
          <a:p>
            <a:r>
              <a:rPr lang="en-US" dirty="0" smtClean="0"/>
              <a:t>Events 5-17 in October-</a:t>
            </a:r>
            <a:r>
              <a:rPr lang="en-US" dirty="0"/>
              <a:t>D</a:t>
            </a:r>
            <a:r>
              <a:rPr lang="en-US" dirty="0" smtClean="0"/>
              <a:t>ecember 2014</a:t>
            </a:r>
          </a:p>
          <a:p>
            <a:endParaRPr lang="en-US" dirty="0"/>
          </a:p>
          <a:p>
            <a:endParaRPr lang="en-US" dirty="0" smtClean="0"/>
          </a:p>
          <a:p>
            <a:r>
              <a:rPr lang="en-US" dirty="0" smtClean="0"/>
              <a:t>Seasonal dependence</a:t>
            </a:r>
          </a:p>
          <a:p>
            <a:endParaRPr lang="en-US" dirty="0"/>
          </a:p>
          <a:p>
            <a:endParaRPr lang="en-US" dirty="0" smtClean="0"/>
          </a:p>
          <a:p>
            <a:r>
              <a:rPr lang="en-US" dirty="0" smtClean="0"/>
              <a:t>Attenuations from ~0.06 to 0.20 dB/km </a:t>
            </a:r>
            <a:endParaRPr lang="en-US" dirty="0"/>
          </a:p>
          <a:p>
            <a:r>
              <a:rPr lang="en-US" dirty="0" smtClean="0"/>
              <a:t> </a:t>
            </a:r>
            <a:endParaRPr lang="cs-CZ" dirty="0"/>
          </a:p>
        </p:txBody>
      </p:sp>
      <p:sp>
        <p:nvSpPr>
          <p:cNvPr id="5" name="TextBox 4"/>
          <p:cNvSpPr txBox="1"/>
          <p:nvPr/>
        </p:nvSpPr>
        <p:spPr>
          <a:xfrm>
            <a:off x="1223137" y="692696"/>
            <a:ext cx="3564887" cy="369332"/>
          </a:xfrm>
          <a:prstGeom prst="rect">
            <a:avLst/>
          </a:prstGeom>
          <a:noFill/>
        </p:spPr>
        <p:txBody>
          <a:bodyPr wrap="none" rtlCol="0">
            <a:spAutoFit/>
          </a:bodyPr>
          <a:lstStyle/>
          <a:p>
            <a:r>
              <a:rPr lang="en-US" dirty="0" smtClean="0"/>
              <a:t>L-O mode by red, R-X mode by blue</a:t>
            </a:r>
            <a:endParaRPr lang="cs-CZ" dirty="0"/>
          </a:p>
        </p:txBody>
      </p:sp>
    </p:spTree>
    <p:extLst>
      <p:ext uri="{BB962C8B-B14F-4D97-AF65-F5344CB8AC3E}">
        <p14:creationId xmlns:p14="http://schemas.microsoft.com/office/powerpoint/2010/main" val="31107007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1851</TotalTime>
  <Words>1486</Words>
  <Application>Microsoft Office PowerPoint</Application>
  <PresentationFormat>Předvádění na obrazovce (4:3)</PresentationFormat>
  <Paragraphs>195</Paragraphs>
  <Slides>14</Slides>
  <Notes>14</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3</vt:i4>
      </vt:variant>
      <vt:variant>
        <vt:lpstr>Nadpisy snímků</vt:lpstr>
      </vt:variant>
      <vt:variant>
        <vt:i4>14</vt:i4>
      </vt:variant>
    </vt:vector>
  </HeadingPairs>
  <TitlesOfParts>
    <vt:vector size="24" baseType="lpstr">
      <vt:lpstr>MS Gothic</vt:lpstr>
      <vt:lpstr>Arial</vt:lpstr>
      <vt:lpstr>Arial Unicode MS</vt:lpstr>
      <vt:lpstr>Calibri</vt:lpstr>
      <vt:lpstr>Symbol</vt:lpstr>
      <vt:lpstr>Times New Roman</vt:lpstr>
      <vt:lpstr>Office Theme</vt:lpstr>
      <vt:lpstr>Equation</vt:lpstr>
      <vt:lpstr>Rovnice</vt:lpstr>
      <vt:lpstr>Editor rovnic 3.0</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dc:creator>
  <cp:lastModifiedBy>Jaroslav Chum</cp:lastModifiedBy>
  <cp:revision>204</cp:revision>
  <dcterms:created xsi:type="dcterms:W3CDTF">2015-10-07T00:34:40Z</dcterms:created>
  <dcterms:modified xsi:type="dcterms:W3CDTF">2020-04-24T12:45:24Z</dcterms:modified>
</cp:coreProperties>
</file>