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 id="259" r:id="rId8"/>
    <p:sldId id="260" r:id="rId9"/>
    <p:sldId id="261" r:id="rId10"/>
    <p:sldId id="262" r:id="rId11"/>
    <p:sldId id="263" r:id="rId12"/>
    <p:sldId id="264" r:id="rId13"/>
    <p:sldId id="265" r:id="rId14"/>
    <p:sldId id="272" r:id="rId15"/>
    <p:sldId id="270" r:id="rId16"/>
    <p:sldId id="275" r:id="rId17"/>
    <p:sldId id="274" r:id="rId18"/>
    <p:sldId id="280" r:id="rId19"/>
    <p:sldId id="283" r:id="rId20"/>
    <p:sldId id="281" r:id="rId21"/>
    <p:sldId id="282" r:id="rId22"/>
    <p:sldId id="269" r:id="rId23"/>
    <p:sldId id="271" r:id="rId24"/>
    <p:sldId id="279" r:id="rId25"/>
    <p:sldId id="273"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616"/>
    <a:srgbClr val="FF4B4B"/>
    <a:srgbClr val="FC28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6103E-E0FA-4EEF-BC2C-8A94F691344E}" v="206" dt="2020-04-16T18:21:22.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9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https://cranfield-my.sharepoint.com/personal/c_wiltshire_cranfield_ac_uk/Documents/s283146/Katy/LoePool/Excel%20Files/Perc%20C/Perc%20C%20LU.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chemeClr val="accent2">
                <a:lumMod val="50000"/>
              </a:schemeClr>
            </a:solidFill>
            <a:ln>
              <a:noFill/>
            </a:ln>
            <a:effectLst/>
          </c:spPr>
          <c:invertIfNegative val="0"/>
          <c:cat>
            <c:strRef>
              <c:f>'Perc C stats'!$B$2:$B$5</c:f>
              <c:strCache>
                <c:ptCount val="4"/>
                <c:pt idx="0">
                  <c:v>Arable</c:v>
                </c:pt>
                <c:pt idx="1">
                  <c:v>Riparian woodland</c:v>
                </c:pt>
                <c:pt idx="2">
                  <c:v>Grassland</c:v>
                </c:pt>
                <c:pt idx="3">
                  <c:v>Broadleaf woodland</c:v>
                </c:pt>
              </c:strCache>
            </c:strRef>
          </c:cat>
          <c:val>
            <c:numRef>
              <c:f>'Perc C stats'!$I$2:$I$5</c:f>
              <c:numCache>
                <c:formatCode>General</c:formatCode>
                <c:ptCount val="4"/>
                <c:pt idx="0">
                  <c:v>3.1694245338439941</c:v>
                </c:pt>
                <c:pt idx="1">
                  <c:v>5.2624969482421875</c:v>
                </c:pt>
                <c:pt idx="2">
                  <c:v>5.7644133567810059</c:v>
                </c:pt>
                <c:pt idx="3">
                  <c:v>7.2860198020935059</c:v>
                </c:pt>
              </c:numCache>
            </c:numRef>
          </c:val>
          <c:extLst>
            <c:ext xmlns:c16="http://schemas.microsoft.com/office/drawing/2014/chart" uri="{C3380CC4-5D6E-409C-BE32-E72D297353CC}">
              <c16:uniqueId val="{00000000-4DFC-493B-9993-CEA5EE909429}"/>
            </c:ext>
          </c:extLst>
        </c:ser>
        <c:dLbls>
          <c:showLegendKey val="0"/>
          <c:showVal val="0"/>
          <c:showCatName val="0"/>
          <c:showSerName val="0"/>
          <c:showPercent val="0"/>
          <c:showBubbleSize val="0"/>
        </c:dLbls>
        <c:gapWidth val="182"/>
        <c:axId val="409057048"/>
        <c:axId val="1"/>
      </c:barChart>
      <c:catAx>
        <c:axId val="4090570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Catchment Land</a:t>
                </a:r>
                <a:r>
                  <a:rPr lang="en-GB" sz="1400" baseline="0"/>
                  <a:t> Use</a:t>
                </a:r>
                <a:endParaRPr lang="en-GB" sz="1400"/>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Mean %C</a:t>
                </a:r>
                <a:r>
                  <a:rPr lang="en-GB" sz="1400" baseline="0"/>
                  <a:t> (m/m)</a:t>
                </a:r>
                <a:endParaRPr lang="en-GB" sz="1400"/>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9057048"/>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084F-FA37-45FA-9DAB-1DA3CD5292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FB6725-35C0-4B96-8A77-DDACD4DF98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895D1E-4B1A-4AF3-8B44-D7CE5776E856}"/>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5" name="Footer Placeholder 4">
            <a:extLst>
              <a:ext uri="{FF2B5EF4-FFF2-40B4-BE49-F238E27FC236}">
                <a16:creationId xmlns:a16="http://schemas.microsoft.com/office/drawing/2014/main" id="{37D5C123-DFDB-4192-97AA-CB0C01EE88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A5388A-F06A-4653-8681-E1959B1A0C9A}"/>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119141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9AE8-08D9-4DAD-B28A-0FF747EF2A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E09D93-2193-4E53-B361-1EDD130A7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4AD6A8-EAE8-49DF-8050-7BE154B399B2}"/>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5" name="Footer Placeholder 4">
            <a:extLst>
              <a:ext uri="{FF2B5EF4-FFF2-40B4-BE49-F238E27FC236}">
                <a16:creationId xmlns:a16="http://schemas.microsoft.com/office/drawing/2014/main" id="{8AF347B2-FCDA-444A-AFDA-2AF0BB8F8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4F9B0F-56C5-4BD2-AC30-D5BA1046B29B}"/>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135067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0F4CBC-5F43-4992-82C8-D84E719868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C7B8AF-AC9D-413F-A568-F21F287979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96B192-927C-48B0-AFFC-F3EE66339316}"/>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5" name="Footer Placeholder 4">
            <a:extLst>
              <a:ext uri="{FF2B5EF4-FFF2-40B4-BE49-F238E27FC236}">
                <a16:creationId xmlns:a16="http://schemas.microsoft.com/office/drawing/2014/main" id="{6CE98AE4-7413-4C71-808C-B4FE604FC2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C4E23-59BD-4E7D-BE08-848AD334D04E}"/>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333196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3BEF-D949-4496-BD77-E5476F1804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297994-CB02-4344-B695-A88C3B1008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608229-EABB-470A-A411-2B3DDB2CDA26}"/>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5" name="Footer Placeholder 4">
            <a:extLst>
              <a:ext uri="{FF2B5EF4-FFF2-40B4-BE49-F238E27FC236}">
                <a16:creationId xmlns:a16="http://schemas.microsoft.com/office/drawing/2014/main" id="{688CA4CD-FC0E-4D28-849C-0DD51B922D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48A539-F9A6-4928-A794-61E864F7B0EB}"/>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53857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0389-9D05-4E2E-8146-E0F440E9EB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A90AC0-BF70-4CB8-AFE4-24FFBC700B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85AF49-5D4F-40CD-8149-73A2DC2BC43F}"/>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5" name="Footer Placeholder 4">
            <a:extLst>
              <a:ext uri="{FF2B5EF4-FFF2-40B4-BE49-F238E27FC236}">
                <a16:creationId xmlns:a16="http://schemas.microsoft.com/office/drawing/2014/main" id="{5565ABBE-7FFA-4550-B05E-FF6D960C61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16CA88-84F5-4740-A22A-C719C2F7996E}"/>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2034881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D907-53F9-47BF-841B-48156426B4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149E22-857D-4477-BA8B-EEA6AA8C2F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7C10EE-9CCA-4586-B1E5-8D0D99CF2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68D003-21A9-4AC4-895D-91FA397FDD5E}"/>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6" name="Footer Placeholder 5">
            <a:extLst>
              <a:ext uri="{FF2B5EF4-FFF2-40B4-BE49-F238E27FC236}">
                <a16:creationId xmlns:a16="http://schemas.microsoft.com/office/drawing/2014/main" id="{7A319F8E-68E4-45C8-921C-E7E5A28102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4A1F87-164E-485A-ACB1-4669B12138ED}"/>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212304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95E1-985B-4380-B05E-F1298B3E61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313FDC-5302-4F2D-B63D-C2141EC3E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626351-B307-4261-B452-EED28FC9EF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8D24F9-ABD6-4EDB-8D88-9212C10D6C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BC0807-38A8-49B8-A477-8EC8E8CE5F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EA49D8-6D69-4B6D-AA43-B3A21CD1DD01}"/>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8" name="Footer Placeholder 7">
            <a:extLst>
              <a:ext uri="{FF2B5EF4-FFF2-40B4-BE49-F238E27FC236}">
                <a16:creationId xmlns:a16="http://schemas.microsoft.com/office/drawing/2014/main" id="{51C6370B-793E-4FCB-B1EB-1D6534945E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704B27-78A1-4208-A875-E1A4B00E8E70}"/>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401586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F7C6-2325-4CD3-8804-E9AAC0D440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6F37E49-A65D-49AA-AC54-7120AE7E38E7}"/>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4" name="Footer Placeholder 3">
            <a:extLst>
              <a:ext uri="{FF2B5EF4-FFF2-40B4-BE49-F238E27FC236}">
                <a16:creationId xmlns:a16="http://schemas.microsoft.com/office/drawing/2014/main" id="{C953FDF8-1A35-4D5A-ABF6-DAD5268E29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C7C137-20FD-42EB-9117-69E0E870D03B}"/>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43632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C6D38-F921-43F7-A932-481E9259029E}"/>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3" name="Footer Placeholder 2">
            <a:extLst>
              <a:ext uri="{FF2B5EF4-FFF2-40B4-BE49-F238E27FC236}">
                <a16:creationId xmlns:a16="http://schemas.microsoft.com/office/drawing/2014/main" id="{F450ED26-116F-427D-AA89-C488E5AB740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DD5DB3-AFFF-4AA1-AAC9-E595552C71D0}"/>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15529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E492-F632-4C75-A137-293FAAF3E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08DF62-DA6C-49CB-BA87-7E8E998D1E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F01681-BC6C-48E8-B377-809F30CD8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B4ED9-8A9B-4519-9EC5-39894358087C}"/>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6" name="Footer Placeholder 5">
            <a:extLst>
              <a:ext uri="{FF2B5EF4-FFF2-40B4-BE49-F238E27FC236}">
                <a16:creationId xmlns:a16="http://schemas.microsoft.com/office/drawing/2014/main" id="{87017390-2D5B-49A1-A0CA-44D23CB590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ADE98-8E92-4841-8163-E5C95F678A8D}"/>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6358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2397-2911-4FFC-8C10-1192636A1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EBB95A-43FE-4145-83FB-49CF54DCA7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2F4BA-E5B2-486A-A344-27F2E3265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A7548-AA19-4177-841A-42B38C63EC9E}"/>
              </a:ext>
            </a:extLst>
          </p:cNvPr>
          <p:cNvSpPr>
            <a:spLocks noGrp="1"/>
          </p:cNvSpPr>
          <p:nvPr>
            <p:ph type="dt" sz="half" idx="10"/>
          </p:nvPr>
        </p:nvSpPr>
        <p:spPr/>
        <p:txBody>
          <a:bodyPr/>
          <a:lstStyle/>
          <a:p>
            <a:fld id="{0FD71C5C-7FD2-4CE8-BB87-AC612D5A594B}" type="datetimeFigureOut">
              <a:rPr lang="en-GB" smtClean="0"/>
              <a:t>04/05/2020</a:t>
            </a:fld>
            <a:endParaRPr lang="en-GB"/>
          </a:p>
        </p:txBody>
      </p:sp>
      <p:sp>
        <p:nvSpPr>
          <p:cNvPr id="6" name="Footer Placeholder 5">
            <a:extLst>
              <a:ext uri="{FF2B5EF4-FFF2-40B4-BE49-F238E27FC236}">
                <a16:creationId xmlns:a16="http://schemas.microsoft.com/office/drawing/2014/main" id="{6BFC369E-6797-4C86-8619-13CF121B80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7C7DE9-0807-461B-B815-C0E2A424B4FB}"/>
              </a:ext>
            </a:extLst>
          </p:cNvPr>
          <p:cNvSpPr>
            <a:spLocks noGrp="1"/>
          </p:cNvSpPr>
          <p:nvPr>
            <p:ph type="sldNum" sz="quarter" idx="12"/>
          </p:nvPr>
        </p:nvSpPr>
        <p:spPr/>
        <p:txBody>
          <a:bodyPr/>
          <a:lstStyle/>
          <a:p>
            <a:fld id="{E316118E-972E-4572-A3CF-A8A3F0927644}" type="slidenum">
              <a:rPr lang="en-GB" smtClean="0"/>
              <a:t>‹#›</a:t>
            </a:fld>
            <a:endParaRPr lang="en-GB"/>
          </a:p>
        </p:txBody>
      </p:sp>
    </p:spTree>
    <p:extLst>
      <p:ext uri="{BB962C8B-B14F-4D97-AF65-F5344CB8AC3E}">
        <p14:creationId xmlns:p14="http://schemas.microsoft.com/office/powerpoint/2010/main" val="145515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892CE-ECF5-4107-8254-116C4657AB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329E7F-1914-4921-B964-D1A1DC3DA6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A1BD40-E3A6-4F0D-B502-C7D3FB94A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71C5C-7FD2-4CE8-BB87-AC612D5A594B}" type="datetimeFigureOut">
              <a:rPr lang="en-GB" smtClean="0"/>
              <a:t>04/05/2020</a:t>
            </a:fld>
            <a:endParaRPr lang="en-GB"/>
          </a:p>
        </p:txBody>
      </p:sp>
      <p:sp>
        <p:nvSpPr>
          <p:cNvPr id="5" name="Footer Placeholder 4">
            <a:extLst>
              <a:ext uri="{FF2B5EF4-FFF2-40B4-BE49-F238E27FC236}">
                <a16:creationId xmlns:a16="http://schemas.microsoft.com/office/drawing/2014/main" id="{600BA7BF-909D-43F6-87E5-7AFE7FA9B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A3EC64D-248F-45E0-AD1F-3A71DD868E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6118E-972E-4572-A3CF-A8A3F0927644}" type="slidenum">
              <a:rPr lang="en-GB" smtClean="0"/>
              <a:t>‹#›</a:t>
            </a:fld>
            <a:endParaRPr lang="en-GB"/>
          </a:p>
        </p:txBody>
      </p:sp>
    </p:spTree>
    <p:extLst>
      <p:ext uri="{BB962C8B-B14F-4D97-AF65-F5344CB8AC3E}">
        <p14:creationId xmlns:p14="http://schemas.microsoft.com/office/powerpoint/2010/main" val="392355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png"/><Relationship Id="rId7"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25.tmp"/><Relationship Id="rId13" Type="http://schemas.openxmlformats.org/officeDocument/2006/relationships/slide" Target="slide11.xml"/><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slide" Target="slide13.xml"/><Relationship Id="rId17" Type="http://schemas.openxmlformats.org/officeDocument/2006/relationships/image" Target="../media/image32.tmp"/><Relationship Id="rId2" Type="http://schemas.openxmlformats.org/officeDocument/2006/relationships/image" Target="../media/image20.tmp"/><Relationship Id="rId16" Type="http://schemas.openxmlformats.org/officeDocument/2006/relationships/image" Target="../media/image31.tmp"/><Relationship Id="rId1" Type="http://schemas.openxmlformats.org/officeDocument/2006/relationships/slideLayout" Target="../slideLayouts/slideLayout7.xml"/><Relationship Id="rId6" Type="http://schemas.openxmlformats.org/officeDocument/2006/relationships/image" Target="../media/image23.tmp"/><Relationship Id="rId11" Type="http://schemas.openxmlformats.org/officeDocument/2006/relationships/image" Target="../media/image28.tmp"/><Relationship Id="rId5" Type="http://schemas.openxmlformats.org/officeDocument/2006/relationships/image" Target="../media/image22.tmp"/><Relationship Id="rId15" Type="http://schemas.openxmlformats.org/officeDocument/2006/relationships/image" Target="../media/image30.tmp"/><Relationship Id="rId10" Type="http://schemas.openxmlformats.org/officeDocument/2006/relationships/image" Target="../media/image27.tmp"/><Relationship Id="rId4" Type="http://schemas.openxmlformats.org/officeDocument/2006/relationships/slide" Target="slide19.xml"/><Relationship Id="rId9" Type="http://schemas.openxmlformats.org/officeDocument/2006/relationships/image" Target="../media/image26.png"/><Relationship Id="rId14" Type="http://schemas.openxmlformats.org/officeDocument/2006/relationships/image" Target="../media/image29.tmp"/></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3.png"/><Relationship Id="rId7" Type="http://schemas.openxmlformats.org/officeDocument/2006/relationships/slide" Target="slide23.xml"/><Relationship Id="rId2"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slide" Target="slide21.xml"/><Relationship Id="rId4" Type="http://schemas.openxmlformats.org/officeDocument/2006/relationships/slide" Target="slide22.xml"/></Relationships>
</file>

<file path=ppt/slides/_rels/slide1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slide" Target="slide13.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8" Type="http://schemas.openxmlformats.org/officeDocument/2006/relationships/image" Target="../media/image43.tmp"/><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slide" Target="slide17.xml"/><Relationship Id="rId2" Type="http://schemas.openxmlformats.org/officeDocument/2006/relationships/image" Target="../media/image37.tmp"/><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slide" Target="slide14.xml"/><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2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8.tmp"/><Relationship Id="rId7" Type="http://schemas.openxmlformats.org/officeDocument/2006/relationships/image" Target="../media/image51.tmp"/><Relationship Id="rId2"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image" Target="../media/image50.tmp"/><Relationship Id="rId5" Type="http://schemas.openxmlformats.org/officeDocument/2006/relationships/slide" Target="slide19.xml"/><Relationship Id="rId4" Type="http://schemas.openxmlformats.org/officeDocument/2006/relationships/image" Target="../media/image49.tm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 Target="slide10.xml"/><Relationship Id="rId7" Type="http://schemas.openxmlformats.org/officeDocument/2006/relationships/image" Target="../media/image12.JP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10" Type="http://schemas.openxmlformats.org/officeDocument/2006/relationships/slide" Target="slide3.xml"/><Relationship Id="rId4" Type="http://schemas.openxmlformats.org/officeDocument/2006/relationships/image" Target="../media/image9.JP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6.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22301D71-1747-410F-BB99-D1378C112D3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87997" y="110624"/>
            <a:ext cx="1873849" cy="1873849"/>
          </a:xfrm>
          <a:prstGeom prst="rect">
            <a:avLst/>
          </a:prstGeom>
        </p:spPr>
      </p:pic>
      <p:pic>
        <p:nvPicPr>
          <p:cNvPr id="7" name="Picture 6">
            <a:extLst>
              <a:ext uri="{FF2B5EF4-FFF2-40B4-BE49-F238E27FC236}">
                <a16:creationId xmlns:a16="http://schemas.microsoft.com/office/drawing/2014/main" id="{E43C4C83-2494-4CFA-B02F-67CD74677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1786" y="4442732"/>
            <a:ext cx="2162132" cy="1873849"/>
          </a:xfrm>
          <a:prstGeom prst="rect">
            <a:avLst/>
          </a:prstGeom>
        </p:spPr>
      </p:pic>
      <p:pic>
        <p:nvPicPr>
          <p:cNvPr id="9" name="Picture 8">
            <a:extLst>
              <a:ext uri="{FF2B5EF4-FFF2-40B4-BE49-F238E27FC236}">
                <a16:creationId xmlns:a16="http://schemas.microsoft.com/office/drawing/2014/main" id="{06DEF06C-A1AE-4AC9-B235-A0BBDF560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456" y="3704253"/>
            <a:ext cx="1058034" cy="1027108"/>
          </a:xfrm>
          <a:prstGeom prst="rect">
            <a:avLst/>
          </a:prstGeom>
        </p:spPr>
      </p:pic>
      <p:sp>
        <p:nvSpPr>
          <p:cNvPr id="10" name="Rectangle 9">
            <a:extLst>
              <a:ext uri="{FF2B5EF4-FFF2-40B4-BE49-F238E27FC236}">
                <a16:creationId xmlns:a16="http://schemas.microsoft.com/office/drawing/2014/main" id="{44BF0777-A8CC-4C31-80D4-B716896D7AB2}"/>
              </a:ext>
            </a:extLst>
          </p:cNvPr>
          <p:cNvSpPr/>
          <p:nvPr/>
        </p:nvSpPr>
        <p:spPr>
          <a:xfrm>
            <a:off x="64403" y="4056284"/>
            <a:ext cx="3649477" cy="2062103"/>
          </a:xfrm>
          <a:prstGeom prst="rect">
            <a:avLst/>
          </a:prstGeom>
        </p:spPr>
        <p:txBody>
          <a:bodyPr wrap="square">
            <a:spAutoFit/>
          </a:bodyPr>
          <a:lstStyle/>
          <a:p>
            <a:pPr>
              <a:lnSpc>
                <a:spcPct val="100000"/>
              </a:lnSpc>
            </a:pPr>
            <a:r>
              <a:rPr lang="en-GB" sz="1600" dirty="0">
                <a:latin typeface="Bahnschrift SemiBold" panose="020B0502040204020203" pitchFamily="34" charset="0"/>
              </a:rPr>
              <a:t>Katy Wiltshire </a:t>
            </a:r>
          </a:p>
          <a:p>
            <a:pPr>
              <a:lnSpc>
                <a:spcPct val="100000"/>
              </a:lnSpc>
            </a:pPr>
            <a:r>
              <a:rPr lang="en-GB" sz="1600" dirty="0">
                <a:latin typeface="Bahnschrift SemiBold" panose="020B0502040204020203" pitchFamily="34" charset="0"/>
              </a:rPr>
              <a:t>c.wiltshire@cranfield.ac.uk</a:t>
            </a:r>
          </a:p>
          <a:p>
            <a:pPr>
              <a:lnSpc>
                <a:spcPct val="100000"/>
              </a:lnSpc>
            </a:pPr>
            <a:endParaRPr lang="en-GB" sz="1600" dirty="0">
              <a:latin typeface="Bahnschrift SemiBold" panose="020B0502040204020203" pitchFamily="34" charset="0"/>
            </a:endParaRPr>
          </a:p>
          <a:p>
            <a:pPr>
              <a:lnSpc>
                <a:spcPct val="100000"/>
              </a:lnSpc>
            </a:pPr>
            <a:r>
              <a:rPr lang="en-GB" sz="1600" dirty="0">
                <a:latin typeface="Bahnschrift SemiBold" panose="020B0502040204020203" pitchFamily="34" charset="0"/>
              </a:rPr>
              <a:t>Dr Toby Waine</a:t>
            </a:r>
            <a:r>
              <a:rPr lang="en-GB" sz="1600" baseline="30000" dirty="0">
                <a:latin typeface="Bahnschrift SemiBold" panose="020B0502040204020203" pitchFamily="34" charset="0"/>
              </a:rPr>
              <a:t>1</a:t>
            </a:r>
            <a:r>
              <a:rPr lang="en-GB" sz="1600" dirty="0">
                <a:latin typeface="Bahnschrift SemiBold" panose="020B0502040204020203" pitchFamily="34" charset="0"/>
              </a:rPr>
              <a:t>, Dr Robert Grabowski</a:t>
            </a:r>
            <a:r>
              <a:rPr lang="en-GB" sz="1600" baseline="30000" dirty="0">
                <a:latin typeface="Bahnschrift SemiBold" panose="020B0502040204020203" pitchFamily="34" charset="0"/>
              </a:rPr>
              <a:t>1</a:t>
            </a:r>
            <a:r>
              <a:rPr lang="en-GB" sz="1600" dirty="0">
                <a:latin typeface="Bahnschrift SemiBold" panose="020B0502040204020203" pitchFamily="34" charset="0"/>
              </a:rPr>
              <a:t>, Dr Miriam Glendell</a:t>
            </a:r>
            <a:r>
              <a:rPr lang="en-GB" sz="1600" baseline="30000" dirty="0">
                <a:latin typeface="Bahnschrift SemiBold" panose="020B0502040204020203" pitchFamily="34" charset="0"/>
              </a:rPr>
              <a:t>2</a:t>
            </a:r>
            <a:r>
              <a:rPr lang="en-GB" sz="1600" dirty="0">
                <a:latin typeface="Bahnschrift SemiBold" panose="020B0502040204020203" pitchFamily="34" charset="0"/>
              </a:rPr>
              <a:t>, Dr Jeroen Meersmans</a:t>
            </a:r>
            <a:r>
              <a:rPr lang="en-GB" sz="1600" baseline="30000" dirty="0">
                <a:latin typeface="Bahnschrift SemiBold" panose="020B0502040204020203" pitchFamily="34" charset="0"/>
              </a:rPr>
              <a:t>3</a:t>
            </a:r>
            <a:r>
              <a:rPr lang="en-GB" sz="1600" dirty="0">
                <a:latin typeface="Bahnschrift SemiBold" panose="020B0502040204020203" pitchFamily="34" charset="0"/>
              </a:rPr>
              <a:t>, Dr Nikki Baggaley</a:t>
            </a:r>
            <a:r>
              <a:rPr lang="en-GB" sz="1600" baseline="30000" dirty="0">
                <a:latin typeface="Bahnschrift SemiBold" panose="020B0502040204020203" pitchFamily="34" charset="0"/>
              </a:rPr>
              <a:t>2</a:t>
            </a:r>
            <a:r>
              <a:rPr lang="en-GB" sz="1600" dirty="0">
                <a:latin typeface="Bahnschrift SemiBold" panose="020B0502040204020203" pitchFamily="34" charset="0"/>
              </a:rPr>
              <a:t>, </a:t>
            </a:r>
          </a:p>
          <a:p>
            <a:pPr>
              <a:lnSpc>
                <a:spcPct val="100000"/>
              </a:lnSpc>
            </a:pPr>
            <a:r>
              <a:rPr lang="en-GB" sz="1600" dirty="0">
                <a:latin typeface="Bahnschrift SemiBold" panose="020B0502040204020203" pitchFamily="34" charset="0"/>
              </a:rPr>
              <a:t>Dr Steve Addy</a:t>
            </a:r>
            <a:r>
              <a:rPr lang="en-GB" sz="1600" baseline="30000" dirty="0">
                <a:latin typeface="Bahnschrift SemiBold" panose="020B0502040204020203" pitchFamily="34" charset="0"/>
              </a:rPr>
              <a:t>2</a:t>
            </a:r>
            <a:r>
              <a:rPr lang="en-GB" sz="1600" dirty="0">
                <a:latin typeface="Bahnschrift SemiBold" panose="020B0502040204020203" pitchFamily="34" charset="0"/>
              </a:rPr>
              <a:t>, Dr Barry Thornton</a:t>
            </a:r>
            <a:r>
              <a:rPr lang="en-GB" sz="1600" baseline="30000" dirty="0">
                <a:latin typeface="Bahnschrift SemiBold" panose="020B0502040204020203" pitchFamily="34" charset="0"/>
              </a:rPr>
              <a:t>2</a:t>
            </a:r>
            <a:r>
              <a:rPr lang="en-GB" sz="1600" dirty="0">
                <a:latin typeface="Bahnschrift SemiBold" panose="020B0502040204020203" pitchFamily="34" charset="0"/>
              </a:rPr>
              <a:t>, Fiona Napier</a:t>
            </a:r>
            <a:r>
              <a:rPr lang="en-GB" sz="1600" baseline="30000" dirty="0">
                <a:latin typeface="Bahnschrift SemiBold" panose="020B0502040204020203" pitchFamily="34" charset="0"/>
              </a:rPr>
              <a:t>4</a:t>
            </a:r>
          </a:p>
        </p:txBody>
      </p:sp>
      <p:pic>
        <p:nvPicPr>
          <p:cNvPr id="8" name="Picture 7">
            <a:extLst>
              <a:ext uri="{FF2B5EF4-FFF2-40B4-BE49-F238E27FC236}">
                <a16:creationId xmlns:a16="http://schemas.microsoft.com/office/drawing/2014/main" id="{9F82D594-6B6C-4778-BFA4-CD0A37FC6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9933" y="5970035"/>
            <a:ext cx="2327070" cy="626208"/>
          </a:xfrm>
          <a:prstGeom prst="rect">
            <a:avLst/>
          </a:prstGeom>
        </p:spPr>
      </p:pic>
      <p:sp>
        <p:nvSpPr>
          <p:cNvPr id="19" name="Hexagon 18">
            <a:extLst>
              <a:ext uri="{FF2B5EF4-FFF2-40B4-BE49-F238E27FC236}">
                <a16:creationId xmlns:a16="http://schemas.microsoft.com/office/drawing/2014/main" id="{2A665F79-390B-48EC-9D66-F35BF0EE1D7D}"/>
              </a:ext>
            </a:extLst>
          </p:cNvPr>
          <p:cNvSpPr/>
          <p:nvPr/>
        </p:nvSpPr>
        <p:spPr>
          <a:xfrm>
            <a:off x="3019426" y="312575"/>
            <a:ext cx="7911406" cy="6283668"/>
          </a:xfrm>
          <a:prstGeom prst="hexagon">
            <a:avLst/>
          </a:prstGeom>
          <a:blipFill dpi="0" rotWithShape="1">
            <a:blip r:embed="rId6"/>
            <a:srcRect/>
            <a:stretch>
              <a:fillRect l="-18000" t="-11000"/>
            </a:stretch>
          </a:blip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3B04A84-45B8-4951-AD56-42822B3C8259}"/>
              </a:ext>
            </a:extLst>
          </p:cNvPr>
          <p:cNvSpPr txBox="1"/>
          <p:nvPr/>
        </p:nvSpPr>
        <p:spPr>
          <a:xfrm>
            <a:off x="64403" y="6078993"/>
            <a:ext cx="1621937" cy="769441"/>
          </a:xfrm>
          <a:prstGeom prst="rect">
            <a:avLst/>
          </a:prstGeom>
          <a:noFill/>
        </p:spPr>
        <p:txBody>
          <a:bodyPr wrap="square" rtlCol="0">
            <a:spAutoFit/>
          </a:bodyPr>
          <a:lstStyle/>
          <a:p>
            <a:r>
              <a:rPr lang="en-GB" sz="1100" i="1" baseline="30000" dirty="0"/>
              <a:t>1</a:t>
            </a:r>
            <a:r>
              <a:rPr lang="en-GB" sz="1100" i="1" dirty="0"/>
              <a:t> Cranfield University</a:t>
            </a:r>
          </a:p>
          <a:p>
            <a:r>
              <a:rPr lang="en-GB" sz="1100" i="1" baseline="30000" dirty="0"/>
              <a:t>2</a:t>
            </a:r>
            <a:r>
              <a:rPr lang="en-GB" sz="1100" i="1" dirty="0"/>
              <a:t> James Hutton Institute</a:t>
            </a:r>
          </a:p>
          <a:p>
            <a:r>
              <a:rPr lang="en-GB" sz="1100" i="1" baseline="30000" dirty="0"/>
              <a:t>3</a:t>
            </a:r>
            <a:r>
              <a:rPr lang="en-GB" sz="1100" i="1" dirty="0"/>
              <a:t> University of Liege</a:t>
            </a:r>
          </a:p>
          <a:p>
            <a:r>
              <a:rPr lang="en-GB" sz="1100" i="1" baseline="30000" dirty="0"/>
              <a:t>4</a:t>
            </a:r>
            <a:r>
              <a:rPr lang="en-GB" sz="1100" i="1" dirty="0"/>
              <a:t> SEPA</a:t>
            </a:r>
            <a:endParaRPr lang="en-GB" sz="1100" dirty="0"/>
          </a:p>
        </p:txBody>
      </p:sp>
      <p:sp>
        <p:nvSpPr>
          <p:cNvPr id="21" name="Hexagon 20">
            <a:hlinkClick r:id="rId7" action="ppaction://hlinksldjump"/>
            <a:extLst>
              <a:ext uri="{FF2B5EF4-FFF2-40B4-BE49-F238E27FC236}">
                <a16:creationId xmlns:a16="http://schemas.microsoft.com/office/drawing/2014/main" id="{EAE4F2CD-5DC2-40C6-9001-83338B5DCFBE}"/>
              </a:ext>
            </a:extLst>
          </p:cNvPr>
          <p:cNvSpPr/>
          <p:nvPr/>
        </p:nvSpPr>
        <p:spPr>
          <a:xfrm>
            <a:off x="2072358" y="6219363"/>
            <a:ext cx="1894135" cy="519139"/>
          </a:xfrm>
          <a:prstGeom prst="hexagon">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Partners </a:t>
            </a:r>
            <a:r>
              <a:rPr lang="en-GB" sz="1700" dirty="0">
                <a:sym typeface="Wingdings" panose="05000000000000000000" pitchFamily="2" charset="2"/>
              </a:rPr>
              <a:t></a:t>
            </a:r>
            <a:endParaRPr lang="en-GB" sz="1700" dirty="0"/>
          </a:p>
        </p:txBody>
      </p:sp>
      <p:sp>
        <p:nvSpPr>
          <p:cNvPr id="22" name="Hexagon 21">
            <a:hlinkClick r:id="rId8" action="ppaction://hlinksldjump"/>
            <a:extLst>
              <a:ext uri="{FF2B5EF4-FFF2-40B4-BE49-F238E27FC236}">
                <a16:creationId xmlns:a16="http://schemas.microsoft.com/office/drawing/2014/main" id="{34430665-87FE-430B-8916-BF2CD3676EEA}"/>
              </a:ext>
            </a:extLst>
          </p:cNvPr>
          <p:cNvSpPr/>
          <p:nvPr/>
        </p:nvSpPr>
        <p:spPr>
          <a:xfrm>
            <a:off x="9136718" y="2204697"/>
            <a:ext cx="2961944" cy="1339141"/>
          </a:xfrm>
          <a:prstGeom prst="hexagon">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Welcome to our project </a:t>
            </a:r>
            <a:r>
              <a:rPr lang="en-GB" sz="2200" dirty="0">
                <a:sym typeface="Wingdings" panose="05000000000000000000" pitchFamily="2" charset="2"/>
              </a:rPr>
              <a:t></a:t>
            </a:r>
            <a:endParaRPr lang="en-GB" sz="2200" dirty="0"/>
          </a:p>
        </p:txBody>
      </p:sp>
      <p:sp>
        <p:nvSpPr>
          <p:cNvPr id="12" name="Hexagon 11">
            <a:extLst>
              <a:ext uri="{FF2B5EF4-FFF2-40B4-BE49-F238E27FC236}">
                <a16:creationId xmlns:a16="http://schemas.microsoft.com/office/drawing/2014/main" id="{362312F3-A5BF-4F53-A4C5-181CA313779B}"/>
              </a:ext>
            </a:extLst>
          </p:cNvPr>
          <p:cNvSpPr/>
          <p:nvPr/>
        </p:nvSpPr>
        <p:spPr>
          <a:xfrm>
            <a:off x="-923924" y="453784"/>
            <a:ext cx="6372224" cy="3450892"/>
          </a:xfrm>
          <a:prstGeom prst="hexagon">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solidFill>
                  <a:srgbClr val="233616"/>
                </a:solidFill>
                <a:latin typeface="Arial" panose="020B0604020202020204" pitchFamily="34" charset="0"/>
                <a:ea typeface="Calibri" panose="020F0502020204030204" pitchFamily="34" charset="0"/>
                <a:cs typeface="Arial" panose="020B0604020202020204" pitchFamily="34" charset="0"/>
              </a:rPr>
              <a:t>Sediment origins across the terrestrial-aquatic continuum: climate threat mitigation and promotion of water quality</a:t>
            </a:r>
            <a:endParaRPr lang="en-GB" sz="2800" dirty="0">
              <a:solidFill>
                <a:srgbClr val="23361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425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9F41F271-E006-4FED-9368-19BBAB86FB52}"/>
              </a:ext>
            </a:extLst>
          </p:cNvPr>
          <p:cNvSpPr/>
          <p:nvPr/>
        </p:nvSpPr>
        <p:spPr>
          <a:xfrm>
            <a:off x="666750" y="504825"/>
            <a:ext cx="7585291" cy="5943600"/>
          </a:xfrm>
          <a:prstGeom prst="hexagon">
            <a:avLst>
              <a:gd name="adj" fmla="val 25000"/>
              <a:gd name="vf" fmla="val 115470"/>
            </a:avLst>
          </a:prstGeom>
          <a:blipFill dpi="0" rotWithShape="1">
            <a:blip r:embed="rId2"/>
            <a:srcRect/>
            <a:stretch>
              <a:fillRect t="3000"/>
            </a:stretch>
          </a:blipFill>
          <a:ln w="762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Freeform 2">
            <a:extLst>
              <a:ext uri="{FF2B5EF4-FFF2-40B4-BE49-F238E27FC236}">
                <a16:creationId xmlns:a16="http://schemas.microsoft.com/office/drawing/2014/main" id="{DE741955-B6CF-468D-9C46-D8588BB610FE}"/>
              </a:ext>
            </a:extLst>
          </p:cNvPr>
          <p:cNvSpPr/>
          <p:nvPr/>
        </p:nvSpPr>
        <p:spPr>
          <a:xfrm>
            <a:off x="8642456" y="3176766"/>
            <a:ext cx="3024336" cy="979817"/>
          </a:xfrm>
          <a:custGeom>
            <a:avLst/>
            <a:gdLst>
              <a:gd name="connsiteX0" fmla="*/ 0 w 2387641"/>
              <a:gd name="connsiteY0" fmla="*/ 1029282 h 2058563"/>
              <a:gd name="connsiteX1" fmla="*/ 514641 w 2387641"/>
              <a:gd name="connsiteY1" fmla="*/ 0 h 2058563"/>
              <a:gd name="connsiteX2" fmla="*/ 1873000 w 2387641"/>
              <a:gd name="connsiteY2" fmla="*/ 0 h 2058563"/>
              <a:gd name="connsiteX3" fmla="*/ 2387641 w 2387641"/>
              <a:gd name="connsiteY3" fmla="*/ 1029282 h 2058563"/>
              <a:gd name="connsiteX4" fmla="*/ 1873000 w 2387641"/>
              <a:gd name="connsiteY4" fmla="*/ 2058563 h 2058563"/>
              <a:gd name="connsiteX5" fmla="*/ 514641 w 2387641"/>
              <a:gd name="connsiteY5" fmla="*/ 2058563 h 2058563"/>
              <a:gd name="connsiteX6" fmla="*/ 0 w 2387641"/>
              <a:gd name="connsiteY6" fmla="*/ 1029282 h 20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41" h="2058563">
                <a:moveTo>
                  <a:pt x="0" y="1029282"/>
                </a:moveTo>
                <a:lnTo>
                  <a:pt x="514641" y="0"/>
                </a:lnTo>
                <a:lnTo>
                  <a:pt x="1873000" y="0"/>
                </a:lnTo>
                <a:lnTo>
                  <a:pt x="2387641" y="1029282"/>
                </a:lnTo>
                <a:lnTo>
                  <a:pt x="1873000" y="2058563"/>
                </a:lnTo>
                <a:lnTo>
                  <a:pt x="514641" y="2058563"/>
                </a:lnTo>
                <a:lnTo>
                  <a:pt x="0" y="1029282"/>
                </a:lnTo>
                <a:close/>
              </a:path>
            </a:pathLst>
          </a:custGeom>
          <a:noFill/>
          <a:ln w="635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517" tIns="388030" rIns="370517" bIns="388030" numCol="1" spcCol="1270" anchor="ctr" anchorCtr="0">
            <a:noAutofit/>
          </a:bodyPr>
          <a:lstStyle/>
          <a:p>
            <a:pPr lvl="0" algn="ctr" defTabSz="2400300">
              <a:lnSpc>
                <a:spcPct val="90000"/>
              </a:lnSpc>
              <a:spcBef>
                <a:spcPct val="0"/>
              </a:spcBef>
              <a:spcAft>
                <a:spcPct val="35000"/>
              </a:spcAft>
            </a:pPr>
            <a:r>
              <a:rPr lang="en-GB" sz="1500" b="1" dirty="0">
                <a:solidFill>
                  <a:schemeClr val="tx1"/>
                </a:solidFill>
              </a:rPr>
              <a:t>Determine origin of OC in rivers to reduce fluxes at source</a:t>
            </a:r>
            <a:endParaRPr lang="en-US" sz="1500" b="1" kern="1200" dirty="0">
              <a:solidFill>
                <a:schemeClr val="tx1"/>
              </a:solidFill>
            </a:endParaRPr>
          </a:p>
        </p:txBody>
      </p:sp>
      <p:sp>
        <p:nvSpPr>
          <p:cNvPr id="4" name="Freeform 4">
            <a:extLst>
              <a:ext uri="{FF2B5EF4-FFF2-40B4-BE49-F238E27FC236}">
                <a16:creationId xmlns:a16="http://schemas.microsoft.com/office/drawing/2014/main" id="{70E73380-7A99-4EC4-8378-F53FC2CB3B22}"/>
              </a:ext>
            </a:extLst>
          </p:cNvPr>
          <p:cNvSpPr/>
          <p:nvPr/>
        </p:nvSpPr>
        <p:spPr>
          <a:xfrm>
            <a:off x="120500" y="223102"/>
            <a:ext cx="2848906" cy="1498060"/>
          </a:xfrm>
          <a:custGeom>
            <a:avLst/>
            <a:gdLst>
              <a:gd name="connsiteX0" fmla="*/ 0 w 2387641"/>
              <a:gd name="connsiteY0" fmla="*/ 1029282 h 2058563"/>
              <a:gd name="connsiteX1" fmla="*/ 514641 w 2387641"/>
              <a:gd name="connsiteY1" fmla="*/ 0 h 2058563"/>
              <a:gd name="connsiteX2" fmla="*/ 1873000 w 2387641"/>
              <a:gd name="connsiteY2" fmla="*/ 0 h 2058563"/>
              <a:gd name="connsiteX3" fmla="*/ 2387641 w 2387641"/>
              <a:gd name="connsiteY3" fmla="*/ 1029282 h 2058563"/>
              <a:gd name="connsiteX4" fmla="*/ 1873000 w 2387641"/>
              <a:gd name="connsiteY4" fmla="*/ 2058563 h 2058563"/>
              <a:gd name="connsiteX5" fmla="*/ 514641 w 2387641"/>
              <a:gd name="connsiteY5" fmla="*/ 2058563 h 2058563"/>
              <a:gd name="connsiteX6" fmla="*/ 0 w 2387641"/>
              <a:gd name="connsiteY6" fmla="*/ 1029282 h 20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41" h="2058563">
                <a:moveTo>
                  <a:pt x="0" y="1029282"/>
                </a:moveTo>
                <a:lnTo>
                  <a:pt x="514641" y="0"/>
                </a:lnTo>
                <a:lnTo>
                  <a:pt x="1873000" y="0"/>
                </a:lnTo>
                <a:lnTo>
                  <a:pt x="2387641" y="1029282"/>
                </a:lnTo>
                <a:lnTo>
                  <a:pt x="1873000" y="2058563"/>
                </a:lnTo>
                <a:lnTo>
                  <a:pt x="514641" y="2058563"/>
                </a:lnTo>
                <a:lnTo>
                  <a:pt x="0" y="1029282"/>
                </a:lnTo>
                <a:close/>
              </a:path>
            </a:pathLst>
          </a:custGeom>
          <a:solidFill>
            <a:schemeClr val="bg1"/>
          </a:solidFill>
          <a:ln w="635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517" tIns="388030" rIns="370517" bIns="388030" numCol="1" spcCol="1270" anchor="ctr" anchorCtr="0">
            <a:noAutofit/>
          </a:bodyPr>
          <a:lstStyle/>
          <a:p>
            <a:pPr lvl="0" algn="ctr" defTabSz="2400300">
              <a:lnSpc>
                <a:spcPct val="90000"/>
              </a:lnSpc>
              <a:spcBef>
                <a:spcPct val="0"/>
              </a:spcBef>
              <a:spcAft>
                <a:spcPct val="35000"/>
              </a:spcAft>
            </a:pPr>
            <a:r>
              <a:rPr lang="en-GB" sz="2000" b="1" dirty="0">
                <a:solidFill>
                  <a:schemeClr val="tx1"/>
                </a:solidFill>
              </a:rPr>
              <a:t>Catchment Management </a:t>
            </a:r>
            <a:endParaRPr lang="en-US" sz="2000" b="1" kern="1200" dirty="0">
              <a:solidFill>
                <a:schemeClr val="tx1"/>
              </a:solidFill>
            </a:endParaRPr>
          </a:p>
        </p:txBody>
      </p:sp>
      <p:sp>
        <p:nvSpPr>
          <p:cNvPr id="5" name="Freeform 11">
            <a:extLst>
              <a:ext uri="{FF2B5EF4-FFF2-40B4-BE49-F238E27FC236}">
                <a16:creationId xmlns:a16="http://schemas.microsoft.com/office/drawing/2014/main" id="{06CE4DF3-33FA-436B-A27D-7F3E8CD17594}"/>
              </a:ext>
            </a:extLst>
          </p:cNvPr>
          <p:cNvSpPr/>
          <p:nvPr/>
        </p:nvSpPr>
        <p:spPr>
          <a:xfrm>
            <a:off x="7966533" y="5366778"/>
            <a:ext cx="2643220" cy="862343"/>
          </a:xfrm>
          <a:custGeom>
            <a:avLst/>
            <a:gdLst>
              <a:gd name="connsiteX0" fmla="*/ 0 w 2387641"/>
              <a:gd name="connsiteY0" fmla="*/ 1029282 h 2058563"/>
              <a:gd name="connsiteX1" fmla="*/ 514641 w 2387641"/>
              <a:gd name="connsiteY1" fmla="*/ 0 h 2058563"/>
              <a:gd name="connsiteX2" fmla="*/ 1873000 w 2387641"/>
              <a:gd name="connsiteY2" fmla="*/ 0 h 2058563"/>
              <a:gd name="connsiteX3" fmla="*/ 2387641 w 2387641"/>
              <a:gd name="connsiteY3" fmla="*/ 1029282 h 2058563"/>
              <a:gd name="connsiteX4" fmla="*/ 1873000 w 2387641"/>
              <a:gd name="connsiteY4" fmla="*/ 2058563 h 2058563"/>
              <a:gd name="connsiteX5" fmla="*/ 514641 w 2387641"/>
              <a:gd name="connsiteY5" fmla="*/ 2058563 h 2058563"/>
              <a:gd name="connsiteX6" fmla="*/ 0 w 2387641"/>
              <a:gd name="connsiteY6" fmla="*/ 1029282 h 20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41" h="2058563">
                <a:moveTo>
                  <a:pt x="0" y="1029282"/>
                </a:moveTo>
                <a:lnTo>
                  <a:pt x="514641" y="0"/>
                </a:lnTo>
                <a:lnTo>
                  <a:pt x="1873000" y="0"/>
                </a:lnTo>
                <a:lnTo>
                  <a:pt x="2387641" y="1029282"/>
                </a:lnTo>
                <a:lnTo>
                  <a:pt x="1873000" y="2058563"/>
                </a:lnTo>
                <a:lnTo>
                  <a:pt x="514641" y="2058563"/>
                </a:lnTo>
                <a:lnTo>
                  <a:pt x="0" y="1029282"/>
                </a:lnTo>
                <a:close/>
              </a:path>
            </a:pathLst>
          </a:custGeom>
          <a:noFill/>
          <a:ln w="635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517" tIns="388030" rIns="370517" bIns="388030" numCol="1" spcCol="1270" anchor="ctr" anchorCtr="0">
            <a:noAutofit/>
          </a:bodyPr>
          <a:lstStyle/>
          <a:p>
            <a:pPr lvl="0" algn="ctr" defTabSz="2400300">
              <a:lnSpc>
                <a:spcPct val="90000"/>
              </a:lnSpc>
              <a:spcBef>
                <a:spcPct val="0"/>
              </a:spcBef>
              <a:spcAft>
                <a:spcPct val="35000"/>
              </a:spcAft>
            </a:pPr>
            <a:r>
              <a:rPr lang="en-GB" sz="1500" b="1" dirty="0">
                <a:solidFill>
                  <a:schemeClr val="tx1"/>
                </a:solidFill>
              </a:rPr>
              <a:t>Improved estimation of OC fluxes and drivers</a:t>
            </a:r>
            <a:endParaRPr lang="en-US" sz="1500" b="1" kern="1200" dirty="0">
              <a:solidFill>
                <a:schemeClr val="tx1"/>
              </a:solidFill>
            </a:endParaRPr>
          </a:p>
        </p:txBody>
      </p:sp>
      <p:sp>
        <p:nvSpPr>
          <p:cNvPr id="6" name="Rectangle 5">
            <a:extLst>
              <a:ext uri="{FF2B5EF4-FFF2-40B4-BE49-F238E27FC236}">
                <a16:creationId xmlns:a16="http://schemas.microsoft.com/office/drawing/2014/main" id="{8BCAB9A4-9C83-4ABA-B98C-2E30E68153AD}"/>
              </a:ext>
            </a:extLst>
          </p:cNvPr>
          <p:cNvSpPr/>
          <p:nvPr/>
        </p:nvSpPr>
        <p:spPr>
          <a:xfrm>
            <a:off x="2647950" y="5338057"/>
            <a:ext cx="3641516" cy="830997"/>
          </a:xfrm>
          <a:prstGeom prst="rect">
            <a:avLst/>
          </a:prstGeom>
        </p:spPr>
        <p:txBody>
          <a:bodyPr wrap="square">
            <a:spAutoFit/>
          </a:bodyPr>
          <a:lstStyle/>
          <a:p>
            <a:pPr algn="ctr"/>
            <a:r>
              <a:rPr lang="en-GB" sz="1600" b="1" dirty="0">
                <a:solidFill>
                  <a:schemeClr val="bg1"/>
                </a:solidFill>
              </a:rPr>
              <a:t>To mitigate the impact of climate and/or anthropogenic induced sediment flows and improve water quality</a:t>
            </a:r>
            <a:endParaRPr lang="en-GB" sz="1600" dirty="0">
              <a:solidFill>
                <a:schemeClr val="bg1"/>
              </a:solidFill>
            </a:endParaRPr>
          </a:p>
        </p:txBody>
      </p:sp>
      <p:sp>
        <p:nvSpPr>
          <p:cNvPr id="7" name="Curved Down Arrow 13">
            <a:extLst>
              <a:ext uri="{FF2B5EF4-FFF2-40B4-BE49-F238E27FC236}">
                <a16:creationId xmlns:a16="http://schemas.microsoft.com/office/drawing/2014/main" id="{5277BCFE-9D25-4848-8D4A-D58942C165A2}"/>
              </a:ext>
            </a:extLst>
          </p:cNvPr>
          <p:cNvSpPr/>
          <p:nvPr/>
        </p:nvSpPr>
        <p:spPr>
          <a:xfrm rot="4881557">
            <a:off x="10872422" y="2444033"/>
            <a:ext cx="974806" cy="436191"/>
          </a:xfrm>
          <a:prstGeom prst="curved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urved Down Arrow 14">
            <a:extLst>
              <a:ext uri="{FF2B5EF4-FFF2-40B4-BE49-F238E27FC236}">
                <a16:creationId xmlns:a16="http://schemas.microsoft.com/office/drawing/2014/main" id="{84237206-FD27-4882-B142-9FC1CA8D1ECA}"/>
              </a:ext>
            </a:extLst>
          </p:cNvPr>
          <p:cNvSpPr/>
          <p:nvPr/>
        </p:nvSpPr>
        <p:spPr>
          <a:xfrm rot="7207448">
            <a:off x="10520041" y="5525860"/>
            <a:ext cx="1068246" cy="478047"/>
          </a:xfrm>
          <a:prstGeom prst="curved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Left Arrow 15">
            <a:extLst>
              <a:ext uri="{FF2B5EF4-FFF2-40B4-BE49-F238E27FC236}">
                <a16:creationId xmlns:a16="http://schemas.microsoft.com/office/drawing/2014/main" id="{00E5F296-84D5-4DC8-83A2-3C2140ABB947}"/>
              </a:ext>
            </a:extLst>
          </p:cNvPr>
          <p:cNvSpPr/>
          <p:nvPr/>
        </p:nvSpPr>
        <p:spPr>
          <a:xfrm>
            <a:off x="6245165" y="5428617"/>
            <a:ext cx="1536649" cy="738664"/>
          </a:xfrm>
          <a:prstGeom prst="leftArrow">
            <a:avLst/>
          </a:prstGeom>
          <a:solidFill>
            <a:schemeClr val="accent6">
              <a:lumMod val="75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AIM</a:t>
            </a:r>
          </a:p>
        </p:txBody>
      </p:sp>
      <p:sp>
        <p:nvSpPr>
          <p:cNvPr id="10" name="Freeform 16">
            <a:extLst>
              <a:ext uri="{FF2B5EF4-FFF2-40B4-BE49-F238E27FC236}">
                <a16:creationId xmlns:a16="http://schemas.microsoft.com/office/drawing/2014/main" id="{C9827D0D-0AAC-4C10-B049-F277B9B693FB}"/>
              </a:ext>
            </a:extLst>
          </p:cNvPr>
          <p:cNvSpPr/>
          <p:nvPr/>
        </p:nvSpPr>
        <p:spPr>
          <a:xfrm>
            <a:off x="7667625" y="409575"/>
            <a:ext cx="3524250" cy="2623175"/>
          </a:xfrm>
          <a:custGeom>
            <a:avLst/>
            <a:gdLst>
              <a:gd name="connsiteX0" fmla="*/ 0 w 2529281"/>
              <a:gd name="connsiteY0" fmla="*/ 1090341 h 2180681"/>
              <a:gd name="connsiteX1" fmla="*/ 545170 w 2529281"/>
              <a:gd name="connsiteY1" fmla="*/ 1 h 2180681"/>
              <a:gd name="connsiteX2" fmla="*/ 1984111 w 2529281"/>
              <a:gd name="connsiteY2" fmla="*/ 1 h 2180681"/>
              <a:gd name="connsiteX3" fmla="*/ 2529281 w 2529281"/>
              <a:gd name="connsiteY3" fmla="*/ 1090341 h 2180681"/>
              <a:gd name="connsiteX4" fmla="*/ 1984111 w 2529281"/>
              <a:gd name="connsiteY4" fmla="*/ 2180680 h 2180681"/>
              <a:gd name="connsiteX5" fmla="*/ 545170 w 2529281"/>
              <a:gd name="connsiteY5" fmla="*/ 2180680 h 2180681"/>
              <a:gd name="connsiteX6" fmla="*/ 0 w 2529281"/>
              <a:gd name="connsiteY6" fmla="*/ 1090341 h 2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81" h="2180681">
                <a:moveTo>
                  <a:pt x="0" y="1090341"/>
                </a:moveTo>
                <a:lnTo>
                  <a:pt x="545170" y="1"/>
                </a:lnTo>
                <a:lnTo>
                  <a:pt x="1984111" y="1"/>
                </a:lnTo>
                <a:lnTo>
                  <a:pt x="2529281" y="1090341"/>
                </a:lnTo>
                <a:lnTo>
                  <a:pt x="1984111" y="2180680"/>
                </a:lnTo>
                <a:lnTo>
                  <a:pt x="545170" y="2180680"/>
                </a:lnTo>
                <a:lnTo>
                  <a:pt x="0" y="1090341"/>
                </a:lnTo>
                <a:close/>
              </a:path>
            </a:pathLst>
          </a:custGeom>
          <a:noFill/>
          <a:ln w="635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2497" tIns="356181" rIns="392497" bIns="356181" numCol="1" spcCol="1270" anchor="ctr" anchorCtr="0">
            <a:noAutofit/>
          </a:bodyPr>
          <a:lstStyle/>
          <a:p>
            <a:pPr lvl="0" algn="ctr" defTabSz="622300">
              <a:lnSpc>
                <a:spcPct val="90000"/>
              </a:lnSpc>
              <a:spcBef>
                <a:spcPct val="0"/>
              </a:spcBef>
              <a:spcAft>
                <a:spcPct val="35000"/>
              </a:spcAft>
            </a:pPr>
            <a:r>
              <a:rPr lang="en-GB" sz="1600" b="1" kern="1200" dirty="0">
                <a:solidFill>
                  <a:schemeClr val="tx1"/>
                </a:solidFill>
              </a:rPr>
              <a:t>Accelerated soil erosion due to human activity and/or changes in climate can result in a significant flux of soil, nutrients and OC from land to freshwater</a:t>
            </a:r>
            <a:endParaRPr lang="en-US" sz="1600" b="1" kern="1200" dirty="0">
              <a:solidFill>
                <a:schemeClr val="tx1"/>
              </a:solidFill>
            </a:endParaRPr>
          </a:p>
        </p:txBody>
      </p:sp>
      <p:sp>
        <p:nvSpPr>
          <p:cNvPr id="11" name="Freeform 17">
            <a:extLst>
              <a:ext uri="{FF2B5EF4-FFF2-40B4-BE49-F238E27FC236}">
                <a16:creationId xmlns:a16="http://schemas.microsoft.com/office/drawing/2014/main" id="{847C362F-D658-4E5F-8E88-6D66549CD587}"/>
              </a:ext>
            </a:extLst>
          </p:cNvPr>
          <p:cNvSpPr/>
          <p:nvPr/>
        </p:nvSpPr>
        <p:spPr>
          <a:xfrm>
            <a:off x="8252041" y="4340652"/>
            <a:ext cx="3024336" cy="864096"/>
          </a:xfrm>
          <a:custGeom>
            <a:avLst/>
            <a:gdLst>
              <a:gd name="connsiteX0" fmla="*/ 0 w 2387641"/>
              <a:gd name="connsiteY0" fmla="*/ 1029282 h 2058563"/>
              <a:gd name="connsiteX1" fmla="*/ 514641 w 2387641"/>
              <a:gd name="connsiteY1" fmla="*/ 0 h 2058563"/>
              <a:gd name="connsiteX2" fmla="*/ 1873000 w 2387641"/>
              <a:gd name="connsiteY2" fmla="*/ 0 h 2058563"/>
              <a:gd name="connsiteX3" fmla="*/ 2387641 w 2387641"/>
              <a:gd name="connsiteY3" fmla="*/ 1029282 h 2058563"/>
              <a:gd name="connsiteX4" fmla="*/ 1873000 w 2387641"/>
              <a:gd name="connsiteY4" fmla="*/ 2058563 h 2058563"/>
              <a:gd name="connsiteX5" fmla="*/ 514641 w 2387641"/>
              <a:gd name="connsiteY5" fmla="*/ 2058563 h 2058563"/>
              <a:gd name="connsiteX6" fmla="*/ 0 w 2387641"/>
              <a:gd name="connsiteY6" fmla="*/ 1029282 h 20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41" h="2058563">
                <a:moveTo>
                  <a:pt x="0" y="1029282"/>
                </a:moveTo>
                <a:lnTo>
                  <a:pt x="514641" y="0"/>
                </a:lnTo>
                <a:lnTo>
                  <a:pt x="1873000" y="0"/>
                </a:lnTo>
                <a:lnTo>
                  <a:pt x="2387641" y="1029282"/>
                </a:lnTo>
                <a:lnTo>
                  <a:pt x="1873000" y="2058563"/>
                </a:lnTo>
                <a:lnTo>
                  <a:pt x="514641" y="2058563"/>
                </a:lnTo>
                <a:lnTo>
                  <a:pt x="0" y="1029282"/>
                </a:lnTo>
                <a:close/>
              </a:path>
            </a:pathLst>
          </a:custGeom>
          <a:noFill/>
          <a:ln w="635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517" tIns="388030" rIns="370517" bIns="388030" numCol="1" spcCol="1270" anchor="ctr" anchorCtr="0">
            <a:noAutofit/>
          </a:bodyPr>
          <a:lstStyle/>
          <a:p>
            <a:pPr lvl="0" algn="ctr" defTabSz="2400300">
              <a:lnSpc>
                <a:spcPct val="90000"/>
              </a:lnSpc>
              <a:spcBef>
                <a:spcPct val="0"/>
              </a:spcBef>
              <a:spcAft>
                <a:spcPct val="35000"/>
              </a:spcAft>
            </a:pPr>
            <a:r>
              <a:rPr lang="en-GB" sz="1500" b="1" dirty="0">
                <a:solidFill>
                  <a:schemeClr val="tx1"/>
                </a:solidFill>
              </a:rPr>
              <a:t>Trace transport and deposition within the catchment</a:t>
            </a:r>
            <a:endParaRPr lang="en-US" sz="1500" b="1" kern="1200" dirty="0">
              <a:solidFill>
                <a:schemeClr val="tx1"/>
              </a:solidFill>
            </a:endParaRPr>
          </a:p>
        </p:txBody>
      </p:sp>
      <p:sp>
        <p:nvSpPr>
          <p:cNvPr id="12" name="Curved Down Arrow 18">
            <a:extLst>
              <a:ext uri="{FF2B5EF4-FFF2-40B4-BE49-F238E27FC236}">
                <a16:creationId xmlns:a16="http://schemas.microsoft.com/office/drawing/2014/main" id="{FCD5BEB0-C5BB-4546-B693-B74C6CC76FB3}"/>
              </a:ext>
            </a:extLst>
          </p:cNvPr>
          <p:cNvSpPr/>
          <p:nvPr/>
        </p:nvSpPr>
        <p:spPr>
          <a:xfrm rot="6592747">
            <a:off x="11175418" y="4214162"/>
            <a:ext cx="732750" cy="301836"/>
          </a:xfrm>
          <a:prstGeom prst="curved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Right 12">
            <a:hlinkClick r:id="rId3" action="ppaction://hlinksldjump"/>
            <a:extLst>
              <a:ext uri="{FF2B5EF4-FFF2-40B4-BE49-F238E27FC236}">
                <a16:creationId xmlns:a16="http://schemas.microsoft.com/office/drawing/2014/main" id="{47BC18CA-930A-40B3-AECA-04DB8EB8EDD1}"/>
              </a:ext>
            </a:extLst>
          </p:cNvPr>
          <p:cNvSpPr/>
          <p:nvPr/>
        </p:nvSpPr>
        <p:spPr>
          <a:xfrm flipH="1">
            <a:off x="253850" y="5611049"/>
            <a:ext cx="1430526" cy="1163889"/>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177899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1C5C30C9-D851-4836-A3E3-73737552662A}"/>
              </a:ext>
            </a:extLst>
          </p:cNvPr>
          <p:cNvSpPr/>
          <p:nvPr/>
        </p:nvSpPr>
        <p:spPr>
          <a:xfrm>
            <a:off x="2533651" y="428626"/>
            <a:ext cx="9496078" cy="6143624"/>
          </a:xfrm>
          <a:prstGeom prst="hexagon">
            <a:avLst>
              <a:gd name="adj" fmla="val 25000"/>
              <a:gd name="vf" fmla="val 115470"/>
            </a:avLst>
          </a:prstGeom>
          <a:blipFill dpi="0" rotWithShape="1">
            <a:blip r:embed="rId2"/>
            <a:srcRect/>
            <a:stretch>
              <a:fillRect l="13000" t="4000" r="14000" b="4000"/>
            </a:stretch>
          </a:blipFill>
          <a:ln w="635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Freeform 3">
            <a:extLst>
              <a:ext uri="{FF2B5EF4-FFF2-40B4-BE49-F238E27FC236}">
                <a16:creationId xmlns:a16="http://schemas.microsoft.com/office/drawing/2014/main" id="{C34F3845-09A7-458F-9D72-F859E20CB056}"/>
              </a:ext>
            </a:extLst>
          </p:cNvPr>
          <p:cNvSpPr/>
          <p:nvPr/>
        </p:nvSpPr>
        <p:spPr>
          <a:xfrm>
            <a:off x="115608" y="220105"/>
            <a:ext cx="3027641" cy="2675495"/>
          </a:xfrm>
          <a:custGeom>
            <a:avLst/>
            <a:gdLst>
              <a:gd name="connsiteX0" fmla="*/ 0 w 2387641"/>
              <a:gd name="connsiteY0" fmla="*/ 1029282 h 2058563"/>
              <a:gd name="connsiteX1" fmla="*/ 514641 w 2387641"/>
              <a:gd name="connsiteY1" fmla="*/ 0 h 2058563"/>
              <a:gd name="connsiteX2" fmla="*/ 1873000 w 2387641"/>
              <a:gd name="connsiteY2" fmla="*/ 0 h 2058563"/>
              <a:gd name="connsiteX3" fmla="*/ 2387641 w 2387641"/>
              <a:gd name="connsiteY3" fmla="*/ 1029282 h 2058563"/>
              <a:gd name="connsiteX4" fmla="*/ 1873000 w 2387641"/>
              <a:gd name="connsiteY4" fmla="*/ 2058563 h 2058563"/>
              <a:gd name="connsiteX5" fmla="*/ 514641 w 2387641"/>
              <a:gd name="connsiteY5" fmla="*/ 2058563 h 2058563"/>
              <a:gd name="connsiteX6" fmla="*/ 0 w 2387641"/>
              <a:gd name="connsiteY6" fmla="*/ 1029282 h 20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41" h="2058563">
                <a:moveTo>
                  <a:pt x="0" y="1029282"/>
                </a:moveTo>
                <a:lnTo>
                  <a:pt x="514641" y="0"/>
                </a:lnTo>
                <a:lnTo>
                  <a:pt x="1873000" y="0"/>
                </a:lnTo>
                <a:lnTo>
                  <a:pt x="2387641" y="1029282"/>
                </a:lnTo>
                <a:lnTo>
                  <a:pt x="1873000" y="2058563"/>
                </a:lnTo>
                <a:lnTo>
                  <a:pt x="514641" y="2058563"/>
                </a:lnTo>
                <a:lnTo>
                  <a:pt x="0" y="1029282"/>
                </a:lnTo>
                <a:close/>
              </a:path>
            </a:pathLst>
          </a:custGeom>
          <a:noFill/>
          <a:ln w="635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517" tIns="388030" rIns="370517" bIns="388030" numCol="1" spcCol="1270" anchor="ctr" anchorCtr="0">
            <a:noAutofit/>
          </a:bodyPr>
          <a:lstStyle/>
          <a:p>
            <a:pPr algn="ctr"/>
            <a:r>
              <a:rPr lang="en-GB" sz="1700" b="1" dirty="0">
                <a:solidFill>
                  <a:schemeClr val="tx1"/>
                </a:solidFill>
              </a:rPr>
              <a:t>In this innovative study </a:t>
            </a:r>
            <a:r>
              <a:rPr lang="en-GB" sz="1700" b="1" dirty="0">
                <a:solidFill>
                  <a:schemeClr val="tx1"/>
                </a:solidFill>
                <a:hlinkClick r:id="rId3" action="ppaction://hlinksldjump"/>
              </a:rPr>
              <a:t>sediment fingerprinting </a:t>
            </a:r>
            <a:r>
              <a:rPr lang="en-GB" sz="1700" b="1" dirty="0">
                <a:solidFill>
                  <a:schemeClr val="tx1"/>
                </a:solidFill>
              </a:rPr>
              <a:t>studies of riverine OC is combined with OC loss modelling of the terrestrial catchment</a:t>
            </a:r>
          </a:p>
        </p:txBody>
      </p:sp>
      <p:sp>
        <p:nvSpPr>
          <p:cNvPr id="6" name="Arrow: Right 5">
            <a:hlinkClick r:id="rId4" action="ppaction://hlinksldjump"/>
            <a:extLst>
              <a:ext uri="{FF2B5EF4-FFF2-40B4-BE49-F238E27FC236}">
                <a16:creationId xmlns:a16="http://schemas.microsoft.com/office/drawing/2014/main" id="{F08AF52B-8656-4152-B388-39ACAC909612}"/>
              </a:ext>
            </a:extLst>
          </p:cNvPr>
          <p:cNvSpPr/>
          <p:nvPr/>
        </p:nvSpPr>
        <p:spPr>
          <a:xfrm flipH="1">
            <a:off x="115607" y="5589005"/>
            <a:ext cx="1417917" cy="1202319"/>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7" name="Arrow: Right 6">
            <a:hlinkClick r:id="rId5" action="ppaction://hlinksldjump"/>
            <a:extLst>
              <a:ext uri="{FF2B5EF4-FFF2-40B4-BE49-F238E27FC236}">
                <a16:creationId xmlns:a16="http://schemas.microsoft.com/office/drawing/2014/main" id="{D719C944-A27E-4911-98E6-165A3C1CABBB}"/>
              </a:ext>
            </a:extLst>
          </p:cNvPr>
          <p:cNvSpPr/>
          <p:nvPr/>
        </p:nvSpPr>
        <p:spPr>
          <a:xfrm>
            <a:off x="927337" y="4064361"/>
            <a:ext cx="1728997" cy="2090036"/>
          </a:xfrm>
          <a:prstGeom prst="rightArrow">
            <a:avLst>
              <a:gd name="adj1" fmla="val 50000"/>
              <a:gd name="adj2" fmla="val 49217"/>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Our Study </a:t>
            </a:r>
          </a:p>
        </p:txBody>
      </p:sp>
    </p:spTree>
    <p:extLst>
      <p:ext uri="{BB962C8B-B14F-4D97-AF65-F5344CB8AC3E}">
        <p14:creationId xmlns:p14="http://schemas.microsoft.com/office/powerpoint/2010/main" val="1280386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512" y="1226076"/>
            <a:ext cx="4958686" cy="4552448"/>
          </a:xfrm>
          <a:prstGeom prst="rect">
            <a:avLst/>
          </a:prstGeom>
        </p:spPr>
      </p:pic>
      <p:sp>
        <p:nvSpPr>
          <p:cNvPr id="5" name="Rectangle 4">
            <a:extLst>
              <a:ext uri="{FF2B5EF4-FFF2-40B4-BE49-F238E27FC236}">
                <a16:creationId xmlns:a16="http://schemas.microsoft.com/office/drawing/2014/main" id="{F414F822-BD2E-419F-B4BF-2E5D883B6EE7}"/>
              </a:ext>
            </a:extLst>
          </p:cNvPr>
          <p:cNvSpPr/>
          <p:nvPr/>
        </p:nvSpPr>
        <p:spPr>
          <a:xfrm>
            <a:off x="9992234" y="80558"/>
            <a:ext cx="1886421" cy="1582334"/>
          </a:xfrm>
          <a:prstGeom prst="rect">
            <a:avLst/>
          </a:prstGeom>
          <a:blipFill rotWithShape="1">
            <a:blip r:embed="rId3"/>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7" name="Hexagon 6">
            <a:hlinkClick r:id="rId4" action="ppaction://hlinksldjump"/>
            <a:extLst>
              <a:ext uri="{FF2B5EF4-FFF2-40B4-BE49-F238E27FC236}">
                <a16:creationId xmlns:a16="http://schemas.microsoft.com/office/drawing/2014/main" id="{14CAE00A-DDE5-4A95-8EE0-6F33C54EB83B}"/>
              </a:ext>
            </a:extLst>
          </p:cNvPr>
          <p:cNvSpPr/>
          <p:nvPr/>
        </p:nvSpPr>
        <p:spPr>
          <a:xfrm>
            <a:off x="7875033" y="5799367"/>
            <a:ext cx="3695791" cy="926260"/>
          </a:xfrm>
          <a:prstGeom prst="hexagon">
            <a:avLst/>
          </a:prstGeom>
          <a:solidFill>
            <a:schemeClr val="accent6">
              <a:lumMod val="75000"/>
            </a:schemeClr>
          </a:solidFill>
          <a:ln>
            <a:solidFill>
              <a:schemeClr val="bg1">
                <a:lumMod val="6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Loch Davan and the Logie Burn, Aberdeenshire, UK </a:t>
            </a:r>
            <a:r>
              <a:rPr lang="en-GB" sz="1600" b="1" dirty="0">
                <a:solidFill>
                  <a:schemeClr val="bg1"/>
                </a:solidFill>
                <a:sym typeface="Wingdings" panose="05000000000000000000" pitchFamily="2" charset="2"/>
              </a:rPr>
              <a:t></a:t>
            </a:r>
            <a:r>
              <a:rPr lang="en-GB" sz="1600" b="1" dirty="0">
                <a:solidFill>
                  <a:schemeClr val="bg1"/>
                </a:solidFill>
              </a:rPr>
              <a:t> </a:t>
            </a:r>
          </a:p>
        </p:txBody>
      </p:sp>
      <p:grpSp>
        <p:nvGrpSpPr>
          <p:cNvPr id="8" name="Group 7">
            <a:extLst>
              <a:ext uri="{FF2B5EF4-FFF2-40B4-BE49-F238E27FC236}">
                <a16:creationId xmlns:a16="http://schemas.microsoft.com/office/drawing/2014/main" id="{4494AA2A-50A2-4547-9028-E8D16068D611}"/>
              </a:ext>
            </a:extLst>
          </p:cNvPr>
          <p:cNvGrpSpPr/>
          <p:nvPr/>
        </p:nvGrpSpPr>
        <p:grpSpPr>
          <a:xfrm>
            <a:off x="226290" y="1562897"/>
            <a:ext cx="6700954" cy="4007475"/>
            <a:chOff x="0" y="0"/>
            <a:chExt cx="8035804" cy="4949465"/>
          </a:xfrm>
        </p:grpSpPr>
        <p:pic>
          <p:nvPicPr>
            <p:cNvPr id="9" name="Picture 8" descr="Screen Clipping">
              <a:extLst>
                <a:ext uri="{FF2B5EF4-FFF2-40B4-BE49-F238E27FC236}">
                  <a16:creationId xmlns:a16="http://schemas.microsoft.com/office/drawing/2014/main" id="{FC75033E-CF08-4856-8A4C-E095BA8CB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756" y="2361773"/>
              <a:ext cx="458260" cy="637578"/>
            </a:xfrm>
            <a:prstGeom prst="rect">
              <a:avLst/>
            </a:prstGeom>
          </p:spPr>
        </p:pic>
        <p:pic>
          <p:nvPicPr>
            <p:cNvPr id="10" name="Picture 9" descr="Screen Clipping">
              <a:extLst>
                <a:ext uri="{FF2B5EF4-FFF2-40B4-BE49-F238E27FC236}">
                  <a16:creationId xmlns:a16="http://schemas.microsoft.com/office/drawing/2014/main" id="{CEE92E78-9B5C-4B5B-B356-0CC5B5B491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3482" y="740083"/>
              <a:ext cx="4804947" cy="4209382"/>
            </a:xfrm>
            <a:prstGeom prst="rect">
              <a:avLst/>
            </a:prstGeom>
          </p:spPr>
        </p:pic>
        <p:pic>
          <p:nvPicPr>
            <p:cNvPr id="11" name="Picture 10" descr="Screen Clipping">
              <a:extLst>
                <a:ext uri="{FF2B5EF4-FFF2-40B4-BE49-F238E27FC236}">
                  <a16:creationId xmlns:a16="http://schemas.microsoft.com/office/drawing/2014/main" id="{CE336281-B7DC-4EE8-A7F9-AD4B822687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68576"/>
              <a:ext cx="2132843" cy="1787947"/>
            </a:xfrm>
            <a:prstGeom prst="rect">
              <a:avLst/>
            </a:prstGeom>
            <a:ln>
              <a:solidFill>
                <a:schemeClr val="tx1"/>
              </a:solidFill>
            </a:ln>
          </p:spPr>
        </p:pic>
        <p:pic>
          <p:nvPicPr>
            <p:cNvPr id="12" name="Picture 11" descr="Screen Clipping">
              <a:extLst>
                <a:ext uri="{FF2B5EF4-FFF2-40B4-BE49-F238E27FC236}">
                  <a16:creationId xmlns:a16="http://schemas.microsoft.com/office/drawing/2014/main" id="{FE279C80-EE79-4662-8B43-099031E6A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7229" y="81448"/>
              <a:ext cx="1781787" cy="1808179"/>
            </a:xfrm>
            <a:prstGeom prst="rect">
              <a:avLst/>
            </a:prstGeom>
          </p:spPr>
        </p:pic>
        <p:grpSp>
          <p:nvGrpSpPr>
            <p:cNvPr id="13" name="Group 12">
              <a:extLst>
                <a:ext uri="{FF2B5EF4-FFF2-40B4-BE49-F238E27FC236}">
                  <a16:creationId xmlns:a16="http://schemas.microsoft.com/office/drawing/2014/main" id="{D3B0700A-95B7-4FBD-9B0E-4DF2721B8386}"/>
                </a:ext>
              </a:extLst>
            </p:cNvPr>
            <p:cNvGrpSpPr/>
            <p:nvPr/>
          </p:nvGrpSpPr>
          <p:grpSpPr>
            <a:xfrm>
              <a:off x="1" y="0"/>
              <a:ext cx="2132843" cy="2773641"/>
              <a:chOff x="1" y="0"/>
              <a:chExt cx="3067667" cy="3643895"/>
            </a:xfrm>
          </p:grpSpPr>
          <p:pic>
            <p:nvPicPr>
              <p:cNvPr id="16" name="Picture 15" descr="Screen Clipping">
                <a:extLst>
                  <a:ext uri="{FF2B5EF4-FFF2-40B4-BE49-F238E27FC236}">
                    <a16:creationId xmlns:a16="http://schemas.microsoft.com/office/drawing/2014/main" id="{C1E0FF8D-BC68-474A-BE95-919A65425D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3067667" cy="3643895"/>
              </a:xfrm>
              <a:prstGeom prst="rect">
                <a:avLst/>
              </a:prstGeom>
              <a:ln>
                <a:solidFill>
                  <a:schemeClr val="tx1"/>
                </a:solidFill>
              </a:ln>
            </p:spPr>
          </p:pic>
          <p:sp>
            <p:nvSpPr>
              <p:cNvPr id="17" name="Rectangle 16">
                <a:extLst>
                  <a:ext uri="{FF2B5EF4-FFF2-40B4-BE49-F238E27FC236}">
                    <a16:creationId xmlns:a16="http://schemas.microsoft.com/office/drawing/2014/main" id="{2F04D64B-3040-4CA9-BF5A-F5834AFA285B}"/>
                  </a:ext>
                </a:extLst>
              </p:cNvPr>
              <p:cNvSpPr/>
              <p:nvPr/>
            </p:nvSpPr>
            <p:spPr>
              <a:xfrm>
                <a:off x="1253655" y="3260965"/>
                <a:ext cx="332509" cy="26477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4" name="Picture 13" descr="Screen Clipping">
              <a:extLst>
                <a:ext uri="{FF2B5EF4-FFF2-40B4-BE49-F238E27FC236}">
                  <a16:creationId xmlns:a16="http://schemas.microsoft.com/office/drawing/2014/main" id="{53B8140E-0C4C-4BBA-BF3C-A76C3CEDC0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5645" y="0"/>
              <a:ext cx="893019" cy="1102817"/>
            </a:xfrm>
            <a:prstGeom prst="rect">
              <a:avLst/>
            </a:prstGeom>
          </p:spPr>
        </p:pic>
        <p:pic>
          <p:nvPicPr>
            <p:cNvPr id="15" name="Picture 14" descr="Screen Clipping">
              <a:extLst>
                <a:ext uri="{FF2B5EF4-FFF2-40B4-BE49-F238E27FC236}">
                  <a16:creationId xmlns:a16="http://schemas.microsoft.com/office/drawing/2014/main" id="{A1D7356F-44A1-414A-83B0-7BC7CC11EF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0789" y="0"/>
              <a:ext cx="1135015" cy="1102817"/>
            </a:xfrm>
            <a:prstGeom prst="rect">
              <a:avLst/>
            </a:prstGeom>
          </p:spPr>
        </p:pic>
      </p:grpSp>
      <p:sp>
        <p:nvSpPr>
          <p:cNvPr id="18" name="Hexagon 17">
            <a:hlinkClick r:id="rId12" action="ppaction://hlinksldjump"/>
            <a:extLst>
              <a:ext uri="{FF2B5EF4-FFF2-40B4-BE49-F238E27FC236}">
                <a16:creationId xmlns:a16="http://schemas.microsoft.com/office/drawing/2014/main" id="{09903A23-EBAF-4B72-BF18-8AFC605DBF35}"/>
              </a:ext>
            </a:extLst>
          </p:cNvPr>
          <p:cNvSpPr/>
          <p:nvPr/>
        </p:nvSpPr>
        <p:spPr>
          <a:xfrm>
            <a:off x="2699240" y="5799462"/>
            <a:ext cx="3570931" cy="916834"/>
          </a:xfrm>
          <a:prstGeom prst="hexagon">
            <a:avLst/>
          </a:prstGeom>
          <a:solidFill>
            <a:schemeClr val="accent6">
              <a:lumMod val="75000"/>
            </a:schemeClr>
          </a:solidFill>
          <a:ln>
            <a:solidFill>
              <a:schemeClr val="bg1">
                <a:lumMod val="6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bg1"/>
                </a:solidFill>
              </a:rPr>
              <a:t>Loe</a:t>
            </a:r>
            <a:r>
              <a:rPr lang="en-GB" sz="1600" b="1" dirty="0">
                <a:solidFill>
                  <a:schemeClr val="bg1"/>
                </a:solidFill>
              </a:rPr>
              <a:t> Pool and Carminowe Creek, Cornwall, UK </a:t>
            </a:r>
            <a:r>
              <a:rPr lang="en-GB" sz="1600" b="1" dirty="0">
                <a:solidFill>
                  <a:schemeClr val="bg1"/>
                </a:solidFill>
                <a:sym typeface="Wingdings" panose="05000000000000000000" pitchFamily="2" charset="2"/>
              </a:rPr>
              <a:t></a:t>
            </a:r>
            <a:endParaRPr lang="en-GB" sz="1600" b="1" dirty="0">
              <a:solidFill>
                <a:schemeClr val="bg1"/>
              </a:solidFill>
            </a:endParaRPr>
          </a:p>
        </p:txBody>
      </p:sp>
      <p:sp>
        <p:nvSpPr>
          <p:cNvPr id="19" name="Hexagon 18">
            <a:extLst>
              <a:ext uri="{FF2B5EF4-FFF2-40B4-BE49-F238E27FC236}">
                <a16:creationId xmlns:a16="http://schemas.microsoft.com/office/drawing/2014/main" id="{09044385-8B9D-46A8-A647-83CE9E04B093}"/>
              </a:ext>
            </a:extLst>
          </p:cNvPr>
          <p:cNvSpPr/>
          <p:nvPr/>
        </p:nvSpPr>
        <p:spPr>
          <a:xfrm>
            <a:off x="510323" y="258981"/>
            <a:ext cx="6678189" cy="729971"/>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Two UK catchments with mixed land-uses</a:t>
            </a:r>
          </a:p>
        </p:txBody>
      </p:sp>
      <p:sp>
        <p:nvSpPr>
          <p:cNvPr id="20" name="Arrow: Right 19">
            <a:hlinkClick r:id="rId13" action="ppaction://hlinksldjump"/>
            <a:extLst>
              <a:ext uri="{FF2B5EF4-FFF2-40B4-BE49-F238E27FC236}">
                <a16:creationId xmlns:a16="http://schemas.microsoft.com/office/drawing/2014/main" id="{3287972A-5530-464A-9E9A-85BA18439C2E}"/>
              </a:ext>
            </a:extLst>
          </p:cNvPr>
          <p:cNvSpPr/>
          <p:nvPr/>
        </p:nvSpPr>
        <p:spPr>
          <a:xfrm flipH="1">
            <a:off x="98658" y="5734050"/>
            <a:ext cx="1158642" cy="107292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pic>
        <p:nvPicPr>
          <p:cNvPr id="6" name="Picture 5" descr="Screen Clippi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17631" y="542988"/>
            <a:ext cx="1896687" cy="197317"/>
          </a:xfrm>
          <a:prstGeom prst="rect">
            <a:avLst/>
          </a:prstGeom>
        </p:spPr>
      </p:pic>
      <p:pic>
        <p:nvPicPr>
          <p:cNvPr id="21" name="Picture 20" descr="Screen Clippi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78109" y="740305"/>
            <a:ext cx="834514" cy="821407"/>
          </a:xfrm>
          <a:prstGeom prst="rect">
            <a:avLst/>
          </a:prstGeom>
        </p:spPr>
      </p:pic>
      <p:pic>
        <p:nvPicPr>
          <p:cNvPr id="22" name="Picture 21" descr="Screen Clippi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84287" y="4612415"/>
            <a:ext cx="1093204" cy="425774"/>
          </a:xfrm>
          <a:prstGeom prst="rect">
            <a:avLst/>
          </a:prstGeom>
        </p:spPr>
      </p:pic>
      <p:pic>
        <p:nvPicPr>
          <p:cNvPr id="25" name="Picture 24" descr="Screen Clippi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00152" y="1779591"/>
            <a:ext cx="1243818" cy="1235058"/>
          </a:xfrm>
          <a:prstGeom prst="rect">
            <a:avLst/>
          </a:prstGeom>
        </p:spPr>
      </p:pic>
    </p:spTree>
    <p:extLst>
      <p:ext uri="{BB962C8B-B14F-4D97-AF65-F5344CB8AC3E}">
        <p14:creationId xmlns:p14="http://schemas.microsoft.com/office/powerpoint/2010/main" val="251636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hlinkClick r:id="rId2" action="ppaction://hlinksldjump"/>
            <a:extLst>
              <a:ext uri="{FF2B5EF4-FFF2-40B4-BE49-F238E27FC236}">
                <a16:creationId xmlns:a16="http://schemas.microsoft.com/office/drawing/2014/main" id="{C1573080-C844-456A-BD87-FB71772E8361}"/>
              </a:ext>
            </a:extLst>
          </p:cNvPr>
          <p:cNvSpPr/>
          <p:nvPr/>
        </p:nvSpPr>
        <p:spPr>
          <a:xfrm>
            <a:off x="114301" y="2093596"/>
            <a:ext cx="2934132" cy="2016224"/>
          </a:xfrm>
          <a:prstGeom prst="hexagon">
            <a:avLst/>
          </a:prstGeom>
          <a:solidFill>
            <a:schemeClr val="accent6">
              <a:lumMod val="75000"/>
            </a:schemeClr>
          </a:solidFill>
          <a:ln w="38100">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bg1"/>
                </a:solidFill>
              </a:rPr>
              <a:t>Comparison of two sediment origin techniques </a:t>
            </a:r>
            <a:r>
              <a:rPr lang="en-GB" sz="1900" b="1" dirty="0">
                <a:solidFill>
                  <a:schemeClr val="bg1"/>
                </a:solidFill>
                <a:sym typeface="Wingdings" panose="05000000000000000000" pitchFamily="2" charset="2"/>
              </a:rPr>
              <a:t></a:t>
            </a:r>
            <a:r>
              <a:rPr lang="en-GB" sz="1900" b="1" dirty="0">
                <a:solidFill>
                  <a:schemeClr val="bg1"/>
                </a:solidFill>
              </a:rPr>
              <a:t> </a:t>
            </a:r>
          </a:p>
        </p:txBody>
      </p:sp>
      <p:sp>
        <p:nvSpPr>
          <p:cNvPr id="6" name="Hexagon 5">
            <a:extLst>
              <a:ext uri="{FF2B5EF4-FFF2-40B4-BE49-F238E27FC236}">
                <a16:creationId xmlns:a16="http://schemas.microsoft.com/office/drawing/2014/main" id="{7B736C5A-5217-4E2A-9364-FCB09CD86763}"/>
              </a:ext>
            </a:extLst>
          </p:cNvPr>
          <p:cNvSpPr/>
          <p:nvPr/>
        </p:nvSpPr>
        <p:spPr>
          <a:xfrm>
            <a:off x="2860389" y="919212"/>
            <a:ext cx="2484928" cy="2016225"/>
          </a:xfrm>
          <a:prstGeom prst="hexagon">
            <a:avLst>
              <a:gd name="adj" fmla="val 25000"/>
              <a:gd name="vf" fmla="val 115470"/>
            </a:avLst>
          </a:prstGeom>
          <a:blipFill dpi="0" rotWithShape="1">
            <a:blip r:embed="rId3"/>
            <a:srcRect/>
            <a:stretch>
              <a:fillRect t="-2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Hexagon 7">
            <a:extLst>
              <a:ext uri="{FF2B5EF4-FFF2-40B4-BE49-F238E27FC236}">
                <a16:creationId xmlns:a16="http://schemas.microsoft.com/office/drawing/2014/main" id="{E13038DF-C3F4-4CFC-B0B8-70BD86BB3110}"/>
              </a:ext>
            </a:extLst>
          </p:cNvPr>
          <p:cNvSpPr/>
          <p:nvPr/>
        </p:nvSpPr>
        <p:spPr>
          <a:xfrm>
            <a:off x="743815" y="455132"/>
            <a:ext cx="2376264" cy="843225"/>
          </a:xfrm>
          <a:prstGeom prst="hexagon">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hlinkClick r:id="rId4" action="ppaction://hlinksldjump"/>
              </a:rPr>
              <a:t>RUSLE</a:t>
            </a:r>
            <a:r>
              <a:rPr lang="en-GB" sz="1600" b="1" dirty="0">
                <a:solidFill>
                  <a:schemeClr val="tx1"/>
                </a:solidFill>
              </a:rPr>
              <a:t>-based soil erosion models</a:t>
            </a:r>
          </a:p>
        </p:txBody>
      </p:sp>
      <p:sp>
        <p:nvSpPr>
          <p:cNvPr id="9" name="Hexagon 8">
            <a:extLst>
              <a:ext uri="{FF2B5EF4-FFF2-40B4-BE49-F238E27FC236}">
                <a16:creationId xmlns:a16="http://schemas.microsoft.com/office/drawing/2014/main" id="{55DFD62D-EBA2-429C-A593-CBAFF15D72A4}"/>
              </a:ext>
            </a:extLst>
          </p:cNvPr>
          <p:cNvSpPr/>
          <p:nvPr/>
        </p:nvSpPr>
        <p:spPr>
          <a:xfrm>
            <a:off x="724765" y="4899210"/>
            <a:ext cx="2376264" cy="843225"/>
          </a:xfrm>
          <a:prstGeom prst="hexagon">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hlinkClick r:id="rId5" action="ppaction://hlinksldjump"/>
              </a:rPr>
              <a:t>Sediment Fingerprinting</a:t>
            </a:r>
            <a:endParaRPr lang="en-GB" sz="1600" b="1" dirty="0">
              <a:solidFill>
                <a:schemeClr val="tx1"/>
              </a:solidFill>
            </a:endParaRPr>
          </a:p>
        </p:txBody>
      </p:sp>
      <p:sp>
        <p:nvSpPr>
          <p:cNvPr id="10" name="Hexagon 9">
            <a:extLst>
              <a:ext uri="{FF2B5EF4-FFF2-40B4-BE49-F238E27FC236}">
                <a16:creationId xmlns:a16="http://schemas.microsoft.com/office/drawing/2014/main" id="{FBC89DEB-9A9C-407D-95C4-8ACF500D8CB4}"/>
              </a:ext>
            </a:extLst>
          </p:cNvPr>
          <p:cNvSpPr/>
          <p:nvPr/>
        </p:nvSpPr>
        <p:spPr>
          <a:xfrm>
            <a:off x="2860389" y="3230295"/>
            <a:ext cx="2484928" cy="2093680"/>
          </a:xfrm>
          <a:prstGeom prst="hexagon">
            <a:avLst>
              <a:gd name="adj" fmla="val 25000"/>
              <a:gd name="vf" fmla="val 115470"/>
            </a:avLst>
          </a:prstGeom>
          <a:blipFill dpi="0" rotWithShape="1">
            <a:blip r:embed="rId6"/>
            <a:srcRect/>
            <a:stretch>
              <a:fillRect t="-2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Hexagon 10">
            <a:extLst>
              <a:ext uri="{FF2B5EF4-FFF2-40B4-BE49-F238E27FC236}">
                <a16:creationId xmlns:a16="http://schemas.microsoft.com/office/drawing/2014/main" id="{C4A537FC-E64C-423D-83AA-EE15676DED6A}"/>
              </a:ext>
            </a:extLst>
          </p:cNvPr>
          <p:cNvSpPr/>
          <p:nvPr/>
        </p:nvSpPr>
        <p:spPr>
          <a:xfrm>
            <a:off x="5123133" y="193403"/>
            <a:ext cx="6954566" cy="1517706"/>
          </a:xfrm>
          <a:prstGeom prst="hexagon">
            <a:avLst/>
          </a:prstGeom>
          <a:solidFill>
            <a:srgbClr val="FC28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Times New Roman" panose="02020603050405020304" pitchFamily="18" charset="0"/>
              </a:rPr>
              <a:t>Compare the results of a </a:t>
            </a:r>
            <a:r>
              <a:rPr lang="en-GB" sz="1600" dirty="0">
                <a:solidFill>
                  <a:schemeClr val="accent1">
                    <a:lumMod val="40000"/>
                    <a:lumOff val="60000"/>
                  </a:schemeClr>
                </a:solidFill>
                <a:latin typeface="Calibri" panose="020F0502020204030204" pitchFamily="34" charset="0"/>
                <a:ea typeface="Calibri" panose="020F0502020204030204" pitchFamily="34" charset="0"/>
                <a:hlinkClick r:id="rId4" action="ppaction://hlinksldjump">
                  <a:extLst>
                    <a:ext uri="{A12FA001-AC4F-418D-AE19-62706E023703}">
                      <ahyp:hlinkClr xmlns:ahyp="http://schemas.microsoft.com/office/drawing/2018/hyperlinkcolor" val="tx"/>
                    </a:ext>
                  </a:extLst>
                </a:hlinkClick>
              </a:rPr>
              <a:t>RUSLE</a:t>
            </a:r>
            <a:r>
              <a:rPr lang="en-GB" sz="1600" dirty="0">
                <a:latin typeface="Calibri" panose="020F0502020204030204" pitchFamily="34" charset="0"/>
                <a:ea typeface="Calibri" panose="020F0502020204030204" pitchFamily="34" charset="0"/>
              </a:rPr>
              <a:t> soil erosion model</a:t>
            </a:r>
            <a:r>
              <a:rPr lang="en-GB" sz="1600" dirty="0">
                <a:latin typeface="Calibri" panose="020F0502020204030204" pitchFamily="34" charset="0"/>
                <a:ea typeface="Calibri" panose="020F0502020204030204" pitchFamily="34" charset="0"/>
                <a:cs typeface="Times New Roman" panose="02020603050405020304" pitchFamily="18" charset="0"/>
              </a:rPr>
              <a:t> and sediment fingerprinting technique when identifying sediment organic carbon origins based on land-use sources</a:t>
            </a:r>
            <a:endParaRPr lang="en-GB" sz="1600" b="1" dirty="0">
              <a:solidFill>
                <a:schemeClr val="tx1"/>
              </a:solidFill>
            </a:endParaRPr>
          </a:p>
        </p:txBody>
      </p:sp>
      <p:sp>
        <p:nvSpPr>
          <p:cNvPr id="12" name="Hexagon 11">
            <a:extLst>
              <a:ext uri="{FF2B5EF4-FFF2-40B4-BE49-F238E27FC236}">
                <a16:creationId xmlns:a16="http://schemas.microsoft.com/office/drawing/2014/main" id="{931B8CF8-7A06-4555-95E9-12FEC8B61543}"/>
              </a:ext>
            </a:extLst>
          </p:cNvPr>
          <p:cNvSpPr/>
          <p:nvPr/>
        </p:nvSpPr>
        <p:spPr>
          <a:xfrm>
            <a:off x="5037409" y="2314280"/>
            <a:ext cx="7040290" cy="1517706"/>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Times New Roman" panose="02020603050405020304" pitchFamily="18" charset="0"/>
              </a:rPr>
              <a:t>Assess whether using the </a:t>
            </a:r>
            <a:r>
              <a:rPr lang="en-GB" sz="1600" dirty="0">
                <a:latin typeface="Calibri" panose="020F0502020204030204" pitchFamily="34" charset="0"/>
                <a:ea typeface="Calibri" panose="020F0502020204030204" pitchFamily="34" charset="0"/>
                <a:cs typeface="Times New Roman" panose="02020603050405020304" pitchFamily="18" charset="0"/>
                <a:hlinkClick r:id="rId7" action="ppaction://hlinksldjump"/>
              </a:rPr>
              <a:t>WaTEM/SEDEM model</a:t>
            </a:r>
            <a:r>
              <a:rPr lang="en-GB" sz="1600" dirty="0">
                <a:latin typeface="Calibri" panose="020F0502020204030204" pitchFamily="34" charset="0"/>
                <a:ea typeface="Calibri" panose="020F0502020204030204" pitchFamily="34" charset="0"/>
                <a:cs typeface="Times New Roman" panose="02020603050405020304" pitchFamily="18" charset="0"/>
              </a:rPr>
              <a:t> with its additional ability to model tillage erosion and sediment dynamics as a function of land use and topographical conditions reduces any disconnect between sediment fingerprinting and erosion model output</a:t>
            </a:r>
            <a:endParaRPr lang="en-GB" sz="1600" b="1" dirty="0">
              <a:solidFill>
                <a:schemeClr val="tx1"/>
              </a:solidFill>
            </a:endParaRPr>
          </a:p>
        </p:txBody>
      </p:sp>
      <p:sp>
        <p:nvSpPr>
          <p:cNvPr id="13" name="Hexagon 12">
            <a:extLst>
              <a:ext uri="{FF2B5EF4-FFF2-40B4-BE49-F238E27FC236}">
                <a16:creationId xmlns:a16="http://schemas.microsoft.com/office/drawing/2014/main" id="{768007FF-D177-446D-9424-9ACB490C311F}"/>
              </a:ext>
            </a:extLst>
          </p:cNvPr>
          <p:cNvSpPr/>
          <p:nvPr/>
        </p:nvSpPr>
        <p:spPr>
          <a:xfrm>
            <a:off x="5123133" y="4542831"/>
            <a:ext cx="6952038" cy="1517706"/>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Times New Roman" panose="02020603050405020304" pitchFamily="18" charset="0"/>
              </a:rPr>
              <a:t>Assess the utility of using the distribution of land-use specific sources found via </a:t>
            </a:r>
            <a:r>
              <a:rPr lang="en-GB" sz="1600" dirty="0">
                <a:latin typeface="Calibri" panose="020F0502020204030204" pitchFamily="34" charset="0"/>
                <a:ea typeface="Calibri" panose="020F0502020204030204" pitchFamily="34" charset="0"/>
                <a:cs typeface="Times New Roman" panose="02020603050405020304" pitchFamily="18" charset="0"/>
                <a:hlinkClick r:id="rId5" action="ppaction://hlinksldjump"/>
              </a:rPr>
              <a:t>sediment fingerprinting</a:t>
            </a:r>
            <a:r>
              <a:rPr lang="en-GB" sz="1600" dirty="0">
                <a:latin typeface="Calibri" panose="020F0502020204030204" pitchFamily="34" charset="0"/>
                <a:ea typeface="Calibri" panose="020F0502020204030204" pitchFamily="34" charset="0"/>
                <a:cs typeface="Times New Roman" panose="02020603050405020304" pitchFamily="18" charset="0"/>
              </a:rPr>
              <a:t> techniques to validate the output of RUSLE-based soil erosion modelling</a:t>
            </a:r>
            <a:endParaRPr lang="en-GB" sz="1600" b="1" dirty="0">
              <a:solidFill>
                <a:schemeClr val="tx1"/>
              </a:solidFill>
            </a:endParaRPr>
          </a:p>
        </p:txBody>
      </p:sp>
      <p:sp>
        <p:nvSpPr>
          <p:cNvPr id="14" name="Arrow: Right 13">
            <a:hlinkClick r:id="rId8" action="ppaction://hlinksldjump"/>
            <a:extLst>
              <a:ext uri="{FF2B5EF4-FFF2-40B4-BE49-F238E27FC236}">
                <a16:creationId xmlns:a16="http://schemas.microsoft.com/office/drawing/2014/main" id="{B84AC988-B3A3-4D93-BE33-2080E8EAB130}"/>
              </a:ext>
            </a:extLst>
          </p:cNvPr>
          <p:cNvSpPr/>
          <p:nvPr/>
        </p:nvSpPr>
        <p:spPr>
          <a:xfrm flipH="1">
            <a:off x="85725" y="5714757"/>
            <a:ext cx="1276349" cy="1076567"/>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Tree>
    <p:extLst>
      <p:ext uri="{BB962C8B-B14F-4D97-AF65-F5344CB8AC3E}">
        <p14:creationId xmlns:p14="http://schemas.microsoft.com/office/powerpoint/2010/main" val="25403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D5150AD8-0931-420D-AAC7-6033CE4D62A2}"/>
              </a:ext>
            </a:extLst>
          </p:cNvPr>
          <p:cNvSpPr/>
          <p:nvPr/>
        </p:nvSpPr>
        <p:spPr>
          <a:xfrm>
            <a:off x="228365" y="206688"/>
            <a:ext cx="4524258" cy="733865"/>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Catchment SOC Distribution</a:t>
            </a:r>
            <a:endParaRPr lang="en-GB" sz="2400" dirty="0">
              <a:solidFill>
                <a:schemeClr val="tx1"/>
              </a:solidFill>
            </a:endParaRPr>
          </a:p>
        </p:txBody>
      </p:sp>
      <p:grpSp>
        <p:nvGrpSpPr>
          <p:cNvPr id="10" name="Group 9"/>
          <p:cNvGrpSpPr/>
          <p:nvPr/>
        </p:nvGrpSpPr>
        <p:grpSpPr>
          <a:xfrm>
            <a:off x="1187739" y="494522"/>
            <a:ext cx="10606147" cy="6288833"/>
            <a:chOff x="715346" y="93300"/>
            <a:chExt cx="11237167" cy="6690055"/>
          </a:xfrm>
        </p:grpSpPr>
        <p:pic>
          <p:nvPicPr>
            <p:cNvPr id="11" name="Picture 10" descr="A close up of a map&#10;&#10;Description automatically generated">
              <a:extLst>
                <a:ext uri="{FF2B5EF4-FFF2-40B4-BE49-F238E27FC236}">
                  <a16:creationId xmlns:a16="http://schemas.microsoft.com/office/drawing/2014/main" id="{D99876E7-DEE4-4377-BA38-359EFE82E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518" y="93300"/>
              <a:ext cx="5037422" cy="4038273"/>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19F4242-99C0-4E4E-9F58-71963613C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9" y="818816"/>
              <a:ext cx="5005978" cy="2988643"/>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2134535992"/>
                </p:ext>
              </p:extLst>
            </p:nvPr>
          </p:nvGraphicFramePr>
          <p:xfrm>
            <a:off x="715346" y="4217437"/>
            <a:ext cx="11237167" cy="2565918"/>
          </p:xfrm>
          <a:graphic>
            <a:graphicData uri="http://schemas.openxmlformats.org/drawingml/2006/chart">
              <c:chart xmlns:c="http://schemas.openxmlformats.org/drawingml/2006/chart" xmlns:r="http://schemas.openxmlformats.org/officeDocument/2006/relationships" r:id="rId4"/>
            </a:graphicData>
          </a:graphic>
        </p:graphicFrame>
      </p:grpSp>
      <p:sp>
        <p:nvSpPr>
          <p:cNvPr id="9" name="Rectangle 8">
            <a:extLst>
              <a:ext uri="{FF2B5EF4-FFF2-40B4-BE49-F238E27FC236}">
                <a16:creationId xmlns:a16="http://schemas.microsoft.com/office/drawing/2014/main" id="{B4EF2FBE-9944-4CE4-8231-BE7F19D977E3}"/>
              </a:ext>
            </a:extLst>
          </p:cNvPr>
          <p:cNvSpPr/>
          <p:nvPr/>
        </p:nvSpPr>
        <p:spPr>
          <a:xfrm>
            <a:off x="5934018" y="756981"/>
            <a:ext cx="1615445" cy="6588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000" dirty="0">
                <a:solidFill>
                  <a:schemeClr val="tx1"/>
                </a:solidFill>
              </a:rPr>
              <a:t>Error in interpolated values</a:t>
            </a:r>
          </a:p>
          <a:p>
            <a:pPr algn="r"/>
            <a:r>
              <a:rPr lang="en-GB" sz="1000" dirty="0">
                <a:solidFill>
                  <a:schemeClr val="tx1"/>
                </a:solidFill>
              </a:rPr>
              <a:t>RMSE = 1.35</a:t>
            </a:r>
          </a:p>
          <a:p>
            <a:pPr algn="r"/>
            <a:r>
              <a:rPr lang="en-GB" sz="1000" dirty="0">
                <a:solidFill>
                  <a:schemeClr val="tx1"/>
                </a:solidFill>
              </a:rPr>
              <a:t>R</a:t>
            </a:r>
            <a:r>
              <a:rPr lang="en-GB" sz="1000" baseline="30000" dirty="0">
                <a:solidFill>
                  <a:schemeClr val="tx1"/>
                </a:solidFill>
              </a:rPr>
              <a:t>2</a:t>
            </a:r>
            <a:r>
              <a:rPr lang="en-GB" sz="1000" dirty="0">
                <a:solidFill>
                  <a:schemeClr val="tx1"/>
                </a:solidFill>
              </a:rPr>
              <a:t> = 0.43</a:t>
            </a:r>
          </a:p>
        </p:txBody>
      </p:sp>
      <p:sp>
        <p:nvSpPr>
          <p:cNvPr id="7" name="Arrow: Right 6">
            <a:hlinkClick r:id="rId5" action="ppaction://hlinksldjump"/>
            <a:extLst>
              <a:ext uri="{FF2B5EF4-FFF2-40B4-BE49-F238E27FC236}">
                <a16:creationId xmlns:a16="http://schemas.microsoft.com/office/drawing/2014/main" id="{5E57BE62-68BF-4FC0-BF2E-E1E7A0385AF2}"/>
              </a:ext>
            </a:extLst>
          </p:cNvPr>
          <p:cNvSpPr/>
          <p:nvPr/>
        </p:nvSpPr>
        <p:spPr>
          <a:xfrm flipH="1">
            <a:off x="54074" y="5562600"/>
            <a:ext cx="1111363" cy="1077613"/>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8" name="Arrow: Right 7">
            <a:hlinkClick r:id="rId6" action="ppaction://hlinksldjump"/>
            <a:extLst>
              <a:ext uri="{FF2B5EF4-FFF2-40B4-BE49-F238E27FC236}">
                <a16:creationId xmlns:a16="http://schemas.microsoft.com/office/drawing/2014/main" id="{24E727AD-1FFD-4C34-B934-64064E1DA948}"/>
              </a:ext>
            </a:extLst>
          </p:cNvPr>
          <p:cNvSpPr/>
          <p:nvPr/>
        </p:nvSpPr>
        <p:spPr>
          <a:xfrm>
            <a:off x="10344150" y="2504849"/>
            <a:ext cx="1751004" cy="1609724"/>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Soil erosion and carbon dynamics</a:t>
            </a:r>
          </a:p>
        </p:txBody>
      </p:sp>
    </p:spTree>
    <p:extLst>
      <p:ext uri="{BB962C8B-B14F-4D97-AF65-F5344CB8AC3E}">
        <p14:creationId xmlns:p14="http://schemas.microsoft.com/office/powerpoint/2010/main" val="1844226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FCC3F9-0466-407F-8264-460194DD5000}"/>
              </a:ext>
            </a:extLst>
          </p:cNvPr>
          <p:cNvGrpSpPr/>
          <p:nvPr/>
        </p:nvGrpSpPr>
        <p:grpSpPr>
          <a:xfrm>
            <a:off x="718457" y="546410"/>
            <a:ext cx="8962246" cy="5684690"/>
            <a:chOff x="0" y="0"/>
            <a:chExt cx="10967041" cy="6818961"/>
          </a:xfrm>
        </p:grpSpPr>
        <p:grpSp>
          <p:nvGrpSpPr>
            <p:cNvPr id="3" name="Group 2">
              <a:extLst>
                <a:ext uri="{FF2B5EF4-FFF2-40B4-BE49-F238E27FC236}">
                  <a16:creationId xmlns:a16="http://schemas.microsoft.com/office/drawing/2014/main" id="{00CC57D0-1C9F-4C67-A369-1E7E6AB9D93A}"/>
                </a:ext>
              </a:extLst>
            </p:cNvPr>
            <p:cNvGrpSpPr/>
            <p:nvPr/>
          </p:nvGrpSpPr>
          <p:grpSpPr>
            <a:xfrm>
              <a:off x="0" y="61629"/>
              <a:ext cx="1728132" cy="1870745"/>
              <a:chOff x="0" y="61629"/>
              <a:chExt cx="2331073" cy="2758883"/>
            </a:xfrm>
          </p:grpSpPr>
          <p:pic>
            <p:nvPicPr>
              <p:cNvPr id="12" name="Picture 11" descr="Screen Clipping">
                <a:extLst>
                  <a:ext uri="{FF2B5EF4-FFF2-40B4-BE49-F238E27FC236}">
                    <a16:creationId xmlns:a16="http://schemas.microsoft.com/office/drawing/2014/main" id="{539B72DB-FA6A-438B-9055-08F61A6999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7" y="61629"/>
                <a:ext cx="2314006" cy="2391140"/>
              </a:xfrm>
              <a:prstGeom prst="rect">
                <a:avLst/>
              </a:prstGeom>
            </p:spPr>
          </p:pic>
          <p:pic>
            <p:nvPicPr>
              <p:cNvPr id="13" name="Picture 12" descr="A drawing of a face&#10;&#10;Description automatically generated">
                <a:extLst>
                  <a:ext uri="{FF2B5EF4-FFF2-40B4-BE49-F238E27FC236}">
                    <a16:creationId xmlns:a16="http://schemas.microsoft.com/office/drawing/2014/main" id="{2783FEBB-251F-4C92-8022-B7DBEE72A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50003"/>
                <a:ext cx="1917715" cy="270509"/>
              </a:xfrm>
              <a:prstGeom prst="rect">
                <a:avLst/>
              </a:prstGeom>
            </p:spPr>
          </p:pic>
        </p:grpSp>
        <p:pic>
          <p:nvPicPr>
            <p:cNvPr id="4" name="Picture 3" descr="Screen Clipping">
              <a:extLst>
                <a:ext uri="{FF2B5EF4-FFF2-40B4-BE49-F238E27FC236}">
                  <a16:creationId xmlns:a16="http://schemas.microsoft.com/office/drawing/2014/main" id="{CACA1948-ACA9-42C3-B860-1A95B6B5B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268" y="29091"/>
              <a:ext cx="2477703" cy="2007398"/>
            </a:xfrm>
            <a:prstGeom prst="rect">
              <a:avLst/>
            </a:prstGeom>
          </p:spPr>
        </p:pic>
        <p:pic>
          <p:nvPicPr>
            <p:cNvPr id="5" name="Picture 4" descr="Screen Clipping">
              <a:extLst>
                <a:ext uri="{FF2B5EF4-FFF2-40B4-BE49-F238E27FC236}">
                  <a16:creationId xmlns:a16="http://schemas.microsoft.com/office/drawing/2014/main" id="{0B219B54-BA0E-4FF2-9E5E-8994C6B75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5567" y="0"/>
              <a:ext cx="2407755" cy="1993127"/>
            </a:xfrm>
            <a:prstGeom prst="rect">
              <a:avLst/>
            </a:prstGeom>
          </p:spPr>
        </p:pic>
        <p:pic>
          <p:nvPicPr>
            <p:cNvPr id="6" name="Picture 5" descr="Screen Clipping">
              <a:extLst>
                <a:ext uri="{FF2B5EF4-FFF2-40B4-BE49-F238E27FC236}">
                  <a16:creationId xmlns:a16="http://schemas.microsoft.com/office/drawing/2014/main" id="{67148E92-1F08-4153-8294-51AAECD793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546" y="23361"/>
              <a:ext cx="2407755" cy="2000966"/>
            </a:xfrm>
            <a:prstGeom prst="rect">
              <a:avLst/>
            </a:prstGeom>
          </p:spPr>
        </p:pic>
        <p:pic>
          <p:nvPicPr>
            <p:cNvPr id="7" name="Picture 6" descr="A close up of a person&#10;&#10;Description automatically generated">
              <a:extLst>
                <a:ext uri="{FF2B5EF4-FFF2-40B4-BE49-F238E27FC236}">
                  <a16:creationId xmlns:a16="http://schemas.microsoft.com/office/drawing/2014/main" id="{F84531BD-E8FC-468D-910E-E0C1B32BA9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3377" y="612894"/>
              <a:ext cx="1242251" cy="45541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D1E88A2-BCB8-4263-A3DA-A1FAE8B59E9C}"/>
                </a:ext>
              </a:extLst>
            </p:cNvPr>
            <p:cNvPicPr/>
            <p:nvPr/>
          </p:nvPicPr>
          <p:blipFill>
            <a:blip r:embed="rId8">
              <a:extLst>
                <a:ext uri="{28A0092B-C50C-407E-A947-70E740481C1C}">
                  <a14:useLocalDpi xmlns:a14="http://schemas.microsoft.com/office/drawing/2010/main" val="0"/>
                </a:ext>
              </a:extLst>
            </a:blip>
            <a:stretch>
              <a:fillRect/>
            </a:stretch>
          </p:blipFill>
          <p:spPr>
            <a:xfrm>
              <a:off x="775115" y="1961927"/>
              <a:ext cx="10004737" cy="4857034"/>
            </a:xfrm>
            <a:prstGeom prst="rect">
              <a:avLst/>
            </a:prstGeom>
          </p:spPr>
        </p:pic>
        <p:grpSp>
          <p:nvGrpSpPr>
            <p:cNvPr id="9" name="Group 8">
              <a:extLst>
                <a:ext uri="{FF2B5EF4-FFF2-40B4-BE49-F238E27FC236}">
                  <a16:creationId xmlns:a16="http://schemas.microsoft.com/office/drawing/2014/main" id="{368AC58E-D8A6-4867-A08B-36E8D4BD7290}"/>
                </a:ext>
              </a:extLst>
            </p:cNvPr>
            <p:cNvGrpSpPr/>
            <p:nvPr/>
          </p:nvGrpSpPr>
          <p:grpSpPr>
            <a:xfrm>
              <a:off x="9403377" y="103463"/>
              <a:ext cx="1563664" cy="455414"/>
              <a:chOff x="9403377" y="103463"/>
              <a:chExt cx="3505689" cy="822291"/>
            </a:xfrm>
          </p:grpSpPr>
          <p:pic>
            <p:nvPicPr>
              <p:cNvPr id="10" name="Picture 9" descr="A picture containing drawing&#10;&#10;Description automatically generated">
                <a:extLst>
                  <a:ext uri="{FF2B5EF4-FFF2-40B4-BE49-F238E27FC236}">
                    <a16:creationId xmlns:a16="http://schemas.microsoft.com/office/drawing/2014/main" id="{B6CCE1B8-7B96-41AC-8815-3914FB7EA0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3377" y="103463"/>
                <a:ext cx="3505689" cy="543001"/>
              </a:xfrm>
              <a:prstGeom prst="rect">
                <a:avLst/>
              </a:prstGeom>
            </p:spPr>
          </p:pic>
          <p:pic>
            <p:nvPicPr>
              <p:cNvPr id="11" name="Picture 10">
                <a:extLst>
                  <a:ext uri="{FF2B5EF4-FFF2-40B4-BE49-F238E27FC236}">
                    <a16:creationId xmlns:a16="http://schemas.microsoft.com/office/drawing/2014/main" id="{2DD20561-1FF8-42AE-94DD-E14AD582D4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4267" y="551686"/>
                <a:ext cx="3424799" cy="374068"/>
              </a:xfrm>
              <a:prstGeom prst="rect">
                <a:avLst/>
              </a:prstGeom>
            </p:spPr>
          </p:pic>
        </p:grpSp>
      </p:grpSp>
      <p:sp>
        <p:nvSpPr>
          <p:cNvPr id="16" name="Hexagon 15">
            <a:extLst>
              <a:ext uri="{FF2B5EF4-FFF2-40B4-BE49-F238E27FC236}">
                <a16:creationId xmlns:a16="http://schemas.microsoft.com/office/drawing/2014/main" id="{D7AB9BB3-1E5C-4384-837C-BC891839A3D4}"/>
              </a:ext>
            </a:extLst>
          </p:cNvPr>
          <p:cNvSpPr/>
          <p:nvPr/>
        </p:nvSpPr>
        <p:spPr>
          <a:xfrm>
            <a:off x="9082081" y="1667729"/>
            <a:ext cx="2861002" cy="1844328"/>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Soil erosion and carbon dynamics</a:t>
            </a:r>
          </a:p>
        </p:txBody>
      </p:sp>
      <p:sp>
        <p:nvSpPr>
          <p:cNvPr id="17" name="Arrow: Right 16">
            <a:hlinkClick r:id="rId11" action="ppaction://hlinksldjump"/>
            <a:extLst>
              <a:ext uri="{FF2B5EF4-FFF2-40B4-BE49-F238E27FC236}">
                <a16:creationId xmlns:a16="http://schemas.microsoft.com/office/drawing/2014/main" id="{4332F9A3-BCBC-4008-926D-FBB08FA1E33E}"/>
              </a:ext>
            </a:extLst>
          </p:cNvPr>
          <p:cNvSpPr/>
          <p:nvPr/>
        </p:nvSpPr>
        <p:spPr>
          <a:xfrm flipH="1">
            <a:off x="132363" y="5581650"/>
            <a:ext cx="982062" cy="1095375"/>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19" name="Arrow: Right 18">
            <a:hlinkClick r:id="rId12" action="ppaction://hlinksldjump"/>
            <a:extLst>
              <a:ext uri="{FF2B5EF4-FFF2-40B4-BE49-F238E27FC236}">
                <a16:creationId xmlns:a16="http://schemas.microsoft.com/office/drawing/2014/main" id="{E895DA02-ED33-4843-BF88-BBC78BE587C0}"/>
              </a:ext>
            </a:extLst>
          </p:cNvPr>
          <p:cNvSpPr/>
          <p:nvPr/>
        </p:nvSpPr>
        <p:spPr>
          <a:xfrm>
            <a:off x="10120680" y="4567814"/>
            <a:ext cx="1938957" cy="2026775"/>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Comparison with Sediment Fingerprinting</a:t>
            </a:r>
          </a:p>
        </p:txBody>
      </p:sp>
    </p:spTree>
    <p:extLst>
      <p:ext uri="{BB962C8B-B14F-4D97-AF65-F5344CB8AC3E}">
        <p14:creationId xmlns:p14="http://schemas.microsoft.com/office/powerpoint/2010/main" val="547365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43889D59-AFDD-45BE-AE4D-4C191FD6A4D0}"/>
              </a:ext>
            </a:extLst>
          </p:cNvPr>
          <p:cNvSpPr/>
          <p:nvPr/>
        </p:nvSpPr>
        <p:spPr>
          <a:xfrm>
            <a:off x="2015412" y="5875257"/>
            <a:ext cx="9862457" cy="901528"/>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t>Reference: </a:t>
            </a:r>
            <a:r>
              <a:rPr lang="en-GB" sz="1100" dirty="0"/>
              <a:t>Glendell, M., Jones, R., </a:t>
            </a:r>
            <a:r>
              <a:rPr lang="en-GB" sz="1100" dirty="0" err="1"/>
              <a:t>Dungait</a:t>
            </a:r>
            <a:r>
              <a:rPr lang="en-GB" sz="1100" dirty="0"/>
              <a:t>, J. A. J., </a:t>
            </a:r>
            <a:r>
              <a:rPr lang="en-GB" sz="1100" dirty="0" err="1"/>
              <a:t>Meusburger</a:t>
            </a:r>
            <a:r>
              <a:rPr lang="en-GB" sz="1100" dirty="0"/>
              <a:t>, K., </a:t>
            </a:r>
            <a:r>
              <a:rPr lang="en-GB" sz="1100" dirty="0" err="1"/>
              <a:t>Schwendel</a:t>
            </a:r>
            <a:r>
              <a:rPr lang="en-GB" sz="1100" dirty="0"/>
              <a:t>, A. C., Barclay, R., Barker, S., Haley, S., Quine, T. A. and Meersmans, J. (2017) ‘Tracing of particulate organic C sources across the terrestrial-aquatic continuum, a case study at the catchment scale (Carminowe Creek, southwest England)’, </a:t>
            </a:r>
            <a:r>
              <a:rPr lang="en-GB" sz="1100" i="1" dirty="0"/>
              <a:t>Science of the Total Environment</a:t>
            </a:r>
            <a:r>
              <a:rPr lang="en-GB" sz="1100" dirty="0"/>
              <a:t>, 616, pp. 1077–1088. </a:t>
            </a:r>
            <a:r>
              <a:rPr lang="en-GB" sz="1100" dirty="0" err="1"/>
              <a:t>doi</a:t>
            </a:r>
            <a:r>
              <a:rPr lang="en-GB" sz="1100" dirty="0"/>
              <a:t>: 10.1016/j.scitotenv.2017.10.211.</a:t>
            </a:r>
            <a:endParaRPr lang="en-GB" sz="1600" b="1" dirty="0"/>
          </a:p>
        </p:txBody>
      </p:sp>
      <p:sp>
        <p:nvSpPr>
          <p:cNvPr id="8" name="Hexagon 7">
            <a:extLst>
              <a:ext uri="{FF2B5EF4-FFF2-40B4-BE49-F238E27FC236}">
                <a16:creationId xmlns:a16="http://schemas.microsoft.com/office/drawing/2014/main" id="{8C118695-6DFD-462B-BCA1-6004DB1A1251}"/>
              </a:ext>
            </a:extLst>
          </p:cNvPr>
          <p:cNvSpPr/>
          <p:nvPr/>
        </p:nvSpPr>
        <p:spPr>
          <a:xfrm>
            <a:off x="260428" y="375346"/>
            <a:ext cx="3970484" cy="261532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GB" altLang="en-US" sz="1600" dirty="0">
                <a:solidFill>
                  <a:schemeClr val="tx1"/>
                </a:solidFill>
                <a:ea typeface="Calibri" panose="020F0502020204030204" pitchFamily="34" charset="0"/>
                <a:cs typeface="Times New Roman" panose="02020603050405020304" pitchFamily="18" charset="0"/>
              </a:rPr>
              <a:t>Sediment fingerprinting tracing techniques using plant-derived biomarkers (</a:t>
            </a:r>
            <a:r>
              <a:rPr lang="en-GB" altLang="en-US" sz="1600" i="1" dirty="0">
                <a:solidFill>
                  <a:schemeClr val="tx1"/>
                </a:solidFill>
                <a:ea typeface="Calibri" panose="020F0502020204030204" pitchFamily="34" charset="0"/>
                <a:cs typeface="Times New Roman" panose="02020603050405020304" pitchFamily="18" charset="0"/>
              </a:rPr>
              <a:t>n</a:t>
            </a:r>
            <a:r>
              <a:rPr lang="en-GB" altLang="en-US" sz="1600" dirty="0">
                <a:solidFill>
                  <a:schemeClr val="tx1"/>
                </a:solidFill>
                <a:ea typeface="Calibri" panose="020F0502020204030204" pitchFamily="34" charset="0"/>
                <a:cs typeface="Times New Roman" panose="02020603050405020304" pitchFamily="18" charset="0"/>
              </a:rPr>
              <a:t>-alkanes) with bulk stable isotopes (</a:t>
            </a:r>
            <a:r>
              <a:rPr lang="en-GB" altLang="en-US" sz="1600" baseline="30000" dirty="0">
                <a:solidFill>
                  <a:schemeClr val="tx1"/>
                </a:solidFill>
                <a:ea typeface="Calibri" panose="020F0502020204030204" pitchFamily="34" charset="0"/>
                <a:cs typeface="Times New Roman" panose="02020603050405020304" pitchFamily="18" charset="0"/>
              </a:rPr>
              <a:t>13</a:t>
            </a:r>
            <a:r>
              <a:rPr lang="en-GB" altLang="en-US" sz="1600" dirty="0">
                <a:solidFill>
                  <a:schemeClr val="tx1"/>
                </a:solidFill>
                <a:ea typeface="Calibri" panose="020F0502020204030204" pitchFamily="34" charset="0"/>
                <a:cs typeface="Times New Roman" panose="02020603050405020304" pitchFamily="18" charset="0"/>
              </a:rPr>
              <a:t>C, </a:t>
            </a:r>
            <a:r>
              <a:rPr lang="en-GB" altLang="en-US" sz="1600" baseline="30000" dirty="0">
                <a:solidFill>
                  <a:schemeClr val="tx1"/>
                </a:solidFill>
                <a:ea typeface="Calibri" panose="020F0502020204030204" pitchFamily="34" charset="0"/>
                <a:cs typeface="Times New Roman" panose="02020603050405020304" pitchFamily="18" charset="0"/>
              </a:rPr>
              <a:t>15</a:t>
            </a:r>
            <a:r>
              <a:rPr lang="en-GB" altLang="en-US" sz="1600" dirty="0">
                <a:solidFill>
                  <a:schemeClr val="tx1"/>
                </a:solidFill>
                <a:ea typeface="Calibri" panose="020F0502020204030204" pitchFamily="34" charset="0"/>
                <a:cs typeface="Times New Roman" panose="02020603050405020304" pitchFamily="18" charset="0"/>
              </a:rPr>
              <a:t>N) were successfully used by (</a:t>
            </a:r>
            <a:r>
              <a:rPr lang="en-GB" altLang="en-US" sz="1600" dirty="0">
                <a:solidFill>
                  <a:srgbClr val="0070C0"/>
                </a:solidFill>
                <a:ea typeface="Calibri" panose="020F0502020204030204" pitchFamily="34" charset="0"/>
                <a:cs typeface="Times New Roman" panose="02020603050405020304" pitchFamily="18" charset="0"/>
              </a:rPr>
              <a:t>Glendell </a:t>
            </a:r>
            <a:r>
              <a:rPr lang="en-GB" altLang="en-US" sz="1600" i="1" dirty="0">
                <a:solidFill>
                  <a:srgbClr val="0070C0"/>
                </a:solidFill>
                <a:ea typeface="Calibri" panose="020F0502020204030204" pitchFamily="34" charset="0"/>
                <a:cs typeface="Times New Roman" panose="02020603050405020304" pitchFamily="18" charset="0"/>
              </a:rPr>
              <a:t>et al.</a:t>
            </a:r>
            <a:r>
              <a:rPr lang="en-GB" altLang="en-US" sz="1600" dirty="0">
                <a:solidFill>
                  <a:srgbClr val="0070C0"/>
                </a:solidFill>
                <a:ea typeface="Calibri" panose="020F0502020204030204" pitchFamily="34" charset="0"/>
                <a:cs typeface="Times New Roman" panose="02020603050405020304" pitchFamily="18" charset="0"/>
              </a:rPr>
              <a:t>, 2017</a:t>
            </a:r>
            <a:r>
              <a:rPr lang="en-GB" altLang="en-US" sz="1600" dirty="0">
                <a:solidFill>
                  <a:schemeClr val="tx1"/>
                </a:solidFill>
                <a:ea typeface="Calibri" panose="020F0502020204030204" pitchFamily="34" charset="0"/>
                <a:cs typeface="Times New Roman" panose="02020603050405020304" pitchFamily="18" charset="0"/>
              </a:rPr>
              <a:t>) to identify OC origins based on land-use sources. </a:t>
            </a:r>
            <a:endParaRPr lang="en-GB" altLang="en-US" sz="1600" dirty="0">
              <a:solidFill>
                <a:schemeClr val="tx1"/>
              </a:solidFill>
            </a:endParaRPr>
          </a:p>
        </p:txBody>
      </p:sp>
      <p:grpSp>
        <p:nvGrpSpPr>
          <p:cNvPr id="25" name="Group 24">
            <a:extLst>
              <a:ext uri="{FF2B5EF4-FFF2-40B4-BE49-F238E27FC236}">
                <a16:creationId xmlns:a16="http://schemas.microsoft.com/office/drawing/2014/main" id="{FC6D3976-26E1-4927-B730-847AC64246B2}"/>
              </a:ext>
            </a:extLst>
          </p:cNvPr>
          <p:cNvGrpSpPr/>
          <p:nvPr/>
        </p:nvGrpSpPr>
        <p:grpSpPr>
          <a:xfrm>
            <a:off x="4230911" y="205271"/>
            <a:ext cx="7358477" cy="4726941"/>
            <a:chOff x="4226767" y="375346"/>
            <a:chExt cx="7791838" cy="4895633"/>
          </a:xfrm>
        </p:grpSpPr>
        <p:pic>
          <p:nvPicPr>
            <p:cNvPr id="21" name="Picture 20" descr="Screen Clipping">
              <a:extLst>
                <a:ext uri="{FF2B5EF4-FFF2-40B4-BE49-F238E27FC236}">
                  <a16:creationId xmlns:a16="http://schemas.microsoft.com/office/drawing/2014/main" id="{A67404C3-7739-4CB9-99CA-104464858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485" y="877152"/>
              <a:ext cx="5654401" cy="4393827"/>
            </a:xfrm>
            <a:prstGeom prst="rect">
              <a:avLst/>
            </a:prstGeom>
          </p:spPr>
        </p:pic>
        <p:sp>
          <p:nvSpPr>
            <p:cNvPr id="23" name="Hexagon 22">
              <a:extLst>
                <a:ext uri="{FF2B5EF4-FFF2-40B4-BE49-F238E27FC236}">
                  <a16:creationId xmlns:a16="http://schemas.microsoft.com/office/drawing/2014/main" id="{9FA3FD9B-E5B8-4235-A937-1B95D26D7CB8}"/>
                </a:ext>
              </a:extLst>
            </p:cNvPr>
            <p:cNvSpPr/>
            <p:nvPr/>
          </p:nvSpPr>
          <p:spPr>
            <a:xfrm>
              <a:off x="4226767" y="375346"/>
              <a:ext cx="7791838" cy="4895633"/>
            </a:xfrm>
            <a:prstGeom prst="hexagon">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GB" altLang="en-US" sz="1600" dirty="0">
                <a:solidFill>
                  <a:schemeClr val="tx1"/>
                </a:solidFill>
              </a:endParaRPr>
            </a:p>
          </p:txBody>
        </p:sp>
      </p:grpSp>
      <p:sp>
        <p:nvSpPr>
          <p:cNvPr id="24" name="Hexagon 23">
            <a:extLst>
              <a:ext uri="{FF2B5EF4-FFF2-40B4-BE49-F238E27FC236}">
                <a16:creationId xmlns:a16="http://schemas.microsoft.com/office/drawing/2014/main" id="{E89C9A02-E034-411B-8530-682148610FC4}"/>
              </a:ext>
            </a:extLst>
          </p:cNvPr>
          <p:cNvSpPr/>
          <p:nvPr/>
        </p:nvSpPr>
        <p:spPr>
          <a:xfrm>
            <a:off x="1025140" y="3867326"/>
            <a:ext cx="3970484" cy="1667938"/>
          </a:xfrm>
          <a:prstGeom prst="hexagon">
            <a:avLst/>
          </a:prstGeom>
          <a:solidFill>
            <a:srgbClr val="FC2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bg1"/>
                </a:solidFill>
                <a:ea typeface="Calibri" panose="020F0502020204030204" pitchFamily="34" charset="0"/>
                <a:cs typeface="Times New Roman" panose="02020603050405020304" pitchFamily="18" charset="0"/>
              </a:rPr>
              <a:t>It was found that OC from riparian woodland was a major contributor to the </a:t>
            </a:r>
            <a:r>
              <a:rPr lang="en-GB" altLang="en-US" sz="1600" dirty="0" err="1">
                <a:solidFill>
                  <a:schemeClr val="bg1"/>
                </a:solidFill>
                <a:ea typeface="Calibri" panose="020F0502020204030204" pitchFamily="34" charset="0"/>
                <a:cs typeface="Times New Roman" panose="02020603050405020304" pitchFamily="18" charset="0"/>
              </a:rPr>
              <a:t>Loe</a:t>
            </a:r>
            <a:r>
              <a:rPr lang="en-GB" altLang="en-US" sz="1600" dirty="0">
                <a:solidFill>
                  <a:schemeClr val="bg1"/>
                </a:solidFill>
                <a:ea typeface="Calibri" panose="020F0502020204030204" pitchFamily="34" charset="0"/>
                <a:cs typeface="Times New Roman" panose="02020603050405020304" pitchFamily="18" charset="0"/>
              </a:rPr>
              <a:t> Pool sediments with ~ 70% of the POC being of woodland origin.</a:t>
            </a:r>
            <a:endParaRPr lang="en-GB" sz="1600" b="1" dirty="0">
              <a:solidFill>
                <a:schemeClr val="bg1"/>
              </a:solidFill>
            </a:endParaRPr>
          </a:p>
        </p:txBody>
      </p:sp>
      <p:sp>
        <p:nvSpPr>
          <p:cNvPr id="27" name="Hexagon 26">
            <a:extLst>
              <a:ext uri="{FF2B5EF4-FFF2-40B4-BE49-F238E27FC236}">
                <a16:creationId xmlns:a16="http://schemas.microsoft.com/office/drawing/2014/main" id="{6E44D0AB-9A80-4DF9-AA90-F955928CABCC}"/>
              </a:ext>
            </a:extLst>
          </p:cNvPr>
          <p:cNvSpPr/>
          <p:nvPr/>
        </p:nvSpPr>
        <p:spPr>
          <a:xfrm>
            <a:off x="8797582" y="4667716"/>
            <a:ext cx="3273111" cy="1104900"/>
          </a:xfrm>
          <a:prstGeom prst="hex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latin typeface="Calibri" panose="020F0502020204030204" pitchFamily="34" charset="0"/>
                <a:ea typeface="Calibri" panose="020F0502020204030204" pitchFamily="34" charset="0"/>
                <a:cs typeface="Times New Roman" panose="02020603050405020304" pitchFamily="18" charset="0"/>
              </a:rPr>
              <a:t>Probability density function of sediment source apportionment  (Glendell et al., 2017 (Fig 6a))</a:t>
            </a:r>
            <a:endParaRPr lang="en-GB" sz="1400" dirty="0"/>
          </a:p>
        </p:txBody>
      </p:sp>
      <p:sp>
        <p:nvSpPr>
          <p:cNvPr id="28" name="Arrow: Right 27">
            <a:hlinkClick r:id="rId3" action="ppaction://hlinksldjump"/>
            <a:extLst>
              <a:ext uri="{FF2B5EF4-FFF2-40B4-BE49-F238E27FC236}">
                <a16:creationId xmlns:a16="http://schemas.microsoft.com/office/drawing/2014/main" id="{A5AC2463-46E1-4AD6-A49F-496697578A2E}"/>
              </a:ext>
            </a:extLst>
          </p:cNvPr>
          <p:cNvSpPr/>
          <p:nvPr/>
        </p:nvSpPr>
        <p:spPr>
          <a:xfrm flipH="1">
            <a:off x="260428" y="5739143"/>
            <a:ext cx="1219220" cy="100965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Tree>
    <p:extLst>
      <p:ext uri="{BB962C8B-B14F-4D97-AF65-F5344CB8AC3E}">
        <p14:creationId xmlns:p14="http://schemas.microsoft.com/office/powerpoint/2010/main" val="2716982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87A258A5-27F6-4954-908A-59D6A969E48A}"/>
              </a:ext>
            </a:extLst>
          </p:cNvPr>
          <p:cNvSpPr/>
          <p:nvPr/>
        </p:nvSpPr>
        <p:spPr>
          <a:xfrm>
            <a:off x="2157469" y="1181100"/>
            <a:ext cx="7700905" cy="5462666"/>
          </a:xfrm>
          <a:prstGeom prst="hexagon">
            <a:avLst/>
          </a:prstGeom>
          <a:blipFill dpi="0" rotWithShape="1">
            <a:blip r:embed="rId2"/>
            <a:srcRect/>
            <a:stretch>
              <a:fillRect l="13000" t="2000" r="2000" b="2000"/>
            </a:stretch>
          </a:blip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Hexagon 4">
            <a:extLst>
              <a:ext uri="{FF2B5EF4-FFF2-40B4-BE49-F238E27FC236}">
                <a16:creationId xmlns:a16="http://schemas.microsoft.com/office/drawing/2014/main" id="{3535EC70-362D-4861-B90C-8F2FCFBAD49D}"/>
              </a:ext>
            </a:extLst>
          </p:cNvPr>
          <p:cNvSpPr/>
          <p:nvPr/>
        </p:nvSpPr>
        <p:spPr>
          <a:xfrm>
            <a:off x="2245547" y="214234"/>
            <a:ext cx="7700905" cy="733865"/>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Comparison of two sediment origin techniques </a:t>
            </a:r>
            <a:r>
              <a:rPr lang="en-GB" b="1" dirty="0">
                <a:solidFill>
                  <a:schemeClr val="tx1"/>
                </a:solidFill>
                <a:ea typeface="Calibri" panose="020F0502020204030204" pitchFamily="34" charset="0"/>
                <a:cs typeface="Times New Roman" panose="02020603050405020304" pitchFamily="18" charset="0"/>
              </a:rPr>
              <a:t>when identifying sediment OC origins based on land-use sources</a:t>
            </a:r>
            <a:endParaRPr lang="en-GB" b="1" dirty="0">
              <a:solidFill>
                <a:schemeClr val="tx1"/>
              </a:solidFill>
            </a:endParaRPr>
          </a:p>
        </p:txBody>
      </p:sp>
      <p:sp>
        <p:nvSpPr>
          <p:cNvPr id="7" name="Hexagon 6">
            <a:extLst>
              <a:ext uri="{FF2B5EF4-FFF2-40B4-BE49-F238E27FC236}">
                <a16:creationId xmlns:a16="http://schemas.microsoft.com/office/drawing/2014/main" id="{D5759451-13CF-4B41-9957-30439906ACFE}"/>
              </a:ext>
            </a:extLst>
          </p:cNvPr>
          <p:cNvSpPr/>
          <p:nvPr/>
        </p:nvSpPr>
        <p:spPr>
          <a:xfrm>
            <a:off x="0" y="948099"/>
            <a:ext cx="2733674" cy="2359054"/>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Disconnect between </a:t>
            </a:r>
            <a:r>
              <a:rPr lang="en-GB" sz="1600" b="1" dirty="0"/>
              <a:t>RUSLE OC loss erosion model and </a:t>
            </a:r>
            <a:r>
              <a:rPr lang="en-GB" sz="1600" b="1" dirty="0">
                <a:hlinkClick r:id="rId3" action="ppaction://hlinksldjump"/>
              </a:rPr>
              <a:t>sediment fingerprinting (SF) results</a:t>
            </a:r>
            <a:endParaRPr lang="en-GB" sz="1600" b="1" dirty="0">
              <a:solidFill>
                <a:schemeClr val="bg1"/>
              </a:solidFill>
            </a:endParaRPr>
          </a:p>
        </p:txBody>
      </p:sp>
      <p:sp>
        <p:nvSpPr>
          <p:cNvPr id="8" name="Hexagon 7">
            <a:extLst>
              <a:ext uri="{FF2B5EF4-FFF2-40B4-BE49-F238E27FC236}">
                <a16:creationId xmlns:a16="http://schemas.microsoft.com/office/drawing/2014/main" id="{103113DA-FB97-4CD1-B1E3-E8E001B4BC43}"/>
              </a:ext>
            </a:extLst>
          </p:cNvPr>
          <p:cNvSpPr/>
          <p:nvPr/>
        </p:nvSpPr>
        <p:spPr>
          <a:xfrm>
            <a:off x="-285750" y="4152901"/>
            <a:ext cx="2971781" cy="2566845"/>
          </a:xfrm>
          <a:prstGeom prst="hexagon">
            <a:avLst/>
          </a:prstGeom>
          <a:solidFill>
            <a:srgbClr val="FC2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Use of WaTEM/SEDEM model (additional tillage erosion and sediment dynamics) did not reduce the disconnect between SF and the erosion model output</a:t>
            </a:r>
            <a:endParaRPr lang="en-GB" sz="1600" b="1" dirty="0">
              <a:solidFill>
                <a:schemeClr val="tx1"/>
              </a:solidFill>
            </a:endParaRPr>
          </a:p>
        </p:txBody>
      </p:sp>
      <p:sp>
        <p:nvSpPr>
          <p:cNvPr id="9" name="Hexagon 8">
            <a:extLst>
              <a:ext uri="{FF2B5EF4-FFF2-40B4-BE49-F238E27FC236}">
                <a16:creationId xmlns:a16="http://schemas.microsoft.com/office/drawing/2014/main" id="{C1B9C005-A64F-462E-82B8-B9770E0D9861}"/>
              </a:ext>
            </a:extLst>
          </p:cNvPr>
          <p:cNvSpPr/>
          <p:nvPr/>
        </p:nvSpPr>
        <p:spPr>
          <a:xfrm>
            <a:off x="9344026" y="1105120"/>
            <a:ext cx="2752723" cy="2204895"/>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Riparian woodland forms effective barrier (disconnect) for OC inputs from agricultural land uses in upslope parts of study catchment</a:t>
            </a:r>
          </a:p>
        </p:txBody>
      </p:sp>
      <p:sp>
        <p:nvSpPr>
          <p:cNvPr id="11" name="Arrow: Right 10">
            <a:hlinkClick r:id="rId4" action="ppaction://hlinksldjump"/>
            <a:extLst>
              <a:ext uri="{FF2B5EF4-FFF2-40B4-BE49-F238E27FC236}">
                <a16:creationId xmlns:a16="http://schemas.microsoft.com/office/drawing/2014/main" id="{062F44FC-8C97-4609-A845-CBA9E6C5112C}"/>
              </a:ext>
            </a:extLst>
          </p:cNvPr>
          <p:cNvSpPr/>
          <p:nvPr/>
        </p:nvSpPr>
        <p:spPr>
          <a:xfrm flipH="1">
            <a:off x="8815311" y="5848350"/>
            <a:ext cx="1219220" cy="100965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2" name="Arrow: Right 1">
            <a:hlinkClick r:id="rId5" action="ppaction://hlinksldjump"/>
            <a:extLst>
              <a:ext uri="{FF2B5EF4-FFF2-40B4-BE49-F238E27FC236}">
                <a16:creationId xmlns:a16="http://schemas.microsoft.com/office/drawing/2014/main" id="{84712B09-FEBE-482A-8555-3D848F96F427}"/>
              </a:ext>
            </a:extLst>
          </p:cNvPr>
          <p:cNvSpPr/>
          <p:nvPr/>
        </p:nvSpPr>
        <p:spPr>
          <a:xfrm>
            <a:off x="9489688" y="4214574"/>
            <a:ext cx="2607061" cy="242919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Using sediment fingerprinting output to validate output of RUSLE-based soil erosion modelling</a:t>
            </a:r>
            <a:endParaRPr lang="en-GB" sz="1500" dirty="0">
              <a:solidFill>
                <a:schemeClr val="bg1"/>
              </a:solidFill>
            </a:endParaRPr>
          </a:p>
        </p:txBody>
      </p:sp>
    </p:spTree>
    <p:extLst>
      <p:ext uri="{BB962C8B-B14F-4D97-AF65-F5344CB8AC3E}">
        <p14:creationId xmlns:p14="http://schemas.microsoft.com/office/powerpoint/2010/main" val="3596258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35897001-0FE4-4A57-BE20-404467EEFF87}"/>
              </a:ext>
            </a:extLst>
          </p:cNvPr>
          <p:cNvSpPr/>
          <p:nvPr/>
        </p:nvSpPr>
        <p:spPr>
          <a:xfrm>
            <a:off x="3752840" y="5000626"/>
            <a:ext cx="7324736" cy="1104900"/>
          </a:xfrm>
          <a:prstGeom prst="hex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Caution should be used when utilising using the distribution of land-use specific sources found via SF techniques to validate the output of RUSLE-based soil erosion modelling</a:t>
            </a:r>
            <a:endParaRPr lang="en-GB" sz="1600" b="1" dirty="0">
              <a:solidFill>
                <a:schemeClr val="tx1"/>
              </a:solidFill>
            </a:endParaRPr>
          </a:p>
        </p:txBody>
      </p:sp>
      <p:sp>
        <p:nvSpPr>
          <p:cNvPr id="3" name="Arrow: Right 2">
            <a:hlinkClick r:id="rId2" action="ppaction://hlinksldjump"/>
            <a:extLst>
              <a:ext uri="{FF2B5EF4-FFF2-40B4-BE49-F238E27FC236}">
                <a16:creationId xmlns:a16="http://schemas.microsoft.com/office/drawing/2014/main" id="{E2E17935-68DA-42A1-9190-77D9F0FDCBBA}"/>
              </a:ext>
            </a:extLst>
          </p:cNvPr>
          <p:cNvSpPr/>
          <p:nvPr/>
        </p:nvSpPr>
        <p:spPr>
          <a:xfrm flipH="1">
            <a:off x="142854" y="5791201"/>
            <a:ext cx="1219220" cy="100965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4" name="Hexagon 3">
            <a:extLst>
              <a:ext uri="{FF2B5EF4-FFF2-40B4-BE49-F238E27FC236}">
                <a16:creationId xmlns:a16="http://schemas.microsoft.com/office/drawing/2014/main" id="{76945652-4B76-45B2-90EF-EA7A3462F185}"/>
              </a:ext>
            </a:extLst>
          </p:cNvPr>
          <p:cNvSpPr/>
          <p:nvPr/>
        </p:nvSpPr>
        <p:spPr>
          <a:xfrm>
            <a:off x="5381625" y="205613"/>
            <a:ext cx="6591298" cy="1517706"/>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Utility of using the distribution of land-use specific sources found via sediment fingerprinting techniques to validate the output of RUSLE-based soil erosion modelling</a:t>
            </a:r>
            <a:endParaRPr lang="en-GB" sz="2000" b="1" dirty="0">
              <a:solidFill>
                <a:schemeClr val="tx1"/>
              </a:solidFill>
            </a:endParaRPr>
          </a:p>
        </p:txBody>
      </p:sp>
      <p:sp>
        <p:nvSpPr>
          <p:cNvPr id="5" name="Hexagon 4">
            <a:extLst>
              <a:ext uri="{FF2B5EF4-FFF2-40B4-BE49-F238E27FC236}">
                <a16:creationId xmlns:a16="http://schemas.microsoft.com/office/drawing/2014/main" id="{8DCE90AF-3D4F-47EA-BAA0-4F641A8453CC}"/>
              </a:ext>
            </a:extLst>
          </p:cNvPr>
          <p:cNvSpPr/>
          <p:nvPr/>
        </p:nvSpPr>
        <p:spPr>
          <a:xfrm>
            <a:off x="409577" y="1392572"/>
            <a:ext cx="4981586" cy="125872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libri" panose="020F0502020204030204" pitchFamily="34" charset="0"/>
                <a:ea typeface="Calibri" panose="020F0502020204030204" pitchFamily="34" charset="0"/>
                <a:cs typeface="Times New Roman" panose="02020603050405020304" pitchFamily="18" charset="0"/>
              </a:rPr>
              <a:t>Mismatch between erosion processes represented by the two sediment origin techniques</a:t>
            </a:r>
            <a:endParaRPr lang="en-GB" b="1" dirty="0">
              <a:solidFill>
                <a:schemeClr val="tx1"/>
              </a:solidFill>
            </a:endParaRPr>
          </a:p>
        </p:txBody>
      </p:sp>
      <p:sp>
        <p:nvSpPr>
          <p:cNvPr id="6" name="Hexagon 5">
            <a:extLst>
              <a:ext uri="{FF2B5EF4-FFF2-40B4-BE49-F238E27FC236}">
                <a16:creationId xmlns:a16="http://schemas.microsoft.com/office/drawing/2014/main" id="{B11DD5C6-5A3D-408E-9E61-4FD207694E13}"/>
              </a:ext>
            </a:extLst>
          </p:cNvPr>
          <p:cNvSpPr/>
          <p:nvPr/>
        </p:nvSpPr>
        <p:spPr>
          <a:xfrm>
            <a:off x="1676400" y="2769746"/>
            <a:ext cx="7629526" cy="1996195"/>
          </a:xfrm>
          <a:prstGeom prst="hexagon">
            <a:avLst/>
          </a:prstGeom>
          <a:solidFill>
            <a:srgbClr val="FC2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Bank erosion, overflow and other processes within the active river channel will be reflected in the sediment fingerprinting (SF) source attribution when included as sources but not in the RUSLE-based estimates considering only surface run-off inter-rill and rill erosion processes</a:t>
            </a:r>
            <a:endParaRPr lang="en-GB" b="1" dirty="0">
              <a:solidFill>
                <a:schemeClr val="tx1"/>
              </a:solidFill>
            </a:endParaRPr>
          </a:p>
        </p:txBody>
      </p:sp>
    </p:spTree>
    <p:extLst>
      <p:ext uri="{BB962C8B-B14F-4D97-AF65-F5344CB8AC3E}">
        <p14:creationId xmlns:p14="http://schemas.microsoft.com/office/powerpoint/2010/main" val="1002264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684440EF-F0E2-4D82-9A59-0F59339BC266}"/>
              </a:ext>
            </a:extLst>
          </p:cNvPr>
          <p:cNvSpPr/>
          <p:nvPr/>
        </p:nvSpPr>
        <p:spPr>
          <a:xfrm>
            <a:off x="1873437" y="1963292"/>
            <a:ext cx="2100782" cy="1720618"/>
          </a:xfrm>
          <a:prstGeom prst="hexagon">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75 Terrestrial sites</a:t>
            </a:r>
          </a:p>
        </p:txBody>
      </p:sp>
      <p:sp>
        <p:nvSpPr>
          <p:cNvPr id="3" name="Hexagon 2">
            <a:extLst>
              <a:ext uri="{FF2B5EF4-FFF2-40B4-BE49-F238E27FC236}">
                <a16:creationId xmlns:a16="http://schemas.microsoft.com/office/drawing/2014/main" id="{A7BBF85A-855A-4D9B-A2C8-7E115B2207F2}"/>
              </a:ext>
            </a:extLst>
          </p:cNvPr>
          <p:cNvSpPr/>
          <p:nvPr/>
        </p:nvSpPr>
        <p:spPr>
          <a:xfrm>
            <a:off x="644365" y="1220091"/>
            <a:ext cx="1392121" cy="1149831"/>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21</a:t>
            </a:r>
          </a:p>
          <a:p>
            <a:pPr algn="ctr"/>
            <a:r>
              <a:rPr lang="en-GB" sz="1600" dirty="0"/>
              <a:t>Pasture</a:t>
            </a:r>
          </a:p>
        </p:txBody>
      </p:sp>
      <p:sp>
        <p:nvSpPr>
          <p:cNvPr id="4" name="Hexagon 3">
            <a:extLst>
              <a:ext uri="{FF2B5EF4-FFF2-40B4-BE49-F238E27FC236}">
                <a16:creationId xmlns:a16="http://schemas.microsoft.com/office/drawing/2014/main" id="{C083BB1D-E5C4-4974-AF99-12D9AE1B2A94}"/>
              </a:ext>
            </a:extLst>
          </p:cNvPr>
          <p:cNvSpPr/>
          <p:nvPr/>
        </p:nvSpPr>
        <p:spPr>
          <a:xfrm>
            <a:off x="3830623" y="1500219"/>
            <a:ext cx="1317814" cy="1161976"/>
          </a:xfrm>
          <a:prstGeom prst="hexagon">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17</a:t>
            </a:r>
          </a:p>
          <a:p>
            <a:pPr algn="ctr"/>
            <a:r>
              <a:rPr lang="en-GB" sz="1600" dirty="0"/>
              <a:t>Forest</a:t>
            </a:r>
          </a:p>
        </p:txBody>
      </p:sp>
      <p:sp>
        <p:nvSpPr>
          <p:cNvPr id="5" name="Hexagon 4">
            <a:extLst>
              <a:ext uri="{FF2B5EF4-FFF2-40B4-BE49-F238E27FC236}">
                <a16:creationId xmlns:a16="http://schemas.microsoft.com/office/drawing/2014/main" id="{0A9B9828-4CD9-4204-9495-B0B37B413C00}"/>
              </a:ext>
            </a:extLst>
          </p:cNvPr>
          <p:cNvSpPr/>
          <p:nvPr/>
        </p:nvSpPr>
        <p:spPr>
          <a:xfrm>
            <a:off x="2184020" y="636328"/>
            <a:ext cx="1562740" cy="1095428"/>
          </a:xfrm>
          <a:prstGeom prst="hexagon">
            <a:avLst/>
          </a:prstGeom>
          <a:solidFill>
            <a:srgbClr val="B36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16</a:t>
            </a:r>
          </a:p>
          <a:p>
            <a:pPr algn="ctr"/>
            <a:r>
              <a:rPr lang="en-GB" sz="1600" dirty="0"/>
              <a:t>Moorland</a:t>
            </a:r>
          </a:p>
        </p:txBody>
      </p:sp>
      <p:sp>
        <p:nvSpPr>
          <p:cNvPr id="6" name="Hexagon 5">
            <a:extLst>
              <a:ext uri="{FF2B5EF4-FFF2-40B4-BE49-F238E27FC236}">
                <a16:creationId xmlns:a16="http://schemas.microsoft.com/office/drawing/2014/main" id="{348A0DE3-756C-416C-BD3E-1D356BEB6619}"/>
              </a:ext>
            </a:extLst>
          </p:cNvPr>
          <p:cNvSpPr/>
          <p:nvPr/>
        </p:nvSpPr>
        <p:spPr>
          <a:xfrm>
            <a:off x="8693792" y="542705"/>
            <a:ext cx="1661907" cy="1127895"/>
          </a:xfrm>
          <a:prstGeom prst="hexagon">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Riparian</a:t>
            </a:r>
          </a:p>
        </p:txBody>
      </p:sp>
      <p:sp>
        <p:nvSpPr>
          <p:cNvPr id="7" name="Hexagon 6">
            <a:extLst>
              <a:ext uri="{FF2B5EF4-FFF2-40B4-BE49-F238E27FC236}">
                <a16:creationId xmlns:a16="http://schemas.microsoft.com/office/drawing/2014/main" id="{98006C1F-3295-49F0-A625-CD829C5A8D17}"/>
              </a:ext>
            </a:extLst>
          </p:cNvPr>
          <p:cNvSpPr/>
          <p:nvPr/>
        </p:nvSpPr>
        <p:spPr>
          <a:xfrm>
            <a:off x="10413023" y="1293569"/>
            <a:ext cx="1741036" cy="1139832"/>
          </a:xfrm>
          <a:prstGeom prst="hexagon">
            <a:avLst/>
          </a:prstGeom>
          <a:solidFill>
            <a:srgbClr val="0099C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Bed Sediment</a:t>
            </a:r>
          </a:p>
        </p:txBody>
      </p:sp>
      <p:sp>
        <p:nvSpPr>
          <p:cNvPr id="8" name="Hexagon 7">
            <a:extLst>
              <a:ext uri="{FF2B5EF4-FFF2-40B4-BE49-F238E27FC236}">
                <a16:creationId xmlns:a16="http://schemas.microsoft.com/office/drawing/2014/main" id="{176CBADA-7E3E-418B-88FE-04AE3ED6FAF0}"/>
              </a:ext>
            </a:extLst>
          </p:cNvPr>
          <p:cNvSpPr/>
          <p:nvPr/>
        </p:nvSpPr>
        <p:spPr>
          <a:xfrm>
            <a:off x="6763583" y="1293569"/>
            <a:ext cx="1872885" cy="1212380"/>
          </a:xfrm>
          <a:prstGeom prst="hexagon">
            <a:avLst/>
          </a:prstGeom>
          <a:solidFill>
            <a:srgbClr val="0066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Suspended sediment</a:t>
            </a:r>
          </a:p>
        </p:txBody>
      </p:sp>
      <p:sp>
        <p:nvSpPr>
          <p:cNvPr id="9" name="Hexagon 8">
            <a:extLst>
              <a:ext uri="{FF2B5EF4-FFF2-40B4-BE49-F238E27FC236}">
                <a16:creationId xmlns:a16="http://schemas.microsoft.com/office/drawing/2014/main" id="{A3EEB546-15DC-421D-AF34-26A8FB56CA9F}"/>
              </a:ext>
            </a:extLst>
          </p:cNvPr>
          <p:cNvSpPr/>
          <p:nvPr/>
        </p:nvSpPr>
        <p:spPr>
          <a:xfrm>
            <a:off x="5154482" y="2995748"/>
            <a:ext cx="2192388" cy="1720618"/>
          </a:xfrm>
          <a:prstGeom prst="hexagon">
            <a:avLst/>
          </a:prstGeom>
          <a:solidFill>
            <a:srgbClr val="FF5050"/>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OC Fingerprinting</a:t>
            </a:r>
          </a:p>
        </p:txBody>
      </p:sp>
      <p:sp>
        <p:nvSpPr>
          <p:cNvPr id="10" name="Hexagon 9">
            <a:extLst>
              <a:ext uri="{FF2B5EF4-FFF2-40B4-BE49-F238E27FC236}">
                <a16:creationId xmlns:a16="http://schemas.microsoft.com/office/drawing/2014/main" id="{76F7BAAA-C013-41D0-A611-E717A90EC278}"/>
              </a:ext>
            </a:extLst>
          </p:cNvPr>
          <p:cNvSpPr/>
          <p:nvPr/>
        </p:nvSpPr>
        <p:spPr>
          <a:xfrm>
            <a:off x="9035355" y="4797830"/>
            <a:ext cx="2418644" cy="1243394"/>
          </a:xfrm>
          <a:prstGeom prst="hexagon">
            <a:avLst/>
          </a:prstGeom>
          <a:solidFill>
            <a:srgbClr val="FF5050"/>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Intra- and Inter- annual OC flux changes</a:t>
            </a:r>
          </a:p>
        </p:txBody>
      </p:sp>
      <p:sp>
        <p:nvSpPr>
          <p:cNvPr id="11" name="Hexagon 10">
            <a:extLst>
              <a:ext uri="{FF2B5EF4-FFF2-40B4-BE49-F238E27FC236}">
                <a16:creationId xmlns:a16="http://schemas.microsoft.com/office/drawing/2014/main" id="{D285C97C-5B3C-461E-B1E0-40B95829A533}"/>
              </a:ext>
            </a:extLst>
          </p:cNvPr>
          <p:cNvSpPr/>
          <p:nvPr/>
        </p:nvSpPr>
        <p:spPr>
          <a:xfrm>
            <a:off x="8469056" y="1937305"/>
            <a:ext cx="2111381" cy="1746605"/>
          </a:xfrm>
          <a:prstGeom prst="hexagon">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3 aquatic sites</a:t>
            </a:r>
          </a:p>
        </p:txBody>
      </p:sp>
      <p:sp>
        <p:nvSpPr>
          <p:cNvPr id="12" name="Hexagon 11">
            <a:extLst>
              <a:ext uri="{FF2B5EF4-FFF2-40B4-BE49-F238E27FC236}">
                <a16:creationId xmlns:a16="http://schemas.microsoft.com/office/drawing/2014/main" id="{6D995D56-0FB1-47F6-8D15-81811206DD58}"/>
              </a:ext>
            </a:extLst>
          </p:cNvPr>
          <p:cNvSpPr/>
          <p:nvPr/>
        </p:nvSpPr>
        <p:spPr>
          <a:xfrm>
            <a:off x="10457664" y="3164567"/>
            <a:ext cx="1651753" cy="1141853"/>
          </a:xfrm>
          <a:prstGeom prst="hexagon">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solidFill>
              </a:rPr>
              <a:t>Loch Davan Core</a:t>
            </a:r>
          </a:p>
          <a:p>
            <a:pPr algn="ctr"/>
            <a:r>
              <a:rPr lang="en-GB" sz="1200" i="1" dirty="0">
                <a:solidFill>
                  <a:schemeClr val="tx1"/>
                </a:solidFill>
              </a:rPr>
              <a:t>(Autumn 2020)</a:t>
            </a:r>
          </a:p>
        </p:txBody>
      </p:sp>
      <p:sp>
        <p:nvSpPr>
          <p:cNvPr id="13" name="Hexagon 12">
            <a:hlinkClick r:id="rId2" action="ppaction://hlinksldjump"/>
            <a:extLst>
              <a:ext uri="{FF2B5EF4-FFF2-40B4-BE49-F238E27FC236}">
                <a16:creationId xmlns:a16="http://schemas.microsoft.com/office/drawing/2014/main" id="{1E13E2E9-54F4-4CD5-9010-7CA14B1C1528}"/>
              </a:ext>
            </a:extLst>
          </p:cNvPr>
          <p:cNvSpPr/>
          <p:nvPr/>
        </p:nvSpPr>
        <p:spPr>
          <a:xfrm>
            <a:off x="3323766" y="5129970"/>
            <a:ext cx="1803830" cy="1283117"/>
          </a:xfrm>
          <a:prstGeom prst="hexagon">
            <a:avLst/>
          </a:prstGeom>
          <a:solidFill>
            <a:srgbClr val="FF5050"/>
          </a:solidFill>
          <a:ln>
            <a:solidFill>
              <a:srgbClr val="FF4B4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 Loss Modelling </a:t>
            </a:r>
            <a:r>
              <a:rPr lang="en-GB" dirty="0">
                <a:sym typeface="Wingdings" panose="05000000000000000000" pitchFamily="2" charset="2"/>
              </a:rPr>
              <a:t></a:t>
            </a:r>
            <a:endParaRPr lang="en-GB" dirty="0"/>
          </a:p>
        </p:txBody>
      </p:sp>
      <p:sp>
        <p:nvSpPr>
          <p:cNvPr id="14" name="Right Arrow 26">
            <a:extLst>
              <a:ext uri="{FF2B5EF4-FFF2-40B4-BE49-F238E27FC236}">
                <a16:creationId xmlns:a16="http://schemas.microsoft.com/office/drawing/2014/main" id="{71AC7916-C0AA-4F7C-952E-BF3B353253A1}"/>
              </a:ext>
            </a:extLst>
          </p:cNvPr>
          <p:cNvSpPr/>
          <p:nvPr/>
        </p:nvSpPr>
        <p:spPr>
          <a:xfrm rot="1634780">
            <a:off x="3793826" y="3344318"/>
            <a:ext cx="1338819" cy="530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27">
            <a:extLst>
              <a:ext uri="{FF2B5EF4-FFF2-40B4-BE49-F238E27FC236}">
                <a16:creationId xmlns:a16="http://schemas.microsoft.com/office/drawing/2014/main" id="{D48DE364-C24C-4CC2-ADE5-42887B7EF29A}"/>
              </a:ext>
            </a:extLst>
          </p:cNvPr>
          <p:cNvSpPr/>
          <p:nvPr/>
        </p:nvSpPr>
        <p:spPr>
          <a:xfrm rot="4091779">
            <a:off x="3051878" y="4179459"/>
            <a:ext cx="1252320" cy="538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28">
            <a:extLst>
              <a:ext uri="{FF2B5EF4-FFF2-40B4-BE49-F238E27FC236}">
                <a16:creationId xmlns:a16="http://schemas.microsoft.com/office/drawing/2014/main" id="{E357A93C-EC19-4678-AFFE-644ADDC80857}"/>
              </a:ext>
            </a:extLst>
          </p:cNvPr>
          <p:cNvSpPr/>
          <p:nvPr/>
        </p:nvSpPr>
        <p:spPr>
          <a:xfrm rot="6630695">
            <a:off x="1834408" y="4067131"/>
            <a:ext cx="1123822" cy="538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30">
            <a:extLst>
              <a:ext uri="{FF2B5EF4-FFF2-40B4-BE49-F238E27FC236}">
                <a16:creationId xmlns:a16="http://schemas.microsoft.com/office/drawing/2014/main" id="{79EF2FFA-18B5-42C5-BE69-2D0B87412C37}"/>
              </a:ext>
            </a:extLst>
          </p:cNvPr>
          <p:cNvSpPr/>
          <p:nvPr/>
        </p:nvSpPr>
        <p:spPr>
          <a:xfrm rot="9104618">
            <a:off x="7392262" y="3319509"/>
            <a:ext cx="1189610" cy="530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31">
            <a:extLst>
              <a:ext uri="{FF2B5EF4-FFF2-40B4-BE49-F238E27FC236}">
                <a16:creationId xmlns:a16="http://schemas.microsoft.com/office/drawing/2014/main" id="{E3567998-20AA-48DD-AB1F-05381496AAE5}"/>
              </a:ext>
            </a:extLst>
          </p:cNvPr>
          <p:cNvSpPr/>
          <p:nvPr/>
        </p:nvSpPr>
        <p:spPr>
          <a:xfrm rot="5400000">
            <a:off x="9022914" y="3971701"/>
            <a:ext cx="907587" cy="538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Hexagon 18">
            <a:extLst>
              <a:ext uri="{FF2B5EF4-FFF2-40B4-BE49-F238E27FC236}">
                <a16:creationId xmlns:a16="http://schemas.microsoft.com/office/drawing/2014/main" id="{0033802D-DD5C-476A-B0EC-1EA704BAEA70}"/>
              </a:ext>
            </a:extLst>
          </p:cNvPr>
          <p:cNvSpPr/>
          <p:nvPr/>
        </p:nvSpPr>
        <p:spPr>
          <a:xfrm>
            <a:off x="3974218" y="168282"/>
            <a:ext cx="4471023" cy="838230"/>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Loch Davan Catchment</a:t>
            </a:r>
          </a:p>
        </p:txBody>
      </p:sp>
      <p:sp>
        <p:nvSpPr>
          <p:cNvPr id="20" name="Right Arrow 37">
            <a:extLst>
              <a:ext uri="{FF2B5EF4-FFF2-40B4-BE49-F238E27FC236}">
                <a16:creationId xmlns:a16="http://schemas.microsoft.com/office/drawing/2014/main" id="{AEB43FF5-D717-4424-B2EB-1578F47EC408}"/>
              </a:ext>
            </a:extLst>
          </p:cNvPr>
          <p:cNvSpPr/>
          <p:nvPr/>
        </p:nvSpPr>
        <p:spPr>
          <a:xfrm>
            <a:off x="5200387" y="5621438"/>
            <a:ext cx="602525" cy="477914"/>
          </a:xfrm>
          <a:prstGeom prst="rightArrow">
            <a:avLst>
              <a:gd name="adj1" fmla="val 58219"/>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D2C1D3F-7A8C-4B9D-AAA5-8C8FFF973B5B}"/>
              </a:ext>
            </a:extLst>
          </p:cNvPr>
          <p:cNvSpPr/>
          <p:nvPr/>
        </p:nvSpPr>
        <p:spPr>
          <a:xfrm>
            <a:off x="5938267" y="5178768"/>
            <a:ext cx="2923469" cy="156415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Dominant source of OC within catchment streams</a:t>
            </a:r>
          </a:p>
        </p:txBody>
      </p:sp>
      <p:sp>
        <p:nvSpPr>
          <p:cNvPr id="22" name="Right Arrow 40">
            <a:extLst>
              <a:ext uri="{FF2B5EF4-FFF2-40B4-BE49-F238E27FC236}">
                <a16:creationId xmlns:a16="http://schemas.microsoft.com/office/drawing/2014/main" id="{D6754022-DCF0-476E-BD19-15B81435534C}"/>
              </a:ext>
            </a:extLst>
          </p:cNvPr>
          <p:cNvSpPr/>
          <p:nvPr/>
        </p:nvSpPr>
        <p:spPr>
          <a:xfrm rot="3891629">
            <a:off x="6039417" y="4838738"/>
            <a:ext cx="507717" cy="473408"/>
          </a:xfrm>
          <a:prstGeom prst="rightArrow">
            <a:avLst>
              <a:gd name="adj1" fmla="val 58219"/>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Hexagon 85">
            <a:extLst>
              <a:ext uri="{FF2B5EF4-FFF2-40B4-BE49-F238E27FC236}">
                <a16:creationId xmlns:a16="http://schemas.microsoft.com/office/drawing/2014/main" id="{F187BA37-7919-4339-9E7A-DC2B0FBEC88D}"/>
              </a:ext>
            </a:extLst>
          </p:cNvPr>
          <p:cNvSpPr/>
          <p:nvPr/>
        </p:nvSpPr>
        <p:spPr>
          <a:xfrm>
            <a:off x="633175" y="4897343"/>
            <a:ext cx="2001769" cy="923151"/>
          </a:xfrm>
          <a:prstGeom prst="hexagon">
            <a:avLst/>
          </a:prstGeom>
          <a:solidFill>
            <a:srgbClr val="FF5050"/>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OC Depth Profiling</a:t>
            </a:r>
          </a:p>
        </p:txBody>
      </p:sp>
      <p:sp>
        <p:nvSpPr>
          <p:cNvPr id="24" name="Hexagon 23">
            <a:extLst>
              <a:ext uri="{FF2B5EF4-FFF2-40B4-BE49-F238E27FC236}">
                <a16:creationId xmlns:a16="http://schemas.microsoft.com/office/drawing/2014/main" id="{DF610955-E161-4E56-8FD0-EF06C8E34D33}"/>
              </a:ext>
            </a:extLst>
          </p:cNvPr>
          <p:cNvSpPr/>
          <p:nvPr/>
        </p:nvSpPr>
        <p:spPr>
          <a:xfrm>
            <a:off x="513686" y="2874432"/>
            <a:ext cx="1392121" cy="1149831"/>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21</a:t>
            </a:r>
          </a:p>
          <a:p>
            <a:pPr algn="ctr"/>
            <a:r>
              <a:rPr lang="en-GB" sz="1600" dirty="0"/>
              <a:t>Arable</a:t>
            </a:r>
          </a:p>
        </p:txBody>
      </p:sp>
      <p:sp>
        <p:nvSpPr>
          <p:cNvPr id="26" name="Arrow: Right 25">
            <a:hlinkClick r:id="rId3" action="ppaction://hlinksldjump"/>
            <a:extLst>
              <a:ext uri="{FF2B5EF4-FFF2-40B4-BE49-F238E27FC236}">
                <a16:creationId xmlns:a16="http://schemas.microsoft.com/office/drawing/2014/main" id="{723AEAB1-C8F2-4FFD-972A-E26C3FD418E7}"/>
              </a:ext>
            </a:extLst>
          </p:cNvPr>
          <p:cNvSpPr/>
          <p:nvPr/>
        </p:nvSpPr>
        <p:spPr>
          <a:xfrm flipH="1">
            <a:off x="72296" y="5734050"/>
            <a:ext cx="1318353" cy="1038225"/>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Tree>
    <p:extLst>
      <p:ext uri="{BB962C8B-B14F-4D97-AF65-F5344CB8AC3E}">
        <p14:creationId xmlns:p14="http://schemas.microsoft.com/office/powerpoint/2010/main" val="376351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9" name="Arrow: Right 8">
            <a:hlinkClick r:id="rId2" action="ppaction://hlinksldjump"/>
            <a:extLst>
              <a:ext uri="{FF2B5EF4-FFF2-40B4-BE49-F238E27FC236}">
                <a16:creationId xmlns:a16="http://schemas.microsoft.com/office/drawing/2014/main" id="{A71044C4-B078-4339-83D7-96A546B5FC88}"/>
              </a:ext>
            </a:extLst>
          </p:cNvPr>
          <p:cNvSpPr/>
          <p:nvPr/>
        </p:nvSpPr>
        <p:spPr>
          <a:xfrm flipH="1">
            <a:off x="253850" y="5686426"/>
            <a:ext cx="1346552" cy="1063346"/>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grpSp>
        <p:nvGrpSpPr>
          <p:cNvPr id="29" name="Group 28">
            <a:extLst>
              <a:ext uri="{FF2B5EF4-FFF2-40B4-BE49-F238E27FC236}">
                <a16:creationId xmlns:a16="http://schemas.microsoft.com/office/drawing/2014/main" id="{CAC12ACA-F231-4348-B5C5-C63835166E33}"/>
              </a:ext>
            </a:extLst>
          </p:cNvPr>
          <p:cNvGrpSpPr/>
          <p:nvPr/>
        </p:nvGrpSpPr>
        <p:grpSpPr>
          <a:xfrm>
            <a:off x="472021" y="2674778"/>
            <a:ext cx="11401425" cy="2763997"/>
            <a:chOff x="310096" y="2674778"/>
            <a:chExt cx="11786654" cy="2868251"/>
          </a:xfrm>
        </p:grpSpPr>
        <p:sp>
          <p:nvSpPr>
            <p:cNvPr id="5" name="Rectangle 4" descr="Books">
              <a:extLst>
                <a:ext uri="{FF2B5EF4-FFF2-40B4-BE49-F238E27FC236}">
                  <a16:creationId xmlns:a16="http://schemas.microsoft.com/office/drawing/2014/main" id="{3619BDF0-7027-441A-9C8E-E379DEF3582E}"/>
                </a:ext>
              </a:extLst>
            </p:cNvPr>
            <p:cNvSpPr/>
            <p:nvPr/>
          </p:nvSpPr>
          <p:spPr>
            <a:xfrm>
              <a:off x="310096" y="2924176"/>
              <a:ext cx="2267634" cy="2181534"/>
            </a:xfrm>
            <a:prstGeom prst="rect">
              <a:avLst/>
            </a:prstGeom>
            <a:blipFill>
              <a:blip r:embed="rId3"/>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22" name="Picture 21">
              <a:extLst>
                <a:ext uri="{FF2B5EF4-FFF2-40B4-BE49-F238E27FC236}">
                  <a16:creationId xmlns:a16="http://schemas.microsoft.com/office/drawing/2014/main" id="{8C403E52-DEC7-48A8-9B95-3DDD14F23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654" y="2674778"/>
              <a:ext cx="3309517" cy="2868251"/>
            </a:xfrm>
            <a:prstGeom prst="rect">
              <a:avLst/>
            </a:prstGeom>
          </p:spPr>
        </p:pic>
        <p:sp>
          <p:nvSpPr>
            <p:cNvPr id="23" name="Rectangle 22" descr="Wind Chime">
              <a:extLst>
                <a:ext uri="{FF2B5EF4-FFF2-40B4-BE49-F238E27FC236}">
                  <a16:creationId xmlns:a16="http://schemas.microsoft.com/office/drawing/2014/main" id="{0F5A1544-B1F9-4326-A67F-141C064BA99B}"/>
                </a:ext>
              </a:extLst>
            </p:cNvPr>
            <p:cNvSpPr/>
            <p:nvPr/>
          </p:nvSpPr>
          <p:spPr>
            <a:xfrm>
              <a:off x="6315076" y="3267075"/>
              <a:ext cx="1743074" cy="1647825"/>
            </a:xfrm>
            <a:prstGeom prst="rect">
              <a:avLst/>
            </a:prstGeom>
            <a:blipFill>
              <a:blip r:embed="rId5"/>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ectangle 23" descr="Stars">
              <a:extLst>
                <a:ext uri="{FF2B5EF4-FFF2-40B4-BE49-F238E27FC236}">
                  <a16:creationId xmlns:a16="http://schemas.microsoft.com/office/drawing/2014/main" id="{76A54212-CB62-4EAA-8E88-2E639CA68C16}"/>
                </a:ext>
              </a:extLst>
            </p:cNvPr>
            <p:cNvSpPr/>
            <p:nvPr/>
          </p:nvSpPr>
          <p:spPr>
            <a:xfrm>
              <a:off x="8316030" y="3619282"/>
              <a:ext cx="3780720" cy="1209586"/>
            </a:xfrm>
            <a:prstGeom prst="rect">
              <a:avLst/>
            </a:prstGeom>
            <a:blipFill>
              <a:blip r:embed="rId6"/>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sp>
        <p:nvSpPr>
          <p:cNvPr id="28" name="Hexagon 27">
            <a:extLst>
              <a:ext uri="{FF2B5EF4-FFF2-40B4-BE49-F238E27FC236}">
                <a16:creationId xmlns:a16="http://schemas.microsoft.com/office/drawing/2014/main" id="{86C99342-E4DE-441E-B90B-1747C88B0D74}"/>
              </a:ext>
            </a:extLst>
          </p:cNvPr>
          <p:cNvSpPr/>
          <p:nvPr/>
        </p:nvSpPr>
        <p:spPr>
          <a:xfrm>
            <a:off x="1847873" y="497176"/>
            <a:ext cx="8943952" cy="1455450"/>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This project is undertaken with the very gratefully received supervision, laboratory training, fieldwork guidance and support of the following institutions</a:t>
            </a:r>
            <a:endParaRPr lang="en-GB" sz="2300" dirty="0">
              <a:solidFill>
                <a:schemeClr val="tx1"/>
              </a:solidFill>
            </a:endParaRPr>
          </a:p>
        </p:txBody>
      </p:sp>
    </p:spTree>
    <p:extLst>
      <p:ext uri="{BB962C8B-B14F-4D97-AF65-F5344CB8AC3E}">
        <p14:creationId xmlns:p14="http://schemas.microsoft.com/office/powerpoint/2010/main" val="1691018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FD6DC1AC-12B6-4BD0-AC5A-9DD21B0ACCEA}"/>
              </a:ext>
            </a:extLst>
          </p:cNvPr>
          <p:cNvSpPr/>
          <p:nvPr/>
        </p:nvSpPr>
        <p:spPr>
          <a:xfrm>
            <a:off x="395324" y="284033"/>
            <a:ext cx="4102031" cy="1031811"/>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Preliminary catchment sediment erosion modelling </a:t>
            </a:r>
          </a:p>
          <a:p>
            <a:pPr algn="ctr"/>
            <a:r>
              <a:rPr lang="en-GB" sz="1600" dirty="0">
                <a:solidFill>
                  <a:schemeClr val="tx1"/>
                </a:solidFill>
                <a:hlinkClick r:id="rId2" action="ppaction://hlinksldjump"/>
              </a:rPr>
              <a:t>RUSLE</a:t>
            </a:r>
            <a:r>
              <a:rPr lang="en-GB" sz="1600" dirty="0">
                <a:solidFill>
                  <a:schemeClr val="tx1"/>
                </a:solidFill>
              </a:rPr>
              <a:t> model</a:t>
            </a:r>
          </a:p>
        </p:txBody>
      </p:sp>
      <p:sp>
        <p:nvSpPr>
          <p:cNvPr id="4" name="Hexagon 3">
            <a:extLst>
              <a:ext uri="{FF2B5EF4-FFF2-40B4-BE49-F238E27FC236}">
                <a16:creationId xmlns:a16="http://schemas.microsoft.com/office/drawing/2014/main" id="{9BBD294E-50F4-46FD-BB33-276D0AACDCDB}"/>
              </a:ext>
            </a:extLst>
          </p:cNvPr>
          <p:cNvSpPr/>
          <p:nvPr/>
        </p:nvSpPr>
        <p:spPr>
          <a:xfrm>
            <a:off x="7524508" y="4663123"/>
            <a:ext cx="4220453" cy="170397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RUSLE model predicts:</a:t>
            </a:r>
          </a:p>
          <a:p>
            <a:pPr marL="285750" indent="-285750" algn="ctr">
              <a:buFont typeface="Arial" panose="020B0604020202020204" pitchFamily="34" charset="0"/>
              <a:buChar char="•"/>
            </a:pPr>
            <a:r>
              <a:rPr lang="en-GB" sz="1400" dirty="0"/>
              <a:t>Highest soil losses from Moorland</a:t>
            </a:r>
          </a:p>
          <a:p>
            <a:pPr marL="285750" indent="-285750" algn="ctr">
              <a:buFont typeface="Arial" panose="020B0604020202020204" pitchFamily="34" charset="0"/>
              <a:buChar char="•"/>
            </a:pPr>
            <a:r>
              <a:rPr lang="en-GB" sz="1400" dirty="0"/>
              <a:t>Relatively high losses from arable land compared to grassland</a:t>
            </a:r>
          </a:p>
          <a:p>
            <a:pPr marL="285750" indent="-285750" algn="ctr">
              <a:buFont typeface="Arial" panose="020B0604020202020204" pitchFamily="34" charset="0"/>
              <a:buChar char="•"/>
            </a:pPr>
            <a:r>
              <a:rPr lang="en-GB" sz="1400" dirty="0"/>
              <a:t>Lowest rates of soil loss predicted for forested land</a:t>
            </a:r>
          </a:p>
        </p:txBody>
      </p:sp>
      <p:pic>
        <p:nvPicPr>
          <p:cNvPr id="5" name="Picture 4" descr="Screen Clipping">
            <a:extLst>
              <a:ext uri="{FF2B5EF4-FFF2-40B4-BE49-F238E27FC236}">
                <a16:creationId xmlns:a16="http://schemas.microsoft.com/office/drawing/2014/main" id="{3E89EEDE-97B3-478B-B1C1-A7AD581A7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335" y="350939"/>
            <a:ext cx="6222553" cy="407223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88" y="1540042"/>
            <a:ext cx="5332565" cy="4833287"/>
          </a:xfrm>
          <a:prstGeom prst="rect">
            <a:avLst/>
          </a:prstGeom>
        </p:spPr>
      </p:pic>
      <p:sp>
        <p:nvSpPr>
          <p:cNvPr id="7" name="Arrow: Right 6">
            <a:hlinkClick r:id="rId5" action="ppaction://hlinksldjump"/>
            <a:extLst>
              <a:ext uri="{FF2B5EF4-FFF2-40B4-BE49-F238E27FC236}">
                <a16:creationId xmlns:a16="http://schemas.microsoft.com/office/drawing/2014/main" id="{5161B61A-32D6-40DA-862A-FFE64227131A}"/>
              </a:ext>
            </a:extLst>
          </p:cNvPr>
          <p:cNvSpPr/>
          <p:nvPr/>
        </p:nvSpPr>
        <p:spPr>
          <a:xfrm flipH="1">
            <a:off x="109729" y="5801876"/>
            <a:ext cx="1194612" cy="98844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033" y="5291381"/>
            <a:ext cx="1302612" cy="543948"/>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4728" y="2459205"/>
            <a:ext cx="1425254" cy="899815"/>
          </a:xfrm>
          <a:prstGeom prst="rect">
            <a:avLst/>
          </a:prstGeom>
        </p:spPr>
      </p:pic>
    </p:spTree>
    <p:extLst>
      <p:ext uri="{BB962C8B-B14F-4D97-AF65-F5344CB8AC3E}">
        <p14:creationId xmlns:p14="http://schemas.microsoft.com/office/powerpoint/2010/main" val="2283392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ndroid - Is it possible to detect a fingerprint when a ...">
            <a:extLst>
              <a:ext uri="{FF2B5EF4-FFF2-40B4-BE49-F238E27FC236}">
                <a16:creationId xmlns:a16="http://schemas.microsoft.com/office/drawing/2014/main" id="{5C2E9C30-9479-45B5-828E-B93C70899CB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21127847">
            <a:off x="196657" y="2871073"/>
            <a:ext cx="1984084" cy="2635303"/>
          </a:xfrm>
          <a:prstGeom prst="rect">
            <a:avLst/>
          </a:prstGeom>
        </p:spPr>
      </p:pic>
      <p:pic>
        <p:nvPicPr>
          <p:cNvPr id="12" name="Picture 11" descr="android - Is it possible to detect a fingerprint when a ...">
            <a:extLst>
              <a:ext uri="{FF2B5EF4-FFF2-40B4-BE49-F238E27FC236}">
                <a16:creationId xmlns:a16="http://schemas.microsoft.com/office/drawing/2014/main" id="{E48D22EA-850B-4341-8E3E-09F69B7551F1}"/>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21127847">
            <a:off x="10707633" y="73267"/>
            <a:ext cx="1177873" cy="1564476"/>
          </a:xfrm>
          <a:prstGeom prst="rect">
            <a:avLst/>
          </a:prstGeom>
        </p:spPr>
      </p:pic>
      <p:sp>
        <p:nvSpPr>
          <p:cNvPr id="3" name="Hexagon 2">
            <a:extLst>
              <a:ext uri="{FF2B5EF4-FFF2-40B4-BE49-F238E27FC236}">
                <a16:creationId xmlns:a16="http://schemas.microsoft.com/office/drawing/2014/main" id="{7721596C-3328-4E40-976B-B30B8B84AB70}"/>
              </a:ext>
            </a:extLst>
          </p:cNvPr>
          <p:cNvSpPr/>
          <p:nvPr/>
        </p:nvSpPr>
        <p:spPr>
          <a:xfrm>
            <a:off x="419100" y="342572"/>
            <a:ext cx="4390006" cy="2537926"/>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Sediment fingerprinting techniques have been successfully employed to provide identification and relative contribution of different sources to the fine-grained sediment load in waterways</a:t>
            </a:r>
            <a:endParaRPr lang="en-GB" b="1" dirty="0">
              <a:solidFill>
                <a:schemeClr val="bg1"/>
              </a:solidFill>
            </a:endParaRPr>
          </a:p>
        </p:txBody>
      </p:sp>
      <p:sp>
        <p:nvSpPr>
          <p:cNvPr id="4" name="Hexagon 3">
            <a:extLst>
              <a:ext uri="{FF2B5EF4-FFF2-40B4-BE49-F238E27FC236}">
                <a16:creationId xmlns:a16="http://schemas.microsoft.com/office/drawing/2014/main" id="{98B9BDBC-1312-4C8B-91C4-B9D1DAD35796}"/>
              </a:ext>
            </a:extLst>
          </p:cNvPr>
          <p:cNvSpPr/>
          <p:nvPr/>
        </p:nvSpPr>
        <p:spPr>
          <a:xfrm>
            <a:off x="4500058" y="1837541"/>
            <a:ext cx="7272842" cy="1517706"/>
          </a:xfrm>
          <a:prstGeom prst="hexagon">
            <a:avLst/>
          </a:prstGeom>
          <a:solidFill>
            <a:srgbClr val="FC2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Unique sources within a catchment can be defined by their characteristics: Interactions between geology, climate, land use and management all influence the composition and structure of its sediment</a:t>
            </a:r>
            <a:endParaRPr lang="en-GB" b="1" dirty="0">
              <a:solidFill>
                <a:schemeClr val="tx1"/>
              </a:solidFill>
            </a:endParaRPr>
          </a:p>
        </p:txBody>
      </p:sp>
      <p:sp>
        <p:nvSpPr>
          <p:cNvPr id="5" name="Hexagon 4">
            <a:extLst>
              <a:ext uri="{FF2B5EF4-FFF2-40B4-BE49-F238E27FC236}">
                <a16:creationId xmlns:a16="http://schemas.microsoft.com/office/drawing/2014/main" id="{12677043-0970-449A-A548-3CDA223E6039}"/>
              </a:ext>
            </a:extLst>
          </p:cNvPr>
          <p:cNvSpPr/>
          <p:nvPr/>
        </p:nvSpPr>
        <p:spPr>
          <a:xfrm>
            <a:off x="6867525" y="191824"/>
            <a:ext cx="5229244" cy="1226139"/>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Sediment Fingerprinting</a:t>
            </a:r>
            <a:endParaRPr lang="en-GB" sz="2400" dirty="0">
              <a:solidFill>
                <a:schemeClr val="tx1"/>
              </a:solidFill>
            </a:endParaRPr>
          </a:p>
        </p:txBody>
      </p:sp>
      <p:sp>
        <p:nvSpPr>
          <p:cNvPr id="7" name="Hexagon 6">
            <a:extLst>
              <a:ext uri="{FF2B5EF4-FFF2-40B4-BE49-F238E27FC236}">
                <a16:creationId xmlns:a16="http://schemas.microsoft.com/office/drawing/2014/main" id="{86016F5C-A251-4C25-81DA-FE81B076301A}"/>
              </a:ext>
            </a:extLst>
          </p:cNvPr>
          <p:cNvSpPr/>
          <p:nvPr/>
        </p:nvSpPr>
        <p:spPr>
          <a:xfrm>
            <a:off x="3143250" y="4857750"/>
            <a:ext cx="8953519" cy="1861995"/>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By assuming that the “fingerprint” properties (e.g. fallout radionuclides, geochemical, mineral magnetic properties, plant-specific biomarkers) behave conservatively, sediment fingerprinting can use statistical models to identify both the sediment sources and the amount of sediment contributed by each source within a catchment</a:t>
            </a:r>
            <a:endParaRPr lang="en-GB" dirty="0"/>
          </a:p>
        </p:txBody>
      </p:sp>
      <p:sp>
        <p:nvSpPr>
          <p:cNvPr id="8" name="Hexagon 7">
            <a:extLst>
              <a:ext uri="{FF2B5EF4-FFF2-40B4-BE49-F238E27FC236}">
                <a16:creationId xmlns:a16="http://schemas.microsoft.com/office/drawing/2014/main" id="{565E04E1-9E1F-4D33-8116-ABAA1C2B961C}"/>
              </a:ext>
            </a:extLst>
          </p:cNvPr>
          <p:cNvSpPr/>
          <p:nvPr/>
        </p:nvSpPr>
        <p:spPr>
          <a:xfrm>
            <a:off x="1643717" y="3502754"/>
            <a:ext cx="7651101" cy="1234218"/>
          </a:xfrm>
          <a:prstGeom prst="hex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These unique physical and/or biogeochemical characteristics are the “fingerprint” of each source </a:t>
            </a:r>
            <a:endParaRPr lang="en-GB" b="1" dirty="0">
              <a:solidFill>
                <a:schemeClr val="tx1"/>
              </a:solidFill>
            </a:endParaRPr>
          </a:p>
        </p:txBody>
      </p:sp>
      <p:sp>
        <p:nvSpPr>
          <p:cNvPr id="10" name="Action Button: Go Back or Previous 9">
            <a:hlinkClick r:id="" action="ppaction://hlinkshowjump?jump=lastslideviewed" highlightClick="1"/>
            <a:extLst>
              <a:ext uri="{FF2B5EF4-FFF2-40B4-BE49-F238E27FC236}">
                <a16:creationId xmlns:a16="http://schemas.microsoft.com/office/drawing/2014/main" id="{A7090945-8B7D-4001-A3C0-C07202797B89}"/>
              </a:ext>
            </a:extLst>
          </p:cNvPr>
          <p:cNvSpPr/>
          <p:nvPr/>
        </p:nvSpPr>
        <p:spPr>
          <a:xfrm>
            <a:off x="85351" y="5494706"/>
            <a:ext cx="1475002" cy="133839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82925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9C014EFA-1047-448D-B70B-28E5A8B4EFA1}"/>
              </a:ext>
            </a:extLst>
          </p:cNvPr>
          <p:cNvSpPr/>
          <p:nvPr/>
        </p:nvSpPr>
        <p:spPr>
          <a:xfrm>
            <a:off x="2536929" y="2526391"/>
            <a:ext cx="6072709" cy="1601859"/>
          </a:xfrm>
          <a:prstGeom prst="hexagon">
            <a:avLst/>
          </a:prstGeom>
          <a:noFill/>
          <a:ln w="2286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SL = R.K.L.S.C.P</a:t>
            </a:r>
            <a:endParaRPr lang="en-GB" sz="3600" b="1" dirty="0">
              <a:solidFill>
                <a:schemeClr val="tx1"/>
              </a:solidFill>
            </a:endParaRPr>
          </a:p>
        </p:txBody>
      </p:sp>
      <p:sp>
        <p:nvSpPr>
          <p:cNvPr id="4" name="Hexagon 3">
            <a:extLst>
              <a:ext uri="{FF2B5EF4-FFF2-40B4-BE49-F238E27FC236}">
                <a16:creationId xmlns:a16="http://schemas.microsoft.com/office/drawing/2014/main" id="{48F445A9-61FA-4DB5-823C-0F4B0CC6CA55}"/>
              </a:ext>
            </a:extLst>
          </p:cNvPr>
          <p:cNvSpPr/>
          <p:nvPr/>
        </p:nvSpPr>
        <p:spPr>
          <a:xfrm>
            <a:off x="291175" y="804893"/>
            <a:ext cx="3907602" cy="2026143"/>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Revised Universal Soil Loss Equation (RUSLE) calculates the long-term average annual soil loss according to the equation:</a:t>
            </a:r>
            <a:r>
              <a:rPr lang="en-GB" sz="2000" b="1" dirty="0">
                <a:solidFill>
                  <a:schemeClr val="tx1"/>
                </a:solidFill>
              </a:rPr>
              <a:t> </a:t>
            </a:r>
          </a:p>
        </p:txBody>
      </p:sp>
      <p:sp>
        <p:nvSpPr>
          <p:cNvPr id="7" name="Hexagon 6">
            <a:extLst>
              <a:ext uri="{FF2B5EF4-FFF2-40B4-BE49-F238E27FC236}">
                <a16:creationId xmlns:a16="http://schemas.microsoft.com/office/drawing/2014/main" id="{EF7AD404-4AF6-4396-909A-B8E6BC4D91A0}"/>
              </a:ext>
            </a:extLst>
          </p:cNvPr>
          <p:cNvSpPr/>
          <p:nvPr/>
        </p:nvSpPr>
        <p:spPr>
          <a:xfrm>
            <a:off x="4198777" y="3894985"/>
            <a:ext cx="7651101" cy="2537926"/>
          </a:xfrm>
          <a:prstGeom prst="hexagon">
            <a:avLst/>
          </a:prstGeom>
          <a:solidFill>
            <a:srgbClr val="FC2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ea typeface="Calibri" panose="020F0502020204030204" pitchFamily="34" charset="0"/>
                <a:cs typeface="Times New Roman" panose="02020603050405020304" pitchFamily="18" charset="0"/>
              </a:rPr>
              <a:t>where SL is the mean soil loss (tons ha</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 yr</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 </a:t>
            </a:r>
          </a:p>
          <a:p>
            <a:pPr algn="ctr"/>
            <a:r>
              <a:rPr lang="en-GB" sz="2000" dirty="0">
                <a:ea typeface="Calibri" panose="020F0502020204030204" pitchFamily="34" charset="0"/>
                <a:cs typeface="Times New Roman" panose="02020603050405020304" pitchFamily="18" charset="0"/>
              </a:rPr>
              <a:t>R is the rainfall intensity factor (MJ mm ha</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 h</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 yr</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 </a:t>
            </a:r>
          </a:p>
          <a:p>
            <a:pPr algn="ctr"/>
            <a:r>
              <a:rPr lang="en-GB" sz="2000" dirty="0">
                <a:ea typeface="Calibri" panose="020F0502020204030204" pitchFamily="34" charset="0"/>
                <a:cs typeface="Times New Roman" panose="02020603050405020304" pitchFamily="18" charset="0"/>
              </a:rPr>
              <a:t>K is the soil erodibility factor (tons ha h ha</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 MJ</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 mm</a:t>
            </a:r>
            <a:r>
              <a:rPr lang="en-GB" sz="2000" baseline="30000" dirty="0">
                <a:ea typeface="Calibri" panose="020F0502020204030204" pitchFamily="34" charset="0"/>
                <a:cs typeface="Times New Roman" panose="02020603050405020304" pitchFamily="18" charset="0"/>
              </a:rPr>
              <a:t>−1</a:t>
            </a:r>
            <a:r>
              <a:rPr lang="en-GB" sz="2000" dirty="0">
                <a:ea typeface="Calibri" panose="020F0502020204030204" pitchFamily="34" charset="0"/>
                <a:cs typeface="Times New Roman" panose="02020603050405020304" pitchFamily="18" charset="0"/>
              </a:rPr>
              <a:t>)</a:t>
            </a:r>
          </a:p>
          <a:p>
            <a:pPr algn="ctr"/>
            <a:r>
              <a:rPr lang="en-GB" sz="2000" dirty="0">
                <a:ea typeface="Calibri" panose="020F0502020204030204" pitchFamily="34" charset="0"/>
                <a:cs typeface="Times New Roman" panose="02020603050405020304" pitchFamily="18" charset="0"/>
              </a:rPr>
              <a:t>S and L are the slope and slope-length factors, </a:t>
            </a:r>
          </a:p>
          <a:p>
            <a:pPr algn="ctr"/>
            <a:r>
              <a:rPr lang="en-GB" sz="2000" dirty="0">
                <a:ea typeface="Calibri" panose="020F0502020204030204" pitchFamily="34" charset="0"/>
                <a:cs typeface="Times New Roman" panose="02020603050405020304" pitchFamily="18" charset="0"/>
              </a:rPr>
              <a:t>C and P are the dimensionless cover-management factor and conservation support practice factor</a:t>
            </a:r>
            <a:r>
              <a:rPr lang="en-GB" sz="2000" b="1" dirty="0">
                <a:solidFill>
                  <a:schemeClr val="tx1"/>
                </a:solidFill>
              </a:rPr>
              <a:t> </a:t>
            </a:r>
          </a:p>
        </p:txBody>
      </p:sp>
      <p:sp>
        <p:nvSpPr>
          <p:cNvPr id="8" name="Hexagon 7">
            <a:extLst>
              <a:ext uri="{FF2B5EF4-FFF2-40B4-BE49-F238E27FC236}">
                <a16:creationId xmlns:a16="http://schemas.microsoft.com/office/drawing/2014/main" id="{808FDB57-D454-4660-9EEA-C42991F5F11C}"/>
              </a:ext>
            </a:extLst>
          </p:cNvPr>
          <p:cNvSpPr/>
          <p:nvPr/>
        </p:nvSpPr>
        <p:spPr>
          <a:xfrm>
            <a:off x="4823927" y="191824"/>
            <a:ext cx="7272842" cy="1226139"/>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RUSLE Model</a:t>
            </a:r>
          </a:p>
          <a:p>
            <a:pPr algn="ct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Calculating long-term average annual soil loss</a:t>
            </a:r>
            <a:endParaRPr lang="en-GB" sz="2400" dirty="0">
              <a:solidFill>
                <a:schemeClr val="tx1"/>
              </a:solidFill>
            </a:endParaRPr>
          </a:p>
        </p:txBody>
      </p:sp>
      <p:sp>
        <p:nvSpPr>
          <p:cNvPr id="3" name="Action Button: Go Back or Previous 2">
            <a:hlinkClick r:id="" action="ppaction://hlinkshowjump?jump=lastslideviewed" highlightClick="1"/>
            <a:extLst>
              <a:ext uri="{FF2B5EF4-FFF2-40B4-BE49-F238E27FC236}">
                <a16:creationId xmlns:a16="http://schemas.microsoft.com/office/drawing/2014/main" id="{8C779123-DA46-4ABE-B754-8106E1FB824C}"/>
              </a:ext>
            </a:extLst>
          </p:cNvPr>
          <p:cNvSpPr/>
          <p:nvPr/>
        </p:nvSpPr>
        <p:spPr>
          <a:xfrm>
            <a:off x="85350" y="5402427"/>
            <a:ext cx="2191325" cy="133839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1781003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48F445A9-61FA-4DB5-823C-0F4B0CC6CA55}"/>
              </a:ext>
            </a:extLst>
          </p:cNvPr>
          <p:cNvSpPr/>
          <p:nvPr/>
        </p:nvSpPr>
        <p:spPr>
          <a:xfrm>
            <a:off x="110052" y="304135"/>
            <a:ext cx="3986411" cy="2537926"/>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The WaTEM/SEDEM model has been widely employed to estimate net fluxes of sediments from landscape to continental scales. Its water erosion component uses the </a:t>
            </a:r>
            <a:r>
              <a:rPr lang="en-GB" sz="1600" b="1" dirty="0">
                <a:solidFill>
                  <a:schemeClr val="bg1"/>
                </a:solidFill>
                <a:hlinkClick r:id="rId2" action="ppaction://hlinksldjump">
                  <a:extLst>
                    <a:ext uri="{A12FA001-AC4F-418D-AE19-62706E023703}">
                      <ahyp:hlinkClr xmlns:ahyp="http://schemas.microsoft.com/office/drawing/2018/hyperlinkcolor" val="tx"/>
                    </a:ext>
                  </a:extLst>
                </a:hlinkClick>
              </a:rPr>
              <a:t>RUSLE</a:t>
            </a:r>
            <a:r>
              <a:rPr lang="en-GB" sz="1600" b="1" dirty="0">
                <a:solidFill>
                  <a:schemeClr val="bg1"/>
                </a:solidFill>
              </a:rPr>
              <a:t> to calculate the long-term average annual soil loss </a:t>
            </a:r>
          </a:p>
        </p:txBody>
      </p:sp>
      <p:sp>
        <p:nvSpPr>
          <p:cNvPr id="7" name="Hexagon 6">
            <a:extLst>
              <a:ext uri="{FF2B5EF4-FFF2-40B4-BE49-F238E27FC236}">
                <a16:creationId xmlns:a16="http://schemas.microsoft.com/office/drawing/2014/main" id="{EF7AD404-4AF6-4396-909A-B8E6BC4D91A0}"/>
              </a:ext>
            </a:extLst>
          </p:cNvPr>
          <p:cNvSpPr/>
          <p:nvPr/>
        </p:nvSpPr>
        <p:spPr>
          <a:xfrm>
            <a:off x="3836827" y="1837541"/>
            <a:ext cx="7936073" cy="1517706"/>
          </a:xfrm>
          <a:prstGeom prst="hexagon">
            <a:avLst/>
          </a:prstGeom>
          <a:solidFill>
            <a:srgbClr val="FC2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The sediment generated is routed downslope making it possible to identify areas of the landscape in which substantial deposition takes place between the upslope areas of erosion and the catchment streams.</a:t>
            </a:r>
            <a:endParaRPr lang="en-GB" sz="1600" b="1" dirty="0">
              <a:solidFill>
                <a:schemeClr val="tx1"/>
              </a:solidFill>
            </a:endParaRPr>
          </a:p>
        </p:txBody>
      </p:sp>
      <p:sp>
        <p:nvSpPr>
          <p:cNvPr id="8" name="Hexagon 7">
            <a:extLst>
              <a:ext uri="{FF2B5EF4-FFF2-40B4-BE49-F238E27FC236}">
                <a16:creationId xmlns:a16="http://schemas.microsoft.com/office/drawing/2014/main" id="{808FDB57-D454-4660-9EEA-C42991F5F11C}"/>
              </a:ext>
            </a:extLst>
          </p:cNvPr>
          <p:cNvSpPr/>
          <p:nvPr/>
        </p:nvSpPr>
        <p:spPr>
          <a:xfrm>
            <a:off x="4823927" y="191824"/>
            <a:ext cx="7272842" cy="1226139"/>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WaTEM-SEDEM Model</a:t>
            </a:r>
          </a:p>
          <a:p>
            <a:pPr algn="ct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Calculating long-term average annual soil loss</a:t>
            </a:r>
            <a:endParaRPr lang="en-GB" sz="2400" dirty="0">
              <a:solidFill>
                <a:schemeClr val="tx1"/>
              </a:solidFill>
            </a:endParaRPr>
          </a:p>
        </p:txBody>
      </p:sp>
      <p:sp>
        <p:nvSpPr>
          <p:cNvPr id="10" name="Hexagon 9">
            <a:extLst>
              <a:ext uri="{FF2B5EF4-FFF2-40B4-BE49-F238E27FC236}">
                <a16:creationId xmlns:a16="http://schemas.microsoft.com/office/drawing/2014/main" id="{AE84960C-162D-4D00-AA29-0DD3C0B723D3}"/>
              </a:ext>
            </a:extLst>
          </p:cNvPr>
          <p:cNvSpPr/>
          <p:nvPr/>
        </p:nvSpPr>
        <p:spPr>
          <a:xfrm>
            <a:off x="1730284" y="4857750"/>
            <a:ext cx="10366485" cy="1861995"/>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t>References:</a:t>
            </a:r>
          </a:p>
          <a:p>
            <a:r>
              <a:rPr lang="en-GB" sz="1200" dirty="0"/>
              <a:t>Van Oost, K., </a:t>
            </a:r>
            <a:r>
              <a:rPr lang="en-GB" sz="1200" dirty="0" err="1"/>
              <a:t>Govers</a:t>
            </a:r>
            <a:r>
              <a:rPr lang="en-GB" sz="1200" dirty="0"/>
              <a:t>, G. and </a:t>
            </a:r>
            <a:r>
              <a:rPr lang="en-GB" sz="1200" dirty="0" err="1"/>
              <a:t>Desmet</a:t>
            </a:r>
            <a:r>
              <a:rPr lang="en-GB" sz="1200" dirty="0"/>
              <a:t>, P. (2000) ‘Evaluating the effects of changes in landscape structure on soil erosion by water and tillage’, </a:t>
            </a:r>
            <a:r>
              <a:rPr lang="en-GB" sz="1200" i="1" dirty="0"/>
              <a:t>Landscape Ecology</a:t>
            </a:r>
            <a:r>
              <a:rPr lang="en-GB" sz="1200" dirty="0"/>
              <a:t>, 15(6), pp. 577–589. </a:t>
            </a:r>
            <a:r>
              <a:rPr lang="en-GB" sz="1200" dirty="0" err="1"/>
              <a:t>doi</a:t>
            </a:r>
            <a:r>
              <a:rPr lang="en-GB" sz="1200" dirty="0"/>
              <a:t>: 10.1023/A:1008198215674.</a:t>
            </a:r>
          </a:p>
          <a:p>
            <a:r>
              <a:rPr lang="en-GB" sz="1200" dirty="0"/>
              <a:t>Van Oost, K., Van </a:t>
            </a:r>
            <a:r>
              <a:rPr lang="en-GB" sz="1200" dirty="0" err="1"/>
              <a:t>Rompaey</a:t>
            </a:r>
            <a:r>
              <a:rPr lang="en-GB" sz="1200" dirty="0"/>
              <a:t>, A., </a:t>
            </a:r>
            <a:r>
              <a:rPr lang="en-GB" sz="1200" dirty="0" err="1"/>
              <a:t>Poesen</a:t>
            </a:r>
            <a:r>
              <a:rPr lang="en-GB" sz="1200" dirty="0"/>
              <a:t>, J., </a:t>
            </a:r>
            <a:r>
              <a:rPr lang="en-GB" sz="1200" dirty="0" err="1"/>
              <a:t>Govers</a:t>
            </a:r>
            <a:r>
              <a:rPr lang="en-GB" sz="1200" dirty="0"/>
              <a:t>, G. and </a:t>
            </a:r>
            <a:r>
              <a:rPr lang="en-GB" sz="1200" dirty="0" err="1"/>
              <a:t>Verstraeten</a:t>
            </a:r>
            <a:r>
              <a:rPr lang="en-GB" sz="1200" dirty="0"/>
              <a:t>, G. (2002) ‘Evaluating an integrated approach to catchment management to reduce soil loss and sediment pollution through modelling’, </a:t>
            </a:r>
            <a:r>
              <a:rPr lang="en-GB" sz="1200" i="1" dirty="0"/>
              <a:t>Soil Use and Management</a:t>
            </a:r>
            <a:r>
              <a:rPr lang="en-GB" sz="1200" dirty="0"/>
              <a:t>, 18(4), pp. 386–394. </a:t>
            </a:r>
            <a:r>
              <a:rPr lang="en-GB" sz="1200" dirty="0" err="1"/>
              <a:t>doi</a:t>
            </a:r>
            <a:r>
              <a:rPr lang="en-GB" sz="1200" dirty="0"/>
              <a:t>: 10.1079/SUM2002150.</a:t>
            </a:r>
          </a:p>
          <a:p>
            <a:r>
              <a:rPr lang="en-GB" sz="1200" dirty="0" err="1"/>
              <a:t>Rompaey</a:t>
            </a:r>
            <a:r>
              <a:rPr lang="en-GB" sz="1200" dirty="0"/>
              <a:t>, A. J. J. V. A. N., </a:t>
            </a:r>
            <a:r>
              <a:rPr lang="en-GB" sz="1200" dirty="0" err="1"/>
              <a:t>Verstraeten</a:t>
            </a:r>
            <a:r>
              <a:rPr lang="en-GB" sz="1200" dirty="0"/>
              <a:t>, G., Oost, K. V. A. N., </a:t>
            </a:r>
            <a:r>
              <a:rPr lang="en-GB" sz="1200" dirty="0" err="1"/>
              <a:t>Govers</a:t>
            </a:r>
            <a:r>
              <a:rPr lang="en-GB" sz="1200" dirty="0"/>
              <a:t>, G. and </a:t>
            </a:r>
            <a:r>
              <a:rPr lang="en-GB" sz="1200" dirty="0" err="1"/>
              <a:t>Poesen</a:t>
            </a:r>
            <a:r>
              <a:rPr lang="en-GB" sz="1200" dirty="0"/>
              <a:t>, J. (2001) ‘Modelling Mean Annual Sediment Yield Using a Distributed Approach’, </a:t>
            </a:r>
            <a:r>
              <a:rPr lang="en-GB" sz="1200" i="1" dirty="0"/>
              <a:t>Earth Surface Processes and Landforms</a:t>
            </a:r>
            <a:r>
              <a:rPr lang="en-GB" sz="1200" dirty="0"/>
              <a:t>, 1236, pp. 1221–1236. </a:t>
            </a:r>
            <a:r>
              <a:rPr lang="en-GB" sz="1200" dirty="0" err="1"/>
              <a:t>doi</a:t>
            </a:r>
            <a:r>
              <a:rPr lang="en-GB" sz="1200" dirty="0"/>
              <a:t>: 10.1002/esp.275.</a:t>
            </a:r>
          </a:p>
        </p:txBody>
      </p:sp>
      <p:sp>
        <p:nvSpPr>
          <p:cNvPr id="11" name="Hexagon 10">
            <a:extLst>
              <a:ext uri="{FF2B5EF4-FFF2-40B4-BE49-F238E27FC236}">
                <a16:creationId xmlns:a16="http://schemas.microsoft.com/office/drawing/2014/main" id="{8C252A32-F1F3-4615-8A6E-84708A070FE4}"/>
              </a:ext>
            </a:extLst>
          </p:cNvPr>
          <p:cNvSpPr/>
          <p:nvPr/>
        </p:nvSpPr>
        <p:spPr>
          <a:xfrm>
            <a:off x="1274602" y="3502754"/>
            <a:ext cx="7651101" cy="1234218"/>
          </a:xfrm>
          <a:prstGeom prst="hex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The WaTEM/SEDEM can also model tillage erosion. Tillage erosion is modelled as a diffusion-type process controlled by changes in slope gradient rather than by the slope gradient itself</a:t>
            </a:r>
            <a:endParaRPr lang="en-GB" sz="1600" b="1" dirty="0">
              <a:solidFill>
                <a:schemeClr val="tx1"/>
              </a:solidFill>
            </a:endParaRPr>
          </a:p>
        </p:txBody>
      </p:sp>
      <p:sp>
        <p:nvSpPr>
          <p:cNvPr id="12" name="Action Button: Go Back or Previous 11">
            <a:hlinkClick r:id="" action="ppaction://hlinkshowjump?jump=lastslideviewed" highlightClick="1"/>
            <a:extLst>
              <a:ext uri="{FF2B5EF4-FFF2-40B4-BE49-F238E27FC236}">
                <a16:creationId xmlns:a16="http://schemas.microsoft.com/office/drawing/2014/main" id="{5A235E5D-C682-428C-A14F-5362FEC11EF7}"/>
              </a:ext>
            </a:extLst>
          </p:cNvPr>
          <p:cNvSpPr/>
          <p:nvPr/>
        </p:nvSpPr>
        <p:spPr>
          <a:xfrm>
            <a:off x="85351" y="5402427"/>
            <a:ext cx="1558892" cy="133839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400068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exagon 23">
            <a:extLst>
              <a:ext uri="{FF2B5EF4-FFF2-40B4-BE49-F238E27FC236}">
                <a16:creationId xmlns:a16="http://schemas.microsoft.com/office/drawing/2014/main" id="{8711F86F-2200-47AF-A197-0AC680A15F56}"/>
              </a:ext>
            </a:extLst>
          </p:cNvPr>
          <p:cNvSpPr/>
          <p:nvPr/>
        </p:nvSpPr>
        <p:spPr>
          <a:xfrm>
            <a:off x="4467204" y="245471"/>
            <a:ext cx="6072709" cy="2789506"/>
          </a:xfrm>
          <a:prstGeom prst="hexagon">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Quantifying lateral flow of OC in our watersheds is vital to understand the driving mechanisms (natural or anthropogenic) and assess the possible impact on the exchange of CO</a:t>
            </a:r>
            <a:r>
              <a:rPr lang="en-GB" b="1" baseline="-25000" dirty="0">
                <a:solidFill>
                  <a:schemeClr val="tx1"/>
                </a:solidFill>
              </a:rPr>
              <a:t>2</a:t>
            </a:r>
            <a:r>
              <a:rPr lang="en-GB" b="1" dirty="0">
                <a:solidFill>
                  <a:schemeClr val="tx1"/>
                </a:solidFill>
              </a:rPr>
              <a:t> with the atmosphere and the global carbon budget.</a:t>
            </a:r>
          </a:p>
        </p:txBody>
      </p:sp>
      <p:sp>
        <p:nvSpPr>
          <p:cNvPr id="25" name="Hexagon 24">
            <a:extLst>
              <a:ext uri="{FF2B5EF4-FFF2-40B4-BE49-F238E27FC236}">
                <a16:creationId xmlns:a16="http://schemas.microsoft.com/office/drawing/2014/main" id="{13ECB9E9-6AB2-4B58-872E-E5CECAB76950}"/>
              </a:ext>
            </a:extLst>
          </p:cNvPr>
          <p:cNvSpPr/>
          <p:nvPr/>
        </p:nvSpPr>
        <p:spPr>
          <a:xfrm>
            <a:off x="2024160" y="3354677"/>
            <a:ext cx="6335485" cy="3224803"/>
          </a:xfrm>
          <a:prstGeom prst="hexagon">
            <a:avLst/>
          </a:prstGeom>
          <a:noFill/>
          <a:ln w="63500">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Spatial distributed modelling can find areas at risk of soil erosion however:</a:t>
            </a:r>
          </a:p>
          <a:p>
            <a:pPr marL="342900" indent="-342900">
              <a:buFont typeface="Wingdings" panose="05000000000000000000" pitchFamily="2" charset="2"/>
              <a:buChar char="§"/>
            </a:pPr>
            <a:r>
              <a:rPr lang="en-GB" b="1" dirty="0">
                <a:solidFill>
                  <a:schemeClr val="tx1"/>
                </a:solidFill>
              </a:rPr>
              <a:t>areas with a high soil loss rate are not necessarily the regions contributing most sediment to the streams</a:t>
            </a:r>
          </a:p>
          <a:p>
            <a:pPr marL="342900" indent="-342900">
              <a:buFont typeface="Wingdings" panose="05000000000000000000" pitchFamily="2" charset="2"/>
              <a:buChar char="§"/>
            </a:pPr>
            <a:r>
              <a:rPr lang="en-GB" b="1" dirty="0">
                <a:solidFill>
                  <a:schemeClr val="tx1"/>
                </a:solidFill>
              </a:rPr>
              <a:t>areas contributing the most sediment to the streams may not be the regions contributing the most OC. </a:t>
            </a:r>
          </a:p>
        </p:txBody>
      </p:sp>
      <p:sp>
        <p:nvSpPr>
          <p:cNvPr id="23" name="Hexagon 22">
            <a:hlinkClick r:id="rId2" action="ppaction://hlinksldjump"/>
            <a:extLst>
              <a:ext uri="{FF2B5EF4-FFF2-40B4-BE49-F238E27FC236}">
                <a16:creationId xmlns:a16="http://schemas.microsoft.com/office/drawing/2014/main" id="{702535BE-5C77-4F34-AB5C-F5E182CB79C6}"/>
              </a:ext>
            </a:extLst>
          </p:cNvPr>
          <p:cNvSpPr/>
          <p:nvPr/>
        </p:nvSpPr>
        <p:spPr>
          <a:xfrm>
            <a:off x="7799432" y="3872204"/>
            <a:ext cx="4170783" cy="2385131"/>
          </a:xfrm>
          <a:prstGeom prst="hexagon">
            <a:avLst/>
          </a:prstGeom>
          <a:solidFill>
            <a:srgbClr val="FF4B4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Aim to compare soil erosion and OC stocks modelling results to other, independent evidence of sediment source origin </a:t>
            </a:r>
            <a:r>
              <a:rPr lang="en-GB" b="1" dirty="0">
                <a:solidFill>
                  <a:schemeClr val="tx1"/>
                </a:solidFill>
                <a:sym typeface="Wingdings" panose="05000000000000000000" pitchFamily="2" charset="2"/>
              </a:rPr>
              <a:t></a:t>
            </a:r>
            <a:r>
              <a:rPr lang="en-GB" b="1" dirty="0">
                <a:solidFill>
                  <a:schemeClr val="tx1"/>
                </a:solidFill>
              </a:rPr>
              <a:t> </a:t>
            </a:r>
          </a:p>
        </p:txBody>
      </p:sp>
      <p:sp>
        <p:nvSpPr>
          <p:cNvPr id="6" name="Arrow: Right 5">
            <a:hlinkClick r:id="rId3" action="ppaction://hlinksldjump"/>
            <a:extLst>
              <a:ext uri="{FF2B5EF4-FFF2-40B4-BE49-F238E27FC236}">
                <a16:creationId xmlns:a16="http://schemas.microsoft.com/office/drawing/2014/main" id="{BA7ED3BD-7DFE-471F-803A-CE4039BFA8CE}"/>
              </a:ext>
            </a:extLst>
          </p:cNvPr>
          <p:cNvSpPr/>
          <p:nvPr/>
        </p:nvSpPr>
        <p:spPr>
          <a:xfrm flipH="1">
            <a:off x="253847" y="5429250"/>
            <a:ext cx="1574952" cy="1298064"/>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7" name="Hexagon 6">
            <a:hlinkClick r:id="rId4" action="ppaction://hlinksldjump"/>
            <a:extLst>
              <a:ext uri="{FF2B5EF4-FFF2-40B4-BE49-F238E27FC236}">
                <a16:creationId xmlns:a16="http://schemas.microsoft.com/office/drawing/2014/main" id="{A2A69604-5BA1-47A4-83B8-1CA68AFB2EFB}"/>
              </a:ext>
            </a:extLst>
          </p:cNvPr>
          <p:cNvSpPr/>
          <p:nvPr/>
        </p:nvSpPr>
        <p:spPr>
          <a:xfrm>
            <a:off x="444351" y="283571"/>
            <a:ext cx="4564188" cy="2583801"/>
          </a:xfrm>
          <a:prstGeom prst="hexagon">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Accelerated soil erosion due to changes in climate and human activity results in the loss of soil, its nutrients and organic carbon (OC) from the land to the waterways </a:t>
            </a:r>
            <a:r>
              <a:rPr lang="en-GB" b="1" dirty="0">
                <a:solidFill>
                  <a:schemeClr val="tx1"/>
                </a:solidFill>
                <a:sym typeface="Wingdings" panose="05000000000000000000" pitchFamily="2" charset="2"/>
              </a:rPr>
              <a:t></a:t>
            </a:r>
            <a:r>
              <a:rPr lang="en-GB" b="1" dirty="0">
                <a:solidFill>
                  <a:schemeClr val="tx1"/>
                </a:solidFill>
              </a:rPr>
              <a:t> </a:t>
            </a:r>
          </a:p>
        </p:txBody>
      </p:sp>
    </p:spTree>
    <p:extLst>
      <p:ext uri="{BB962C8B-B14F-4D97-AF65-F5344CB8AC3E}">
        <p14:creationId xmlns:p14="http://schemas.microsoft.com/office/powerpoint/2010/main" val="94154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1">
            <a:hlinkClick r:id="rId2" action="ppaction://hlinksldjump"/>
            <a:extLst>
              <a:ext uri="{FF2B5EF4-FFF2-40B4-BE49-F238E27FC236}">
                <a16:creationId xmlns:a16="http://schemas.microsoft.com/office/drawing/2014/main" id="{AA9B0450-599B-42F9-93A3-E088397A407C}"/>
              </a:ext>
            </a:extLst>
          </p:cNvPr>
          <p:cNvSpPr/>
          <p:nvPr/>
        </p:nvSpPr>
        <p:spPr>
          <a:xfrm>
            <a:off x="5689449" y="2930695"/>
            <a:ext cx="2610989" cy="2166914"/>
          </a:xfrm>
          <a:custGeom>
            <a:avLst/>
            <a:gdLst>
              <a:gd name="connsiteX0" fmla="*/ 0 w 2529281"/>
              <a:gd name="connsiteY0" fmla="*/ 1090341 h 2180681"/>
              <a:gd name="connsiteX1" fmla="*/ 545170 w 2529281"/>
              <a:gd name="connsiteY1" fmla="*/ 1 h 2180681"/>
              <a:gd name="connsiteX2" fmla="*/ 1984111 w 2529281"/>
              <a:gd name="connsiteY2" fmla="*/ 1 h 2180681"/>
              <a:gd name="connsiteX3" fmla="*/ 2529281 w 2529281"/>
              <a:gd name="connsiteY3" fmla="*/ 1090341 h 2180681"/>
              <a:gd name="connsiteX4" fmla="*/ 1984111 w 2529281"/>
              <a:gd name="connsiteY4" fmla="*/ 2180680 h 2180681"/>
              <a:gd name="connsiteX5" fmla="*/ 545170 w 2529281"/>
              <a:gd name="connsiteY5" fmla="*/ 2180680 h 2180681"/>
              <a:gd name="connsiteX6" fmla="*/ 0 w 2529281"/>
              <a:gd name="connsiteY6" fmla="*/ 1090341 h 2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81" h="2180681">
                <a:moveTo>
                  <a:pt x="0" y="1090341"/>
                </a:moveTo>
                <a:lnTo>
                  <a:pt x="545170" y="1"/>
                </a:lnTo>
                <a:lnTo>
                  <a:pt x="1984111" y="1"/>
                </a:lnTo>
                <a:lnTo>
                  <a:pt x="2529281" y="1090341"/>
                </a:lnTo>
                <a:lnTo>
                  <a:pt x="1984111" y="2180680"/>
                </a:lnTo>
                <a:lnTo>
                  <a:pt x="545170" y="2180680"/>
                </a:lnTo>
                <a:lnTo>
                  <a:pt x="0" y="1090341"/>
                </a:lnTo>
                <a:close/>
              </a:path>
            </a:pathLst>
          </a:custGeom>
          <a:solidFill>
            <a:schemeClr val="accent6">
              <a:lumMod val="75000"/>
            </a:schemeClr>
          </a:solidFill>
          <a:ln w="38100">
            <a:solidFill>
              <a:schemeClr val="accent6">
                <a:lumMod val="75000"/>
              </a:schemeClr>
            </a:solidFill>
          </a:ln>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2497" tIns="356181" rIns="392497" bIns="356181" numCol="1" spcCol="1270" anchor="ctr" anchorCtr="0">
            <a:noAutofit/>
          </a:bodyPr>
          <a:lstStyle/>
          <a:p>
            <a:pPr lvl="0" algn="ctr" defTabSz="622300">
              <a:lnSpc>
                <a:spcPct val="90000"/>
              </a:lnSpc>
              <a:spcBef>
                <a:spcPct val="0"/>
              </a:spcBef>
              <a:spcAft>
                <a:spcPct val="35000"/>
              </a:spcAft>
            </a:pPr>
            <a:r>
              <a:rPr lang="en-GB" sz="1600" b="1" kern="1200" dirty="0"/>
              <a:t>Fluxes of Organic Carbon (OC) from land to freshwater </a:t>
            </a:r>
            <a:r>
              <a:rPr lang="en-GB" sz="1600" b="1" kern="1200" dirty="0">
                <a:sym typeface="Wingdings" panose="05000000000000000000" pitchFamily="2" charset="2"/>
              </a:rPr>
              <a:t></a:t>
            </a:r>
            <a:endParaRPr lang="en-US" sz="1600" b="1" kern="1200" dirty="0"/>
          </a:p>
        </p:txBody>
      </p:sp>
      <p:sp>
        <p:nvSpPr>
          <p:cNvPr id="3" name="Hexagon 2">
            <a:hlinkClick r:id="rId3" action="ppaction://hlinksldjump"/>
            <a:extLst>
              <a:ext uri="{FF2B5EF4-FFF2-40B4-BE49-F238E27FC236}">
                <a16:creationId xmlns:a16="http://schemas.microsoft.com/office/drawing/2014/main" id="{D3C6D079-194E-42B9-960E-6E2068E4C790}"/>
              </a:ext>
            </a:extLst>
          </p:cNvPr>
          <p:cNvSpPr/>
          <p:nvPr/>
        </p:nvSpPr>
        <p:spPr>
          <a:xfrm>
            <a:off x="1406714" y="512574"/>
            <a:ext cx="2627783" cy="2166914"/>
          </a:xfrm>
          <a:prstGeom prst="hexagon">
            <a:avLst/>
          </a:prstGeom>
          <a:solidFill>
            <a:schemeClr val="accent6">
              <a:lumMod val="75000"/>
            </a:schemeClr>
          </a:solidFill>
          <a:ln w="38100">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Catchment Management </a:t>
            </a:r>
            <a:r>
              <a:rPr lang="en-GB" sz="1600" b="1" dirty="0">
                <a:solidFill>
                  <a:schemeClr val="bg1"/>
                </a:solidFill>
                <a:sym typeface="Wingdings" panose="05000000000000000000" pitchFamily="2" charset="2"/>
              </a:rPr>
              <a:t></a:t>
            </a:r>
            <a:endParaRPr lang="en-GB" sz="1600" b="1" dirty="0">
              <a:solidFill>
                <a:schemeClr val="bg1"/>
              </a:solidFill>
            </a:endParaRPr>
          </a:p>
        </p:txBody>
      </p:sp>
      <p:sp>
        <p:nvSpPr>
          <p:cNvPr id="4" name="Hexagon 3">
            <a:extLst>
              <a:ext uri="{FF2B5EF4-FFF2-40B4-BE49-F238E27FC236}">
                <a16:creationId xmlns:a16="http://schemas.microsoft.com/office/drawing/2014/main" id="{272B454D-9574-4096-86A9-DF3292DB02BD}"/>
              </a:ext>
            </a:extLst>
          </p:cNvPr>
          <p:cNvSpPr/>
          <p:nvPr/>
        </p:nvSpPr>
        <p:spPr>
          <a:xfrm>
            <a:off x="3647728" y="1779290"/>
            <a:ext cx="2448272" cy="2108060"/>
          </a:xfrm>
          <a:prstGeom prst="hexagon">
            <a:avLst>
              <a:gd name="adj" fmla="val 25000"/>
              <a:gd name="vf" fmla="val 115470"/>
            </a:avLst>
          </a:prstGeom>
          <a:blipFill dpi="0" rotWithShape="1">
            <a:blip r:embed="rId4"/>
            <a:srcRect/>
            <a:stretch>
              <a:fillRect t="3000"/>
            </a:stretch>
          </a:blipFill>
          <a:ln w="508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Hexagon 4">
            <a:extLst>
              <a:ext uri="{FF2B5EF4-FFF2-40B4-BE49-F238E27FC236}">
                <a16:creationId xmlns:a16="http://schemas.microsoft.com/office/drawing/2014/main" id="{F7AAC9F3-41F1-45BC-80DC-2348D424F926}"/>
              </a:ext>
            </a:extLst>
          </p:cNvPr>
          <p:cNvSpPr/>
          <p:nvPr/>
        </p:nvSpPr>
        <p:spPr>
          <a:xfrm>
            <a:off x="3569501" y="4147469"/>
            <a:ext cx="2499943" cy="2067269"/>
          </a:xfrm>
          <a:prstGeom prst="hexagon">
            <a:avLst>
              <a:gd name="adj" fmla="val 25000"/>
              <a:gd name="vf" fmla="val 115470"/>
            </a:avLst>
          </a:prstGeom>
          <a:blipFill dpi="0" rotWithShape="1">
            <a:blip r:embed="rId5"/>
            <a:srcRect/>
            <a:stretch>
              <a:fillRect l="1000"/>
            </a:stretch>
          </a:blipFill>
          <a:ln w="508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Hexagon 5">
            <a:extLst>
              <a:ext uri="{FF2B5EF4-FFF2-40B4-BE49-F238E27FC236}">
                <a16:creationId xmlns:a16="http://schemas.microsoft.com/office/drawing/2014/main" id="{0E0776E6-D5A2-421E-8242-FD532A179098}"/>
              </a:ext>
            </a:extLst>
          </p:cNvPr>
          <p:cNvSpPr/>
          <p:nvPr/>
        </p:nvSpPr>
        <p:spPr>
          <a:xfrm>
            <a:off x="7930625" y="4147469"/>
            <a:ext cx="2509047" cy="2166914"/>
          </a:xfrm>
          <a:prstGeom prst="hexagon">
            <a:avLst>
              <a:gd name="adj" fmla="val 25000"/>
              <a:gd name="vf" fmla="val 115470"/>
            </a:avLst>
          </a:prstGeom>
          <a:blipFill>
            <a:blip r:embed="rId6" cstate="print">
              <a:extLst>
                <a:ext uri="{28A0092B-C50C-407E-A947-70E740481C1C}">
                  <a14:useLocalDpi xmlns:a14="http://schemas.microsoft.com/office/drawing/2010/main" val="0"/>
                </a:ext>
              </a:extLst>
            </a:blip>
            <a:srcRect/>
            <a:stretch>
              <a:fillRect t="-27000" b="-27000"/>
            </a:stretch>
          </a:blipFill>
          <a:ln w="50800">
            <a:solidFill>
              <a:schemeClr val="accent6">
                <a:lumMod val="75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Hexagon 6">
            <a:extLst>
              <a:ext uri="{FF2B5EF4-FFF2-40B4-BE49-F238E27FC236}">
                <a16:creationId xmlns:a16="http://schemas.microsoft.com/office/drawing/2014/main" id="{00255427-4C5D-4F4C-A7BB-293875F60C67}"/>
              </a:ext>
            </a:extLst>
          </p:cNvPr>
          <p:cNvSpPr/>
          <p:nvPr/>
        </p:nvSpPr>
        <p:spPr>
          <a:xfrm>
            <a:off x="5715666" y="464649"/>
            <a:ext cx="2552103" cy="2262764"/>
          </a:xfrm>
          <a:prstGeom prst="hexagon">
            <a:avLst>
              <a:gd name="adj" fmla="val 25000"/>
              <a:gd name="vf" fmla="val 115470"/>
            </a:avLst>
          </a:prstGeom>
          <a:blipFill>
            <a:blip r:embed="rId7"/>
            <a:stretch>
              <a:fillRect/>
            </a:stretch>
          </a:blipFill>
          <a:ln w="508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Hexagon 7">
            <a:extLst>
              <a:ext uri="{FF2B5EF4-FFF2-40B4-BE49-F238E27FC236}">
                <a16:creationId xmlns:a16="http://schemas.microsoft.com/office/drawing/2014/main" id="{68A7C0D1-0FDD-483C-84C9-4875B8B09908}"/>
              </a:ext>
            </a:extLst>
          </p:cNvPr>
          <p:cNvSpPr/>
          <p:nvPr/>
        </p:nvSpPr>
        <p:spPr>
          <a:xfrm>
            <a:off x="7887434" y="1683440"/>
            <a:ext cx="2552102" cy="2262764"/>
          </a:xfrm>
          <a:prstGeom prst="hexagon">
            <a:avLst>
              <a:gd name="adj" fmla="val 25000"/>
              <a:gd name="vf" fmla="val 115470"/>
            </a:avLst>
          </a:prstGeom>
          <a:blipFill dpi="0" rotWithShape="1">
            <a:blip r:embed="rId8" cstate="print">
              <a:extLst>
                <a:ext uri="{28A0092B-C50C-407E-A947-70E740481C1C}">
                  <a14:useLocalDpi xmlns:a14="http://schemas.microsoft.com/office/drawing/2010/main" val="0"/>
                </a:ext>
              </a:extLst>
            </a:blip>
            <a:srcRect/>
            <a:stretch>
              <a:fillRect/>
            </a:stretch>
          </a:blipFill>
          <a:ln w="508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Hexagon 8">
            <a:extLst>
              <a:ext uri="{FF2B5EF4-FFF2-40B4-BE49-F238E27FC236}">
                <a16:creationId xmlns:a16="http://schemas.microsoft.com/office/drawing/2014/main" id="{EF254537-4954-488B-9AE6-0DA146C2405F}"/>
              </a:ext>
            </a:extLst>
          </p:cNvPr>
          <p:cNvSpPr/>
          <p:nvPr/>
        </p:nvSpPr>
        <p:spPr>
          <a:xfrm>
            <a:off x="1472144" y="2862747"/>
            <a:ext cx="2509047" cy="2166914"/>
          </a:xfrm>
          <a:prstGeom prst="hexagon">
            <a:avLst>
              <a:gd name="adj" fmla="val 25000"/>
              <a:gd name="vf" fmla="val 115470"/>
            </a:avLst>
          </a:prstGeom>
          <a:blipFill>
            <a:blip r:embed="rId9" cstate="print">
              <a:extLst>
                <a:ext uri="{28A0092B-C50C-407E-A947-70E740481C1C}">
                  <a14:useLocalDpi xmlns:a14="http://schemas.microsoft.com/office/drawing/2010/main" val="0"/>
                </a:ext>
              </a:extLst>
            </a:blip>
            <a:srcRect/>
            <a:stretch>
              <a:fillRect t="-25000" b="-25000"/>
            </a:stretch>
          </a:blipFill>
          <a:ln w="50800">
            <a:solidFill>
              <a:schemeClr val="accent6">
                <a:lumMod val="75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Arrow: Right 9">
            <a:hlinkClick r:id="rId10" action="ppaction://hlinksldjump"/>
            <a:extLst>
              <a:ext uri="{FF2B5EF4-FFF2-40B4-BE49-F238E27FC236}">
                <a16:creationId xmlns:a16="http://schemas.microsoft.com/office/drawing/2014/main" id="{A78D0B59-E1E3-46CA-8B92-9F1A981C5F2A}"/>
              </a:ext>
            </a:extLst>
          </p:cNvPr>
          <p:cNvSpPr/>
          <p:nvPr/>
        </p:nvSpPr>
        <p:spPr>
          <a:xfrm flipH="1">
            <a:off x="253850" y="5791201"/>
            <a:ext cx="1289199" cy="983738"/>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Tree>
    <p:extLst>
      <p:ext uri="{BB962C8B-B14F-4D97-AF65-F5344CB8AC3E}">
        <p14:creationId xmlns:p14="http://schemas.microsoft.com/office/powerpoint/2010/main" val="2975319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4B789BD9-0073-408D-9B50-6CD9D2568D39}"/>
              </a:ext>
            </a:extLst>
          </p:cNvPr>
          <p:cNvSpPr/>
          <p:nvPr/>
        </p:nvSpPr>
        <p:spPr>
          <a:xfrm>
            <a:off x="3735287" y="1533374"/>
            <a:ext cx="2454814" cy="2232248"/>
          </a:xfrm>
          <a:prstGeom prst="hexagon">
            <a:avLst>
              <a:gd name="adj" fmla="val 25000"/>
              <a:gd name="vf" fmla="val 115470"/>
            </a:avLst>
          </a:prstGeom>
          <a:blipFill dpi="0" rotWithShape="1">
            <a:blip r:embed="rId2"/>
            <a:srcRect/>
            <a:stretch>
              <a:fillRect/>
            </a:stretch>
          </a:blipFill>
          <a:ln>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Freeform 12">
            <a:hlinkClick r:id="rId3" action="ppaction://hlinksldjump"/>
            <a:extLst>
              <a:ext uri="{FF2B5EF4-FFF2-40B4-BE49-F238E27FC236}">
                <a16:creationId xmlns:a16="http://schemas.microsoft.com/office/drawing/2014/main" id="{91E8C9C0-F301-4C6B-85FF-F23588DDDE28}"/>
              </a:ext>
            </a:extLst>
          </p:cNvPr>
          <p:cNvSpPr/>
          <p:nvPr/>
        </p:nvSpPr>
        <p:spPr>
          <a:xfrm>
            <a:off x="5823519" y="2799406"/>
            <a:ext cx="2454814" cy="2147804"/>
          </a:xfrm>
          <a:custGeom>
            <a:avLst/>
            <a:gdLst>
              <a:gd name="connsiteX0" fmla="*/ 0 w 1994189"/>
              <a:gd name="connsiteY0" fmla="*/ 855891 h 1711781"/>
              <a:gd name="connsiteX1" fmla="*/ 427945 w 1994189"/>
              <a:gd name="connsiteY1" fmla="*/ 0 h 1711781"/>
              <a:gd name="connsiteX2" fmla="*/ 1566244 w 1994189"/>
              <a:gd name="connsiteY2" fmla="*/ 0 h 1711781"/>
              <a:gd name="connsiteX3" fmla="*/ 1994189 w 1994189"/>
              <a:gd name="connsiteY3" fmla="*/ 855891 h 1711781"/>
              <a:gd name="connsiteX4" fmla="*/ 1566244 w 1994189"/>
              <a:gd name="connsiteY4" fmla="*/ 1711781 h 1711781"/>
              <a:gd name="connsiteX5" fmla="*/ 427945 w 1994189"/>
              <a:gd name="connsiteY5" fmla="*/ 1711781 h 1711781"/>
              <a:gd name="connsiteX6" fmla="*/ 0 w 1994189"/>
              <a:gd name="connsiteY6" fmla="*/ 855891 h 171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4189" h="1711781">
                <a:moveTo>
                  <a:pt x="0" y="855891"/>
                </a:moveTo>
                <a:lnTo>
                  <a:pt x="427945" y="0"/>
                </a:lnTo>
                <a:lnTo>
                  <a:pt x="1566244" y="0"/>
                </a:lnTo>
                <a:lnTo>
                  <a:pt x="1994189" y="855891"/>
                </a:lnTo>
                <a:lnTo>
                  <a:pt x="1566244" y="1711781"/>
                </a:lnTo>
                <a:lnTo>
                  <a:pt x="427945" y="1711781"/>
                </a:lnTo>
                <a:lnTo>
                  <a:pt x="0" y="855891"/>
                </a:lnTo>
                <a:close/>
              </a:path>
            </a:pathLst>
          </a:custGeom>
          <a:solidFill>
            <a:schemeClr val="accent6">
              <a:lumMod val="75000"/>
            </a:schemeClr>
          </a:solidFill>
          <a:ln>
            <a:solidFill>
              <a:schemeClr val="accent6">
                <a:lumMod val="75000"/>
              </a:schemeClr>
            </a:solidFill>
          </a:ln>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831" tIns="322246" rIns="308831" bIns="322246" numCol="1" spcCol="1270" anchor="ctr" anchorCtr="0">
            <a:noAutofit/>
          </a:bodyPr>
          <a:lstStyle/>
          <a:p>
            <a:pPr algn="ctr" defTabSz="2000250">
              <a:lnSpc>
                <a:spcPct val="90000"/>
              </a:lnSpc>
              <a:spcBef>
                <a:spcPct val="0"/>
              </a:spcBef>
              <a:spcAft>
                <a:spcPct val="35000"/>
              </a:spcAft>
            </a:pPr>
            <a:r>
              <a:rPr lang="en-GB" sz="1600" b="1" dirty="0">
                <a:solidFill>
                  <a:schemeClr val="tx1"/>
                </a:solidFill>
              </a:rPr>
              <a:t>Fine material (&lt;2mm in diameter) erodes from land surfaces and flows downslope to a river </a:t>
            </a:r>
            <a:r>
              <a:rPr lang="en-GB" sz="1600" b="1" dirty="0">
                <a:solidFill>
                  <a:schemeClr val="tx1"/>
                </a:solidFill>
                <a:sym typeface="Wingdings" panose="05000000000000000000" pitchFamily="2" charset="2"/>
              </a:rPr>
              <a:t></a:t>
            </a:r>
            <a:endParaRPr lang="en-GB" sz="1600" b="1" dirty="0">
              <a:solidFill>
                <a:schemeClr val="tx1"/>
              </a:solidFill>
            </a:endParaRPr>
          </a:p>
        </p:txBody>
      </p:sp>
      <p:sp>
        <p:nvSpPr>
          <p:cNvPr id="4" name="Hexagon 3">
            <a:extLst>
              <a:ext uri="{FF2B5EF4-FFF2-40B4-BE49-F238E27FC236}">
                <a16:creationId xmlns:a16="http://schemas.microsoft.com/office/drawing/2014/main" id="{56E4122C-A074-46CD-882B-E2D1D24F902A}"/>
              </a:ext>
            </a:extLst>
          </p:cNvPr>
          <p:cNvSpPr/>
          <p:nvPr/>
        </p:nvSpPr>
        <p:spPr>
          <a:xfrm>
            <a:off x="1707215" y="522687"/>
            <a:ext cx="2376264" cy="2016224"/>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Sources of OC in rivers</a:t>
            </a:r>
          </a:p>
        </p:txBody>
      </p:sp>
      <p:sp>
        <p:nvSpPr>
          <p:cNvPr id="5" name="Hexagon 4">
            <a:extLst>
              <a:ext uri="{FF2B5EF4-FFF2-40B4-BE49-F238E27FC236}">
                <a16:creationId xmlns:a16="http://schemas.microsoft.com/office/drawing/2014/main" id="{06DCA7BE-C4EE-40AD-B9D5-710ADEA0E2EA}"/>
              </a:ext>
            </a:extLst>
          </p:cNvPr>
          <p:cNvSpPr/>
          <p:nvPr/>
        </p:nvSpPr>
        <p:spPr>
          <a:xfrm>
            <a:off x="7983759" y="3984983"/>
            <a:ext cx="2509047" cy="2166914"/>
          </a:xfrm>
          <a:prstGeom prst="hexagon">
            <a:avLst>
              <a:gd name="adj" fmla="val 25000"/>
              <a:gd name="vf" fmla="val 115470"/>
            </a:avLst>
          </a:prstGeom>
          <a:blipFill>
            <a:blip r:embed="rId4" cstate="print">
              <a:extLst>
                <a:ext uri="{28A0092B-C50C-407E-A947-70E740481C1C}">
                  <a14:useLocalDpi xmlns:a14="http://schemas.microsoft.com/office/drawing/2010/main" val="0"/>
                </a:ext>
              </a:extLst>
            </a:blip>
            <a:srcRect/>
            <a:stretch>
              <a:fillRect t="-27000" b="-27000"/>
            </a:stretch>
          </a:blipFill>
          <a:ln>
            <a:solidFill>
              <a:schemeClr val="accent6">
                <a:lumMod val="75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19">
            <a:hlinkClick r:id="rId5" action="ppaction://hlinksldjump"/>
            <a:extLst>
              <a:ext uri="{FF2B5EF4-FFF2-40B4-BE49-F238E27FC236}">
                <a16:creationId xmlns:a16="http://schemas.microsoft.com/office/drawing/2014/main" id="{94C9E0F6-E64C-4F01-A7F9-0FB521AE1AAC}"/>
              </a:ext>
            </a:extLst>
          </p:cNvPr>
          <p:cNvSpPr/>
          <p:nvPr/>
        </p:nvSpPr>
        <p:spPr>
          <a:xfrm>
            <a:off x="1628665" y="2691720"/>
            <a:ext cx="2454814" cy="2147804"/>
          </a:xfrm>
          <a:custGeom>
            <a:avLst/>
            <a:gdLst>
              <a:gd name="connsiteX0" fmla="*/ 0 w 1994189"/>
              <a:gd name="connsiteY0" fmla="*/ 855891 h 1711781"/>
              <a:gd name="connsiteX1" fmla="*/ 427945 w 1994189"/>
              <a:gd name="connsiteY1" fmla="*/ 0 h 1711781"/>
              <a:gd name="connsiteX2" fmla="*/ 1566244 w 1994189"/>
              <a:gd name="connsiteY2" fmla="*/ 0 h 1711781"/>
              <a:gd name="connsiteX3" fmla="*/ 1994189 w 1994189"/>
              <a:gd name="connsiteY3" fmla="*/ 855891 h 1711781"/>
              <a:gd name="connsiteX4" fmla="*/ 1566244 w 1994189"/>
              <a:gd name="connsiteY4" fmla="*/ 1711781 h 1711781"/>
              <a:gd name="connsiteX5" fmla="*/ 427945 w 1994189"/>
              <a:gd name="connsiteY5" fmla="*/ 1711781 h 1711781"/>
              <a:gd name="connsiteX6" fmla="*/ 0 w 1994189"/>
              <a:gd name="connsiteY6" fmla="*/ 855891 h 171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4189" h="1711781">
                <a:moveTo>
                  <a:pt x="0" y="855891"/>
                </a:moveTo>
                <a:lnTo>
                  <a:pt x="427945" y="0"/>
                </a:lnTo>
                <a:lnTo>
                  <a:pt x="1566244" y="0"/>
                </a:lnTo>
                <a:lnTo>
                  <a:pt x="1994189" y="855891"/>
                </a:lnTo>
                <a:lnTo>
                  <a:pt x="1566244" y="1711781"/>
                </a:lnTo>
                <a:lnTo>
                  <a:pt x="427945" y="1711781"/>
                </a:lnTo>
                <a:lnTo>
                  <a:pt x="0" y="855891"/>
                </a:lnTo>
                <a:close/>
              </a:path>
            </a:pathLst>
          </a:custGeom>
          <a:solidFill>
            <a:schemeClr val="accent6">
              <a:lumMod val="75000"/>
            </a:schemeClr>
          </a:solidFill>
          <a:ln>
            <a:solidFill>
              <a:schemeClr val="accent6">
                <a:lumMod val="75000"/>
              </a:schemeClr>
            </a:solidFill>
          </a:ln>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831" tIns="322246" rIns="308831" bIns="322246" numCol="1" spcCol="1270" anchor="ctr" anchorCtr="0">
            <a:noAutofit/>
          </a:bodyPr>
          <a:lstStyle/>
          <a:p>
            <a:pPr algn="ctr" defTabSz="2000250">
              <a:lnSpc>
                <a:spcPct val="90000"/>
              </a:lnSpc>
              <a:spcBef>
                <a:spcPct val="0"/>
              </a:spcBef>
              <a:spcAft>
                <a:spcPct val="35000"/>
              </a:spcAft>
            </a:pPr>
            <a:r>
              <a:rPr lang="en-GB" sz="1600" b="1" dirty="0">
                <a:solidFill>
                  <a:schemeClr val="tx1"/>
                </a:solidFill>
              </a:rPr>
              <a:t>One of the primary sources is soil erosion </a:t>
            </a:r>
            <a:r>
              <a:rPr lang="en-GB" sz="1600" b="1" dirty="0">
                <a:solidFill>
                  <a:schemeClr val="tx1"/>
                </a:solidFill>
                <a:sym typeface="Wingdings" panose="05000000000000000000" pitchFamily="2" charset="2"/>
              </a:rPr>
              <a:t></a:t>
            </a:r>
            <a:endParaRPr lang="en-GB" sz="1600" b="1" dirty="0">
              <a:solidFill>
                <a:schemeClr val="tx1"/>
              </a:solidFill>
            </a:endParaRPr>
          </a:p>
        </p:txBody>
      </p:sp>
      <p:sp>
        <p:nvSpPr>
          <p:cNvPr id="7" name="Arrow: Right 6">
            <a:hlinkClick r:id="rId6" action="ppaction://hlinksldjump"/>
            <a:extLst>
              <a:ext uri="{FF2B5EF4-FFF2-40B4-BE49-F238E27FC236}">
                <a16:creationId xmlns:a16="http://schemas.microsoft.com/office/drawing/2014/main" id="{70C00097-3F6E-4FB1-950F-0A8EB32DC682}"/>
              </a:ext>
            </a:extLst>
          </p:cNvPr>
          <p:cNvSpPr/>
          <p:nvPr/>
        </p:nvSpPr>
        <p:spPr>
          <a:xfrm flipH="1">
            <a:off x="161571" y="5667375"/>
            <a:ext cx="1467093" cy="1058191"/>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Tree>
    <p:extLst>
      <p:ext uri="{BB962C8B-B14F-4D97-AF65-F5344CB8AC3E}">
        <p14:creationId xmlns:p14="http://schemas.microsoft.com/office/powerpoint/2010/main" val="10211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255D34A4-D465-44E0-A9D3-01495B8E6E22}"/>
              </a:ext>
            </a:extLst>
          </p:cNvPr>
          <p:cNvSpPr/>
          <p:nvPr/>
        </p:nvSpPr>
        <p:spPr>
          <a:xfrm>
            <a:off x="8775164" y="655628"/>
            <a:ext cx="3314700" cy="2754321"/>
          </a:xfrm>
          <a:prstGeom prst="hexagon">
            <a:avLst>
              <a:gd name="adj" fmla="val 25000"/>
              <a:gd name="vf" fmla="val 115470"/>
            </a:avLst>
          </a:prstGeom>
          <a:blipFill>
            <a:blip r:embed="rId2" cstate="print">
              <a:extLst>
                <a:ext uri="{28A0092B-C50C-407E-A947-70E740481C1C}">
                  <a14:useLocalDpi xmlns:a14="http://schemas.microsoft.com/office/drawing/2010/main" val="0"/>
                </a:ext>
              </a:extLst>
            </a:blip>
            <a:srcRect/>
            <a:stretch>
              <a:fillRect t="-25000" b="-25000"/>
            </a:stretch>
          </a:blipFill>
          <a:ln>
            <a:solidFill>
              <a:schemeClr val="accent6">
                <a:lumMod val="75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Hexagon 5">
            <a:extLst>
              <a:ext uri="{FF2B5EF4-FFF2-40B4-BE49-F238E27FC236}">
                <a16:creationId xmlns:a16="http://schemas.microsoft.com/office/drawing/2014/main" id="{3AEA94F2-BCBF-428A-9506-1C5F14750FB9}"/>
              </a:ext>
            </a:extLst>
          </p:cNvPr>
          <p:cNvSpPr/>
          <p:nvPr/>
        </p:nvSpPr>
        <p:spPr>
          <a:xfrm>
            <a:off x="6663780" y="2159905"/>
            <a:ext cx="2463380" cy="2131515"/>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Off-site</a:t>
            </a:r>
          </a:p>
          <a:p>
            <a:pPr algn="ctr"/>
            <a:endParaRPr lang="en-GB" sz="1500" b="1" dirty="0">
              <a:solidFill>
                <a:schemeClr val="tx1"/>
              </a:solidFill>
            </a:endParaRPr>
          </a:p>
          <a:p>
            <a:pPr algn="ctr"/>
            <a:r>
              <a:rPr lang="en-GB" b="1" dirty="0">
                <a:solidFill>
                  <a:schemeClr val="accent6">
                    <a:lumMod val="50000"/>
                  </a:schemeClr>
                </a:solidFill>
              </a:rPr>
              <a:t>Water Quality</a:t>
            </a:r>
          </a:p>
          <a:p>
            <a:pPr algn="ctr"/>
            <a:endParaRPr lang="en-GB" sz="800" b="1" dirty="0">
              <a:solidFill>
                <a:schemeClr val="accent6">
                  <a:lumMod val="50000"/>
                </a:schemeClr>
              </a:solidFill>
            </a:endParaRPr>
          </a:p>
          <a:p>
            <a:pPr algn="ctr"/>
            <a:r>
              <a:rPr lang="en-GB" b="1" dirty="0">
                <a:solidFill>
                  <a:schemeClr val="accent6">
                    <a:lumMod val="50000"/>
                  </a:schemeClr>
                </a:solidFill>
              </a:rPr>
              <a:t>Flooding</a:t>
            </a:r>
          </a:p>
        </p:txBody>
      </p:sp>
      <p:sp>
        <p:nvSpPr>
          <p:cNvPr id="7" name="Hexagon 6">
            <a:extLst>
              <a:ext uri="{FF2B5EF4-FFF2-40B4-BE49-F238E27FC236}">
                <a16:creationId xmlns:a16="http://schemas.microsoft.com/office/drawing/2014/main" id="{6AF9BCB7-60CC-4321-9ADC-BC41D9CC7CD0}"/>
              </a:ext>
            </a:extLst>
          </p:cNvPr>
          <p:cNvSpPr/>
          <p:nvPr/>
        </p:nvSpPr>
        <p:spPr>
          <a:xfrm>
            <a:off x="770054" y="519652"/>
            <a:ext cx="2412060" cy="2105220"/>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On-site</a:t>
            </a:r>
          </a:p>
          <a:p>
            <a:pPr algn="ctr"/>
            <a:endParaRPr lang="en-GB" sz="1500" b="1" dirty="0">
              <a:solidFill>
                <a:schemeClr val="tx1"/>
              </a:solidFill>
            </a:endParaRPr>
          </a:p>
          <a:p>
            <a:pPr algn="ctr"/>
            <a:r>
              <a:rPr lang="en-GB" b="1" dirty="0">
                <a:solidFill>
                  <a:schemeClr val="accent6">
                    <a:lumMod val="50000"/>
                  </a:schemeClr>
                </a:solidFill>
              </a:rPr>
              <a:t>Soil Loss</a:t>
            </a:r>
          </a:p>
        </p:txBody>
      </p:sp>
      <p:sp>
        <p:nvSpPr>
          <p:cNvPr id="8" name="Hexagon 7">
            <a:extLst>
              <a:ext uri="{FF2B5EF4-FFF2-40B4-BE49-F238E27FC236}">
                <a16:creationId xmlns:a16="http://schemas.microsoft.com/office/drawing/2014/main" id="{6134AA4B-4E84-4EB5-BAFA-22CFE242A000}"/>
              </a:ext>
            </a:extLst>
          </p:cNvPr>
          <p:cNvSpPr/>
          <p:nvPr/>
        </p:nvSpPr>
        <p:spPr>
          <a:xfrm>
            <a:off x="183967" y="2862502"/>
            <a:ext cx="3086082" cy="2705100"/>
          </a:xfrm>
          <a:prstGeom prst="hexagon">
            <a:avLst>
              <a:gd name="adj" fmla="val 25000"/>
              <a:gd name="vf" fmla="val 115470"/>
            </a:avLst>
          </a:prstGeom>
          <a:blipFill>
            <a:blip r:embed="rId3"/>
            <a:stretch>
              <a:fillRect/>
            </a:stretch>
          </a:blipFill>
          <a:ln w="127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11">
            <a:extLst>
              <a:ext uri="{FF2B5EF4-FFF2-40B4-BE49-F238E27FC236}">
                <a16:creationId xmlns:a16="http://schemas.microsoft.com/office/drawing/2014/main" id="{03B39501-ACAD-4482-A176-F53C707C5AE2}"/>
              </a:ext>
            </a:extLst>
          </p:cNvPr>
          <p:cNvSpPr/>
          <p:nvPr/>
        </p:nvSpPr>
        <p:spPr>
          <a:xfrm>
            <a:off x="3011094" y="4419499"/>
            <a:ext cx="2325897" cy="2016264"/>
          </a:xfrm>
          <a:custGeom>
            <a:avLst/>
            <a:gdLst>
              <a:gd name="connsiteX0" fmla="*/ 0 w 2529281"/>
              <a:gd name="connsiteY0" fmla="*/ 1090341 h 2180681"/>
              <a:gd name="connsiteX1" fmla="*/ 545170 w 2529281"/>
              <a:gd name="connsiteY1" fmla="*/ 1 h 2180681"/>
              <a:gd name="connsiteX2" fmla="*/ 1984111 w 2529281"/>
              <a:gd name="connsiteY2" fmla="*/ 1 h 2180681"/>
              <a:gd name="connsiteX3" fmla="*/ 2529281 w 2529281"/>
              <a:gd name="connsiteY3" fmla="*/ 1090341 h 2180681"/>
              <a:gd name="connsiteX4" fmla="*/ 1984111 w 2529281"/>
              <a:gd name="connsiteY4" fmla="*/ 2180680 h 2180681"/>
              <a:gd name="connsiteX5" fmla="*/ 545170 w 2529281"/>
              <a:gd name="connsiteY5" fmla="*/ 2180680 h 2180681"/>
              <a:gd name="connsiteX6" fmla="*/ 0 w 2529281"/>
              <a:gd name="connsiteY6" fmla="*/ 1090341 h 2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81" h="2180681">
                <a:moveTo>
                  <a:pt x="0" y="1090341"/>
                </a:moveTo>
                <a:lnTo>
                  <a:pt x="545170" y="1"/>
                </a:lnTo>
                <a:lnTo>
                  <a:pt x="1984111" y="1"/>
                </a:lnTo>
                <a:lnTo>
                  <a:pt x="2529281" y="1090341"/>
                </a:lnTo>
                <a:lnTo>
                  <a:pt x="1984111" y="2180680"/>
                </a:lnTo>
                <a:lnTo>
                  <a:pt x="545170" y="2180680"/>
                </a:lnTo>
                <a:lnTo>
                  <a:pt x="0" y="1090341"/>
                </a:lnTo>
                <a:close/>
              </a:path>
            </a:pathLst>
          </a:custGeom>
          <a:noFill/>
          <a:ln w="381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2497" tIns="356181" rIns="392497" bIns="356181" numCol="1" spcCol="1270" anchor="ctr" anchorCtr="0">
            <a:noAutofit/>
          </a:bodyPr>
          <a:lstStyle/>
          <a:p>
            <a:pPr lvl="0" algn="ctr" defTabSz="622300">
              <a:lnSpc>
                <a:spcPct val="90000"/>
              </a:lnSpc>
              <a:spcBef>
                <a:spcPct val="0"/>
              </a:spcBef>
              <a:spcAft>
                <a:spcPct val="35000"/>
              </a:spcAft>
            </a:pPr>
            <a:r>
              <a:rPr lang="en-GB" sz="2000" b="1" dirty="0">
                <a:solidFill>
                  <a:schemeClr val="tx1"/>
                </a:solidFill>
              </a:rPr>
              <a:t>Loss of fertile soil</a:t>
            </a:r>
          </a:p>
          <a:p>
            <a:pPr lvl="0" algn="ctr" defTabSz="622300">
              <a:lnSpc>
                <a:spcPct val="90000"/>
              </a:lnSpc>
              <a:spcBef>
                <a:spcPct val="0"/>
              </a:spcBef>
              <a:spcAft>
                <a:spcPct val="35000"/>
              </a:spcAft>
            </a:pPr>
            <a:endParaRPr lang="en-GB" sz="900" b="1" kern="1200" dirty="0">
              <a:solidFill>
                <a:schemeClr val="tx1"/>
              </a:solidFill>
            </a:endParaRPr>
          </a:p>
          <a:p>
            <a:pPr lvl="0" algn="ctr" defTabSz="622300">
              <a:lnSpc>
                <a:spcPct val="90000"/>
              </a:lnSpc>
              <a:spcBef>
                <a:spcPct val="0"/>
              </a:spcBef>
              <a:spcAft>
                <a:spcPct val="35000"/>
              </a:spcAft>
            </a:pPr>
            <a:r>
              <a:rPr lang="en-GB" b="1" dirty="0">
                <a:solidFill>
                  <a:schemeClr val="accent6">
                    <a:lumMod val="50000"/>
                  </a:schemeClr>
                </a:solidFill>
              </a:rPr>
              <a:t>Food security</a:t>
            </a:r>
            <a:endParaRPr lang="en-US" b="1" kern="1200" dirty="0">
              <a:solidFill>
                <a:schemeClr val="accent6">
                  <a:lumMod val="50000"/>
                </a:schemeClr>
              </a:solidFill>
            </a:endParaRPr>
          </a:p>
        </p:txBody>
      </p:sp>
      <p:sp>
        <p:nvSpPr>
          <p:cNvPr id="10" name="Hexagon 9">
            <a:extLst>
              <a:ext uri="{FF2B5EF4-FFF2-40B4-BE49-F238E27FC236}">
                <a16:creationId xmlns:a16="http://schemas.microsoft.com/office/drawing/2014/main" id="{361FB65E-A14C-4278-93D4-1767A1D61C1B}"/>
              </a:ext>
            </a:extLst>
          </p:cNvPr>
          <p:cNvSpPr/>
          <p:nvPr/>
        </p:nvSpPr>
        <p:spPr>
          <a:xfrm>
            <a:off x="2864027" y="1402593"/>
            <a:ext cx="3498066" cy="2705100"/>
          </a:xfrm>
          <a:prstGeom prst="hexagon">
            <a:avLst>
              <a:gd name="adj" fmla="val 25000"/>
              <a:gd name="vf" fmla="val 115470"/>
            </a:avLst>
          </a:prstGeom>
          <a:blipFill>
            <a:blip r:embed="rId4"/>
            <a:srcRect/>
            <a:stretch>
              <a:fillRect t="-25000" b="-25000"/>
            </a:stretch>
          </a:blipFill>
          <a:ln>
            <a:solidFill>
              <a:schemeClr val="accent6">
                <a:lumMod val="75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Hexagon 10">
            <a:extLst>
              <a:ext uri="{FF2B5EF4-FFF2-40B4-BE49-F238E27FC236}">
                <a16:creationId xmlns:a16="http://schemas.microsoft.com/office/drawing/2014/main" id="{7717C785-D9A0-4D4C-9577-CBC44017A5ED}"/>
              </a:ext>
            </a:extLst>
          </p:cNvPr>
          <p:cNvSpPr/>
          <p:nvPr/>
        </p:nvSpPr>
        <p:spPr>
          <a:xfrm>
            <a:off x="8431714" y="3676316"/>
            <a:ext cx="3658150" cy="2943559"/>
          </a:xfrm>
          <a:prstGeom prst="hexagon">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Sediments, OC and associated nutrients have significant impact on ecological status of waterbodies. Fine sediment is a major cause of water quality deterioration -impacts both the physical and biological components of river systems </a:t>
            </a:r>
          </a:p>
        </p:txBody>
      </p:sp>
      <p:sp>
        <p:nvSpPr>
          <p:cNvPr id="12" name="Arrow: Right 11">
            <a:hlinkClick r:id="rId5" action="ppaction://hlinksldjump"/>
            <a:extLst>
              <a:ext uri="{FF2B5EF4-FFF2-40B4-BE49-F238E27FC236}">
                <a16:creationId xmlns:a16="http://schemas.microsoft.com/office/drawing/2014/main" id="{E72076EA-4C15-4CD0-81FD-71030EE79A72}"/>
              </a:ext>
            </a:extLst>
          </p:cNvPr>
          <p:cNvSpPr/>
          <p:nvPr/>
        </p:nvSpPr>
        <p:spPr>
          <a:xfrm flipH="1">
            <a:off x="54761" y="5567603"/>
            <a:ext cx="1393038" cy="1194938"/>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13" name="Hexagon 12">
            <a:extLst>
              <a:ext uri="{FF2B5EF4-FFF2-40B4-BE49-F238E27FC236}">
                <a16:creationId xmlns:a16="http://schemas.microsoft.com/office/drawing/2014/main" id="{89F82886-548B-4129-BCDC-CB399D43B72F}"/>
              </a:ext>
            </a:extLst>
          </p:cNvPr>
          <p:cNvSpPr/>
          <p:nvPr/>
        </p:nvSpPr>
        <p:spPr>
          <a:xfrm>
            <a:off x="3105150" y="307816"/>
            <a:ext cx="5670014" cy="861823"/>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Soil Erosion Impacts</a:t>
            </a:r>
            <a:endParaRPr lang="en-GB" sz="2800" b="1" dirty="0">
              <a:solidFill>
                <a:schemeClr val="accent6">
                  <a:lumMod val="50000"/>
                </a:schemeClr>
              </a:solidFill>
            </a:endParaRPr>
          </a:p>
        </p:txBody>
      </p:sp>
    </p:spTree>
    <p:extLst>
      <p:ext uri="{BB962C8B-B14F-4D97-AF65-F5344CB8AC3E}">
        <p14:creationId xmlns:p14="http://schemas.microsoft.com/office/powerpoint/2010/main" val="407033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2B3AF971-91A7-4C19-AEEC-632736D3D77C}"/>
              </a:ext>
            </a:extLst>
          </p:cNvPr>
          <p:cNvSpPr/>
          <p:nvPr/>
        </p:nvSpPr>
        <p:spPr>
          <a:xfrm>
            <a:off x="358070" y="551215"/>
            <a:ext cx="3356680" cy="2160240"/>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Continuous process of catchment-river sediment transfer</a:t>
            </a:r>
          </a:p>
        </p:txBody>
      </p:sp>
      <p:sp>
        <p:nvSpPr>
          <p:cNvPr id="4" name="Freeform 12">
            <a:extLst>
              <a:ext uri="{FF2B5EF4-FFF2-40B4-BE49-F238E27FC236}">
                <a16:creationId xmlns:a16="http://schemas.microsoft.com/office/drawing/2014/main" id="{3B36EF71-AB0A-4769-A45E-1F008A5D5189}"/>
              </a:ext>
            </a:extLst>
          </p:cNvPr>
          <p:cNvSpPr/>
          <p:nvPr/>
        </p:nvSpPr>
        <p:spPr>
          <a:xfrm>
            <a:off x="4658388" y="551214"/>
            <a:ext cx="2530141" cy="2140150"/>
          </a:xfrm>
          <a:custGeom>
            <a:avLst/>
            <a:gdLst>
              <a:gd name="connsiteX0" fmla="*/ 0 w 1994189"/>
              <a:gd name="connsiteY0" fmla="*/ 855891 h 1711781"/>
              <a:gd name="connsiteX1" fmla="*/ 427945 w 1994189"/>
              <a:gd name="connsiteY1" fmla="*/ 0 h 1711781"/>
              <a:gd name="connsiteX2" fmla="*/ 1566244 w 1994189"/>
              <a:gd name="connsiteY2" fmla="*/ 0 h 1711781"/>
              <a:gd name="connsiteX3" fmla="*/ 1994189 w 1994189"/>
              <a:gd name="connsiteY3" fmla="*/ 855891 h 1711781"/>
              <a:gd name="connsiteX4" fmla="*/ 1566244 w 1994189"/>
              <a:gd name="connsiteY4" fmla="*/ 1711781 h 1711781"/>
              <a:gd name="connsiteX5" fmla="*/ 427945 w 1994189"/>
              <a:gd name="connsiteY5" fmla="*/ 1711781 h 1711781"/>
              <a:gd name="connsiteX6" fmla="*/ 0 w 1994189"/>
              <a:gd name="connsiteY6" fmla="*/ 855891 h 171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4189" h="1711781">
                <a:moveTo>
                  <a:pt x="0" y="855891"/>
                </a:moveTo>
                <a:lnTo>
                  <a:pt x="427945" y="0"/>
                </a:lnTo>
                <a:lnTo>
                  <a:pt x="1566244" y="0"/>
                </a:lnTo>
                <a:lnTo>
                  <a:pt x="1994189" y="855891"/>
                </a:lnTo>
                <a:lnTo>
                  <a:pt x="1566244" y="1711781"/>
                </a:lnTo>
                <a:lnTo>
                  <a:pt x="427945" y="1711781"/>
                </a:lnTo>
                <a:lnTo>
                  <a:pt x="0" y="855891"/>
                </a:lnTo>
                <a:close/>
              </a:path>
            </a:pathLst>
          </a:custGeom>
          <a:ln w="63500">
            <a:solidFill>
              <a:schemeClr val="accent5">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831" tIns="322246" rIns="308831" bIns="322246" numCol="1" spcCol="1270" anchor="ctr" anchorCtr="0">
            <a:noAutofit/>
          </a:bodyPr>
          <a:lstStyle/>
          <a:p>
            <a:pPr algn="ctr" defTabSz="2000250">
              <a:lnSpc>
                <a:spcPct val="90000"/>
              </a:lnSpc>
              <a:spcBef>
                <a:spcPct val="0"/>
              </a:spcBef>
              <a:spcAft>
                <a:spcPct val="35000"/>
              </a:spcAft>
            </a:pPr>
            <a:r>
              <a:rPr lang="en-GB" b="1" dirty="0"/>
              <a:t>Erosion</a:t>
            </a:r>
          </a:p>
        </p:txBody>
      </p:sp>
      <p:sp>
        <p:nvSpPr>
          <p:cNvPr id="5" name="Freeform 16">
            <a:extLst>
              <a:ext uri="{FF2B5EF4-FFF2-40B4-BE49-F238E27FC236}">
                <a16:creationId xmlns:a16="http://schemas.microsoft.com/office/drawing/2014/main" id="{A89EA19A-CEB4-43A6-A171-4FEF6651F158}"/>
              </a:ext>
            </a:extLst>
          </p:cNvPr>
          <p:cNvSpPr/>
          <p:nvPr/>
        </p:nvSpPr>
        <p:spPr>
          <a:xfrm>
            <a:off x="2340968" y="4204278"/>
            <a:ext cx="2530141" cy="2208328"/>
          </a:xfrm>
          <a:custGeom>
            <a:avLst/>
            <a:gdLst>
              <a:gd name="connsiteX0" fmla="*/ 0 w 1994189"/>
              <a:gd name="connsiteY0" fmla="*/ 855891 h 1711781"/>
              <a:gd name="connsiteX1" fmla="*/ 427945 w 1994189"/>
              <a:gd name="connsiteY1" fmla="*/ 0 h 1711781"/>
              <a:gd name="connsiteX2" fmla="*/ 1566244 w 1994189"/>
              <a:gd name="connsiteY2" fmla="*/ 0 h 1711781"/>
              <a:gd name="connsiteX3" fmla="*/ 1994189 w 1994189"/>
              <a:gd name="connsiteY3" fmla="*/ 855891 h 1711781"/>
              <a:gd name="connsiteX4" fmla="*/ 1566244 w 1994189"/>
              <a:gd name="connsiteY4" fmla="*/ 1711781 h 1711781"/>
              <a:gd name="connsiteX5" fmla="*/ 427945 w 1994189"/>
              <a:gd name="connsiteY5" fmla="*/ 1711781 h 1711781"/>
              <a:gd name="connsiteX6" fmla="*/ 0 w 1994189"/>
              <a:gd name="connsiteY6" fmla="*/ 855891 h 171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4189" h="1711781">
                <a:moveTo>
                  <a:pt x="0" y="855891"/>
                </a:moveTo>
                <a:lnTo>
                  <a:pt x="427945" y="0"/>
                </a:lnTo>
                <a:lnTo>
                  <a:pt x="1566244" y="0"/>
                </a:lnTo>
                <a:lnTo>
                  <a:pt x="1994189" y="855891"/>
                </a:lnTo>
                <a:lnTo>
                  <a:pt x="1566244" y="1711781"/>
                </a:lnTo>
                <a:lnTo>
                  <a:pt x="427945" y="1711781"/>
                </a:lnTo>
                <a:lnTo>
                  <a:pt x="0" y="855891"/>
                </a:lnTo>
                <a:close/>
              </a:path>
            </a:pathLst>
          </a:custGeom>
          <a:ln w="63500">
            <a:solidFill>
              <a:schemeClr val="accent5">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831" tIns="322246" rIns="308831" bIns="322246" numCol="1" spcCol="1270" anchor="ctr" anchorCtr="0">
            <a:noAutofit/>
          </a:bodyPr>
          <a:lstStyle/>
          <a:p>
            <a:pPr algn="ctr" defTabSz="2000250">
              <a:lnSpc>
                <a:spcPct val="90000"/>
              </a:lnSpc>
              <a:spcBef>
                <a:spcPct val="0"/>
              </a:spcBef>
              <a:spcAft>
                <a:spcPct val="35000"/>
              </a:spcAft>
            </a:pPr>
            <a:endParaRPr lang="en-GB" dirty="0"/>
          </a:p>
          <a:p>
            <a:pPr algn="ctr" defTabSz="2000250">
              <a:lnSpc>
                <a:spcPct val="90000"/>
              </a:lnSpc>
              <a:spcBef>
                <a:spcPct val="0"/>
              </a:spcBef>
              <a:spcAft>
                <a:spcPct val="35000"/>
              </a:spcAft>
            </a:pPr>
            <a:r>
              <a:rPr lang="en-GB" b="1" dirty="0"/>
              <a:t>Deposition</a:t>
            </a:r>
          </a:p>
          <a:p>
            <a:pPr lvl="0" algn="ctr" defTabSz="2000250">
              <a:lnSpc>
                <a:spcPct val="90000"/>
              </a:lnSpc>
              <a:spcBef>
                <a:spcPct val="0"/>
              </a:spcBef>
              <a:spcAft>
                <a:spcPct val="35000"/>
              </a:spcAft>
            </a:pPr>
            <a:endParaRPr lang="en-US" sz="1400" kern="1200" dirty="0"/>
          </a:p>
        </p:txBody>
      </p:sp>
      <p:sp>
        <p:nvSpPr>
          <p:cNvPr id="6" name="Freeform 7">
            <a:extLst>
              <a:ext uri="{FF2B5EF4-FFF2-40B4-BE49-F238E27FC236}">
                <a16:creationId xmlns:a16="http://schemas.microsoft.com/office/drawing/2014/main" id="{708A2DA3-B735-4E65-ABE2-A3F3D2485C39}"/>
              </a:ext>
            </a:extLst>
          </p:cNvPr>
          <p:cNvSpPr/>
          <p:nvPr/>
        </p:nvSpPr>
        <p:spPr>
          <a:xfrm>
            <a:off x="6975809" y="4298749"/>
            <a:ext cx="2530141" cy="2140150"/>
          </a:xfrm>
          <a:custGeom>
            <a:avLst/>
            <a:gdLst>
              <a:gd name="connsiteX0" fmla="*/ 0 w 1994189"/>
              <a:gd name="connsiteY0" fmla="*/ 855891 h 1711781"/>
              <a:gd name="connsiteX1" fmla="*/ 427945 w 1994189"/>
              <a:gd name="connsiteY1" fmla="*/ 0 h 1711781"/>
              <a:gd name="connsiteX2" fmla="*/ 1566244 w 1994189"/>
              <a:gd name="connsiteY2" fmla="*/ 0 h 1711781"/>
              <a:gd name="connsiteX3" fmla="*/ 1994189 w 1994189"/>
              <a:gd name="connsiteY3" fmla="*/ 855891 h 1711781"/>
              <a:gd name="connsiteX4" fmla="*/ 1566244 w 1994189"/>
              <a:gd name="connsiteY4" fmla="*/ 1711781 h 1711781"/>
              <a:gd name="connsiteX5" fmla="*/ 427945 w 1994189"/>
              <a:gd name="connsiteY5" fmla="*/ 1711781 h 1711781"/>
              <a:gd name="connsiteX6" fmla="*/ 0 w 1994189"/>
              <a:gd name="connsiteY6" fmla="*/ 855891 h 171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4189" h="1711781">
                <a:moveTo>
                  <a:pt x="0" y="855891"/>
                </a:moveTo>
                <a:lnTo>
                  <a:pt x="427945" y="0"/>
                </a:lnTo>
                <a:lnTo>
                  <a:pt x="1566244" y="0"/>
                </a:lnTo>
                <a:lnTo>
                  <a:pt x="1994189" y="855891"/>
                </a:lnTo>
                <a:lnTo>
                  <a:pt x="1566244" y="1711781"/>
                </a:lnTo>
                <a:lnTo>
                  <a:pt x="427945" y="1711781"/>
                </a:lnTo>
                <a:lnTo>
                  <a:pt x="0" y="855891"/>
                </a:lnTo>
                <a:close/>
              </a:path>
            </a:pathLst>
          </a:custGeom>
          <a:ln w="19050">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831" tIns="322246" rIns="308831" bIns="322246" numCol="1" spcCol="1270" anchor="ctr" anchorCtr="0">
            <a:noAutofit/>
          </a:bodyPr>
          <a:lstStyle/>
          <a:p>
            <a:pPr algn="ctr" defTabSz="2000250">
              <a:lnSpc>
                <a:spcPct val="90000"/>
              </a:lnSpc>
              <a:spcBef>
                <a:spcPct val="0"/>
              </a:spcBef>
              <a:spcAft>
                <a:spcPct val="35000"/>
              </a:spcAft>
            </a:pPr>
            <a:r>
              <a:rPr lang="en-GB" b="1" dirty="0"/>
              <a:t>Transport</a:t>
            </a:r>
          </a:p>
        </p:txBody>
      </p:sp>
      <p:sp>
        <p:nvSpPr>
          <p:cNvPr id="7" name="Hexagon 6">
            <a:extLst>
              <a:ext uri="{FF2B5EF4-FFF2-40B4-BE49-F238E27FC236}">
                <a16:creationId xmlns:a16="http://schemas.microsoft.com/office/drawing/2014/main" id="{12F0BC64-190B-45EC-813C-E0B64A285634}"/>
              </a:ext>
            </a:extLst>
          </p:cNvPr>
          <p:cNvSpPr/>
          <p:nvPr/>
        </p:nvSpPr>
        <p:spPr>
          <a:xfrm>
            <a:off x="4551809" y="2909768"/>
            <a:ext cx="2743300" cy="2384598"/>
          </a:xfrm>
          <a:prstGeom prst="hexagon">
            <a:avLst>
              <a:gd name="adj" fmla="val 25000"/>
              <a:gd name="vf" fmla="val 115470"/>
            </a:avLst>
          </a:prstGeom>
          <a:blipFill dpi="0" rotWithShape="1">
            <a:blip r:embed="rId2"/>
            <a:srcRect/>
            <a:stretch>
              <a:fillRect t="3000"/>
            </a:stretch>
          </a:blipFill>
          <a:ln w="7620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Down Arrow 2">
            <a:extLst>
              <a:ext uri="{FF2B5EF4-FFF2-40B4-BE49-F238E27FC236}">
                <a16:creationId xmlns:a16="http://schemas.microsoft.com/office/drawing/2014/main" id="{6409DF74-834B-4E1B-A43C-10EE779700BB}"/>
              </a:ext>
            </a:extLst>
          </p:cNvPr>
          <p:cNvSpPr/>
          <p:nvPr/>
        </p:nvSpPr>
        <p:spPr>
          <a:xfrm rot="19583101">
            <a:off x="7460292" y="2506674"/>
            <a:ext cx="868182" cy="1435027"/>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10">
            <a:extLst>
              <a:ext uri="{FF2B5EF4-FFF2-40B4-BE49-F238E27FC236}">
                <a16:creationId xmlns:a16="http://schemas.microsoft.com/office/drawing/2014/main" id="{60977A17-46C7-46D4-B2D7-6135AD815EA0}"/>
              </a:ext>
            </a:extLst>
          </p:cNvPr>
          <p:cNvSpPr/>
          <p:nvPr/>
        </p:nvSpPr>
        <p:spPr>
          <a:xfrm rot="5400000">
            <a:off x="5450722" y="5158949"/>
            <a:ext cx="839332" cy="1484352"/>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11">
            <a:extLst>
              <a:ext uri="{FF2B5EF4-FFF2-40B4-BE49-F238E27FC236}">
                <a16:creationId xmlns:a16="http://schemas.microsoft.com/office/drawing/2014/main" id="{CA38D45C-250C-4B89-A109-4D7A7242452C}"/>
              </a:ext>
            </a:extLst>
          </p:cNvPr>
          <p:cNvSpPr/>
          <p:nvPr/>
        </p:nvSpPr>
        <p:spPr>
          <a:xfrm rot="12498445">
            <a:off x="3635024" y="2368525"/>
            <a:ext cx="868182" cy="1435027"/>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a:hlinkClick r:id="rId3" action="ppaction://hlinksldjump"/>
            <a:extLst>
              <a:ext uri="{FF2B5EF4-FFF2-40B4-BE49-F238E27FC236}">
                <a16:creationId xmlns:a16="http://schemas.microsoft.com/office/drawing/2014/main" id="{DDE6EAAF-301E-4C5E-9423-BA09273E3FE9}"/>
              </a:ext>
            </a:extLst>
          </p:cNvPr>
          <p:cNvSpPr/>
          <p:nvPr/>
        </p:nvSpPr>
        <p:spPr>
          <a:xfrm>
            <a:off x="8934449" y="2443137"/>
            <a:ext cx="3133725" cy="1562099"/>
          </a:xfrm>
          <a:prstGeom prst="hexagon">
            <a:avLst/>
          </a:prstGeom>
          <a:solidFill>
            <a:schemeClr val="accent6">
              <a:lumMod val="75000"/>
            </a:schemeClr>
          </a:solidFill>
          <a:ln>
            <a:solidFill>
              <a:schemeClr val="bg1">
                <a:lumMod val="6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Link between areas of erosion and the OC load in rivers </a:t>
            </a:r>
            <a:r>
              <a:rPr lang="en-GB" sz="1600" b="1" dirty="0">
                <a:solidFill>
                  <a:schemeClr val="bg1"/>
                </a:solidFill>
                <a:sym typeface="Wingdings" panose="05000000000000000000" pitchFamily="2" charset="2"/>
              </a:rPr>
              <a:t></a:t>
            </a:r>
            <a:endParaRPr lang="en-GB" sz="1600" b="1" dirty="0">
              <a:solidFill>
                <a:schemeClr val="bg1"/>
              </a:solidFill>
            </a:endParaRPr>
          </a:p>
        </p:txBody>
      </p:sp>
      <p:sp>
        <p:nvSpPr>
          <p:cNvPr id="12" name="Arrow: Right 11">
            <a:hlinkClick r:id="rId4" action="ppaction://hlinksldjump"/>
            <a:extLst>
              <a:ext uri="{FF2B5EF4-FFF2-40B4-BE49-F238E27FC236}">
                <a16:creationId xmlns:a16="http://schemas.microsoft.com/office/drawing/2014/main" id="{7D0BD904-A854-4B93-B51B-68430FC75F6D}"/>
              </a:ext>
            </a:extLst>
          </p:cNvPr>
          <p:cNvSpPr/>
          <p:nvPr/>
        </p:nvSpPr>
        <p:spPr>
          <a:xfrm flipH="1">
            <a:off x="188534" y="5481459"/>
            <a:ext cx="1535490" cy="1218835"/>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Tree>
    <p:extLst>
      <p:ext uri="{BB962C8B-B14F-4D97-AF65-F5344CB8AC3E}">
        <p14:creationId xmlns:p14="http://schemas.microsoft.com/office/powerpoint/2010/main" val="303119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554BF39C-032B-4D9B-8175-CD4A1A4A75A9}"/>
              </a:ext>
            </a:extLst>
          </p:cNvPr>
          <p:cNvSpPr/>
          <p:nvPr/>
        </p:nvSpPr>
        <p:spPr>
          <a:xfrm>
            <a:off x="2589743" y="1979276"/>
            <a:ext cx="2454814" cy="2147804"/>
          </a:xfrm>
          <a:custGeom>
            <a:avLst/>
            <a:gdLst>
              <a:gd name="connsiteX0" fmla="*/ 0 w 1994189"/>
              <a:gd name="connsiteY0" fmla="*/ 855891 h 1711781"/>
              <a:gd name="connsiteX1" fmla="*/ 427945 w 1994189"/>
              <a:gd name="connsiteY1" fmla="*/ 0 h 1711781"/>
              <a:gd name="connsiteX2" fmla="*/ 1566244 w 1994189"/>
              <a:gd name="connsiteY2" fmla="*/ 0 h 1711781"/>
              <a:gd name="connsiteX3" fmla="*/ 1994189 w 1994189"/>
              <a:gd name="connsiteY3" fmla="*/ 855891 h 1711781"/>
              <a:gd name="connsiteX4" fmla="*/ 1566244 w 1994189"/>
              <a:gd name="connsiteY4" fmla="*/ 1711781 h 1711781"/>
              <a:gd name="connsiteX5" fmla="*/ 427945 w 1994189"/>
              <a:gd name="connsiteY5" fmla="*/ 1711781 h 1711781"/>
              <a:gd name="connsiteX6" fmla="*/ 0 w 1994189"/>
              <a:gd name="connsiteY6" fmla="*/ 855891 h 171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4189" h="1711781">
                <a:moveTo>
                  <a:pt x="0" y="855891"/>
                </a:moveTo>
                <a:lnTo>
                  <a:pt x="427945" y="0"/>
                </a:lnTo>
                <a:lnTo>
                  <a:pt x="1566244" y="0"/>
                </a:lnTo>
                <a:lnTo>
                  <a:pt x="1994189" y="855891"/>
                </a:lnTo>
                <a:lnTo>
                  <a:pt x="1566244" y="1711781"/>
                </a:lnTo>
                <a:lnTo>
                  <a:pt x="427945" y="1711781"/>
                </a:lnTo>
                <a:lnTo>
                  <a:pt x="0" y="855891"/>
                </a:lnTo>
                <a:close/>
              </a:path>
            </a:pathLst>
          </a:custGeom>
          <a:noFill/>
          <a:ln w="381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831" tIns="322246" rIns="308831" bIns="322246" numCol="1" spcCol="1270" anchor="ctr" anchorCtr="0">
            <a:noAutofit/>
          </a:bodyPr>
          <a:lstStyle/>
          <a:p>
            <a:pPr algn="ctr" defTabSz="2000250">
              <a:lnSpc>
                <a:spcPct val="90000"/>
              </a:lnSpc>
              <a:spcBef>
                <a:spcPct val="0"/>
              </a:spcBef>
              <a:spcAft>
                <a:spcPct val="35000"/>
              </a:spcAft>
            </a:pPr>
            <a:r>
              <a:rPr lang="en-GB" sz="1600" b="1" dirty="0">
                <a:solidFill>
                  <a:schemeClr val="tx1"/>
                </a:solidFill>
              </a:rPr>
              <a:t>Areas with high soil loss rate may not contribute most sediment to the rivers</a:t>
            </a:r>
          </a:p>
        </p:txBody>
      </p:sp>
      <p:sp>
        <p:nvSpPr>
          <p:cNvPr id="3" name="Freeform 16">
            <a:extLst>
              <a:ext uri="{FF2B5EF4-FFF2-40B4-BE49-F238E27FC236}">
                <a16:creationId xmlns:a16="http://schemas.microsoft.com/office/drawing/2014/main" id="{AAAD345B-A36E-4051-A50F-44ACF8FC4BA1}"/>
              </a:ext>
            </a:extLst>
          </p:cNvPr>
          <p:cNvSpPr/>
          <p:nvPr/>
        </p:nvSpPr>
        <p:spPr>
          <a:xfrm>
            <a:off x="6766207" y="4374221"/>
            <a:ext cx="2526822" cy="2119319"/>
          </a:xfrm>
          <a:custGeom>
            <a:avLst/>
            <a:gdLst>
              <a:gd name="connsiteX0" fmla="*/ 0 w 1994189"/>
              <a:gd name="connsiteY0" fmla="*/ 855891 h 1711781"/>
              <a:gd name="connsiteX1" fmla="*/ 427945 w 1994189"/>
              <a:gd name="connsiteY1" fmla="*/ 0 h 1711781"/>
              <a:gd name="connsiteX2" fmla="*/ 1566244 w 1994189"/>
              <a:gd name="connsiteY2" fmla="*/ 0 h 1711781"/>
              <a:gd name="connsiteX3" fmla="*/ 1994189 w 1994189"/>
              <a:gd name="connsiteY3" fmla="*/ 855891 h 1711781"/>
              <a:gd name="connsiteX4" fmla="*/ 1566244 w 1994189"/>
              <a:gd name="connsiteY4" fmla="*/ 1711781 h 1711781"/>
              <a:gd name="connsiteX5" fmla="*/ 427945 w 1994189"/>
              <a:gd name="connsiteY5" fmla="*/ 1711781 h 1711781"/>
              <a:gd name="connsiteX6" fmla="*/ 0 w 1994189"/>
              <a:gd name="connsiteY6" fmla="*/ 855891 h 171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4189" h="1711781">
                <a:moveTo>
                  <a:pt x="0" y="855891"/>
                </a:moveTo>
                <a:lnTo>
                  <a:pt x="427945" y="0"/>
                </a:lnTo>
                <a:lnTo>
                  <a:pt x="1566244" y="0"/>
                </a:lnTo>
                <a:lnTo>
                  <a:pt x="1994189" y="855891"/>
                </a:lnTo>
                <a:lnTo>
                  <a:pt x="1566244" y="1711781"/>
                </a:lnTo>
                <a:lnTo>
                  <a:pt x="427945" y="1711781"/>
                </a:lnTo>
                <a:lnTo>
                  <a:pt x="0" y="855891"/>
                </a:lnTo>
                <a:close/>
              </a:path>
            </a:pathLst>
          </a:custGeom>
          <a:noFill/>
          <a:ln w="38100">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831" tIns="322246" rIns="308831" bIns="322246" numCol="1" spcCol="1270" anchor="ctr" anchorCtr="0">
            <a:noAutofit/>
          </a:bodyPr>
          <a:lstStyle/>
          <a:p>
            <a:pPr algn="ctr" defTabSz="2000250">
              <a:lnSpc>
                <a:spcPct val="90000"/>
              </a:lnSpc>
              <a:spcBef>
                <a:spcPct val="0"/>
              </a:spcBef>
              <a:spcAft>
                <a:spcPct val="35000"/>
              </a:spcAft>
            </a:pPr>
            <a:endParaRPr lang="en-GB" dirty="0"/>
          </a:p>
          <a:p>
            <a:pPr algn="ctr" defTabSz="2000250">
              <a:lnSpc>
                <a:spcPct val="90000"/>
              </a:lnSpc>
              <a:spcBef>
                <a:spcPct val="0"/>
              </a:spcBef>
              <a:spcAft>
                <a:spcPct val="35000"/>
              </a:spcAft>
            </a:pPr>
            <a:r>
              <a:rPr lang="en-GB" sz="1600" b="1" dirty="0">
                <a:solidFill>
                  <a:schemeClr val="tx1"/>
                </a:solidFill>
              </a:rPr>
              <a:t>Areas delivering the most sediment may not deliver the most OC</a:t>
            </a:r>
          </a:p>
          <a:p>
            <a:pPr lvl="0" algn="ctr" defTabSz="2000250">
              <a:lnSpc>
                <a:spcPct val="90000"/>
              </a:lnSpc>
              <a:spcBef>
                <a:spcPct val="0"/>
              </a:spcBef>
              <a:spcAft>
                <a:spcPct val="35000"/>
              </a:spcAft>
            </a:pPr>
            <a:endParaRPr lang="en-US" sz="1400" kern="1200" dirty="0"/>
          </a:p>
        </p:txBody>
      </p:sp>
      <p:sp>
        <p:nvSpPr>
          <p:cNvPr id="4" name="Hexagon 3">
            <a:extLst>
              <a:ext uri="{FF2B5EF4-FFF2-40B4-BE49-F238E27FC236}">
                <a16:creationId xmlns:a16="http://schemas.microsoft.com/office/drawing/2014/main" id="{DC60F8AD-4EB8-4C0B-81AE-98984BBB8E3C}"/>
              </a:ext>
            </a:extLst>
          </p:cNvPr>
          <p:cNvSpPr/>
          <p:nvPr/>
        </p:nvSpPr>
        <p:spPr>
          <a:xfrm>
            <a:off x="357495" y="732900"/>
            <a:ext cx="2598830" cy="2160240"/>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Link between areas of erosion and the OC load in rivers is not simple</a:t>
            </a:r>
          </a:p>
        </p:txBody>
      </p:sp>
      <p:sp>
        <p:nvSpPr>
          <p:cNvPr id="5" name="Hexagon 4">
            <a:extLst>
              <a:ext uri="{FF2B5EF4-FFF2-40B4-BE49-F238E27FC236}">
                <a16:creationId xmlns:a16="http://schemas.microsoft.com/office/drawing/2014/main" id="{5CE6A062-21D3-49AE-BE9C-EE407979BE7F}"/>
              </a:ext>
            </a:extLst>
          </p:cNvPr>
          <p:cNvSpPr/>
          <p:nvPr/>
        </p:nvSpPr>
        <p:spPr>
          <a:xfrm>
            <a:off x="4736571" y="901108"/>
            <a:ext cx="2425958" cy="2111724"/>
          </a:xfrm>
          <a:prstGeom prst="hexagon">
            <a:avLst>
              <a:gd name="adj" fmla="val 25000"/>
              <a:gd name="vf" fmla="val 115470"/>
            </a:avLst>
          </a:prstGeom>
          <a:blipFill>
            <a:blip r:embed="rId2"/>
            <a:srcRect/>
            <a:stretch>
              <a:fillRect t="-25000" b="-25000"/>
            </a:stretch>
          </a:blipFill>
          <a:ln w="38100">
            <a:solidFill>
              <a:schemeClr val="accent6">
                <a:lumMod val="75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Hexagon 5">
            <a:hlinkClick r:id="rId3" action="ppaction://hlinksldjump"/>
            <a:extLst>
              <a:ext uri="{FF2B5EF4-FFF2-40B4-BE49-F238E27FC236}">
                <a16:creationId xmlns:a16="http://schemas.microsoft.com/office/drawing/2014/main" id="{009165C1-9744-492C-8CF7-2120C2B5A0AD}"/>
              </a:ext>
            </a:extLst>
          </p:cNvPr>
          <p:cNvSpPr/>
          <p:nvPr/>
        </p:nvSpPr>
        <p:spPr>
          <a:xfrm>
            <a:off x="9021629" y="3184798"/>
            <a:ext cx="2598830" cy="2160240"/>
          </a:xfrm>
          <a:prstGeom prst="hexagon">
            <a:avLst/>
          </a:prstGeom>
          <a:solidFill>
            <a:schemeClr val="accent6">
              <a:lumMod val="75000"/>
            </a:schemeClr>
          </a:solidFill>
          <a:ln>
            <a:solidFill>
              <a:schemeClr val="bg1">
                <a:lumMod val="6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Complex interactions between erosion drivers </a:t>
            </a:r>
            <a:r>
              <a:rPr lang="en-GB" b="1" dirty="0">
                <a:sym typeface="Wingdings" panose="05000000000000000000" pitchFamily="2" charset="2"/>
              </a:rPr>
              <a:t></a:t>
            </a:r>
            <a:endParaRPr lang="en-GB" b="1" dirty="0">
              <a:solidFill>
                <a:schemeClr val="bg1"/>
              </a:solidFill>
            </a:endParaRPr>
          </a:p>
        </p:txBody>
      </p:sp>
      <p:sp>
        <p:nvSpPr>
          <p:cNvPr id="7" name="Arrow: Right 6">
            <a:hlinkClick r:id="rId4" action="ppaction://hlinksldjump"/>
            <a:extLst>
              <a:ext uri="{FF2B5EF4-FFF2-40B4-BE49-F238E27FC236}">
                <a16:creationId xmlns:a16="http://schemas.microsoft.com/office/drawing/2014/main" id="{40BADCAB-EE21-4C3D-9CED-1E62A8BD9E90}"/>
              </a:ext>
            </a:extLst>
          </p:cNvPr>
          <p:cNvSpPr/>
          <p:nvPr/>
        </p:nvSpPr>
        <p:spPr>
          <a:xfrm flipH="1">
            <a:off x="281842" y="5534025"/>
            <a:ext cx="1413607" cy="1123609"/>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
        <p:nvSpPr>
          <p:cNvPr id="8" name="Hexagon 7">
            <a:extLst>
              <a:ext uri="{FF2B5EF4-FFF2-40B4-BE49-F238E27FC236}">
                <a16:creationId xmlns:a16="http://schemas.microsoft.com/office/drawing/2014/main" id="{9F1CA077-A123-4E83-996F-25DC912C5CED}"/>
              </a:ext>
            </a:extLst>
          </p:cNvPr>
          <p:cNvSpPr/>
          <p:nvPr/>
        </p:nvSpPr>
        <p:spPr>
          <a:xfrm>
            <a:off x="4653482" y="3206542"/>
            <a:ext cx="2509047" cy="2166914"/>
          </a:xfrm>
          <a:prstGeom prst="hexagon">
            <a:avLst>
              <a:gd name="adj" fmla="val 25000"/>
              <a:gd name="vf" fmla="val 115470"/>
            </a:avLst>
          </a:prstGeom>
          <a:blipFill>
            <a:blip r:embed="rId5" cstate="print">
              <a:extLst>
                <a:ext uri="{28A0092B-C50C-407E-A947-70E740481C1C}">
                  <a14:useLocalDpi xmlns:a14="http://schemas.microsoft.com/office/drawing/2010/main" val="0"/>
                </a:ext>
              </a:extLst>
            </a:blip>
            <a:srcRect/>
            <a:stretch>
              <a:fillRect t="-27000" b="-27000"/>
            </a:stretch>
          </a:blipFill>
          <a:ln w="38100">
            <a:solidFill>
              <a:schemeClr val="accent6">
                <a:lumMod val="75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2835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C77AC8EA-9291-4288-A2EA-A5D1E61EE0CA}"/>
              </a:ext>
            </a:extLst>
          </p:cNvPr>
          <p:cNvSpPr/>
          <p:nvPr/>
        </p:nvSpPr>
        <p:spPr>
          <a:xfrm>
            <a:off x="1571922" y="540449"/>
            <a:ext cx="2598830" cy="2160240"/>
          </a:xfrm>
          <a:prstGeom prst="hexagon">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OC fluxes change with time depending on complex interactions between erosion drivers</a:t>
            </a:r>
          </a:p>
        </p:txBody>
      </p:sp>
      <p:sp>
        <p:nvSpPr>
          <p:cNvPr id="3" name="Freeform 21">
            <a:extLst>
              <a:ext uri="{FF2B5EF4-FFF2-40B4-BE49-F238E27FC236}">
                <a16:creationId xmlns:a16="http://schemas.microsoft.com/office/drawing/2014/main" id="{A6AA112A-2A3D-49CB-A527-CCA611BBAB22}"/>
              </a:ext>
            </a:extLst>
          </p:cNvPr>
          <p:cNvSpPr/>
          <p:nvPr/>
        </p:nvSpPr>
        <p:spPr>
          <a:xfrm>
            <a:off x="4269805" y="1226937"/>
            <a:ext cx="3652389" cy="3694575"/>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0175" tIns="574385" rIns="500175" bIns="613476" numCol="1" spcCol="1270" anchor="ctr" anchorCtr="0">
            <a:noAutofit/>
          </a:bodyPr>
          <a:lstStyle/>
          <a:p>
            <a:pPr algn="ctr"/>
            <a:r>
              <a:rPr lang="en-GB" sz="1400" b="1" dirty="0"/>
              <a:t>Hydro-meteorological </a:t>
            </a:r>
          </a:p>
          <a:p>
            <a:pPr algn="ctr"/>
            <a:r>
              <a:rPr lang="en-GB" sz="1400" b="1" dirty="0"/>
              <a:t>e.g. climate, rainfall,</a:t>
            </a:r>
          </a:p>
          <a:p>
            <a:pPr algn="ctr"/>
            <a:r>
              <a:rPr lang="en-GB" sz="1400" b="1" dirty="0"/>
              <a:t>snowmelt </a:t>
            </a:r>
            <a:endParaRPr lang="en-GB" sz="1400" b="1" dirty="0">
              <a:solidFill>
                <a:schemeClr val="accent5">
                  <a:lumMod val="50000"/>
                </a:schemeClr>
              </a:solidFill>
            </a:endParaRPr>
          </a:p>
        </p:txBody>
      </p:sp>
      <p:sp>
        <p:nvSpPr>
          <p:cNvPr id="4" name="Freeform 22">
            <a:extLst>
              <a:ext uri="{FF2B5EF4-FFF2-40B4-BE49-F238E27FC236}">
                <a16:creationId xmlns:a16="http://schemas.microsoft.com/office/drawing/2014/main" id="{CC4A9ACE-BAE9-420B-BFDD-A608C6D92538}"/>
              </a:ext>
            </a:extLst>
          </p:cNvPr>
          <p:cNvSpPr/>
          <p:nvPr/>
        </p:nvSpPr>
        <p:spPr>
          <a:xfrm>
            <a:off x="2006082" y="3496518"/>
            <a:ext cx="3298557" cy="3212192"/>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AC670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9730" tIns="442203" rIns="439730" bIns="442203" numCol="1" spcCol="1270" anchor="ctr" anchorCtr="0">
            <a:noAutofit/>
          </a:bodyPr>
          <a:lstStyle/>
          <a:p>
            <a:pPr algn="ctr" defTabSz="1066800">
              <a:lnSpc>
                <a:spcPct val="90000"/>
              </a:lnSpc>
              <a:spcBef>
                <a:spcPct val="0"/>
              </a:spcBef>
              <a:spcAft>
                <a:spcPct val="35000"/>
              </a:spcAft>
            </a:pPr>
            <a:r>
              <a:rPr lang="en-GB" sz="1400" b="1" dirty="0">
                <a:solidFill>
                  <a:schemeClr val="bg1"/>
                </a:solidFill>
              </a:rPr>
              <a:t>Anthropogenic disturbance </a:t>
            </a:r>
          </a:p>
          <a:p>
            <a:pPr algn="ctr" defTabSz="1066800">
              <a:lnSpc>
                <a:spcPct val="90000"/>
              </a:lnSpc>
              <a:spcBef>
                <a:spcPct val="0"/>
              </a:spcBef>
              <a:spcAft>
                <a:spcPct val="35000"/>
              </a:spcAft>
            </a:pPr>
            <a:r>
              <a:rPr lang="en-GB" sz="1400" b="1" dirty="0">
                <a:solidFill>
                  <a:schemeClr val="bg1"/>
                </a:solidFill>
              </a:rPr>
              <a:t>e.g. construction, dams, roads</a:t>
            </a:r>
          </a:p>
        </p:txBody>
      </p:sp>
      <p:sp>
        <p:nvSpPr>
          <p:cNvPr id="5" name="Freeform 24">
            <a:extLst>
              <a:ext uri="{FF2B5EF4-FFF2-40B4-BE49-F238E27FC236}">
                <a16:creationId xmlns:a16="http://schemas.microsoft.com/office/drawing/2014/main" id="{CB463243-A0E5-458C-B44F-16932BBFB815}"/>
              </a:ext>
            </a:extLst>
          </p:cNvPr>
          <p:cNvSpPr/>
          <p:nvPr/>
        </p:nvSpPr>
        <p:spPr>
          <a:xfrm rot="21383469">
            <a:off x="7257743" y="691276"/>
            <a:ext cx="2936201" cy="3127197"/>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2611" tIns="562611" rIns="562609" bIns="562609" numCol="1" spcCol="1270" anchor="ctr" anchorCtr="0">
            <a:noAutofit/>
          </a:bodyPr>
          <a:lstStyle/>
          <a:p>
            <a:pPr algn="ctr" defTabSz="1200150">
              <a:lnSpc>
                <a:spcPct val="90000"/>
              </a:lnSpc>
              <a:spcBef>
                <a:spcPct val="0"/>
              </a:spcBef>
              <a:spcAft>
                <a:spcPct val="35000"/>
              </a:spcAft>
            </a:pPr>
            <a:r>
              <a:rPr lang="en-GB" sz="1300" b="1" dirty="0">
                <a:solidFill>
                  <a:schemeClr val="bg1"/>
                </a:solidFill>
              </a:rPr>
              <a:t>Landscape changes e.g. land-slides, wild-fires</a:t>
            </a:r>
          </a:p>
        </p:txBody>
      </p:sp>
      <p:sp>
        <p:nvSpPr>
          <p:cNvPr id="6" name="Freeform 28">
            <a:extLst>
              <a:ext uri="{FF2B5EF4-FFF2-40B4-BE49-F238E27FC236}">
                <a16:creationId xmlns:a16="http://schemas.microsoft.com/office/drawing/2014/main" id="{7F2687DD-F39A-47B1-84A4-05B91993C64E}"/>
              </a:ext>
            </a:extLst>
          </p:cNvPr>
          <p:cNvSpPr/>
          <p:nvPr/>
        </p:nvSpPr>
        <p:spPr>
          <a:xfrm rot="258797">
            <a:off x="6753368" y="3138224"/>
            <a:ext cx="3423385" cy="3189266"/>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2611" tIns="562611" rIns="562609" bIns="562609" numCol="1" spcCol="1270" anchor="ctr" anchorCtr="0">
            <a:noAutofit/>
          </a:bodyPr>
          <a:lstStyle/>
          <a:p>
            <a:pPr algn="ctr" defTabSz="1200150">
              <a:lnSpc>
                <a:spcPct val="90000"/>
              </a:lnSpc>
              <a:spcBef>
                <a:spcPct val="0"/>
              </a:spcBef>
              <a:spcAft>
                <a:spcPct val="35000"/>
              </a:spcAft>
            </a:pPr>
            <a:r>
              <a:rPr lang="en-GB" sz="1400" b="1" dirty="0">
                <a:solidFill>
                  <a:schemeClr val="bg1"/>
                </a:solidFill>
              </a:rPr>
              <a:t>Sediment source changes </a:t>
            </a:r>
          </a:p>
          <a:p>
            <a:pPr algn="ctr" defTabSz="1200150">
              <a:lnSpc>
                <a:spcPct val="90000"/>
              </a:lnSpc>
              <a:spcBef>
                <a:spcPct val="0"/>
              </a:spcBef>
              <a:spcAft>
                <a:spcPct val="35000"/>
              </a:spcAft>
            </a:pPr>
            <a:r>
              <a:rPr lang="en-GB" sz="1400" b="1" dirty="0">
                <a:solidFill>
                  <a:schemeClr val="bg1"/>
                </a:solidFill>
              </a:rPr>
              <a:t>e.g. land-use, </a:t>
            </a:r>
          </a:p>
          <a:p>
            <a:pPr algn="ctr" defTabSz="1200150">
              <a:lnSpc>
                <a:spcPct val="90000"/>
              </a:lnSpc>
              <a:spcBef>
                <a:spcPct val="0"/>
              </a:spcBef>
              <a:spcAft>
                <a:spcPct val="35000"/>
              </a:spcAft>
            </a:pPr>
            <a:r>
              <a:rPr lang="en-GB" sz="1400" b="1" dirty="0">
                <a:solidFill>
                  <a:schemeClr val="bg1"/>
                </a:solidFill>
              </a:rPr>
              <a:t>crop-rotations </a:t>
            </a:r>
          </a:p>
        </p:txBody>
      </p:sp>
      <p:sp>
        <p:nvSpPr>
          <p:cNvPr id="7" name="Arrow: Right 6">
            <a:hlinkClick r:id="rId2" action="ppaction://hlinksldjump"/>
            <a:extLst>
              <a:ext uri="{FF2B5EF4-FFF2-40B4-BE49-F238E27FC236}">
                <a16:creationId xmlns:a16="http://schemas.microsoft.com/office/drawing/2014/main" id="{B280EE26-B7CD-40F6-BB96-D5AEA8E7217F}"/>
              </a:ext>
            </a:extLst>
          </p:cNvPr>
          <p:cNvSpPr/>
          <p:nvPr/>
        </p:nvSpPr>
        <p:spPr>
          <a:xfrm flipH="1">
            <a:off x="266662" y="5581651"/>
            <a:ext cx="1466887" cy="112706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Back</a:t>
            </a:r>
          </a:p>
        </p:txBody>
      </p:sp>
    </p:spTree>
    <p:extLst>
      <p:ext uri="{BB962C8B-B14F-4D97-AF65-F5344CB8AC3E}">
        <p14:creationId xmlns:p14="http://schemas.microsoft.com/office/powerpoint/2010/main" val="1007468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F5DDB62B41D24CB974735F2B5F80B6" ma:contentTypeVersion="12" ma:contentTypeDescription="Create a new document." ma:contentTypeScope="" ma:versionID="af9f00970d90fec02e26b9eb870c8144">
  <xsd:schema xmlns:xsd="http://www.w3.org/2001/XMLSchema" xmlns:xs="http://www.w3.org/2001/XMLSchema" xmlns:p="http://schemas.microsoft.com/office/2006/metadata/properties" xmlns:ns3="5b9dbb6f-f28e-4a32-a7d6-aa04ef18b565" xmlns:ns4="62dac45c-a09b-4542-889f-7647871c89a7" targetNamespace="http://schemas.microsoft.com/office/2006/metadata/properties" ma:root="true" ma:fieldsID="96f65ae92af7ed96c41333fb052ba361" ns3:_="" ns4:_="">
    <xsd:import namespace="5b9dbb6f-f28e-4a32-a7d6-aa04ef18b565"/>
    <xsd:import namespace="62dac45c-a09b-4542-889f-7647871c89a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dbb6f-f28e-4a32-a7d6-aa04ef18b56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dac45c-a09b-4542-889f-7647871c89a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101FE2-AC36-4F07-864F-9DF581235AA6}">
  <ds:schemaRefs>
    <ds:schemaRef ds:uri="http://schemas.microsoft.com/sharepoint/v3/contenttype/forms"/>
  </ds:schemaRefs>
</ds:datastoreItem>
</file>

<file path=customXml/itemProps2.xml><?xml version="1.0" encoding="utf-8"?>
<ds:datastoreItem xmlns:ds="http://schemas.openxmlformats.org/officeDocument/2006/customXml" ds:itemID="{6F2049C9-07A8-4DAE-9233-1662CBB3BF2F}">
  <ds:schemaRefs>
    <ds:schemaRef ds:uri="http://purl.org/dc/elements/1.1/"/>
    <ds:schemaRef ds:uri="http://schemas.microsoft.com/office/2006/metadata/properties"/>
    <ds:schemaRef ds:uri="5b9dbb6f-f28e-4a32-a7d6-aa04ef18b565"/>
    <ds:schemaRef ds:uri="62dac45c-a09b-4542-889f-7647871c89a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0D187B0-F37D-4C58-A8E6-710063CA5D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9dbb6f-f28e-4a32-a7d6-aa04ef18b565"/>
    <ds:schemaRef ds:uri="62dac45c-a09b-4542-889f-7647871c89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639</TotalTime>
  <Words>1740</Words>
  <Application>Microsoft Office PowerPoint</Application>
  <PresentationFormat>Widescreen</PresentationFormat>
  <Paragraphs>170</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Bahnschrift SemiBold</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Wiltshire</dc:creator>
  <cp:lastModifiedBy>Katy Wiltshire</cp:lastModifiedBy>
  <cp:revision>46</cp:revision>
  <dcterms:created xsi:type="dcterms:W3CDTF">2020-04-16T17:03:39Z</dcterms:created>
  <dcterms:modified xsi:type="dcterms:W3CDTF">2020-05-04T14:58:11Z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0x01010049F5DDB62B41D24CB974735F2B5F80B6</vt:lpwstr>
  </property>
</Properties>
</file>