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94" r:id="rId1"/>
  </p:sldMasterIdLst>
  <p:notesMasterIdLst>
    <p:notesMasterId r:id="rId8"/>
  </p:notesMasterIdLst>
  <p:handoutMasterIdLst>
    <p:handoutMasterId r:id="rId9"/>
  </p:handoutMasterIdLst>
  <p:sldIdLst>
    <p:sldId id="265" r:id="rId2"/>
    <p:sldId id="270" r:id="rId3"/>
    <p:sldId id="272" r:id="rId4"/>
    <p:sldId id="275" r:id="rId5"/>
    <p:sldId id="271" r:id="rId6"/>
    <p:sldId id="276" r:id="rId7"/>
  </p:sldIdLst>
  <p:sldSz cx="9144000" cy="5143500" type="screen16x9"/>
  <p:notesSz cx="6718300" cy="98679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ffra" panose="020B0604020202020204" charset="0"/>
      <p:regular r:id="rId14"/>
      <p:bold r:id="rId15"/>
      <p:italic r:id="rId16"/>
      <p:boldItalic r:id="rId17"/>
    </p:embeddedFont>
    <p:embeddedFont>
      <p:font typeface="Arial Bold" panose="020B0704020202020204" pitchFamily="34" charset="0"/>
      <p:bold r:id="rId18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FDFD"/>
    <a:srgbClr val="D799A1"/>
    <a:srgbClr val="BF0071"/>
    <a:srgbClr val="7EAF35"/>
    <a:srgbClr val="F3F3F3"/>
    <a:srgbClr val="F0F0F0"/>
    <a:srgbClr val="EEEEE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990" autoAdjust="0"/>
  </p:normalViewPr>
  <p:slideViewPr>
    <p:cSldViewPr showGuides="1">
      <p:cViewPr>
        <p:scale>
          <a:sx n="117" d="100"/>
          <a:sy n="117" d="100"/>
        </p:scale>
        <p:origin x="-1056" y="-7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2988" y="90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8" y="739775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67494"/>
            <a:ext cx="8280000" cy="621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1131590"/>
            <a:ext cx="3888000" cy="376891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1131590"/>
            <a:ext cx="3888000" cy="376891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32783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-238125" y="2931790"/>
            <a:ext cx="10202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9600" b="0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LIMITLESS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0" y="2859822"/>
            <a:ext cx="2304000" cy="3600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0" y="4227934"/>
            <a:ext cx="5256584" cy="3600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1600" cap="all" baseline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248153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4339402"/>
            <a:ext cx="8568952" cy="716624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248153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4339402"/>
            <a:ext cx="8568952" cy="716624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248153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4339402"/>
            <a:ext cx="8568952" cy="716624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095769" cy="5158053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5158053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249492"/>
            <a:ext cx="2592288" cy="1297608"/>
          </a:xfrm>
        </p:spPr>
        <p:txBody>
          <a:bodyPr wrap="square"/>
          <a:lstStyle>
            <a:lvl1pPr>
              <a:lnSpc>
                <a:spcPct val="8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1660500"/>
            <a:ext cx="2592288" cy="297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095769" cy="5158053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5158053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249492"/>
            <a:ext cx="2592288" cy="1297608"/>
          </a:xfrm>
        </p:spPr>
        <p:txBody>
          <a:bodyPr wrap="square"/>
          <a:lstStyle>
            <a:lvl1pPr>
              <a:lnSpc>
                <a:spcPct val="8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1660500"/>
            <a:ext cx="2592288" cy="297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095769" cy="5158053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5158053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249492"/>
            <a:ext cx="2592288" cy="1297608"/>
          </a:xfrm>
        </p:spPr>
        <p:txBody>
          <a:bodyPr wrap="square"/>
          <a:lstStyle>
            <a:lvl1pPr>
              <a:lnSpc>
                <a:spcPct val="8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1660500"/>
            <a:ext cx="2592288" cy="297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 lang="en-GB" sz="20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</a:pPr>
            <a:r>
              <a:rPr lang="en-US" dirty="0"/>
              <a:t>Second level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</a:pPr>
            <a:r>
              <a:rPr lang="en-US" dirty="0"/>
              <a:t>Third level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</a:pPr>
            <a:r>
              <a:rPr lang="en-US" dirty="0"/>
              <a:t>Fourth level</a:t>
            </a: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</a:pPr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897564"/>
            <a:ext cx="9144000" cy="4245936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41480"/>
            <a:ext cx="8568952" cy="716624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3 columns)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113588"/>
            <a:ext cx="8568952" cy="385064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897564"/>
            <a:ext cx="9144000" cy="4245936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41480"/>
            <a:ext cx="8568952" cy="716624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3 columns)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113588"/>
            <a:ext cx="8568952" cy="385064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897564"/>
            <a:ext cx="9144000" cy="4245936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41480"/>
            <a:ext cx="8568952" cy="716624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3 columns)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113588"/>
            <a:ext cx="8568952" cy="385064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67494"/>
            <a:ext cx="8280000" cy="62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131590"/>
            <a:ext cx="8280000" cy="349891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3429000"/>
            <a:ext cx="9144000" cy="171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4997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857250"/>
            <a:ext cx="8280000" cy="689850"/>
          </a:xfrm>
        </p:spPr>
        <p:txBody>
          <a:bodyPr wrap="none"/>
          <a:lstStyle>
            <a:lvl1pPr>
              <a:lnSpc>
                <a:spcPct val="90000"/>
              </a:lnSpc>
              <a:tabLst>
                <a:tab pos="4038600" algn="l"/>
              </a:tabLst>
              <a:defRPr sz="3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3489852"/>
            <a:ext cx="8280000" cy="694134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6" y="4677984"/>
            <a:ext cx="676275" cy="1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4677984"/>
            <a:ext cx="213360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696496"/>
          </a:xfrm>
          <a:solidFill>
            <a:schemeClr val="accent1"/>
          </a:solidFill>
        </p:spPr>
        <p:txBody>
          <a:bodyPr wrap="square" lIns="72000" tIns="288000" rIns="72000" bIns="3600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4985181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pic>
        <p:nvPicPr>
          <p:cNvPr id="16" name="Picture 5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5" y="329747"/>
            <a:ext cx="1184275" cy="38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3429000"/>
            <a:ext cx="91440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171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3489852"/>
            <a:ext cx="7920038" cy="694134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6" y="4677984"/>
            <a:ext cx="676275" cy="1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857250"/>
            <a:ext cx="8280000" cy="689850"/>
          </a:xfrm>
        </p:spPr>
        <p:txBody>
          <a:bodyPr wrap="none"/>
          <a:lstStyle>
            <a:lvl1pPr>
              <a:lnSpc>
                <a:spcPct val="90000"/>
              </a:lnSpc>
              <a:tabLst>
                <a:tab pos="4038600" algn="l"/>
              </a:tabLst>
              <a:defRPr sz="3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677984"/>
            <a:ext cx="289560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r>
              <a:rPr lang="en-GB" dirty="0"/>
              <a:t>Copyright University of Reading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4677984"/>
            <a:ext cx="213360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/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4985181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pic>
        <p:nvPicPr>
          <p:cNvPr id="18" name="Picture 55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5" y="329747"/>
            <a:ext cx="1184275" cy="38656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696496"/>
          </a:xfrm>
          <a:solidFill>
            <a:schemeClr val="accent1"/>
          </a:solidFill>
        </p:spPr>
        <p:txBody>
          <a:bodyPr wrap="square" lIns="72000" tIns="288000" rIns="72000" bIns="3600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14500"/>
            <a:ext cx="9144000" cy="17145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56904"/>
            <a:ext cx="8280000" cy="62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134808"/>
            <a:ext cx="8280000" cy="349569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9" name="Picture 5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5" y="329747"/>
            <a:ext cx="1184275" cy="386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1" y="256904"/>
            <a:ext cx="8280000" cy="62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1134808"/>
            <a:ext cx="3888000" cy="376569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1134808"/>
            <a:ext cx="3888000" cy="376569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5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5" y="329747"/>
            <a:ext cx="1184275" cy="386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357504"/>
            <a:ext cx="8280000" cy="442849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357504"/>
            <a:ext cx="8280000" cy="442849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327834"/>
          </a:xfrm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-238125" y="2931790"/>
            <a:ext cx="10202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9600" b="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LIMITLESS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0" y="2859822"/>
            <a:ext cx="2304000" cy="3600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51520" y="4227934"/>
            <a:ext cx="5328592" cy="3600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1600" cap="all" baseline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0" descr="Device-wine"/>
          <p:cNvPicPr>
            <a:picLocks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5" y="328614"/>
            <a:ext cx="1184275" cy="38061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55" descr="Device-white"/>
          <p:cNvPicPr>
            <a:picLocks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5" y="328614"/>
            <a:ext cx="1184275" cy="3831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267494"/>
            <a:ext cx="8280000" cy="6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1131590"/>
            <a:ext cx="8280000" cy="349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6" y="4677984"/>
            <a:ext cx="676275" cy="1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" name="Picture 53" descr="Device-black"/>
          <p:cNvPicPr>
            <a:picLocks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5" y="328614"/>
            <a:ext cx="1184275" cy="38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705" r:id="rId3"/>
    <p:sldLayoutId id="2147483696" r:id="rId4"/>
    <p:sldLayoutId id="2147483698" r:id="rId5"/>
    <p:sldLayoutId id="2147483700" r:id="rId6"/>
    <p:sldLayoutId id="2147483701" r:id="rId7"/>
    <p:sldLayoutId id="2147483702" r:id="rId8"/>
    <p:sldLayoutId id="2147483706" r:id="rId9"/>
    <p:sldLayoutId id="2147483707" r:id="rId10"/>
    <p:sldLayoutId id="2147483708" r:id="rId11"/>
    <p:sldLayoutId id="2147483713" r:id="rId12"/>
    <p:sldLayoutId id="2147483709" r:id="rId13"/>
    <p:sldLayoutId id="2147483710" r:id="rId14"/>
    <p:sldLayoutId id="2147483711" r:id="rId15"/>
    <p:sldLayoutId id="2147483712" r:id="rId16"/>
    <p:sldLayoutId id="2147483714" r:id="rId17"/>
    <p:sldLayoutId id="2147483715" r:id="rId18"/>
    <p:sldLayoutId id="2147483716" r:id="rId19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cap="all" baseline="0">
          <a:solidFill>
            <a:schemeClr val="accent1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3847/1538-4365/ab579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gupubs.onlinelibrary.wiley.com/doi/full/10.1029/2018SW00209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gupubs.onlinelibrary.wiley.com/doi/full/10.1002/2017SW001681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gupubs.onlinelibrary.wiley.com/doi/full/10.1029/2018SW001857?af=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zam.fme.vutbr.cz/~druck/Eclipse/Ecl2009e/Tse2009_200_2nd/Full/Tse2009e_200mm_2nd_ful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29030" y="2226825"/>
            <a:ext cx="8280000" cy="689850"/>
          </a:xfrm>
        </p:spPr>
        <p:txBody>
          <a:bodyPr/>
          <a:lstStyle/>
          <a:p>
            <a:r>
              <a:rPr lang="en-GB" sz="2800" dirty="0" smtClean="0"/>
              <a:t>Connecting the dots:</a:t>
            </a:r>
            <a:br>
              <a:rPr lang="en-GB" sz="2800" dirty="0" smtClean="0"/>
            </a:br>
            <a:r>
              <a:rPr lang="en-GB" sz="2800" dirty="0" smtClean="0"/>
              <a:t>multi-point observations for science</a:t>
            </a:r>
            <a:br>
              <a:rPr lang="en-GB" sz="2800" dirty="0" smtClean="0"/>
            </a:br>
            <a:r>
              <a:rPr lang="en-GB" sz="2800" dirty="0" smtClean="0"/>
              <a:t>and forecasting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slides, so apologies for the lack of references and background)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6876256" y="4227934"/>
            <a:ext cx="1872208" cy="581794"/>
          </a:xfrm>
        </p:spPr>
        <p:txBody>
          <a:bodyPr/>
          <a:lstStyle/>
          <a:p>
            <a:r>
              <a:rPr lang="en-GB" dirty="0"/>
              <a:t>Mathew </a:t>
            </a:r>
            <a:r>
              <a:rPr lang="en-GB" dirty="0" smtClean="0"/>
              <a:t>Owens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17512" y="1"/>
            <a:ext cx="3002360" cy="729803"/>
          </a:xfrm>
        </p:spPr>
        <p:txBody>
          <a:bodyPr/>
          <a:lstStyle/>
          <a:p>
            <a:r>
              <a:rPr lang="en-GB" dirty="0"/>
              <a:t>Space and Atmospheric Electricity group</a:t>
            </a:r>
          </a:p>
          <a:p>
            <a:r>
              <a:rPr lang="en-GB" dirty="0"/>
              <a:t>Department of Meteorology</a:t>
            </a:r>
          </a:p>
        </p:txBody>
      </p:sp>
      <p:pic>
        <p:nvPicPr>
          <p:cNvPr id="8" name="Picture 5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5" y="329747"/>
            <a:ext cx="1184275" cy="386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67045"/>
      </p:ext>
    </p:extLst>
  </p:cSld>
  <p:clrMapOvr>
    <a:masterClrMapping/>
  </p:clrMapOvr>
  <p:transition spd="med" advTm="20847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43558"/>
            <a:ext cx="8280000" cy="621000"/>
          </a:xfrm>
        </p:spPr>
        <p:txBody>
          <a:bodyPr/>
          <a:lstStyle/>
          <a:p>
            <a:r>
              <a:rPr lang="en-GB" sz="4000" dirty="0" smtClean="0"/>
              <a:t>Linking in-situ and </a:t>
            </a:r>
            <a:br>
              <a:rPr lang="en-GB" sz="4000" dirty="0" smtClean="0"/>
            </a:br>
            <a:r>
              <a:rPr lang="en-GB" sz="4000" dirty="0" smtClean="0"/>
              <a:t>remote </a:t>
            </a:r>
            <a:r>
              <a:rPr lang="en-GB" sz="4000" dirty="0" err="1" smtClean="0"/>
              <a:t>obs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635646"/>
            <a:ext cx="3787160" cy="295232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Many outstanding problems in </a:t>
            </a:r>
            <a:r>
              <a:rPr lang="en-GB" dirty="0" err="1" smtClean="0"/>
              <a:t>heliophysics</a:t>
            </a:r>
            <a:r>
              <a:rPr lang="en-GB" dirty="0" smtClean="0"/>
              <a:t> require connecting remote and in situ observations</a:t>
            </a:r>
          </a:p>
          <a:p>
            <a:r>
              <a:rPr lang="en-GB" dirty="0" smtClean="0"/>
              <a:t>E.g., Source/release of the slow wind, c</a:t>
            </a:r>
            <a:r>
              <a:rPr lang="en-GB" dirty="0" smtClean="0"/>
              <a:t>oronal heating,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Best case, but rare: In situ spacecraft in field of view of imager (though even then, “depth” into image is ambiguous)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7574"/>
            <a:ext cx="4776886" cy="399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AE4BA8-6669-4C3D-9D3C-BEDB23E54CD6}"/>
              </a:ext>
            </a:extLst>
          </p:cNvPr>
          <p:cNvSpPr txBox="1"/>
          <p:nvPr/>
        </p:nvSpPr>
        <p:spPr>
          <a:xfrm>
            <a:off x="1979712" y="4609460"/>
            <a:ext cx="2520279" cy="338554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+mn-lt"/>
                <a:hlinkClick r:id="rId3"/>
              </a:rPr>
              <a:t>Rouillard et al., </a:t>
            </a:r>
            <a:r>
              <a:rPr lang="en-GB" sz="1600" i="1" dirty="0" err="1" smtClean="0">
                <a:solidFill>
                  <a:schemeClr val="tx2"/>
                </a:solidFill>
                <a:latin typeface="+mn-lt"/>
                <a:hlinkClick r:id="rId3"/>
              </a:rPr>
              <a:t>ApJS</a:t>
            </a:r>
            <a:r>
              <a:rPr lang="en-GB" sz="1600" dirty="0" smtClean="0">
                <a:solidFill>
                  <a:schemeClr val="tx2"/>
                </a:solidFill>
                <a:latin typeface="+mn-lt"/>
                <a:hlinkClick r:id="rId3"/>
              </a:rPr>
              <a:t>, 2020 </a:t>
            </a:r>
            <a:endParaRPr lang="en-GB" sz="16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3628540"/>
      </p:ext>
    </p:extLst>
  </p:cSld>
  <p:clrMapOvr>
    <a:masterClrMapping/>
  </p:clrMapOvr>
  <p:transition advTm="52723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Interpreting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7574"/>
            <a:ext cx="3816424" cy="349891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Directly-imaged solar wind:</a:t>
            </a:r>
            <a:endParaRPr lang="en-GB" dirty="0"/>
          </a:p>
          <a:p>
            <a:r>
              <a:rPr lang="en-GB" dirty="0" smtClean="0"/>
              <a:t>Line-of-sight integration: 2D projection of (complex) 3D structures</a:t>
            </a:r>
          </a:p>
          <a:p>
            <a:r>
              <a:rPr lang="en-GB" dirty="0" smtClean="0"/>
              <a:t>E.g., double “ghost” fronts in Heliospheric Imagers can result from different parts of the CME (the nose and the flank)</a:t>
            </a:r>
          </a:p>
          <a:p>
            <a:pPr marL="0" indent="0">
              <a:buNone/>
            </a:pPr>
            <a:r>
              <a:rPr lang="en-GB" dirty="0" smtClean="0"/>
              <a:t>Ambient solar wind structure can be important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pic>
        <p:nvPicPr>
          <p:cNvPr id="1026" name="Picture 2" descr="swe20850-fig-000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7984" y="2920579"/>
            <a:ext cx="4185337" cy="192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5976" y="987574"/>
            <a:ext cx="1164814" cy="17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53" y="987574"/>
            <a:ext cx="2343919" cy="186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6097" y="987574"/>
            <a:ext cx="1084556" cy="17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AE4BA8-6669-4C3D-9D3C-BEDB23E54CD6}"/>
              </a:ext>
            </a:extLst>
          </p:cNvPr>
          <p:cNvSpPr txBox="1"/>
          <p:nvPr/>
        </p:nvSpPr>
        <p:spPr>
          <a:xfrm>
            <a:off x="1259632" y="4537452"/>
            <a:ext cx="3240359" cy="338554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  <a:latin typeface="+mn-lt"/>
                <a:hlinkClick r:id="rId6"/>
              </a:rPr>
              <a:t>Scott et al., </a:t>
            </a:r>
            <a:r>
              <a:rPr lang="en-GB" sz="1600" i="1" dirty="0" smtClean="0">
                <a:solidFill>
                  <a:schemeClr val="tx2"/>
                </a:solidFill>
                <a:latin typeface="+mn-lt"/>
                <a:hlinkClick r:id="rId6"/>
              </a:rPr>
              <a:t>Space Weather</a:t>
            </a:r>
            <a:r>
              <a:rPr lang="en-GB" sz="1600" dirty="0" smtClean="0">
                <a:solidFill>
                  <a:schemeClr val="tx2"/>
                </a:solidFill>
                <a:latin typeface="+mn-lt"/>
                <a:hlinkClick r:id="rId6"/>
              </a:rPr>
              <a:t>, 2019</a:t>
            </a:r>
            <a:endParaRPr lang="en-GB" sz="16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66918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2558"/>
            <a:ext cx="8280000" cy="621000"/>
          </a:xfrm>
        </p:spPr>
        <p:txBody>
          <a:bodyPr/>
          <a:lstStyle/>
          <a:p>
            <a:r>
              <a:rPr lang="en-GB" sz="4000" dirty="0" smtClean="0"/>
              <a:t>Filling in the gaps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2199"/>
            <a:ext cx="3787160" cy="295232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Interpretation of images, or filling the gaps between imagers and in situ observations: </a:t>
            </a:r>
          </a:p>
          <a:p>
            <a:r>
              <a:rPr lang="en-GB" dirty="0" smtClean="0"/>
              <a:t>Models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Treat as two-step problem: </a:t>
            </a:r>
          </a:p>
          <a:p>
            <a:r>
              <a:rPr lang="en-GB" dirty="0" smtClean="0"/>
              <a:t>Corona (non-radial mapping)</a:t>
            </a:r>
          </a:p>
          <a:p>
            <a:r>
              <a:rPr lang="en-GB" dirty="0" smtClean="0"/>
              <a:t>Solar wind (mainly radial, but stream interaction, transients)</a:t>
            </a:r>
          </a:p>
          <a:p>
            <a:pPr marL="0" indent="0">
              <a:buNone/>
            </a:pPr>
            <a:r>
              <a:rPr lang="en-GB" dirty="0" smtClean="0"/>
              <a:t>Can map out from corona, or in from solar wind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pic>
        <p:nvPicPr>
          <p:cNvPr id="8" name="Picture 2" descr="swe20523-fig-0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987574"/>
            <a:ext cx="4176464" cy="358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AE4BA8-6669-4C3D-9D3C-BEDB23E54CD6}"/>
              </a:ext>
            </a:extLst>
          </p:cNvPr>
          <p:cNvSpPr txBox="1"/>
          <p:nvPr/>
        </p:nvSpPr>
        <p:spPr>
          <a:xfrm>
            <a:off x="5802373" y="4681468"/>
            <a:ext cx="3189517" cy="338554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+mn-lt"/>
                <a:hlinkClick r:id="rId3"/>
              </a:rPr>
              <a:t>Lang et al., </a:t>
            </a:r>
            <a:r>
              <a:rPr lang="en-GB" sz="1600" i="1" dirty="0">
                <a:solidFill>
                  <a:schemeClr val="tx2"/>
                </a:solidFill>
                <a:latin typeface="+mn-lt"/>
                <a:hlinkClick r:id="rId3"/>
              </a:rPr>
              <a:t>Space Weather</a:t>
            </a:r>
            <a:r>
              <a:rPr lang="en-GB" sz="1600" dirty="0">
                <a:solidFill>
                  <a:schemeClr val="tx2"/>
                </a:solidFill>
                <a:latin typeface="+mn-lt"/>
                <a:hlinkClick r:id="rId3"/>
              </a:rPr>
              <a:t>, 2017</a:t>
            </a:r>
            <a:endParaRPr lang="en-GB" sz="16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1543680"/>
      </p:ext>
    </p:extLst>
  </p:cSld>
  <p:clrMapOvr>
    <a:masterClrMapping/>
  </p:clrMapOvr>
  <p:transition advTm="52723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Solar wind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Mapping out: </a:t>
            </a:r>
          </a:p>
          <a:p>
            <a:r>
              <a:rPr lang="en-GB" dirty="0" err="1" smtClean="0"/>
              <a:t>Magnetogram</a:t>
            </a:r>
            <a:r>
              <a:rPr lang="en-GB" dirty="0" smtClean="0"/>
              <a:t>-derived solar wind structure is often incorrect.</a:t>
            </a:r>
          </a:p>
          <a:p>
            <a:r>
              <a:rPr lang="en-GB" dirty="0" smtClean="0"/>
              <a:t>But can drive solar wind models which account for stream interaction and solar wind acceleration in the heliosphere</a:t>
            </a:r>
          </a:p>
          <a:p>
            <a:pPr marL="0" indent="0">
              <a:buNone/>
            </a:pPr>
            <a:r>
              <a:rPr lang="en-GB" dirty="0" smtClean="0"/>
              <a:t>Mapping in: </a:t>
            </a:r>
          </a:p>
          <a:p>
            <a:r>
              <a:rPr lang="en-GB" dirty="0" smtClean="0"/>
              <a:t>In situ solar wind speed is correct. </a:t>
            </a:r>
          </a:p>
          <a:p>
            <a:r>
              <a:rPr lang="en-GB" dirty="0" smtClean="0"/>
              <a:t>Can be </a:t>
            </a:r>
            <a:r>
              <a:rPr lang="en-GB" dirty="0" err="1" smtClean="0"/>
              <a:t>ballistically</a:t>
            </a:r>
            <a:r>
              <a:rPr lang="en-GB" dirty="0" smtClean="0"/>
              <a:t> mapped to corona, but doesn’t account for stream interaction or acceleration</a:t>
            </a:r>
          </a:p>
          <a:p>
            <a:pPr marL="0" indent="0">
              <a:buNone/>
            </a:pPr>
            <a:r>
              <a:rPr lang="en-GB" dirty="0" smtClean="0"/>
              <a:t>Is there a way to combine the strengths of these approaches?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047421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assimilation (DA)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131590"/>
            <a:ext cx="4075192" cy="3498910"/>
          </a:xfrm>
        </p:spPr>
        <p:txBody>
          <a:bodyPr/>
          <a:lstStyle/>
          <a:p>
            <a:r>
              <a:rPr lang="en-GB" dirty="0"/>
              <a:t>Models are free running from photosphere to 1 AU</a:t>
            </a:r>
          </a:p>
          <a:p>
            <a:r>
              <a:rPr lang="en-GB" dirty="0"/>
              <a:t>Make use of available </a:t>
            </a:r>
            <a:r>
              <a:rPr lang="en-GB" i="1" dirty="0"/>
              <a:t>in situ </a:t>
            </a:r>
            <a:r>
              <a:rPr lang="en-GB" dirty="0"/>
              <a:t>observations</a:t>
            </a:r>
          </a:p>
          <a:p>
            <a:r>
              <a:rPr lang="en-GB" dirty="0"/>
              <a:t>Data Assimilation – way to combine model and observations</a:t>
            </a:r>
          </a:p>
          <a:p>
            <a:pPr marL="180000" lvl="1">
              <a:buClr>
                <a:schemeClr val="accent1"/>
              </a:buClr>
              <a:buFont typeface="Arial" charset="0"/>
              <a:buChar char="•"/>
            </a:pPr>
            <a:r>
              <a:rPr lang="en-GB" dirty="0" smtClean="0"/>
              <a:t>Well used in meteorology, but there we have &gt; 10k </a:t>
            </a:r>
            <a:r>
              <a:rPr lang="en-GB" dirty="0" err="1" smtClean="0"/>
              <a:t>obs</a:t>
            </a:r>
            <a:r>
              <a:rPr lang="en-GB" dirty="0" smtClean="0"/>
              <a:t> points</a:t>
            </a:r>
          </a:p>
          <a:p>
            <a:pPr marL="180000" lvl="1">
              <a:buClr>
                <a:schemeClr val="accent1"/>
              </a:buClr>
              <a:buFont typeface="Arial" charset="0"/>
              <a:buChar char="•"/>
            </a:pPr>
            <a:r>
              <a:rPr lang="en-GB" dirty="0" smtClean="0"/>
              <a:t>Solar wind: 4 or 5, at best.</a:t>
            </a:r>
          </a:p>
          <a:p>
            <a:pPr marL="540000" lvl="2">
              <a:buClr>
                <a:schemeClr val="accent1"/>
              </a:buClr>
              <a:buFont typeface="Arial" charset="0"/>
              <a:buChar char="•"/>
            </a:pPr>
            <a:r>
              <a:rPr lang="en-GB" dirty="0" smtClean="0"/>
              <a:t>Is this useful? (Yes)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9474E989-622B-409D-BBB2-F73153ABE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1034"/>
            <a:ext cx="4345769" cy="285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299608-C326-4ECD-B8AD-B3683638047B}"/>
              </a:ext>
            </a:extLst>
          </p:cNvPr>
          <p:cNvSpPr txBox="1"/>
          <p:nvPr/>
        </p:nvSpPr>
        <p:spPr>
          <a:xfrm>
            <a:off x="4572000" y="4731990"/>
            <a:ext cx="3528392" cy="338554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+mn-lt"/>
                <a:hlinkClick r:id="rId3"/>
              </a:rPr>
              <a:t>Lang &amp; Owens, </a:t>
            </a:r>
            <a:r>
              <a:rPr lang="en-GB" sz="1600" i="1" dirty="0">
                <a:solidFill>
                  <a:schemeClr val="tx2"/>
                </a:solidFill>
                <a:latin typeface="+mn-lt"/>
                <a:hlinkClick r:id="rId3"/>
              </a:rPr>
              <a:t>Space Weather</a:t>
            </a:r>
            <a:r>
              <a:rPr lang="en-GB" sz="1600" dirty="0">
                <a:solidFill>
                  <a:schemeClr val="tx2"/>
                </a:solidFill>
                <a:latin typeface="+mn-lt"/>
                <a:hlinkClick r:id="rId3"/>
              </a:rPr>
              <a:t>, </a:t>
            </a:r>
            <a:r>
              <a:rPr lang="en-GB" sz="1600" dirty="0" smtClean="0">
                <a:solidFill>
                  <a:schemeClr val="tx2"/>
                </a:solidFill>
                <a:latin typeface="+mn-lt"/>
                <a:hlinkClick r:id="rId3"/>
              </a:rPr>
              <a:t>2019</a:t>
            </a:r>
            <a:endParaRPr lang="en-GB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987574"/>
            <a:ext cx="4499992" cy="830997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Assimilating in situ </a:t>
            </a:r>
            <a:r>
              <a:rPr lang="en-GB" sz="1600" dirty="0" err="1" smtClean="0"/>
              <a:t>obs</a:t>
            </a:r>
            <a:r>
              <a:rPr lang="en-GB" sz="1600" dirty="0" smtClean="0"/>
              <a:t> improves reconstruction of solar wind structure, enabling more accurate mapping between in situ and remote </a:t>
            </a:r>
            <a:r>
              <a:rPr lang="en-GB" sz="1600" dirty="0" err="1" smtClean="0"/>
              <a:t>obs</a:t>
            </a:r>
            <a:endParaRPr lang="en-GB" sz="16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53928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UoR-PP-Template-WIDESCREEN-NO-ANIMATION-v-24</Template>
  <TotalTime>0</TotalTime>
  <Words>358</Words>
  <Application>Microsoft Office PowerPoint</Application>
  <PresentationFormat>On-screen Show (16:9)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Effra</vt:lpstr>
      <vt:lpstr>Arial Bold</vt:lpstr>
      <vt:lpstr>UoR Theme</vt:lpstr>
      <vt:lpstr>Connecting the dots: multi-point observations for science and forecasting  (In 5 slides, so apologies for the lack of references and background)</vt:lpstr>
      <vt:lpstr>Linking in-situ and  remote obs</vt:lpstr>
      <vt:lpstr>Interpreting images</vt:lpstr>
      <vt:lpstr>Filling in the gaps</vt:lpstr>
      <vt:lpstr>Solar wind mapping</vt:lpstr>
      <vt:lpstr>Data assimilation (DA)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2020-04-27T08:50:33Z</dcterms:created>
  <dcterms:modified xsi:type="dcterms:W3CDTF">2020-04-27T14:51:54Z</dcterms:modified>
  <cp:contentStatus/>
</cp:coreProperties>
</file>