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898" r:id="rId2"/>
    <p:sldId id="877" r:id="rId3"/>
    <p:sldId id="361" r:id="rId4"/>
    <p:sldId id="259" r:id="rId5"/>
    <p:sldId id="260" r:id="rId6"/>
    <p:sldId id="863" r:id="rId7"/>
    <p:sldId id="339" r:id="rId8"/>
    <p:sldId id="776" r:id="rId9"/>
    <p:sldId id="843" r:id="rId10"/>
    <p:sldId id="906" r:id="rId11"/>
    <p:sldId id="902" r:id="rId12"/>
    <p:sldId id="864" r:id="rId13"/>
    <p:sldId id="866" r:id="rId14"/>
    <p:sldId id="854" r:id="rId15"/>
    <p:sldId id="907" r:id="rId16"/>
    <p:sldId id="903" r:id="rId17"/>
    <p:sldId id="901" r:id="rId18"/>
    <p:sldId id="857" r:id="rId19"/>
    <p:sldId id="858" r:id="rId20"/>
    <p:sldId id="870" r:id="rId21"/>
    <p:sldId id="869" r:id="rId22"/>
    <p:sldId id="861" r:id="rId23"/>
    <p:sldId id="904" r:id="rId24"/>
    <p:sldId id="359" r:id="rId25"/>
    <p:sldId id="905" r:id="rId26"/>
  </p:sldIdLst>
  <p:sldSz cx="1343977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0" autoAdjust="0"/>
    <p:restoredTop sz="94660"/>
  </p:normalViewPr>
  <p:slideViewPr>
    <p:cSldViewPr snapToGrid="0">
      <p:cViewPr varScale="1">
        <p:scale>
          <a:sx n="78" d="100"/>
          <a:sy n="78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5F33F4-9971-4629-86FF-ACFBD4B4DA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F5ABD-2864-4857-8E0B-58332FA8B9F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33E65-88E6-4C6D-B634-8DB5F1858051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E11745E-4AEC-466F-88F2-9E2A326C2F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C86491E-38A6-47AF-A742-DFA2E29245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94A87-1278-42DA-86C0-EAA0006465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2082F-624C-47EA-BC8B-A3A7DFC03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01C44-0C70-4193-B579-E5E3E0F37D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71947" y="1769040"/>
            <a:ext cx="12094568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71947" y="4059360"/>
            <a:ext cx="12094568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1952" y="176904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869704" y="176904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869704" y="405936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71952" y="405936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71947" y="1769040"/>
            <a:ext cx="12094568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71947" y="1769040"/>
            <a:ext cx="12094568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3055924" y="1768680"/>
            <a:ext cx="7326143" cy="438444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3055924" y="1768680"/>
            <a:ext cx="7326143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77582-5323-4041-AFFA-A35CA450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7CA02-B5F2-43FB-B3F8-6C7E092F1137}" type="datetimeFigureOut">
              <a:rPr lang="en-US"/>
              <a:pPr>
                <a:defRPr/>
              </a:pPr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4AD20-030C-4A06-AEC1-38764B7E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10154-F329-4060-A38B-0C492B92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33CE0-FDF7-4315-9D60-95FDBFD8D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72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71947" y="1769040"/>
            <a:ext cx="12094568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71947" y="1769040"/>
            <a:ext cx="12094568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71952" y="1769040"/>
            <a:ext cx="5902095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869704" y="1769040"/>
            <a:ext cx="5902095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71947" y="301320"/>
            <a:ext cx="12094568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71952" y="176904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71952" y="405936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869704" y="1769040"/>
            <a:ext cx="5902095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71952" y="1769040"/>
            <a:ext cx="5902095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869704" y="176904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869704" y="405936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71952" y="176904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869704" y="176904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71947" y="4059360"/>
            <a:ext cx="12094568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539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om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71947" y="1769040"/>
            <a:ext cx="12094568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539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oma"/>
              </a:rPr>
              <a:t>Click to edit the outline text format</a:t>
            </a:r>
          </a:p>
          <a:p>
            <a:pPr marL="647806" lvl="1" indent="-242928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oma"/>
              </a:rPr>
              <a:t>Second Outline Level</a:t>
            </a:r>
          </a:p>
          <a:p>
            <a:pPr marL="971709" lvl="2" indent="-21593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oma"/>
              </a:rPr>
              <a:t>Third Outline Level</a:t>
            </a:r>
          </a:p>
          <a:p>
            <a:pPr marL="1295611" lvl="3" indent="-161951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oma"/>
              </a:rPr>
              <a:t>Fourth Outline Level</a:t>
            </a:r>
          </a:p>
          <a:p>
            <a:pPr marL="1619514" lvl="4" indent="-161951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oma"/>
              </a:rPr>
              <a:t>Fifth Outline Level</a:t>
            </a:r>
          </a:p>
          <a:p>
            <a:pPr marL="1943417" lvl="5" indent="-161951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oma"/>
              </a:rPr>
              <a:t>Sixth Outline Level</a:t>
            </a:r>
          </a:p>
          <a:p>
            <a:pPr marL="2267320" lvl="6" indent="-161951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oma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71949" y="6887160"/>
            <a:ext cx="3130793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04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596123" y="6887160"/>
            <a:ext cx="4259665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04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9635721" y="6887160"/>
            <a:ext cx="3130793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E471583E-97EC-47B1-BADE-3E3EAA7F0E0F}" type="slidenum">
              <a:rPr lang="en-US" sz="104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04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68559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6029" indent="-432022" algn="l" defTabSz="685594" rtl="0" eaLnBrk="1" latinLnBrk="0" hangingPunct="1">
        <a:lnSpc>
          <a:spcPct val="90000"/>
        </a:lnSpc>
        <a:spcBef>
          <a:spcPts val="749"/>
        </a:spcBef>
        <a:buClr>
          <a:srgbClr val="000000"/>
        </a:buClr>
        <a:buSzPct val="45000"/>
        <a:buFont typeface="Wingdings" charset="2"/>
        <a:buChar char="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95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92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1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6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5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2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9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5" indent="-171399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94" algn="l" defTabSz="68559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1" algn="l" defTabSz="68559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7" algn="l" defTabSz="68559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defTabSz="68559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4" algn="l" defTabSz="68559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water-drop-splash-liquid-clean-2670119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mallsciencezines.blogspot.com/2010/11/free-water-vs-bottle-water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kr.com/photos/webtreatsetc/5972016444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rain-background-drop-weather-water-316579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ata.jma.go.jp/fcd/yoho/hibiten/index.htm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11223ED-4A95-43E0-844B-26EFC9495F97}"/>
              </a:ext>
            </a:extLst>
          </p:cNvPr>
          <p:cNvSpPr txBox="1">
            <a:spLocks/>
          </p:cNvSpPr>
          <p:nvPr/>
        </p:nvSpPr>
        <p:spPr bwMode="auto">
          <a:xfrm>
            <a:off x="3128012" y="1027871"/>
            <a:ext cx="7183750" cy="78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755730">
              <a:defRPr/>
            </a:pPr>
            <a:endParaRPr lang="en-US" sz="3636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Shape 1">
            <a:extLst>
              <a:ext uri="{FF2B5EF4-FFF2-40B4-BE49-F238E27FC236}">
                <a16:creationId xmlns:a16="http://schemas.microsoft.com/office/drawing/2014/main" id="{525C22A0-09F6-4CF3-8C1C-28E0A7154941}"/>
              </a:ext>
            </a:extLst>
          </p:cNvPr>
          <p:cNvSpPr txBox="1"/>
          <p:nvPr/>
        </p:nvSpPr>
        <p:spPr>
          <a:xfrm>
            <a:off x="6464402" y="6005299"/>
            <a:ext cx="6803194" cy="7543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/>
            <a:r>
              <a:rPr lang="en-US" sz="3600" spc="-1" dirty="0">
                <a:uFill>
                  <a:solidFill>
                    <a:srgbClr val="FFFFFF"/>
                  </a:solidFill>
                </a:uFill>
                <a:latin typeface="Open San"/>
              </a:rPr>
              <a:t>By : </a:t>
            </a:r>
            <a:r>
              <a:rPr lang="en-US" sz="3600" spc="-1" dirty="0" err="1">
                <a:uFill>
                  <a:solidFill>
                    <a:srgbClr val="FFFFFF"/>
                  </a:solidFill>
                </a:uFill>
                <a:latin typeface="Open San"/>
              </a:rPr>
              <a:t>Syachrul</a:t>
            </a:r>
            <a:r>
              <a:rPr lang="en-US" sz="3600" spc="-1" dirty="0">
                <a:uFill>
                  <a:solidFill>
                    <a:srgbClr val="FFFFFF"/>
                  </a:solidFill>
                </a:uFill>
                <a:latin typeface="Open San"/>
              </a:rPr>
              <a:t> </a:t>
            </a:r>
            <a:r>
              <a:rPr lang="en-US" sz="3600" spc="-1" dirty="0" err="1">
                <a:uFill>
                  <a:solidFill>
                    <a:srgbClr val="FFFFFF"/>
                  </a:solidFill>
                </a:uFill>
                <a:latin typeface="Open San"/>
              </a:rPr>
              <a:t>Arief</a:t>
            </a:r>
            <a:r>
              <a:rPr lang="en-US" sz="3600" spc="-1" dirty="0">
                <a:uFill>
                  <a:solidFill>
                    <a:srgbClr val="FFFFFF"/>
                  </a:solidFill>
                </a:uFill>
                <a:latin typeface="Open San"/>
              </a:rPr>
              <a:t> and Kosuke </a:t>
            </a:r>
            <a:r>
              <a:rPr lang="en-US" sz="3600" spc="-1" dirty="0" err="1">
                <a:uFill>
                  <a:solidFill>
                    <a:srgbClr val="FFFFFF"/>
                  </a:solidFill>
                </a:uFill>
                <a:latin typeface="Open San"/>
              </a:rPr>
              <a:t>Heki</a:t>
            </a:r>
            <a:r>
              <a:rPr lang="en-US" sz="3600" spc="-1" dirty="0">
                <a:uFill>
                  <a:solidFill>
                    <a:srgbClr val="FFFFFF"/>
                  </a:solidFill>
                </a:uFill>
                <a:latin typeface="Open San"/>
              </a:rPr>
              <a:t>
Hokkaido University – Japan</a:t>
            </a:r>
          </a:p>
          <a:p>
            <a:pPr algn="r"/>
            <a:r>
              <a:rPr lang="en-US" sz="3600" spc="-1" dirty="0">
                <a:uFill>
                  <a:solidFill>
                    <a:srgbClr val="FFFFFF"/>
                  </a:solidFill>
                </a:uFill>
                <a:latin typeface="Open San"/>
              </a:rPr>
              <a:t>EGU2020, May </a:t>
            </a:r>
          </a:p>
        </p:txBody>
      </p:sp>
      <p:sp>
        <p:nvSpPr>
          <p:cNvPr id="10" name="TextShape 3">
            <a:extLst>
              <a:ext uri="{FF2B5EF4-FFF2-40B4-BE49-F238E27FC236}">
                <a16:creationId xmlns:a16="http://schemas.microsoft.com/office/drawing/2014/main" id="{B9FFD453-2B11-40E2-9CDE-8282A362704D}"/>
              </a:ext>
            </a:extLst>
          </p:cNvPr>
          <p:cNvSpPr txBox="1"/>
          <p:nvPr/>
        </p:nvSpPr>
        <p:spPr>
          <a:xfrm>
            <a:off x="457200" y="596407"/>
            <a:ext cx="12810396" cy="1796169"/>
          </a:xfrm>
          <a:prstGeom prst="rect">
            <a:avLst/>
          </a:prstGeom>
          <a:noFill/>
          <a:ln>
            <a:noFill/>
          </a:ln>
        </p:spPr>
        <p:txBody>
          <a:bodyPr lIns="67495" tIns="33747" rIns="67495" bIns="33747"/>
          <a:lstStyle/>
          <a:p>
            <a:pPr algn="r"/>
            <a:r>
              <a:rPr lang="en-US" sz="4000" b="1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Open San"/>
                <a:cs typeface="Arial" panose="020B0604020202020204" pitchFamily="34" charset="0"/>
              </a:rPr>
              <a:t>A new approach that utilizes the GNSS atmospheric delay gradient to monitor the heavy rains </a:t>
            </a:r>
          </a:p>
          <a:p>
            <a:pPr algn="r"/>
            <a:r>
              <a:rPr lang="en-US" sz="4000" b="1" spc="-1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Open San"/>
                <a:cs typeface="Arial" panose="020B0604020202020204" pitchFamily="34" charset="0"/>
              </a:rPr>
              <a:t>caused by Front in Japan.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F6BDC9-72D5-4322-86DC-C4CCF9B23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5" y="6716996"/>
            <a:ext cx="2032422" cy="7113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EAFE3D-D41A-4185-9C84-29BBF5B4BA72}"/>
              </a:ext>
            </a:extLst>
          </p:cNvPr>
          <p:cNvSpPr txBox="1"/>
          <p:nvPr/>
        </p:nvSpPr>
        <p:spPr>
          <a:xfrm>
            <a:off x="1054100" y="1389925"/>
            <a:ext cx="105425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Two new key quantities used in this study</a:t>
            </a:r>
            <a:endParaRPr kumimoji="1" lang="ja-JP" altLang="en-US" sz="4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0E9EC2-9C25-467C-8677-0AB5AB257661}"/>
              </a:ext>
            </a:extLst>
          </p:cNvPr>
          <p:cNvSpPr txBox="1"/>
          <p:nvPr/>
        </p:nvSpPr>
        <p:spPr>
          <a:xfrm>
            <a:off x="1689100" y="2667000"/>
            <a:ext cx="9623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1. Sea-level ZWD</a:t>
            </a:r>
          </a:p>
          <a:p>
            <a:r>
              <a:rPr kumimoji="1" lang="en-US" altLang="ja-JP" sz="3600" dirty="0"/>
              <a:t>	Estimated from coastal ZWD and gradient</a:t>
            </a:r>
            <a:endParaRPr kumimoji="1" lang="ja-JP" altLang="en-US" sz="36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866D80-84B5-41C2-A3A2-D982ED24E70D}"/>
              </a:ext>
            </a:extLst>
          </p:cNvPr>
          <p:cNvSpPr txBox="1"/>
          <p:nvPr/>
        </p:nvSpPr>
        <p:spPr>
          <a:xfrm>
            <a:off x="1689100" y="4699000"/>
            <a:ext cx="11005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2. Water vapor concentration (WVC) index </a:t>
            </a:r>
            <a:r>
              <a:rPr kumimoji="1" lang="en-US" altLang="ja-JP" sz="2800" dirty="0"/>
              <a:t>(Shoji, 2013)</a:t>
            </a:r>
            <a:endParaRPr kumimoji="1" lang="en-US" altLang="ja-JP" sz="3600" dirty="0"/>
          </a:p>
          <a:p>
            <a:r>
              <a:rPr kumimoji="1" lang="en-US" altLang="ja-JP" sz="3600" dirty="0"/>
              <a:t>	Calculated from gradient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3071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C09D62-E9F2-4247-9A3A-019FF0E481DF}"/>
              </a:ext>
            </a:extLst>
          </p:cNvPr>
          <p:cNvSpPr txBox="1"/>
          <p:nvPr/>
        </p:nvSpPr>
        <p:spPr>
          <a:xfrm>
            <a:off x="245753" y="4885906"/>
            <a:ext cx="6971780" cy="2263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86" dirty="0">
                <a:solidFill>
                  <a:schemeClr val="accent6">
                    <a:lumMod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Observation equations</a:t>
            </a:r>
          </a:p>
          <a:p>
            <a:endParaRPr lang="en-US" altLang="ja-JP" sz="1764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	x 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  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 = 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y 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k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 </a:t>
            </a:r>
          </a:p>
          <a:p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	x 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+1, 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 </a:t>
            </a:r>
            <a:r>
              <a:rPr kumimoji="1"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 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1, 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 = 2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G</a:t>
            </a:r>
            <a:r>
              <a:rPr kumimoji="1" lang="en-US" altLang="ja-JP" sz="3086" i="1" baseline="-25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(1, 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k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D</a:t>
            </a:r>
            <a:r>
              <a:rPr kumimoji="1" lang="en-US" altLang="ja-JP" sz="3086" baseline="-25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/</a:t>
            </a:r>
            <a:r>
              <a:rPr kumimoji="1"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h</a:t>
            </a:r>
            <a:r>
              <a:rPr kumimoji="1" lang="en-US" altLang="ja-JP" sz="3086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s</a:t>
            </a:r>
            <a:endParaRPr kumimoji="1" lang="en-US" altLang="ja-JP" sz="3086" baseline="-25000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	x 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+1) </a:t>
            </a:r>
            <a:r>
              <a:rPr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 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1) = 2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G</a:t>
            </a:r>
            <a:r>
              <a:rPr lang="en-US" altLang="ja-JP" sz="3086" i="1" baseline="-25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n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(2, 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k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D</a:t>
            </a:r>
            <a:r>
              <a:rPr lang="en-US" altLang="ja-JP" sz="3086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n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/</a:t>
            </a:r>
            <a:r>
              <a:rPr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h</a:t>
            </a:r>
            <a:r>
              <a:rPr lang="en-US" altLang="ja-JP" sz="3086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s</a:t>
            </a:r>
            <a:endParaRPr kumimoji="1" lang="en-US" altLang="ja-JP" sz="3086" baseline="-25000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A12CFB-3F40-4DE4-8A15-34ACE86AF143}"/>
              </a:ext>
            </a:extLst>
          </p:cNvPr>
          <p:cNvSpPr txBox="1"/>
          <p:nvPr/>
        </p:nvSpPr>
        <p:spPr>
          <a:xfrm>
            <a:off x="275081" y="1075846"/>
            <a:ext cx="11016157" cy="1245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527" dirty="0">
                <a:solidFill>
                  <a:srgbClr val="0070C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Parameters</a:t>
            </a:r>
            <a:r>
              <a:rPr kumimoji="1" lang="en-US" altLang="ja-JP" sz="3527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</a:t>
            </a:r>
            <a:r>
              <a:rPr lang="en-US" altLang="ja-JP" sz="3086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	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	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64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=1,2,…, </a:t>
            </a:r>
            <a:r>
              <a:rPr lang="en-US" altLang="ja-JP" sz="264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m</a:t>
            </a:r>
            <a:r>
              <a:rPr lang="en-US" altLang="ja-JP" sz="2646" baseline="-25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e</a:t>
            </a:r>
            <a:r>
              <a:rPr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264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=1,2,…, </a:t>
            </a:r>
            <a:r>
              <a:rPr lang="en-US" altLang="ja-JP" sz="264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m</a:t>
            </a:r>
            <a:r>
              <a:rPr lang="en-US" altLang="ja-JP" sz="2646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n</a:t>
            </a:r>
            <a:r>
              <a:rPr lang="en-US" altLang="ja-JP" sz="2646" baseline="-25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		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64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m</a:t>
            </a:r>
            <a:r>
              <a:rPr lang="en-US" altLang="ja-JP" sz="2646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n</a:t>
            </a:r>
            <a:r>
              <a:rPr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= ~1600</a:t>
            </a:r>
            <a:endParaRPr kumimoji="1" lang="en-US" altLang="ja-JP" sz="3086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endParaRPr lang="en-US" altLang="ja-JP" sz="1323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en-US" altLang="ja-JP" sz="2646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	ZWD at grid points (0.20 x 0.15 deg)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A8D9020-D0E8-4ABE-9D04-698F13D67E00}"/>
              </a:ext>
            </a:extLst>
          </p:cNvPr>
          <p:cNvSpPr txBox="1"/>
          <p:nvPr/>
        </p:nvSpPr>
        <p:spPr>
          <a:xfrm>
            <a:off x="275080" y="2563910"/>
            <a:ext cx="9812302" cy="2195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527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Data</a:t>
            </a:r>
            <a:r>
              <a:rPr kumimoji="1" lang="en-US" altLang="ja-JP" sz="3527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		</a:t>
            </a:r>
            <a:r>
              <a:rPr kumimoji="1" lang="en-US" altLang="ja-JP" sz="264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y</a:t>
            </a:r>
            <a:r>
              <a:rPr kumimoji="1"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264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k</a:t>
            </a:r>
            <a:r>
              <a:rPr kumimoji="1"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	 </a:t>
            </a:r>
            <a:r>
              <a:rPr kumimoji="1" lang="en-US" altLang="ja-JP" sz="264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k</a:t>
            </a:r>
            <a:r>
              <a:rPr kumimoji="1"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=1,2, …, </a:t>
            </a:r>
            <a:r>
              <a:rPr kumimoji="1" lang="en-US" altLang="ja-JP" sz="264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n</a:t>
            </a:r>
            <a:r>
              <a:rPr kumimoji="1" lang="en-US" altLang="ja-JP" sz="2646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y</a:t>
            </a:r>
            <a:r>
              <a:rPr kumimoji="1" lang="en-US" altLang="ja-JP" sz="2646" baseline="-25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		</a:t>
            </a:r>
            <a:r>
              <a:rPr lang="en-US" altLang="ja-JP" sz="264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n</a:t>
            </a:r>
            <a:r>
              <a:rPr lang="en-US" altLang="ja-JP" sz="2646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y</a:t>
            </a:r>
            <a:r>
              <a:rPr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= ~100</a:t>
            </a:r>
            <a:endParaRPr kumimoji="1" lang="en-US" altLang="ja-JP" sz="2646" baseline="-25000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sz="264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			</a:t>
            </a:r>
            <a:r>
              <a:rPr lang="en-US" altLang="ja-JP" sz="2646" b="1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G</a:t>
            </a:r>
            <a:r>
              <a:rPr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264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k</a:t>
            </a:r>
            <a:r>
              <a:rPr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lang="en-US" altLang="ja-JP" sz="264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   </a:t>
            </a:r>
            <a:r>
              <a:rPr lang="en-US" altLang="ja-JP" sz="264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k</a:t>
            </a:r>
            <a:r>
              <a:rPr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=1,2, …, </a:t>
            </a:r>
            <a:r>
              <a:rPr lang="en-US" altLang="ja-JP" sz="264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n</a:t>
            </a:r>
            <a:r>
              <a:rPr lang="en-US" altLang="ja-JP" sz="2646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G</a:t>
            </a:r>
            <a:r>
              <a:rPr lang="en-US" altLang="ja-JP" sz="2646" baseline="-25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		</a:t>
            </a:r>
            <a:r>
              <a:rPr lang="en-US" altLang="ja-JP" sz="264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64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n</a:t>
            </a:r>
            <a:r>
              <a:rPr lang="en-US" altLang="ja-JP" sz="2646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G</a:t>
            </a:r>
            <a:r>
              <a:rPr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= ~1200</a:t>
            </a:r>
            <a:endParaRPr lang="en-US" altLang="ja-JP" sz="2646" baseline="-25000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endParaRPr lang="en-US" altLang="ja-JP" sz="1764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en-US" altLang="ja-JP" sz="2646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	1. ZWD at lowland GEONET stations (&lt; 100 meters)</a:t>
            </a:r>
          </a:p>
          <a:p>
            <a:r>
              <a:rPr lang="en-US" altLang="ja-JP" sz="2646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	2. Gradient vectors (</a:t>
            </a:r>
            <a:r>
              <a:rPr lang="en-US" altLang="ja-JP" sz="2646" b="1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G</a:t>
            </a:r>
            <a:r>
              <a:rPr lang="en-US" altLang="ja-JP" sz="2646" b="1" i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</a:t>
            </a:r>
            <a:r>
              <a:rPr lang="en-US" altLang="ja-JP" sz="2646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) at all GEONET stations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5A95283-89FE-4CA9-A3A0-D8244C9DCB35}"/>
              </a:ext>
            </a:extLst>
          </p:cNvPr>
          <p:cNvCxnSpPr/>
          <p:nvPr/>
        </p:nvCxnSpPr>
        <p:spPr>
          <a:xfrm>
            <a:off x="11046976" y="3604209"/>
            <a:ext cx="0" cy="324786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1F2E382-5DE4-4C24-985D-73D74536EDC8}"/>
              </a:ext>
            </a:extLst>
          </p:cNvPr>
          <p:cNvCxnSpPr/>
          <p:nvPr/>
        </p:nvCxnSpPr>
        <p:spPr>
          <a:xfrm>
            <a:off x="12202564" y="3604209"/>
            <a:ext cx="0" cy="324786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2C9B84A-DDED-4370-B389-A42C4F26E874}"/>
              </a:ext>
            </a:extLst>
          </p:cNvPr>
          <p:cNvCxnSpPr>
            <a:cxnSpLocks/>
          </p:cNvCxnSpPr>
          <p:nvPr/>
        </p:nvCxnSpPr>
        <p:spPr>
          <a:xfrm>
            <a:off x="10609179" y="4316905"/>
            <a:ext cx="210754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485DB10-DADF-4844-9BC2-D072B2D63B23}"/>
              </a:ext>
            </a:extLst>
          </p:cNvPr>
          <p:cNvCxnSpPr>
            <a:cxnSpLocks/>
          </p:cNvCxnSpPr>
          <p:nvPr/>
        </p:nvCxnSpPr>
        <p:spPr>
          <a:xfrm>
            <a:off x="9193965" y="5391040"/>
            <a:ext cx="3522758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657E6E7F-D4DC-4A68-BF2E-982BE47D7831}"/>
              </a:ext>
            </a:extLst>
          </p:cNvPr>
          <p:cNvCxnSpPr>
            <a:cxnSpLocks/>
          </p:cNvCxnSpPr>
          <p:nvPr/>
        </p:nvCxnSpPr>
        <p:spPr>
          <a:xfrm>
            <a:off x="9336505" y="6439723"/>
            <a:ext cx="3380219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楕円 12">
            <a:extLst>
              <a:ext uri="{FF2B5EF4-FFF2-40B4-BE49-F238E27FC236}">
                <a16:creationId xmlns:a16="http://schemas.microsoft.com/office/drawing/2014/main" id="{E4E9951D-ADC9-4535-A3C6-9B511A047FA5}"/>
              </a:ext>
            </a:extLst>
          </p:cNvPr>
          <p:cNvSpPr/>
          <p:nvPr/>
        </p:nvSpPr>
        <p:spPr>
          <a:xfrm>
            <a:off x="10955344" y="4194728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4E259FF-758F-44FA-A184-FF1C321612AD}"/>
              </a:ext>
            </a:extLst>
          </p:cNvPr>
          <p:cNvSpPr/>
          <p:nvPr/>
        </p:nvSpPr>
        <p:spPr>
          <a:xfrm>
            <a:off x="12121109" y="4210002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83FDDF25-AB12-452B-A102-3CD140DFE508}"/>
              </a:ext>
            </a:extLst>
          </p:cNvPr>
          <p:cNvSpPr/>
          <p:nvPr/>
        </p:nvSpPr>
        <p:spPr>
          <a:xfrm>
            <a:off x="10960435" y="5279042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6701FCF-6487-456F-9EA0-72E98FEDCABC}"/>
              </a:ext>
            </a:extLst>
          </p:cNvPr>
          <p:cNvSpPr/>
          <p:nvPr/>
        </p:nvSpPr>
        <p:spPr>
          <a:xfrm>
            <a:off x="12126200" y="5294316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89B55023-85EF-4E64-A0FC-B09872884B21}"/>
              </a:ext>
            </a:extLst>
          </p:cNvPr>
          <p:cNvSpPr/>
          <p:nvPr/>
        </p:nvSpPr>
        <p:spPr>
          <a:xfrm>
            <a:off x="10960437" y="6348093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8B9F1BC1-CEE8-4D56-AD6A-0C111C4BDB15}"/>
              </a:ext>
            </a:extLst>
          </p:cNvPr>
          <p:cNvSpPr/>
          <p:nvPr/>
        </p:nvSpPr>
        <p:spPr>
          <a:xfrm>
            <a:off x="12126202" y="6363366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B2BF10EA-A1E6-4B59-AD86-2256EE636537}"/>
              </a:ext>
            </a:extLst>
          </p:cNvPr>
          <p:cNvCxnSpPr>
            <a:cxnSpLocks/>
          </p:cNvCxnSpPr>
          <p:nvPr/>
        </p:nvCxnSpPr>
        <p:spPr>
          <a:xfrm>
            <a:off x="9860846" y="4815793"/>
            <a:ext cx="0" cy="203627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楕円 22">
            <a:extLst>
              <a:ext uri="{FF2B5EF4-FFF2-40B4-BE49-F238E27FC236}">
                <a16:creationId xmlns:a16="http://schemas.microsoft.com/office/drawing/2014/main" id="{60229127-9255-4B29-8453-6D5B8D3ED9AA}"/>
              </a:ext>
            </a:extLst>
          </p:cNvPr>
          <p:cNvSpPr/>
          <p:nvPr/>
        </p:nvSpPr>
        <p:spPr>
          <a:xfrm>
            <a:off x="9753938" y="5294320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19674879-996A-4E7A-9765-EE0573E01163}"/>
              </a:ext>
            </a:extLst>
          </p:cNvPr>
          <p:cNvSpPr/>
          <p:nvPr/>
        </p:nvSpPr>
        <p:spPr>
          <a:xfrm>
            <a:off x="9753940" y="6363371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DD565D40-6966-40C4-9B56-E28E44280273}"/>
              </a:ext>
            </a:extLst>
          </p:cNvPr>
          <p:cNvSpPr/>
          <p:nvPr/>
        </p:nvSpPr>
        <p:spPr>
          <a:xfrm>
            <a:off x="11184425" y="5513218"/>
            <a:ext cx="198417" cy="19841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B4B0851-15C0-4246-A950-F127D51E6004}"/>
              </a:ext>
            </a:extLst>
          </p:cNvPr>
          <p:cNvSpPr txBox="1"/>
          <p:nvPr/>
        </p:nvSpPr>
        <p:spPr>
          <a:xfrm>
            <a:off x="9671060" y="6860747"/>
            <a:ext cx="2954655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86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       </a:t>
            </a:r>
            <a:r>
              <a:rPr lang="en-US" altLang="ja-JP" sz="3086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ja-JP" sz="3086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endParaRPr kumimoji="1" lang="ja-JP" altLang="en-US" sz="3086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5163AD8-C0EC-4F19-8655-1F77D127305C}"/>
              </a:ext>
            </a:extLst>
          </p:cNvPr>
          <p:cNvSpPr txBox="1"/>
          <p:nvPr/>
        </p:nvSpPr>
        <p:spPr>
          <a:xfrm>
            <a:off x="11184426" y="5634644"/>
            <a:ext cx="1662635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646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k'</a:t>
            </a:r>
            <a:r>
              <a:rPr lang="en-US" altLang="ja-JP" sz="2646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ja-JP" sz="2646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station</a:t>
            </a:r>
            <a:endParaRPr kumimoji="1" lang="ja-JP" altLang="en-US" sz="2646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2255A9E-6E56-4117-AA8F-63E7E8AD6DD4}"/>
              </a:ext>
            </a:extLst>
          </p:cNvPr>
          <p:cNvSpPr txBox="1"/>
          <p:nvPr/>
        </p:nvSpPr>
        <p:spPr>
          <a:xfrm>
            <a:off x="12763328" y="3920287"/>
            <a:ext cx="962123" cy="2738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86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</a:p>
          <a:p>
            <a:r>
              <a:rPr lang="en-US" altLang="ja-JP" sz="39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altLang="ja-JP" sz="3086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altLang="ja-JP" sz="39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altLang="ja-JP" sz="3086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kumimoji="1" lang="ja-JP" altLang="en-US" sz="3086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A40F82AF-21B6-461A-9470-FCF7779B68E4}"/>
              </a:ext>
            </a:extLst>
          </p:cNvPr>
          <p:cNvCxnSpPr/>
          <p:nvPr/>
        </p:nvCxnSpPr>
        <p:spPr>
          <a:xfrm>
            <a:off x="11153762" y="3920286"/>
            <a:ext cx="96734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BA03AD4-CB3F-4725-B7D1-2D3DB54D3F6A}"/>
              </a:ext>
            </a:extLst>
          </p:cNvPr>
          <p:cNvSpPr txBox="1"/>
          <p:nvPr/>
        </p:nvSpPr>
        <p:spPr>
          <a:xfrm>
            <a:off x="11357695" y="3370455"/>
            <a:ext cx="530915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646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646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kumimoji="1" lang="ja-JP" altLang="en-US" sz="2646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262E31D1-C3F2-4468-9B3E-81509E598B65}"/>
              </a:ext>
            </a:extLst>
          </p:cNvPr>
          <p:cNvCxnSpPr>
            <a:cxnSpLocks/>
          </p:cNvCxnSpPr>
          <p:nvPr/>
        </p:nvCxnSpPr>
        <p:spPr>
          <a:xfrm flipV="1">
            <a:off x="10818070" y="4408419"/>
            <a:ext cx="0" cy="8706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6A54DCE-DDD5-4F67-917D-C59B3460BB9E}"/>
              </a:ext>
            </a:extLst>
          </p:cNvPr>
          <p:cNvSpPr txBox="1"/>
          <p:nvPr/>
        </p:nvSpPr>
        <p:spPr>
          <a:xfrm>
            <a:off x="10268175" y="4548620"/>
            <a:ext cx="543739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646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646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1" lang="ja-JP" altLang="en-US" sz="2646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1109363-F9DF-49E5-B8E6-48BC7E088DDC}"/>
              </a:ext>
            </a:extLst>
          </p:cNvPr>
          <p:cNvSpPr txBox="1"/>
          <p:nvPr/>
        </p:nvSpPr>
        <p:spPr>
          <a:xfrm>
            <a:off x="2408327" y="262279"/>
            <a:ext cx="7679055" cy="77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9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Inversion of sea-level ZWD</a:t>
            </a:r>
            <a:endParaRPr kumimoji="1" lang="ja-JP" altLang="en-US" sz="4409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D28FA03-D679-4D0B-B26D-5820C7A2AD1A}"/>
              </a:ext>
            </a:extLst>
          </p:cNvPr>
          <p:cNvSpPr/>
          <p:nvPr/>
        </p:nvSpPr>
        <p:spPr>
          <a:xfrm>
            <a:off x="2837731" y="1831588"/>
            <a:ext cx="5444496" cy="305854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52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Ruffini et al. </a:t>
            </a:r>
            <a:r>
              <a:rPr lang="en-US" altLang="ja-JP" sz="35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[1999]</a:t>
            </a:r>
          </a:p>
          <a:p>
            <a:pPr algn="ctr"/>
            <a:endParaRPr lang="en-US" altLang="ja-JP" sz="198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352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3527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35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ja-JP" sz="3527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ja-JP" sz="3527" i="1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sz="35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527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altLang="ja-JP" sz="35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ZWD/</a:t>
            </a:r>
            <a:r>
              <a:rPr lang="en-US" altLang="ja-JP" sz="3527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altLang="ja-JP" sz="352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ctr"/>
            <a:endParaRPr lang="en-US" altLang="ja-JP" sz="1323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352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3527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ja-JP" sz="35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ja-JP" sz="3527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ja-JP" sz="3527" i="1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sz="35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527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altLang="ja-JP" sz="35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ZWD/</a:t>
            </a:r>
            <a:r>
              <a:rPr lang="en-US" altLang="ja-JP" sz="3527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altLang="ja-JP" sz="352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algn="ctr"/>
            <a:endParaRPr lang="en-US" altLang="ja-JP" sz="1102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2646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ja-JP" sz="2646" i="1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ja-JP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scale height of water vapor</a:t>
            </a:r>
          </a:p>
        </p:txBody>
      </p:sp>
    </p:spTree>
    <p:extLst>
      <p:ext uri="{BB962C8B-B14F-4D97-AF65-F5344CB8AC3E}">
        <p14:creationId xmlns:p14="http://schemas.microsoft.com/office/powerpoint/2010/main" val="398452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5" grpId="0" animBg="1"/>
      <p:bldP spid="27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1150A13-D463-4E70-9C86-5E9F3A041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"/>
          <a:stretch/>
        </p:blipFill>
        <p:spPr>
          <a:xfrm>
            <a:off x="4719477" y="1775576"/>
            <a:ext cx="4107107" cy="4748068"/>
          </a:xfrm>
          <a:prstGeom prst="rect">
            <a:avLst/>
          </a:prstGeom>
        </p:spPr>
      </p:pic>
      <p:sp>
        <p:nvSpPr>
          <p:cNvPr id="22" name="テキスト ボックス 2">
            <a:extLst>
              <a:ext uri="{FF2B5EF4-FFF2-40B4-BE49-F238E27FC236}">
                <a16:creationId xmlns:a16="http://schemas.microsoft.com/office/drawing/2014/main" id="{EBEC5025-F53A-46F7-AA74-FD6C43538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26" y="1036283"/>
            <a:ext cx="4120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kumimoji="1" lang="en-US" altLang="ja-JP" sz="20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Input to the inversion</a:t>
            </a:r>
          </a:p>
          <a:p>
            <a:pPr algn="ctr"/>
            <a:r>
              <a:rPr lang="en-US" altLang="ja-JP" sz="20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(Gradient vectors at all sites)</a:t>
            </a:r>
            <a:endParaRPr kumimoji="1" lang="ja-JP" altLang="en-US" sz="2000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4" name="テキスト ボックス 3">
            <a:extLst>
              <a:ext uri="{FF2B5EF4-FFF2-40B4-BE49-F238E27FC236}">
                <a16:creationId xmlns:a16="http://schemas.microsoft.com/office/drawing/2014/main" id="{3B865FDB-F32F-43F9-ACA1-BD91C9BA7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104" y="1019591"/>
            <a:ext cx="45288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kumimoji="1" lang="en-US" altLang="ja-JP" sz="20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Believe only low stations</a:t>
            </a:r>
          </a:p>
          <a:p>
            <a:pPr algn="ctr"/>
            <a:r>
              <a:rPr lang="en-US" altLang="ja-JP" sz="20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(ZWD at sites lower than 100 m)</a:t>
            </a:r>
            <a:endParaRPr kumimoji="1" lang="ja-JP" altLang="en-US" sz="2000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9" name="テキスト ボックス 5">
            <a:extLst>
              <a:ext uri="{FF2B5EF4-FFF2-40B4-BE49-F238E27FC236}">
                <a16:creationId xmlns:a16="http://schemas.microsoft.com/office/drawing/2014/main" id="{462E1724-8B2F-48FB-A273-9EE2E1FBD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010" y="961536"/>
            <a:ext cx="516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kumimoji="1" lang="en-US" altLang="ja-JP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+</a:t>
            </a:r>
            <a:endParaRPr kumimoji="1" lang="ja-JP" altLang="en-US" sz="3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0" name="テキスト ボックス 6">
            <a:extLst>
              <a:ext uri="{FF2B5EF4-FFF2-40B4-BE49-F238E27FC236}">
                <a16:creationId xmlns:a16="http://schemas.microsoft.com/office/drawing/2014/main" id="{CF5DCF05-9D6D-47DE-9380-ABBFC78F1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293" y="925566"/>
            <a:ext cx="5950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kumimoji="1" lang="ja-JP" altLang="en-US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→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C66EB49-36AA-4D7C-97FC-764DDFF9DB82}"/>
              </a:ext>
            </a:extLst>
          </p:cNvPr>
          <p:cNvSpPr txBox="1">
            <a:spLocks/>
          </p:cNvSpPr>
          <p:nvPr/>
        </p:nvSpPr>
        <p:spPr bwMode="auto">
          <a:xfrm>
            <a:off x="3374043" y="113214"/>
            <a:ext cx="8609410" cy="78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755730">
              <a:defRPr/>
            </a:pPr>
            <a:r>
              <a:rPr lang="en-US" sz="3636" dirty="0">
                <a:solidFill>
                  <a:schemeClr val="accent2">
                    <a:lumMod val="75000"/>
                  </a:schemeClr>
                </a:solidFill>
              </a:rPr>
              <a:t>From Gradient to sea-level ZWD</a:t>
            </a:r>
          </a:p>
        </p:txBody>
      </p:sp>
      <p:sp>
        <p:nvSpPr>
          <p:cNvPr id="31" name="テキスト ボックス 4">
            <a:extLst>
              <a:ext uri="{FF2B5EF4-FFF2-40B4-BE49-F238E27FC236}">
                <a16:creationId xmlns:a16="http://schemas.microsoft.com/office/drawing/2014/main" id="{33071F7D-2A58-4FFF-BF23-503BC6F006D5}"/>
              </a:ext>
            </a:extLst>
          </p:cNvPr>
          <p:cNvSpPr txBox="1"/>
          <p:nvPr/>
        </p:nvSpPr>
        <p:spPr>
          <a:xfrm>
            <a:off x="9279770" y="1016569"/>
            <a:ext cx="418736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en-US" altLang="ja-JP" sz="2000" dirty="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Reconstructing sea-level ZWD</a:t>
            </a:r>
          </a:p>
          <a:p>
            <a:pPr algn="ctr">
              <a:defRPr/>
            </a:pPr>
            <a:r>
              <a:rPr lang="en-US" altLang="ja-JP" sz="2000" dirty="0">
                <a:solidFill>
                  <a:schemeClr val="accent2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(all GEONET sites)</a:t>
            </a:r>
            <a:endParaRPr kumimoji="1" lang="ja-JP" altLang="en-US" sz="2000" dirty="0">
              <a:solidFill>
                <a:schemeClr val="accent2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C9EB9C-1DC2-46EE-8E2D-0B2FD1B8B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9042" y="6787840"/>
            <a:ext cx="3589251" cy="39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983" dirty="0"/>
              <a:t>Low apparent ZWD in highland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B01241-790A-452D-923D-838F691A7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4" y="6658601"/>
            <a:ext cx="3589251" cy="7026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983" dirty="0">
                <a:solidFill>
                  <a:schemeClr val="bg1"/>
                </a:solidFill>
              </a:rPr>
              <a:t>ZWD does not show a large value </a:t>
            </a:r>
          </a:p>
          <a:p>
            <a:r>
              <a:rPr lang="en-US" altLang="en-US" sz="1983" dirty="0">
                <a:solidFill>
                  <a:schemeClr val="bg1"/>
                </a:solidFill>
              </a:rPr>
              <a:t>(because the altitude is high)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FC3D74-620E-406F-9B3A-D36280614D83}"/>
              </a:ext>
            </a:extLst>
          </p:cNvPr>
          <p:cNvSpPr/>
          <p:nvPr/>
        </p:nvSpPr>
        <p:spPr>
          <a:xfrm>
            <a:off x="2881259" y="6858735"/>
            <a:ext cx="7260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Reconstruction of ZWD converted to sea-level zero</a:t>
            </a:r>
          </a:p>
        </p:txBody>
      </p:sp>
      <p:pic>
        <p:nvPicPr>
          <p:cNvPr id="27" name="Picture 26" descr="A close up of a map&#10;&#10;Description automatically generated">
            <a:extLst>
              <a:ext uri="{FF2B5EF4-FFF2-40B4-BE49-F238E27FC236}">
                <a16:creationId xmlns:a16="http://schemas.microsoft.com/office/drawing/2014/main" id="{CCCCE5BB-5CB6-4EE2-BC2C-97839027C0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/>
          <a:stretch/>
        </p:blipFill>
        <p:spPr>
          <a:xfrm>
            <a:off x="351161" y="1744169"/>
            <a:ext cx="4107107" cy="4778142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3D5BF18-0086-461B-973F-F0E9F995D6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/>
          <a:stretch/>
        </p:blipFill>
        <p:spPr>
          <a:xfrm>
            <a:off x="4750966" y="1701099"/>
            <a:ext cx="4107107" cy="4802714"/>
          </a:xfrm>
          <a:prstGeom prst="rect">
            <a:avLst/>
          </a:prstGeom>
        </p:spPr>
      </p:pic>
      <p:pic>
        <p:nvPicPr>
          <p:cNvPr id="28" name="Picture 27" descr="A close up of a map&#10;&#10;Description automatically generated">
            <a:extLst>
              <a:ext uri="{FF2B5EF4-FFF2-40B4-BE49-F238E27FC236}">
                <a16:creationId xmlns:a16="http://schemas.microsoft.com/office/drawing/2014/main" id="{8A5C1D6D-24DE-4867-82AF-59F617505E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/>
        </p:blipFill>
        <p:spPr>
          <a:xfrm>
            <a:off x="9089387" y="1724455"/>
            <a:ext cx="4107107" cy="4786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459E-7 8.52583E-7 L 0.32377 0.0029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2" y="14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9" grpId="0"/>
      <p:bldP spid="30" grpId="0"/>
      <p:bldP spid="31" grpId="0" animBg="1"/>
      <p:bldP spid="32" grpId="0"/>
      <p:bldP spid="33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">
            <a:extLst>
              <a:ext uri="{FF2B5EF4-FFF2-40B4-BE49-F238E27FC236}">
                <a16:creationId xmlns:a16="http://schemas.microsoft.com/office/drawing/2014/main" id="{01EE0D7B-F26A-4754-87F0-56B5E910B2DD}"/>
              </a:ext>
            </a:extLst>
          </p:cNvPr>
          <p:cNvSpPr txBox="1"/>
          <p:nvPr/>
        </p:nvSpPr>
        <p:spPr>
          <a:xfrm>
            <a:off x="1400137" y="6948219"/>
            <a:ext cx="191751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en-US" altLang="ja-JP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Observed</a:t>
            </a:r>
            <a:endParaRPr kumimoji="1" lang="ja-JP" altLang="en-US" sz="2800" dirty="0">
              <a:solidFill>
                <a:schemeClr val="bg2">
                  <a:lumMod val="10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7" name="テキスト ボックス 4">
            <a:extLst>
              <a:ext uri="{FF2B5EF4-FFF2-40B4-BE49-F238E27FC236}">
                <a16:creationId xmlns:a16="http://schemas.microsoft.com/office/drawing/2014/main" id="{FD7DA45B-3488-4DAE-8962-C332197CB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5758" y="720550"/>
            <a:ext cx="4110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en-US" altLang="ja-JP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# Sites: </a:t>
            </a:r>
            <a:r>
              <a:rPr lang="en-US" altLang="ja-JP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1124 </a:t>
            </a:r>
          </a:p>
          <a:p>
            <a:r>
              <a:rPr lang="en-US" altLang="ja-JP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# Blocks: 1825</a:t>
            </a:r>
          </a:p>
          <a:p>
            <a:r>
              <a:rPr lang="en-US" altLang="ja-JP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WV Scale height: 3.5 km</a:t>
            </a:r>
          </a:p>
          <a:p>
            <a:r>
              <a:rPr lang="en-US" altLang="ja-JP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Assumed ZWD error: 10.0 mm</a:t>
            </a:r>
          </a:p>
        </p:txBody>
      </p:sp>
      <p:sp>
        <p:nvSpPr>
          <p:cNvPr id="26" name="テキスト ボックス 2">
            <a:extLst>
              <a:ext uri="{FF2B5EF4-FFF2-40B4-BE49-F238E27FC236}">
                <a16:creationId xmlns:a16="http://schemas.microsoft.com/office/drawing/2014/main" id="{287FE5E4-9A49-4719-9532-926D16FEFA78}"/>
              </a:ext>
            </a:extLst>
          </p:cNvPr>
          <p:cNvSpPr txBox="1"/>
          <p:nvPr/>
        </p:nvSpPr>
        <p:spPr bwMode="auto">
          <a:xfrm>
            <a:off x="5477276" y="6948219"/>
            <a:ext cx="217880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en-US" altLang="ja-JP" sz="2800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Calculated</a:t>
            </a:r>
            <a:endParaRPr kumimoji="1" lang="ja-JP" altLang="en-US" sz="2800" dirty="0">
              <a:solidFill>
                <a:schemeClr val="bg2">
                  <a:lumMod val="10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9724DD5-E133-44B4-804A-2C1449B7D67D}"/>
              </a:ext>
            </a:extLst>
          </p:cNvPr>
          <p:cNvSpPr txBox="1">
            <a:spLocks/>
          </p:cNvSpPr>
          <p:nvPr/>
        </p:nvSpPr>
        <p:spPr bwMode="auto">
          <a:xfrm>
            <a:off x="1069802" y="426056"/>
            <a:ext cx="7980727" cy="78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755730">
              <a:defRPr/>
            </a:pPr>
            <a:r>
              <a:rPr lang="en-US" sz="3636" dirty="0">
                <a:solidFill>
                  <a:schemeClr val="accent2">
                    <a:lumMod val="75000"/>
                  </a:schemeClr>
                </a:solidFill>
              </a:rPr>
              <a:t>Gradient: Observed vs. </a:t>
            </a:r>
            <a:r>
              <a:rPr lang="en-US" altLang="ja-JP" sz="3636" dirty="0">
                <a:solidFill>
                  <a:schemeClr val="accent2">
                    <a:lumMod val="75000"/>
                  </a:schemeClr>
                </a:solidFill>
              </a:rPr>
              <a:t>Calculated </a:t>
            </a:r>
            <a:endParaRPr lang="en-US" sz="3636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A66E87B-4334-4382-AE60-CF66587FE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/>
          <a:stretch/>
        </p:blipFill>
        <p:spPr>
          <a:xfrm>
            <a:off x="4523325" y="2095198"/>
            <a:ext cx="4107107" cy="4769266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D4E7E29-9877-4AC7-BD9B-B6ECF1052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/>
          <a:stretch/>
        </p:blipFill>
        <p:spPr>
          <a:xfrm>
            <a:off x="305341" y="2103335"/>
            <a:ext cx="4107107" cy="4778142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D5A074D9-8E9E-45D5-81A0-A12934CFA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/>
        </p:blipFill>
        <p:spPr>
          <a:xfrm>
            <a:off x="9166241" y="2074916"/>
            <a:ext cx="4107107" cy="4786279"/>
          </a:xfrm>
          <a:prstGeom prst="rect">
            <a:avLst/>
          </a:prstGeom>
        </p:spPr>
      </p:pic>
      <p:sp>
        <p:nvSpPr>
          <p:cNvPr id="23" name="テキスト ボックス 2">
            <a:extLst>
              <a:ext uri="{FF2B5EF4-FFF2-40B4-BE49-F238E27FC236}">
                <a16:creationId xmlns:a16="http://schemas.microsoft.com/office/drawing/2014/main" id="{10BF9EA9-318E-40DC-8C5A-BBFBC6A0E1F4}"/>
              </a:ext>
            </a:extLst>
          </p:cNvPr>
          <p:cNvSpPr txBox="1"/>
          <p:nvPr/>
        </p:nvSpPr>
        <p:spPr bwMode="auto">
          <a:xfrm>
            <a:off x="8630432" y="6923049"/>
            <a:ext cx="48846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en-US" altLang="ja-JP" sz="2800" dirty="0">
                <a:solidFill>
                  <a:srgbClr val="00206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Recovered sea-level ZWD</a:t>
            </a:r>
            <a:endParaRPr kumimoji="1" lang="ja-JP" altLang="en-US" sz="2800" dirty="0">
              <a:solidFill>
                <a:srgbClr val="00206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2" name="テキスト ボックス 4">
            <a:extLst>
              <a:ext uri="{FF2B5EF4-FFF2-40B4-BE49-F238E27FC236}">
                <a16:creationId xmlns:a16="http://schemas.microsoft.com/office/drawing/2014/main" id="{B3309E0C-4979-403A-A03F-9A4C4DC9D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267" y="1505236"/>
            <a:ext cx="72069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en-US" altLang="ja-JP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Good coincidence (RMS: 0.654 mm)</a:t>
            </a:r>
            <a:endParaRPr kumimoji="1" lang="ja-JP" altLang="en-US" sz="2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/>
      <p:bldP spid="23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図 12">
            <a:extLst>
              <a:ext uri="{FF2B5EF4-FFF2-40B4-BE49-F238E27FC236}">
                <a16:creationId xmlns:a16="http://schemas.microsoft.com/office/drawing/2014/main" id="{8AF8BA7B-AF5A-462E-85A0-8CCB0A65F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719" y="4207184"/>
            <a:ext cx="3157423" cy="32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図 6">
            <a:extLst>
              <a:ext uri="{FF2B5EF4-FFF2-40B4-BE49-F238E27FC236}">
                <a16:creationId xmlns:a16="http://schemas.microsoft.com/office/drawing/2014/main" id="{005A1D95-E6B4-4CFC-A4C4-408C6FF1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14" y="4248349"/>
            <a:ext cx="3157423" cy="32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図 4">
            <a:extLst>
              <a:ext uri="{FF2B5EF4-FFF2-40B4-BE49-F238E27FC236}">
                <a16:creationId xmlns:a16="http://schemas.microsoft.com/office/drawing/2014/main" id="{D2B10287-45AC-4AE7-9580-748975449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374" y="4248349"/>
            <a:ext cx="3157423" cy="32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図 2">
            <a:extLst>
              <a:ext uri="{FF2B5EF4-FFF2-40B4-BE49-F238E27FC236}">
                <a16:creationId xmlns:a16="http://schemas.microsoft.com/office/drawing/2014/main" id="{64D6BE8F-8A2C-4510-A915-09D16EB93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000" y="1047605"/>
            <a:ext cx="3157423" cy="32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図 10">
            <a:extLst>
              <a:ext uri="{FF2B5EF4-FFF2-40B4-BE49-F238E27FC236}">
                <a16:creationId xmlns:a16="http://schemas.microsoft.com/office/drawing/2014/main" id="{C9941F41-9A6E-43C1-A71F-351EDA22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82" y="1017316"/>
            <a:ext cx="3157423" cy="32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図 14">
            <a:extLst>
              <a:ext uri="{FF2B5EF4-FFF2-40B4-BE49-F238E27FC236}">
                <a16:creationId xmlns:a16="http://schemas.microsoft.com/office/drawing/2014/main" id="{25960A92-85BD-445F-8070-E0F42A5AE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260" y="1069227"/>
            <a:ext cx="3157423" cy="32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20E2AB7-E8C7-4CAE-903F-8773BE6F3054}"/>
              </a:ext>
            </a:extLst>
          </p:cNvPr>
          <p:cNvSpPr txBox="1">
            <a:spLocks/>
          </p:cNvSpPr>
          <p:nvPr/>
        </p:nvSpPr>
        <p:spPr bwMode="auto">
          <a:xfrm>
            <a:off x="3315989" y="288253"/>
            <a:ext cx="6997794" cy="78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755730">
              <a:defRPr/>
            </a:pPr>
            <a:r>
              <a:rPr lang="en-US" sz="3636" dirty="0">
                <a:solidFill>
                  <a:schemeClr val="accent2">
                    <a:lumMod val="75000"/>
                  </a:schemeClr>
                </a:solidFill>
              </a:rPr>
              <a:t>Sea-level ZWD at Peak Rainfall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8D5211F-1A50-4DEE-81A1-B797C1A67AA5}"/>
              </a:ext>
            </a:extLst>
          </p:cNvPr>
          <p:cNvSpPr txBox="1"/>
          <p:nvPr/>
        </p:nvSpPr>
        <p:spPr>
          <a:xfrm rot="338567">
            <a:off x="228652" y="4902035"/>
            <a:ext cx="6466054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ZWD lacks spatial resolution</a:t>
            </a:r>
          </a:p>
          <a:p>
            <a:pPr algn="ctr">
              <a:defRPr/>
            </a:pPr>
            <a:r>
              <a:rPr kumimoji="1" lang="en-US" altLang="ja-JP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How to pinpoint heavy rain?</a:t>
            </a:r>
            <a:endParaRPr kumimoji="1" lang="ja-JP" altLang="en-US" sz="3200" dirty="0">
              <a:solidFill>
                <a:schemeClr val="accent4">
                  <a:lumMod val="20000"/>
                  <a:lumOff val="80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BDB4A9C5-B1FD-4BAC-9C57-B002832CDB14}"/>
              </a:ext>
            </a:extLst>
          </p:cNvPr>
          <p:cNvSpPr/>
          <p:nvPr/>
        </p:nvSpPr>
        <p:spPr>
          <a:xfrm rot="18571798">
            <a:off x="2276026" y="3918560"/>
            <a:ext cx="785010" cy="902369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8882D570-82C1-4C99-9B02-E3DCD22450F2}"/>
              </a:ext>
            </a:extLst>
          </p:cNvPr>
          <p:cNvSpPr/>
          <p:nvPr/>
        </p:nvSpPr>
        <p:spPr>
          <a:xfrm rot="13825421">
            <a:off x="4441312" y="3918482"/>
            <a:ext cx="785010" cy="902369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280C1FC2-5F98-43CE-9BAC-250B6D5C9706}"/>
              </a:ext>
            </a:extLst>
          </p:cNvPr>
          <p:cNvSpPr/>
          <p:nvPr/>
        </p:nvSpPr>
        <p:spPr>
          <a:xfrm rot="18571798">
            <a:off x="6574008" y="3894945"/>
            <a:ext cx="785010" cy="902369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9B72580A-FEDC-4BCD-9FC9-3FD021E333C0}"/>
              </a:ext>
            </a:extLst>
          </p:cNvPr>
          <p:cNvSpPr/>
          <p:nvPr/>
        </p:nvSpPr>
        <p:spPr>
          <a:xfrm rot="13825421">
            <a:off x="8433542" y="3998824"/>
            <a:ext cx="785010" cy="902369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6F7A319-67E4-468B-B85B-A4B6F6A61611}"/>
              </a:ext>
            </a:extLst>
          </p:cNvPr>
          <p:cNvGrpSpPr>
            <a:grpSpLocks/>
          </p:cNvGrpSpPr>
          <p:nvPr/>
        </p:nvGrpSpPr>
        <p:grpSpPr bwMode="auto">
          <a:xfrm>
            <a:off x="5770092" y="1374759"/>
            <a:ext cx="3360505" cy="2961901"/>
            <a:chOff x="8414485" y="3241815"/>
            <a:chExt cx="3367325" cy="307238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55CC833F-C280-4937-A1F5-1A5596AFE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397" t="38816" r="51921" b="30991"/>
            <a:stretch/>
          </p:blipFill>
          <p:spPr>
            <a:xfrm>
              <a:off x="8414485" y="3241815"/>
              <a:ext cx="3367325" cy="30723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471" name="図 9">
              <a:extLst>
                <a:ext uri="{FF2B5EF4-FFF2-40B4-BE49-F238E27FC236}">
                  <a16:creationId xmlns:a16="http://schemas.microsoft.com/office/drawing/2014/main" id="{0C153ACE-A518-456E-AA11-A5D277863D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9" t="24466" r="73914" b="72202"/>
            <a:stretch>
              <a:fillRect/>
            </a:stretch>
          </p:blipFill>
          <p:spPr bwMode="auto">
            <a:xfrm>
              <a:off x="9074797" y="3345149"/>
              <a:ext cx="1747543" cy="27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770E9A5-5D70-4852-BDA1-8EA1E60E04E3}"/>
              </a:ext>
            </a:extLst>
          </p:cNvPr>
          <p:cNvSpPr txBox="1"/>
          <p:nvPr/>
        </p:nvSpPr>
        <p:spPr>
          <a:xfrm>
            <a:off x="6267609" y="1433293"/>
            <a:ext cx="1965603" cy="769441"/>
          </a:xfrm>
          <a:prstGeom prst="rect">
            <a:avLst/>
          </a:prstGeom>
          <a:solidFill>
            <a:srgbClr val="0070C0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Peak rainfall</a:t>
            </a:r>
          </a:p>
          <a:p>
            <a:pPr algn="ctr">
              <a:defRPr/>
            </a:pPr>
            <a:r>
              <a:rPr lang="en-US" altLang="ja-JP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Jul.6 17 JST</a:t>
            </a:r>
            <a:endParaRPr lang="ja-JP" altLang="ja-JP" sz="2000" dirty="0">
              <a:solidFill>
                <a:schemeClr val="accent5">
                  <a:lumMod val="20000"/>
                  <a:lumOff val="80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3F661BB3-353E-4E8F-99F7-993115B11A9F}"/>
              </a:ext>
            </a:extLst>
          </p:cNvPr>
          <p:cNvSpPr/>
          <p:nvPr/>
        </p:nvSpPr>
        <p:spPr>
          <a:xfrm rot="18571798">
            <a:off x="10397331" y="3918561"/>
            <a:ext cx="785010" cy="902369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EAFE3D-D41A-4185-9C84-29BBF5B4BA72}"/>
              </a:ext>
            </a:extLst>
          </p:cNvPr>
          <p:cNvSpPr txBox="1"/>
          <p:nvPr/>
        </p:nvSpPr>
        <p:spPr>
          <a:xfrm>
            <a:off x="1054100" y="1389925"/>
            <a:ext cx="105425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Two new key quantities used in this study</a:t>
            </a:r>
            <a:endParaRPr kumimoji="1" lang="ja-JP" altLang="en-US" sz="4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0E9EC2-9C25-467C-8677-0AB5AB257661}"/>
              </a:ext>
            </a:extLst>
          </p:cNvPr>
          <p:cNvSpPr txBox="1"/>
          <p:nvPr/>
        </p:nvSpPr>
        <p:spPr>
          <a:xfrm>
            <a:off x="1689100" y="2667000"/>
            <a:ext cx="9623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1. Sea-level ZWD</a:t>
            </a:r>
          </a:p>
          <a:p>
            <a:r>
              <a:rPr kumimoji="1" lang="en-US" altLang="ja-JP" sz="3600" dirty="0"/>
              <a:t>	Estimated from coastal ZWD and gradient</a:t>
            </a:r>
            <a:endParaRPr kumimoji="1" lang="ja-JP" altLang="en-US" sz="36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866D80-84B5-41C2-A3A2-D982ED24E70D}"/>
              </a:ext>
            </a:extLst>
          </p:cNvPr>
          <p:cNvSpPr txBox="1"/>
          <p:nvPr/>
        </p:nvSpPr>
        <p:spPr>
          <a:xfrm>
            <a:off x="1689100" y="4699000"/>
            <a:ext cx="11005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2. Water vapor concentration (WVC) index </a:t>
            </a:r>
            <a:r>
              <a:rPr kumimoji="1" lang="en-US" altLang="ja-JP" sz="2800" dirty="0"/>
              <a:t>(Shoji, 2013)</a:t>
            </a:r>
            <a:endParaRPr kumimoji="1" lang="en-US" altLang="ja-JP" sz="3600" dirty="0"/>
          </a:p>
          <a:p>
            <a:r>
              <a:rPr kumimoji="1" lang="en-US" altLang="ja-JP" sz="3600" dirty="0"/>
              <a:t>	Calculated from gradient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439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ABD6BC-EFBB-4319-93A8-A4AEC67707FE}"/>
              </a:ext>
            </a:extLst>
          </p:cNvPr>
          <p:cNvSpPr txBox="1"/>
          <p:nvPr/>
        </p:nvSpPr>
        <p:spPr>
          <a:xfrm>
            <a:off x="250474" y="1119950"/>
            <a:ext cx="12908892" cy="1788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86" dirty="0">
                <a:solidFill>
                  <a:schemeClr val="accent6">
                    <a:lumMod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Definition</a:t>
            </a:r>
          </a:p>
          <a:p>
            <a:endParaRPr lang="en-US" altLang="ja-JP" sz="1764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	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WVC index </a:t>
            </a:r>
            <a:r>
              <a:rPr kumimoji="1"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=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kumimoji="1" lang="en-US" altLang="ja-JP" sz="3086" baseline="30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ZWD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y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			</a:t>
            </a:r>
            <a:r>
              <a:rPr lang="en-US" altLang="ja-JP" sz="3086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  </a:t>
            </a:r>
            <a:r>
              <a:rPr lang="en-US" altLang="ja-JP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(originally, ZWD is PWV)</a:t>
            </a:r>
            <a:r>
              <a:rPr lang="en-US" altLang="ja-JP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1" lang="en-US" altLang="ja-JP" sz="3086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			= -[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altLang="ja-JP" sz="3086" baseline="30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ZWD(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y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)/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altLang="ja-JP" sz="3086" i="1" baseline="30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2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altLang="ja-JP" sz="3086" baseline="30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ZWD(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y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)/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y</a:t>
            </a:r>
            <a:r>
              <a:rPr lang="en-US" altLang="ja-JP" sz="3086" i="1" baseline="30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2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]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3D79D51-11DC-42FB-B044-C8288D944FBC}"/>
              </a:ext>
            </a:extLst>
          </p:cNvPr>
          <p:cNvCxnSpPr/>
          <p:nvPr/>
        </p:nvCxnSpPr>
        <p:spPr>
          <a:xfrm>
            <a:off x="11046976" y="3604209"/>
            <a:ext cx="0" cy="324786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40A8C7A-E4FC-41F9-9E7E-45E53E2065F3}"/>
              </a:ext>
            </a:extLst>
          </p:cNvPr>
          <p:cNvCxnSpPr/>
          <p:nvPr/>
        </p:nvCxnSpPr>
        <p:spPr>
          <a:xfrm>
            <a:off x="12202564" y="3604209"/>
            <a:ext cx="0" cy="324786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717B53E4-E2E2-42C2-A1E8-F53E7DFB03DB}"/>
              </a:ext>
            </a:extLst>
          </p:cNvPr>
          <p:cNvCxnSpPr>
            <a:cxnSpLocks/>
          </p:cNvCxnSpPr>
          <p:nvPr/>
        </p:nvCxnSpPr>
        <p:spPr>
          <a:xfrm>
            <a:off x="10609179" y="4316905"/>
            <a:ext cx="210754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2F7C49AE-A34C-47D9-8896-5C3EC805536A}"/>
              </a:ext>
            </a:extLst>
          </p:cNvPr>
          <p:cNvCxnSpPr>
            <a:cxnSpLocks/>
          </p:cNvCxnSpPr>
          <p:nvPr/>
        </p:nvCxnSpPr>
        <p:spPr>
          <a:xfrm>
            <a:off x="9193965" y="5391040"/>
            <a:ext cx="3522758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875E7BF-30D6-45F4-B31C-38BA964A7CE9}"/>
              </a:ext>
            </a:extLst>
          </p:cNvPr>
          <p:cNvCxnSpPr>
            <a:cxnSpLocks/>
          </p:cNvCxnSpPr>
          <p:nvPr/>
        </p:nvCxnSpPr>
        <p:spPr>
          <a:xfrm>
            <a:off x="9336505" y="6439723"/>
            <a:ext cx="3380219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9">
            <a:extLst>
              <a:ext uri="{FF2B5EF4-FFF2-40B4-BE49-F238E27FC236}">
                <a16:creationId xmlns:a16="http://schemas.microsoft.com/office/drawing/2014/main" id="{C9024258-D926-46BD-B335-AAE92148696A}"/>
              </a:ext>
            </a:extLst>
          </p:cNvPr>
          <p:cNvSpPr/>
          <p:nvPr/>
        </p:nvSpPr>
        <p:spPr>
          <a:xfrm>
            <a:off x="10955344" y="4194728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9A76BBF-9911-475B-AB45-AC842AE36EB3}"/>
              </a:ext>
            </a:extLst>
          </p:cNvPr>
          <p:cNvSpPr/>
          <p:nvPr/>
        </p:nvSpPr>
        <p:spPr>
          <a:xfrm>
            <a:off x="12121109" y="4210002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441DC00B-5D3A-4769-A89B-72B4BEDCAC69}"/>
              </a:ext>
            </a:extLst>
          </p:cNvPr>
          <p:cNvSpPr/>
          <p:nvPr/>
        </p:nvSpPr>
        <p:spPr>
          <a:xfrm>
            <a:off x="10960435" y="5279042"/>
            <a:ext cx="198417" cy="1984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3B3FAEF-EC45-4A1A-8DAD-AFD8192EAA29}"/>
              </a:ext>
            </a:extLst>
          </p:cNvPr>
          <p:cNvSpPr/>
          <p:nvPr/>
        </p:nvSpPr>
        <p:spPr>
          <a:xfrm>
            <a:off x="12126200" y="5294316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5A4ABF4-A420-46C0-8075-A460BF2C13C4}"/>
              </a:ext>
            </a:extLst>
          </p:cNvPr>
          <p:cNvSpPr/>
          <p:nvPr/>
        </p:nvSpPr>
        <p:spPr>
          <a:xfrm>
            <a:off x="10960437" y="6348093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03EDBF0-33BC-42FE-A1FC-5D10199560A4}"/>
              </a:ext>
            </a:extLst>
          </p:cNvPr>
          <p:cNvSpPr/>
          <p:nvPr/>
        </p:nvSpPr>
        <p:spPr>
          <a:xfrm>
            <a:off x="12126202" y="6363366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C397DFD-4A32-4BE1-BC4B-0BE3130AAEC7}"/>
              </a:ext>
            </a:extLst>
          </p:cNvPr>
          <p:cNvCxnSpPr>
            <a:cxnSpLocks/>
          </p:cNvCxnSpPr>
          <p:nvPr/>
        </p:nvCxnSpPr>
        <p:spPr>
          <a:xfrm>
            <a:off x="9860846" y="4815793"/>
            <a:ext cx="0" cy="203627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楕円 16">
            <a:extLst>
              <a:ext uri="{FF2B5EF4-FFF2-40B4-BE49-F238E27FC236}">
                <a16:creationId xmlns:a16="http://schemas.microsoft.com/office/drawing/2014/main" id="{BEBDB8FC-F4B7-48CC-B37A-BB5148AF36FA}"/>
              </a:ext>
            </a:extLst>
          </p:cNvPr>
          <p:cNvSpPr/>
          <p:nvPr/>
        </p:nvSpPr>
        <p:spPr>
          <a:xfrm>
            <a:off x="9753938" y="5294320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DFF0287A-5BC4-4F70-9D11-207E3A21CDC1}"/>
              </a:ext>
            </a:extLst>
          </p:cNvPr>
          <p:cNvSpPr/>
          <p:nvPr/>
        </p:nvSpPr>
        <p:spPr>
          <a:xfrm>
            <a:off x="9753940" y="6363371"/>
            <a:ext cx="198417" cy="1984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F41DC7B-8C87-4836-BE25-EAF8D52A0825}"/>
              </a:ext>
            </a:extLst>
          </p:cNvPr>
          <p:cNvSpPr txBox="1"/>
          <p:nvPr/>
        </p:nvSpPr>
        <p:spPr>
          <a:xfrm>
            <a:off x="9671060" y="6860747"/>
            <a:ext cx="2954655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86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       </a:t>
            </a:r>
            <a:r>
              <a:rPr lang="en-US" altLang="ja-JP" sz="3086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ja-JP" sz="3086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endParaRPr kumimoji="1" lang="ja-JP" altLang="en-US" sz="3086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C9606E2-A399-4277-88E3-1000CC0B999A}"/>
              </a:ext>
            </a:extLst>
          </p:cNvPr>
          <p:cNvSpPr txBox="1"/>
          <p:nvPr/>
        </p:nvSpPr>
        <p:spPr>
          <a:xfrm>
            <a:off x="12763328" y="3920287"/>
            <a:ext cx="962123" cy="2738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86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</a:p>
          <a:p>
            <a:r>
              <a:rPr lang="en-US" altLang="ja-JP" sz="39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altLang="ja-JP" sz="3086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altLang="ja-JP" sz="39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altLang="ja-JP" sz="3086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kumimoji="1" lang="ja-JP" altLang="en-US" sz="3086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9D1F888-5533-453C-936B-305105B51277}"/>
              </a:ext>
            </a:extLst>
          </p:cNvPr>
          <p:cNvGrpSpPr/>
          <p:nvPr/>
        </p:nvGrpSpPr>
        <p:grpSpPr>
          <a:xfrm>
            <a:off x="10268175" y="3370455"/>
            <a:ext cx="1852935" cy="1908588"/>
            <a:chOff x="9314942" y="3057616"/>
            <a:chExt cx="1680949" cy="1731436"/>
          </a:xfrm>
        </p:grpSpPr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1B39434D-D5D2-4AC8-B9BE-83DDEC0EB63E}"/>
                </a:ext>
              </a:extLst>
            </p:cNvPr>
            <p:cNvCxnSpPr/>
            <p:nvPr/>
          </p:nvCxnSpPr>
          <p:spPr>
            <a:xfrm>
              <a:off x="10118330" y="3556413"/>
              <a:ext cx="87756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5FDDE28-87EB-4AD0-8AEE-DF67C7E5E84F}"/>
                </a:ext>
              </a:extLst>
            </p:cNvPr>
            <p:cNvSpPr txBox="1"/>
            <p:nvPr/>
          </p:nvSpPr>
          <p:spPr>
            <a:xfrm>
              <a:off x="10303335" y="3057616"/>
              <a:ext cx="481636" cy="453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646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ja-JP" sz="2646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kumimoji="1" lang="ja-JP" altLang="en-US" sz="2646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1AC4A260-45B3-401D-8B01-21DB4D4C1D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13797" y="3999238"/>
              <a:ext cx="0" cy="78981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E341133A-0E15-41FF-A2D5-F8A5C39574FA}"/>
                </a:ext>
              </a:extLst>
            </p:cNvPr>
            <p:cNvSpPr txBox="1"/>
            <p:nvPr/>
          </p:nvSpPr>
          <p:spPr>
            <a:xfrm>
              <a:off x="9314942" y="4126426"/>
              <a:ext cx="493270" cy="453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646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ja-JP" sz="2646" baseline="-25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2646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BD59AB5-FAC1-4C15-8F04-81ED63462308}"/>
              </a:ext>
            </a:extLst>
          </p:cNvPr>
          <p:cNvSpPr txBox="1"/>
          <p:nvPr/>
        </p:nvSpPr>
        <p:spPr>
          <a:xfrm>
            <a:off x="470832" y="155661"/>
            <a:ext cx="12693863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968" dirty="0"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Water vapor convergence index (WVC index) </a:t>
            </a:r>
            <a:r>
              <a:rPr lang="en-US" altLang="ja-JP" sz="2205" dirty="0"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Shoji (2013)</a:t>
            </a:r>
            <a:endParaRPr kumimoji="1" lang="ja-JP" altLang="en-US" sz="2205" dirty="0">
              <a:latin typeface="Comic Sans MS" panose="030F0702030302020204" pitchFamily="66" charset="0"/>
              <a:ea typeface="UD デジタル 教科書体 NK-R" panose="02020400000000000000" pitchFamily="18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8E5E3DA-94D5-4752-BF76-F10B20D9A982}"/>
              </a:ext>
            </a:extLst>
          </p:cNvPr>
          <p:cNvSpPr txBox="1"/>
          <p:nvPr/>
        </p:nvSpPr>
        <p:spPr>
          <a:xfrm>
            <a:off x="280409" y="2957349"/>
            <a:ext cx="8646919" cy="4660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86" dirty="0">
                <a:solidFill>
                  <a:srgbClr val="C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Calculation</a:t>
            </a:r>
          </a:p>
          <a:p>
            <a:endParaRPr lang="en-US" altLang="ja-JP" sz="1764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Method #1.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 </a:t>
            </a:r>
          </a:p>
          <a:p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WVC index(</a:t>
            </a:r>
            <a:r>
              <a:rPr kumimoji="1"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1"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kumimoji="1"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 </a:t>
            </a:r>
            <a:r>
              <a:rPr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= - [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+1,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 </a:t>
            </a:r>
            <a:r>
              <a:rPr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- 2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altLang="ja-JP" sz="3086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</a:t>
            </a:r>
            <a:r>
              <a:rPr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1,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)]/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D</a:t>
            </a:r>
            <a:r>
              <a:rPr lang="en-US" altLang="ja-JP" sz="3086" baseline="-25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e</a:t>
            </a:r>
            <a:r>
              <a:rPr lang="en-US" altLang="ja-JP" sz="3086" baseline="30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2</a:t>
            </a:r>
          </a:p>
          <a:p>
            <a:endParaRPr lang="en-US" altLang="ja-JP" sz="3086" baseline="30000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		           - [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+1) </a:t>
            </a:r>
            <a:r>
              <a:rPr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- 2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altLang="ja-JP" sz="3086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</a:t>
            </a:r>
            <a:r>
              <a:rPr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Symbol" panose="05050102010706020507" pitchFamily="18" charset="2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1)]/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D</a:t>
            </a:r>
            <a:r>
              <a:rPr lang="en-US" altLang="ja-JP" sz="3086" baseline="-25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n</a:t>
            </a:r>
            <a:r>
              <a:rPr lang="en-US" altLang="ja-JP" sz="3086" baseline="30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2</a:t>
            </a:r>
          </a:p>
          <a:p>
            <a:endParaRPr lang="en-US" altLang="ja-JP" sz="3086" baseline="30000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sz="2205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				</a:t>
            </a:r>
            <a:r>
              <a:rPr lang="en-US" altLang="ja-JP" sz="2205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altLang="ja-JP" sz="2205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: </a:t>
            </a:r>
            <a:r>
              <a:rPr lang="en-US" altLang="ja-JP" sz="2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estimated</a:t>
            </a:r>
            <a:r>
              <a:rPr lang="en-US" altLang="ja-JP" sz="2205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sea-level ZWD</a:t>
            </a:r>
          </a:p>
          <a:p>
            <a:r>
              <a:rPr lang="en-US" altLang="ja-JP" sz="3086" u="sng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Method #2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US" altLang="ja-JP" sz="3086" dirty="0">
                <a:solidFill>
                  <a:srgbClr val="FF0000"/>
                </a:solidFill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(easier)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WVC index (</a:t>
            </a:r>
            <a:r>
              <a:rPr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 = 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G</a:t>
            </a:r>
            <a:r>
              <a:rPr lang="en-US" altLang="ja-JP" sz="3086" i="1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/</a:t>
            </a:r>
            <a:r>
              <a:rPr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h</a:t>
            </a:r>
            <a:r>
              <a:rPr lang="en-US" altLang="ja-JP" sz="3086" i="1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s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)/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G</a:t>
            </a:r>
            <a:r>
              <a:rPr lang="en-US" altLang="ja-JP" sz="3086" i="1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y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/</a:t>
            </a:r>
            <a:r>
              <a:rPr lang="en-US" altLang="ja-JP" sz="308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h</a:t>
            </a:r>
            <a:r>
              <a:rPr lang="en-US" altLang="ja-JP" sz="3086" i="1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s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)/</a:t>
            </a:r>
            <a:r>
              <a:rPr lang="en-US" altLang="ja-JP" sz="308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y</a:t>
            </a:r>
          </a:p>
          <a:p>
            <a:r>
              <a:rPr lang="en-US" altLang="ja-JP" sz="308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				</a:t>
            </a:r>
            <a:r>
              <a:rPr lang="en-US" altLang="ja-JP" sz="2000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h</a:t>
            </a:r>
            <a:r>
              <a:rPr lang="en-US" altLang="ja-JP" sz="2000" i="1" baseline="-25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s</a:t>
            </a:r>
            <a:r>
              <a:rPr lang="en-US" altLang="ja-JP" sz="2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: scale height of water vapor</a:t>
            </a:r>
            <a:endParaRPr lang="en-US" altLang="ja-JP" sz="2205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D4F6EB4-8034-4960-BA42-7F25AC4AC715}"/>
              </a:ext>
            </a:extLst>
          </p:cNvPr>
          <p:cNvSpPr txBox="1"/>
          <p:nvPr/>
        </p:nvSpPr>
        <p:spPr>
          <a:xfrm>
            <a:off x="11055822" y="5392522"/>
            <a:ext cx="768159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2646" i="1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sz="2646" i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lang="en-US" altLang="ja-JP" sz="2646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)</a:t>
            </a:r>
            <a:endParaRPr kumimoji="1" lang="ja-JP" altLang="en-US" sz="2646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DE14B5E-485E-45F3-8FC9-8466B7C31B1A}"/>
              </a:ext>
            </a:extLst>
          </p:cNvPr>
          <p:cNvSpPr txBox="1"/>
          <p:nvPr/>
        </p:nvSpPr>
        <p:spPr>
          <a:xfrm>
            <a:off x="6513841" y="866670"/>
            <a:ext cx="6202882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27" dirty="0">
                <a:solidFill>
                  <a:srgbClr val="FF0000"/>
                </a:solidFill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convergence of gradient </a:t>
            </a:r>
            <a:r>
              <a:rPr kumimoji="1" lang="en-US" altLang="ja-JP" sz="3527" b="1" i="1" dirty="0">
                <a:solidFill>
                  <a:srgbClr val="FF0000"/>
                </a:solidFill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15838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2">
            <a:extLst>
              <a:ext uri="{FF2B5EF4-FFF2-40B4-BE49-F238E27FC236}">
                <a16:creationId xmlns:a16="http://schemas.microsoft.com/office/drawing/2014/main" id="{7B3120D3-3AB3-4851-B264-028F37E43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015" y="1188828"/>
            <a:ext cx="31742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ja-JP" sz="2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Observed Gradient</a:t>
            </a:r>
            <a:endParaRPr kumimoji="1" lang="ja-JP" altLang="en-US" sz="2400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392B53-A380-492A-AECF-0EAA16E8CCD1}"/>
              </a:ext>
            </a:extLst>
          </p:cNvPr>
          <p:cNvSpPr txBox="1">
            <a:spLocks/>
          </p:cNvSpPr>
          <p:nvPr/>
        </p:nvSpPr>
        <p:spPr bwMode="auto">
          <a:xfrm>
            <a:off x="3289822" y="157430"/>
            <a:ext cx="7934973" cy="78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755730">
              <a:defRPr/>
            </a:pPr>
            <a:r>
              <a:rPr lang="en-US" sz="3636" dirty="0">
                <a:solidFill>
                  <a:schemeClr val="accent2">
                    <a:lumMod val="75000"/>
                  </a:schemeClr>
                </a:solidFill>
              </a:rPr>
              <a:t>From Gradient to WVC index</a:t>
            </a:r>
          </a:p>
        </p:txBody>
      </p:sp>
      <p:sp>
        <p:nvSpPr>
          <p:cNvPr id="11" name="テキスト ボックス 3">
            <a:extLst>
              <a:ext uri="{FF2B5EF4-FFF2-40B4-BE49-F238E27FC236}">
                <a16:creationId xmlns:a16="http://schemas.microsoft.com/office/drawing/2014/main" id="{6B908278-36C0-4613-9CA9-79943879F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308" y="1201292"/>
            <a:ext cx="382027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kumimoji="1" lang="en-US" altLang="ja-JP" sz="2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Gradient</a:t>
            </a:r>
            <a:r>
              <a:rPr kumimoji="1" lang="en-US" altLang="ja-JP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kumimoji="1" lang="en-US" altLang="ja-JP" sz="2400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at grid points</a:t>
            </a:r>
            <a:endParaRPr kumimoji="1" lang="en-US" altLang="ja-JP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A4BFC3-773F-45FB-BAE5-10DF73AE795A}"/>
              </a:ext>
            </a:extLst>
          </p:cNvPr>
          <p:cNvSpPr/>
          <p:nvPr/>
        </p:nvSpPr>
        <p:spPr>
          <a:xfrm>
            <a:off x="9134612" y="1208024"/>
            <a:ext cx="3445148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WVC index (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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-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</a:t>
            </a:r>
            <a:r>
              <a:rPr lang="en-US" sz="2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)</a:t>
            </a:r>
            <a:endParaRPr lang="en-US" sz="2600" b="1" dirty="0"/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332F4415-5D04-4697-A88C-B34FEFF6AE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/>
          <a:stretch/>
        </p:blipFill>
        <p:spPr>
          <a:xfrm>
            <a:off x="353574" y="1970219"/>
            <a:ext cx="4107107" cy="4778142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168A951-0E08-4578-B501-4D990996B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/>
          <a:stretch/>
        </p:blipFill>
        <p:spPr>
          <a:xfrm>
            <a:off x="4677882" y="2007951"/>
            <a:ext cx="4128625" cy="4769484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1BE65F4-8E28-4608-98FD-651B0012E4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"/>
          <a:stretch/>
        </p:blipFill>
        <p:spPr>
          <a:xfrm>
            <a:off x="9022404" y="1925978"/>
            <a:ext cx="4210990" cy="4924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3F6386C8-FE4E-43E4-9101-683405352640}"/>
              </a:ext>
            </a:extLst>
          </p:cNvPr>
          <p:cNvGrpSpPr/>
          <p:nvPr/>
        </p:nvGrpSpPr>
        <p:grpSpPr>
          <a:xfrm>
            <a:off x="277412" y="811215"/>
            <a:ext cx="9247327" cy="3091586"/>
            <a:chOff x="277412" y="811215"/>
            <a:chExt cx="9247327" cy="3091586"/>
          </a:xfrm>
        </p:grpSpPr>
        <p:pic>
          <p:nvPicPr>
            <p:cNvPr id="22531" name="図 4">
              <a:extLst>
                <a:ext uri="{FF2B5EF4-FFF2-40B4-BE49-F238E27FC236}">
                  <a16:creationId xmlns:a16="http://schemas.microsoft.com/office/drawing/2014/main" id="{735EA8D9-14E5-4B98-B6AA-3C329A0AA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412" y="811215"/>
              <a:ext cx="9247327" cy="3091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67CC542D-D1FC-46BA-8440-4EDB4D177D99}"/>
                </a:ext>
              </a:extLst>
            </p:cNvPr>
            <p:cNvSpPr txBox="1"/>
            <p:nvPr/>
          </p:nvSpPr>
          <p:spPr>
            <a:xfrm>
              <a:off x="3649107" y="1824631"/>
              <a:ext cx="880369" cy="307777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(day 187</a:t>
              </a:r>
              <a:endParaRPr kumimoji="1" lang="ja-JP" altLang="en-US" sz="1400" dirty="0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00298989-FFED-403F-80BC-13DD2099E7F1}"/>
                </a:ext>
              </a:extLst>
            </p:cNvPr>
            <p:cNvSpPr txBox="1"/>
            <p:nvPr/>
          </p:nvSpPr>
          <p:spPr>
            <a:xfrm>
              <a:off x="6683989" y="1821654"/>
              <a:ext cx="880369" cy="307777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(day 187</a:t>
              </a:r>
              <a:endParaRPr kumimoji="1" lang="ja-JP" altLang="en-US" sz="1400" dirty="0"/>
            </a:p>
          </p:txBody>
        </p:sp>
      </p:grpSp>
      <p:pic>
        <p:nvPicPr>
          <p:cNvPr id="22530" name="図 2">
            <a:extLst>
              <a:ext uri="{FF2B5EF4-FFF2-40B4-BE49-F238E27FC236}">
                <a16:creationId xmlns:a16="http://schemas.microsoft.com/office/drawing/2014/main" id="{B9FC0E9A-44F9-456B-BACA-7905F58C3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1" y="4130889"/>
            <a:ext cx="9247327" cy="309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テキスト ボックス 5">
            <a:extLst>
              <a:ext uri="{FF2B5EF4-FFF2-40B4-BE49-F238E27FC236}">
                <a16:creationId xmlns:a16="http://schemas.microsoft.com/office/drawing/2014/main" id="{61245C3C-065F-4C48-AF63-6A86D16C7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1615" y="3344461"/>
            <a:ext cx="1901483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WVC Index</a:t>
            </a:r>
            <a:endParaRPr kumimoji="1" lang="ja-JP" altLang="en-US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007B7F-AF4E-4FA4-AB6C-9ED10CFC009C}"/>
              </a:ext>
            </a:extLst>
          </p:cNvPr>
          <p:cNvSpPr txBox="1">
            <a:spLocks/>
          </p:cNvSpPr>
          <p:nvPr/>
        </p:nvSpPr>
        <p:spPr bwMode="auto">
          <a:xfrm>
            <a:off x="1139344" y="100884"/>
            <a:ext cx="7579373" cy="78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755730">
              <a:defRPr/>
            </a:pPr>
            <a:r>
              <a:rPr lang="en-US" sz="3636" dirty="0">
                <a:solidFill>
                  <a:schemeClr val="accent2">
                    <a:lumMod val="75000"/>
                  </a:schemeClr>
                </a:solidFill>
              </a:rPr>
              <a:t>WVC index at Peak Rainfall</a:t>
            </a:r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00622810-4B69-41D4-B434-4C8231DA0AE4}"/>
              </a:ext>
            </a:extLst>
          </p:cNvPr>
          <p:cNvSpPr/>
          <p:nvPr/>
        </p:nvSpPr>
        <p:spPr>
          <a:xfrm rot="16200000">
            <a:off x="2805417" y="2983952"/>
            <a:ext cx="785010" cy="902369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FD55DCC4-D244-4BD6-B1BD-6D79B4B3D9BC}"/>
              </a:ext>
            </a:extLst>
          </p:cNvPr>
          <p:cNvSpPr/>
          <p:nvPr/>
        </p:nvSpPr>
        <p:spPr>
          <a:xfrm rot="16200000">
            <a:off x="5876198" y="2936148"/>
            <a:ext cx="785010" cy="902369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5813658D-28B5-4445-AFAF-00084529E5F3}"/>
              </a:ext>
            </a:extLst>
          </p:cNvPr>
          <p:cNvSpPr/>
          <p:nvPr/>
        </p:nvSpPr>
        <p:spPr>
          <a:xfrm rot="16200000">
            <a:off x="6338565" y="6373482"/>
            <a:ext cx="785010" cy="902369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AEB6B3DB-E722-45CD-BEC6-7BF995AA03A4}"/>
              </a:ext>
            </a:extLst>
          </p:cNvPr>
          <p:cNvSpPr/>
          <p:nvPr/>
        </p:nvSpPr>
        <p:spPr>
          <a:xfrm rot="16200000">
            <a:off x="9409346" y="6325678"/>
            <a:ext cx="785010" cy="902369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20A7DD26-771B-43CB-B924-7B8460590EAF}"/>
              </a:ext>
            </a:extLst>
          </p:cNvPr>
          <p:cNvSpPr/>
          <p:nvPr/>
        </p:nvSpPr>
        <p:spPr>
          <a:xfrm rot="2196236">
            <a:off x="6244026" y="3444945"/>
            <a:ext cx="621453" cy="1399730"/>
          </a:xfrm>
          <a:prstGeom prst="downArrow">
            <a:avLst>
              <a:gd name="adj1" fmla="val 50000"/>
              <a:gd name="adj2" fmla="val 9792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140B6E4-13C7-4C32-9666-1623DAA0F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61" t="33256" r="53016" b="42574"/>
          <a:stretch/>
        </p:blipFill>
        <p:spPr bwMode="auto">
          <a:xfrm>
            <a:off x="6690396" y="4059024"/>
            <a:ext cx="6719889" cy="3319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D402ADC7-AD8E-4AA1-B8C8-3ACA64D5963E}"/>
              </a:ext>
            </a:extLst>
          </p:cNvPr>
          <p:cNvGrpSpPr/>
          <p:nvPr/>
        </p:nvGrpSpPr>
        <p:grpSpPr>
          <a:xfrm>
            <a:off x="8361990" y="215899"/>
            <a:ext cx="4182225" cy="4150531"/>
            <a:chOff x="9263138" y="348352"/>
            <a:chExt cx="4182225" cy="4150531"/>
          </a:xfrm>
        </p:grpSpPr>
        <p:pic>
          <p:nvPicPr>
            <p:cNvPr id="31" name="図 4">
              <a:extLst>
                <a:ext uri="{FF2B5EF4-FFF2-40B4-BE49-F238E27FC236}">
                  <a16:creationId xmlns:a16="http://schemas.microsoft.com/office/drawing/2014/main" id="{F0CC7834-D766-4DF4-B6A5-FC447BA23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12"/>
            <a:stretch/>
          </p:blipFill>
          <p:spPr bwMode="auto">
            <a:xfrm>
              <a:off x="9263138" y="348352"/>
              <a:ext cx="4182225" cy="41505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809F051A-2780-42F7-8507-EAA72080308B}"/>
                </a:ext>
              </a:extLst>
            </p:cNvPr>
            <p:cNvSpPr txBox="1"/>
            <p:nvPr/>
          </p:nvSpPr>
          <p:spPr>
            <a:xfrm>
              <a:off x="9863494" y="1752549"/>
              <a:ext cx="982961" cy="338554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(day 187</a:t>
              </a:r>
              <a:endParaRPr kumimoji="1" lang="ja-JP" altLang="en-US" sz="1600" dirty="0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BC3550D5-1559-4AFB-BC87-CF830F06C34B}"/>
              </a:ext>
            </a:extLst>
          </p:cNvPr>
          <p:cNvGrpSpPr/>
          <p:nvPr/>
        </p:nvGrpSpPr>
        <p:grpSpPr>
          <a:xfrm>
            <a:off x="8459944" y="3779837"/>
            <a:ext cx="1964687" cy="2475904"/>
            <a:chOff x="1684420" y="3655389"/>
            <a:chExt cx="1964687" cy="2475904"/>
          </a:xfrm>
        </p:grpSpPr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E757F80A-F2C9-4F19-B564-63CADBC8B7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55287" y="3655389"/>
              <a:ext cx="0" cy="88018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149F7F7A-15A4-4280-B16E-23B1DA801B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11683" y="4689783"/>
              <a:ext cx="0" cy="25989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6ABA236F-2193-44D1-B2DE-5B9099C6BBC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96850" y="5623030"/>
              <a:ext cx="0" cy="19291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75CA530F-7D0A-4FB2-B437-D9366FB83EF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88294" y="5279255"/>
              <a:ext cx="0" cy="1929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A1275922-D370-4207-AC91-22D428A929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54033" y="5837932"/>
              <a:ext cx="0" cy="1929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D9516EC5-D6E0-4B47-A2F6-DF9FBF25522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78131" y="5842215"/>
              <a:ext cx="0" cy="1929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B381F123-70F2-400E-A6A2-F1D7A9D80C5C}"/>
                </a:ext>
              </a:extLst>
            </p:cNvPr>
            <p:cNvCxnSpPr>
              <a:cxnSpLocks/>
            </p:cNvCxnSpPr>
            <p:nvPr/>
          </p:nvCxnSpPr>
          <p:spPr>
            <a:xfrm>
              <a:off x="1684420" y="6131293"/>
              <a:ext cx="196468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図 1">
            <a:extLst>
              <a:ext uri="{FF2B5EF4-FFF2-40B4-BE49-F238E27FC236}">
                <a16:creationId xmlns:a16="http://schemas.microsoft.com/office/drawing/2014/main" id="{335235CC-3022-48E5-848C-AA5BA55B9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t="24466" r="38484" b="16763"/>
          <a:stretch>
            <a:fillRect/>
          </a:stretch>
        </p:blipFill>
        <p:spPr bwMode="auto">
          <a:xfrm>
            <a:off x="3763342" y="3084699"/>
            <a:ext cx="5566039" cy="419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FBDD439-1C47-4D2E-AA55-3D95E7752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3" y="1849620"/>
            <a:ext cx="4135385" cy="4192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C8E3DCC-3A6B-4AE0-99C7-9ECA9C0D83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9"/>
          <a:stretch/>
        </p:blipFill>
        <p:spPr>
          <a:xfrm>
            <a:off x="8830098" y="1488212"/>
            <a:ext cx="4135385" cy="410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662772-13E7-419B-B369-6C49712C6CDE}"/>
              </a:ext>
            </a:extLst>
          </p:cNvPr>
          <p:cNvSpPr txBox="1"/>
          <p:nvPr/>
        </p:nvSpPr>
        <p:spPr>
          <a:xfrm>
            <a:off x="4478668" y="1880140"/>
            <a:ext cx="4135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4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Case 1: 2018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Jul.6</a:t>
            </a:r>
            <a:r>
              <a:rPr kumimoji="1" lang="en-US" altLang="ja-JP" sz="24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Heavy Rain in SW Japan</a:t>
            </a:r>
            <a:endParaRPr kumimoji="1" lang="ja-JP" altLang="en-US" sz="2400" dirty="0">
              <a:solidFill>
                <a:schemeClr val="accent1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871D7C-8983-4100-9B19-24B15B17D219}"/>
              </a:ext>
            </a:extLst>
          </p:cNvPr>
          <p:cNvSpPr txBox="1"/>
          <p:nvPr/>
        </p:nvSpPr>
        <p:spPr>
          <a:xfrm>
            <a:off x="7639237" y="5436629"/>
            <a:ext cx="4826962" cy="397481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983" dirty="0">
                <a:solidFill>
                  <a:schemeClr val="accent4">
                    <a:lumMod val="20000"/>
                    <a:lumOff val="8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WVC index pinpoints the heavy rain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2F9B2B-EE86-4FCE-B795-D2A035C80096}"/>
              </a:ext>
            </a:extLst>
          </p:cNvPr>
          <p:cNvSpPr txBox="1">
            <a:spLocks/>
          </p:cNvSpPr>
          <p:nvPr/>
        </p:nvSpPr>
        <p:spPr bwMode="auto">
          <a:xfrm>
            <a:off x="1704854" y="333807"/>
            <a:ext cx="9683014" cy="78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755730">
              <a:defRPr/>
            </a:pPr>
            <a:r>
              <a:rPr lang="en-US" sz="3636" dirty="0">
                <a:solidFill>
                  <a:schemeClr val="accent2">
                    <a:lumMod val="75000"/>
                  </a:schemeClr>
                </a:solidFill>
              </a:rPr>
              <a:t>Heavy rain occurs where both sea-level ZWD and WVC index are high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3ACA397-2279-47E1-B181-5E0A0B1A69F3}"/>
              </a:ext>
            </a:extLst>
          </p:cNvPr>
          <p:cNvSpPr/>
          <p:nvPr/>
        </p:nvSpPr>
        <p:spPr>
          <a:xfrm rot="19522910">
            <a:off x="548696" y="4746623"/>
            <a:ext cx="659237" cy="328731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08B9B7B-4F5E-40F6-8D1F-25408F2614F7}"/>
              </a:ext>
            </a:extLst>
          </p:cNvPr>
          <p:cNvSpPr/>
          <p:nvPr/>
        </p:nvSpPr>
        <p:spPr>
          <a:xfrm rot="19522910">
            <a:off x="9215806" y="4332201"/>
            <a:ext cx="659237" cy="32873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D1347AD-DB7F-4C78-994A-2E4247538A29}"/>
              </a:ext>
            </a:extLst>
          </p:cNvPr>
          <p:cNvSpPr/>
          <p:nvPr/>
        </p:nvSpPr>
        <p:spPr>
          <a:xfrm rot="19522910">
            <a:off x="5497424" y="5432392"/>
            <a:ext cx="659237" cy="328731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A5BDE-4117-45D7-B1F3-53116CB9C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736" y="182712"/>
            <a:ext cx="8085247" cy="35971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800" dirty="0">
                <a:solidFill>
                  <a:srgbClr val="00B0F0"/>
                </a:solidFill>
              </a:rPr>
              <a:t>Disastrous rainfalls in Japan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2800" dirty="0">
                <a:solidFill>
                  <a:srgbClr val="00B0F0"/>
                </a:solidFill>
              </a:rPr>
              <a:t>Heavy rain caused by a stationary front</a:t>
            </a:r>
          </a:p>
          <a:p>
            <a:pPr marL="342796" lvl="1" indent="0">
              <a:buNone/>
              <a:defRPr/>
            </a:pPr>
            <a:endParaRPr lang="en-US" sz="2800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800" dirty="0">
                <a:solidFill>
                  <a:srgbClr val="002060"/>
                </a:solidFill>
              </a:rPr>
              <a:t>Data and Methods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2800" dirty="0">
                <a:solidFill>
                  <a:srgbClr val="002060"/>
                </a:solidFill>
              </a:rPr>
              <a:t>ZWD and tropospheric delay gradients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kumimoji="1" lang="en-US" altLang="ja-JP" sz="2800" dirty="0">
                <a:solidFill>
                  <a:srgbClr val="002060"/>
                </a:solidFill>
                <a:ea typeface="UD デジタル 教科書体 NK-R" panose="02020400000000000000" pitchFamily="18" charset="-128"/>
              </a:rPr>
              <a:t>Inversion for sea-level ZWD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kumimoji="1" lang="en-US" altLang="ja-JP" sz="2800" dirty="0">
                <a:solidFill>
                  <a:srgbClr val="002060"/>
                </a:solidFill>
                <a:ea typeface="UD デジタル 教科書体 NK-R" panose="02020400000000000000" pitchFamily="18" charset="-128"/>
              </a:rPr>
              <a:t>Water vapor convergence index (WVC index)</a:t>
            </a:r>
          </a:p>
          <a:p>
            <a:pPr marL="342796" lvl="1" indent="0">
              <a:buNone/>
              <a:defRPr/>
            </a:pPr>
            <a:endParaRPr lang="en-US" sz="2800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800" dirty="0"/>
              <a:t>Discussion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2800" dirty="0"/>
              <a:t>2017, 2018, and 2019 heavy rain cases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2800" dirty="0"/>
              <a:t>Distribution of hourly ZWD/WVC  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2800" dirty="0"/>
              <a:t>Time series analysis of ZWD/WVC/Rain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2800" dirty="0"/>
              <a:t>High time resolution (5 minutes)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endParaRPr lang="en-US" sz="2800" dirty="0"/>
          </a:p>
          <a:p>
            <a:pPr lvl="1">
              <a:buFont typeface="Wingdings" panose="05000000000000000000" pitchFamily="2" charset="2"/>
              <a:buChar char="v"/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2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41F97B-FEBF-437D-B96D-D3C2AEA58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957" y="394941"/>
            <a:ext cx="3224073" cy="78215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Outline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2796FC-B7CE-41C3-8935-4C32C74D09C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867124"/>
            <a:ext cx="9563100" cy="624839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D078F0-E12D-4135-8F57-ECBB2E2AE1B4}"/>
              </a:ext>
            </a:extLst>
          </p:cNvPr>
          <p:cNvSpPr txBox="1"/>
          <p:nvPr/>
        </p:nvSpPr>
        <p:spPr>
          <a:xfrm>
            <a:off x="1328285" y="182542"/>
            <a:ext cx="9788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Case 2: 2017</a:t>
            </a:r>
            <a:r>
              <a:rPr lang="ja-JP" altLang="en-US" sz="28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lang="en-US" altLang="ja-JP" sz="28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Jul.5</a:t>
            </a:r>
            <a:r>
              <a:rPr kumimoji="1" lang="en-US" altLang="ja-JP" sz="28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Heavy Rain in SW Japan</a:t>
            </a:r>
            <a:endParaRPr kumimoji="1" lang="ja-JP" altLang="en-US" sz="2800" dirty="0">
              <a:solidFill>
                <a:schemeClr val="accent1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675174-F206-4816-B9C7-29F143D5EAD8}"/>
              </a:ext>
            </a:extLst>
          </p:cNvPr>
          <p:cNvSpPr txBox="1"/>
          <p:nvPr/>
        </p:nvSpPr>
        <p:spPr>
          <a:xfrm>
            <a:off x="1218798" y="662388"/>
            <a:ext cx="830660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dirty="0">
                <a:solidFill>
                  <a:schemeClr val="accent3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Sea-level ZWD                      WVC index</a:t>
            </a:r>
            <a:endParaRPr kumimoji="1" lang="ja-JP" altLang="en-US" sz="2800" dirty="0">
              <a:solidFill>
                <a:schemeClr val="accent3">
                  <a:lumMod val="50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873EA04-CFC6-4F10-AF82-52448C7B2EAA}"/>
              </a:ext>
            </a:extLst>
          </p:cNvPr>
          <p:cNvSpPr txBox="1"/>
          <p:nvPr/>
        </p:nvSpPr>
        <p:spPr>
          <a:xfrm>
            <a:off x="10347159" y="2235984"/>
            <a:ext cx="2627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4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2017 July 5 </a:t>
            </a:r>
          </a:p>
          <a:p>
            <a:pPr algn="ctr">
              <a:defRPr/>
            </a:pPr>
            <a:r>
              <a:rPr kumimoji="1" lang="en-US" altLang="ja-JP" sz="24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07 UT(16 JST)</a:t>
            </a:r>
            <a:endParaRPr kumimoji="1" lang="ja-JP" altLang="en-US" sz="2400" dirty="0">
              <a:solidFill>
                <a:schemeClr val="accent1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021F51B-6139-4700-89D9-F0F5D82A7357}"/>
              </a:ext>
            </a:extLst>
          </p:cNvPr>
          <p:cNvSpPr/>
          <p:nvPr/>
        </p:nvSpPr>
        <p:spPr>
          <a:xfrm rot="19522910">
            <a:off x="998666" y="5568258"/>
            <a:ext cx="659237" cy="328731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3A85870-D56D-41A5-9B45-BA9BFE0031B0}"/>
              </a:ext>
            </a:extLst>
          </p:cNvPr>
          <p:cNvSpPr/>
          <p:nvPr/>
        </p:nvSpPr>
        <p:spPr>
          <a:xfrm rot="19522910">
            <a:off x="5793514" y="5564651"/>
            <a:ext cx="659237" cy="328731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E40DFBA-1A4E-49F7-885E-D75ED4FF84FC}"/>
              </a:ext>
            </a:extLst>
          </p:cNvPr>
          <p:cNvSpPr/>
          <p:nvPr/>
        </p:nvSpPr>
        <p:spPr>
          <a:xfrm rot="19522910">
            <a:off x="6416775" y="3301396"/>
            <a:ext cx="659237" cy="32873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64724A9-0994-4A42-9801-13395F42F2B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702"/>
          <a:stretch/>
        </p:blipFill>
        <p:spPr>
          <a:xfrm>
            <a:off x="3291157" y="1185608"/>
            <a:ext cx="9605010" cy="636522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07009C-56D4-44C0-81E5-6FDE8FB8C00D}"/>
              </a:ext>
            </a:extLst>
          </p:cNvPr>
          <p:cNvSpPr txBox="1"/>
          <p:nvPr/>
        </p:nvSpPr>
        <p:spPr>
          <a:xfrm>
            <a:off x="1347536" y="224593"/>
            <a:ext cx="9788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Case 3: 2019</a:t>
            </a:r>
            <a:r>
              <a:rPr lang="ja-JP" altLang="en-US" sz="28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lang="en-US" altLang="ja-JP" sz="28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Aug.27-28</a:t>
            </a:r>
            <a:r>
              <a:rPr kumimoji="1" lang="en-US" altLang="ja-JP" sz="28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Heavy Rain in SW Japan</a:t>
            </a:r>
            <a:endParaRPr kumimoji="1" lang="ja-JP" altLang="en-US" sz="2800" dirty="0">
              <a:solidFill>
                <a:schemeClr val="accent1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969344-68A2-4F0A-859F-26A562BF360A}"/>
              </a:ext>
            </a:extLst>
          </p:cNvPr>
          <p:cNvSpPr txBox="1"/>
          <p:nvPr/>
        </p:nvSpPr>
        <p:spPr>
          <a:xfrm>
            <a:off x="3940360" y="923998"/>
            <a:ext cx="830660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dirty="0">
                <a:solidFill>
                  <a:schemeClr val="accent3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Sea-level ZWD                      WVC index</a:t>
            </a:r>
            <a:endParaRPr kumimoji="1" lang="ja-JP" altLang="en-US" sz="2800" dirty="0">
              <a:solidFill>
                <a:schemeClr val="accent3">
                  <a:lumMod val="50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0E221C3-79C2-4545-A25D-1D32EAAB568E}"/>
              </a:ext>
            </a:extLst>
          </p:cNvPr>
          <p:cNvSpPr txBox="1"/>
          <p:nvPr/>
        </p:nvSpPr>
        <p:spPr>
          <a:xfrm>
            <a:off x="-360950" y="2507155"/>
            <a:ext cx="41858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4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2019 Aug 27 20UT</a:t>
            </a:r>
          </a:p>
          <a:p>
            <a:pPr algn="ctr">
              <a:defRPr/>
            </a:pPr>
            <a:r>
              <a:rPr kumimoji="1" lang="en-US" altLang="ja-JP" sz="24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(Aug 28 05JST)</a:t>
            </a:r>
            <a:endParaRPr kumimoji="1" lang="ja-JP" altLang="en-US" sz="2400" dirty="0">
              <a:solidFill>
                <a:schemeClr val="accent1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CF28204-99B9-4D9E-B222-7CF685731F1F}"/>
              </a:ext>
            </a:extLst>
          </p:cNvPr>
          <p:cNvSpPr/>
          <p:nvPr/>
        </p:nvSpPr>
        <p:spPr>
          <a:xfrm rot="19522910">
            <a:off x="3742469" y="5780293"/>
            <a:ext cx="659237" cy="328731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71A9E7B-01F6-4DB0-96EF-B1F9E8D0D58B}"/>
              </a:ext>
            </a:extLst>
          </p:cNvPr>
          <p:cNvSpPr/>
          <p:nvPr/>
        </p:nvSpPr>
        <p:spPr>
          <a:xfrm rot="19522910">
            <a:off x="9104226" y="3649860"/>
            <a:ext cx="659237" cy="32873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992E237-8CAB-4303-A561-0E4F0DA7005B}"/>
              </a:ext>
            </a:extLst>
          </p:cNvPr>
          <p:cNvSpPr/>
          <p:nvPr/>
        </p:nvSpPr>
        <p:spPr>
          <a:xfrm rot="19522910">
            <a:off x="8492416" y="5789883"/>
            <a:ext cx="659237" cy="328731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6208AA8-D844-4723-8D22-586673F2CD8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2"/>
          <a:stretch/>
        </p:blipFill>
        <p:spPr>
          <a:xfrm>
            <a:off x="594571" y="0"/>
            <a:ext cx="12286540" cy="37807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964CEB3-A82F-414D-A8EC-10156EABF056}"/>
              </a:ext>
            </a:extLst>
          </p:cNvPr>
          <p:cNvSpPr txBox="1">
            <a:spLocks/>
          </p:cNvSpPr>
          <p:nvPr/>
        </p:nvSpPr>
        <p:spPr bwMode="auto">
          <a:xfrm>
            <a:off x="63923" y="6294979"/>
            <a:ext cx="6948816" cy="134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755730">
              <a:defRPr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Heavy rain occurs when both sea-level ZWD and WVC index are high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4AAF0A10-CCCE-4E17-9997-3C075766F1D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50609" r="23135"/>
          <a:stretch/>
        </p:blipFill>
        <p:spPr>
          <a:xfrm>
            <a:off x="6719887" y="3859349"/>
            <a:ext cx="6175514" cy="368341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607BF2F-988A-4DE7-8089-84583623F47D}"/>
              </a:ext>
            </a:extLst>
          </p:cNvPr>
          <p:cNvSpPr txBox="1"/>
          <p:nvPr/>
        </p:nvSpPr>
        <p:spPr>
          <a:xfrm>
            <a:off x="3664686" y="4796456"/>
            <a:ext cx="3511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Hourly plot</a:t>
            </a:r>
            <a:endParaRPr kumimoji="1" lang="ja-JP" altLang="en-US" sz="2800" dirty="0">
              <a:solidFill>
                <a:schemeClr val="accent1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742AAAC-4C2C-499C-9504-DF17EBD71A69}"/>
              </a:ext>
            </a:extLst>
          </p:cNvPr>
          <p:cNvGrpSpPr/>
          <p:nvPr/>
        </p:nvGrpSpPr>
        <p:grpSpPr>
          <a:xfrm>
            <a:off x="768109" y="3915323"/>
            <a:ext cx="3938483" cy="2429638"/>
            <a:chOff x="1536736" y="3915323"/>
            <a:chExt cx="3938483" cy="2429638"/>
          </a:xfrm>
        </p:grpSpPr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03E1BDEA-8D77-42DE-A817-5C26027C041D}"/>
                </a:ext>
              </a:extLst>
            </p:cNvPr>
            <p:cNvCxnSpPr/>
            <p:nvPr/>
          </p:nvCxnSpPr>
          <p:spPr>
            <a:xfrm>
              <a:off x="1561480" y="5771655"/>
              <a:ext cx="326003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D346B849-A99F-42B7-9197-7BDE5B2A4C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7583" y="4643717"/>
              <a:ext cx="0" cy="15887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4C814C0-D6E6-4723-B797-61EB6E072644}"/>
                </a:ext>
              </a:extLst>
            </p:cNvPr>
            <p:cNvSpPr txBox="1"/>
            <p:nvPr/>
          </p:nvSpPr>
          <p:spPr>
            <a:xfrm>
              <a:off x="2095341" y="5883296"/>
              <a:ext cx="326003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ja-JP" sz="2400" dirty="0">
                  <a:solidFill>
                    <a:schemeClr val="bg2">
                      <a:lumMod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Sea-level ZWD</a:t>
              </a:r>
              <a:endParaRPr kumimoji="1" lang="ja-JP" altLang="en-US" sz="2400" dirty="0">
                <a:solidFill>
                  <a:schemeClr val="bg2">
                    <a:lumMod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E0D6FB33-49B4-4BD3-B159-7402DC2CDDB5}"/>
                </a:ext>
              </a:extLst>
            </p:cNvPr>
            <p:cNvSpPr txBox="1"/>
            <p:nvPr/>
          </p:nvSpPr>
          <p:spPr>
            <a:xfrm rot="16200000">
              <a:off x="1063331" y="4863089"/>
              <a:ext cx="140847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ja-JP" sz="2400" dirty="0">
                  <a:solidFill>
                    <a:schemeClr val="bg2">
                      <a:lumMod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WVC</a:t>
              </a:r>
              <a:endParaRPr kumimoji="1" lang="ja-JP" altLang="en-US" sz="2400" dirty="0">
                <a:solidFill>
                  <a:schemeClr val="bg2">
                    <a:lumMod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B6116F33-7FE3-4F91-9181-224C62D7B2B9}"/>
                </a:ext>
              </a:extLst>
            </p:cNvPr>
            <p:cNvCxnSpPr/>
            <p:nvPr/>
          </p:nvCxnSpPr>
          <p:spPr>
            <a:xfrm>
              <a:off x="3538331" y="4643717"/>
              <a:ext cx="1060174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1080A97A-385B-461F-81F9-CEDF80719FB6}"/>
                </a:ext>
              </a:extLst>
            </p:cNvPr>
            <p:cNvCxnSpPr>
              <a:cxnSpLocks/>
            </p:cNvCxnSpPr>
            <p:nvPr/>
          </p:nvCxnSpPr>
          <p:spPr>
            <a:xfrm>
              <a:off x="2907035" y="4688876"/>
              <a:ext cx="1407008" cy="7855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7F92218B-36F1-4705-B735-0F8E4C190AE9}"/>
                </a:ext>
              </a:extLst>
            </p:cNvPr>
            <p:cNvCxnSpPr>
              <a:cxnSpLocks/>
            </p:cNvCxnSpPr>
            <p:nvPr/>
          </p:nvCxnSpPr>
          <p:spPr>
            <a:xfrm>
              <a:off x="2282417" y="4780890"/>
              <a:ext cx="1747163" cy="9387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F675A941-DC97-43FB-B64F-79F995750F29}"/>
                </a:ext>
              </a:extLst>
            </p:cNvPr>
            <p:cNvCxnSpPr/>
            <p:nvPr/>
          </p:nvCxnSpPr>
          <p:spPr>
            <a:xfrm flipV="1">
              <a:off x="3419061" y="4688876"/>
              <a:ext cx="610519" cy="56137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DC5DC4A-CD3E-4E5C-8CB4-F342ABBB0CA0}"/>
                </a:ext>
              </a:extLst>
            </p:cNvPr>
            <p:cNvSpPr txBox="1"/>
            <p:nvPr/>
          </p:nvSpPr>
          <p:spPr>
            <a:xfrm>
              <a:off x="2215184" y="3915323"/>
              <a:ext cx="326003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ja-JP" sz="2000" dirty="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Higher possibility of heavy rain</a:t>
              </a:r>
              <a:endParaRPr kumimoji="1" lang="ja-JP" altLang="en-US" sz="2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5E7E3C-A932-44CA-9CE2-1F0AB34B935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3" y="19189"/>
            <a:ext cx="8660297" cy="754048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D53954E-F0B2-4FF9-84A8-82F8F7B3F062}"/>
              </a:ext>
            </a:extLst>
          </p:cNvPr>
          <p:cNvSpPr txBox="1">
            <a:spLocks/>
          </p:cNvSpPr>
          <p:nvPr/>
        </p:nvSpPr>
        <p:spPr bwMode="auto">
          <a:xfrm>
            <a:off x="8765358" y="5710452"/>
            <a:ext cx="4630108" cy="134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755730">
              <a:defRPr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High time resolution plots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D027E25-5CD9-4A77-82F0-70E0929B2827}"/>
              </a:ext>
            </a:extLst>
          </p:cNvPr>
          <p:cNvSpPr txBox="1"/>
          <p:nvPr/>
        </p:nvSpPr>
        <p:spPr>
          <a:xfrm>
            <a:off x="9031700" y="879522"/>
            <a:ext cx="3945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dirty="0">
                <a:solidFill>
                  <a:schemeClr val="accent1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Every 5 minutes</a:t>
            </a:r>
            <a:endParaRPr kumimoji="1" lang="ja-JP" altLang="en-US" sz="2800" dirty="0">
              <a:solidFill>
                <a:schemeClr val="accent1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487BBAA5-B550-46D9-905E-D533EA4653BD}"/>
              </a:ext>
            </a:extLst>
          </p:cNvPr>
          <p:cNvCxnSpPr/>
          <p:nvPr/>
        </p:nvCxnSpPr>
        <p:spPr>
          <a:xfrm>
            <a:off x="9526036" y="4043416"/>
            <a:ext cx="326003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B7B7BD09-767A-4C99-A6D3-49CA90602BB6}"/>
              </a:ext>
            </a:extLst>
          </p:cNvPr>
          <p:cNvCxnSpPr>
            <a:cxnSpLocks/>
          </p:cNvCxnSpPr>
          <p:nvPr/>
        </p:nvCxnSpPr>
        <p:spPr>
          <a:xfrm flipV="1">
            <a:off x="9992139" y="2915478"/>
            <a:ext cx="0" cy="15887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1B7ABC6-615B-41DA-867F-E5B04602A52E}"/>
              </a:ext>
            </a:extLst>
          </p:cNvPr>
          <p:cNvSpPr txBox="1"/>
          <p:nvPr/>
        </p:nvSpPr>
        <p:spPr>
          <a:xfrm>
            <a:off x="10059897" y="4155057"/>
            <a:ext cx="3260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400" dirty="0">
                <a:solidFill>
                  <a:schemeClr val="bg2">
                    <a:lumMod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Sea-level ZWD</a:t>
            </a:r>
            <a:endParaRPr kumimoji="1" lang="ja-JP" altLang="en-US" sz="2400" dirty="0">
              <a:solidFill>
                <a:schemeClr val="bg2">
                  <a:lumMod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FE445C3-B6DC-4C99-A53F-D879D0CF21DA}"/>
              </a:ext>
            </a:extLst>
          </p:cNvPr>
          <p:cNvSpPr txBox="1"/>
          <p:nvPr/>
        </p:nvSpPr>
        <p:spPr>
          <a:xfrm rot="16200000">
            <a:off x="9027887" y="3134850"/>
            <a:ext cx="1408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400" dirty="0">
                <a:solidFill>
                  <a:schemeClr val="bg2">
                    <a:lumMod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WVC</a:t>
            </a:r>
            <a:endParaRPr kumimoji="1" lang="ja-JP" altLang="en-US" sz="2400" dirty="0">
              <a:solidFill>
                <a:schemeClr val="bg2">
                  <a:lumMod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A9357ACF-8B29-43C9-A6E2-3CB3105103B4}"/>
              </a:ext>
            </a:extLst>
          </p:cNvPr>
          <p:cNvCxnSpPr/>
          <p:nvPr/>
        </p:nvCxnSpPr>
        <p:spPr>
          <a:xfrm>
            <a:off x="11502887" y="2915478"/>
            <a:ext cx="1060174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CCF92716-0F87-4849-A2F9-2A8C1C78C378}"/>
              </a:ext>
            </a:extLst>
          </p:cNvPr>
          <p:cNvCxnSpPr>
            <a:cxnSpLocks/>
          </p:cNvCxnSpPr>
          <p:nvPr/>
        </p:nvCxnSpPr>
        <p:spPr>
          <a:xfrm>
            <a:off x="10871591" y="2960637"/>
            <a:ext cx="1407008" cy="785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A04F82A8-7B91-41D4-BABD-432864B4A7A3}"/>
              </a:ext>
            </a:extLst>
          </p:cNvPr>
          <p:cNvCxnSpPr>
            <a:cxnSpLocks/>
          </p:cNvCxnSpPr>
          <p:nvPr/>
        </p:nvCxnSpPr>
        <p:spPr>
          <a:xfrm>
            <a:off x="10246973" y="3052651"/>
            <a:ext cx="1747163" cy="938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39D18ED8-431A-422B-8D0A-8E1C4CF31A2E}"/>
              </a:ext>
            </a:extLst>
          </p:cNvPr>
          <p:cNvCxnSpPr/>
          <p:nvPr/>
        </p:nvCxnSpPr>
        <p:spPr>
          <a:xfrm flipV="1">
            <a:off x="11383617" y="2960637"/>
            <a:ext cx="610519" cy="5613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EFE758F-A407-4A6B-A93A-D45BB00B3D39}"/>
              </a:ext>
            </a:extLst>
          </p:cNvPr>
          <p:cNvSpPr txBox="1"/>
          <p:nvPr/>
        </p:nvSpPr>
        <p:spPr>
          <a:xfrm>
            <a:off x="10179740" y="2187084"/>
            <a:ext cx="32600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0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Higher possibility of heavy rain</a:t>
            </a:r>
            <a:endParaRPr kumimoji="1" lang="ja-JP" altLang="en-US" sz="20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991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">
            <a:extLst>
              <a:ext uri="{FF2B5EF4-FFF2-40B4-BE49-F238E27FC236}">
                <a16:creationId xmlns:a16="http://schemas.microsoft.com/office/drawing/2014/main" id="{67193800-39F2-45D4-9539-FA29F4534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04" y="1537582"/>
            <a:ext cx="1310847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57188" indent="-357188">
              <a:tabLst>
                <a:tab pos="450850" algn="l"/>
              </a:tabLst>
            </a:pPr>
            <a:r>
              <a:rPr lang="en-US" altLang="ja-JP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1. By using atmospheric delay gradients, we reconstruct sea-level ZWD, reflecting relative humidity of the air column above the GNSS station.</a:t>
            </a:r>
          </a:p>
          <a:p>
            <a:pPr marL="357188" indent="-357188">
              <a:buFontTx/>
              <a:buAutoNum type="arabicPeriod"/>
              <a:tabLst>
                <a:tab pos="450850" algn="l"/>
              </a:tabLst>
            </a:pPr>
            <a:endParaRPr kumimoji="1" lang="en-US" altLang="ja-JP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57188" indent="-357188">
              <a:tabLst>
                <a:tab pos="450850" algn="l"/>
              </a:tabLst>
            </a:pPr>
            <a:r>
              <a:rPr lang="en-US" altLang="ja-JP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2. We studied heavy rain cases in SW Japan, 2017, 2018 and 2019</a:t>
            </a:r>
          </a:p>
          <a:p>
            <a:pPr marL="357188" indent="-357188">
              <a:buFont typeface="Calibri Light" panose="020F0302020204030204" pitchFamily="34" charset="0"/>
              <a:buAutoNum type="arabicPeriod"/>
              <a:tabLst>
                <a:tab pos="450850" algn="l"/>
              </a:tabLst>
            </a:pPr>
            <a:endParaRPr lang="en-US" altLang="ja-JP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57188" indent="-357188">
              <a:tabLst>
                <a:tab pos="450850" algn="l"/>
              </a:tabLst>
            </a:pPr>
            <a:r>
              <a:rPr lang="en-US" altLang="ja-JP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3. Heavy rain occurs when both sea-level ZWD and WVC index are high.</a:t>
            </a:r>
          </a:p>
          <a:p>
            <a:pPr marL="357188" indent="-357188">
              <a:buFont typeface="Calibri Light" panose="020F0302020204030204" pitchFamily="34" charset="0"/>
              <a:buAutoNum type="arabicPeriod"/>
              <a:tabLst>
                <a:tab pos="450850" algn="l"/>
              </a:tabLst>
            </a:pPr>
            <a:endParaRPr kumimoji="1" lang="en-US" altLang="ja-JP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57188" indent="-357188">
              <a:tabLst>
                <a:tab pos="450850" algn="l"/>
              </a:tabLst>
            </a:pPr>
            <a:r>
              <a:rPr kumimoji="1" lang="en-US" altLang="ja-JP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4. Monitoring these quantities is useful for the nowcast of heavy rains. </a:t>
            </a:r>
            <a:endParaRPr kumimoji="1" lang="ja-JP" alt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AD9E289-5280-4C11-90EF-404377D7E9D3}"/>
              </a:ext>
            </a:extLst>
          </p:cNvPr>
          <p:cNvSpPr txBox="1">
            <a:spLocks/>
          </p:cNvSpPr>
          <p:nvPr/>
        </p:nvSpPr>
        <p:spPr bwMode="auto">
          <a:xfrm>
            <a:off x="2930200" y="512893"/>
            <a:ext cx="7579373" cy="78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755730">
              <a:defRPr/>
            </a:pPr>
            <a:r>
              <a:rPr lang="en-US" sz="4800" dirty="0"/>
              <a:t>Summary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8C996D-61DA-4D04-BBC1-4E6778E6231C}"/>
              </a:ext>
            </a:extLst>
          </p:cNvPr>
          <p:cNvSpPr/>
          <p:nvPr/>
        </p:nvSpPr>
        <p:spPr>
          <a:xfrm>
            <a:off x="4916557" y="1378531"/>
            <a:ext cx="77603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“The Sun after the rain is more beautiful than the Sun before the rain!”</a:t>
            </a:r>
          </a:p>
          <a:p>
            <a:endParaRPr lang="en-US" sz="4800" dirty="0"/>
          </a:p>
          <a:p>
            <a:endParaRPr lang="en-US" sz="4800" dirty="0"/>
          </a:p>
          <a:p>
            <a:r>
              <a:rPr lang="en-US" sz="4800" dirty="0"/>
              <a:t>― Mehmet Murat </a:t>
            </a:r>
            <a:r>
              <a:rPr lang="en-US" sz="4800" dirty="0" err="1"/>
              <a:t>ildan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93371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>
            <a:extLst>
              <a:ext uri="{FF2B5EF4-FFF2-40B4-BE49-F238E27FC236}">
                <a16:creationId xmlns:a16="http://schemas.microsoft.com/office/drawing/2014/main" id="{10F26F66-E964-44E2-9BA0-0C40E6F08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0491" y="2233506"/>
            <a:ext cx="7551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/>
              <a:t>Flood in </a:t>
            </a:r>
            <a:r>
              <a:rPr lang="en-US" altLang="en-US" dirty="0" err="1"/>
              <a:t>Mabi</a:t>
            </a:r>
            <a:r>
              <a:rPr lang="en-US" altLang="en-US" dirty="0"/>
              <a:t>, Kurashiki, Okayama, SW Japan, 2018 July 8 10:07 AM (JST)</a:t>
            </a:r>
          </a:p>
        </p:txBody>
      </p:sp>
      <p:sp>
        <p:nvSpPr>
          <p:cNvPr id="5125" name="Rectangle 7">
            <a:extLst>
              <a:ext uri="{FF2B5EF4-FFF2-40B4-BE49-F238E27FC236}">
                <a16:creationId xmlns:a16="http://schemas.microsoft.com/office/drawing/2014/main" id="{0B981D93-3D9C-4AEE-82B1-1E04046D2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40" y="1014328"/>
            <a:ext cx="128269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/>
              <a:t>In June-July 2018, successive downpours in </a:t>
            </a:r>
            <a:r>
              <a:rPr lang="en-US" altLang="en-US" sz="2800" b="1" dirty="0">
                <a:solidFill>
                  <a:srgbClr val="FF0000"/>
                </a:solidFill>
              </a:rPr>
              <a:t>SW Japan</a:t>
            </a:r>
            <a:r>
              <a:rPr lang="en-US" altLang="en-US" sz="2800" dirty="0"/>
              <a:t> caused widespread floods and mudflows  known as 平成30年7月豪雨 "Heisei 30, July, heavy rain episode”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E212BC-2268-428C-8CDE-B9E6AB56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48" y="233485"/>
            <a:ext cx="13042877" cy="78084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B0F0"/>
                </a:solidFill>
              </a:rPr>
              <a:t>Disastrous rainfall in July 2018 in SW Japan by stationary front activity</a:t>
            </a:r>
          </a:p>
        </p:txBody>
      </p:sp>
      <p:sp>
        <p:nvSpPr>
          <p:cNvPr id="5127" name="Rectangle 12">
            <a:extLst>
              <a:ext uri="{FF2B5EF4-FFF2-40B4-BE49-F238E27FC236}">
                <a16:creationId xmlns:a16="http://schemas.microsoft.com/office/drawing/2014/main" id="{B0AAB7E8-7C10-43FF-BC21-97DF8CFAE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062" y="2595633"/>
            <a:ext cx="339956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/>
              <a:t>Deaths : </a:t>
            </a:r>
          </a:p>
          <a:p>
            <a:r>
              <a:rPr lang="en-US" altLang="en-US" sz="2800" dirty="0"/>
              <a:t>225 fatalities, </a:t>
            </a:r>
          </a:p>
          <a:p>
            <a:r>
              <a:rPr lang="en-US" altLang="en-US" sz="2800" dirty="0"/>
              <a:t>13 missing</a:t>
            </a:r>
          </a:p>
          <a:p>
            <a:endParaRPr lang="en-US" altLang="en-US" sz="2800" dirty="0"/>
          </a:p>
          <a:p>
            <a:r>
              <a:rPr lang="en-US" altLang="en-US" sz="2800" dirty="0"/>
              <a:t>Property damage :  </a:t>
            </a:r>
          </a:p>
          <a:p>
            <a:r>
              <a:rPr lang="en-US" altLang="en-US" sz="2800" dirty="0"/>
              <a:t>US$9.86 billion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E2BBCB83-6217-43BA-BD20-3D981E05CC70}"/>
              </a:ext>
            </a:extLst>
          </p:cNvPr>
          <p:cNvGrpSpPr>
            <a:grpSpLocks/>
          </p:cNvGrpSpPr>
          <p:nvPr/>
        </p:nvGrpSpPr>
        <p:grpSpPr bwMode="auto">
          <a:xfrm>
            <a:off x="1680652" y="3194565"/>
            <a:ext cx="3798888" cy="4114800"/>
            <a:chOff x="818" y="1250"/>
            <a:chExt cx="1763" cy="2032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377CA47-B921-476A-8876-6B11A1C20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" y="1250"/>
              <a:ext cx="559" cy="555"/>
            </a:xfrm>
            <a:custGeom>
              <a:avLst/>
              <a:gdLst>
                <a:gd name="T0" fmla="*/ 171 w 559"/>
                <a:gd name="T1" fmla="*/ 9 h 555"/>
                <a:gd name="T2" fmla="*/ 195 w 559"/>
                <a:gd name="T3" fmla="*/ 7 h 555"/>
                <a:gd name="T4" fmla="*/ 303 w 559"/>
                <a:gd name="T5" fmla="*/ 136 h 555"/>
                <a:gd name="T6" fmla="*/ 355 w 559"/>
                <a:gd name="T7" fmla="*/ 167 h 555"/>
                <a:gd name="T8" fmla="*/ 388 w 559"/>
                <a:gd name="T9" fmla="*/ 185 h 555"/>
                <a:gd name="T10" fmla="*/ 421 w 559"/>
                <a:gd name="T11" fmla="*/ 187 h 555"/>
                <a:gd name="T12" fmla="*/ 454 w 559"/>
                <a:gd name="T13" fmla="*/ 195 h 555"/>
                <a:gd name="T14" fmla="*/ 513 w 559"/>
                <a:gd name="T15" fmla="*/ 136 h 555"/>
                <a:gd name="T16" fmla="*/ 511 w 559"/>
                <a:gd name="T17" fmla="*/ 174 h 555"/>
                <a:gd name="T18" fmla="*/ 493 w 559"/>
                <a:gd name="T19" fmla="*/ 204 h 555"/>
                <a:gd name="T20" fmla="*/ 507 w 559"/>
                <a:gd name="T21" fmla="*/ 239 h 555"/>
                <a:gd name="T22" fmla="*/ 522 w 559"/>
                <a:gd name="T23" fmla="*/ 270 h 555"/>
                <a:gd name="T24" fmla="*/ 548 w 559"/>
                <a:gd name="T25" fmla="*/ 242 h 555"/>
                <a:gd name="T26" fmla="*/ 555 w 559"/>
                <a:gd name="T27" fmla="*/ 283 h 555"/>
                <a:gd name="T28" fmla="*/ 478 w 559"/>
                <a:gd name="T29" fmla="*/ 323 h 555"/>
                <a:gd name="T30" fmla="*/ 419 w 559"/>
                <a:gd name="T31" fmla="*/ 332 h 555"/>
                <a:gd name="T32" fmla="*/ 399 w 559"/>
                <a:gd name="T33" fmla="*/ 347 h 555"/>
                <a:gd name="T34" fmla="*/ 368 w 559"/>
                <a:gd name="T35" fmla="*/ 397 h 555"/>
                <a:gd name="T36" fmla="*/ 342 w 559"/>
                <a:gd name="T37" fmla="*/ 430 h 555"/>
                <a:gd name="T38" fmla="*/ 342 w 559"/>
                <a:gd name="T39" fmla="*/ 461 h 555"/>
                <a:gd name="T40" fmla="*/ 270 w 559"/>
                <a:gd name="T41" fmla="*/ 432 h 555"/>
                <a:gd name="T42" fmla="*/ 230 w 559"/>
                <a:gd name="T43" fmla="*/ 404 h 555"/>
                <a:gd name="T44" fmla="*/ 191 w 559"/>
                <a:gd name="T45" fmla="*/ 391 h 555"/>
                <a:gd name="T46" fmla="*/ 160 w 559"/>
                <a:gd name="T47" fmla="*/ 413 h 555"/>
                <a:gd name="T48" fmla="*/ 123 w 559"/>
                <a:gd name="T49" fmla="*/ 441 h 555"/>
                <a:gd name="T50" fmla="*/ 53 w 559"/>
                <a:gd name="T51" fmla="*/ 415 h 555"/>
                <a:gd name="T52" fmla="*/ 66 w 559"/>
                <a:gd name="T53" fmla="*/ 461 h 555"/>
                <a:gd name="T54" fmla="*/ 99 w 559"/>
                <a:gd name="T55" fmla="*/ 461 h 555"/>
                <a:gd name="T56" fmla="*/ 132 w 559"/>
                <a:gd name="T57" fmla="*/ 479 h 555"/>
                <a:gd name="T58" fmla="*/ 127 w 559"/>
                <a:gd name="T59" fmla="*/ 511 h 555"/>
                <a:gd name="T60" fmla="*/ 94 w 559"/>
                <a:gd name="T61" fmla="*/ 507 h 555"/>
                <a:gd name="T62" fmla="*/ 35 w 559"/>
                <a:gd name="T63" fmla="*/ 553 h 555"/>
                <a:gd name="T64" fmla="*/ 40 w 559"/>
                <a:gd name="T65" fmla="*/ 516 h 555"/>
                <a:gd name="T66" fmla="*/ 22 w 559"/>
                <a:gd name="T67" fmla="*/ 463 h 555"/>
                <a:gd name="T68" fmla="*/ 13 w 559"/>
                <a:gd name="T69" fmla="*/ 432 h 555"/>
                <a:gd name="T70" fmla="*/ 13 w 559"/>
                <a:gd name="T71" fmla="*/ 404 h 555"/>
                <a:gd name="T72" fmla="*/ 40 w 559"/>
                <a:gd name="T73" fmla="*/ 375 h 555"/>
                <a:gd name="T74" fmla="*/ 50 w 559"/>
                <a:gd name="T75" fmla="*/ 338 h 555"/>
                <a:gd name="T76" fmla="*/ 53 w 559"/>
                <a:gd name="T77" fmla="*/ 292 h 555"/>
                <a:gd name="T78" fmla="*/ 75 w 559"/>
                <a:gd name="T79" fmla="*/ 310 h 555"/>
                <a:gd name="T80" fmla="*/ 134 w 559"/>
                <a:gd name="T81" fmla="*/ 323 h 555"/>
                <a:gd name="T82" fmla="*/ 151 w 559"/>
                <a:gd name="T83" fmla="*/ 303 h 555"/>
                <a:gd name="T84" fmla="*/ 151 w 559"/>
                <a:gd name="T85" fmla="*/ 261 h 555"/>
                <a:gd name="T86" fmla="*/ 171 w 559"/>
                <a:gd name="T87" fmla="*/ 215 h 555"/>
                <a:gd name="T88" fmla="*/ 175 w 559"/>
                <a:gd name="T89" fmla="*/ 147 h 555"/>
                <a:gd name="T90" fmla="*/ 162 w 559"/>
                <a:gd name="T91" fmla="*/ 77 h 55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59"/>
                <a:gd name="T139" fmla="*/ 0 h 555"/>
                <a:gd name="T140" fmla="*/ 559 w 559"/>
                <a:gd name="T141" fmla="*/ 555 h 55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59" h="555">
                  <a:moveTo>
                    <a:pt x="158" y="16"/>
                  </a:moveTo>
                  <a:lnTo>
                    <a:pt x="160" y="9"/>
                  </a:lnTo>
                  <a:lnTo>
                    <a:pt x="171" y="9"/>
                  </a:lnTo>
                  <a:lnTo>
                    <a:pt x="182" y="0"/>
                  </a:lnTo>
                  <a:lnTo>
                    <a:pt x="186" y="7"/>
                  </a:lnTo>
                  <a:lnTo>
                    <a:pt x="195" y="7"/>
                  </a:lnTo>
                  <a:lnTo>
                    <a:pt x="204" y="24"/>
                  </a:lnTo>
                  <a:lnTo>
                    <a:pt x="219" y="31"/>
                  </a:lnTo>
                  <a:lnTo>
                    <a:pt x="303" y="136"/>
                  </a:lnTo>
                  <a:lnTo>
                    <a:pt x="331" y="165"/>
                  </a:lnTo>
                  <a:lnTo>
                    <a:pt x="340" y="169"/>
                  </a:lnTo>
                  <a:lnTo>
                    <a:pt x="355" y="167"/>
                  </a:lnTo>
                  <a:lnTo>
                    <a:pt x="364" y="167"/>
                  </a:lnTo>
                  <a:lnTo>
                    <a:pt x="377" y="169"/>
                  </a:lnTo>
                  <a:lnTo>
                    <a:pt x="388" y="185"/>
                  </a:lnTo>
                  <a:lnTo>
                    <a:pt x="395" y="191"/>
                  </a:lnTo>
                  <a:lnTo>
                    <a:pt x="406" y="191"/>
                  </a:lnTo>
                  <a:lnTo>
                    <a:pt x="421" y="187"/>
                  </a:lnTo>
                  <a:lnTo>
                    <a:pt x="432" y="185"/>
                  </a:lnTo>
                  <a:lnTo>
                    <a:pt x="445" y="195"/>
                  </a:lnTo>
                  <a:lnTo>
                    <a:pt x="454" y="195"/>
                  </a:lnTo>
                  <a:lnTo>
                    <a:pt x="478" y="185"/>
                  </a:lnTo>
                  <a:lnTo>
                    <a:pt x="498" y="163"/>
                  </a:lnTo>
                  <a:lnTo>
                    <a:pt x="513" y="136"/>
                  </a:lnTo>
                  <a:lnTo>
                    <a:pt x="522" y="132"/>
                  </a:lnTo>
                  <a:lnTo>
                    <a:pt x="524" y="147"/>
                  </a:lnTo>
                  <a:lnTo>
                    <a:pt x="511" y="174"/>
                  </a:lnTo>
                  <a:lnTo>
                    <a:pt x="493" y="182"/>
                  </a:lnTo>
                  <a:lnTo>
                    <a:pt x="491" y="187"/>
                  </a:lnTo>
                  <a:lnTo>
                    <a:pt x="493" y="204"/>
                  </a:lnTo>
                  <a:lnTo>
                    <a:pt x="491" y="220"/>
                  </a:lnTo>
                  <a:lnTo>
                    <a:pt x="498" y="231"/>
                  </a:lnTo>
                  <a:lnTo>
                    <a:pt x="507" y="239"/>
                  </a:lnTo>
                  <a:lnTo>
                    <a:pt x="513" y="244"/>
                  </a:lnTo>
                  <a:lnTo>
                    <a:pt x="515" y="261"/>
                  </a:lnTo>
                  <a:lnTo>
                    <a:pt x="522" y="270"/>
                  </a:lnTo>
                  <a:lnTo>
                    <a:pt x="526" y="272"/>
                  </a:lnTo>
                  <a:lnTo>
                    <a:pt x="535" y="270"/>
                  </a:lnTo>
                  <a:lnTo>
                    <a:pt x="548" y="242"/>
                  </a:lnTo>
                  <a:lnTo>
                    <a:pt x="559" y="257"/>
                  </a:lnTo>
                  <a:lnTo>
                    <a:pt x="559" y="272"/>
                  </a:lnTo>
                  <a:lnTo>
                    <a:pt x="555" y="283"/>
                  </a:lnTo>
                  <a:lnTo>
                    <a:pt x="539" y="290"/>
                  </a:lnTo>
                  <a:lnTo>
                    <a:pt x="500" y="301"/>
                  </a:lnTo>
                  <a:lnTo>
                    <a:pt x="478" y="323"/>
                  </a:lnTo>
                  <a:lnTo>
                    <a:pt x="454" y="332"/>
                  </a:lnTo>
                  <a:lnTo>
                    <a:pt x="436" y="338"/>
                  </a:lnTo>
                  <a:lnTo>
                    <a:pt x="419" y="332"/>
                  </a:lnTo>
                  <a:lnTo>
                    <a:pt x="410" y="332"/>
                  </a:lnTo>
                  <a:lnTo>
                    <a:pt x="406" y="340"/>
                  </a:lnTo>
                  <a:lnTo>
                    <a:pt x="399" y="347"/>
                  </a:lnTo>
                  <a:lnTo>
                    <a:pt x="395" y="356"/>
                  </a:lnTo>
                  <a:lnTo>
                    <a:pt x="388" y="356"/>
                  </a:lnTo>
                  <a:lnTo>
                    <a:pt x="368" y="397"/>
                  </a:lnTo>
                  <a:lnTo>
                    <a:pt x="360" y="411"/>
                  </a:lnTo>
                  <a:lnTo>
                    <a:pt x="351" y="417"/>
                  </a:lnTo>
                  <a:lnTo>
                    <a:pt x="342" y="430"/>
                  </a:lnTo>
                  <a:lnTo>
                    <a:pt x="344" y="450"/>
                  </a:lnTo>
                  <a:lnTo>
                    <a:pt x="347" y="452"/>
                  </a:lnTo>
                  <a:lnTo>
                    <a:pt x="342" y="461"/>
                  </a:lnTo>
                  <a:lnTo>
                    <a:pt x="331" y="465"/>
                  </a:lnTo>
                  <a:lnTo>
                    <a:pt x="281" y="437"/>
                  </a:lnTo>
                  <a:lnTo>
                    <a:pt x="270" y="432"/>
                  </a:lnTo>
                  <a:lnTo>
                    <a:pt x="250" y="422"/>
                  </a:lnTo>
                  <a:lnTo>
                    <a:pt x="237" y="411"/>
                  </a:lnTo>
                  <a:lnTo>
                    <a:pt x="230" y="404"/>
                  </a:lnTo>
                  <a:lnTo>
                    <a:pt x="215" y="395"/>
                  </a:lnTo>
                  <a:lnTo>
                    <a:pt x="200" y="395"/>
                  </a:lnTo>
                  <a:lnTo>
                    <a:pt x="191" y="391"/>
                  </a:lnTo>
                  <a:lnTo>
                    <a:pt x="180" y="391"/>
                  </a:lnTo>
                  <a:lnTo>
                    <a:pt x="171" y="402"/>
                  </a:lnTo>
                  <a:lnTo>
                    <a:pt x="160" y="413"/>
                  </a:lnTo>
                  <a:lnTo>
                    <a:pt x="138" y="417"/>
                  </a:lnTo>
                  <a:lnTo>
                    <a:pt x="134" y="430"/>
                  </a:lnTo>
                  <a:lnTo>
                    <a:pt x="123" y="441"/>
                  </a:lnTo>
                  <a:lnTo>
                    <a:pt x="99" y="413"/>
                  </a:lnTo>
                  <a:lnTo>
                    <a:pt x="66" y="413"/>
                  </a:lnTo>
                  <a:lnTo>
                    <a:pt x="53" y="415"/>
                  </a:lnTo>
                  <a:lnTo>
                    <a:pt x="50" y="430"/>
                  </a:lnTo>
                  <a:lnTo>
                    <a:pt x="57" y="454"/>
                  </a:lnTo>
                  <a:lnTo>
                    <a:pt x="66" y="461"/>
                  </a:lnTo>
                  <a:lnTo>
                    <a:pt x="72" y="461"/>
                  </a:lnTo>
                  <a:lnTo>
                    <a:pt x="79" y="457"/>
                  </a:lnTo>
                  <a:lnTo>
                    <a:pt x="99" y="461"/>
                  </a:lnTo>
                  <a:lnTo>
                    <a:pt x="112" y="476"/>
                  </a:lnTo>
                  <a:lnTo>
                    <a:pt x="121" y="479"/>
                  </a:lnTo>
                  <a:lnTo>
                    <a:pt x="132" y="479"/>
                  </a:lnTo>
                  <a:lnTo>
                    <a:pt x="138" y="492"/>
                  </a:lnTo>
                  <a:lnTo>
                    <a:pt x="138" y="509"/>
                  </a:lnTo>
                  <a:lnTo>
                    <a:pt x="127" y="511"/>
                  </a:lnTo>
                  <a:lnTo>
                    <a:pt x="118" y="507"/>
                  </a:lnTo>
                  <a:lnTo>
                    <a:pt x="101" y="505"/>
                  </a:lnTo>
                  <a:lnTo>
                    <a:pt x="94" y="507"/>
                  </a:lnTo>
                  <a:lnTo>
                    <a:pt x="83" y="516"/>
                  </a:lnTo>
                  <a:lnTo>
                    <a:pt x="46" y="555"/>
                  </a:lnTo>
                  <a:lnTo>
                    <a:pt x="35" y="553"/>
                  </a:lnTo>
                  <a:lnTo>
                    <a:pt x="22" y="531"/>
                  </a:lnTo>
                  <a:lnTo>
                    <a:pt x="22" y="525"/>
                  </a:lnTo>
                  <a:lnTo>
                    <a:pt x="40" y="516"/>
                  </a:lnTo>
                  <a:lnTo>
                    <a:pt x="46" y="501"/>
                  </a:lnTo>
                  <a:lnTo>
                    <a:pt x="40" y="483"/>
                  </a:lnTo>
                  <a:lnTo>
                    <a:pt x="22" y="463"/>
                  </a:lnTo>
                  <a:lnTo>
                    <a:pt x="7" y="450"/>
                  </a:lnTo>
                  <a:lnTo>
                    <a:pt x="0" y="435"/>
                  </a:lnTo>
                  <a:lnTo>
                    <a:pt x="13" y="432"/>
                  </a:lnTo>
                  <a:lnTo>
                    <a:pt x="18" y="419"/>
                  </a:lnTo>
                  <a:lnTo>
                    <a:pt x="18" y="411"/>
                  </a:lnTo>
                  <a:lnTo>
                    <a:pt x="13" y="404"/>
                  </a:lnTo>
                  <a:lnTo>
                    <a:pt x="13" y="393"/>
                  </a:lnTo>
                  <a:lnTo>
                    <a:pt x="26" y="382"/>
                  </a:lnTo>
                  <a:lnTo>
                    <a:pt x="40" y="375"/>
                  </a:lnTo>
                  <a:lnTo>
                    <a:pt x="46" y="371"/>
                  </a:lnTo>
                  <a:lnTo>
                    <a:pt x="50" y="356"/>
                  </a:lnTo>
                  <a:lnTo>
                    <a:pt x="50" y="338"/>
                  </a:lnTo>
                  <a:lnTo>
                    <a:pt x="44" y="325"/>
                  </a:lnTo>
                  <a:lnTo>
                    <a:pt x="44" y="316"/>
                  </a:lnTo>
                  <a:lnTo>
                    <a:pt x="53" y="292"/>
                  </a:lnTo>
                  <a:lnTo>
                    <a:pt x="59" y="290"/>
                  </a:lnTo>
                  <a:lnTo>
                    <a:pt x="68" y="294"/>
                  </a:lnTo>
                  <a:lnTo>
                    <a:pt x="75" y="310"/>
                  </a:lnTo>
                  <a:lnTo>
                    <a:pt x="105" y="321"/>
                  </a:lnTo>
                  <a:lnTo>
                    <a:pt x="127" y="318"/>
                  </a:lnTo>
                  <a:lnTo>
                    <a:pt x="134" y="323"/>
                  </a:lnTo>
                  <a:lnTo>
                    <a:pt x="138" y="318"/>
                  </a:lnTo>
                  <a:lnTo>
                    <a:pt x="151" y="323"/>
                  </a:lnTo>
                  <a:lnTo>
                    <a:pt x="151" y="303"/>
                  </a:lnTo>
                  <a:lnTo>
                    <a:pt x="154" y="285"/>
                  </a:lnTo>
                  <a:lnTo>
                    <a:pt x="154" y="270"/>
                  </a:lnTo>
                  <a:lnTo>
                    <a:pt x="151" y="261"/>
                  </a:lnTo>
                  <a:lnTo>
                    <a:pt x="149" y="250"/>
                  </a:lnTo>
                  <a:lnTo>
                    <a:pt x="154" y="235"/>
                  </a:lnTo>
                  <a:lnTo>
                    <a:pt x="171" y="215"/>
                  </a:lnTo>
                  <a:lnTo>
                    <a:pt x="167" y="187"/>
                  </a:lnTo>
                  <a:lnTo>
                    <a:pt x="173" y="169"/>
                  </a:lnTo>
                  <a:lnTo>
                    <a:pt x="175" y="147"/>
                  </a:lnTo>
                  <a:lnTo>
                    <a:pt x="175" y="121"/>
                  </a:lnTo>
                  <a:lnTo>
                    <a:pt x="171" y="92"/>
                  </a:lnTo>
                  <a:lnTo>
                    <a:pt x="162" y="77"/>
                  </a:lnTo>
                  <a:lnTo>
                    <a:pt x="156" y="62"/>
                  </a:lnTo>
                  <a:lnTo>
                    <a:pt x="158" y="16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E966E5F-1EC2-40CB-BDE1-82135F508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" y="1799"/>
              <a:ext cx="1195" cy="1079"/>
            </a:xfrm>
            <a:custGeom>
              <a:avLst/>
              <a:gdLst>
                <a:gd name="T0" fmla="*/ 336 w 1195"/>
                <a:gd name="T1" fmla="*/ 924 h 1079"/>
                <a:gd name="T2" fmla="*/ 274 w 1195"/>
                <a:gd name="T3" fmla="*/ 932 h 1079"/>
                <a:gd name="T4" fmla="*/ 198 w 1195"/>
                <a:gd name="T5" fmla="*/ 961 h 1079"/>
                <a:gd name="T6" fmla="*/ 167 w 1195"/>
                <a:gd name="T7" fmla="*/ 979 h 1079"/>
                <a:gd name="T8" fmla="*/ 108 w 1195"/>
                <a:gd name="T9" fmla="*/ 979 h 1079"/>
                <a:gd name="T10" fmla="*/ 46 w 1195"/>
                <a:gd name="T11" fmla="*/ 987 h 1079"/>
                <a:gd name="T12" fmla="*/ 16 w 1195"/>
                <a:gd name="T13" fmla="*/ 965 h 1079"/>
                <a:gd name="T14" fmla="*/ 49 w 1195"/>
                <a:gd name="T15" fmla="*/ 921 h 1079"/>
                <a:gd name="T16" fmla="*/ 125 w 1195"/>
                <a:gd name="T17" fmla="*/ 895 h 1079"/>
                <a:gd name="T18" fmla="*/ 213 w 1195"/>
                <a:gd name="T19" fmla="*/ 821 h 1079"/>
                <a:gd name="T20" fmla="*/ 281 w 1195"/>
                <a:gd name="T21" fmla="*/ 779 h 1079"/>
                <a:gd name="T22" fmla="*/ 321 w 1195"/>
                <a:gd name="T23" fmla="*/ 790 h 1079"/>
                <a:gd name="T24" fmla="*/ 456 w 1195"/>
                <a:gd name="T25" fmla="*/ 779 h 1079"/>
                <a:gd name="T26" fmla="*/ 496 w 1195"/>
                <a:gd name="T27" fmla="*/ 779 h 1079"/>
                <a:gd name="T28" fmla="*/ 522 w 1195"/>
                <a:gd name="T29" fmla="*/ 783 h 1079"/>
                <a:gd name="T30" fmla="*/ 566 w 1195"/>
                <a:gd name="T31" fmla="*/ 783 h 1079"/>
                <a:gd name="T32" fmla="*/ 568 w 1195"/>
                <a:gd name="T33" fmla="*/ 737 h 1079"/>
                <a:gd name="T34" fmla="*/ 654 w 1195"/>
                <a:gd name="T35" fmla="*/ 634 h 1079"/>
                <a:gd name="T36" fmla="*/ 689 w 1195"/>
                <a:gd name="T37" fmla="*/ 540 h 1079"/>
                <a:gd name="T38" fmla="*/ 682 w 1195"/>
                <a:gd name="T39" fmla="*/ 573 h 1079"/>
                <a:gd name="T40" fmla="*/ 682 w 1195"/>
                <a:gd name="T41" fmla="*/ 612 h 1079"/>
                <a:gd name="T42" fmla="*/ 728 w 1195"/>
                <a:gd name="T43" fmla="*/ 610 h 1079"/>
                <a:gd name="T44" fmla="*/ 880 w 1195"/>
                <a:gd name="T45" fmla="*/ 489 h 1079"/>
                <a:gd name="T46" fmla="*/ 943 w 1195"/>
                <a:gd name="T47" fmla="*/ 384 h 1079"/>
                <a:gd name="T48" fmla="*/ 996 w 1195"/>
                <a:gd name="T49" fmla="*/ 276 h 1079"/>
                <a:gd name="T50" fmla="*/ 954 w 1195"/>
                <a:gd name="T51" fmla="*/ 206 h 1079"/>
                <a:gd name="T52" fmla="*/ 974 w 1195"/>
                <a:gd name="T53" fmla="*/ 125 h 1079"/>
                <a:gd name="T54" fmla="*/ 992 w 1195"/>
                <a:gd name="T55" fmla="*/ 105 h 1079"/>
                <a:gd name="T56" fmla="*/ 1011 w 1195"/>
                <a:gd name="T57" fmla="*/ 55 h 1079"/>
                <a:gd name="T58" fmla="*/ 1053 w 1195"/>
                <a:gd name="T59" fmla="*/ 61 h 1079"/>
                <a:gd name="T60" fmla="*/ 1068 w 1195"/>
                <a:gd name="T61" fmla="*/ 70 h 1079"/>
                <a:gd name="T62" fmla="*/ 1103 w 1195"/>
                <a:gd name="T63" fmla="*/ 24 h 1079"/>
                <a:gd name="T64" fmla="*/ 1075 w 1195"/>
                <a:gd name="T65" fmla="*/ 0 h 1079"/>
                <a:gd name="T66" fmla="*/ 1106 w 1195"/>
                <a:gd name="T67" fmla="*/ 11 h 1079"/>
                <a:gd name="T68" fmla="*/ 1119 w 1195"/>
                <a:gd name="T69" fmla="*/ 39 h 1079"/>
                <a:gd name="T70" fmla="*/ 1195 w 1195"/>
                <a:gd name="T71" fmla="*/ 237 h 1079"/>
                <a:gd name="T72" fmla="*/ 1152 w 1195"/>
                <a:gd name="T73" fmla="*/ 412 h 1079"/>
                <a:gd name="T74" fmla="*/ 1106 w 1195"/>
                <a:gd name="T75" fmla="*/ 410 h 1079"/>
                <a:gd name="T76" fmla="*/ 1068 w 1195"/>
                <a:gd name="T77" fmla="*/ 641 h 1079"/>
                <a:gd name="T78" fmla="*/ 1097 w 1195"/>
                <a:gd name="T79" fmla="*/ 766 h 1079"/>
                <a:gd name="T80" fmla="*/ 1005 w 1195"/>
                <a:gd name="T81" fmla="*/ 858 h 1079"/>
                <a:gd name="T82" fmla="*/ 1009 w 1195"/>
                <a:gd name="T83" fmla="*/ 768 h 1079"/>
                <a:gd name="T84" fmla="*/ 970 w 1195"/>
                <a:gd name="T85" fmla="*/ 829 h 1079"/>
                <a:gd name="T86" fmla="*/ 926 w 1195"/>
                <a:gd name="T87" fmla="*/ 827 h 1079"/>
                <a:gd name="T88" fmla="*/ 910 w 1195"/>
                <a:gd name="T89" fmla="*/ 884 h 1079"/>
                <a:gd name="T90" fmla="*/ 886 w 1195"/>
                <a:gd name="T91" fmla="*/ 917 h 1079"/>
                <a:gd name="T92" fmla="*/ 886 w 1195"/>
                <a:gd name="T93" fmla="*/ 849 h 1079"/>
                <a:gd name="T94" fmla="*/ 840 w 1195"/>
                <a:gd name="T95" fmla="*/ 862 h 1079"/>
                <a:gd name="T96" fmla="*/ 766 w 1195"/>
                <a:gd name="T97" fmla="*/ 900 h 1079"/>
                <a:gd name="T98" fmla="*/ 737 w 1195"/>
                <a:gd name="T99" fmla="*/ 906 h 1079"/>
                <a:gd name="T100" fmla="*/ 691 w 1195"/>
                <a:gd name="T101" fmla="*/ 915 h 1079"/>
                <a:gd name="T102" fmla="*/ 709 w 1195"/>
                <a:gd name="T103" fmla="*/ 889 h 1079"/>
                <a:gd name="T104" fmla="*/ 676 w 1195"/>
                <a:gd name="T105" fmla="*/ 867 h 1079"/>
                <a:gd name="T106" fmla="*/ 654 w 1195"/>
                <a:gd name="T107" fmla="*/ 871 h 1079"/>
                <a:gd name="T108" fmla="*/ 636 w 1195"/>
                <a:gd name="T109" fmla="*/ 913 h 1079"/>
                <a:gd name="T110" fmla="*/ 628 w 1195"/>
                <a:gd name="T111" fmla="*/ 970 h 1079"/>
                <a:gd name="T112" fmla="*/ 535 w 1195"/>
                <a:gd name="T113" fmla="*/ 1079 h 1079"/>
                <a:gd name="T114" fmla="*/ 487 w 1195"/>
                <a:gd name="T115" fmla="*/ 1018 h 1079"/>
                <a:gd name="T116" fmla="*/ 494 w 1195"/>
                <a:gd name="T117" fmla="*/ 985 h 1079"/>
                <a:gd name="T118" fmla="*/ 485 w 1195"/>
                <a:gd name="T119" fmla="*/ 941 h 1079"/>
                <a:gd name="T120" fmla="*/ 463 w 1195"/>
                <a:gd name="T121" fmla="*/ 910 h 1079"/>
                <a:gd name="T122" fmla="*/ 430 w 1195"/>
                <a:gd name="T123" fmla="*/ 891 h 107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95"/>
                <a:gd name="T187" fmla="*/ 0 h 1079"/>
                <a:gd name="T188" fmla="*/ 1195 w 1195"/>
                <a:gd name="T189" fmla="*/ 1079 h 107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95" h="1079">
                  <a:moveTo>
                    <a:pt x="364" y="926"/>
                  </a:moveTo>
                  <a:lnTo>
                    <a:pt x="336" y="932"/>
                  </a:lnTo>
                  <a:lnTo>
                    <a:pt x="336" y="924"/>
                  </a:lnTo>
                  <a:lnTo>
                    <a:pt x="325" y="917"/>
                  </a:lnTo>
                  <a:lnTo>
                    <a:pt x="305" y="932"/>
                  </a:lnTo>
                  <a:lnTo>
                    <a:pt x="274" y="932"/>
                  </a:lnTo>
                  <a:lnTo>
                    <a:pt x="259" y="950"/>
                  </a:lnTo>
                  <a:lnTo>
                    <a:pt x="231" y="950"/>
                  </a:lnTo>
                  <a:lnTo>
                    <a:pt x="198" y="961"/>
                  </a:lnTo>
                  <a:lnTo>
                    <a:pt x="200" y="939"/>
                  </a:lnTo>
                  <a:lnTo>
                    <a:pt x="180" y="937"/>
                  </a:lnTo>
                  <a:lnTo>
                    <a:pt x="167" y="979"/>
                  </a:lnTo>
                  <a:lnTo>
                    <a:pt x="145" y="1000"/>
                  </a:lnTo>
                  <a:lnTo>
                    <a:pt x="121" y="1000"/>
                  </a:lnTo>
                  <a:lnTo>
                    <a:pt x="108" y="979"/>
                  </a:lnTo>
                  <a:lnTo>
                    <a:pt x="90" y="974"/>
                  </a:lnTo>
                  <a:lnTo>
                    <a:pt x="82" y="983"/>
                  </a:lnTo>
                  <a:lnTo>
                    <a:pt x="46" y="987"/>
                  </a:lnTo>
                  <a:lnTo>
                    <a:pt x="44" y="972"/>
                  </a:lnTo>
                  <a:lnTo>
                    <a:pt x="0" y="976"/>
                  </a:lnTo>
                  <a:lnTo>
                    <a:pt x="16" y="965"/>
                  </a:lnTo>
                  <a:lnTo>
                    <a:pt x="20" y="957"/>
                  </a:lnTo>
                  <a:lnTo>
                    <a:pt x="18" y="935"/>
                  </a:lnTo>
                  <a:lnTo>
                    <a:pt x="49" y="921"/>
                  </a:lnTo>
                  <a:lnTo>
                    <a:pt x="66" y="932"/>
                  </a:lnTo>
                  <a:lnTo>
                    <a:pt x="95" y="897"/>
                  </a:lnTo>
                  <a:lnTo>
                    <a:pt x="125" y="895"/>
                  </a:lnTo>
                  <a:lnTo>
                    <a:pt x="149" y="867"/>
                  </a:lnTo>
                  <a:lnTo>
                    <a:pt x="169" y="849"/>
                  </a:lnTo>
                  <a:lnTo>
                    <a:pt x="213" y="821"/>
                  </a:lnTo>
                  <a:lnTo>
                    <a:pt x="215" y="801"/>
                  </a:lnTo>
                  <a:lnTo>
                    <a:pt x="264" y="788"/>
                  </a:lnTo>
                  <a:lnTo>
                    <a:pt x="281" y="779"/>
                  </a:lnTo>
                  <a:lnTo>
                    <a:pt x="281" y="801"/>
                  </a:lnTo>
                  <a:lnTo>
                    <a:pt x="292" y="801"/>
                  </a:lnTo>
                  <a:lnTo>
                    <a:pt x="321" y="790"/>
                  </a:lnTo>
                  <a:lnTo>
                    <a:pt x="329" y="794"/>
                  </a:lnTo>
                  <a:lnTo>
                    <a:pt x="410" y="777"/>
                  </a:lnTo>
                  <a:lnTo>
                    <a:pt x="456" y="779"/>
                  </a:lnTo>
                  <a:lnTo>
                    <a:pt x="496" y="766"/>
                  </a:lnTo>
                  <a:lnTo>
                    <a:pt x="503" y="777"/>
                  </a:lnTo>
                  <a:lnTo>
                    <a:pt x="496" y="779"/>
                  </a:lnTo>
                  <a:lnTo>
                    <a:pt x="496" y="801"/>
                  </a:lnTo>
                  <a:lnTo>
                    <a:pt x="511" y="801"/>
                  </a:lnTo>
                  <a:lnTo>
                    <a:pt x="522" y="783"/>
                  </a:lnTo>
                  <a:lnTo>
                    <a:pt x="540" y="801"/>
                  </a:lnTo>
                  <a:lnTo>
                    <a:pt x="566" y="790"/>
                  </a:lnTo>
                  <a:lnTo>
                    <a:pt x="566" y="783"/>
                  </a:lnTo>
                  <a:lnTo>
                    <a:pt x="588" y="770"/>
                  </a:lnTo>
                  <a:lnTo>
                    <a:pt x="579" y="755"/>
                  </a:lnTo>
                  <a:lnTo>
                    <a:pt x="568" y="737"/>
                  </a:lnTo>
                  <a:lnTo>
                    <a:pt x="581" y="709"/>
                  </a:lnTo>
                  <a:lnTo>
                    <a:pt x="619" y="678"/>
                  </a:lnTo>
                  <a:lnTo>
                    <a:pt x="654" y="634"/>
                  </a:lnTo>
                  <a:lnTo>
                    <a:pt x="649" y="577"/>
                  </a:lnTo>
                  <a:lnTo>
                    <a:pt x="671" y="542"/>
                  </a:lnTo>
                  <a:lnTo>
                    <a:pt x="689" y="540"/>
                  </a:lnTo>
                  <a:lnTo>
                    <a:pt x="724" y="524"/>
                  </a:lnTo>
                  <a:lnTo>
                    <a:pt x="704" y="562"/>
                  </a:lnTo>
                  <a:lnTo>
                    <a:pt x="682" y="573"/>
                  </a:lnTo>
                  <a:lnTo>
                    <a:pt x="678" y="586"/>
                  </a:lnTo>
                  <a:lnTo>
                    <a:pt x="689" y="590"/>
                  </a:lnTo>
                  <a:lnTo>
                    <a:pt x="682" y="612"/>
                  </a:lnTo>
                  <a:lnTo>
                    <a:pt x="687" y="627"/>
                  </a:lnTo>
                  <a:lnTo>
                    <a:pt x="709" y="634"/>
                  </a:lnTo>
                  <a:lnTo>
                    <a:pt x="728" y="610"/>
                  </a:lnTo>
                  <a:lnTo>
                    <a:pt x="823" y="573"/>
                  </a:lnTo>
                  <a:lnTo>
                    <a:pt x="875" y="513"/>
                  </a:lnTo>
                  <a:lnTo>
                    <a:pt x="880" y="489"/>
                  </a:lnTo>
                  <a:lnTo>
                    <a:pt x="921" y="458"/>
                  </a:lnTo>
                  <a:lnTo>
                    <a:pt x="930" y="443"/>
                  </a:lnTo>
                  <a:lnTo>
                    <a:pt x="943" y="384"/>
                  </a:lnTo>
                  <a:lnTo>
                    <a:pt x="970" y="353"/>
                  </a:lnTo>
                  <a:lnTo>
                    <a:pt x="976" y="305"/>
                  </a:lnTo>
                  <a:lnTo>
                    <a:pt x="996" y="276"/>
                  </a:lnTo>
                  <a:lnTo>
                    <a:pt x="994" y="228"/>
                  </a:lnTo>
                  <a:lnTo>
                    <a:pt x="974" y="221"/>
                  </a:lnTo>
                  <a:lnTo>
                    <a:pt x="954" y="206"/>
                  </a:lnTo>
                  <a:lnTo>
                    <a:pt x="967" y="199"/>
                  </a:lnTo>
                  <a:lnTo>
                    <a:pt x="987" y="156"/>
                  </a:lnTo>
                  <a:lnTo>
                    <a:pt x="974" y="125"/>
                  </a:lnTo>
                  <a:lnTo>
                    <a:pt x="972" y="112"/>
                  </a:lnTo>
                  <a:lnTo>
                    <a:pt x="976" y="105"/>
                  </a:lnTo>
                  <a:lnTo>
                    <a:pt x="992" y="105"/>
                  </a:lnTo>
                  <a:lnTo>
                    <a:pt x="1009" y="81"/>
                  </a:lnTo>
                  <a:lnTo>
                    <a:pt x="1013" y="66"/>
                  </a:lnTo>
                  <a:lnTo>
                    <a:pt x="1011" y="55"/>
                  </a:lnTo>
                  <a:lnTo>
                    <a:pt x="1013" y="37"/>
                  </a:lnTo>
                  <a:lnTo>
                    <a:pt x="1040" y="33"/>
                  </a:lnTo>
                  <a:lnTo>
                    <a:pt x="1053" y="61"/>
                  </a:lnTo>
                  <a:lnTo>
                    <a:pt x="1051" y="83"/>
                  </a:lnTo>
                  <a:lnTo>
                    <a:pt x="1064" y="81"/>
                  </a:lnTo>
                  <a:lnTo>
                    <a:pt x="1068" y="70"/>
                  </a:lnTo>
                  <a:lnTo>
                    <a:pt x="1101" y="79"/>
                  </a:lnTo>
                  <a:lnTo>
                    <a:pt x="1112" y="50"/>
                  </a:lnTo>
                  <a:lnTo>
                    <a:pt x="1103" y="24"/>
                  </a:lnTo>
                  <a:lnTo>
                    <a:pt x="1062" y="37"/>
                  </a:lnTo>
                  <a:lnTo>
                    <a:pt x="1068" y="11"/>
                  </a:lnTo>
                  <a:lnTo>
                    <a:pt x="1075" y="0"/>
                  </a:lnTo>
                  <a:lnTo>
                    <a:pt x="1086" y="0"/>
                  </a:lnTo>
                  <a:lnTo>
                    <a:pt x="1097" y="6"/>
                  </a:lnTo>
                  <a:lnTo>
                    <a:pt x="1106" y="11"/>
                  </a:lnTo>
                  <a:lnTo>
                    <a:pt x="1123" y="4"/>
                  </a:lnTo>
                  <a:lnTo>
                    <a:pt x="1130" y="15"/>
                  </a:lnTo>
                  <a:lnTo>
                    <a:pt x="1119" y="39"/>
                  </a:lnTo>
                  <a:lnTo>
                    <a:pt x="1119" y="85"/>
                  </a:lnTo>
                  <a:lnTo>
                    <a:pt x="1156" y="125"/>
                  </a:lnTo>
                  <a:lnTo>
                    <a:pt x="1195" y="237"/>
                  </a:lnTo>
                  <a:lnTo>
                    <a:pt x="1174" y="333"/>
                  </a:lnTo>
                  <a:lnTo>
                    <a:pt x="1152" y="351"/>
                  </a:lnTo>
                  <a:lnTo>
                    <a:pt x="1152" y="412"/>
                  </a:lnTo>
                  <a:lnTo>
                    <a:pt x="1141" y="417"/>
                  </a:lnTo>
                  <a:lnTo>
                    <a:pt x="1134" y="390"/>
                  </a:lnTo>
                  <a:lnTo>
                    <a:pt x="1106" y="410"/>
                  </a:lnTo>
                  <a:lnTo>
                    <a:pt x="1112" y="540"/>
                  </a:lnTo>
                  <a:lnTo>
                    <a:pt x="1090" y="614"/>
                  </a:lnTo>
                  <a:lnTo>
                    <a:pt x="1068" y="641"/>
                  </a:lnTo>
                  <a:lnTo>
                    <a:pt x="1079" y="722"/>
                  </a:lnTo>
                  <a:lnTo>
                    <a:pt x="1099" y="737"/>
                  </a:lnTo>
                  <a:lnTo>
                    <a:pt x="1097" y="766"/>
                  </a:lnTo>
                  <a:lnTo>
                    <a:pt x="1062" y="788"/>
                  </a:lnTo>
                  <a:lnTo>
                    <a:pt x="1062" y="818"/>
                  </a:lnTo>
                  <a:lnTo>
                    <a:pt x="1005" y="858"/>
                  </a:lnTo>
                  <a:lnTo>
                    <a:pt x="987" y="827"/>
                  </a:lnTo>
                  <a:lnTo>
                    <a:pt x="1013" y="774"/>
                  </a:lnTo>
                  <a:lnTo>
                    <a:pt x="1009" y="768"/>
                  </a:lnTo>
                  <a:lnTo>
                    <a:pt x="961" y="792"/>
                  </a:lnTo>
                  <a:lnTo>
                    <a:pt x="976" y="823"/>
                  </a:lnTo>
                  <a:lnTo>
                    <a:pt x="970" y="829"/>
                  </a:lnTo>
                  <a:lnTo>
                    <a:pt x="961" y="821"/>
                  </a:lnTo>
                  <a:lnTo>
                    <a:pt x="937" y="816"/>
                  </a:lnTo>
                  <a:lnTo>
                    <a:pt x="926" y="827"/>
                  </a:lnTo>
                  <a:lnTo>
                    <a:pt x="921" y="869"/>
                  </a:lnTo>
                  <a:lnTo>
                    <a:pt x="921" y="880"/>
                  </a:lnTo>
                  <a:lnTo>
                    <a:pt x="910" y="884"/>
                  </a:lnTo>
                  <a:lnTo>
                    <a:pt x="913" y="893"/>
                  </a:lnTo>
                  <a:lnTo>
                    <a:pt x="908" y="910"/>
                  </a:lnTo>
                  <a:lnTo>
                    <a:pt x="886" y="917"/>
                  </a:lnTo>
                  <a:lnTo>
                    <a:pt x="878" y="904"/>
                  </a:lnTo>
                  <a:lnTo>
                    <a:pt x="875" y="884"/>
                  </a:lnTo>
                  <a:lnTo>
                    <a:pt x="886" y="849"/>
                  </a:lnTo>
                  <a:lnTo>
                    <a:pt x="875" y="849"/>
                  </a:lnTo>
                  <a:lnTo>
                    <a:pt x="867" y="860"/>
                  </a:lnTo>
                  <a:lnTo>
                    <a:pt x="840" y="862"/>
                  </a:lnTo>
                  <a:lnTo>
                    <a:pt x="823" y="902"/>
                  </a:lnTo>
                  <a:lnTo>
                    <a:pt x="774" y="910"/>
                  </a:lnTo>
                  <a:lnTo>
                    <a:pt x="766" y="900"/>
                  </a:lnTo>
                  <a:lnTo>
                    <a:pt x="755" y="893"/>
                  </a:lnTo>
                  <a:lnTo>
                    <a:pt x="744" y="900"/>
                  </a:lnTo>
                  <a:lnTo>
                    <a:pt x="737" y="906"/>
                  </a:lnTo>
                  <a:lnTo>
                    <a:pt x="733" y="917"/>
                  </a:lnTo>
                  <a:lnTo>
                    <a:pt x="693" y="921"/>
                  </a:lnTo>
                  <a:lnTo>
                    <a:pt x="691" y="915"/>
                  </a:lnTo>
                  <a:lnTo>
                    <a:pt x="724" y="904"/>
                  </a:lnTo>
                  <a:lnTo>
                    <a:pt x="726" y="895"/>
                  </a:lnTo>
                  <a:lnTo>
                    <a:pt x="709" y="889"/>
                  </a:lnTo>
                  <a:lnTo>
                    <a:pt x="671" y="895"/>
                  </a:lnTo>
                  <a:lnTo>
                    <a:pt x="676" y="875"/>
                  </a:lnTo>
                  <a:lnTo>
                    <a:pt x="676" y="867"/>
                  </a:lnTo>
                  <a:lnTo>
                    <a:pt x="667" y="856"/>
                  </a:lnTo>
                  <a:lnTo>
                    <a:pt x="647" y="860"/>
                  </a:lnTo>
                  <a:lnTo>
                    <a:pt x="654" y="871"/>
                  </a:lnTo>
                  <a:lnTo>
                    <a:pt x="643" y="878"/>
                  </a:lnTo>
                  <a:lnTo>
                    <a:pt x="632" y="900"/>
                  </a:lnTo>
                  <a:lnTo>
                    <a:pt x="636" y="913"/>
                  </a:lnTo>
                  <a:lnTo>
                    <a:pt x="676" y="948"/>
                  </a:lnTo>
                  <a:lnTo>
                    <a:pt x="663" y="965"/>
                  </a:lnTo>
                  <a:lnTo>
                    <a:pt x="628" y="970"/>
                  </a:lnTo>
                  <a:lnTo>
                    <a:pt x="579" y="1042"/>
                  </a:lnTo>
                  <a:lnTo>
                    <a:pt x="555" y="1077"/>
                  </a:lnTo>
                  <a:lnTo>
                    <a:pt x="535" y="1079"/>
                  </a:lnTo>
                  <a:lnTo>
                    <a:pt x="535" y="1066"/>
                  </a:lnTo>
                  <a:lnTo>
                    <a:pt x="513" y="1053"/>
                  </a:lnTo>
                  <a:lnTo>
                    <a:pt x="487" y="1018"/>
                  </a:lnTo>
                  <a:lnTo>
                    <a:pt x="481" y="1011"/>
                  </a:lnTo>
                  <a:lnTo>
                    <a:pt x="478" y="987"/>
                  </a:lnTo>
                  <a:lnTo>
                    <a:pt x="494" y="985"/>
                  </a:lnTo>
                  <a:lnTo>
                    <a:pt x="498" y="972"/>
                  </a:lnTo>
                  <a:lnTo>
                    <a:pt x="485" y="968"/>
                  </a:lnTo>
                  <a:lnTo>
                    <a:pt x="485" y="941"/>
                  </a:lnTo>
                  <a:lnTo>
                    <a:pt x="531" y="926"/>
                  </a:lnTo>
                  <a:lnTo>
                    <a:pt x="527" y="900"/>
                  </a:lnTo>
                  <a:lnTo>
                    <a:pt x="463" y="910"/>
                  </a:lnTo>
                  <a:lnTo>
                    <a:pt x="456" y="915"/>
                  </a:lnTo>
                  <a:lnTo>
                    <a:pt x="456" y="895"/>
                  </a:lnTo>
                  <a:lnTo>
                    <a:pt x="430" y="891"/>
                  </a:lnTo>
                  <a:lnTo>
                    <a:pt x="375" y="906"/>
                  </a:lnTo>
                  <a:lnTo>
                    <a:pt x="364" y="926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9C65684-67F6-4A87-BB66-068E3CA14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" y="2738"/>
              <a:ext cx="277" cy="211"/>
            </a:xfrm>
            <a:custGeom>
              <a:avLst/>
              <a:gdLst>
                <a:gd name="T0" fmla="*/ 268 w 277"/>
                <a:gd name="T1" fmla="*/ 88 h 211"/>
                <a:gd name="T2" fmla="*/ 246 w 277"/>
                <a:gd name="T3" fmla="*/ 103 h 211"/>
                <a:gd name="T4" fmla="*/ 217 w 277"/>
                <a:gd name="T5" fmla="*/ 143 h 211"/>
                <a:gd name="T6" fmla="*/ 195 w 277"/>
                <a:gd name="T7" fmla="*/ 143 h 211"/>
                <a:gd name="T8" fmla="*/ 189 w 277"/>
                <a:gd name="T9" fmla="*/ 129 h 211"/>
                <a:gd name="T10" fmla="*/ 178 w 277"/>
                <a:gd name="T11" fmla="*/ 121 h 211"/>
                <a:gd name="T12" fmla="*/ 160 w 277"/>
                <a:gd name="T13" fmla="*/ 121 h 211"/>
                <a:gd name="T14" fmla="*/ 143 w 277"/>
                <a:gd name="T15" fmla="*/ 121 h 211"/>
                <a:gd name="T16" fmla="*/ 121 w 277"/>
                <a:gd name="T17" fmla="*/ 138 h 211"/>
                <a:gd name="T18" fmla="*/ 101 w 277"/>
                <a:gd name="T19" fmla="*/ 160 h 211"/>
                <a:gd name="T20" fmla="*/ 88 w 277"/>
                <a:gd name="T21" fmla="*/ 180 h 211"/>
                <a:gd name="T22" fmla="*/ 90 w 277"/>
                <a:gd name="T23" fmla="*/ 202 h 211"/>
                <a:gd name="T24" fmla="*/ 73 w 277"/>
                <a:gd name="T25" fmla="*/ 211 h 211"/>
                <a:gd name="T26" fmla="*/ 13 w 277"/>
                <a:gd name="T27" fmla="*/ 165 h 211"/>
                <a:gd name="T28" fmla="*/ 29 w 277"/>
                <a:gd name="T29" fmla="*/ 156 h 211"/>
                <a:gd name="T30" fmla="*/ 33 w 277"/>
                <a:gd name="T31" fmla="*/ 138 h 211"/>
                <a:gd name="T32" fmla="*/ 24 w 277"/>
                <a:gd name="T33" fmla="*/ 127 h 211"/>
                <a:gd name="T34" fmla="*/ 0 w 277"/>
                <a:gd name="T35" fmla="*/ 123 h 211"/>
                <a:gd name="T36" fmla="*/ 40 w 277"/>
                <a:gd name="T37" fmla="*/ 99 h 211"/>
                <a:gd name="T38" fmla="*/ 51 w 277"/>
                <a:gd name="T39" fmla="*/ 61 h 211"/>
                <a:gd name="T40" fmla="*/ 75 w 277"/>
                <a:gd name="T41" fmla="*/ 35 h 211"/>
                <a:gd name="T42" fmla="*/ 90 w 277"/>
                <a:gd name="T43" fmla="*/ 44 h 211"/>
                <a:gd name="T44" fmla="*/ 101 w 277"/>
                <a:gd name="T45" fmla="*/ 48 h 211"/>
                <a:gd name="T46" fmla="*/ 127 w 277"/>
                <a:gd name="T47" fmla="*/ 55 h 211"/>
                <a:gd name="T48" fmla="*/ 152 w 277"/>
                <a:gd name="T49" fmla="*/ 50 h 211"/>
                <a:gd name="T50" fmla="*/ 160 w 277"/>
                <a:gd name="T51" fmla="*/ 26 h 211"/>
                <a:gd name="T52" fmla="*/ 173 w 277"/>
                <a:gd name="T53" fmla="*/ 13 h 211"/>
                <a:gd name="T54" fmla="*/ 217 w 277"/>
                <a:gd name="T55" fmla="*/ 0 h 211"/>
                <a:gd name="T56" fmla="*/ 228 w 277"/>
                <a:gd name="T57" fmla="*/ 22 h 211"/>
                <a:gd name="T58" fmla="*/ 268 w 277"/>
                <a:gd name="T59" fmla="*/ 29 h 211"/>
                <a:gd name="T60" fmla="*/ 266 w 277"/>
                <a:gd name="T61" fmla="*/ 46 h 211"/>
                <a:gd name="T62" fmla="*/ 274 w 277"/>
                <a:gd name="T63" fmla="*/ 70 h 21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7"/>
                <a:gd name="T97" fmla="*/ 0 h 211"/>
                <a:gd name="T98" fmla="*/ 277 w 277"/>
                <a:gd name="T99" fmla="*/ 211 h 21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7" h="211">
                  <a:moveTo>
                    <a:pt x="277" y="68"/>
                  </a:moveTo>
                  <a:lnTo>
                    <a:pt x="268" y="88"/>
                  </a:lnTo>
                  <a:lnTo>
                    <a:pt x="261" y="94"/>
                  </a:lnTo>
                  <a:lnTo>
                    <a:pt x="246" y="103"/>
                  </a:lnTo>
                  <a:lnTo>
                    <a:pt x="239" y="108"/>
                  </a:lnTo>
                  <a:lnTo>
                    <a:pt x="217" y="143"/>
                  </a:lnTo>
                  <a:lnTo>
                    <a:pt x="195" y="145"/>
                  </a:lnTo>
                  <a:lnTo>
                    <a:pt x="195" y="143"/>
                  </a:lnTo>
                  <a:lnTo>
                    <a:pt x="191" y="140"/>
                  </a:lnTo>
                  <a:lnTo>
                    <a:pt x="189" y="129"/>
                  </a:lnTo>
                  <a:lnTo>
                    <a:pt x="184" y="125"/>
                  </a:lnTo>
                  <a:lnTo>
                    <a:pt x="178" y="121"/>
                  </a:lnTo>
                  <a:lnTo>
                    <a:pt x="171" y="125"/>
                  </a:lnTo>
                  <a:lnTo>
                    <a:pt x="160" y="121"/>
                  </a:lnTo>
                  <a:lnTo>
                    <a:pt x="149" y="123"/>
                  </a:lnTo>
                  <a:lnTo>
                    <a:pt x="143" y="121"/>
                  </a:lnTo>
                  <a:lnTo>
                    <a:pt x="125" y="127"/>
                  </a:lnTo>
                  <a:lnTo>
                    <a:pt x="121" y="138"/>
                  </a:lnTo>
                  <a:lnTo>
                    <a:pt x="119" y="143"/>
                  </a:lnTo>
                  <a:lnTo>
                    <a:pt x="101" y="160"/>
                  </a:lnTo>
                  <a:lnTo>
                    <a:pt x="95" y="169"/>
                  </a:lnTo>
                  <a:lnTo>
                    <a:pt x="88" y="180"/>
                  </a:lnTo>
                  <a:lnTo>
                    <a:pt x="90" y="189"/>
                  </a:lnTo>
                  <a:lnTo>
                    <a:pt x="90" y="202"/>
                  </a:lnTo>
                  <a:lnTo>
                    <a:pt x="84" y="211"/>
                  </a:lnTo>
                  <a:lnTo>
                    <a:pt x="73" y="211"/>
                  </a:lnTo>
                  <a:lnTo>
                    <a:pt x="18" y="176"/>
                  </a:lnTo>
                  <a:lnTo>
                    <a:pt x="13" y="165"/>
                  </a:lnTo>
                  <a:lnTo>
                    <a:pt x="18" y="160"/>
                  </a:lnTo>
                  <a:lnTo>
                    <a:pt x="29" y="156"/>
                  </a:lnTo>
                  <a:lnTo>
                    <a:pt x="33" y="147"/>
                  </a:lnTo>
                  <a:lnTo>
                    <a:pt x="33" y="138"/>
                  </a:lnTo>
                  <a:lnTo>
                    <a:pt x="31" y="132"/>
                  </a:lnTo>
                  <a:lnTo>
                    <a:pt x="24" y="127"/>
                  </a:lnTo>
                  <a:lnTo>
                    <a:pt x="5" y="127"/>
                  </a:lnTo>
                  <a:lnTo>
                    <a:pt x="0" y="123"/>
                  </a:lnTo>
                  <a:lnTo>
                    <a:pt x="22" y="103"/>
                  </a:lnTo>
                  <a:lnTo>
                    <a:pt x="40" y="99"/>
                  </a:lnTo>
                  <a:lnTo>
                    <a:pt x="51" y="92"/>
                  </a:lnTo>
                  <a:lnTo>
                    <a:pt x="51" y="61"/>
                  </a:lnTo>
                  <a:lnTo>
                    <a:pt x="57" y="53"/>
                  </a:lnTo>
                  <a:lnTo>
                    <a:pt x="75" y="35"/>
                  </a:lnTo>
                  <a:lnTo>
                    <a:pt x="84" y="33"/>
                  </a:lnTo>
                  <a:lnTo>
                    <a:pt x="90" y="44"/>
                  </a:lnTo>
                  <a:lnTo>
                    <a:pt x="99" y="53"/>
                  </a:lnTo>
                  <a:lnTo>
                    <a:pt x="101" y="48"/>
                  </a:lnTo>
                  <a:lnTo>
                    <a:pt x="110" y="48"/>
                  </a:lnTo>
                  <a:lnTo>
                    <a:pt x="127" y="55"/>
                  </a:lnTo>
                  <a:lnTo>
                    <a:pt x="138" y="55"/>
                  </a:lnTo>
                  <a:lnTo>
                    <a:pt x="152" y="50"/>
                  </a:lnTo>
                  <a:lnTo>
                    <a:pt x="160" y="44"/>
                  </a:lnTo>
                  <a:lnTo>
                    <a:pt x="160" y="26"/>
                  </a:lnTo>
                  <a:lnTo>
                    <a:pt x="165" y="18"/>
                  </a:lnTo>
                  <a:lnTo>
                    <a:pt x="173" y="13"/>
                  </a:lnTo>
                  <a:lnTo>
                    <a:pt x="184" y="9"/>
                  </a:lnTo>
                  <a:lnTo>
                    <a:pt x="217" y="0"/>
                  </a:lnTo>
                  <a:lnTo>
                    <a:pt x="222" y="4"/>
                  </a:lnTo>
                  <a:lnTo>
                    <a:pt x="228" y="22"/>
                  </a:lnTo>
                  <a:lnTo>
                    <a:pt x="252" y="22"/>
                  </a:lnTo>
                  <a:lnTo>
                    <a:pt x="268" y="29"/>
                  </a:lnTo>
                  <a:lnTo>
                    <a:pt x="272" y="40"/>
                  </a:lnTo>
                  <a:lnTo>
                    <a:pt x="266" y="46"/>
                  </a:lnTo>
                  <a:lnTo>
                    <a:pt x="263" y="53"/>
                  </a:lnTo>
                  <a:lnTo>
                    <a:pt x="274" y="70"/>
                  </a:lnTo>
                  <a:lnTo>
                    <a:pt x="277" y="68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F09ECB83-8D4F-4426-B8D7-5148E7C98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" y="2780"/>
              <a:ext cx="276" cy="384"/>
            </a:xfrm>
            <a:custGeom>
              <a:avLst/>
              <a:gdLst>
                <a:gd name="T0" fmla="*/ 149 w 276"/>
                <a:gd name="T1" fmla="*/ 342 h 384"/>
                <a:gd name="T2" fmla="*/ 151 w 276"/>
                <a:gd name="T3" fmla="*/ 366 h 384"/>
                <a:gd name="T4" fmla="*/ 132 w 276"/>
                <a:gd name="T5" fmla="*/ 384 h 384"/>
                <a:gd name="T6" fmla="*/ 105 w 276"/>
                <a:gd name="T7" fmla="*/ 382 h 384"/>
                <a:gd name="T8" fmla="*/ 112 w 276"/>
                <a:gd name="T9" fmla="*/ 360 h 384"/>
                <a:gd name="T10" fmla="*/ 116 w 276"/>
                <a:gd name="T11" fmla="*/ 320 h 384"/>
                <a:gd name="T12" fmla="*/ 105 w 276"/>
                <a:gd name="T13" fmla="*/ 311 h 384"/>
                <a:gd name="T14" fmla="*/ 90 w 276"/>
                <a:gd name="T15" fmla="*/ 342 h 384"/>
                <a:gd name="T16" fmla="*/ 64 w 276"/>
                <a:gd name="T17" fmla="*/ 357 h 384"/>
                <a:gd name="T18" fmla="*/ 66 w 276"/>
                <a:gd name="T19" fmla="*/ 342 h 384"/>
                <a:gd name="T20" fmla="*/ 53 w 276"/>
                <a:gd name="T21" fmla="*/ 292 h 384"/>
                <a:gd name="T22" fmla="*/ 66 w 276"/>
                <a:gd name="T23" fmla="*/ 283 h 384"/>
                <a:gd name="T24" fmla="*/ 57 w 276"/>
                <a:gd name="T25" fmla="*/ 267 h 384"/>
                <a:gd name="T26" fmla="*/ 66 w 276"/>
                <a:gd name="T27" fmla="*/ 241 h 384"/>
                <a:gd name="T28" fmla="*/ 94 w 276"/>
                <a:gd name="T29" fmla="*/ 235 h 384"/>
                <a:gd name="T30" fmla="*/ 97 w 276"/>
                <a:gd name="T31" fmla="*/ 204 h 384"/>
                <a:gd name="T32" fmla="*/ 107 w 276"/>
                <a:gd name="T33" fmla="*/ 191 h 384"/>
                <a:gd name="T34" fmla="*/ 101 w 276"/>
                <a:gd name="T35" fmla="*/ 166 h 384"/>
                <a:gd name="T36" fmla="*/ 90 w 276"/>
                <a:gd name="T37" fmla="*/ 160 h 384"/>
                <a:gd name="T38" fmla="*/ 99 w 276"/>
                <a:gd name="T39" fmla="*/ 145 h 384"/>
                <a:gd name="T40" fmla="*/ 90 w 276"/>
                <a:gd name="T41" fmla="*/ 101 h 384"/>
                <a:gd name="T42" fmla="*/ 66 w 276"/>
                <a:gd name="T43" fmla="*/ 101 h 384"/>
                <a:gd name="T44" fmla="*/ 70 w 276"/>
                <a:gd name="T45" fmla="*/ 118 h 384"/>
                <a:gd name="T46" fmla="*/ 72 w 276"/>
                <a:gd name="T47" fmla="*/ 151 h 384"/>
                <a:gd name="T48" fmla="*/ 68 w 276"/>
                <a:gd name="T49" fmla="*/ 180 h 384"/>
                <a:gd name="T50" fmla="*/ 50 w 276"/>
                <a:gd name="T51" fmla="*/ 175 h 384"/>
                <a:gd name="T52" fmla="*/ 22 w 276"/>
                <a:gd name="T53" fmla="*/ 169 h 384"/>
                <a:gd name="T54" fmla="*/ 7 w 276"/>
                <a:gd name="T55" fmla="*/ 134 h 384"/>
                <a:gd name="T56" fmla="*/ 0 w 276"/>
                <a:gd name="T57" fmla="*/ 118 h 384"/>
                <a:gd name="T58" fmla="*/ 22 w 276"/>
                <a:gd name="T59" fmla="*/ 114 h 384"/>
                <a:gd name="T60" fmla="*/ 29 w 276"/>
                <a:gd name="T61" fmla="*/ 98 h 384"/>
                <a:gd name="T62" fmla="*/ 4 w 276"/>
                <a:gd name="T63" fmla="*/ 83 h 384"/>
                <a:gd name="T64" fmla="*/ 29 w 276"/>
                <a:gd name="T65" fmla="*/ 70 h 384"/>
                <a:gd name="T66" fmla="*/ 44 w 276"/>
                <a:gd name="T67" fmla="*/ 57 h 384"/>
                <a:gd name="T68" fmla="*/ 53 w 276"/>
                <a:gd name="T69" fmla="*/ 41 h 384"/>
                <a:gd name="T70" fmla="*/ 94 w 276"/>
                <a:gd name="T71" fmla="*/ 46 h 384"/>
                <a:gd name="T72" fmla="*/ 107 w 276"/>
                <a:gd name="T73" fmla="*/ 11 h 384"/>
                <a:gd name="T74" fmla="*/ 129 w 276"/>
                <a:gd name="T75" fmla="*/ 0 h 384"/>
                <a:gd name="T76" fmla="*/ 171 w 276"/>
                <a:gd name="T77" fmla="*/ 8 h 384"/>
                <a:gd name="T78" fmla="*/ 167 w 276"/>
                <a:gd name="T79" fmla="*/ 35 h 384"/>
                <a:gd name="T80" fmla="*/ 184 w 276"/>
                <a:gd name="T81" fmla="*/ 50 h 384"/>
                <a:gd name="T82" fmla="*/ 224 w 276"/>
                <a:gd name="T83" fmla="*/ 57 h 384"/>
                <a:gd name="T84" fmla="*/ 250 w 276"/>
                <a:gd name="T85" fmla="*/ 70 h 384"/>
                <a:gd name="T86" fmla="*/ 237 w 276"/>
                <a:gd name="T87" fmla="*/ 79 h 384"/>
                <a:gd name="T88" fmla="*/ 215 w 276"/>
                <a:gd name="T89" fmla="*/ 94 h 384"/>
                <a:gd name="T90" fmla="*/ 248 w 276"/>
                <a:gd name="T91" fmla="*/ 96 h 384"/>
                <a:gd name="T92" fmla="*/ 272 w 276"/>
                <a:gd name="T93" fmla="*/ 125 h 384"/>
                <a:gd name="T94" fmla="*/ 265 w 276"/>
                <a:gd name="T95" fmla="*/ 151 h 384"/>
                <a:gd name="T96" fmla="*/ 243 w 276"/>
                <a:gd name="T97" fmla="*/ 182 h 384"/>
                <a:gd name="T98" fmla="*/ 241 w 276"/>
                <a:gd name="T99" fmla="*/ 202 h 384"/>
                <a:gd name="T100" fmla="*/ 215 w 276"/>
                <a:gd name="T101" fmla="*/ 239 h 384"/>
                <a:gd name="T102" fmla="*/ 206 w 276"/>
                <a:gd name="T103" fmla="*/ 267 h 384"/>
                <a:gd name="T104" fmla="*/ 193 w 276"/>
                <a:gd name="T105" fmla="*/ 298 h 384"/>
                <a:gd name="T106" fmla="*/ 184 w 276"/>
                <a:gd name="T107" fmla="*/ 342 h 384"/>
                <a:gd name="T108" fmla="*/ 164 w 276"/>
                <a:gd name="T109" fmla="*/ 342 h 3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6"/>
                <a:gd name="T166" fmla="*/ 0 h 384"/>
                <a:gd name="T167" fmla="*/ 276 w 276"/>
                <a:gd name="T168" fmla="*/ 384 h 3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6" h="384">
                  <a:moveTo>
                    <a:pt x="164" y="342"/>
                  </a:moveTo>
                  <a:lnTo>
                    <a:pt x="149" y="342"/>
                  </a:lnTo>
                  <a:lnTo>
                    <a:pt x="149" y="351"/>
                  </a:lnTo>
                  <a:lnTo>
                    <a:pt x="151" y="366"/>
                  </a:lnTo>
                  <a:lnTo>
                    <a:pt x="145" y="377"/>
                  </a:lnTo>
                  <a:lnTo>
                    <a:pt x="132" y="384"/>
                  </a:lnTo>
                  <a:lnTo>
                    <a:pt x="107" y="384"/>
                  </a:lnTo>
                  <a:lnTo>
                    <a:pt x="105" y="382"/>
                  </a:lnTo>
                  <a:lnTo>
                    <a:pt x="107" y="373"/>
                  </a:lnTo>
                  <a:lnTo>
                    <a:pt x="112" y="360"/>
                  </a:lnTo>
                  <a:lnTo>
                    <a:pt x="116" y="338"/>
                  </a:lnTo>
                  <a:lnTo>
                    <a:pt x="116" y="320"/>
                  </a:lnTo>
                  <a:lnTo>
                    <a:pt x="112" y="311"/>
                  </a:lnTo>
                  <a:lnTo>
                    <a:pt x="105" y="311"/>
                  </a:lnTo>
                  <a:lnTo>
                    <a:pt x="94" y="329"/>
                  </a:lnTo>
                  <a:lnTo>
                    <a:pt x="90" y="342"/>
                  </a:lnTo>
                  <a:lnTo>
                    <a:pt x="88" y="371"/>
                  </a:lnTo>
                  <a:lnTo>
                    <a:pt x="64" y="357"/>
                  </a:lnTo>
                  <a:lnTo>
                    <a:pt x="61" y="351"/>
                  </a:lnTo>
                  <a:lnTo>
                    <a:pt x="66" y="342"/>
                  </a:lnTo>
                  <a:lnTo>
                    <a:pt x="59" y="298"/>
                  </a:lnTo>
                  <a:lnTo>
                    <a:pt x="53" y="292"/>
                  </a:lnTo>
                  <a:lnTo>
                    <a:pt x="61" y="287"/>
                  </a:lnTo>
                  <a:lnTo>
                    <a:pt x="66" y="283"/>
                  </a:lnTo>
                  <a:lnTo>
                    <a:pt x="66" y="276"/>
                  </a:lnTo>
                  <a:lnTo>
                    <a:pt x="57" y="267"/>
                  </a:lnTo>
                  <a:lnTo>
                    <a:pt x="59" y="245"/>
                  </a:lnTo>
                  <a:lnTo>
                    <a:pt x="66" y="241"/>
                  </a:lnTo>
                  <a:lnTo>
                    <a:pt x="83" y="241"/>
                  </a:lnTo>
                  <a:lnTo>
                    <a:pt x="94" y="235"/>
                  </a:lnTo>
                  <a:lnTo>
                    <a:pt x="97" y="224"/>
                  </a:lnTo>
                  <a:lnTo>
                    <a:pt x="97" y="204"/>
                  </a:lnTo>
                  <a:lnTo>
                    <a:pt x="99" y="202"/>
                  </a:lnTo>
                  <a:lnTo>
                    <a:pt x="107" y="191"/>
                  </a:lnTo>
                  <a:lnTo>
                    <a:pt x="107" y="177"/>
                  </a:lnTo>
                  <a:lnTo>
                    <a:pt x="101" y="166"/>
                  </a:lnTo>
                  <a:lnTo>
                    <a:pt x="97" y="160"/>
                  </a:lnTo>
                  <a:lnTo>
                    <a:pt x="90" y="160"/>
                  </a:lnTo>
                  <a:lnTo>
                    <a:pt x="97" y="151"/>
                  </a:lnTo>
                  <a:lnTo>
                    <a:pt x="99" y="145"/>
                  </a:lnTo>
                  <a:lnTo>
                    <a:pt x="94" y="107"/>
                  </a:lnTo>
                  <a:lnTo>
                    <a:pt x="90" y="101"/>
                  </a:lnTo>
                  <a:lnTo>
                    <a:pt x="70" y="94"/>
                  </a:lnTo>
                  <a:lnTo>
                    <a:pt x="66" y="101"/>
                  </a:lnTo>
                  <a:lnTo>
                    <a:pt x="68" y="107"/>
                  </a:lnTo>
                  <a:lnTo>
                    <a:pt x="70" y="118"/>
                  </a:lnTo>
                  <a:lnTo>
                    <a:pt x="68" y="138"/>
                  </a:lnTo>
                  <a:lnTo>
                    <a:pt x="72" y="151"/>
                  </a:lnTo>
                  <a:lnTo>
                    <a:pt x="72" y="173"/>
                  </a:lnTo>
                  <a:lnTo>
                    <a:pt x="68" y="180"/>
                  </a:lnTo>
                  <a:lnTo>
                    <a:pt x="61" y="180"/>
                  </a:lnTo>
                  <a:lnTo>
                    <a:pt x="50" y="175"/>
                  </a:lnTo>
                  <a:lnTo>
                    <a:pt x="24" y="175"/>
                  </a:lnTo>
                  <a:lnTo>
                    <a:pt x="22" y="169"/>
                  </a:lnTo>
                  <a:lnTo>
                    <a:pt x="22" y="160"/>
                  </a:lnTo>
                  <a:lnTo>
                    <a:pt x="7" y="134"/>
                  </a:lnTo>
                  <a:lnTo>
                    <a:pt x="0" y="127"/>
                  </a:lnTo>
                  <a:lnTo>
                    <a:pt x="0" y="118"/>
                  </a:lnTo>
                  <a:lnTo>
                    <a:pt x="7" y="114"/>
                  </a:lnTo>
                  <a:lnTo>
                    <a:pt x="22" y="114"/>
                  </a:lnTo>
                  <a:lnTo>
                    <a:pt x="29" y="107"/>
                  </a:lnTo>
                  <a:lnTo>
                    <a:pt x="29" y="98"/>
                  </a:lnTo>
                  <a:lnTo>
                    <a:pt x="9" y="90"/>
                  </a:lnTo>
                  <a:lnTo>
                    <a:pt x="4" y="83"/>
                  </a:lnTo>
                  <a:lnTo>
                    <a:pt x="7" y="68"/>
                  </a:lnTo>
                  <a:lnTo>
                    <a:pt x="29" y="70"/>
                  </a:lnTo>
                  <a:lnTo>
                    <a:pt x="39" y="70"/>
                  </a:lnTo>
                  <a:lnTo>
                    <a:pt x="44" y="57"/>
                  </a:lnTo>
                  <a:lnTo>
                    <a:pt x="46" y="50"/>
                  </a:lnTo>
                  <a:lnTo>
                    <a:pt x="53" y="41"/>
                  </a:lnTo>
                  <a:lnTo>
                    <a:pt x="81" y="41"/>
                  </a:lnTo>
                  <a:lnTo>
                    <a:pt x="94" y="46"/>
                  </a:lnTo>
                  <a:lnTo>
                    <a:pt x="110" y="33"/>
                  </a:lnTo>
                  <a:lnTo>
                    <a:pt x="107" y="11"/>
                  </a:lnTo>
                  <a:lnTo>
                    <a:pt x="116" y="4"/>
                  </a:lnTo>
                  <a:lnTo>
                    <a:pt x="129" y="0"/>
                  </a:lnTo>
                  <a:lnTo>
                    <a:pt x="136" y="6"/>
                  </a:lnTo>
                  <a:lnTo>
                    <a:pt x="171" y="8"/>
                  </a:lnTo>
                  <a:lnTo>
                    <a:pt x="171" y="24"/>
                  </a:lnTo>
                  <a:lnTo>
                    <a:pt x="167" y="35"/>
                  </a:lnTo>
                  <a:lnTo>
                    <a:pt x="171" y="48"/>
                  </a:lnTo>
                  <a:lnTo>
                    <a:pt x="184" y="50"/>
                  </a:lnTo>
                  <a:lnTo>
                    <a:pt x="195" y="57"/>
                  </a:lnTo>
                  <a:lnTo>
                    <a:pt x="224" y="57"/>
                  </a:lnTo>
                  <a:lnTo>
                    <a:pt x="237" y="50"/>
                  </a:lnTo>
                  <a:lnTo>
                    <a:pt x="250" y="70"/>
                  </a:lnTo>
                  <a:lnTo>
                    <a:pt x="243" y="77"/>
                  </a:lnTo>
                  <a:lnTo>
                    <a:pt x="237" y="79"/>
                  </a:lnTo>
                  <a:lnTo>
                    <a:pt x="226" y="79"/>
                  </a:lnTo>
                  <a:lnTo>
                    <a:pt x="215" y="94"/>
                  </a:lnTo>
                  <a:lnTo>
                    <a:pt x="237" y="94"/>
                  </a:lnTo>
                  <a:lnTo>
                    <a:pt x="248" y="96"/>
                  </a:lnTo>
                  <a:lnTo>
                    <a:pt x="254" y="105"/>
                  </a:lnTo>
                  <a:lnTo>
                    <a:pt x="272" y="125"/>
                  </a:lnTo>
                  <a:lnTo>
                    <a:pt x="276" y="140"/>
                  </a:lnTo>
                  <a:lnTo>
                    <a:pt x="265" y="151"/>
                  </a:lnTo>
                  <a:lnTo>
                    <a:pt x="263" y="164"/>
                  </a:lnTo>
                  <a:lnTo>
                    <a:pt x="243" y="182"/>
                  </a:lnTo>
                  <a:lnTo>
                    <a:pt x="246" y="191"/>
                  </a:lnTo>
                  <a:lnTo>
                    <a:pt x="241" y="202"/>
                  </a:lnTo>
                  <a:lnTo>
                    <a:pt x="235" y="208"/>
                  </a:lnTo>
                  <a:lnTo>
                    <a:pt x="215" y="239"/>
                  </a:lnTo>
                  <a:lnTo>
                    <a:pt x="211" y="256"/>
                  </a:lnTo>
                  <a:lnTo>
                    <a:pt x="206" y="267"/>
                  </a:lnTo>
                  <a:lnTo>
                    <a:pt x="195" y="283"/>
                  </a:lnTo>
                  <a:lnTo>
                    <a:pt x="193" y="298"/>
                  </a:lnTo>
                  <a:lnTo>
                    <a:pt x="189" y="329"/>
                  </a:lnTo>
                  <a:lnTo>
                    <a:pt x="184" y="342"/>
                  </a:lnTo>
                  <a:lnTo>
                    <a:pt x="173" y="353"/>
                  </a:lnTo>
                  <a:lnTo>
                    <a:pt x="164" y="342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3039E9E-C8FA-4CD4-8A1D-E780803F4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" y="1292"/>
              <a:ext cx="20" cy="22"/>
            </a:xfrm>
            <a:custGeom>
              <a:avLst/>
              <a:gdLst>
                <a:gd name="T0" fmla="*/ 9 w 20"/>
                <a:gd name="T1" fmla="*/ 0 h 22"/>
                <a:gd name="T2" fmla="*/ 0 w 20"/>
                <a:gd name="T3" fmla="*/ 4 h 22"/>
                <a:gd name="T4" fmla="*/ 0 w 20"/>
                <a:gd name="T5" fmla="*/ 17 h 22"/>
                <a:gd name="T6" fmla="*/ 11 w 20"/>
                <a:gd name="T7" fmla="*/ 22 h 22"/>
                <a:gd name="T8" fmla="*/ 20 w 20"/>
                <a:gd name="T9" fmla="*/ 22 h 22"/>
                <a:gd name="T10" fmla="*/ 17 w 20"/>
                <a:gd name="T11" fmla="*/ 6 h 22"/>
                <a:gd name="T12" fmla="*/ 9 w 20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22"/>
                <a:gd name="T23" fmla="*/ 20 w 20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22">
                  <a:moveTo>
                    <a:pt x="9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11" y="22"/>
                  </a:lnTo>
                  <a:lnTo>
                    <a:pt x="20" y="22"/>
                  </a:lnTo>
                  <a:lnTo>
                    <a:pt x="17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107A704-CD7B-4163-BED8-866B8EEE3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5" y="2222"/>
              <a:ext cx="44" cy="73"/>
            </a:xfrm>
            <a:custGeom>
              <a:avLst/>
              <a:gdLst>
                <a:gd name="T0" fmla="*/ 20 w 44"/>
                <a:gd name="T1" fmla="*/ 44 h 73"/>
                <a:gd name="T2" fmla="*/ 7 w 44"/>
                <a:gd name="T3" fmla="*/ 46 h 73"/>
                <a:gd name="T4" fmla="*/ 0 w 44"/>
                <a:gd name="T5" fmla="*/ 46 h 73"/>
                <a:gd name="T6" fmla="*/ 0 w 44"/>
                <a:gd name="T7" fmla="*/ 35 h 73"/>
                <a:gd name="T8" fmla="*/ 22 w 44"/>
                <a:gd name="T9" fmla="*/ 7 h 73"/>
                <a:gd name="T10" fmla="*/ 42 w 44"/>
                <a:gd name="T11" fmla="*/ 0 h 73"/>
                <a:gd name="T12" fmla="*/ 33 w 44"/>
                <a:gd name="T13" fmla="*/ 20 h 73"/>
                <a:gd name="T14" fmla="*/ 26 w 44"/>
                <a:gd name="T15" fmla="*/ 33 h 73"/>
                <a:gd name="T16" fmla="*/ 44 w 44"/>
                <a:gd name="T17" fmla="*/ 29 h 73"/>
                <a:gd name="T18" fmla="*/ 44 w 44"/>
                <a:gd name="T19" fmla="*/ 40 h 73"/>
                <a:gd name="T20" fmla="*/ 37 w 44"/>
                <a:gd name="T21" fmla="*/ 51 h 73"/>
                <a:gd name="T22" fmla="*/ 26 w 44"/>
                <a:gd name="T23" fmla="*/ 66 h 73"/>
                <a:gd name="T24" fmla="*/ 18 w 44"/>
                <a:gd name="T25" fmla="*/ 73 h 73"/>
                <a:gd name="T26" fmla="*/ 11 w 44"/>
                <a:gd name="T27" fmla="*/ 68 h 73"/>
                <a:gd name="T28" fmla="*/ 11 w 44"/>
                <a:gd name="T29" fmla="*/ 62 h 73"/>
                <a:gd name="T30" fmla="*/ 20 w 44"/>
                <a:gd name="T31" fmla="*/ 44 h 7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"/>
                <a:gd name="T49" fmla="*/ 0 h 73"/>
                <a:gd name="T50" fmla="*/ 44 w 44"/>
                <a:gd name="T51" fmla="*/ 73 h 7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" h="73">
                  <a:moveTo>
                    <a:pt x="20" y="44"/>
                  </a:moveTo>
                  <a:lnTo>
                    <a:pt x="7" y="46"/>
                  </a:lnTo>
                  <a:lnTo>
                    <a:pt x="0" y="46"/>
                  </a:lnTo>
                  <a:lnTo>
                    <a:pt x="0" y="35"/>
                  </a:lnTo>
                  <a:lnTo>
                    <a:pt x="22" y="7"/>
                  </a:lnTo>
                  <a:lnTo>
                    <a:pt x="42" y="0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44" y="29"/>
                  </a:lnTo>
                  <a:lnTo>
                    <a:pt x="44" y="40"/>
                  </a:lnTo>
                  <a:lnTo>
                    <a:pt x="37" y="51"/>
                  </a:lnTo>
                  <a:lnTo>
                    <a:pt x="26" y="66"/>
                  </a:lnTo>
                  <a:lnTo>
                    <a:pt x="18" y="73"/>
                  </a:lnTo>
                  <a:lnTo>
                    <a:pt x="11" y="68"/>
                  </a:lnTo>
                  <a:lnTo>
                    <a:pt x="11" y="62"/>
                  </a:lnTo>
                  <a:lnTo>
                    <a:pt x="20" y="44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F8B1280E-930A-4567-975F-944D6020A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" y="2483"/>
              <a:ext cx="28" cy="29"/>
            </a:xfrm>
            <a:custGeom>
              <a:avLst/>
              <a:gdLst>
                <a:gd name="T0" fmla="*/ 6 w 28"/>
                <a:gd name="T1" fmla="*/ 0 h 29"/>
                <a:gd name="T2" fmla="*/ 0 w 28"/>
                <a:gd name="T3" fmla="*/ 7 h 29"/>
                <a:gd name="T4" fmla="*/ 0 w 28"/>
                <a:gd name="T5" fmla="*/ 18 h 29"/>
                <a:gd name="T6" fmla="*/ 6 w 28"/>
                <a:gd name="T7" fmla="*/ 29 h 29"/>
                <a:gd name="T8" fmla="*/ 13 w 28"/>
                <a:gd name="T9" fmla="*/ 29 h 29"/>
                <a:gd name="T10" fmla="*/ 24 w 28"/>
                <a:gd name="T11" fmla="*/ 22 h 29"/>
                <a:gd name="T12" fmla="*/ 28 w 28"/>
                <a:gd name="T13" fmla="*/ 16 h 29"/>
                <a:gd name="T14" fmla="*/ 24 w 28"/>
                <a:gd name="T15" fmla="*/ 5 h 29"/>
                <a:gd name="T16" fmla="*/ 6 w 28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29"/>
                <a:gd name="T29" fmla="*/ 28 w 28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29">
                  <a:moveTo>
                    <a:pt x="6" y="0"/>
                  </a:moveTo>
                  <a:lnTo>
                    <a:pt x="0" y="7"/>
                  </a:lnTo>
                  <a:lnTo>
                    <a:pt x="0" y="18"/>
                  </a:lnTo>
                  <a:lnTo>
                    <a:pt x="6" y="29"/>
                  </a:lnTo>
                  <a:lnTo>
                    <a:pt x="13" y="29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ABD9D48-0163-4DF6-B219-82F479FBF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2714"/>
              <a:ext cx="26" cy="44"/>
            </a:xfrm>
            <a:custGeom>
              <a:avLst/>
              <a:gdLst>
                <a:gd name="T0" fmla="*/ 26 w 26"/>
                <a:gd name="T1" fmla="*/ 0 h 44"/>
                <a:gd name="T2" fmla="*/ 26 w 26"/>
                <a:gd name="T3" fmla="*/ 17 h 44"/>
                <a:gd name="T4" fmla="*/ 22 w 26"/>
                <a:gd name="T5" fmla="*/ 35 h 44"/>
                <a:gd name="T6" fmla="*/ 15 w 26"/>
                <a:gd name="T7" fmla="*/ 42 h 44"/>
                <a:gd name="T8" fmla="*/ 5 w 26"/>
                <a:gd name="T9" fmla="*/ 44 h 44"/>
                <a:gd name="T10" fmla="*/ 0 w 26"/>
                <a:gd name="T11" fmla="*/ 35 h 44"/>
                <a:gd name="T12" fmla="*/ 5 w 26"/>
                <a:gd name="T13" fmla="*/ 20 h 44"/>
                <a:gd name="T14" fmla="*/ 9 w 26"/>
                <a:gd name="T15" fmla="*/ 13 h 44"/>
                <a:gd name="T16" fmla="*/ 26 w 26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44"/>
                <a:gd name="T29" fmla="*/ 26 w 26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44">
                  <a:moveTo>
                    <a:pt x="26" y="0"/>
                  </a:moveTo>
                  <a:lnTo>
                    <a:pt x="26" y="17"/>
                  </a:lnTo>
                  <a:lnTo>
                    <a:pt x="22" y="35"/>
                  </a:lnTo>
                  <a:lnTo>
                    <a:pt x="15" y="42"/>
                  </a:lnTo>
                  <a:lnTo>
                    <a:pt x="5" y="44"/>
                  </a:lnTo>
                  <a:lnTo>
                    <a:pt x="0" y="35"/>
                  </a:lnTo>
                  <a:lnTo>
                    <a:pt x="5" y="20"/>
                  </a:lnTo>
                  <a:lnTo>
                    <a:pt x="9" y="1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3EAA2E4D-7FA2-4032-BE40-27C071158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" y="2881"/>
              <a:ext cx="17" cy="35"/>
            </a:xfrm>
            <a:custGeom>
              <a:avLst/>
              <a:gdLst>
                <a:gd name="T0" fmla="*/ 6 w 17"/>
                <a:gd name="T1" fmla="*/ 35 h 35"/>
                <a:gd name="T2" fmla="*/ 0 w 17"/>
                <a:gd name="T3" fmla="*/ 15 h 35"/>
                <a:gd name="T4" fmla="*/ 17 w 17"/>
                <a:gd name="T5" fmla="*/ 0 h 35"/>
                <a:gd name="T6" fmla="*/ 17 w 17"/>
                <a:gd name="T7" fmla="*/ 17 h 35"/>
                <a:gd name="T8" fmla="*/ 6 w 17"/>
                <a:gd name="T9" fmla="*/ 35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5"/>
                <a:gd name="T17" fmla="*/ 17 w 17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5">
                  <a:moveTo>
                    <a:pt x="6" y="35"/>
                  </a:moveTo>
                  <a:lnTo>
                    <a:pt x="0" y="15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6" y="35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2510D668-960E-4132-B556-36A7B8AE9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" y="2918"/>
              <a:ext cx="35" cy="31"/>
            </a:xfrm>
            <a:custGeom>
              <a:avLst/>
              <a:gdLst>
                <a:gd name="T0" fmla="*/ 0 w 35"/>
                <a:gd name="T1" fmla="*/ 11 h 31"/>
                <a:gd name="T2" fmla="*/ 2 w 35"/>
                <a:gd name="T3" fmla="*/ 2 h 31"/>
                <a:gd name="T4" fmla="*/ 35 w 35"/>
                <a:gd name="T5" fmla="*/ 0 h 31"/>
                <a:gd name="T6" fmla="*/ 35 w 35"/>
                <a:gd name="T7" fmla="*/ 20 h 31"/>
                <a:gd name="T8" fmla="*/ 31 w 35"/>
                <a:gd name="T9" fmla="*/ 26 h 31"/>
                <a:gd name="T10" fmla="*/ 20 w 35"/>
                <a:gd name="T11" fmla="*/ 31 h 31"/>
                <a:gd name="T12" fmla="*/ 9 w 35"/>
                <a:gd name="T13" fmla="*/ 28 h 31"/>
                <a:gd name="T14" fmla="*/ 0 w 35"/>
                <a:gd name="T15" fmla="*/ 11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31"/>
                <a:gd name="T26" fmla="*/ 35 w 35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31">
                  <a:moveTo>
                    <a:pt x="0" y="11"/>
                  </a:moveTo>
                  <a:lnTo>
                    <a:pt x="2" y="2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1" y="26"/>
                  </a:lnTo>
                  <a:lnTo>
                    <a:pt x="20" y="31"/>
                  </a:lnTo>
                  <a:lnTo>
                    <a:pt x="9" y="2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73D034A-C123-4AE2-BB4C-CB72AD05B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" y="2968"/>
              <a:ext cx="49" cy="47"/>
            </a:xfrm>
            <a:custGeom>
              <a:avLst/>
              <a:gdLst>
                <a:gd name="T0" fmla="*/ 29 w 49"/>
                <a:gd name="T1" fmla="*/ 0 h 47"/>
                <a:gd name="T2" fmla="*/ 25 w 49"/>
                <a:gd name="T3" fmla="*/ 14 h 47"/>
                <a:gd name="T4" fmla="*/ 49 w 49"/>
                <a:gd name="T5" fmla="*/ 11 h 47"/>
                <a:gd name="T6" fmla="*/ 49 w 49"/>
                <a:gd name="T7" fmla="*/ 20 h 47"/>
                <a:gd name="T8" fmla="*/ 47 w 49"/>
                <a:gd name="T9" fmla="*/ 25 h 47"/>
                <a:gd name="T10" fmla="*/ 31 w 49"/>
                <a:gd name="T11" fmla="*/ 29 h 47"/>
                <a:gd name="T12" fmla="*/ 22 w 49"/>
                <a:gd name="T13" fmla="*/ 36 h 47"/>
                <a:gd name="T14" fmla="*/ 16 w 49"/>
                <a:gd name="T15" fmla="*/ 44 h 47"/>
                <a:gd name="T16" fmla="*/ 7 w 49"/>
                <a:gd name="T17" fmla="*/ 47 h 47"/>
                <a:gd name="T18" fmla="*/ 0 w 49"/>
                <a:gd name="T19" fmla="*/ 44 h 47"/>
                <a:gd name="T20" fmla="*/ 0 w 49"/>
                <a:gd name="T21" fmla="*/ 36 h 47"/>
                <a:gd name="T22" fmla="*/ 5 w 49"/>
                <a:gd name="T23" fmla="*/ 31 h 47"/>
                <a:gd name="T24" fmla="*/ 7 w 49"/>
                <a:gd name="T25" fmla="*/ 25 h 47"/>
                <a:gd name="T26" fmla="*/ 9 w 49"/>
                <a:gd name="T27" fmla="*/ 11 h 47"/>
                <a:gd name="T28" fmla="*/ 18 w 49"/>
                <a:gd name="T29" fmla="*/ 3 h 47"/>
                <a:gd name="T30" fmla="*/ 29 w 49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9"/>
                <a:gd name="T49" fmla="*/ 0 h 47"/>
                <a:gd name="T50" fmla="*/ 49 w 4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9" h="47">
                  <a:moveTo>
                    <a:pt x="29" y="0"/>
                  </a:moveTo>
                  <a:lnTo>
                    <a:pt x="25" y="14"/>
                  </a:lnTo>
                  <a:lnTo>
                    <a:pt x="49" y="11"/>
                  </a:lnTo>
                  <a:lnTo>
                    <a:pt x="49" y="20"/>
                  </a:lnTo>
                  <a:lnTo>
                    <a:pt x="47" y="25"/>
                  </a:lnTo>
                  <a:lnTo>
                    <a:pt x="31" y="29"/>
                  </a:lnTo>
                  <a:lnTo>
                    <a:pt x="22" y="36"/>
                  </a:lnTo>
                  <a:lnTo>
                    <a:pt x="16" y="44"/>
                  </a:lnTo>
                  <a:lnTo>
                    <a:pt x="7" y="47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5" y="31"/>
                  </a:lnTo>
                  <a:lnTo>
                    <a:pt x="7" y="25"/>
                  </a:lnTo>
                  <a:lnTo>
                    <a:pt x="9" y="11"/>
                  </a:lnTo>
                  <a:lnTo>
                    <a:pt x="18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18D50052-9059-46E5-91DB-B2E75EDF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" y="3197"/>
              <a:ext cx="28" cy="65"/>
            </a:xfrm>
            <a:custGeom>
              <a:avLst/>
              <a:gdLst>
                <a:gd name="T0" fmla="*/ 26 w 28"/>
                <a:gd name="T1" fmla="*/ 0 h 65"/>
                <a:gd name="T2" fmla="*/ 28 w 28"/>
                <a:gd name="T3" fmla="*/ 26 h 65"/>
                <a:gd name="T4" fmla="*/ 17 w 28"/>
                <a:gd name="T5" fmla="*/ 48 h 65"/>
                <a:gd name="T6" fmla="*/ 13 w 28"/>
                <a:gd name="T7" fmla="*/ 59 h 65"/>
                <a:gd name="T8" fmla="*/ 6 w 28"/>
                <a:gd name="T9" fmla="*/ 65 h 65"/>
                <a:gd name="T10" fmla="*/ 2 w 28"/>
                <a:gd name="T11" fmla="*/ 65 h 65"/>
                <a:gd name="T12" fmla="*/ 0 w 28"/>
                <a:gd name="T13" fmla="*/ 63 h 65"/>
                <a:gd name="T14" fmla="*/ 0 w 28"/>
                <a:gd name="T15" fmla="*/ 41 h 65"/>
                <a:gd name="T16" fmla="*/ 26 w 28"/>
                <a:gd name="T17" fmla="*/ 0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65"/>
                <a:gd name="T29" fmla="*/ 28 w 28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65">
                  <a:moveTo>
                    <a:pt x="26" y="0"/>
                  </a:moveTo>
                  <a:lnTo>
                    <a:pt x="28" y="26"/>
                  </a:lnTo>
                  <a:lnTo>
                    <a:pt x="17" y="48"/>
                  </a:lnTo>
                  <a:lnTo>
                    <a:pt x="13" y="59"/>
                  </a:lnTo>
                  <a:lnTo>
                    <a:pt x="6" y="65"/>
                  </a:lnTo>
                  <a:lnTo>
                    <a:pt x="2" y="65"/>
                  </a:lnTo>
                  <a:lnTo>
                    <a:pt x="0" y="63"/>
                  </a:lnTo>
                  <a:lnTo>
                    <a:pt x="0" y="4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8D7D1D87-97E2-46AA-A15B-5D00D7EC0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" y="3238"/>
              <a:ext cx="38" cy="44"/>
            </a:xfrm>
            <a:custGeom>
              <a:avLst/>
              <a:gdLst>
                <a:gd name="T0" fmla="*/ 25 w 38"/>
                <a:gd name="T1" fmla="*/ 44 h 44"/>
                <a:gd name="T2" fmla="*/ 5 w 38"/>
                <a:gd name="T3" fmla="*/ 29 h 44"/>
                <a:gd name="T4" fmla="*/ 0 w 38"/>
                <a:gd name="T5" fmla="*/ 22 h 44"/>
                <a:gd name="T6" fmla="*/ 3 w 38"/>
                <a:gd name="T7" fmla="*/ 16 h 44"/>
                <a:gd name="T8" fmla="*/ 22 w 38"/>
                <a:gd name="T9" fmla="*/ 0 h 44"/>
                <a:gd name="T10" fmla="*/ 20 w 38"/>
                <a:gd name="T11" fmla="*/ 7 h 44"/>
                <a:gd name="T12" fmla="*/ 33 w 38"/>
                <a:gd name="T13" fmla="*/ 7 h 44"/>
                <a:gd name="T14" fmla="*/ 36 w 38"/>
                <a:gd name="T15" fmla="*/ 11 h 44"/>
                <a:gd name="T16" fmla="*/ 38 w 38"/>
                <a:gd name="T17" fmla="*/ 24 h 44"/>
                <a:gd name="T18" fmla="*/ 36 w 38"/>
                <a:gd name="T19" fmla="*/ 33 h 44"/>
                <a:gd name="T20" fmla="*/ 25 w 38"/>
                <a:gd name="T21" fmla="*/ 44 h 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44"/>
                <a:gd name="T35" fmla="*/ 38 w 38"/>
                <a:gd name="T36" fmla="*/ 44 h 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44">
                  <a:moveTo>
                    <a:pt x="25" y="44"/>
                  </a:moveTo>
                  <a:lnTo>
                    <a:pt x="5" y="29"/>
                  </a:lnTo>
                  <a:lnTo>
                    <a:pt x="0" y="22"/>
                  </a:lnTo>
                  <a:lnTo>
                    <a:pt x="3" y="16"/>
                  </a:lnTo>
                  <a:lnTo>
                    <a:pt x="22" y="0"/>
                  </a:lnTo>
                  <a:lnTo>
                    <a:pt x="20" y="7"/>
                  </a:lnTo>
                  <a:lnTo>
                    <a:pt x="33" y="7"/>
                  </a:lnTo>
                  <a:lnTo>
                    <a:pt x="36" y="11"/>
                  </a:lnTo>
                  <a:lnTo>
                    <a:pt x="38" y="24"/>
                  </a:lnTo>
                  <a:lnTo>
                    <a:pt x="36" y="33"/>
                  </a:lnTo>
                  <a:lnTo>
                    <a:pt x="25" y="44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2CF8204-7BCA-4D15-9708-58BACA725C6D}"/>
              </a:ext>
            </a:extLst>
          </p:cNvPr>
          <p:cNvGrpSpPr/>
          <p:nvPr/>
        </p:nvGrpSpPr>
        <p:grpSpPr>
          <a:xfrm>
            <a:off x="5849641" y="2729882"/>
            <a:ext cx="7141468" cy="4771081"/>
            <a:chOff x="750202" y="1290040"/>
            <a:chExt cx="7141468" cy="4771081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2E615F9-45F0-4CBA-B0DA-00DDD478B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982" t="18012" r="16975" b="19194"/>
            <a:stretch/>
          </p:blipFill>
          <p:spPr>
            <a:xfrm>
              <a:off x="750202" y="1290040"/>
              <a:ext cx="7141468" cy="4747012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F0F58C6-4FAD-4AB1-9629-C9A1AFFC1DD7}"/>
                </a:ext>
              </a:extLst>
            </p:cNvPr>
            <p:cNvSpPr txBox="1"/>
            <p:nvPr/>
          </p:nvSpPr>
          <p:spPr>
            <a:xfrm>
              <a:off x="1322436" y="5691789"/>
              <a:ext cx="6199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https://mainichi.jp/articles/20190706/k00/00m/040/077000c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4B0F83AB-7E71-4FD6-9BFC-CCD8C8691C66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3007371" y="5103388"/>
            <a:ext cx="2842270" cy="9831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3317921" y="1171160"/>
            <a:ext cx="6803194" cy="9465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7" name="Picture 46"/>
          <p:cNvPicPr/>
          <p:nvPr/>
        </p:nvPicPr>
        <p:blipFill>
          <a:blip r:embed="rId2"/>
          <a:srcRect l="27422" t="19306" r="23720" b="7392"/>
          <a:stretch/>
        </p:blipFill>
        <p:spPr>
          <a:xfrm>
            <a:off x="1512333" y="1400550"/>
            <a:ext cx="8354506" cy="5033591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840ACA-4421-4A12-9604-00100F1E0404}"/>
              </a:ext>
            </a:extLst>
          </p:cNvPr>
          <p:cNvSpPr/>
          <p:nvPr/>
        </p:nvSpPr>
        <p:spPr>
          <a:xfrm>
            <a:off x="10121115" y="2441011"/>
            <a:ext cx="28138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Lackman</a:t>
            </a:r>
            <a:r>
              <a:rPr lang="en-US" sz="2400" dirty="0"/>
              <a:t> 2011 in </a:t>
            </a:r>
            <a:r>
              <a:rPr lang="en-US" sz="2400" dirty="0" err="1"/>
              <a:t>Utsumi</a:t>
            </a:r>
            <a:r>
              <a:rPr lang="en-US" sz="2400" dirty="0"/>
              <a:t> et al, 2014, </a:t>
            </a:r>
          </a:p>
          <a:p>
            <a:endParaRPr lang="en-US" sz="2400" dirty="0"/>
          </a:p>
          <a:p>
            <a:r>
              <a:rPr lang="en-US" sz="2400" dirty="0"/>
              <a:t>Emphasized that the Front was the cause of heavy rain.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9DD59D-9FA2-4BED-9A6E-9CD0D2D431CB}"/>
              </a:ext>
            </a:extLst>
          </p:cNvPr>
          <p:cNvSpPr/>
          <p:nvPr/>
        </p:nvSpPr>
        <p:spPr>
          <a:xfrm>
            <a:off x="3868618" y="5569548"/>
            <a:ext cx="5486892" cy="2703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69DFA6-E303-49B5-A27A-B604F2486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44" y="233482"/>
            <a:ext cx="6519705" cy="78084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B0F0"/>
                </a:solidFill>
              </a:rPr>
              <a:t>Front often causes a heavy 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3317921" y="1171160"/>
            <a:ext cx="6803194" cy="9465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TextShape 2"/>
          <p:cNvSpPr txBox="1"/>
          <p:nvPr/>
        </p:nvSpPr>
        <p:spPr>
          <a:xfrm>
            <a:off x="3317921" y="2271864"/>
            <a:ext cx="6803194" cy="32880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3" name="Picture 52"/>
          <p:cNvPicPr/>
          <p:nvPr/>
        </p:nvPicPr>
        <p:blipFill>
          <a:blip r:embed="rId2"/>
          <a:srcRect l="11170" t="21762" r="57169" b="25719"/>
          <a:stretch/>
        </p:blipFill>
        <p:spPr>
          <a:xfrm>
            <a:off x="7119550" y="1086952"/>
            <a:ext cx="5461593" cy="4633509"/>
          </a:xfrm>
          <a:prstGeom prst="rect">
            <a:avLst/>
          </a:prstGeom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3"/>
          <a:srcRect l="62418" t="24562" r="7161" b="22721"/>
          <a:stretch/>
        </p:blipFill>
        <p:spPr>
          <a:xfrm>
            <a:off x="1093913" y="1095385"/>
            <a:ext cx="5266699" cy="4672243"/>
          </a:xfrm>
          <a:prstGeom prst="rect">
            <a:avLst/>
          </a:prstGeom>
          <a:ln>
            <a:noFill/>
          </a:ln>
        </p:spPr>
      </p:pic>
      <p:sp>
        <p:nvSpPr>
          <p:cNvPr id="57" name="TextShape 5"/>
          <p:cNvSpPr txBox="1"/>
          <p:nvPr/>
        </p:nvSpPr>
        <p:spPr>
          <a:xfrm>
            <a:off x="3203106" y="6070885"/>
            <a:ext cx="8136321" cy="599387"/>
          </a:xfrm>
          <a:prstGeom prst="rect">
            <a:avLst/>
          </a:prstGeom>
          <a:noFill/>
          <a:ln>
            <a:noFill/>
          </a:ln>
        </p:spPr>
        <p:txBody>
          <a:bodyPr lIns="67495" tIns="33747" rIns="67495" bIns="33747"/>
          <a:lstStyle/>
          <a:p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Baiu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-front (stationary front) stagnant over SW Japan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B4FE3A-9DB6-4E06-B58A-62332D11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4" y="107931"/>
            <a:ext cx="12970565" cy="78084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B0F0"/>
                </a:solidFill>
              </a:rPr>
              <a:t>Weather charts on July 05 </a:t>
            </a:r>
            <a:r>
              <a:rPr lang="en-US" sz="2800" dirty="0">
                <a:solidFill>
                  <a:srgbClr val="00B0F0"/>
                </a:solidFill>
              </a:rPr>
              <a:t>(0:00 UT) </a:t>
            </a:r>
            <a:r>
              <a:rPr lang="en-US" dirty="0">
                <a:solidFill>
                  <a:srgbClr val="00B0F0"/>
                </a:solidFill>
              </a:rPr>
              <a:t>and July 06 </a:t>
            </a:r>
            <a:r>
              <a:rPr lang="en-US" sz="2800" dirty="0">
                <a:solidFill>
                  <a:srgbClr val="00B0F0"/>
                </a:solidFill>
              </a:rPr>
              <a:t>(0:00 UT) </a:t>
            </a:r>
            <a:r>
              <a:rPr lang="en-US" sz="3600" dirty="0">
                <a:solidFill>
                  <a:srgbClr val="00B0F0"/>
                </a:solidFill>
              </a:rPr>
              <a:t>from JMA</a:t>
            </a:r>
            <a:endParaRPr lang="en-US" dirty="0">
              <a:solidFill>
                <a:srgbClr val="00B0F0"/>
              </a:solidFill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A11F0DB-320C-4B34-BB96-66EA40B4C478}"/>
              </a:ext>
            </a:extLst>
          </p:cNvPr>
          <p:cNvGrpSpPr/>
          <p:nvPr/>
        </p:nvGrpSpPr>
        <p:grpSpPr>
          <a:xfrm>
            <a:off x="572064" y="2496343"/>
            <a:ext cx="7716002" cy="4669911"/>
            <a:chOff x="3317921" y="964917"/>
            <a:chExt cx="7716002" cy="4669911"/>
          </a:xfrm>
        </p:grpSpPr>
        <p:pic>
          <p:nvPicPr>
            <p:cNvPr id="3" name="Picture 2" descr="A close up of a map&#10;&#10;Description automatically generated">
              <a:extLst>
                <a:ext uri="{FF2B5EF4-FFF2-40B4-BE49-F238E27FC236}">
                  <a16:creationId xmlns:a16="http://schemas.microsoft.com/office/drawing/2014/main" id="{98A077EC-41C7-4601-AC52-61961DB10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7921" y="964917"/>
              <a:ext cx="7716002" cy="4589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6" name="TextShape 4"/>
            <p:cNvSpPr txBox="1"/>
            <p:nvPr/>
          </p:nvSpPr>
          <p:spPr>
            <a:xfrm>
              <a:off x="5125578" y="4565064"/>
              <a:ext cx="5269395" cy="1069764"/>
            </a:xfrm>
            <a:prstGeom prst="rect">
              <a:avLst/>
            </a:prstGeom>
            <a:noFill/>
            <a:ln>
              <a:noFill/>
            </a:ln>
          </p:spPr>
          <p:txBody>
            <a:bodyPr lIns="67495" tIns="33747" rIns="67495" bIns="33747"/>
            <a:lstStyle/>
            <a:p>
              <a:pPr algn="ctr"/>
              <a:r>
                <a:rPr lang="en-US" sz="2000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</a:rPr>
                <a:t>Record-breaking heavy rains in SW Japan (rain radar at 2018 July 6, 09:00 UT)</a:t>
              </a:r>
              <a:endPara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55" name="TextShape 3"/>
            <p:cNvSpPr txBox="1"/>
            <p:nvPr/>
          </p:nvSpPr>
          <p:spPr>
            <a:xfrm>
              <a:off x="5125578" y="5215182"/>
              <a:ext cx="5445755" cy="179522"/>
            </a:xfrm>
            <a:prstGeom prst="rect">
              <a:avLst/>
            </a:prstGeom>
            <a:noFill/>
            <a:ln>
              <a:noFill/>
            </a:ln>
          </p:spPr>
          <p:txBody>
            <a:bodyPr lIns="67495" tIns="33747" rIns="67495" bIns="33747"/>
            <a:lstStyle/>
            <a:p>
              <a:r>
                <a:rPr lang="en-US" sz="9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hlinkClick r:id="rId5"/>
                </a:rPr>
                <a:t>https://www.data.jma.go.jp/fcd/yoho/hibiten/index.html</a:t>
              </a:r>
              <a:endParaRPr lang="en-US" sz="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CA41B7-6E27-49C9-BEFE-C4DD5BDDEFAF}"/>
              </a:ext>
            </a:extLst>
          </p:cNvPr>
          <p:cNvSpPr/>
          <p:nvPr/>
        </p:nvSpPr>
        <p:spPr>
          <a:xfrm>
            <a:off x="1463525" y="1494830"/>
            <a:ext cx="8522175" cy="32316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GEONET (GNSS Earth Observation </a:t>
            </a:r>
            <a:r>
              <a:rPr lang="en-US" sz="2400" dirty="0" err="1"/>
              <a:t>NETwork</a:t>
            </a:r>
            <a:r>
              <a:rPr lang="en-US" sz="2400" dirty="0"/>
              <a:t>)- GSI/Japan</a:t>
            </a:r>
          </a:p>
          <a:p>
            <a:pPr>
              <a:defRPr/>
            </a:pPr>
            <a:endParaRPr lang="en-US" sz="2400" dirty="0"/>
          </a:p>
          <a:p>
            <a:pPr marL="236166" indent="-236166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About 20 km spacing </a:t>
            </a:r>
          </a:p>
          <a:p>
            <a:pPr marL="236166" indent="-236166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1,318 stations  </a:t>
            </a:r>
          </a:p>
          <a:p>
            <a:pPr marL="236166" indent="-236166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Tracking GPS/GLONASS/Galileo/QZSS  </a:t>
            </a:r>
          </a:p>
          <a:p>
            <a:pPr marL="236166" indent="-236166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RINEX data open to public (every 30 sec)</a:t>
            </a:r>
          </a:p>
          <a:p>
            <a:pPr marL="236166" indent="-236166"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dirty="0"/>
          </a:p>
        </p:txBody>
      </p:sp>
      <p:pic>
        <p:nvPicPr>
          <p:cNvPr id="15363" name="Picture 7">
            <a:extLst>
              <a:ext uri="{FF2B5EF4-FFF2-40B4-BE49-F238E27FC236}">
                <a16:creationId xmlns:a16="http://schemas.microsoft.com/office/drawing/2014/main" id="{8ABE27CD-43AA-47B0-B78E-DE18E091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7" t="34503" r="22192" b="28824"/>
          <a:stretch>
            <a:fillRect/>
          </a:stretch>
        </p:blipFill>
        <p:spPr bwMode="auto">
          <a:xfrm>
            <a:off x="4562308" y="3987352"/>
            <a:ext cx="6635771" cy="342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CF56267-67C7-493F-AC75-442AC73BB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12296" r="1653" b="6836"/>
          <a:stretch>
            <a:fillRect/>
          </a:stretch>
        </p:blipFill>
        <p:spPr bwMode="auto">
          <a:xfrm>
            <a:off x="364133" y="2859399"/>
            <a:ext cx="8396349" cy="4369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C87F355-FD27-4E00-8BE3-974EBAF60537}"/>
              </a:ext>
            </a:extLst>
          </p:cNvPr>
          <p:cNvGrpSpPr>
            <a:grpSpLocks/>
          </p:cNvGrpSpPr>
          <p:nvPr/>
        </p:nvGrpSpPr>
        <p:grpSpPr bwMode="auto">
          <a:xfrm>
            <a:off x="7623958" y="1816925"/>
            <a:ext cx="5625597" cy="5079986"/>
            <a:chOff x="5081285" y="138894"/>
            <a:chExt cx="6446934" cy="6056849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B514BEE-5F28-4AB1-877E-C12DF96B4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617" t="27004" r="29712" b="6498"/>
            <a:stretch/>
          </p:blipFill>
          <p:spPr>
            <a:xfrm>
              <a:off x="5081285" y="138894"/>
              <a:ext cx="6312197" cy="60062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368" name="テキスト ボックス 3">
              <a:extLst>
                <a:ext uri="{FF2B5EF4-FFF2-40B4-BE49-F238E27FC236}">
                  <a16:creationId xmlns:a16="http://schemas.microsoft.com/office/drawing/2014/main" id="{F6BD56AB-2A51-4AD4-B42F-25601E0FC8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8361" y="4397635"/>
              <a:ext cx="4179858" cy="1798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kumimoji="1"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Gipsy-PPP</a:t>
              </a:r>
            </a:p>
            <a:p>
              <a:r>
                <a:rPr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ZTD/Gradient every 5 min.</a:t>
              </a:r>
            </a:p>
            <a:p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(also ZWD and PWV since 2019)</a:t>
              </a:r>
            </a:p>
            <a:p>
              <a:r>
                <a:rPr kumimoji="1"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All GEONET stations</a:t>
              </a:r>
              <a:endParaRPr kumimoji="1"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CAF8CBB8-D083-4527-9999-45F3C43DAFF4}"/>
              </a:ext>
            </a:extLst>
          </p:cNvPr>
          <p:cNvSpPr txBox="1">
            <a:spLocks/>
          </p:cNvSpPr>
          <p:nvPr/>
        </p:nvSpPr>
        <p:spPr bwMode="auto">
          <a:xfrm>
            <a:off x="1603169" y="514146"/>
            <a:ext cx="11139053" cy="78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755730">
              <a:defRPr/>
            </a:pPr>
            <a:r>
              <a:rPr lang="en-US" sz="3300" dirty="0">
                <a:solidFill>
                  <a:srgbClr val="002060"/>
                </a:solidFill>
              </a:rPr>
              <a:t>GEONET GNSS Data : ZTD and Gradient </a:t>
            </a:r>
            <a:r>
              <a:rPr lang="en-US" altLang="ja-JP" sz="3300" dirty="0">
                <a:solidFill>
                  <a:srgbClr val="002060"/>
                </a:solidFill>
              </a:rPr>
              <a:t>UNR/NGL </a:t>
            </a:r>
            <a:endParaRPr lang="en-US" sz="33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DEF1F2"/>
            </a:gs>
            <a:gs pos="12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1">
            <a:extLst>
              <a:ext uri="{FF2B5EF4-FFF2-40B4-BE49-F238E27FC236}">
                <a16:creationId xmlns:a16="http://schemas.microsoft.com/office/drawing/2014/main" id="{7B6EA235-3DFC-4EA6-8C7E-48924BF2E99D}"/>
              </a:ext>
            </a:extLst>
          </p:cNvPr>
          <p:cNvSpPr txBox="1">
            <a:spLocks/>
          </p:cNvSpPr>
          <p:nvPr/>
        </p:nvSpPr>
        <p:spPr bwMode="auto">
          <a:xfrm>
            <a:off x="3055433" y="137232"/>
            <a:ext cx="7498689" cy="78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755730">
              <a:defRPr/>
            </a:pPr>
            <a:r>
              <a:rPr lang="en-US" sz="3300" dirty="0">
                <a:solidFill>
                  <a:srgbClr val="002060"/>
                </a:solidFill>
              </a:rPr>
              <a:t>ZTD and tropospheric delay gradients</a:t>
            </a:r>
          </a:p>
        </p:txBody>
      </p:sp>
      <p:pic>
        <p:nvPicPr>
          <p:cNvPr id="154" name="Picture 18" descr="gps">
            <a:extLst>
              <a:ext uri="{FF2B5EF4-FFF2-40B4-BE49-F238E27FC236}">
                <a16:creationId xmlns:a16="http://schemas.microsoft.com/office/drawing/2014/main" id="{B7C6A5D5-3CDA-4698-9CFA-C25D1A335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026" y="922880"/>
            <a:ext cx="727036" cy="79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2" name="Group 261">
            <a:extLst>
              <a:ext uri="{FF2B5EF4-FFF2-40B4-BE49-F238E27FC236}">
                <a16:creationId xmlns:a16="http://schemas.microsoft.com/office/drawing/2014/main" id="{AF53F454-CA5E-4758-B99B-0EA196ECD783}"/>
              </a:ext>
            </a:extLst>
          </p:cNvPr>
          <p:cNvGrpSpPr/>
          <p:nvPr/>
        </p:nvGrpSpPr>
        <p:grpSpPr>
          <a:xfrm>
            <a:off x="2313402" y="1625090"/>
            <a:ext cx="10271551" cy="6677464"/>
            <a:chOff x="2578144" y="1622186"/>
            <a:chExt cx="8081066" cy="5668164"/>
          </a:xfrm>
        </p:grpSpPr>
        <p:sp>
          <p:nvSpPr>
            <p:cNvPr id="263" name="Isosceles Triangle 262">
              <a:extLst>
                <a:ext uri="{FF2B5EF4-FFF2-40B4-BE49-F238E27FC236}">
                  <a16:creationId xmlns:a16="http://schemas.microsoft.com/office/drawing/2014/main" id="{0074797C-3C90-4953-A0E5-5F484C4160F1}"/>
                </a:ext>
              </a:extLst>
            </p:cNvPr>
            <p:cNvSpPr/>
            <p:nvPr/>
          </p:nvSpPr>
          <p:spPr>
            <a:xfrm>
              <a:off x="3285493" y="1863822"/>
              <a:ext cx="6728368" cy="153937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88" dirty="0"/>
            </a:p>
          </p:txBody>
        </p:sp>
        <p:grpSp>
          <p:nvGrpSpPr>
            <p:cNvPr id="264" name="Group 4">
              <a:extLst>
                <a:ext uri="{FF2B5EF4-FFF2-40B4-BE49-F238E27FC236}">
                  <a16:creationId xmlns:a16="http://schemas.microsoft.com/office/drawing/2014/main" id="{36CC0524-12E0-4430-930E-CD41C3D672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8144" y="4802154"/>
              <a:ext cx="7452780" cy="2488196"/>
              <a:chOff x="-583" y="2592"/>
              <a:chExt cx="5679" cy="1896"/>
            </a:xfrm>
          </p:grpSpPr>
          <p:sp>
            <p:nvSpPr>
              <p:cNvPr id="385" name="Rectangle 6" descr="70%">
                <a:extLst>
                  <a:ext uri="{FF2B5EF4-FFF2-40B4-BE49-F238E27FC236}">
                    <a16:creationId xmlns:a16="http://schemas.microsoft.com/office/drawing/2014/main" id="{13C41635-1323-4781-91F6-7A5C2FBC7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1" y="2592"/>
                <a:ext cx="5127" cy="1192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488"/>
              </a:p>
            </p:txBody>
          </p:sp>
          <p:sp>
            <p:nvSpPr>
              <p:cNvPr id="386" name="Rectangle 8">
                <a:extLst>
                  <a:ext uri="{FF2B5EF4-FFF2-40B4-BE49-F238E27FC236}">
                    <a16:creationId xmlns:a16="http://schemas.microsoft.com/office/drawing/2014/main" id="{2FFA0978-0713-43B7-B46F-2A0265BB9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83" y="4307"/>
                <a:ext cx="539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6117" tIns="38058" rIns="76117" bIns="38058">
                <a:spAutoFit/>
              </a:bodyPr>
              <a:lstStyle>
                <a:lvl1pPr defTabSz="7620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7620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7620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7620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7620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7620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7620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7620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7620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323">
                  <a:solidFill>
                    <a:schemeClr val="accent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65" name="Rectangle 10" descr="75%">
              <a:extLst>
                <a:ext uri="{FF2B5EF4-FFF2-40B4-BE49-F238E27FC236}">
                  <a16:creationId xmlns:a16="http://schemas.microsoft.com/office/drawing/2014/main" id="{6E6EFB4E-CB4F-46A9-BD27-0EC00A1F5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2556" y="3057579"/>
              <a:ext cx="6728369" cy="2781320"/>
            </a:xfrm>
            <a:custGeom>
              <a:avLst/>
              <a:gdLst>
                <a:gd name="connsiteX0" fmla="*/ 0 w 8552187"/>
                <a:gd name="connsiteY0" fmla="*/ 0 h 3252830"/>
                <a:gd name="connsiteX1" fmla="*/ 8552187 w 8552187"/>
                <a:gd name="connsiteY1" fmla="*/ 0 h 3252830"/>
                <a:gd name="connsiteX2" fmla="*/ 8552187 w 8552187"/>
                <a:gd name="connsiteY2" fmla="*/ 3252830 h 3252830"/>
                <a:gd name="connsiteX3" fmla="*/ 0 w 8552187"/>
                <a:gd name="connsiteY3" fmla="*/ 3252830 h 3252830"/>
                <a:gd name="connsiteX4" fmla="*/ 0 w 8552187"/>
                <a:gd name="connsiteY4" fmla="*/ 0 h 3252830"/>
                <a:gd name="connsiteX0" fmla="*/ 0 w 8552187"/>
                <a:gd name="connsiteY0" fmla="*/ 23745 h 3276575"/>
                <a:gd name="connsiteX1" fmla="*/ 1170947 w 8552187"/>
                <a:gd name="connsiteY1" fmla="*/ 0 h 3276575"/>
                <a:gd name="connsiteX2" fmla="*/ 8552187 w 8552187"/>
                <a:gd name="connsiteY2" fmla="*/ 23745 h 3276575"/>
                <a:gd name="connsiteX3" fmla="*/ 8552187 w 8552187"/>
                <a:gd name="connsiteY3" fmla="*/ 3276575 h 3276575"/>
                <a:gd name="connsiteX4" fmla="*/ 0 w 8552187"/>
                <a:gd name="connsiteY4" fmla="*/ 3276575 h 3276575"/>
                <a:gd name="connsiteX5" fmla="*/ 0 w 8552187"/>
                <a:gd name="connsiteY5" fmla="*/ 23745 h 3276575"/>
                <a:gd name="connsiteX0" fmla="*/ 0 w 8552187"/>
                <a:gd name="connsiteY0" fmla="*/ 23745 h 3276575"/>
                <a:gd name="connsiteX1" fmla="*/ 1589588 w 8552187"/>
                <a:gd name="connsiteY1" fmla="*/ 0 h 3276575"/>
                <a:gd name="connsiteX2" fmla="*/ 8552187 w 8552187"/>
                <a:gd name="connsiteY2" fmla="*/ 23745 h 3276575"/>
                <a:gd name="connsiteX3" fmla="*/ 8552187 w 8552187"/>
                <a:gd name="connsiteY3" fmla="*/ 3276575 h 3276575"/>
                <a:gd name="connsiteX4" fmla="*/ 0 w 8552187"/>
                <a:gd name="connsiteY4" fmla="*/ 3276575 h 3276575"/>
                <a:gd name="connsiteX5" fmla="*/ 0 w 8552187"/>
                <a:gd name="connsiteY5" fmla="*/ 23745 h 3276575"/>
                <a:gd name="connsiteX0" fmla="*/ 0 w 8552187"/>
                <a:gd name="connsiteY0" fmla="*/ 387301 h 3276575"/>
                <a:gd name="connsiteX1" fmla="*/ 1589588 w 8552187"/>
                <a:gd name="connsiteY1" fmla="*/ 0 h 3276575"/>
                <a:gd name="connsiteX2" fmla="*/ 8552187 w 8552187"/>
                <a:gd name="connsiteY2" fmla="*/ 23745 h 3276575"/>
                <a:gd name="connsiteX3" fmla="*/ 8552187 w 8552187"/>
                <a:gd name="connsiteY3" fmla="*/ 3276575 h 3276575"/>
                <a:gd name="connsiteX4" fmla="*/ 0 w 8552187"/>
                <a:gd name="connsiteY4" fmla="*/ 3276575 h 3276575"/>
                <a:gd name="connsiteX5" fmla="*/ 0 w 8552187"/>
                <a:gd name="connsiteY5" fmla="*/ 387301 h 32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52187" h="3276575">
                  <a:moveTo>
                    <a:pt x="0" y="387301"/>
                  </a:moveTo>
                  <a:lnTo>
                    <a:pt x="1589588" y="0"/>
                  </a:lnTo>
                  <a:lnTo>
                    <a:pt x="8552187" y="23745"/>
                  </a:lnTo>
                  <a:lnTo>
                    <a:pt x="8552187" y="3276575"/>
                  </a:lnTo>
                  <a:lnTo>
                    <a:pt x="0" y="3276575"/>
                  </a:lnTo>
                  <a:lnTo>
                    <a:pt x="0" y="38730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id-ID" altLang="en-US" sz="1323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67" name="Group 20">
              <a:extLst>
                <a:ext uri="{FF2B5EF4-FFF2-40B4-BE49-F238E27FC236}">
                  <a16:creationId xmlns:a16="http://schemas.microsoft.com/office/drawing/2014/main" id="{BBFA0EB8-0F07-46F4-A2C7-E11959F387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7862" y="5311340"/>
              <a:ext cx="335959" cy="545934"/>
              <a:chOff x="5136" y="3168"/>
              <a:chExt cx="428" cy="606"/>
            </a:xfrm>
          </p:grpSpPr>
          <p:sp>
            <p:nvSpPr>
              <p:cNvPr id="290" name="AutoShape 21">
                <a:extLst>
                  <a:ext uri="{FF2B5EF4-FFF2-40B4-BE49-F238E27FC236}">
                    <a16:creationId xmlns:a16="http://schemas.microsoft.com/office/drawing/2014/main" id="{64EFB299-338C-47DF-BCDC-A80EDB0F16E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136" y="3168"/>
                <a:ext cx="428" cy="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291" name="Rectangle 22">
                <a:extLst>
                  <a:ext uri="{FF2B5EF4-FFF2-40B4-BE49-F238E27FC236}">
                    <a16:creationId xmlns:a16="http://schemas.microsoft.com/office/drawing/2014/main" id="{7222C4D0-C6AD-40C6-9E36-1000410EA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7" y="3419"/>
                <a:ext cx="267" cy="328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488"/>
              </a:p>
            </p:txBody>
          </p:sp>
          <p:sp>
            <p:nvSpPr>
              <p:cNvPr id="292" name="Rectangle 23">
                <a:extLst>
                  <a:ext uri="{FF2B5EF4-FFF2-40B4-BE49-F238E27FC236}">
                    <a16:creationId xmlns:a16="http://schemas.microsoft.com/office/drawing/2014/main" id="{C2281453-0E4A-44B2-A0B2-6275A57A9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8" y="3419"/>
                <a:ext cx="267" cy="328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488"/>
              </a:p>
            </p:txBody>
          </p:sp>
          <p:sp>
            <p:nvSpPr>
              <p:cNvPr id="293" name="Freeform 24">
                <a:extLst>
                  <a:ext uri="{FF2B5EF4-FFF2-40B4-BE49-F238E27FC236}">
                    <a16:creationId xmlns:a16="http://schemas.microsoft.com/office/drawing/2014/main" id="{510AAC96-B344-4283-97B7-4C7E77E1F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6" y="3299"/>
                <a:ext cx="191" cy="85"/>
              </a:xfrm>
              <a:custGeom>
                <a:avLst/>
                <a:gdLst>
                  <a:gd name="T0" fmla="*/ 0 w 573"/>
                  <a:gd name="T1" fmla="*/ 0 h 171"/>
                  <a:gd name="T2" fmla="*/ 0 w 573"/>
                  <a:gd name="T3" fmla="*/ 0 h 171"/>
                  <a:gd name="T4" fmla="*/ 0 w 573"/>
                  <a:gd name="T5" fmla="*/ 0 h 171"/>
                  <a:gd name="T6" fmla="*/ 0 w 573"/>
                  <a:gd name="T7" fmla="*/ 0 h 171"/>
                  <a:gd name="T8" fmla="*/ 0 w 573"/>
                  <a:gd name="T9" fmla="*/ 0 h 171"/>
                  <a:gd name="T10" fmla="*/ 0 w 573"/>
                  <a:gd name="T11" fmla="*/ 0 h 1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3"/>
                  <a:gd name="T19" fmla="*/ 0 h 171"/>
                  <a:gd name="T20" fmla="*/ 573 w 573"/>
                  <a:gd name="T21" fmla="*/ 171 h 1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3" h="171">
                    <a:moveTo>
                      <a:pt x="573" y="85"/>
                    </a:moveTo>
                    <a:lnTo>
                      <a:pt x="573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573" y="171"/>
                    </a:lnTo>
                    <a:lnTo>
                      <a:pt x="573" y="85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294" name="Freeform 25">
                <a:extLst>
                  <a:ext uri="{FF2B5EF4-FFF2-40B4-BE49-F238E27FC236}">
                    <a16:creationId xmlns:a16="http://schemas.microsoft.com/office/drawing/2014/main" id="{E3ED9171-1549-445D-AD66-DEFA365D4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8" y="3359"/>
                <a:ext cx="59" cy="39"/>
              </a:xfrm>
              <a:custGeom>
                <a:avLst/>
                <a:gdLst>
                  <a:gd name="T0" fmla="*/ 0 w 176"/>
                  <a:gd name="T1" fmla="*/ 1 h 78"/>
                  <a:gd name="T2" fmla="*/ 0 w 176"/>
                  <a:gd name="T3" fmla="*/ 1 h 78"/>
                  <a:gd name="T4" fmla="*/ 0 w 176"/>
                  <a:gd name="T5" fmla="*/ 0 h 78"/>
                  <a:gd name="T6" fmla="*/ 0 w 176"/>
                  <a:gd name="T7" fmla="*/ 0 h 78"/>
                  <a:gd name="T8" fmla="*/ 0 w 176"/>
                  <a:gd name="T9" fmla="*/ 1 h 78"/>
                  <a:gd name="T10" fmla="*/ 0 w 176"/>
                  <a:gd name="T11" fmla="*/ 1 h 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6"/>
                  <a:gd name="T19" fmla="*/ 0 h 78"/>
                  <a:gd name="T20" fmla="*/ 176 w 176"/>
                  <a:gd name="T21" fmla="*/ 78 h 7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6" h="78">
                    <a:moveTo>
                      <a:pt x="88" y="78"/>
                    </a:moveTo>
                    <a:lnTo>
                      <a:pt x="176" y="78"/>
                    </a:lnTo>
                    <a:lnTo>
                      <a:pt x="176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295" name="Freeform 26">
                <a:extLst>
                  <a:ext uri="{FF2B5EF4-FFF2-40B4-BE49-F238E27FC236}">
                    <a16:creationId xmlns:a16="http://schemas.microsoft.com/office/drawing/2014/main" id="{D4D78932-5AE0-4193-8E6E-3AED265A9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358"/>
                <a:ext cx="45" cy="32"/>
              </a:xfrm>
              <a:custGeom>
                <a:avLst/>
                <a:gdLst>
                  <a:gd name="T0" fmla="*/ 0 w 137"/>
                  <a:gd name="T1" fmla="*/ 0 h 66"/>
                  <a:gd name="T2" fmla="*/ 0 w 137"/>
                  <a:gd name="T3" fmla="*/ 0 h 66"/>
                  <a:gd name="T4" fmla="*/ 0 w 137"/>
                  <a:gd name="T5" fmla="*/ 0 h 66"/>
                  <a:gd name="T6" fmla="*/ 0 w 137"/>
                  <a:gd name="T7" fmla="*/ 0 h 66"/>
                  <a:gd name="T8" fmla="*/ 0 w 137"/>
                  <a:gd name="T9" fmla="*/ 0 h 66"/>
                  <a:gd name="T10" fmla="*/ 0 w 137"/>
                  <a:gd name="T11" fmla="*/ 0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7"/>
                  <a:gd name="T19" fmla="*/ 0 h 66"/>
                  <a:gd name="T20" fmla="*/ 137 w 137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7" h="66">
                    <a:moveTo>
                      <a:pt x="137" y="34"/>
                    </a:moveTo>
                    <a:lnTo>
                      <a:pt x="137" y="2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137" y="66"/>
                    </a:lnTo>
                    <a:lnTo>
                      <a:pt x="137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296" name="Freeform 27">
                <a:extLst>
                  <a:ext uri="{FF2B5EF4-FFF2-40B4-BE49-F238E27FC236}">
                    <a16:creationId xmlns:a16="http://schemas.microsoft.com/office/drawing/2014/main" id="{6A89C4E4-C191-4263-A785-445EF23A6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7" y="3358"/>
                <a:ext cx="59" cy="40"/>
              </a:xfrm>
              <a:custGeom>
                <a:avLst/>
                <a:gdLst>
                  <a:gd name="T0" fmla="*/ 0 w 177"/>
                  <a:gd name="T1" fmla="*/ 1 h 80"/>
                  <a:gd name="T2" fmla="*/ 0 w 177"/>
                  <a:gd name="T3" fmla="*/ 1 h 80"/>
                  <a:gd name="T4" fmla="*/ 0 w 177"/>
                  <a:gd name="T5" fmla="*/ 0 h 80"/>
                  <a:gd name="T6" fmla="*/ 0 w 177"/>
                  <a:gd name="T7" fmla="*/ 0 h 80"/>
                  <a:gd name="T8" fmla="*/ 0 w 177"/>
                  <a:gd name="T9" fmla="*/ 1 h 80"/>
                  <a:gd name="T10" fmla="*/ 0 w 177"/>
                  <a:gd name="T11" fmla="*/ 1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7"/>
                  <a:gd name="T19" fmla="*/ 0 h 80"/>
                  <a:gd name="T20" fmla="*/ 177 w 177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7" h="80">
                    <a:moveTo>
                      <a:pt x="89" y="80"/>
                    </a:moveTo>
                    <a:lnTo>
                      <a:pt x="177" y="80"/>
                    </a:lnTo>
                    <a:lnTo>
                      <a:pt x="177" y="0"/>
                    </a:lnTo>
                    <a:lnTo>
                      <a:pt x="0" y="0"/>
                    </a:lnTo>
                    <a:lnTo>
                      <a:pt x="0" y="80"/>
                    </a:lnTo>
                    <a:lnTo>
                      <a:pt x="89" y="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297" name="Freeform 28">
                <a:extLst>
                  <a:ext uri="{FF2B5EF4-FFF2-40B4-BE49-F238E27FC236}">
                    <a16:creationId xmlns:a16="http://schemas.microsoft.com/office/drawing/2014/main" id="{D05F9DF0-FCCB-4CEC-A272-2AE74C1B6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2" y="3358"/>
                <a:ext cx="45" cy="32"/>
              </a:xfrm>
              <a:custGeom>
                <a:avLst/>
                <a:gdLst>
                  <a:gd name="T0" fmla="*/ 0 w 137"/>
                  <a:gd name="T1" fmla="*/ 1 h 64"/>
                  <a:gd name="T2" fmla="*/ 0 w 137"/>
                  <a:gd name="T3" fmla="*/ 0 h 64"/>
                  <a:gd name="T4" fmla="*/ 0 w 137"/>
                  <a:gd name="T5" fmla="*/ 0 h 64"/>
                  <a:gd name="T6" fmla="*/ 0 w 137"/>
                  <a:gd name="T7" fmla="*/ 1 h 64"/>
                  <a:gd name="T8" fmla="*/ 0 w 137"/>
                  <a:gd name="T9" fmla="*/ 1 h 64"/>
                  <a:gd name="T10" fmla="*/ 0 w 137"/>
                  <a:gd name="T11" fmla="*/ 1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7"/>
                  <a:gd name="T19" fmla="*/ 0 h 64"/>
                  <a:gd name="T20" fmla="*/ 137 w 137"/>
                  <a:gd name="T21" fmla="*/ 64 h 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7" h="64">
                    <a:moveTo>
                      <a:pt x="137" y="32"/>
                    </a:moveTo>
                    <a:lnTo>
                      <a:pt x="137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137" y="64"/>
                    </a:ln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298" name="Freeform 29">
                <a:extLst>
                  <a:ext uri="{FF2B5EF4-FFF2-40B4-BE49-F238E27FC236}">
                    <a16:creationId xmlns:a16="http://schemas.microsoft.com/office/drawing/2014/main" id="{9A66B664-1AFF-449F-8CAD-312BB62DB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3401"/>
                <a:ext cx="183" cy="21"/>
              </a:xfrm>
              <a:custGeom>
                <a:avLst/>
                <a:gdLst>
                  <a:gd name="T0" fmla="*/ 0 w 549"/>
                  <a:gd name="T1" fmla="*/ 1 h 42"/>
                  <a:gd name="T2" fmla="*/ 0 w 549"/>
                  <a:gd name="T3" fmla="*/ 0 h 42"/>
                  <a:gd name="T4" fmla="*/ 0 w 549"/>
                  <a:gd name="T5" fmla="*/ 0 h 42"/>
                  <a:gd name="T6" fmla="*/ 0 w 549"/>
                  <a:gd name="T7" fmla="*/ 1 h 42"/>
                  <a:gd name="T8" fmla="*/ 0 w 549"/>
                  <a:gd name="T9" fmla="*/ 1 h 42"/>
                  <a:gd name="T10" fmla="*/ 0 w 549"/>
                  <a:gd name="T11" fmla="*/ 1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9"/>
                  <a:gd name="T19" fmla="*/ 0 h 42"/>
                  <a:gd name="T20" fmla="*/ 549 w 549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9" h="42">
                    <a:moveTo>
                      <a:pt x="549" y="21"/>
                    </a:moveTo>
                    <a:lnTo>
                      <a:pt x="549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549" y="42"/>
                    </a:lnTo>
                    <a:lnTo>
                      <a:pt x="549" y="21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299" name="Freeform 30">
                <a:extLst>
                  <a:ext uri="{FF2B5EF4-FFF2-40B4-BE49-F238E27FC236}">
                    <a16:creationId xmlns:a16="http://schemas.microsoft.com/office/drawing/2014/main" id="{DFC58A88-D3FB-43D9-B967-157EEF4F4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" y="3396"/>
                <a:ext cx="19" cy="12"/>
              </a:xfrm>
              <a:custGeom>
                <a:avLst/>
                <a:gdLst>
                  <a:gd name="T0" fmla="*/ 0 w 59"/>
                  <a:gd name="T1" fmla="*/ 1 h 24"/>
                  <a:gd name="T2" fmla="*/ 0 w 59"/>
                  <a:gd name="T3" fmla="*/ 1 h 24"/>
                  <a:gd name="T4" fmla="*/ 0 w 59"/>
                  <a:gd name="T5" fmla="*/ 0 h 24"/>
                  <a:gd name="T6" fmla="*/ 0 w 59"/>
                  <a:gd name="T7" fmla="*/ 0 h 24"/>
                  <a:gd name="T8" fmla="*/ 0 w 59"/>
                  <a:gd name="T9" fmla="*/ 1 h 24"/>
                  <a:gd name="T10" fmla="*/ 0 w 59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24"/>
                  <a:gd name="T20" fmla="*/ 59 w 59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24">
                    <a:moveTo>
                      <a:pt x="29" y="24"/>
                    </a:moveTo>
                    <a:lnTo>
                      <a:pt x="59" y="24"/>
                    </a:lnTo>
                    <a:lnTo>
                      <a:pt x="59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29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00" name="Freeform 31">
                <a:extLst>
                  <a:ext uri="{FF2B5EF4-FFF2-40B4-BE49-F238E27FC236}">
                    <a16:creationId xmlns:a16="http://schemas.microsoft.com/office/drawing/2014/main" id="{AA3CED27-0E4B-4C1B-8191-9A03D2DD3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6" y="3396"/>
                <a:ext cx="20" cy="11"/>
              </a:xfrm>
              <a:custGeom>
                <a:avLst/>
                <a:gdLst>
                  <a:gd name="T0" fmla="*/ 0 w 59"/>
                  <a:gd name="T1" fmla="*/ 0 h 23"/>
                  <a:gd name="T2" fmla="*/ 0 w 59"/>
                  <a:gd name="T3" fmla="*/ 0 h 23"/>
                  <a:gd name="T4" fmla="*/ 0 w 59"/>
                  <a:gd name="T5" fmla="*/ 0 h 23"/>
                  <a:gd name="T6" fmla="*/ 0 w 59"/>
                  <a:gd name="T7" fmla="*/ 0 h 23"/>
                  <a:gd name="T8" fmla="*/ 0 w 59"/>
                  <a:gd name="T9" fmla="*/ 0 h 23"/>
                  <a:gd name="T10" fmla="*/ 0 w 59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23"/>
                  <a:gd name="T20" fmla="*/ 59 w 59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23">
                    <a:moveTo>
                      <a:pt x="29" y="23"/>
                    </a:moveTo>
                    <a:lnTo>
                      <a:pt x="59" y="23"/>
                    </a:lnTo>
                    <a:lnTo>
                      <a:pt x="59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9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01" name="Freeform 32">
                <a:extLst>
                  <a:ext uri="{FF2B5EF4-FFF2-40B4-BE49-F238E27FC236}">
                    <a16:creationId xmlns:a16="http://schemas.microsoft.com/office/drawing/2014/main" id="{BDE663A1-8F48-411B-A2AD-DF39556B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3391"/>
                <a:ext cx="184" cy="21"/>
              </a:xfrm>
              <a:custGeom>
                <a:avLst/>
                <a:gdLst>
                  <a:gd name="T0" fmla="*/ 0 w 551"/>
                  <a:gd name="T1" fmla="*/ 1 h 42"/>
                  <a:gd name="T2" fmla="*/ 0 w 551"/>
                  <a:gd name="T3" fmla="*/ 0 h 42"/>
                  <a:gd name="T4" fmla="*/ 0 w 551"/>
                  <a:gd name="T5" fmla="*/ 0 h 42"/>
                  <a:gd name="T6" fmla="*/ 0 w 551"/>
                  <a:gd name="T7" fmla="*/ 1 h 42"/>
                  <a:gd name="T8" fmla="*/ 0 w 551"/>
                  <a:gd name="T9" fmla="*/ 1 h 42"/>
                  <a:gd name="T10" fmla="*/ 0 w 551"/>
                  <a:gd name="T11" fmla="*/ 1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51"/>
                  <a:gd name="T19" fmla="*/ 0 h 42"/>
                  <a:gd name="T20" fmla="*/ 551 w 551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51" h="42">
                    <a:moveTo>
                      <a:pt x="551" y="21"/>
                    </a:moveTo>
                    <a:lnTo>
                      <a:pt x="551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551" y="42"/>
                    </a:lnTo>
                    <a:lnTo>
                      <a:pt x="551" y="21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02" name="Freeform 33">
                <a:extLst>
                  <a:ext uri="{FF2B5EF4-FFF2-40B4-BE49-F238E27FC236}">
                    <a16:creationId xmlns:a16="http://schemas.microsoft.com/office/drawing/2014/main" id="{5C8E3C62-49FA-4B5E-9BA4-EAA883E48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3300"/>
                <a:ext cx="4" cy="3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0 h 7"/>
                  <a:gd name="T4" fmla="*/ 0 w 13"/>
                  <a:gd name="T5" fmla="*/ 0 h 7"/>
                  <a:gd name="T6" fmla="*/ 0 w 1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7"/>
                  <a:gd name="T14" fmla="*/ 13 w 1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7">
                    <a:moveTo>
                      <a:pt x="13" y="7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03" name="Freeform 34">
                <a:extLst>
                  <a:ext uri="{FF2B5EF4-FFF2-40B4-BE49-F238E27FC236}">
                    <a16:creationId xmlns:a16="http://schemas.microsoft.com/office/drawing/2014/main" id="{8FFD7515-D61E-4721-9ECC-E26DC9C3B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2" y="3300"/>
                <a:ext cx="8" cy="7"/>
              </a:xfrm>
              <a:custGeom>
                <a:avLst/>
                <a:gdLst>
                  <a:gd name="T0" fmla="*/ 0 w 26"/>
                  <a:gd name="T1" fmla="*/ 1 h 13"/>
                  <a:gd name="T2" fmla="*/ 0 w 26"/>
                  <a:gd name="T3" fmla="*/ 1 h 13"/>
                  <a:gd name="T4" fmla="*/ 0 w 26"/>
                  <a:gd name="T5" fmla="*/ 0 h 13"/>
                  <a:gd name="T6" fmla="*/ 0 w 26"/>
                  <a:gd name="T7" fmla="*/ 0 h 13"/>
                  <a:gd name="T8" fmla="*/ 0 w 26"/>
                  <a:gd name="T9" fmla="*/ 1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3"/>
                  <a:gd name="T17" fmla="*/ 26 w 2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3">
                    <a:moveTo>
                      <a:pt x="26" y="7"/>
                    </a:moveTo>
                    <a:lnTo>
                      <a:pt x="26" y="1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04" name="Freeform 35">
                <a:extLst>
                  <a:ext uri="{FF2B5EF4-FFF2-40B4-BE49-F238E27FC236}">
                    <a16:creationId xmlns:a16="http://schemas.microsoft.com/office/drawing/2014/main" id="{A3054C39-9F79-4FB0-98D2-12652D234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3300"/>
                <a:ext cx="14" cy="10"/>
              </a:xfrm>
              <a:custGeom>
                <a:avLst/>
                <a:gdLst>
                  <a:gd name="T0" fmla="*/ 0 w 42"/>
                  <a:gd name="T1" fmla="*/ 0 h 21"/>
                  <a:gd name="T2" fmla="*/ 0 w 42"/>
                  <a:gd name="T3" fmla="*/ 0 h 21"/>
                  <a:gd name="T4" fmla="*/ 0 w 42"/>
                  <a:gd name="T5" fmla="*/ 0 h 21"/>
                  <a:gd name="T6" fmla="*/ 0 w 42"/>
                  <a:gd name="T7" fmla="*/ 0 h 21"/>
                  <a:gd name="T8" fmla="*/ 0 w 42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21"/>
                  <a:gd name="T17" fmla="*/ 42 w 42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21">
                    <a:moveTo>
                      <a:pt x="42" y="13"/>
                    </a:moveTo>
                    <a:lnTo>
                      <a:pt x="42" y="21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42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05" name="Freeform 36">
                <a:extLst>
                  <a:ext uri="{FF2B5EF4-FFF2-40B4-BE49-F238E27FC236}">
                    <a16:creationId xmlns:a16="http://schemas.microsoft.com/office/drawing/2014/main" id="{5340DC6C-417F-4D0E-87E4-A72A738FA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1" y="3300"/>
                <a:ext cx="19" cy="14"/>
              </a:xfrm>
              <a:custGeom>
                <a:avLst/>
                <a:gdLst>
                  <a:gd name="T0" fmla="*/ 0 w 59"/>
                  <a:gd name="T1" fmla="*/ 1 h 28"/>
                  <a:gd name="T2" fmla="*/ 0 w 59"/>
                  <a:gd name="T3" fmla="*/ 1 h 28"/>
                  <a:gd name="T4" fmla="*/ 0 w 59"/>
                  <a:gd name="T5" fmla="*/ 0 h 28"/>
                  <a:gd name="T6" fmla="*/ 0 w 59"/>
                  <a:gd name="T7" fmla="*/ 0 h 28"/>
                  <a:gd name="T8" fmla="*/ 0 w 59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28"/>
                  <a:gd name="T17" fmla="*/ 59 w 5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28">
                    <a:moveTo>
                      <a:pt x="59" y="21"/>
                    </a:moveTo>
                    <a:lnTo>
                      <a:pt x="59" y="28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06" name="Freeform 37">
                <a:extLst>
                  <a:ext uri="{FF2B5EF4-FFF2-40B4-BE49-F238E27FC236}">
                    <a16:creationId xmlns:a16="http://schemas.microsoft.com/office/drawing/2014/main" id="{25537A29-76F1-4DA6-9689-61F4E161C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" y="3300"/>
                <a:ext cx="25" cy="18"/>
              </a:xfrm>
              <a:custGeom>
                <a:avLst/>
                <a:gdLst>
                  <a:gd name="T0" fmla="*/ 0 w 75"/>
                  <a:gd name="T1" fmla="*/ 1 h 36"/>
                  <a:gd name="T2" fmla="*/ 0 w 75"/>
                  <a:gd name="T3" fmla="*/ 1 h 36"/>
                  <a:gd name="T4" fmla="*/ 0 w 75"/>
                  <a:gd name="T5" fmla="*/ 0 h 36"/>
                  <a:gd name="T6" fmla="*/ 0 w 75"/>
                  <a:gd name="T7" fmla="*/ 0 h 36"/>
                  <a:gd name="T8" fmla="*/ 0 w 75"/>
                  <a:gd name="T9" fmla="*/ 1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36"/>
                  <a:gd name="T17" fmla="*/ 75 w 75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36">
                    <a:moveTo>
                      <a:pt x="75" y="28"/>
                    </a:moveTo>
                    <a:lnTo>
                      <a:pt x="75" y="36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75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07" name="Freeform 38">
                <a:extLst>
                  <a:ext uri="{FF2B5EF4-FFF2-40B4-BE49-F238E27FC236}">
                    <a16:creationId xmlns:a16="http://schemas.microsoft.com/office/drawing/2014/main" id="{5A830CD1-D4DF-4C7A-A67B-68416D0F6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1" y="3300"/>
                <a:ext cx="29" cy="21"/>
              </a:xfrm>
              <a:custGeom>
                <a:avLst/>
                <a:gdLst>
                  <a:gd name="T0" fmla="*/ 0 w 88"/>
                  <a:gd name="T1" fmla="*/ 1 h 42"/>
                  <a:gd name="T2" fmla="*/ 0 w 88"/>
                  <a:gd name="T3" fmla="*/ 1 h 42"/>
                  <a:gd name="T4" fmla="*/ 0 w 88"/>
                  <a:gd name="T5" fmla="*/ 0 h 42"/>
                  <a:gd name="T6" fmla="*/ 0 w 88"/>
                  <a:gd name="T7" fmla="*/ 0 h 42"/>
                  <a:gd name="T8" fmla="*/ 0 w 88"/>
                  <a:gd name="T9" fmla="*/ 1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42"/>
                  <a:gd name="T17" fmla="*/ 88 w 88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42">
                    <a:moveTo>
                      <a:pt x="88" y="36"/>
                    </a:moveTo>
                    <a:lnTo>
                      <a:pt x="88" y="4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88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08" name="Freeform 39">
                <a:extLst>
                  <a:ext uri="{FF2B5EF4-FFF2-40B4-BE49-F238E27FC236}">
                    <a16:creationId xmlns:a16="http://schemas.microsoft.com/office/drawing/2014/main" id="{48C9A727-DB9F-4520-B52B-7D3C5694C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6" y="3300"/>
                <a:ext cx="34" cy="24"/>
              </a:xfrm>
              <a:custGeom>
                <a:avLst/>
                <a:gdLst>
                  <a:gd name="T0" fmla="*/ 0 w 104"/>
                  <a:gd name="T1" fmla="*/ 1 h 48"/>
                  <a:gd name="T2" fmla="*/ 0 w 104"/>
                  <a:gd name="T3" fmla="*/ 1 h 48"/>
                  <a:gd name="T4" fmla="*/ 0 w 104"/>
                  <a:gd name="T5" fmla="*/ 1 h 48"/>
                  <a:gd name="T6" fmla="*/ 0 w 104"/>
                  <a:gd name="T7" fmla="*/ 0 h 48"/>
                  <a:gd name="T8" fmla="*/ 0 w 104"/>
                  <a:gd name="T9" fmla="*/ 0 h 48"/>
                  <a:gd name="T10" fmla="*/ 0 w 104"/>
                  <a:gd name="T11" fmla="*/ 1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48"/>
                  <a:gd name="T20" fmla="*/ 104 w 104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48">
                    <a:moveTo>
                      <a:pt x="104" y="42"/>
                    </a:moveTo>
                    <a:lnTo>
                      <a:pt x="104" y="48"/>
                    </a:lnTo>
                    <a:lnTo>
                      <a:pt x="101" y="4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04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09" name="Freeform 40">
                <a:extLst>
                  <a:ext uri="{FF2B5EF4-FFF2-40B4-BE49-F238E27FC236}">
                    <a16:creationId xmlns:a16="http://schemas.microsoft.com/office/drawing/2014/main" id="{EE569E4A-2E79-4B38-9BBD-A71970803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3300"/>
                <a:ext cx="39" cy="24"/>
              </a:xfrm>
              <a:custGeom>
                <a:avLst/>
                <a:gdLst>
                  <a:gd name="T0" fmla="*/ 0 w 117"/>
                  <a:gd name="T1" fmla="*/ 1 h 48"/>
                  <a:gd name="T2" fmla="*/ 0 w 117"/>
                  <a:gd name="T3" fmla="*/ 1 h 48"/>
                  <a:gd name="T4" fmla="*/ 0 w 117"/>
                  <a:gd name="T5" fmla="*/ 0 h 48"/>
                  <a:gd name="T6" fmla="*/ 0 w 117"/>
                  <a:gd name="T7" fmla="*/ 0 h 48"/>
                  <a:gd name="T8" fmla="*/ 0 w 117"/>
                  <a:gd name="T9" fmla="*/ 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"/>
                  <a:gd name="T16" fmla="*/ 0 h 48"/>
                  <a:gd name="T17" fmla="*/ 117 w 117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" h="48">
                    <a:moveTo>
                      <a:pt x="117" y="48"/>
                    </a:moveTo>
                    <a:lnTo>
                      <a:pt x="101" y="4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17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10" name="Freeform 41">
                <a:extLst>
                  <a:ext uri="{FF2B5EF4-FFF2-40B4-BE49-F238E27FC236}">
                    <a16:creationId xmlns:a16="http://schemas.microsoft.com/office/drawing/2014/main" id="{FAFA1CF9-5BDC-438A-BAF8-9109724F4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" y="3300"/>
                <a:ext cx="39" cy="24"/>
              </a:xfrm>
              <a:custGeom>
                <a:avLst/>
                <a:gdLst>
                  <a:gd name="T0" fmla="*/ 0 w 118"/>
                  <a:gd name="T1" fmla="*/ 1 h 48"/>
                  <a:gd name="T2" fmla="*/ 0 w 118"/>
                  <a:gd name="T3" fmla="*/ 1 h 48"/>
                  <a:gd name="T4" fmla="*/ 0 w 118"/>
                  <a:gd name="T5" fmla="*/ 0 h 48"/>
                  <a:gd name="T6" fmla="*/ 0 w 118"/>
                  <a:gd name="T7" fmla="*/ 0 h 48"/>
                  <a:gd name="T8" fmla="*/ 0 w 118"/>
                  <a:gd name="T9" fmla="*/ 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48"/>
                  <a:gd name="T17" fmla="*/ 118 w 11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48">
                    <a:moveTo>
                      <a:pt x="118" y="48"/>
                    </a:moveTo>
                    <a:lnTo>
                      <a:pt x="102" y="48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18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11" name="Freeform 42">
                <a:extLst>
                  <a:ext uri="{FF2B5EF4-FFF2-40B4-BE49-F238E27FC236}">
                    <a16:creationId xmlns:a16="http://schemas.microsoft.com/office/drawing/2014/main" id="{5B9CD7B5-EFD6-4F36-BBCD-BE8928F98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9" y="3300"/>
                <a:ext cx="40" cy="24"/>
              </a:xfrm>
              <a:custGeom>
                <a:avLst/>
                <a:gdLst>
                  <a:gd name="T0" fmla="*/ 0 w 118"/>
                  <a:gd name="T1" fmla="*/ 1 h 48"/>
                  <a:gd name="T2" fmla="*/ 0 w 118"/>
                  <a:gd name="T3" fmla="*/ 1 h 48"/>
                  <a:gd name="T4" fmla="*/ 0 w 118"/>
                  <a:gd name="T5" fmla="*/ 0 h 48"/>
                  <a:gd name="T6" fmla="*/ 0 w 118"/>
                  <a:gd name="T7" fmla="*/ 0 h 48"/>
                  <a:gd name="T8" fmla="*/ 0 w 118"/>
                  <a:gd name="T9" fmla="*/ 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48"/>
                  <a:gd name="T17" fmla="*/ 118 w 11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48">
                    <a:moveTo>
                      <a:pt x="118" y="48"/>
                    </a:moveTo>
                    <a:lnTo>
                      <a:pt x="102" y="4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18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12" name="Freeform 43">
                <a:extLst>
                  <a:ext uri="{FF2B5EF4-FFF2-40B4-BE49-F238E27FC236}">
                    <a16:creationId xmlns:a16="http://schemas.microsoft.com/office/drawing/2014/main" id="{D0D15712-841C-4B5B-8B19-8C6DB7BBF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" y="3300"/>
                <a:ext cx="39" cy="24"/>
              </a:xfrm>
              <a:custGeom>
                <a:avLst/>
                <a:gdLst>
                  <a:gd name="T0" fmla="*/ 0 w 117"/>
                  <a:gd name="T1" fmla="*/ 1 h 48"/>
                  <a:gd name="T2" fmla="*/ 0 w 117"/>
                  <a:gd name="T3" fmla="*/ 1 h 48"/>
                  <a:gd name="T4" fmla="*/ 0 w 117"/>
                  <a:gd name="T5" fmla="*/ 0 h 48"/>
                  <a:gd name="T6" fmla="*/ 0 w 117"/>
                  <a:gd name="T7" fmla="*/ 0 h 48"/>
                  <a:gd name="T8" fmla="*/ 0 w 117"/>
                  <a:gd name="T9" fmla="*/ 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"/>
                  <a:gd name="T16" fmla="*/ 0 h 48"/>
                  <a:gd name="T17" fmla="*/ 117 w 117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" h="48">
                    <a:moveTo>
                      <a:pt x="117" y="48"/>
                    </a:moveTo>
                    <a:lnTo>
                      <a:pt x="102" y="48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17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13" name="Freeform 44">
                <a:extLst>
                  <a:ext uri="{FF2B5EF4-FFF2-40B4-BE49-F238E27FC236}">
                    <a16:creationId xmlns:a16="http://schemas.microsoft.com/office/drawing/2014/main" id="{D0CB8903-70A0-4E65-BA63-333890CF7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9" y="3300"/>
                <a:ext cx="39" cy="24"/>
              </a:xfrm>
              <a:custGeom>
                <a:avLst/>
                <a:gdLst>
                  <a:gd name="T0" fmla="*/ 0 w 118"/>
                  <a:gd name="T1" fmla="*/ 1 h 48"/>
                  <a:gd name="T2" fmla="*/ 0 w 118"/>
                  <a:gd name="T3" fmla="*/ 1 h 48"/>
                  <a:gd name="T4" fmla="*/ 0 w 118"/>
                  <a:gd name="T5" fmla="*/ 0 h 48"/>
                  <a:gd name="T6" fmla="*/ 0 w 118"/>
                  <a:gd name="T7" fmla="*/ 0 h 48"/>
                  <a:gd name="T8" fmla="*/ 0 w 118"/>
                  <a:gd name="T9" fmla="*/ 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48"/>
                  <a:gd name="T17" fmla="*/ 118 w 11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48">
                    <a:moveTo>
                      <a:pt x="118" y="48"/>
                    </a:moveTo>
                    <a:lnTo>
                      <a:pt x="102" y="4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18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14" name="Freeform 45">
                <a:extLst>
                  <a:ext uri="{FF2B5EF4-FFF2-40B4-BE49-F238E27FC236}">
                    <a16:creationId xmlns:a16="http://schemas.microsoft.com/office/drawing/2014/main" id="{407B9C65-04E2-47B3-8EF3-8FD02268B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" y="3300"/>
                <a:ext cx="39" cy="24"/>
              </a:xfrm>
              <a:custGeom>
                <a:avLst/>
                <a:gdLst>
                  <a:gd name="T0" fmla="*/ 0 w 118"/>
                  <a:gd name="T1" fmla="*/ 1 h 48"/>
                  <a:gd name="T2" fmla="*/ 0 w 118"/>
                  <a:gd name="T3" fmla="*/ 1 h 48"/>
                  <a:gd name="T4" fmla="*/ 0 w 118"/>
                  <a:gd name="T5" fmla="*/ 0 h 48"/>
                  <a:gd name="T6" fmla="*/ 0 w 118"/>
                  <a:gd name="T7" fmla="*/ 0 h 48"/>
                  <a:gd name="T8" fmla="*/ 0 w 118"/>
                  <a:gd name="T9" fmla="*/ 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48"/>
                  <a:gd name="T17" fmla="*/ 118 w 11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48">
                    <a:moveTo>
                      <a:pt x="118" y="48"/>
                    </a:moveTo>
                    <a:lnTo>
                      <a:pt x="102" y="4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18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15" name="Freeform 46">
                <a:extLst>
                  <a:ext uri="{FF2B5EF4-FFF2-40B4-BE49-F238E27FC236}">
                    <a16:creationId xmlns:a16="http://schemas.microsoft.com/office/drawing/2014/main" id="{B13338BB-173D-4BEA-8FD9-919462CC9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300"/>
                <a:ext cx="37" cy="24"/>
              </a:xfrm>
              <a:custGeom>
                <a:avLst/>
                <a:gdLst>
                  <a:gd name="T0" fmla="*/ 0 w 109"/>
                  <a:gd name="T1" fmla="*/ 1 h 48"/>
                  <a:gd name="T2" fmla="*/ 0 w 109"/>
                  <a:gd name="T3" fmla="*/ 1 h 48"/>
                  <a:gd name="T4" fmla="*/ 0 w 109"/>
                  <a:gd name="T5" fmla="*/ 1 h 48"/>
                  <a:gd name="T6" fmla="*/ 0 w 109"/>
                  <a:gd name="T7" fmla="*/ 0 h 48"/>
                  <a:gd name="T8" fmla="*/ 0 w 109"/>
                  <a:gd name="T9" fmla="*/ 0 h 48"/>
                  <a:gd name="T10" fmla="*/ 0 w 109"/>
                  <a:gd name="T11" fmla="*/ 1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9"/>
                  <a:gd name="T19" fmla="*/ 0 h 48"/>
                  <a:gd name="T20" fmla="*/ 109 w 109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9" h="48">
                    <a:moveTo>
                      <a:pt x="109" y="48"/>
                    </a:moveTo>
                    <a:lnTo>
                      <a:pt x="92" y="48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09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16" name="Freeform 47">
                <a:extLst>
                  <a:ext uri="{FF2B5EF4-FFF2-40B4-BE49-F238E27FC236}">
                    <a16:creationId xmlns:a16="http://schemas.microsoft.com/office/drawing/2014/main" id="{BB0D25BF-4C3C-4FD6-8EBD-F7DBE8C82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302"/>
                <a:ext cx="31" cy="22"/>
              </a:xfrm>
              <a:custGeom>
                <a:avLst/>
                <a:gdLst>
                  <a:gd name="T0" fmla="*/ 0 w 92"/>
                  <a:gd name="T1" fmla="*/ 1 h 43"/>
                  <a:gd name="T2" fmla="*/ 0 w 92"/>
                  <a:gd name="T3" fmla="*/ 1 h 43"/>
                  <a:gd name="T4" fmla="*/ 0 w 92"/>
                  <a:gd name="T5" fmla="*/ 1 h 43"/>
                  <a:gd name="T6" fmla="*/ 0 w 92"/>
                  <a:gd name="T7" fmla="*/ 0 h 43"/>
                  <a:gd name="T8" fmla="*/ 0 w 92"/>
                  <a:gd name="T9" fmla="*/ 1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43"/>
                  <a:gd name="T17" fmla="*/ 92 w 92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43">
                    <a:moveTo>
                      <a:pt x="92" y="43"/>
                    </a:moveTo>
                    <a:lnTo>
                      <a:pt x="79" y="43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92" y="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17" name="Freeform 48">
                <a:extLst>
                  <a:ext uri="{FF2B5EF4-FFF2-40B4-BE49-F238E27FC236}">
                    <a16:creationId xmlns:a16="http://schemas.microsoft.com/office/drawing/2014/main" id="{EA8795FB-C499-4A5A-8127-F52908013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306"/>
                <a:ext cx="27" cy="18"/>
              </a:xfrm>
              <a:custGeom>
                <a:avLst/>
                <a:gdLst>
                  <a:gd name="T0" fmla="*/ 0 w 79"/>
                  <a:gd name="T1" fmla="*/ 0 h 37"/>
                  <a:gd name="T2" fmla="*/ 0 w 79"/>
                  <a:gd name="T3" fmla="*/ 0 h 37"/>
                  <a:gd name="T4" fmla="*/ 0 w 79"/>
                  <a:gd name="T5" fmla="*/ 0 h 37"/>
                  <a:gd name="T6" fmla="*/ 0 w 79"/>
                  <a:gd name="T7" fmla="*/ 0 h 37"/>
                  <a:gd name="T8" fmla="*/ 0 w 79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37"/>
                  <a:gd name="T17" fmla="*/ 79 w 7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37">
                    <a:moveTo>
                      <a:pt x="79" y="37"/>
                    </a:moveTo>
                    <a:lnTo>
                      <a:pt x="63" y="3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9" y="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18" name="Freeform 49">
                <a:extLst>
                  <a:ext uri="{FF2B5EF4-FFF2-40B4-BE49-F238E27FC236}">
                    <a16:creationId xmlns:a16="http://schemas.microsoft.com/office/drawing/2014/main" id="{9FEFAD70-2265-4BCD-A3E8-EC911D5E5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309"/>
                <a:ext cx="21" cy="15"/>
              </a:xfrm>
              <a:custGeom>
                <a:avLst/>
                <a:gdLst>
                  <a:gd name="T0" fmla="*/ 0 w 63"/>
                  <a:gd name="T1" fmla="*/ 1 h 30"/>
                  <a:gd name="T2" fmla="*/ 0 w 63"/>
                  <a:gd name="T3" fmla="*/ 1 h 30"/>
                  <a:gd name="T4" fmla="*/ 0 w 63"/>
                  <a:gd name="T5" fmla="*/ 1 h 30"/>
                  <a:gd name="T6" fmla="*/ 0 w 63"/>
                  <a:gd name="T7" fmla="*/ 0 h 30"/>
                  <a:gd name="T8" fmla="*/ 0 w 63"/>
                  <a:gd name="T9" fmla="*/ 1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30"/>
                  <a:gd name="T17" fmla="*/ 63 w 63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30">
                    <a:moveTo>
                      <a:pt x="63" y="30"/>
                    </a:moveTo>
                    <a:lnTo>
                      <a:pt x="47" y="30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3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19" name="Freeform 50">
                <a:extLst>
                  <a:ext uri="{FF2B5EF4-FFF2-40B4-BE49-F238E27FC236}">
                    <a16:creationId xmlns:a16="http://schemas.microsoft.com/office/drawing/2014/main" id="{F1E4A10F-2D25-4313-86FC-BAA8AA7A6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313"/>
                <a:ext cx="16" cy="11"/>
              </a:xfrm>
              <a:custGeom>
                <a:avLst/>
                <a:gdLst>
                  <a:gd name="T0" fmla="*/ 0 w 47"/>
                  <a:gd name="T1" fmla="*/ 1 h 22"/>
                  <a:gd name="T2" fmla="*/ 0 w 47"/>
                  <a:gd name="T3" fmla="*/ 1 h 22"/>
                  <a:gd name="T4" fmla="*/ 0 w 47"/>
                  <a:gd name="T5" fmla="*/ 1 h 22"/>
                  <a:gd name="T6" fmla="*/ 0 w 47"/>
                  <a:gd name="T7" fmla="*/ 0 h 22"/>
                  <a:gd name="T8" fmla="*/ 0 w 47"/>
                  <a:gd name="T9" fmla="*/ 1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22"/>
                  <a:gd name="T17" fmla="*/ 47 w 47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22">
                    <a:moveTo>
                      <a:pt x="47" y="22"/>
                    </a:moveTo>
                    <a:lnTo>
                      <a:pt x="29" y="22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47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20" name="Freeform 51">
                <a:extLst>
                  <a:ext uri="{FF2B5EF4-FFF2-40B4-BE49-F238E27FC236}">
                    <a16:creationId xmlns:a16="http://schemas.microsoft.com/office/drawing/2014/main" id="{43FE5ACD-64CE-4F53-81F3-11DE0F446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317"/>
                <a:ext cx="10" cy="7"/>
              </a:xfrm>
              <a:custGeom>
                <a:avLst/>
                <a:gdLst>
                  <a:gd name="T0" fmla="*/ 0 w 29"/>
                  <a:gd name="T1" fmla="*/ 1 h 14"/>
                  <a:gd name="T2" fmla="*/ 0 w 29"/>
                  <a:gd name="T3" fmla="*/ 1 h 14"/>
                  <a:gd name="T4" fmla="*/ 0 w 29"/>
                  <a:gd name="T5" fmla="*/ 1 h 14"/>
                  <a:gd name="T6" fmla="*/ 0 w 29"/>
                  <a:gd name="T7" fmla="*/ 0 h 14"/>
                  <a:gd name="T8" fmla="*/ 0 w 29"/>
                  <a:gd name="T9" fmla="*/ 1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14"/>
                  <a:gd name="T17" fmla="*/ 29 w 29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14">
                    <a:moveTo>
                      <a:pt x="29" y="14"/>
                    </a:moveTo>
                    <a:lnTo>
                      <a:pt x="13" y="14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29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21" name="Freeform 52">
                <a:extLst>
                  <a:ext uri="{FF2B5EF4-FFF2-40B4-BE49-F238E27FC236}">
                    <a16:creationId xmlns:a16="http://schemas.microsoft.com/office/drawing/2014/main" id="{03780D28-D9D7-40B9-ACBE-4315A52C5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321"/>
                <a:ext cx="5" cy="3"/>
              </a:xfrm>
              <a:custGeom>
                <a:avLst/>
                <a:gdLst>
                  <a:gd name="T0" fmla="*/ 0 w 13"/>
                  <a:gd name="T1" fmla="*/ 1 h 6"/>
                  <a:gd name="T2" fmla="*/ 0 w 13"/>
                  <a:gd name="T3" fmla="*/ 1 h 6"/>
                  <a:gd name="T4" fmla="*/ 0 w 13"/>
                  <a:gd name="T5" fmla="*/ 0 h 6"/>
                  <a:gd name="T6" fmla="*/ 0 w 13"/>
                  <a:gd name="T7" fmla="*/ 1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6"/>
                  <a:gd name="T14" fmla="*/ 13 w 13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22" name="Freeform 53">
                <a:extLst>
                  <a:ext uri="{FF2B5EF4-FFF2-40B4-BE49-F238E27FC236}">
                    <a16:creationId xmlns:a16="http://schemas.microsoft.com/office/drawing/2014/main" id="{37411C0F-8CB3-4A25-B3ED-5C78AAF0E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4" y="3240"/>
                <a:ext cx="6" cy="5"/>
              </a:xfrm>
              <a:custGeom>
                <a:avLst/>
                <a:gdLst>
                  <a:gd name="T0" fmla="*/ 0 w 19"/>
                  <a:gd name="T1" fmla="*/ 0 h 11"/>
                  <a:gd name="T2" fmla="*/ 0 w 19"/>
                  <a:gd name="T3" fmla="*/ 0 h 11"/>
                  <a:gd name="T4" fmla="*/ 0 w 19"/>
                  <a:gd name="T5" fmla="*/ 0 h 11"/>
                  <a:gd name="T6" fmla="*/ 0 w 19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1"/>
                  <a:gd name="T14" fmla="*/ 19 w 1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1">
                    <a:moveTo>
                      <a:pt x="19" y="11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23" name="Freeform 54">
                <a:extLst>
                  <a:ext uri="{FF2B5EF4-FFF2-40B4-BE49-F238E27FC236}">
                    <a16:creationId xmlns:a16="http://schemas.microsoft.com/office/drawing/2014/main" id="{7ABFC145-D9C1-4CAA-9890-743B022EE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8" y="3240"/>
                <a:ext cx="12" cy="11"/>
              </a:xfrm>
              <a:custGeom>
                <a:avLst/>
                <a:gdLst>
                  <a:gd name="T0" fmla="*/ 0 w 38"/>
                  <a:gd name="T1" fmla="*/ 1 h 21"/>
                  <a:gd name="T2" fmla="*/ 0 w 38"/>
                  <a:gd name="T3" fmla="*/ 1 h 21"/>
                  <a:gd name="T4" fmla="*/ 0 w 38"/>
                  <a:gd name="T5" fmla="*/ 0 h 21"/>
                  <a:gd name="T6" fmla="*/ 0 w 38"/>
                  <a:gd name="T7" fmla="*/ 0 h 21"/>
                  <a:gd name="T8" fmla="*/ 0 w 38"/>
                  <a:gd name="T9" fmla="*/ 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21"/>
                  <a:gd name="T17" fmla="*/ 38 w 3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21">
                    <a:moveTo>
                      <a:pt x="38" y="11"/>
                    </a:moveTo>
                    <a:lnTo>
                      <a:pt x="38" y="21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38" y="1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24" name="Freeform 55">
                <a:extLst>
                  <a:ext uri="{FF2B5EF4-FFF2-40B4-BE49-F238E27FC236}">
                    <a16:creationId xmlns:a16="http://schemas.microsoft.com/office/drawing/2014/main" id="{AF7625F0-087F-457C-81B5-DDC228AED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3240"/>
                <a:ext cx="20" cy="17"/>
              </a:xfrm>
              <a:custGeom>
                <a:avLst/>
                <a:gdLst>
                  <a:gd name="T0" fmla="*/ 0 w 60"/>
                  <a:gd name="T1" fmla="*/ 1 h 34"/>
                  <a:gd name="T2" fmla="*/ 0 w 60"/>
                  <a:gd name="T3" fmla="*/ 1 h 34"/>
                  <a:gd name="T4" fmla="*/ 0 w 60"/>
                  <a:gd name="T5" fmla="*/ 0 h 34"/>
                  <a:gd name="T6" fmla="*/ 0 w 60"/>
                  <a:gd name="T7" fmla="*/ 0 h 34"/>
                  <a:gd name="T8" fmla="*/ 0 w 60"/>
                  <a:gd name="T9" fmla="*/ 1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4"/>
                  <a:gd name="T17" fmla="*/ 60 w 60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4">
                    <a:moveTo>
                      <a:pt x="60" y="21"/>
                    </a:moveTo>
                    <a:lnTo>
                      <a:pt x="60" y="34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60" y="21"/>
                    </a:ln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25" name="Freeform 56">
                <a:extLst>
                  <a:ext uri="{FF2B5EF4-FFF2-40B4-BE49-F238E27FC236}">
                    <a16:creationId xmlns:a16="http://schemas.microsoft.com/office/drawing/2014/main" id="{FA1F3851-B147-42C7-874E-7C62BE46A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3" y="3240"/>
                <a:ext cx="27" cy="23"/>
              </a:xfrm>
              <a:custGeom>
                <a:avLst/>
                <a:gdLst>
                  <a:gd name="T0" fmla="*/ 0 w 82"/>
                  <a:gd name="T1" fmla="*/ 1 h 46"/>
                  <a:gd name="T2" fmla="*/ 0 w 82"/>
                  <a:gd name="T3" fmla="*/ 1 h 46"/>
                  <a:gd name="T4" fmla="*/ 0 w 82"/>
                  <a:gd name="T5" fmla="*/ 0 h 46"/>
                  <a:gd name="T6" fmla="*/ 0 w 82"/>
                  <a:gd name="T7" fmla="*/ 0 h 46"/>
                  <a:gd name="T8" fmla="*/ 0 w 82"/>
                  <a:gd name="T9" fmla="*/ 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46"/>
                  <a:gd name="T17" fmla="*/ 82 w 8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46">
                    <a:moveTo>
                      <a:pt x="82" y="34"/>
                    </a:moveTo>
                    <a:lnTo>
                      <a:pt x="82" y="46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82" y="34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26" name="Freeform 57">
                <a:extLst>
                  <a:ext uri="{FF2B5EF4-FFF2-40B4-BE49-F238E27FC236}">
                    <a16:creationId xmlns:a16="http://schemas.microsoft.com/office/drawing/2014/main" id="{76947AA3-4022-42AE-94E3-834D7AA7A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6" y="3240"/>
                <a:ext cx="34" cy="29"/>
              </a:xfrm>
              <a:custGeom>
                <a:avLst/>
                <a:gdLst>
                  <a:gd name="T0" fmla="*/ 0 w 104"/>
                  <a:gd name="T1" fmla="*/ 1 h 57"/>
                  <a:gd name="T2" fmla="*/ 0 w 104"/>
                  <a:gd name="T3" fmla="*/ 1 h 57"/>
                  <a:gd name="T4" fmla="*/ 0 w 104"/>
                  <a:gd name="T5" fmla="*/ 0 h 57"/>
                  <a:gd name="T6" fmla="*/ 0 w 104"/>
                  <a:gd name="T7" fmla="*/ 0 h 57"/>
                  <a:gd name="T8" fmla="*/ 0 w 104"/>
                  <a:gd name="T9" fmla="*/ 1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57"/>
                  <a:gd name="T17" fmla="*/ 104 w 10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57">
                    <a:moveTo>
                      <a:pt x="104" y="46"/>
                    </a:moveTo>
                    <a:lnTo>
                      <a:pt x="104" y="57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104" y="46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27" name="Freeform 58">
                <a:extLst>
                  <a:ext uri="{FF2B5EF4-FFF2-40B4-BE49-F238E27FC236}">
                    <a16:creationId xmlns:a16="http://schemas.microsoft.com/office/drawing/2014/main" id="{B2394579-358B-4D06-B7EE-AB1319C21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9" y="3240"/>
                <a:ext cx="41" cy="34"/>
              </a:xfrm>
              <a:custGeom>
                <a:avLst/>
                <a:gdLst>
                  <a:gd name="T0" fmla="*/ 0 w 123"/>
                  <a:gd name="T1" fmla="*/ 1 h 68"/>
                  <a:gd name="T2" fmla="*/ 0 w 123"/>
                  <a:gd name="T3" fmla="*/ 1 h 68"/>
                  <a:gd name="T4" fmla="*/ 0 w 123"/>
                  <a:gd name="T5" fmla="*/ 0 h 68"/>
                  <a:gd name="T6" fmla="*/ 0 w 123"/>
                  <a:gd name="T7" fmla="*/ 0 h 68"/>
                  <a:gd name="T8" fmla="*/ 0 w 123"/>
                  <a:gd name="T9" fmla="*/ 1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68"/>
                  <a:gd name="T17" fmla="*/ 123 w 123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68">
                    <a:moveTo>
                      <a:pt x="123" y="57"/>
                    </a:moveTo>
                    <a:lnTo>
                      <a:pt x="123" y="68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23" y="57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28" name="Freeform 59">
                <a:extLst>
                  <a:ext uri="{FF2B5EF4-FFF2-40B4-BE49-F238E27FC236}">
                    <a16:creationId xmlns:a16="http://schemas.microsoft.com/office/drawing/2014/main" id="{1D9925E2-64E1-465A-9BF1-75D846279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3240"/>
                <a:ext cx="48" cy="40"/>
              </a:xfrm>
              <a:custGeom>
                <a:avLst/>
                <a:gdLst>
                  <a:gd name="T0" fmla="*/ 0 w 145"/>
                  <a:gd name="T1" fmla="*/ 0 h 81"/>
                  <a:gd name="T2" fmla="*/ 0 w 145"/>
                  <a:gd name="T3" fmla="*/ 0 h 81"/>
                  <a:gd name="T4" fmla="*/ 0 w 145"/>
                  <a:gd name="T5" fmla="*/ 0 h 81"/>
                  <a:gd name="T6" fmla="*/ 0 w 145"/>
                  <a:gd name="T7" fmla="*/ 0 h 81"/>
                  <a:gd name="T8" fmla="*/ 0 w 145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81"/>
                  <a:gd name="T17" fmla="*/ 145 w 145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81">
                    <a:moveTo>
                      <a:pt x="145" y="68"/>
                    </a:moveTo>
                    <a:lnTo>
                      <a:pt x="145" y="81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145" y="68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29" name="Freeform 60">
                <a:extLst>
                  <a:ext uri="{FF2B5EF4-FFF2-40B4-BE49-F238E27FC236}">
                    <a16:creationId xmlns:a16="http://schemas.microsoft.com/office/drawing/2014/main" id="{7E10EF08-ABCA-49D7-AED6-307E4A81E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5" y="3240"/>
                <a:ext cx="55" cy="46"/>
              </a:xfrm>
              <a:custGeom>
                <a:avLst/>
                <a:gdLst>
                  <a:gd name="T0" fmla="*/ 0 w 166"/>
                  <a:gd name="T1" fmla="*/ 0 h 93"/>
                  <a:gd name="T2" fmla="*/ 0 w 166"/>
                  <a:gd name="T3" fmla="*/ 0 h 93"/>
                  <a:gd name="T4" fmla="*/ 0 w 166"/>
                  <a:gd name="T5" fmla="*/ 0 h 93"/>
                  <a:gd name="T6" fmla="*/ 0 w 166"/>
                  <a:gd name="T7" fmla="*/ 0 h 93"/>
                  <a:gd name="T8" fmla="*/ 0 w 166"/>
                  <a:gd name="T9" fmla="*/ 0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"/>
                  <a:gd name="T16" fmla="*/ 0 h 93"/>
                  <a:gd name="T17" fmla="*/ 166 w 166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" h="93">
                    <a:moveTo>
                      <a:pt x="166" y="81"/>
                    </a:moveTo>
                    <a:lnTo>
                      <a:pt x="166" y="93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166" y="81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30" name="Freeform 61">
                <a:extLst>
                  <a:ext uri="{FF2B5EF4-FFF2-40B4-BE49-F238E27FC236}">
                    <a16:creationId xmlns:a16="http://schemas.microsoft.com/office/drawing/2014/main" id="{E812BA30-2A69-4550-BA9C-13128A717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3240"/>
                <a:ext cx="62" cy="53"/>
              </a:xfrm>
              <a:custGeom>
                <a:avLst/>
                <a:gdLst>
                  <a:gd name="T0" fmla="*/ 0 w 188"/>
                  <a:gd name="T1" fmla="*/ 1 h 105"/>
                  <a:gd name="T2" fmla="*/ 0 w 188"/>
                  <a:gd name="T3" fmla="*/ 1 h 105"/>
                  <a:gd name="T4" fmla="*/ 0 w 188"/>
                  <a:gd name="T5" fmla="*/ 0 h 105"/>
                  <a:gd name="T6" fmla="*/ 0 w 188"/>
                  <a:gd name="T7" fmla="*/ 0 h 105"/>
                  <a:gd name="T8" fmla="*/ 0 w 188"/>
                  <a:gd name="T9" fmla="*/ 1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8"/>
                  <a:gd name="T16" fmla="*/ 0 h 105"/>
                  <a:gd name="T17" fmla="*/ 188 w 188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8" h="105">
                    <a:moveTo>
                      <a:pt x="188" y="93"/>
                    </a:moveTo>
                    <a:lnTo>
                      <a:pt x="188" y="105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188" y="9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31" name="Freeform 62">
                <a:extLst>
                  <a:ext uri="{FF2B5EF4-FFF2-40B4-BE49-F238E27FC236}">
                    <a16:creationId xmlns:a16="http://schemas.microsoft.com/office/drawing/2014/main" id="{BBC36EB3-DBB3-4FE5-A143-AE81CE093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240"/>
                <a:ext cx="70" cy="59"/>
              </a:xfrm>
              <a:custGeom>
                <a:avLst/>
                <a:gdLst>
                  <a:gd name="T0" fmla="*/ 0 w 210"/>
                  <a:gd name="T1" fmla="*/ 1 h 117"/>
                  <a:gd name="T2" fmla="*/ 0 w 210"/>
                  <a:gd name="T3" fmla="*/ 1 h 117"/>
                  <a:gd name="T4" fmla="*/ 0 w 210"/>
                  <a:gd name="T5" fmla="*/ 0 h 117"/>
                  <a:gd name="T6" fmla="*/ 0 w 210"/>
                  <a:gd name="T7" fmla="*/ 0 h 117"/>
                  <a:gd name="T8" fmla="*/ 0 w 210"/>
                  <a:gd name="T9" fmla="*/ 0 h 117"/>
                  <a:gd name="T10" fmla="*/ 0 w 210"/>
                  <a:gd name="T11" fmla="*/ 1 h 1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117"/>
                  <a:gd name="T20" fmla="*/ 210 w 210"/>
                  <a:gd name="T21" fmla="*/ 117 h 1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117">
                    <a:moveTo>
                      <a:pt x="210" y="105"/>
                    </a:moveTo>
                    <a:lnTo>
                      <a:pt x="210" y="117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10" y="105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32" name="Freeform 63">
                <a:extLst>
                  <a:ext uri="{FF2B5EF4-FFF2-40B4-BE49-F238E27FC236}">
                    <a16:creationId xmlns:a16="http://schemas.microsoft.com/office/drawing/2014/main" id="{0D9BDC9D-07F9-40FD-9768-50DBB284A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240"/>
                <a:ext cx="70" cy="59"/>
              </a:xfrm>
              <a:custGeom>
                <a:avLst/>
                <a:gdLst>
                  <a:gd name="T0" fmla="*/ 0 w 210"/>
                  <a:gd name="T1" fmla="*/ 1 h 117"/>
                  <a:gd name="T2" fmla="*/ 0 w 210"/>
                  <a:gd name="T3" fmla="*/ 1 h 117"/>
                  <a:gd name="T4" fmla="*/ 0 w 210"/>
                  <a:gd name="T5" fmla="*/ 1 h 117"/>
                  <a:gd name="T6" fmla="*/ 0 w 210"/>
                  <a:gd name="T7" fmla="*/ 1 h 117"/>
                  <a:gd name="T8" fmla="*/ 0 w 210"/>
                  <a:gd name="T9" fmla="*/ 0 h 117"/>
                  <a:gd name="T10" fmla="*/ 0 w 210"/>
                  <a:gd name="T11" fmla="*/ 1 h 1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117"/>
                  <a:gd name="T20" fmla="*/ 210 w 210"/>
                  <a:gd name="T21" fmla="*/ 117 h 1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117">
                    <a:moveTo>
                      <a:pt x="210" y="117"/>
                    </a:moveTo>
                    <a:lnTo>
                      <a:pt x="210" y="117"/>
                    </a:lnTo>
                    <a:lnTo>
                      <a:pt x="191" y="117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210" y="117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33" name="Freeform 64">
                <a:extLst>
                  <a:ext uri="{FF2B5EF4-FFF2-40B4-BE49-F238E27FC236}">
                    <a16:creationId xmlns:a16="http://schemas.microsoft.com/office/drawing/2014/main" id="{E0C10BB0-19AC-4AAB-868F-46503749A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245"/>
                <a:ext cx="64" cy="54"/>
              </a:xfrm>
              <a:custGeom>
                <a:avLst/>
                <a:gdLst>
                  <a:gd name="T0" fmla="*/ 0 w 191"/>
                  <a:gd name="T1" fmla="*/ 1 h 106"/>
                  <a:gd name="T2" fmla="*/ 0 w 191"/>
                  <a:gd name="T3" fmla="*/ 1 h 106"/>
                  <a:gd name="T4" fmla="*/ 0 w 191"/>
                  <a:gd name="T5" fmla="*/ 1 h 106"/>
                  <a:gd name="T6" fmla="*/ 0 w 191"/>
                  <a:gd name="T7" fmla="*/ 0 h 106"/>
                  <a:gd name="T8" fmla="*/ 0 w 191"/>
                  <a:gd name="T9" fmla="*/ 1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1"/>
                  <a:gd name="T16" fmla="*/ 0 h 106"/>
                  <a:gd name="T17" fmla="*/ 191 w 191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1" h="106">
                    <a:moveTo>
                      <a:pt x="191" y="106"/>
                    </a:moveTo>
                    <a:lnTo>
                      <a:pt x="169" y="106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191" y="106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34" name="Freeform 65">
                <a:extLst>
                  <a:ext uri="{FF2B5EF4-FFF2-40B4-BE49-F238E27FC236}">
                    <a16:creationId xmlns:a16="http://schemas.microsoft.com/office/drawing/2014/main" id="{8B52A9CF-3B7F-4B6A-A87C-2A3715CE0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251"/>
                <a:ext cx="57" cy="48"/>
              </a:xfrm>
              <a:custGeom>
                <a:avLst/>
                <a:gdLst>
                  <a:gd name="T0" fmla="*/ 0 w 169"/>
                  <a:gd name="T1" fmla="*/ 1 h 95"/>
                  <a:gd name="T2" fmla="*/ 0 w 169"/>
                  <a:gd name="T3" fmla="*/ 1 h 95"/>
                  <a:gd name="T4" fmla="*/ 0 w 169"/>
                  <a:gd name="T5" fmla="*/ 1 h 95"/>
                  <a:gd name="T6" fmla="*/ 0 w 169"/>
                  <a:gd name="T7" fmla="*/ 0 h 95"/>
                  <a:gd name="T8" fmla="*/ 0 w 169"/>
                  <a:gd name="T9" fmla="*/ 1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9"/>
                  <a:gd name="T16" fmla="*/ 0 h 95"/>
                  <a:gd name="T17" fmla="*/ 169 w 169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9" h="95">
                    <a:moveTo>
                      <a:pt x="169" y="95"/>
                    </a:moveTo>
                    <a:lnTo>
                      <a:pt x="147" y="95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69" y="95"/>
                    </a:ln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35" name="Freeform 66">
                <a:extLst>
                  <a:ext uri="{FF2B5EF4-FFF2-40B4-BE49-F238E27FC236}">
                    <a16:creationId xmlns:a16="http://schemas.microsoft.com/office/drawing/2014/main" id="{2E35855C-5EE8-4A12-8100-E01983664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258"/>
                <a:ext cx="49" cy="41"/>
              </a:xfrm>
              <a:custGeom>
                <a:avLst/>
                <a:gdLst>
                  <a:gd name="T0" fmla="*/ 0 w 147"/>
                  <a:gd name="T1" fmla="*/ 1 h 82"/>
                  <a:gd name="T2" fmla="*/ 0 w 147"/>
                  <a:gd name="T3" fmla="*/ 1 h 82"/>
                  <a:gd name="T4" fmla="*/ 0 w 147"/>
                  <a:gd name="T5" fmla="*/ 1 h 82"/>
                  <a:gd name="T6" fmla="*/ 0 w 147"/>
                  <a:gd name="T7" fmla="*/ 0 h 82"/>
                  <a:gd name="T8" fmla="*/ 0 w 147"/>
                  <a:gd name="T9" fmla="*/ 1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82"/>
                  <a:gd name="T17" fmla="*/ 147 w 147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82">
                    <a:moveTo>
                      <a:pt x="147" y="82"/>
                    </a:moveTo>
                    <a:lnTo>
                      <a:pt x="125" y="8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47" y="8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36" name="Freeform 67">
                <a:extLst>
                  <a:ext uri="{FF2B5EF4-FFF2-40B4-BE49-F238E27FC236}">
                    <a16:creationId xmlns:a16="http://schemas.microsoft.com/office/drawing/2014/main" id="{4D58181D-3B40-4860-9AB4-2FEEB8BE3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263"/>
                <a:ext cx="42" cy="36"/>
              </a:xfrm>
              <a:custGeom>
                <a:avLst/>
                <a:gdLst>
                  <a:gd name="T0" fmla="*/ 0 w 125"/>
                  <a:gd name="T1" fmla="*/ 1 h 70"/>
                  <a:gd name="T2" fmla="*/ 0 w 125"/>
                  <a:gd name="T3" fmla="*/ 1 h 70"/>
                  <a:gd name="T4" fmla="*/ 0 w 125"/>
                  <a:gd name="T5" fmla="*/ 1 h 70"/>
                  <a:gd name="T6" fmla="*/ 0 w 125"/>
                  <a:gd name="T7" fmla="*/ 0 h 70"/>
                  <a:gd name="T8" fmla="*/ 0 w 125"/>
                  <a:gd name="T9" fmla="*/ 1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5"/>
                  <a:gd name="T16" fmla="*/ 0 h 70"/>
                  <a:gd name="T17" fmla="*/ 125 w 125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5" h="70">
                    <a:moveTo>
                      <a:pt x="125" y="70"/>
                    </a:moveTo>
                    <a:lnTo>
                      <a:pt x="106" y="7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25" y="7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37" name="Freeform 68">
                <a:extLst>
                  <a:ext uri="{FF2B5EF4-FFF2-40B4-BE49-F238E27FC236}">
                    <a16:creationId xmlns:a16="http://schemas.microsoft.com/office/drawing/2014/main" id="{B5DC9FE7-3CC4-4355-973B-21E1276D86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269"/>
                <a:ext cx="36" cy="30"/>
              </a:xfrm>
              <a:custGeom>
                <a:avLst/>
                <a:gdLst>
                  <a:gd name="T0" fmla="*/ 0 w 106"/>
                  <a:gd name="T1" fmla="*/ 1 h 60"/>
                  <a:gd name="T2" fmla="*/ 0 w 106"/>
                  <a:gd name="T3" fmla="*/ 1 h 60"/>
                  <a:gd name="T4" fmla="*/ 0 w 106"/>
                  <a:gd name="T5" fmla="*/ 1 h 60"/>
                  <a:gd name="T6" fmla="*/ 0 w 106"/>
                  <a:gd name="T7" fmla="*/ 0 h 60"/>
                  <a:gd name="T8" fmla="*/ 0 w 106"/>
                  <a:gd name="T9" fmla="*/ 1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60"/>
                  <a:gd name="T17" fmla="*/ 106 w 106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60">
                    <a:moveTo>
                      <a:pt x="106" y="60"/>
                    </a:moveTo>
                    <a:lnTo>
                      <a:pt x="85" y="60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06" y="6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38" name="Freeform 69">
                <a:extLst>
                  <a:ext uri="{FF2B5EF4-FFF2-40B4-BE49-F238E27FC236}">
                    <a16:creationId xmlns:a16="http://schemas.microsoft.com/office/drawing/2014/main" id="{D90D42F0-76C8-46E0-A33F-8071F172B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275"/>
                <a:ext cx="29" cy="24"/>
              </a:xfrm>
              <a:custGeom>
                <a:avLst/>
                <a:gdLst>
                  <a:gd name="T0" fmla="*/ 0 w 85"/>
                  <a:gd name="T1" fmla="*/ 1 h 47"/>
                  <a:gd name="T2" fmla="*/ 0 w 85"/>
                  <a:gd name="T3" fmla="*/ 1 h 47"/>
                  <a:gd name="T4" fmla="*/ 0 w 85"/>
                  <a:gd name="T5" fmla="*/ 1 h 47"/>
                  <a:gd name="T6" fmla="*/ 0 w 85"/>
                  <a:gd name="T7" fmla="*/ 0 h 47"/>
                  <a:gd name="T8" fmla="*/ 0 w 85"/>
                  <a:gd name="T9" fmla="*/ 1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5"/>
                  <a:gd name="T16" fmla="*/ 0 h 47"/>
                  <a:gd name="T17" fmla="*/ 85 w 8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5" h="47">
                    <a:moveTo>
                      <a:pt x="85" y="47"/>
                    </a:moveTo>
                    <a:lnTo>
                      <a:pt x="63" y="47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5" y="47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39" name="Freeform 70">
                <a:extLst>
                  <a:ext uri="{FF2B5EF4-FFF2-40B4-BE49-F238E27FC236}">
                    <a16:creationId xmlns:a16="http://schemas.microsoft.com/office/drawing/2014/main" id="{5F54B942-FA49-470B-973A-FB977C370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281"/>
                <a:ext cx="21" cy="18"/>
              </a:xfrm>
              <a:custGeom>
                <a:avLst/>
                <a:gdLst>
                  <a:gd name="T0" fmla="*/ 0 w 63"/>
                  <a:gd name="T1" fmla="*/ 1 h 35"/>
                  <a:gd name="T2" fmla="*/ 0 w 63"/>
                  <a:gd name="T3" fmla="*/ 1 h 35"/>
                  <a:gd name="T4" fmla="*/ 0 w 63"/>
                  <a:gd name="T5" fmla="*/ 1 h 35"/>
                  <a:gd name="T6" fmla="*/ 0 w 63"/>
                  <a:gd name="T7" fmla="*/ 0 h 35"/>
                  <a:gd name="T8" fmla="*/ 0 w 63"/>
                  <a:gd name="T9" fmla="*/ 1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35"/>
                  <a:gd name="T17" fmla="*/ 63 w 63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35">
                    <a:moveTo>
                      <a:pt x="63" y="35"/>
                    </a:moveTo>
                    <a:lnTo>
                      <a:pt x="41" y="35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3" y="35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40" name="Freeform 71">
                <a:extLst>
                  <a:ext uri="{FF2B5EF4-FFF2-40B4-BE49-F238E27FC236}">
                    <a16:creationId xmlns:a16="http://schemas.microsoft.com/office/drawing/2014/main" id="{2DF290A4-BD95-4156-9667-055DAD0F7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287"/>
                <a:ext cx="14" cy="12"/>
              </a:xfrm>
              <a:custGeom>
                <a:avLst/>
                <a:gdLst>
                  <a:gd name="T0" fmla="*/ 0 w 41"/>
                  <a:gd name="T1" fmla="*/ 1 h 22"/>
                  <a:gd name="T2" fmla="*/ 0 w 41"/>
                  <a:gd name="T3" fmla="*/ 1 h 22"/>
                  <a:gd name="T4" fmla="*/ 0 w 41"/>
                  <a:gd name="T5" fmla="*/ 1 h 22"/>
                  <a:gd name="T6" fmla="*/ 0 w 41"/>
                  <a:gd name="T7" fmla="*/ 0 h 22"/>
                  <a:gd name="T8" fmla="*/ 0 w 41"/>
                  <a:gd name="T9" fmla="*/ 1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22"/>
                  <a:gd name="T17" fmla="*/ 41 w 41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22">
                    <a:moveTo>
                      <a:pt x="41" y="22"/>
                    </a:moveTo>
                    <a:lnTo>
                      <a:pt x="19" y="2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41" y="22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41" name="Freeform 72">
                <a:extLst>
                  <a:ext uri="{FF2B5EF4-FFF2-40B4-BE49-F238E27FC236}">
                    <a16:creationId xmlns:a16="http://schemas.microsoft.com/office/drawing/2014/main" id="{82ED154C-B39E-4BAF-A27F-52CC6982F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293"/>
                <a:ext cx="7" cy="6"/>
              </a:xfrm>
              <a:custGeom>
                <a:avLst/>
                <a:gdLst>
                  <a:gd name="T0" fmla="*/ 0 w 19"/>
                  <a:gd name="T1" fmla="*/ 1 h 10"/>
                  <a:gd name="T2" fmla="*/ 0 w 19"/>
                  <a:gd name="T3" fmla="*/ 1 h 10"/>
                  <a:gd name="T4" fmla="*/ 0 w 19"/>
                  <a:gd name="T5" fmla="*/ 0 h 10"/>
                  <a:gd name="T6" fmla="*/ 0 w 19"/>
                  <a:gd name="T7" fmla="*/ 1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0"/>
                  <a:gd name="T14" fmla="*/ 19 w 1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0">
                    <a:moveTo>
                      <a:pt x="19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42" name="Rectangle 73">
                <a:extLst>
                  <a:ext uri="{FF2B5EF4-FFF2-40B4-BE49-F238E27FC236}">
                    <a16:creationId xmlns:a16="http://schemas.microsoft.com/office/drawing/2014/main" id="{D9EE99FF-1830-4410-9893-38F450987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0" y="3240"/>
                <a:ext cx="70" cy="59"/>
              </a:xfrm>
              <a:prstGeom prst="rect">
                <a:avLst/>
              </a:prstGeom>
              <a:noFill/>
              <a:ln w="0">
                <a:solidFill>
                  <a:srgbClr val="7F7F7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488"/>
              </a:p>
            </p:txBody>
          </p:sp>
          <p:sp>
            <p:nvSpPr>
              <p:cNvPr id="343" name="Freeform 74">
                <a:extLst>
                  <a:ext uri="{FF2B5EF4-FFF2-40B4-BE49-F238E27FC236}">
                    <a16:creationId xmlns:a16="http://schemas.microsoft.com/office/drawing/2014/main" id="{693E00DF-A9C3-431F-823F-3020228A2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0" y="3227"/>
                <a:ext cx="19" cy="11"/>
              </a:xfrm>
              <a:custGeom>
                <a:avLst/>
                <a:gdLst>
                  <a:gd name="T0" fmla="*/ 0 w 59"/>
                  <a:gd name="T1" fmla="*/ 1 h 22"/>
                  <a:gd name="T2" fmla="*/ 0 w 59"/>
                  <a:gd name="T3" fmla="*/ 1 h 22"/>
                  <a:gd name="T4" fmla="*/ 0 w 59"/>
                  <a:gd name="T5" fmla="*/ 1 h 22"/>
                  <a:gd name="T6" fmla="*/ 0 w 59"/>
                  <a:gd name="T7" fmla="*/ 1 h 22"/>
                  <a:gd name="T8" fmla="*/ 0 w 59"/>
                  <a:gd name="T9" fmla="*/ 1 h 22"/>
                  <a:gd name="T10" fmla="*/ 0 w 59"/>
                  <a:gd name="T11" fmla="*/ 1 h 22"/>
                  <a:gd name="T12" fmla="*/ 0 w 59"/>
                  <a:gd name="T13" fmla="*/ 1 h 22"/>
                  <a:gd name="T14" fmla="*/ 0 w 59"/>
                  <a:gd name="T15" fmla="*/ 1 h 22"/>
                  <a:gd name="T16" fmla="*/ 0 w 59"/>
                  <a:gd name="T17" fmla="*/ 1 h 22"/>
                  <a:gd name="T18" fmla="*/ 0 w 59"/>
                  <a:gd name="T19" fmla="*/ 0 h 22"/>
                  <a:gd name="T20" fmla="*/ 0 w 59"/>
                  <a:gd name="T21" fmla="*/ 0 h 22"/>
                  <a:gd name="T22" fmla="*/ 0 w 59"/>
                  <a:gd name="T23" fmla="*/ 1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9"/>
                  <a:gd name="T37" fmla="*/ 0 h 22"/>
                  <a:gd name="T38" fmla="*/ 59 w 59"/>
                  <a:gd name="T39" fmla="*/ 22 h 2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9" h="22">
                    <a:moveTo>
                      <a:pt x="56" y="22"/>
                    </a:moveTo>
                    <a:lnTo>
                      <a:pt x="58" y="20"/>
                    </a:lnTo>
                    <a:lnTo>
                      <a:pt x="58" y="18"/>
                    </a:lnTo>
                    <a:lnTo>
                      <a:pt x="59" y="16"/>
                    </a:lnTo>
                    <a:lnTo>
                      <a:pt x="59" y="14"/>
                    </a:lnTo>
                    <a:lnTo>
                      <a:pt x="58" y="9"/>
                    </a:lnTo>
                    <a:lnTo>
                      <a:pt x="55" y="5"/>
                    </a:lnTo>
                    <a:lnTo>
                      <a:pt x="48" y="1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56" y="2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44" name="Freeform 75">
                <a:extLst>
                  <a:ext uri="{FF2B5EF4-FFF2-40B4-BE49-F238E27FC236}">
                    <a16:creationId xmlns:a16="http://schemas.microsoft.com/office/drawing/2014/main" id="{9AAF440B-E558-4B68-9C26-1BD803C28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1" y="3227"/>
                <a:ext cx="37" cy="14"/>
              </a:xfrm>
              <a:custGeom>
                <a:avLst/>
                <a:gdLst>
                  <a:gd name="T0" fmla="*/ 0 w 113"/>
                  <a:gd name="T1" fmla="*/ 1 h 28"/>
                  <a:gd name="T2" fmla="*/ 0 w 113"/>
                  <a:gd name="T3" fmla="*/ 1 h 28"/>
                  <a:gd name="T4" fmla="*/ 0 w 113"/>
                  <a:gd name="T5" fmla="*/ 1 h 28"/>
                  <a:gd name="T6" fmla="*/ 0 w 113"/>
                  <a:gd name="T7" fmla="*/ 1 h 28"/>
                  <a:gd name="T8" fmla="*/ 0 w 113"/>
                  <a:gd name="T9" fmla="*/ 1 h 28"/>
                  <a:gd name="T10" fmla="*/ 0 w 113"/>
                  <a:gd name="T11" fmla="*/ 1 h 28"/>
                  <a:gd name="T12" fmla="*/ 0 w 113"/>
                  <a:gd name="T13" fmla="*/ 0 h 28"/>
                  <a:gd name="T14" fmla="*/ 0 w 113"/>
                  <a:gd name="T15" fmla="*/ 0 h 28"/>
                  <a:gd name="T16" fmla="*/ 0 w 113"/>
                  <a:gd name="T17" fmla="*/ 1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3"/>
                  <a:gd name="T28" fmla="*/ 0 h 28"/>
                  <a:gd name="T29" fmla="*/ 113 w 113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3" h="28">
                    <a:moveTo>
                      <a:pt x="113" y="22"/>
                    </a:moveTo>
                    <a:lnTo>
                      <a:pt x="110" y="25"/>
                    </a:lnTo>
                    <a:lnTo>
                      <a:pt x="108" y="26"/>
                    </a:lnTo>
                    <a:lnTo>
                      <a:pt x="103" y="28"/>
                    </a:lnTo>
                    <a:lnTo>
                      <a:pt x="97" y="28"/>
                    </a:lnTo>
                    <a:lnTo>
                      <a:pt x="69" y="28"/>
                    </a:lnTo>
                    <a:lnTo>
                      <a:pt x="0" y="0"/>
                    </a:lnTo>
                    <a:lnTo>
                      <a:pt x="57" y="0"/>
                    </a:lnTo>
                    <a:lnTo>
                      <a:pt x="113" y="2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45" name="Freeform 76">
                <a:extLst>
                  <a:ext uri="{FF2B5EF4-FFF2-40B4-BE49-F238E27FC236}">
                    <a16:creationId xmlns:a16="http://schemas.microsoft.com/office/drawing/2014/main" id="{A94D3778-0C9F-409C-A9B0-90608E765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1" y="3227"/>
                <a:ext cx="43" cy="14"/>
              </a:xfrm>
              <a:custGeom>
                <a:avLst/>
                <a:gdLst>
                  <a:gd name="T0" fmla="*/ 0 w 129"/>
                  <a:gd name="T1" fmla="*/ 1 h 28"/>
                  <a:gd name="T2" fmla="*/ 0 w 129"/>
                  <a:gd name="T3" fmla="*/ 1 h 28"/>
                  <a:gd name="T4" fmla="*/ 0 w 129"/>
                  <a:gd name="T5" fmla="*/ 0 h 28"/>
                  <a:gd name="T6" fmla="*/ 0 w 129"/>
                  <a:gd name="T7" fmla="*/ 0 h 28"/>
                  <a:gd name="T8" fmla="*/ 0 w 129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8"/>
                  <a:gd name="T17" fmla="*/ 129 w 12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8">
                    <a:moveTo>
                      <a:pt x="129" y="28"/>
                    </a:moveTo>
                    <a:lnTo>
                      <a:pt x="69" y="28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46" name="Freeform 77">
                <a:extLst>
                  <a:ext uri="{FF2B5EF4-FFF2-40B4-BE49-F238E27FC236}">
                    <a16:creationId xmlns:a16="http://schemas.microsoft.com/office/drawing/2014/main" id="{98F24078-BBDD-4C5E-B02B-E91F1ECC7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0" y="3227"/>
                <a:ext cx="44" cy="14"/>
              </a:xfrm>
              <a:custGeom>
                <a:avLst/>
                <a:gdLst>
                  <a:gd name="T0" fmla="*/ 0 w 130"/>
                  <a:gd name="T1" fmla="*/ 1 h 28"/>
                  <a:gd name="T2" fmla="*/ 0 w 130"/>
                  <a:gd name="T3" fmla="*/ 1 h 28"/>
                  <a:gd name="T4" fmla="*/ 0 w 130"/>
                  <a:gd name="T5" fmla="*/ 0 h 28"/>
                  <a:gd name="T6" fmla="*/ 0 w 130"/>
                  <a:gd name="T7" fmla="*/ 0 h 28"/>
                  <a:gd name="T8" fmla="*/ 0 w 130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"/>
                  <a:gd name="T16" fmla="*/ 0 h 28"/>
                  <a:gd name="T17" fmla="*/ 130 w 130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" h="28">
                    <a:moveTo>
                      <a:pt x="130" y="28"/>
                    </a:moveTo>
                    <a:lnTo>
                      <a:pt x="70" y="28"/>
                    </a:lnTo>
                    <a:lnTo>
                      <a:pt x="0" y="0"/>
                    </a:lnTo>
                    <a:lnTo>
                      <a:pt x="61" y="0"/>
                    </a:lnTo>
                    <a:lnTo>
                      <a:pt x="130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47" name="Freeform 78">
                <a:extLst>
                  <a:ext uri="{FF2B5EF4-FFF2-40B4-BE49-F238E27FC236}">
                    <a16:creationId xmlns:a16="http://schemas.microsoft.com/office/drawing/2014/main" id="{56DC9FFB-D6B1-4E95-8131-D5CB3BFB7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" y="3227"/>
                <a:ext cx="44" cy="14"/>
              </a:xfrm>
              <a:custGeom>
                <a:avLst/>
                <a:gdLst>
                  <a:gd name="T0" fmla="*/ 0 w 132"/>
                  <a:gd name="T1" fmla="*/ 1 h 28"/>
                  <a:gd name="T2" fmla="*/ 0 w 132"/>
                  <a:gd name="T3" fmla="*/ 1 h 28"/>
                  <a:gd name="T4" fmla="*/ 0 w 132"/>
                  <a:gd name="T5" fmla="*/ 0 h 28"/>
                  <a:gd name="T6" fmla="*/ 0 w 132"/>
                  <a:gd name="T7" fmla="*/ 0 h 28"/>
                  <a:gd name="T8" fmla="*/ 0 w 132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28"/>
                  <a:gd name="T17" fmla="*/ 132 w 132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28">
                    <a:moveTo>
                      <a:pt x="132" y="28"/>
                    </a:moveTo>
                    <a:lnTo>
                      <a:pt x="71" y="28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132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48" name="Freeform 79">
                <a:extLst>
                  <a:ext uri="{FF2B5EF4-FFF2-40B4-BE49-F238E27FC236}">
                    <a16:creationId xmlns:a16="http://schemas.microsoft.com/office/drawing/2014/main" id="{0184F0F3-04B5-4D27-9F98-31D31EC86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0" y="3227"/>
                <a:ext cx="43" cy="14"/>
              </a:xfrm>
              <a:custGeom>
                <a:avLst/>
                <a:gdLst>
                  <a:gd name="T0" fmla="*/ 0 w 131"/>
                  <a:gd name="T1" fmla="*/ 1 h 28"/>
                  <a:gd name="T2" fmla="*/ 0 w 131"/>
                  <a:gd name="T3" fmla="*/ 1 h 28"/>
                  <a:gd name="T4" fmla="*/ 0 w 131"/>
                  <a:gd name="T5" fmla="*/ 0 h 28"/>
                  <a:gd name="T6" fmla="*/ 0 w 131"/>
                  <a:gd name="T7" fmla="*/ 0 h 28"/>
                  <a:gd name="T8" fmla="*/ 0 w 131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"/>
                  <a:gd name="T16" fmla="*/ 0 h 28"/>
                  <a:gd name="T17" fmla="*/ 131 w 13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" h="28">
                    <a:moveTo>
                      <a:pt x="131" y="28"/>
                    </a:moveTo>
                    <a:lnTo>
                      <a:pt x="71" y="28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131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49" name="Freeform 80">
                <a:extLst>
                  <a:ext uri="{FF2B5EF4-FFF2-40B4-BE49-F238E27FC236}">
                    <a16:creationId xmlns:a16="http://schemas.microsoft.com/office/drawing/2014/main" id="{B90FEF9C-832E-4C96-895E-1B1C18E4E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0" y="3227"/>
                <a:ext cx="43" cy="14"/>
              </a:xfrm>
              <a:custGeom>
                <a:avLst/>
                <a:gdLst>
                  <a:gd name="T0" fmla="*/ 0 w 131"/>
                  <a:gd name="T1" fmla="*/ 1 h 28"/>
                  <a:gd name="T2" fmla="*/ 0 w 131"/>
                  <a:gd name="T3" fmla="*/ 1 h 28"/>
                  <a:gd name="T4" fmla="*/ 0 w 131"/>
                  <a:gd name="T5" fmla="*/ 0 h 28"/>
                  <a:gd name="T6" fmla="*/ 0 w 131"/>
                  <a:gd name="T7" fmla="*/ 0 h 28"/>
                  <a:gd name="T8" fmla="*/ 0 w 131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"/>
                  <a:gd name="T16" fmla="*/ 0 h 28"/>
                  <a:gd name="T17" fmla="*/ 131 w 13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" h="28">
                    <a:moveTo>
                      <a:pt x="131" y="28"/>
                    </a:moveTo>
                    <a:lnTo>
                      <a:pt x="69" y="28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131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50" name="Freeform 81">
                <a:extLst>
                  <a:ext uri="{FF2B5EF4-FFF2-40B4-BE49-F238E27FC236}">
                    <a16:creationId xmlns:a16="http://schemas.microsoft.com/office/drawing/2014/main" id="{F98B5E74-614F-4B93-A0EA-72075CB85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3227"/>
                <a:ext cx="44" cy="14"/>
              </a:xfrm>
              <a:custGeom>
                <a:avLst/>
                <a:gdLst>
                  <a:gd name="T0" fmla="*/ 0 w 130"/>
                  <a:gd name="T1" fmla="*/ 1 h 28"/>
                  <a:gd name="T2" fmla="*/ 0 w 130"/>
                  <a:gd name="T3" fmla="*/ 1 h 28"/>
                  <a:gd name="T4" fmla="*/ 0 w 130"/>
                  <a:gd name="T5" fmla="*/ 0 h 28"/>
                  <a:gd name="T6" fmla="*/ 0 w 130"/>
                  <a:gd name="T7" fmla="*/ 0 h 28"/>
                  <a:gd name="T8" fmla="*/ 0 w 130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"/>
                  <a:gd name="T16" fmla="*/ 0 h 28"/>
                  <a:gd name="T17" fmla="*/ 130 w 130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" h="28">
                    <a:moveTo>
                      <a:pt x="130" y="28"/>
                    </a:moveTo>
                    <a:lnTo>
                      <a:pt x="70" y="28"/>
                    </a:lnTo>
                    <a:lnTo>
                      <a:pt x="0" y="0"/>
                    </a:lnTo>
                    <a:lnTo>
                      <a:pt x="61" y="0"/>
                    </a:lnTo>
                    <a:lnTo>
                      <a:pt x="130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51" name="Freeform 82">
                <a:extLst>
                  <a:ext uri="{FF2B5EF4-FFF2-40B4-BE49-F238E27FC236}">
                    <a16:creationId xmlns:a16="http://schemas.microsoft.com/office/drawing/2014/main" id="{59871198-352D-44AE-A271-5EE9AEEE7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" y="3227"/>
                <a:ext cx="44" cy="14"/>
              </a:xfrm>
              <a:custGeom>
                <a:avLst/>
                <a:gdLst>
                  <a:gd name="T0" fmla="*/ 0 w 130"/>
                  <a:gd name="T1" fmla="*/ 1 h 28"/>
                  <a:gd name="T2" fmla="*/ 0 w 130"/>
                  <a:gd name="T3" fmla="*/ 1 h 28"/>
                  <a:gd name="T4" fmla="*/ 0 w 130"/>
                  <a:gd name="T5" fmla="*/ 0 h 28"/>
                  <a:gd name="T6" fmla="*/ 0 w 130"/>
                  <a:gd name="T7" fmla="*/ 0 h 28"/>
                  <a:gd name="T8" fmla="*/ 0 w 130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"/>
                  <a:gd name="T16" fmla="*/ 0 h 28"/>
                  <a:gd name="T17" fmla="*/ 130 w 130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" h="28">
                    <a:moveTo>
                      <a:pt x="130" y="28"/>
                    </a:moveTo>
                    <a:lnTo>
                      <a:pt x="69" y="28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130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52" name="Freeform 83">
                <a:extLst>
                  <a:ext uri="{FF2B5EF4-FFF2-40B4-BE49-F238E27FC236}">
                    <a16:creationId xmlns:a16="http://schemas.microsoft.com/office/drawing/2014/main" id="{D4BBC57E-6027-4028-8F01-5649DF093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9" y="3227"/>
                <a:ext cx="43" cy="14"/>
              </a:xfrm>
              <a:custGeom>
                <a:avLst/>
                <a:gdLst>
                  <a:gd name="T0" fmla="*/ 0 w 131"/>
                  <a:gd name="T1" fmla="*/ 1 h 28"/>
                  <a:gd name="T2" fmla="*/ 0 w 131"/>
                  <a:gd name="T3" fmla="*/ 1 h 28"/>
                  <a:gd name="T4" fmla="*/ 0 w 131"/>
                  <a:gd name="T5" fmla="*/ 0 h 28"/>
                  <a:gd name="T6" fmla="*/ 0 w 131"/>
                  <a:gd name="T7" fmla="*/ 0 h 28"/>
                  <a:gd name="T8" fmla="*/ 0 w 131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"/>
                  <a:gd name="T16" fmla="*/ 0 h 28"/>
                  <a:gd name="T17" fmla="*/ 131 w 13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" h="28">
                    <a:moveTo>
                      <a:pt x="131" y="28"/>
                    </a:moveTo>
                    <a:lnTo>
                      <a:pt x="71" y="28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131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53" name="Freeform 84">
                <a:extLst>
                  <a:ext uri="{FF2B5EF4-FFF2-40B4-BE49-F238E27FC236}">
                    <a16:creationId xmlns:a16="http://schemas.microsoft.com/office/drawing/2014/main" id="{FA348719-0B14-4A4E-8A59-EC9DA9721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9" y="3227"/>
                <a:ext cx="43" cy="14"/>
              </a:xfrm>
              <a:custGeom>
                <a:avLst/>
                <a:gdLst>
                  <a:gd name="T0" fmla="*/ 0 w 131"/>
                  <a:gd name="T1" fmla="*/ 1 h 28"/>
                  <a:gd name="T2" fmla="*/ 0 w 131"/>
                  <a:gd name="T3" fmla="*/ 1 h 28"/>
                  <a:gd name="T4" fmla="*/ 0 w 131"/>
                  <a:gd name="T5" fmla="*/ 0 h 28"/>
                  <a:gd name="T6" fmla="*/ 0 w 131"/>
                  <a:gd name="T7" fmla="*/ 0 h 28"/>
                  <a:gd name="T8" fmla="*/ 0 w 131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"/>
                  <a:gd name="T16" fmla="*/ 0 h 28"/>
                  <a:gd name="T17" fmla="*/ 131 w 13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" h="28">
                    <a:moveTo>
                      <a:pt x="131" y="28"/>
                    </a:moveTo>
                    <a:lnTo>
                      <a:pt x="70" y="28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131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54" name="Freeform 85">
                <a:extLst>
                  <a:ext uri="{FF2B5EF4-FFF2-40B4-BE49-F238E27FC236}">
                    <a16:creationId xmlns:a16="http://schemas.microsoft.com/office/drawing/2014/main" id="{0D63E809-82CD-4726-AE00-248AE1EA4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3227"/>
                <a:ext cx="44" cy="14"/>
              </a:xfrm>
              <a:custGeom>
                <a:avLst/>
                <a:gdLst>
                  <a:gd name="T0" fmla="*/ 0 w 131"/>
                  <a:gd name="T1" fmla="*/ 1 h 28"/>
                  <a:gd name="T2" fmla="*/ 0 w 131"/>
                  <a:gd name="T3" fmla="*/ 1 h 28"/>
                  <a:gd name="T4" fmla="*/ 0 w 131"/>
                  <a:gd name="T5" fmla="*/ 0 h 28"/>
                  <a:gd name="T6" fmla="*/ 0 w 131"/>
                  <a:gd name="T7" fmla="*/ 0 h 28"/>
                  <a:gd name="T8" fmla="*/ 0 w 131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"/>
                  <a:gd name="T16" fmla="*/ 0 h 28"/>
                  <a:gd name="T17" fmla="*/ 131 w 13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" h="28">
                    <a:moveTo>
                      <a:pt x="131" y="28"/>
                    </a:moveTo>
                    <a:lnTo>
                      <a:pt x="70" y="28"/>
                    </a:lnTo>
                    <a:lnTo>
                      <a:pt x="0" y="0"/>
                    </a:lnTo>
                    <a:lnTo>
                      <a:pt x="61" y="0"/>
                    </a:lnTo>
                    <a:lnTo>
                      <a:pt x="131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55" name="Freeform 86">
                <a:extLst>
                  <a:ext uri="{FF2B5EF4-FFF2-40B4-BE49-F238E27FC236}">
                    <a16:creationId xmlns:a16="http://schemas.microsoft.com/office/drawing/2014/main" id="{FFDE9B8C-5C3E-4A17-86A0-1F3991260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8" y="3227"/>
                <a:ext cx="44" cy="14"/>
              </a:xfrm>
              <a:custGeom>
                <a:avLst/>
                <a:gdLst>
                  <a:gd name="T0" fmla="*/ 0 w 130"/>
                  <a:gd name="T1" fmla="*/ 1 h 28"/>
                  <a:gd name="T2" fmla="*/ 0 w 130"/>
                  <a:gd name="T3" fmla="*/ 1 h 28"/>
                  <a:gd name="T4" fmla="*/ 0 w 130"/>
                  <a:gd name="T5" fmla="*/ 0 h 28"/>
                  <a:gd name="T6" fmla="*/ 0 w 130"/>
                  <a:gd name="T7" fmla="*/ 0 h 28"/>
                  <a:gd name="T8" fmla="*/ 0 w 130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"/>
                  <a:gd name="T16" fmla="*/ 0 h 28"/>
                  <a:gd name="T17" fmla="*/ 130 w 130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" h="28">
                    <a:moveTo>
                      <a:pt x="130" y="28"/>
                    </a:moveTo>
                    <a:lnTo>
                      <a:pt x="69" y="28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130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56" name="Freeform 87">
                <a:extLst>
                  <a:ext uri="{FF2B5EF4-FFF2-40B4-BE49-F238E27FC236}">
                    <a16:creationId xmlns:a16="http://schemas.microsoft.com/office/drawing/2014/main" id="{12FAF2A8-5BC4-430E-A825-C07225AEA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8" y="3227"/>
                <a:ext cx="43" cy="14"/>
              </a:xfrm>
              <a:custGeom>
                <a:avLst/>
                <a:gdLst>
                  <a:gd name="T0" fmla="*/ 0 w 131"/>
                  <a:gd name="T1" fmla="*/ 1 h 28"/>
                  <a:gd name="T2" fmla="*/ 0 w 131"/>
                  <a:gd name="T3" fmla="*/ 1 h 28"/>
                  <a:gd name="T4" fmla="*/ 0 w 131"/>
                  <a:gd name="T5" fmla="*/ 0 h 28"/>
                  <a:gd name="T6" fmla="*/ 0 w 131"/>
                  <a:gd name="T7" fmla="*/ 0 h 28"/>
                  <a:gd name="T8" fmla="*/ 0 w 131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"/>
                  <a:gd name="T16" fmla="*/ 0 h 28"/>
                  <a:gd name="T17" fmla="*/ 131 w 13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" h="28">
                    <a:moveTo>
                      <a:pt x="131" y="28"/>
                    </a:moveTo>
                    <a:lnTo>
                      <a:pt x="71" y="28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131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57" name="Freeform 88">
                <a:extLst>
                  <a:ext uri="{FF2B5EF4-FFF2-40B4-BE49-F238E27FC236}">
                    <a16:creationId xmlns:a16="http://schemas.microsoft.com/office/drawing/2014/main" id="{FA403C1B-A224-448D-9F4E-196748DE0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227"/>
                <a:ext cx="43" cy="14"/>
              </a:xfrm>
              <a:custGeom>
                <a:avLst/>
                <a:gdLst>
                  <a:gd name="T0" fmla="*/ 0 w 131"/>
                  <a:gd name="T1" fmla="*/ 1 h 28"/>
                  <a:gd name="T2" fmla="*/ 0 w 131"/>
                  <a:gd name="T3" fmla="*/ 1 h 28"/>
                  <a:gd name="T4" fmla="*/ 0 w 131"/>
                  <a:gd name="T5" fmla="*/ 0 h 28"/>
                  <a:gd name="T6" fmla="*/ 0 w 131"/>
                  <a:gd name="T7" fmla="*/ 0 h 28"/>
                  <a:gd name="T8" fmla="*/ 0 w 131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"/>
                  <a:gd name="T16" fmla="*/ 0 h 28"/>
                  <a:gd name="T17" fmla="*/ 131 w 13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" h="28">
                    <a:moveTo>
                      <a:pt x="131" y="28"/>
                    </a:moveTo>
                    <a:lnTo>
                      <a:pt x="70" y="28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131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58" name="Freeform 89">
                <a:extLst>
                  <a:ext uri="{FF2B5EF4-FFF2-40B4-BE49-F238E27FC236}">
                    <a16:creationId xmlns:a16="http://schemas.microsoft.com/office/drawing/2014/main" id="{5F6FEA0C-F61E-4AF8-A9A5-E77C59B4C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7" y="3227"/>
                <a:ext cx="44" cy="14"/>
              </a:xfrm>
              <a:custGeom>
                <a:avLst/>
                <a:gdLst>
                  <a:gd name="T0" fmla="*/ 0 w 131"/>
                  <a:gd name="T1" fmla="*/ 1 h 28"/>
                  <a:gd name="T2" fmla="*/ 0 w 131"/>
                  <a:gd name="T3" fmla="*/ 1 h 28"/>
                  <a:gd name="T4" fmla="*/ 0 w 131"/>
                  <a:gd name="T5" fmla="*/ 0 h 28"/>
                  <a:gd name="T6" fmla="*/ 0 w 131"/>
                  <a:gd name="T7" fmla="*/ 0 h 28"/>
                  <a:gd name="T8" fmla="*/ 0 w 131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"/>
                  <a:gd name="T16" fmla="*/ 0 h 28"/>
                  <a:gd name="T17" fmla="*/ 131 w 13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" h="28">
                    <a:moveTo>
                      <a:pt x="131" y="28"/>
                    </a:moveTo>
                    <a:lnTo>
                      <a:pt x="70" y="28"/>
                    </a:lnTo>
                    <a:lnTo>
                      <a:pt x="0" y="0"/>
                    </a:lnTo>
                    <a:lnTo>
                      <a:pt x="61" y="0"/>
                    </a:lnTo>
                    <a:lnTo>
                      <a:pt x="131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59" name="Freeform 90">
                <a:extLst>
                  <a:ext uri="{FF2B5EF4-FFF2-40B4-BE49-F238E27FC236}">
                    <a16:creationId xmlns:a16="http://schemas.microsoft.com/office/drawing/2014/main" id="{5AD04ABC-D5B3-483D-A235-909A95189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7" y="3227"/>
                <a:ext cx="44" cy="14"/>
              </a:xfrm>
              <a:custGeom>
                <a:avLst/>
                <a:gdLst>
                  <a:gd name="T0" fmla="*/ 0 w 130"/>
                  <a:gd name="T1" fmla="*/ 1 h 28"/>
                  <a:gd name="T2" fmla="*/ 0 w 130"/>
                  <a:gd name="T3" fmla="*/ 1 h 28"/>
                  <a:gd name="T4" fmla="*/ 0 w 130"/>
                  <a:gd name="T5" fmla="*/ 0 h 28"/>
                  <a:gd name="T6" fmla="*/ 0 w 130"/>
                  <a:gd name="T7" fmla="*/ 0 h 28"/>
                  <a:gd name="T8" fmla="*/ 0 w 130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"/>
                  <a:gd name="T16" fmla="*/ 0 h 28"/>
                  <a:gd name="T17" fmla="*/ 130 w 130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" h="28">
                    <a:moveTo>
                      <a:pt x="130" y="28"/>
                    </a:moveTo>
                    <a:lnTo>
                      <a:pt x="69" y="28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130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60" name="Freeform 91">
                <a:extLst>
                  <a:ext uri="{FF2B5EF4-FFF2-40B4-BE49-F238E27FC236}">
                    <a16:creationId xmlns:a16="http://schemas.microsoft.com/office/drawing/2014/main" id="{63F32653-364D-4226-837C-571F863F4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7" y="3227"/>
                <a:ext cx="43" cy="14"/>
              </a:xfrm>
              <a:custGeom>
                <a:avLst/>
                <a:gdLst>
                  <a:gd name="T0" fmla="*/ 0 w 129"/>
                  <a:gd name="T1" fmla="*/ 1 h 28"/>
                  <a:gd name="T2" fmla="*/ 0 w 129"/>
                  <a:gd name="T3" fmla="*/ 1 h 28"/>
                  <a:gd name="T4" fmla="*/ 0 w 129"/>
                  <a:gd name="T5" fmla="*/ 0 h 28"/>
                  <a:gd name="T6" fmla="*/ 0 w 129"/>
                  <a:gd name="T7" fmla="*/ 0 h 28"/>
                  <a:gd name="T8" fmla="*/ 0 w 129"/>
                  <a:gd name="T9" fmla="*/ 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28"/>
                  <a:gd name="T17" fmla="*/ 129 w 12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28">
                    <a:moveTo>
                      <a:pt x="129" y="28"/>
                    </a:moveTo>
                    <a:lnTo>
                      <a:pt x="69" y="28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61" name="Freeform 92">
                <a:extLst>
                  <a:ext uri="{FF2B5EF4-FFF2-40B4-BE49-F238E27FC236}">
                    <a16:creationId xmlns:a16="http://schemas.microsoft.com/office/drawing/2014/main" id="{26CED9FB-9F36-4BE0-913A-FFBDA1F93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" y="3227"/>
                <a:ext cx="38" cy="14"/>
              </a:xfrm>
              <a:custGeom>
                <a:avLst/>
                <a:gdLst>
                  <a:gd name="T0" fmla="*/ 0 w 115"/>
                  <a:gd name="T1" fmla="*/ 1 h 28"/>
                  <a:gd name="T2" fmla="*/ 0 w 115"/>
                  <a:gd name="T3" fmla="*/ 1 h 28"/>
                  <a:gd name="T4" fmla="*/ 0 w 115"/>
                  <a:gd name="T5" fmla="*/ 1 h 28"/>
                  <a:gd name="T6" fmla="*/ 0 w 115"/>
                  <a:gd name="T7" fmla="*/ 1 h 28"/>
                  <a:gd name="T8" fmla="*/ 0 w 115"/>
                  <a:gd name="T9" fmla="*/ 1 h 28"/>
                  <a:gd name="T10" fmla="*/ 0 w 115"/>
                  <a:gd name="T11" fmla="*/ 0 h 28"/>
                  <a:gd name="T12" fmla="*/ 0 w 115"/>
                  <a:gd name="T13" fmla="*/ 0 h 28"/>
                  <a:gd name="T14" fmla="*/ 0 w 115"/>
                  <a:gd name="T15" fmla="*/ 0 h 28"/>
                  <a:gd name="T16" fmla="*/ 0 w 115"/>
                  <a:gd name="T17" fmla="*/ 1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5"/>
                  <a:gd name="T28" fmla="*/ 0 h 28"/>
                  <a:gd name="T29" fmla="*/ 115 w 115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5" h="28">
                    <a:moveTo>
                      <a:pt x="115" y="28"/>
                    </a:moveTo>
                    <a:lnTo>
                      <a:pt x="55" y="28"/>
                    </a:lnTo>
                    <a:lnTo>
                      <a:pt x="0" y="6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46" y="0"/>
                    </a:lnTo>
                    <a:lnTo>
                      <a:pt x="115" y="2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62" name="Freeform 93">
                <a:extLst>
                  <a:ext uri="{FF2B5EF4-FFF2-40B4-BE49-F238E27FC236}">
                    <a16:creationId xmlns:a16="http://schemas.microsoft.com/office/drawing/2014/main" id="{D33C618A-2CBF-4B7F-8DFF-DF86654BE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1" y="3230"/>
                <a:ext cx="19" cy="11"/>
              </a:xfrm>
              <a:custGeom>
                <a:avLst/>
                <a:gdLst>
                  <a:gd name="T0" fmla="*/ 0 w 59"/>
                  <a:gd name="T1" fmla="*/ 1 h 22"/>
                  <a:gd name="T2" fmla="*/ 0 w 59"/>
                  <a:gd name="T3" fmla="*/ 1 h 22"/>
                  <a:gd name="T4" fmla="*/ 0 w 59"/>
                  <a:gd name="T5" fmla="*/ 1 h 22"/>
                  <a:gd name="T6" fmla="*/ 0 w 59"/>
                  <a:gd name="T7" fmla="*/ 1 h 22"/>
                  <a:gd name="T8" fmla="*/ 0 w 59"/>
                  <a:gd name="T9" fmla="*/ 1 h 22"/>
                  <a:gd name="T10" fmla="*/ 0 w 59"/>
                  <a:gd name="T11" fmla="*/ 1 h 22"/>
                  <a:gd name="T12" fmla="*/ 0 w 59"/>
                  <a:gd name="T13" fmla="*/ 1 h 22"/>
                  <a:gd name="T14" fmla="*/ 0 w 59"/>
                  <a:gd name="T15" fmla="*/ 1 h 22"/>
                  <a:gd name="T16" fmla="*/ 0 w 59"/>
                  <a:gd name="T17" fmla="*/ 1 h 22"/>
                  <a:gd name="T18" fmla="*/ 0 w 59"/>
                  <a:gd name="T19" fmla="*/ 1 h 22"/>
                  <a:gd name="T20" fmla="*/ 0 w 59"/>
                  <a:gd name="T21" fmla="*/ 0 h 22"/>
                  <a:gd name="T22" fmla="*/ 0 w 59"/>
                  <a:gd name="T23" fmla="*/ 1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9"/>
                  <a:gd name="T37" fmla="*/ 0 h 22"/>
                  <a:gd name="T38" fmla="*/ 59 w 59"/>
                  <a:gd name="T39" fmla="*/ 22 h 2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9" h="22">
                    <a:moveTo>
                      <a:pt x="59" y="22"/>
                    </a:moveTo>
                    <a:lnTo>
                      <a:pt x="19" y="22"/>
                    </a:lnTo>
                    <a:lnTo>
                      <a:pt x="11" y="21"/>
                    </a:lnTo>
                    <a:lnTo>
                      <a:pt x="6" y="18"/>
                    </a:lnTo>
                    <a:lnTo>
                      <a:pt x="1" y="14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59" y="2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63" name="Freeform 94">
                <a:extLst>
                  <a:ext uri="{FF2B5EF4-FFF2-40B4-BE49-F238E27FC236}">
                    <a16:creationId xmlns:a16="http://schemas.microsoft.com/office/drawing/2014/main" id="{2374CAD6-CAF9-4383-ADD9-3A30FD522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1" y="3227"/>
                <a:ext cx="378" cy="14"/>
              </a:xfrm>
              <a:custGeom>
                <a:avLst/>
                <a:gdLst>
                  <a:gd name="T0" fmla="*/ 0 w 1136"/>
                  <a:gd name="T1" fmla="*/ 0 h 28"/>
                  <a:gd name="T2" fmla="*/ 0 w 1136"/>
                  <a:gd name="T3" fmla="*/ 0 h 28"/>
                  <a:gd name="T4" fmla="*/ 0 w 1136"/>
                  <a:gd name="T5" fmla="*/ 0 h 28"/>
                  <a:gd name="T6" fmla="*/ 0 w 1136"/>
                  <a:gd name="T7" fmla="*/ 1 h 28"/>
                  <a:gd name="T8" fmla="*/ 0 w 1136"/>
                  <a:gd name="T9" fmla="*/ 1 h 28"/>
                  <a:gd name="T10" fmla="*/ 0 w 1136"/>
                  <a:gd name="T11" fmla="*/ 1 h 28"/>
                  <a:gd name="T12" fmla="*/ 0 w 1136"/>
                  <a:gd name="T13" fmla="*/ 1 h 28"/>
                  <a:gd name="T14" fmla="*/ 0 w 1136"/>
                  <a:gd name="T15" fmla="*/ 1 h 28"/>
                  <a:gd name="T16" fmla="*/ 0 w 1136"/>
                  <a:gd name="T17" fmla="*/ 1 h 28"/>
                  <a:gd name="T18" fmla="*/ 0 w 1136"/>
                  <a:gd name="T19" fmla="*/ 1 h 28"/>
                  <a:gd name="T20" fmla="*/ 0 w 1136"/>
                  <a:gd name="T21" fmla="*/ 1 h 28"/>
                  <a:gd name="T22" fmla="*/ 0 w 1136"/>
                  <a:gd name="T23" fmla="*/ 1 h 28"/>
                  <a:gd name="T24" fmla="*/ 0 w 1136"/>
                  <a:gd name="T25" fmla="*/ 1 h 28"/>
                  <a:gd name="T26" fmla="*/ 0 w 1136"/>
                  <a:gd name="T27" fmla="*/ 1 h 28"/>
                  <a:gd name="T28" fmla="*/ 0 w 1136"/>
                  <a:gd name="T29" fmla="*/ 1 h 28"/>
                  <a:gd name="T30" fmla="*/ 0 w 1136"/>
                  <a:gd name="T31" fmla="*/ 1 h 28"/>
                  <a:gd name="T32" fmla="*/ 0 w 1136"/>
                  <a:gd name="T33" fmla="*/ 1 h 28"/>
                  <a:gd name="T34" fmla="*/ 0 w 1136"/>
                  <a:gd name="T35" fmla="*/ 1 h 28"/>
                  <a:gd name="T36" fmla="*/ 0 w 1136"/>
                  <a:gd name="T37" fmla="*/ 1 h 28"/>
                  <a:gd name="T38" fmla="*/ 0 w 1136"/>
                  <a:gd name="T39" fmla="*/ 1 h 28"/>
                  <a:gd name="T40" fmla="*/ 0 w 1136"/>
                  <a:gd name="T41" fmla="*/ 1 h 28"/>
                  <a:gd name="T42" fmla="*/ 0 w 1136"/>
                  <a:gd name="T43" fmla="*/ 1 h 28"/>
                  <a:gd name="T44" fmla="*/ 0 w 1136"/>
                  <a:gd name="T45" fmla="*/ 1 h 28"/>
                  <a:gd name="T46" fmla="*/ 0 w 1136"/>
                  <a:gd name="T47" fmla="*/ 1 h 28"/>
                  <a:gd name="T48" fmla="*/ 0 w 1136"/>
                  <a:gd name="T49" fmla="*/ 0 h 2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36"/>
                  <a:gd name="T76" fmla="*/ 0 h 28"/>
                  <a:gd name="T77" fmla="*/ 1136 w 1136"/>
                  <a:gd name="T78" fmla="*/ 28 h 2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36" h="28">
                    <a:moveTo>
                      <a:pt x="19" y="0"/>
                    </a:moveTo>
                    <a:lnTo>
                      <a:pt x="1117" y="0"/>
                    </a:lnTo>
                    <a:lnTo>
                      <a:pt x="1125" y="1"/>
                    </a:lnTo>
                    <a:lnTo>
                      <a:pt x="1132" y="5"/>
                    </a:lnTo>
                    <a:lnTo>
                      <a:pt x="1135" y="9"/>
                    </a:lnTo>
                    <a:lnTo>
                      <a:pt x="1136" y="14"/>
                    </a:lnTo>
                    <a:lnTo>
                      <a:pt x="1135" y="20"/>
                    </a:lnTo>
                    <a:lnTo>
                      <a:pt x="1132" y="24"/>
                    </a:lnTo>
                    <a:lnTo>
                      <a:pt x="1125" y="27"/>
                    </a:lnTo>
                    <a:lnTo>
                      <a:pt x="1117" y="28"/>
                    </a:lnTo>
                    <a:lnTo>
                      <a:pt x="19" y="28"/>
                    </a:lnTo>
                    <a:lnTo>
                      <a:pt x="11" y="27"/>
                    </a:lnTo>
                    <a:lnTo>
                      <a:pt x="6" y="24"/>
                    </a:lnTo>
                    <a:lnTo>
                      <a:pt x="1" y="20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6" y="5"/>
                    </a:lnTo>
                    <a:lnTo>
                      <a:pt x="11" y="1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7F7F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64" name="Freeform 95">
                <a:extLst>
                  <a:ext uri="{FF2B5EF4-FFF2-40B4-BE49-F238E27FC236}">
                    <a16:creationId xmlns:a16="http://schemas.microsoft.com/office/drawing/2014/main" id="{9C89F933-D28F-450D-A01D-36EB2DFD7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3" y="3214"/>
                <a:ext cx="16" cy="10"/>
              </a:xfrm>
              <a:custGeom>
                <a:avLst/>
                <a:gdLst>
                  <a:gd name="T0" fmla="*/ 0 w 50"/>
                  <a:gd name="T1" fmla="*/ 1 h 19"/>
                  <a:gd name="T2" fmla="*/ 0 w 50"/>
                  <a:gd name="T3" fmla="*/ 1 h 19"/>
                  <a:gd name="T4" fmla="*/ 0 w 50"/>
                  <a:gd name="T5" fmla="*/ 0 h 19"/>
                  <a:gd name="T6" fmla="*/ 0 w 50"/>
                  <a:gd name="T7" fmla="*/ 1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0"/>
                  <a:gd name="T13" fmla="*/ 0 h 19"/>
                  <a:gd name="T14" fmla="*/ 50 w 50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0" h="19">
                    <a:moveTo>
                      <a:pt x="50" y="19"/>
                    </a:moveTo>
                    <a:lnTo>
                      <a:pt x="50" y="5"/>
                    </a:lnTo>
                    <a:lnTo>
                      <a:pt x="0" y="0"/>
                    </a:lnTo>
                    <a:lnTo>
                      <a:pt x="50" y="1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65" name="Freeform 96">
                <a:extLst>
                  <a:ext uri="{FF2B5EF4-FFF2-40B4-BE49-F238E27FC236}">
                    <a16:creationId xmlns:a16="http://schemas.microsoft.com/office/drawing/2014/main" id="{7D62D336-9C68-4875-87BD-953F1FAEA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211"/>
                <a:ext cx="40" cy="16"/>
              </a:xfrm>
              <a:custGeom>
                <a:avLst/>
                <a:gdLst>
                  <a:gd name="T0" fmla="*/ 0 w 121"/>
                  <a:gd name="T1" fmla="*/ 0 h 33"/>
                  <a:gd name="T2" fmla="*/ 0 w 121"/>
                  <a:gd name="T3" fmla="*/ 0 h 33"/>
                  <a:gd name="T4" fmla="*/ 0 w 121"/>
                  <a:gd name="T5" fmla="*/ 0 h 33"/>
                  <a:gd name="T6" fmla="*/ 0 w 121"/>
                  <a:gd name="T7" fmla="*/ 0 h 33"/>
                  <a:gd name="T8" fmla="*/ 0 w 121"/>
                  <a:gd name="T9" fmla="*/ 0 h 33"/>
                  <a:gd name="T10" fmla="*/ 0 w 121"/>
                  <a:gd name="T11" fmla="*/ 0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1"/>
                  <a:gd name="T19" fmla="*/ 0 h 33"/>
                  <a:gd name="T20" fmla="*/ 121 w 121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1" h="33">
                    <a:moveTo>
                      <a:pt x="121" y="27"/>
                    </a:moveTo>
                    <a:lnTo>
                      <a:pt x="121" y="33"/>
                    </a:lnTo>
                    <a:lnTo>
                      <a:pt x="84" y="33"/>
                    </a:lnTo>
                    <a:lnTo>
                      <a:pt x="0" y="0"/>
                    </a:lnTo>
                    <a:lnTo>
                      <a:pt x="71" y="8"/>
                    </a:lnTo>
                    <a:lnTo>
                      <a:pt x="121" y="27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66" name="Freeform 97">
                <a:extLst>
                  <a:ext uri="{FF2B5EF4-FFF2-40B4-BE49-F238E27FC236}">
                    <a16:creationId xmlns:a16="http://schemas.microsoft.com/office/drawing/2014/main" id="{9A07CE71-2343-452D-A677-87B6A0C75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5" y="3206"/>
                <a:ext cx="52" cy="21"/>
              </a:xfrm>
              <a:custGeom>
                <a:avLst/>
                <a:gdLst>
                  <a:gd name="T0" fmla="*/ 0 w 156"/>
                  <a:gd name="T1" fmla="*/ 1 h 41"/>
                  <a:gd name="T2" fmla="*/ 0 w 156"/>
                  <a:gd name="T3" fmla="*/ 1 h 41"/>
                  <a:gd name="T4" fmla="*/ 0 w 156"/>
                  <a:gd name="T5" fmla="*/ 0 h 41"/>
                  <a:gd name="T6" fmla="*/ 0 w 156"/>
                  <a:gd name="T7" fmla="*/ 1 h 41"/>
                  <a:gd name="T8" fmla="*/ 0 w 156"/>
                  <a:gd name="T9" fmla="*/ 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41"/>
                  <a:gd name="T17" fmla="*/ 156 w 156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41">
                    <a:moveTo>
                      <a:pt x="156" y="41"/>
                    </a:moveTo>
                    <a:lnTo>
                      <a:pt x="105" y="41"/>
                    </a:lnTo>
                    <a:lnTo>
                      <a:pt x="0" y="0"/>
                    </a:lnTo>
                    <a:lnTo>
                      <a:pt x="72" y="8"/>
                    </a:lnTo>
                    <a:lnTo>
                      <a:pt x="156" y="4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67" name="Freeform 98">
                <a:extLst>
                  <a:ext uri="{FF2B5EF4-FFF2-40B4-BE49-F238E27FC236}">
                    <a16:creationId xmlns:a16="http://schemas.microsoft.com/office/drawing/2014/main" id="{CC19ECBF-C016-4CCB-B9F4-4DCB592C2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3" y="3203"/>
                <a:ext cx="57" cy="24"/>
              </a:xfrm>
              <a:custGeom>
                <a:avLst/>
                <a:gdLst>
                  <a:gd name="T0" fmla="*/ 0 w 171"/>
                  <a:gd name="T1" fmla="*/ 1 h 48"/>
                  <a:gd name="T2" fmla="*/ 0 w 171"/>
                  <a:gd name="T3" fmla="*/ 1 h 48"/>
                  <a:gd name="T4" fmla="*/ 0 w 171"/>
                  <a:gd name="T5" fmla="*/ 0 h 48"/>
                  <a:gd name="T6" fmla="*/ 0 w 171"/>
                  <a:gd name="T7" fmla="*/ 1 h 48"/>
                  <a:gd name="T8" fmla="*/ 0 w 171"/>
                  <a:gd name="T9" fmla="*/ 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1"/>
                  <a:gd name="T16" fmla="*/ 0 h 48"/>
                  <a:gd name="T17" fmla="*/ 171 w 171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1" h="48">
                    <a:moveTo>
                      <a:pt x="171" y="48"/>
                    </a:moveTo>
                    <a:lnTo>
                      <a:pt x="122" y="48"/>
                    </a:lnTo>
                    <a:lnTo>
                      <a:pt x="0" y="0"/>
                    </a:lnTo>
                    <a:lnTo>
                      <a:pt x="66" y="7"/>
                    </a:lnTo>
                    <a:lnTo>
                      <a:pt x="171" y="4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68" name="Freeform 99">
                <a:extLst>
                  <a:ext uri="{FF2B5EF4-FFF2-40B4-BE49-F238E27FC236}">
                    <a16:creationId xmlns:a16="http://schemas.microsoft.com/office/drawing/2014/main" id="{BC3696F3-26E7-4B79-81F9-300CF35E3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3199"/>
                <a:ext cx="65" cy="28"/>
              </a:xfrm>
              <a:custGeom>
                <a:avLst/>
                <a:gdLst>
                  <a:gd name="T0" fmla="*/ 0 w 193"/>
                  <a:gd name="T1" fmla="*/ 1 h 56"/>
                  <a:gd name="T2" fmla="*/ 0 w 193"/>
                  <a:gd name="T3" fmla="*/ 1 h 56"/>
                  <a:gd name="T4" fmla="*/ 0 w 193"/>
                  <a:gd name="T5" fmla="*/ 0 h 56"/>
                  <a:gd name="T6" fmla="*/ 0 w 193"/>
                  <a:gd name="T7" fmla="*/ 1 h 56"/>
                  <a:gd name="T8" fmla="*/ 0 w 193"/>
                  <a:gd name="T9" fmla="*/ 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3"/>
                  <a:gd name="T16" fmla="*/ 0 h 56"/>
                  <a:gd name="T17" fmla="*/ 193 w 1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3" h="56">
                    <a:moveTo>
                      <a:pt x="193" y="56"/>
                    </a:moveTo>
                    <a:lnTo>
                      <a:pt x="142" y="56"/>
                    </a:lnTo>
                    <a:lnTo>
                      <a:pt x="0" y="0"/>
                    </a:lnTo>
                    <a:lnTo>
                      <a:pt x="71" y="8"/>
                    </a:lnTo>
                    <a:lnTo>
                      <a:pt x="193" y="5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69" name="Freeform 100">
                <a:extLst>
                  <a:ext uri="{FF2B5EF4-FFF2-40B4-BE49-F238E27FC236}">
                    <a16:creationId xmlns:a16="http://schemas.microsoft.com/office/drawing/2014/main" id="{10EFF4D9-1581-4037-833F-4ED684EC5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6" y="3195"/>
                <a:ext cx="71" cy="32"/>
              </a:xfrm>
              <a:custGeom>
                <a:avLst/>
                <a:gdLst>
                  <a:gd name="T0" fmla="*/ 0 w 212"/>
                  <a:gd name="T1" fmla="*/ 1 h 64"/>
                  <a:gd name="T2" fmla="*/ 0 w 212"/>
                  <a:gd name="T3" fmla="*/ 1 h 64"/>
                  <a:gd name="T4" fmla="*/ 0 w 212"/>
                  <a:gd name="T5" fmla="*/ 0 h 64"/>
                  <a:gd name="T6" fmla="*/ 0 w 212"/>
                  <a:gd name="T7" fmla="*/ 1 h 64"/>
                  <a:gd name="T8" fmla="*/ 0 w 212"/>
                  <a:gd name="T9" fmla="*/ 1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2"/>
                  <a:gd name="T16" fmla="*/ 0 h 64"/>
                  <a:gd name="T17" fmla="*/ 212 w 212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2" h="64">
                    <a:moveTo>
                      <a:pt x="212" y="64"/>
                    </a:moveTo>
                    <a:lnTo>
                      <a:pt x="160" y="64"/>
                    </a:lnTo>
                    <a:lnTo>
                      <a:pt x="0" y="0"/>
                    </a:lnTo>
                    <a:lnTo>
                      <a:pt x="70" y="8"/>
                    </a:lnTo>
                    <a:lnTo>
                      <a:pt x="212" y="6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70" name="Freeform 101">
                <a:extLst>
                  <a:ext uri="{FF2B5EF4-FFF2-40B4-BE49-F238E27FC236}">
                    <a16:creationId xmlns:a16="http://schemas.microsoft.com/office/drawing/2014/main" id="{8B55F315-FF78-4560-8162-2E89B0258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1" y="3195"/>
                <a:ext cx="68" cy="32"/>
              </a:xfrm>
              <a:custGeom>
                <a:avLst/>
                <a:gdLst>
                  <a:gd name="T0" fmla="*/ 0 w 206"/>
                  <a:gd name="T1" fmla="*/ 0 h 65"/>
                  <a:gd name="T2" fmla="*/ 0 w 206"/>
                  <a:gd name="T3" fmla="*/ 0 h 65"/>
                  <a:gd name="T4" fmla="*/ 0 w 206"/>
                  <a:gd name="T5" fmla="*/ 0 h 65"/>
                  <a:gd name="T6" fmla="*/ 0 w 206"/>
                  <a:gd name="T7" fmla="*/ 0 h 65"/>
                  <a:gd name="T8" fmla="*/ 0 w 206"/>
                  <a:gd name="T9" fmla="*/ 0 h 65"/>
                  <a:gd name="T10" fmla="*/ 0 w 206"/>
                  <a:gd name="T11" fmla="*/ 0 h 65"/>
                  <a:gd name="T12" fmla="*/ 0 w 206"/>
                  <a:gd name="T13" fmla="*/ 0 h 65"/>
                  <a:gd name="T14" fmla="*/ 0 w 206"/>
                  <a:gd name="T15" fmla="*/ 0 h 65"/>
                  <a:gd name="T16" fmla="*/ 0 w 206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6"/>
                  <a:gd name="T28" fmla="*/ 0 h 65"/>
                  <a:gd name="T29" fmla="*/ 206 w 206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6" h="65">
                    <a:moveTo>
                      <a:pt x="206" y="65"/>
                    </a:moveTo>
                    <a:lnTo>
                      <a:pt x="155" y="65"/>
                    </a:lnTo>
                    <a:lnTo>
                      <a:pt x="0" y="3"/>
                    </a:lnTo>
                    <a:lnTo>
                      <a:pt x="7" y="2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2" y="0"/>
                    </a:lnTo>
                    <a:lnTo>
                      <a:pt x="46" y="1"/>
                    </a:lnTo>
                    <a:lnTo>
                      <a:pt x="206" y="65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71" name="Freeform 102">
                <a:extLst>
                  <a:ext uri="{FF2B5EF4-FFF2-40B4-BE49-F238E27FC236}">
                    <a16:creationId xmlns:a16="http://schemas.microsoft.com/office/drawing/2014/main" id="{38CF2604-C201-474A-B493-AF1ECF1E8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7" y="3196"/>
                <a:ext cx="65" cy="31"/>
              </a:xfrm>
              <a:custGeom>
                <a:avLst/>
                <a:gdLst>
                  <a:gd name="T0" fmla="*/ 0 w 196"/>
                  <a:gd name="T1" fmla="*/ 1 h 62"/>
                  <a:gd name="T2" fmla="*/ 0 w 196"/>
                  <a:gd name="T3" fmla="*/ 1 h 62"/>
                  <a:gd name="T4" fmla="*/ 0 w 196"/>
                  <a:gd name="T5" fmla="*/ 1 h 62"/>
                  <a:gd name="T6" fmla="*/ 0 w 196"/>
                  <a:gd name="T7" fmla="*/ 1 h 62"/>
                  <a:gd name="T8" fmla="*/ 0 w 196"/>
                  <a:gd name="T9" fmla="*/ 1 h 62"/>
                  <a:gd name="T10" fmla="*/ 0 w 196"/>
                  <a:gd name="T11" fmla="*/ 1 h 62"/>
                  <a:gd name="T12" fmla="*/ 0 w 196"/>
                  <a:gd name="T13" fmla="*/ 0 h 62"/>
                  <a:gd name="T14" fmla="*/ 0 w 196"/>
                  <a:gd name="T15" fmla="*/ 1 h 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6"/>
                  <a:gd name="T25" fmla="*/ 0 h 62"/>
                  <a:gd name="T26" fmla="*/ 196 w 196"/>
                  <a:gd name="T27" fmla="*/ 62 h 6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6" h="62">
                    <a:moveTo>
                      <a:pt x="196" y="62"/>
                    </a:moveTo>
                    <a:lnTo>
                      <a:pt x="144" y="62"/>
                    </a:lnTo>
                    <a:lnTo>
                      <a:pt x="0" y="6"/>
                    </a:lnTo>
                    <a:lnTo>
                      <a:pt x="10" y="5"/>
                    </a:lnTo>
                    <a:lnTo>
                      <a:pt x="20" y="3"/>
                    </a:lnTo>
                    <a:lnTo>
                      <a:pt x="31" y="2"/>
                    </a:lnTo>
                    <a:lnTo>
                      <a:pt x="41" y="0"/>
                    </a:lnTo>
                    <a:lnTo>
                      <a:pt x="196" y="6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72" name="Freeform 103">
                <a:extLst>
                  <a:ext uri="{FF2B5EF4-FFF2-40B4-BE49-F238E27FC236}">
                    <a16:creationId xmlns:a16="http://schemas.microsoft.com/office/drawing/2014/main" id="{D9D26DF7-4614-4E6F-B669-CBED0A037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" y="3199"/>
                <a:ext cx="61" cy="28"/>
              </a:xfrm>
              <a:custGeom>
                <a:avLst/>
                <a:gdLst>
                  <a:gd name="T0" fmla="*/ 0 w 182"/>
                  <a:gd name="T1" fmla="*/ 1 h 56"/>
                  <a:gd name="T2" fmla="*/ 0 w 182"/>
                  <a:gd name="T3" fmla="*/ 1 h 56"/>
                  <a:gd name="T4" fmla="*/ 0 w 182"/>
                  <a:gd name="T5" fmla="*/ 1 h 56"/>
                  <a:gd name="T6" fmla="*/ 0 w 182"/>
                  <a:gd name="T7" fmla="*/ 1 h 56"/>
                  <a:gd name="T8" fmla="*/ 0 w 182"/>
                  <a:gd name="T9" fmla="*/ 1 h 56"/>
                  <a:gd name="T10" fmla="*/ 0 w 182"/>
                  <a:gd name="T11" fmla="*/ 1 h 56"/>
                  <a:gd name="T12" fmla="*/ 0 w 182"/>
                  <a:gd name="T13" fmla="*/ 0 h 56"/>
                  <a:gd name="T14" fmla="*/ 0 w 182"/>
                  <a:gd name="T15" fmla="*/ 1 h 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2"/>
                  <a:gd name="T25" fmla="*/ 0 h 56"/>
                  <a:gd name="T26" fmla="*/ 182 w 182"/>
                  <a:gd name="T27" fmla="*/ 56 h 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2" h="56">
                    <a:moveTo>
                      <a:pt x="182" y="56"/>
                    </a:moveTo>
                    <a:lnTo>
                      <a:pt x="134" y="56"/>
                    </a:lnTo>
                    <a:lnTo>
                      <a:pt x="0" y="3"/>
                    </a:lnTo>
                    <a:lnTo>
                      <a:pt x="10" y="2"/>
                    </a:lnTo>
                    <a:lnTo>
                      <a:pt x="19" y="1"/>
                    </a:lnTo>
                    <a:lnTo>
                      <a:pt x="29" y="1"/>
                    </a:lnTo>
                    <a:lnTo>
                      <a:pt x="38" y="0"/>
                    </a:lnTo>
                    <a:lnTo>
                      <a:pt x="182" y="5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73" name="Freeform 104">
                <a:extLst>
                  <a:ext uri="{FF2B5EF4-FFF2-40B4-BE49-F238E27FC236}">
                    <a16:creationId xmlns:a16="http://schemas.microsoft.com/office/drawing/2014/main" id="{7FEC74B6-51C5-4AB7-93D8-72880CCA7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1" y="3201"/>
                <a:ext cx="58" cy="26"/>
              </a:xfrm>
              <a:custGeom>
                <a:avLst/>
                <a:gdLst>
                  <a:gd name="T0" fmla="*/ 0 w 174"/>
                  <a:gd name="T1" fmla="*/ 0 h 53"/>
                  <a:gd name="T2" fmla="*/ 0 w 174"/>
                  <a:gd name="T3" fmla="*/ 0 h 53"/>
                  <a:gd name="T4" fmla="*/ 0 w 174"/>
                  <a:gd name="T5" fmla="*/ 0 h 53"/>
                  <a:gd name="T6" fmla="*/ 0 w 174"/>
                  <a:gd name="T7" fmla="*/ 0 h 53"/>
                  <a:gd name="T8" fmla="*/ 0 w 174"/>
                  <a:gd name="T9" fmla="*/ 0 h 53"/>
                  <a:gd name="T10" fmla="*/ 0 w 174"/>
                  <a:gd name="T11" fmla="*/ 0 h 53"/>
                  <a:gd name="T12" fmla="*/ 0 w 174"/>
                  <a:gd name="T13" fmla="*/ 0 h 53"/>
                  <a:gd name="T14" fmla="*/ 0 w 174"/>
                  <a:gd name="T15" fmla="*/ 0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4"/>
                  <a:gd name="T25" fmla="*/ 0 h 53"/>
                  <a:gd name="T26" fmla="*/ 174 w 174"/>
                  <a:gd name="T27" fmla="*/ 53 h 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4" h="53">
                    <a:moveTo>
                      <a:pt x="174" y="53"/>
                    </a:moveTo>
                    <a:lnTo>
                      <a:pt x="122" y="53"/>
                    </a:lnTo>
                    <a:lnTo>
                      <a:pt x="0" y="5"/>
                    </a:lnTo>
                    <a:lnTo>
                      <a:pt x="10" y="4"/>
                    </a:lnTo>
                    <a:lnTo>
                      <a:pt x="20" y="2"/>
                    </a:lnTo>
                    <a:lnTo>
                      <a:pt x="29" y="1"/>
                    </a:lnTo>
                    <a:lnTo>
                      <a:pt x="40" y="0"/>
                    </a:lnTo>
                    <a:lnTo>
                      <a:pt x="174" y="53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74" name="Freeform 105">
                <a:extLst>
                  <a:ext uri="{FF2B5EF4-FFF2-40B4-BE49-F238E27FC236}">
                    <a16:creationId xmlns:a16="http://schemas.microsoft.com/office/drawing/2014/main" id="{911F9148-73F8-45D5-8D54-449DFD6C5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3203"/>
                <a:ext cx="54" cy="24"/>
              </a:xfrm>
              <a:custGeom>
                <a:avLst/>
                <a:gdLst>
                  <a:gd name="T0" fmla="*/ 0 w 162"/>
                  <a:gd name="T1" fmla="*/ 1 h 48"/>
                  <a:gd name="T2" fmla="*/ 0 w 162"/>
                  <a:gd name="T3" fmla="*/ 1 h 48"/>
                  <a:gd name="T4" fmla="*/ 0 w 162"/>
                  <a:gd name="T5" fmla="*/ 1 h 48"/>
                  <a:gd name="T6" fmla="*/ 0 w 162"/>
                  <a:gd name="T7" fmla="*/ 1 h 48"/>
                  <a:gd name="T8" fmla="*/ 0 w 162"/>
                  <a:gd name="T9" fmla="*/ 1 h 48"/>
                  <a:gd name="T10" fmla="*/ 0 w 162"/>
                  <a:gd name="T11" fmla="*/ 1 h 48"/>
                  <a:gd name="T12" fmla="*/ 0 w 162"/>
                  <a:gd name="T13" fmla="*/ 0 h 48"/>
                  <a:gd name="T14" fmla="*/ 0 w 162"/>
                  <a:gd name="T15" fmla="*/ 1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2"/>
                  <a:gd name="T25" fmla="*/ 0 h 48"/>
                  <a:gd name="T26" fmla="*/ 162 w 162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2" h="48">
                    <a:moveTo>
                      <a:pt x="162" y="48"/>
                    </a:moveTo>
                    <a:lnTo>
                      <a:pt x="110" y="48"/>
                    </a:lnTo>
                    <a:lnTo>
                      <a:pt x="0" y="5"/>
                    </a:lnTo>
                    <a:lnTo>
                      <a:pt x="10" y="4"/>
                    </a:lnTo>
                    <a:lnTo>
                      <a:pt x="21" y="2"/>
                    </a:lnTo>
                    <a:lnTo>
                      <a:pt x="29" y="1"/>
                    </a:lnTo>
                    <a:lnTo>
                      <a:pt x="40" y="0"/>
                    </a:lnTo>
                    <a:lnTo>
                      <a:pt x="162" y="4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75" name="Freeform 106">
                <a:extLst>
                  <a:ext uri="{FF2B5EF4-FFF2-40B4-BE49-F238E27FC236}">
                    <a16:creationId xmlns:a16="http://schemas.microsoft.com/office/drawing/2014/main" id="{CA990906-0E3B-4327-9661-54E6F8153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4" y="3205"/>
                <a:ext cx="50" cy="22"/>
              </a:xfrm>
              <a:custGeom>
                <a:avLst/>
                <a:gdLst>
                  <a:gd name="T0" fmla="*/ 0 w 151"/>
                  <a:gd name="T1" fmla="*/ 1 h 43"/>
                  <a:gd name="T2" fmla="*/ 0 w 151"/>
                  <a:gd name="T3" fmla="*/ 1 h 43"/>
                  <a:gd name="T4" fmla="*/ 0 w 151"/>
                  <a:gd name="T5" fmla="*/ 1 h 43"/>
                  <a:gd name="T6" fmla="*/ 0 w 151"/>
                  <a:gd name="T7" fmla="*/ 1 h 43"/>
                  <a:gd name="T8" fmla="*/ 0 w 151"/>
                  <a:gd name="T9" fmla="*/ 1 h 43"/>
                  <a:gd name="T10" fmla="*/ 0 w 151"/>
                  <a:gd name="T11" fmla="*/ 1 h 43"/>
                  <a:gd name="T12" fmla="*/ 0 w 151"/>
                  <a:gd name="T13" fmla="*/ 0 h 43"/>
                  <a:gd name="T14" fmla="*/ 0 w 151"/>
                  <a:gd name="T15" fmla="*/ 1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1"/>
                  <a:gd name="T25" fmla="*/ 0 h 43"/>
                  <a:gd name="T26" fmla="*/ 151 w 151"/>
                  <a:gd name="T27" fmla="*/ 43 h 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1" h="43">
                    <a:moveTo>
                      <a:pt x="151" y="43"/>
                    </a:moveTo>
                    <a:lnTo>
                      <a:pt x="98" y="43"/>
                    </a:lnTo>
                    <a:lnTo>
                      <a:pt x="0" y="4"/>
                    </a:lnTo>
                    <a:lnTo>
                      <a:pt x="10" y="3"/>
                    </a:lnTo>
                    <a:lnTo>
                      <a:pt x="20" y="2"/>
                    </a:lnTo>
                    <a:lnTo>
                      <a:pt x="31" y="1"/>
                    </a:lnTo>
                    <a:lnTo>
                      <a:pt x="41" y="0"/>
                    </a:lnTo>
                    <a:lnTo>
                      <a:pt x="151" y="43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76" name="Freeform 107">
                <a:extLst>
                  <a:ext uri="{FF2B5EF4-FFF2-40B4-BE49-F238E27FC236}">
                    <a16:creationId xmlns:a16="http://schemas.microsoft.com/office/drawing/2014/main" id="{359646B3-0282-4368-B3C1-3B015BE25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3207"/>
                <a:ext cx="46" cy="20"/>
              </a:xfrm>
              <a:custGeom>
                <a:avLst/>
                <a:gdLst>
                  <a:gd name="T0" fmla="*/ 0 w 137"/>
                  <a:gd name="T1" fmla="*/ 1 h 39"/>
                  <a:gd name="T2" fmla="*/ 0 w 137"/>
                  <a:gd name="T3" fmla="*/ 1 h 39"/>
                  <a:gd name="T4" fmla="*/ 0 w 137"/>
                  <a:gd name="T5" fmla="*/ 1 h 39"/>
                  <a:gd name="T6" fmla="*/ 0 w 137"/>
                  <a:gd name="T7" fmla="*/ 1 h 39"/>
                  <a:gd name="T8" fmla="*/ 0 w 137"/>
                  <a:gd name="T9" fmla="*/ 1 h 39"/>
                  <a:gd name="T10" fmla="*/ 0 w 137"/>
                  <a:gd name="T11" fmla="*/ 1 h 39"/>
                  <a:gd name="T12" fmla="*/ 0 w 137"/>
                  <a:gd name="T13" fmla="*/ 0 h 39"/>
                  <a:gd name="T14" fmla="*/ 0 w 137"/>
                  <a:gd name="T15" fmla="*/ 1 h 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7"/>
                  <a:gd name="T25" fmla="*/ 0 h 39"/>
                  <a:gd name="T26" fmla="*/ 137 w 137"/>
                  <a:gd name="T27" fmla="*/ 39 h 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7" h="39">
                    <a:moveTo>
                      <a:pt x="137" y="39"/>
                    </a:moveTo>
                    <a:lnTo>
                      <a:pt x="89" y="39"/>
                    </a:lnTo>
                    <a:lnTo>
                      <a:pt x="0" y="4"/>
                    </a:lnTo>
                    <a:lnTo>
                      <a:pt x="11" y="3"/>
                    </a:lnTo>
                    <a:lnTo>
                      <a:pt x="20" y="2"/>
                    </a:lnTo>
                    <a:lnTo>
                      <a:pt x="28" y="1"/>
                    </a:lnTo>
                    <a:lnTo>
                      <a:pt x="39" y="0"/>
                    </a:lnTo>
                    <a:lnTo>
                      <a:pt x="137" y="3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77" name="Freeform 108">
                <a:extLst>
                  <a:ext uri="{FF2B5EF4-FFF2-40B4-BE49-F238E27FC236}">
                    <a16:creationId xmlns:a16="http://schemas.microsoft.com/office/drawing/2014/main" id="{CCAD3959-5CB5-41C1-A260-3E42F6164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8" y="3210"/>
                <a:ext cx="43" cy="17"/>
              </a:xfrm>
              <a:custGeom>
                <a:avLst/>
                <a:gdLst>
                  <a:gd name="T0" fmla="*/ 0 w 128"/>
                  <a:gd name="T1" fmla="*/ 0 h 35"/>
                  <a:gd name="T2" fmla="*/ 0 w 128"/>
                  <a:gd name="T3" fmla="*/ 0 h 35"/>
                  <a:gd name="T4" fmla="*/ 0 w 128"/>
                  <a:gd name="T5" fmla="*/ 0 h 35"/>
                  <a:gd name="T6" fmla="*/ 0 w 128"/>
                  <a:gd name="T7" fmla="*/ 0 h 35"/>
                  <a:gd name="T8" fmla="*/ 0 w 128"/>
                  <a:gd name="T9" fmla="*/ 0 h 35"/>
                  <a:gd name="T10" fmla="*/ 0 w 128"/>
                  <a:gd name="T11" fmla="*/ 0 h 35"/>
                  <a:gd name="T12" fmla="*/ 0 w 128"/>
                  <a:gd name="T13" fmla="*/ 0 h 35"/>
                  <a:gd name="T14" fmla="*/ 0 w 128"/>
                  <a:gd name="T15" fmla="*/ 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8"/>
                  <a:gd name="T25" fmla="*/ 0 h 35"/>
                  <a:gd name="T26" fmla="*/ 128 w 128"/>
                  <a:gd name="T27" fmla="*/ 35 h 3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8" h="35">
                    <a:moveTo>
                      <a:pt x="128" y="35"/>
                    </a:moveTo>
                    <a:lnTo>
                      <a:pt x="76" y="35"/>
                    </a:lnTo>
                    <a:lnTo>
                      <a:pt x="0" y="4"/>
                    </a:lnTo>
                    <a:lnTo>
                      <a:pt x="10" y="3"/>
                    </a:lnTo>
                    <a:lnTo>
                      <a:pt x="20" y="2"/>
                    </a:lnTo>
                    <a:lnTo>
                      <a:pt x="29" y="1"/>
                    </a:lnTo>
                    <a:lnTo>
                      <a:pt x="39" y="0"/>
                    </a:lnTo>
                    <a:lnTo>
                      <a:pt x="128" y="35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78" name="Freeform 109">
                <a:extLst>
                  <a:ext uri="{FF2B5EF4-FFF2-40B4-BE49-F238E27FC236}">
                    <a16:creationId xmlns:a16="http://schemas.microsoft.com/office/drawing/2014/main" id="{F0EF5C42-B793-4336-A260-70BF5B542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5" y="3212"/>
                <a:ext cx="38" cy="15"/>
              </a:xfrm>
              <a:custGeom>
                <a:avLst/>
                <a:gdLst>
                  <a:gd name="T0" fmla="*/ 0 w 116"/>
                  <a:gd name="T1" fmla="*/ 0 h 31"/>
                  <a:gd name="T2" fmla="*/ 0 w 116"/>
                  <a:gd name="T3" fmla="*/ 0 h 31"/>
                  <a:gd name="T4" fmla="*/ 0 w 116"/>
                  <a:gd name="T5" fmla="*/ 0 h 31"/>
                  <a:gd name="T6" fmla="*/ 0 w 116"/>
                  <a:gd name="T7" fmla="*/ 0 h 31"/>
                  <a:gd name="T8" fmla="*/ 0 w 116"/>
                  <a:gd name="T9" fmla="*/ 0 h 31"/>
                  <a:gd name="T10" fmla="*/ 0 w 116"/>
                  <a:gd name="T11" fmla="*/ 0 h 31"/>
                  <a:gd name="T12" fmla="*/ 0 w 116"/>
                  <a:gd name="T13" fmla="*/ 0 h 31"/>
                  <a:gd name="T14" fmla="*/ 0 w 116"/>
                  <a:gd name="T15" fmla="*/ 0 h 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"/>
                  <a:gd name="T25" fmla="*/ 0 h 31"/>
                  <a:gd name="T26" fmla="*/ 116 w 116"/>
                  <a:gd name="T27" fmla="*/ 31 h 3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" h="31">
                    <a:moveTo>
                      <a:pt x="116" y="31"/>
                    </a:moveTo>
                    <a:lnTo>
                      <a:pt x="65" y="31"/>
                    </a:lnTo>
                    <a:lnTo>
                      <a:pt x="0" y="5"/>
                    </a:lnTo>
                    <a:lnTo>
                      <a:pt x="10" y="4"/>
                    </a:lnTo>
                    <a:lnTo>
                      <a:pt x="21" y="3"/>
                    </a:lnTo>
                    <a:lnTo>
                      <a:pt x="29" y="1"/>
                    </a:lnTo>
                    <a:lnTo>
                      <a:pt x="40" y="0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79" name="Freeform 110">
                <a:extLst>
                  <a:ext uri="{FF2B5EF4-FFF2-40B4-BE49-F238E27FC236}">
                    <a16:creationId xmlns:a16="http://schemas.microsoft.com/office/drawing/2014/main" id="{46F93F7D-528E-498A-8528-C2B8CB8A54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1" y="3214"/>
                <a:ext cx="35" cy="13"/>
              </a:xfrm>
              <a:custGeom>
                <a:avLst/>
                <a:gdLst>
                  <a:gd name="T0" fmla="*/ 0 w 106"/>
                  <a:gd name="T1" fmla="*/ 1 h 26"/>
                  <a:gd name="T2" fmla="*/ 0 w 106"/>
                  <a:gd name="T3" fmla="*/ 1 h 26"/>
                  <a:gd name="T4" fmla="*/ 0 w 106"/>
                  <a:gd name="T5" fmla="*/ 1 h 26"/>
                  <a:gd name="T6" fmla="*/ 0 w 106"/>
                  <a:gd name="T7" fmla="*/ 1 h 26"/>
                  <a:gd name="T8" fmla="*/ 0 w 106"/>
                  <a:gd name="T9" fmla="*/ 1 h 26"/>
                  <a:gd name="T10" fmla="*/ 0 w 106"/>
                  <a:gd name="T11" fmla="*/ 1 h 26"/>
                  <a:gd name="T12" fmla="*/ 0 w 106"/>
                  <a:gd name="T13" fmla="*/ 0 h 26"/>
                  <a:gd name="T14" fmla="*/ 0 w 106"/>
                  <a:gd name="T15" fmla="*/ 1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6"/>
                  <a:gd name="T25" fmla="*/ 0 h 26"/>
                  <a:gd name="T26" fmla="*/ 106 w 106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6" h="26">
                    <a:moveTo>
                      <a:pt x="106" y="26"/>
                    </a:moveTo>
                    <a:lnTo>
                      <a:pt x="54" y="26"/>
                    </a:lnTo>
                    <a:lnTo>
                      <a:pt x="0" y="4"/>
                    </a:lnTo>
                    <a:lnTo>
                      <a:pt x="10" y="3"/>
                    </a:lnTo>
                    <a:lnTo>
                      <a:pt x="20" y="2"/>
                    </a:lnTo>
                    <a:lnTo>
                      <a:pt x="31" y="1"/>
                    </a:lnTo>
                    <a:lnTo>
                      <a:pt x="41" y="0"/>
                    </a:lnTo>
                    <a:lnTo>
                      <a:pt x="106" y="2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80" name="Freeform 111">
                <a:extLst>
                  <a:ext uri="{FF2B5EF4-FFF2-40B4-BE49-F238E27FC236}">
                    <a16:creationId xmlns:a16="http://schemas.microsoft.com/office/drawing/2014/main" id="{3056DD8F-238D-47A8-8A4A-53DBEBFDC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7" y="3216"/>
                <a:ext cx="32" cy="11"/>
              </a:xfrm>
              <a:custGeom>
                <a:avLst/>
                <a:gdLst>
                  <a:gd name="T0" fmla="*/ 0 w 95"/>
                  <a:gd name="T1" fmla="*/ 1 h 22"/>
                  <a:gd name="T2" fmla="*/ 0 w 95"/>
                  <a:gd name="T3" fmla="*/ 1 h 22"/>
                  <a:gd name="T4" fmla="*/ 0 w 95"/>
                  <a:gd name="T5" fmla="*/ 1 h 22"/>
                  <a:gd name="T6" fmla="*/ 0 w 95"/>
                  <a:gd name="T7" fmla="*/ 1 h 22"/>
                  <a:gd name="T8" fmla="*/ 0 w 95"/>
                  <a:gd name="T9" fmla="*/ 1 h 22"/>
                  <a:gd name="T10" fmla="*/ 0 w 95"/>
                  <a:gd name="T11" fmla="*/ 1 h 22"/>
                  <a:gd name="T12" fmla="*/ 0 w 95"/>
                  <a:gd name="T13" fmla="*/ 0 h 22"/>
                  <a:gd name="T14" fmla="*/ 0 w 95"/>
                  <a:gd name="T15" fmla="*/ 1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5"/>
                  <a:gd name="T25" fmla="*/ 0 h 22"/>
                  <a:gd name="T26" fmla="*/ 95 w 95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5" h="22">
                    <a:moveTo>
                      <a:pt x="95" y="22"/>
                    </a:moveTo>
                    <a:lnTo>
                      <a:pt x="44" y="22"/>
                    </a:lnTo>
                    <a:lnTo>
                      <a:pt x="0" y="4"/>
                    </a:lnTo>
                    <a:lnTo>
                      <a:pt x="10" y="3"/>
                    </a:lnTo>
                    <a:lnTo>
                      <a:pt x="20" y="2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95" y="2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81" name="Freeform 112">
                <a:extLst>
                  <a:ext uri="{FF2B5EF4-FFF2-40B4-BE49-F238E27FC236}">
                    <a16:creationId xmlns:a16="http://schemas.microsoft.com/office/drawing/2014/main" id="{235F432C-A9E2-4CAA-B258-5CE85D989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3218"/>
                <a:ext cx="16" cy="9"/>
              </a:xfrm>
              <a:custGeom>
                <a:avLst/>
                <a:gdLst>
                  <a:gd name="T0" fmla="*/ 0 w 49"/>
                  <a:gd name="T1" fmla="*/ 1 h 18"/>
                  <a:gd name="T2" fmla="*/ 0 w 49"/>
                  <a:gd name="T3" fmla="*/ 1 h 18"/>
                  <a:gd name="T4" fmla="*/ 0 w 49"/>
                  <a:gd name="T5" fmla="*/ 1 h 18"/>
                  <a:gd name="T6" fmla="*/ 0 w 49"/>
                  <a:gd name="T7" fmla="*/ 1 h 18"/>
                  <a:gd name="T8" fmla="*/ 0 w 49"/>
                  <a:gd name="T9" fmla="*/ 1 h 18"/>
                  <a:gd name="T10" fmla="*/ 0 w 49"/>
                  <a:gd name="T11" fmla="*/ 1 h 18"/>
                  <a:gd name="T12" fmla="*/ 0 w 49"/>
                  <a:gd name="T13" fmla="*/ 0 h 18"/>
                  <a:gd name="T14" fmla="*/ 0 w 49"/>
                  <a:gd name="T15" fmla="*/ 1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9"/>
                  <a:gd name="T25" fmla="*/ 0 h 18"/>
                  <a:gd name="T26" fmla="*/ 49 w 49"/>
                  <a:gd name="T27" fmla="*/ 18 h 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9" h="18">
                    <a:moveTo>
                      <a:pt x="49" y="18"/>
                    </a:moveTo>
                    <a:lnTo>
                      <a:pt x="0" y="18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82" name="Freeform 113">
                <a:extLst>
                  <a:ext uri="{FF2B5EF4-FFF2-40B4-BE49-F238E27FC236}">
                    <a16:creationId xmlns:a16="http://schemas.microsoft.com/office/drawing/2014/main" id="{C5BE4E1B-6748-4785-B5DA-B8554BC03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3195"/>
                <a:ext cx="283" cy="32"/>
              </a:xfrm>
              <a:custGeom>
                <a:avLst/>
                <a:gdLst>
                  <a:gd name="T0" fmla="*/ 0 w 851"/>
                  <a:gd name="T1" fmla="*/ 0 h 65"/>
                  <a:gd name="T2" fmla="*/ 0 w 851"/>
                  <a:gd name="T3" fmla="*/ 0 h 65"/>
                  <a:gd name="T4" fmla="*/ 0 w 851"/>
                  <a:gd name="T5" fmla="*/ 0 h 65"/>
                  <a:gd name="T6" fmla="*/ 0 w 851"/>
                  <a:gd name="T7" fmla="*/ 0 h 65"/>
                  <a:gd name="T8" fmla="*/ 0 w 851"/>
                  <a:gd name="T9" fmla="*/ 0 h 65"/>
                  <a:gd name="T10" fmla="*/ 0 w 851"/>
                  <a:gd name="T11" fmla="*/ 0 h 65"/>
                  <a:gd name="T12" fmla="*/ 0 w 851"/>
                  <a:gd name="T13" fmla="*/ 0 h 65"/>
                  <a:gd name="T14" fmla="*/ 0 w 851"/>
                  <a:gd name="T15" fmla="*/ 0 h 65"/>
                  <a:gd name="T16" fmla="*/ 0 w 851"/>
                  <a:gd name="T17" fmla="*/ 0 h 65"/>
                  <a:gd name="T18" fmla="*/ 0 w 851"/>
                  <a:gd name="T19" fmla="*/ 0 h 65"/>
                  <a:gd name="T20" fmla="*/ 0 w 851"/>
                  <a:gd name="T21" fmla="*/ 0 h 65"/>
                  <a:gd name="T22" fmla="*/ 0 w 851"/>
                  <a:gd name="T23" fmla="*/ 0 h 65"/>
                  <a:gd name="T24" fmla="*/ 0 w 851"/>
                  <a:gd name="T25" fmla="*/ 0 h 65"/>
                  <a:gd name="T26" fmla="*/ 0 w 851"/>
                  <a:gd name="T27" fmla="*/ 0 h 65"/>
                  <a:gd name="T28" fmla="*/ 0 w 851"/>
                  <a:gd name="T29" fmla="*/ 0 h 65"/>
                  <a:gd name="T30" fmla="*/ 0 w 851"/>
                  <a:gd name="T31" fmla="*/ 0 h 65"/>
                  <a:gd name="T32" fmla="*/ 0 w 851"/>
                  <a:gd name="T33" fmla="*/ 0 h 65"/>
                  <a:gd name="T34" fmla="*/ 0 w 851"/>
                  <a:gd name="T35" fmla="*/ 0 h 65"/>
                  <a:gd name="T36" fmla="*/ 0 w 851"/>
                  <a:gd name="T37" fmla="*/ 0 h 65"/>
                  <a:gd name="T38" fmla="*/ 0 w 851"/>
                  <a:gd name="T39" fmla="*/ 0 h 65"/>
                  <a:gd name="T40" fmla="*/ 0 w 851"/>
                  <a:gd name="T41" fmla="*/ 0 h 65"/>
                  <a:gd name="T42" fmla="*/ 0 w 851"/>
                  <a:gd name="T43" fmla="*/ 0 h 6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51"/>
                  <a:gd name="T67" fmla="*/ 0 h 65"/>
                  <a:gd name="T68" fmla="*/ 851 w 851"/>
                  <a:gd name="T69" fmla="*/ 65 h 6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51" h="65">
                    <a:moveTo>
                      <a:pt x="0" y="65"/>
                    </a:moveTo>
                    <a:lnTo>
                      <a:pt x="0" y="48"/>
                    </a:lnTo>
                    <a:lnTo>
                      <a:pt x="28" y="45"/>
                    </a:lnTo>
                    <a:lnTo>
                      <a:pt x="55" y="42"/>
                    </a:lnTo>
                    <a:lnTo>
                      <a:pt x="83" y="40"/>
                    </a:lnTo>
                    <a:lnTo>
                      <a:pt x="109" y="37"/>
                    </a:lnTo>
                    <a:lnTo>
                      <a:pt x="137" y="33"/>
                    </a:lnTo>
                    <a:lnTo>
                      <a:pt x="164" y="30"/>
                    </a:lnTo>
                    <a:lnTo>
                      <a:pt x="192" y="27"/>
                    </a:lnTo>
                    <a:lnTo>
                      <a:pt x="219" y="24"/>
                    </a:lnTo>
                    <a:lnTo>
                      <a:pt x="246" y="22"/>
                    </a:lnTo>
                    <a:lnTo>
                      <a:pt x="274" y="18"/>
                    </a:lnTo>
                    <a:lnTo>
                      <a:pt x="300" y="15"/>
                    </a:lnTo>
                    <a:lnTo>
                      <a:pt x="328" y="12"/>
                    </a:lnTo>
                    <a:lnTo>
                      <a:pt x="355" y="9"/>
                    </a:lnTo>
                    <a:lnTo>
                      <a:pt x="383" y="7"/>
                    </a:lnTo>
                    <a:lnTo>
                      <a:pt x="409" y="3"/>
                    </a:lnTo>
                    <a:lnTo>
                      <a:pt x="437" y="0"/>
                    </a:lnTo>
                    <a:lnTo>
                      <a:pt x="851" y="45"/>
                    </a:lnTo>
                    <a:lnTo>
                      <a:pt x="851" y="65"/>
                    </a:lnTo>
                    <a:lnTo>
                      <a:pt x="0" y="65"/>
                    </a:lnTo>
                  </a:path>
                </a:pathLst>
              </a:custGeom>
              <a:noFill/>
              <a:ln w="0">
                <a:solidFill>
                  <a:srgbClr val="7F7F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83" name="Freeform 114">
                <a:extLst>
                  <a:ext uri="{FF2B5EF4-FFF2-40B4-BE49-F238E27FC236}">
                    <a16:creationId xmlns:a16="http://schemas.microsoft.com/office/drawing/2014/main" id="{ED7CBA54-51FE-4C59-98B8-6D2507DC9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1" y="3241"/>
                <a:ext cx="15" cy="20"/>
              </a:xfrm>
              <a:custGeom>
                <a:avLst/>
                <a:gdLst>
                  <a:gd name="T0" fmla="*/ 0 w 44"/>
                  <a:gd name="T1" fmla="*/ 0 h 41"/>
                  <a:gd name="T2" fmla="*/ 0 w 44"/>
                  <a:gd name="T3" fmla="*/ 0 h 41"/>
                  <a:gd name="T4" fmla="*/ 0 w 44"/>
                  <a:gd name="T5" fmla="*/ 0 h 41"/>
                  <a:gd name="T6" fmla="*/ 0 w 44"/>
                  <a:gd name="T7" fmla="*/ 0 h 41"/>
                  <a:gd name="T8" fmla="*/ 0 w 44"/>
                  <a:gd name="T9" fmla="*/ 0 h 41"/>
                  <a:gd name="T10" fmla="*/ 0 w 44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41"/>
                  <a:gd name="T20" fmla="*/ 44 w 44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41">
                    <a:moveTo>
                      <a:pt x="22" y="41"/>
                    </a:moveTo>
                    <a:lnTo>
                      <a:pt x="44" y="41"/>
                    </a:lnTo>
                    <a:lnTo>
                      <a:pt x="44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22" y="41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  <p:sp>
            <p:nvSpPr>
              <p:cNvPr id="384" name="Freeform 115">
                <a:extLst>
                  <a:ext uri="{FF2B5EF4-FFF2-40B4-BE49-F238E27FC236}">
                    <a16:creationId xmlns:a16="http://schemas.microsoft.com/office/drawing/2014/main" id="{16F73F3D-79EA-43E6-BF0C-0794E48D9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" y="3240"/>
                <a:ext cx="14" cy="20"/>
              </a:xfrm>
              <a:custGeom>
                <a:avLst/>
                <a:gdLst>
                  <a:gd name="T0" fmla="*/ 0 w 44"/>
                  <a:gd name="T1" fmla="*/ 1 h 39"/>
                  <a:gd name="T2" fmla="*/ 0 w 44"/>
                  <a:gd name="T3" fmla="*/ 1 h 39"/>
                  <a:gd name="T4" fmla="*/ 0 w 44"/>
                  <a:gd name="T5" fmla="*/ 0 h 39"/>
                  <a:gd name="T6" fmla="*/ 0 w 44"/>
                  <a:gd name="T7" fmla="*/ 0 h 39"/>
                  <a:gd name="T8" fmla="*/ 0 w 44"/>
                  <a:gd name="T9" fmla="*/ 1 h 39"/>
                  <a:gd name="T10" fmla="*/ 0 w 44"/>
                  <a:gd name="T11" fmla="*/ 1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39"/>
                  <a:gd name="T20" fmla="*/ 44 w 44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39">
                    <a:moveTo>
                      <a:pt x="22" y="39"/>
                    </a:moveTo>
                    <a:lnTo>
                      <a:pt x="44" y="39"/>
                    </a:lnTo>
                    <a:lnTo>
                      <a:pt x="44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22" y="39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88"/>
              </a:p>
            </p:txBody>
          </p:sp>
        </p:grpSp>
        <p:sp>
          <p:nvSpPr>
            <p:cNvPr id="268" name="Text Box 8">
              <a:extLst>
                <a:ext uri="{FF2B5EF4-FFF2-40B4-BE49-F238E27FC236}">
                  <a16:creationId xmlns:a16="http://schemas.microsoft.com/office/drawing/2014/main" id="{3D1864C3-FC89-4BE5-B10F-10DCC948A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3962" y="2774585"/>
              <a:ext cx="2969826" cy="307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2313"/>
                </a:lnSpc>
                <a:spcBef>
                  <a:spcPct val="50000"/>
                </a:spcBef>
                <a:buNone/>
                <a:defRPr/>
              </a:pPr>
              <a:r>
                <a:rPr lang="en-US" altLang="en-US" sz="1653" dirty="0">
                  <a:solidFill>
                    <a:srgbClr val="FF0000"/>
                  </a:solidFill>
                  <a:latin typeface="+mn-lt"/>
                  <a:cs typeface="Arial" panose="020B0604020202020204" pitchFamily="34" charset="0"/>
                </a:rPr>
                <a:t>Additional delay due to gradient (</a:t>
              </a:r>
              <a:r>
                <a:rPr lang="el-GR" altLang="en-US" sz="1653" dirty="0">
                  <a:solidFill>
                    <a:srgbClr val="FF0000"/>
                  </a:solidFill>
                  <a:latin typeface="+mn-lt"/>
                  <a:cs typeface="Arial" panose="020B0604020202020204" pitchFamily="34" charset="0"/>
                </a:rPr>
                <a:t>Δ</a:t>
              </a:r>
              <a:r>
                <a:rPr lang="en-US" altLang="en-US" sz="1653" dirty="0">
                  <a:solidFill>
                    <a:srgbClr val="FF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l-GR" altLang="en-US" sz="1653" dirty="0">
                  <a:solidFill>
                    <a:srgbClr val="FF0000"/>
                  </a:solidFill>
                  <a:latin typeface="+mn-lt"/>
                  <a:cs typeface="Arial" panose="020B0604020202020204" pitchFamily="34" charset="0"/>
                </a:rPr>
                <a:t>τ</a:t>
              </a:r>
              <a:r>
                <a:rPr lang="en-US" altLang="en-US" sz="1653" dirty="0">
                  <a:solidFill>
                    <a:srgbClr val="FF0000"/>
                  </a:solidFill>
                  <a:latin typeface="+mn-lt"/>
                  <a:cs typeface="Arial" panose="020B0604020202020204" pitchFamily="34" charset="0"/>
                </a:rPr>
                <a:t>)</a:t>
              </a:r>
              <a:endParaRPr lang="de-DE" altLang="en-US" sz="1653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69" name="Text Box 8">
              <a:extLst>
                <a:ext uri="{FF2B5EF4-FFF2-40B4-BE49-F238E27FC236}">
                  <a16:creationId xmlns:a16="http://schemas.microsoft.com/office/drawing/2014/main" id="{A10D0844-0E21-486E-A17D-B8DB29230F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6578" y="4931469"/>
              <a:ext cx="1603680" cy="310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2313"/>
                </a:lnSpc>
                <a:spcBef>
                  <a:spcPct val="50000"/>
                </a:spcBef>
                <a:buNone/>
              </a:pPr>
              <a:r>
                <a:rPr lang="en-US" altLang="en-US" sz="1800" dirty="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Elevation </a:t>
              </a:r>
              <a:r>
                <a:rPr lang="el-GR" altLang="en-US" sz="1800" dirty="0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</a:t>
              </a:r>
              <a:endParaRPr lang="de-DE" altLang="en-US" sz="1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9CBFB42D-7A8E-4D8D-91F0-3BB023D90556}"/>
                </a:ext>
              </a:extLst>
            </p:cNvPr>
            <p:cNvCxnSpPr>
              <a:cxnSpLocks/>
              <a:stCxn id="265" idx="0"/>
            </p:cNvCxnSpPr>
            <p:nvPr/>
          </p:nvCxnSpPr>
          <p:spPr>
            <a:xfrm flipV="1">
              <a:off x="3302556" y="1723404"/>
              <a:ext cx="7341231" cy="1662936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40D80D57-51FF-45EC-870E-086466117A91}"/>
                </a:ext>
              </a:extLst>
            </p:cNvPr>
            <p:cNvCxnSpPr>
              <a:cxnSpLocks/>
            </p:cNvCxnSpPr>
            <p:nvPr/>
          </p:nvCxnSpPr>
          <p:spPr>
            <a:xfrm>
              <a:off x="3302554" y="3100045"/>
              <a:ext cx="671918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C836D4B-79EF-417B-873A-A72D89A3F66C}"/>
                </a:ext>
              </a:extLst>
            </p:cNvPr>
            <p:cNvSpPr/>
            <p:nvPr/>
          </p:nvSpPr>
          <p:spPr>
            <a:xfrm>
              <a:off x="5749725" y="4303462"/>
              <a:ext cx="1799914" cy="294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653" dirty="0">
                  <a:solidFill>
                    <a:schemeClr val="bg1"/>
                  </a:solidFill>
                </a:rPr>
                <a:t>Delay without gradient</a:t>
              </a:r>
            </a:p>
          </p:txBody>
        </p:sp>
        <p:sp>
          <p:nvSpPr>
            <p:cNvPr id="273" name="Arc 272">
              <a:extLst>
                <a:ext uri="{FF2B5EF4-FFF2-40B4-BE49-F238E27FC236}">
                  <a16:creationId xmlns:a16="http://schemas.microsoft.com/office/drawing/2014/main" id="{D5001EEC-2CBF-4767-84CD-92C187B9B83C}"/>
                </a:ext>
              </a:extLst>
            </p:cNvPr>
            <p:cNvSpPr/>
            <p:nvPr/>
          </p:nvSpPr>
          <p:spPr>
            <a:xfrm>
              <a:off x="4347715" y="4875924"/>
              <a:ext cx="845147" cy="1041998"/>
            </a:xfrm>
            <a:prstGeom prst="arc">
              <a:avLst>
                <a:gd name="adj1" fmla="val 17780512"/>
                <a:gd name="adj2" fmla="val 20756439"/>
              </a:avLst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88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AD495677-B5D6-4580-863D-6ED9DBB00C86}"/>
                </a:ext>
              </a:extLst>
            </p:cNvPr>
            <p:cNvSpPr/>
            <p:nvPr/>
          </p:nvSpPr>
          <p:spPr>
            <a:xfrm>
              <a:off x="4730382" y="2580359"/>
              <a:ext cx="2518381" cy="29429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53" dirty="0">
                  <a:solidFill>
                    <a:srgbClr val="FF0000"/>
                  </a:solidFill>
                  <a:cs typeface="Arial" panose="020B0604020202020204" pitchFamily="34" charset="0"/>
                </a:rPr>
                <a:t>cot </a:t>
              </a:r>
              <a:r>
                <a:rPr lang="el-GR" sz="1653" dirty="0">
                  <a:solidFill>
                    <a:srgbClr val="FF0000"/>
                  </a:solidFill>
                  <a:cs typeface="Arial" panose="020B0604020202020204" pitchFamily="34" charset="0"/>
                </a:rPr>
                <a:t>ε</a:t>
              </a:r>
              <a:r>
                <a:rPr lang="en-US" sz="1653" dirty="0">
                  <a:solidFill>
                    <a:srgbClr val="FF0000"/>
                  </a:solidFill>
                  <a:cs typeface="Arial" panose="020B0604020202020204" pitchFamily="34" charset="0"/>
                </a:rPr>
                <a:t> (G</a:t>
              </a:r>
              <a:r>
                <a:rPr lang="en-US" sz="1323" dirty="0">
                  <a:solidFill>
                    <a:srgbClr val="FF0000"/>
                  </a:solidFill>
                  <a:cs typeface="Arial" panose="020B0604020202020204" pitchFamily="34" charset="0"/>
                </a:rPr>
                <a:t>N</a:t>
              </a:r>
              <a:r>
                <a:rPr lang="en-US" sz="1653" dirty="0">
                  <a:solidFill>
                    <a:srgbClr val="FF0000"/>
                  </a:solidFill>
                  <a:cs typeface="Arial" panose="020B0604020202020204" pitchFamily="34" charset="0"/>
                </a:rPr>
                <a:t> cos </a:t>
              </a:r>
              <a:r>
                <a:rPr lang="el-GR" sz="1653" dirty="0">
                  <a:solidFill>
                    <a:srgbClr val="FF0000"/>
                  </a:solidFill>
                  <a:cs typeface="Arial" panose="020B0604020202020204" pitchFamily="34" charset="0"/>
                </a:rPr>
                <a:t>ϕ</a:t>
              </a:r>
              <a:r>
                <a:rPr lang="en-US" sz="1653" dirty="0">
                  <a:solidFill>
                    <a:srgbClr val="FF0000"/>
                  </a:solidFill>
                  <a:cs typeface="Arial" panose="020B0604020202020204" pitchFamily="34" charset="0"/>
                </a:rPr>
                <a:t> + G</a:t>
              </a:r>
              <a:r>
                <a:rPr lang="en-US" sz="1323" dirty="0">
                  <a:solidFill>
                    <a:srgbClr val="FF0000"/>
                  </a:solidFill>
                  <a:cs typeface="Arial" panose="020B0604020202020204" pitchFamily="34" charset="0"/>
                </a:rPr>
                <a:t>E</a:t>
              </a:r>
              <a:r>
                <a:rPr lang="en-US" sz="1653" dirty="0">
                  <a:solidFill>
                    <a:srgbClr val="FF0000"/>
                  </a:solidFill>
                  <a:cs typeface="Arial" panose="020B0604020202020204" pitchFamily="34" charset="0"/>
                </a:rPr>
                <a:t> sin</a:t>
              </a:r>
              <a:r>
                <a:rPr lang="el-GR" sz="1653" dirty="0">
                  <a:solidFill>
                    <a:srgbClr val="FF0000"/>
                  </a:solidFill>
                  <a:cs typeface="Arial" panose="020B0604020202020204" pitchFamily="34" charset="0"/>
                </a:rPr>
                <a:t> ϕ</a:t>
              </a:r>
              <a:r>
                <a:rPr lang="en-US" sz="1653" dirty="0">
                  <a:solidFill>
                    <a:srgbClr val="FF0000"/>
                  </a:solidFill>
                  <a:cs typeface="Arial" panose="020B0604020202020204" pitchFamily="34" charset="0"/>
                </a:rPr>
                <a:t>) 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2EF2E4BF-5162-4674-A884-51E75671F254}"/>
                </a:ext>
              </a:extLst>
            </p:cNvPr>
            <p:cNvSpPr/>
            <p:nvPr/>
          </p:nvSpPr>
          <p:spPr>
            <a:xfrm>
              <a:off x="3643072" y="5929452"/>
              <a:ext cx="6098335" cy="313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Slant path delay ( </a:t>
              </a:r>
              <a:r>
                <a:rPr lang="el-GR" dirty="0">
                  <a:solidFill>
                    <a:schemeClr val="bg1"/>
                  </a:solidFill>
                  <a:cs typeface="Arial" panose="020B0604020202020204" pitchFamily="34" charset="0"/>
                </a:rPr>
                <a:t>ε</a:t>
              </a:r>
              <a:r>
                <a:rPr 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,</a:t>
              </a:r>
              <a:r>
                <a:rPr lang="el-GR" dirty="0">
                  <a:solidFill>
                    <a:schemeClr val="bg1"/>
                  </a:solidFill>
                  <a:cs typeface="Arial" panose="020B0604020202020204" pitchFamily="34" charset="0"/>
                </a:rPr>
                <a:t> ϕ</a:t>
              </a:r>
              <a:r>
                <a:rPr 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 )= m(</a:t>
              </a:r>
              <a:r>
                <a:rPr lang="el-GR" dirty="0">
                  <a:solidFill>
                    <a:schemeClr val="bg1"/>
                  </a:solidFill>
                  <a:cs typeface="Arial" panose="020B0604020202020204" pitchFamily="34" charset="0"/>
                </a:rPr>
                <a:t>ε</a:t>
              </a:r>
              <a:r>
                <a:rPr 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) * [ZTD + cot </a:t>
              </a:r>
              <a:r>
                <a:rPr lang="el-GR" dirty="0">
                  <a:solidFill>
                    <a:schemeClr val="bg1"/>
                  </a:solidFill>
                  <a:cs typeface="Arial" panose="020B0604020202020204" pitchFamily="34" charset="0"/>
                </a:rPr>
                <a:t>ε</a:t>
              </a:r>
              <a:r>
                <a:rPr 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 (</a:t>
              </a:r>
              <a:r>
                <a:rPr lang="en-US" dirty="0" err="1">
                  <a:solidFill>
                    <a:schemeClr val="bg1"/>
                  </a:solidFill>
                  <a:cs typeface="Arial" panose="020B0604020202020204" pitchFamily="34" charset="0"/>
                </a:rPr>
                <a:t>G</a:t>
              </a:r>
              <a:r>
                <a:rPr lang="en-US" sz="14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n</a:t>
              </a:r>
              <a:r>
                <a:rPr 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 cos </a:t>
              </a:r>
              <a:r>
                <a:rPr lang="el-GR" dirty="0">
                  <a:solidFill>
                    <a:schemeClr val="bg1"/>
                  </a:solidFill>
                  <a:cs typeface="Arial" panose="020B0604020202020204" pitchFamily="34" charset="0"/>
                </a:rPr>
                <a:t>ϕ</a:t>
              </a:r>
              <a:r>
                <a:rPr 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 + G</a:t>
              </a:r>
              <a:r>
                <a:rPr lang="en-US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e</a:t>
              </a:r>
              <a:r>
                <a:rPr 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 sin</a:t>
              </a:r>
              <a:r>
                <a:rPr lang="el-GR" dirty="0">
                  <a:solidFill>
                    <a:schemeClr val="bg1"/>
                  </a:solidFill>
                  <a:cs typeface="Arial" panose="020B0604020202020204" pitchFamily="34" charset="0"/>
                </a:rPr>
                <a:t> ϕ</a:t>
              </a:r>
              <a:r>
                <a:rPr lang="en-US" dirty="0">
                  <a:solidFill>
                    <a:schemeClr val="bg1"/>
                  </a:solidFill>
                  <a:cs typeface="Arial" panose="020B0604020202020204" pitchFamily="34" charset="0"/>
                </a:rPr>
                <a:t>)] + </a:t>
              </a:r>
              <a:r>
                <a:rPr lang="el-GR" dirty="0">
                  <a:solidFill>
                    <a:schemeClr val="bg1"/>
                  </a:solidFill>
                  <a:cs typeface="Arial" panose="020B0604020202020204" pitchFamily="34" charset="0"/>
                </a:rPr>
                <a:t>μ</a:t>
              </a:r>
              <a:endParaRPr lang="en-US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7" name="Right Brace 276">
              <a:extLst>
                <a:ext uri="{FF2B5EF4-FFF2-40B4-BE49-F238E27FC236}">
                  <a16:creationId xmlns:a16="http://schemas.microsoft.com/office/drawing/2014/main" id="{8E7B579C-F88F-48EF-B90C-27357E5A6FCE}"/>
                </a:ext>
              </a:extLst>
            </p:cNvPr>
            <p:cNvSpPr/>
            <p:nvPr/>
          </p:nvSpPr>
          <p:spPr>
            <a:xfrm>
              <a:off x="4571590" y="2350701"/>
              <a:ext cx="152231" cy="712601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88"/>
            </a:p>
          </p:txBody>
        </p:sp>
        <p:sp>
          <p:nvSpPr>
            <p:cNvPr id="278" name="Right Brace 277">
              <a:extLst>
                <a:ext uri="{FF2B5EF4-FFF2-40B4-BE49-F238E27FC236}">
                  <a16:creationId xmlns:a16="http://schemas.microsoft.com/office/drawing/2014/main" id="{62C4C793-0A58-4F53-ADD7-84E1D2286239}"/>
                </a:ext>
              </a:extLst>
            </p:cNvPr>
            <p:cNvSpPr/>
            <p:nvPr/>
          </p:nvSpPr>
          <p:spPr>
            <a:xfrm rot="3164206">
              <a:off x="7675272" y="2180095"/>
              <a:ext cx="217849" cy="1144360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88"/>
            </a:p>
          </p:txBody>
        </p:sp>
        <p:sp>
          <p:nvSpPr>
            <p:cNvPr id="279" name="Left Brace 278">
              <a:extLst>
                <a:ext uri="{FF2B5EF4-FFF2-40B4-BE49-F238E27FC236}">
                  <a16:creationId xmlns:a16="http://schemas.microsoft.com/office/drawing/2014/main" id="{139C52D8-BD3B-4E3C-9A68-E7DFB95E698F}"/>
                </a:ext>
              </a:extLst>
            </p:cNvPr>
            <p:cNvSpPr/>
            <p:nvPr/>
          </p:nvSpPr>
          <p:spPr>
            <a:xfrm>
              <a:off x="4344554" y="3084300"/>
              <a:ext cx="157481" cy="2185047"/>
            </a:xfrm>
            <a:prstGeom prst="leftBrac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88"/>
            </a:p>
          </p:txBody>
        </p:sp>
        <p:sp>
          <p:nvSpPr>
            <p:cNvPr id="280" name="Text Box 8">
              <a:extLst>
                <a:ext uri="{FF2B5EF4-FFF2-40B4-BE49-F238E27FC236}">
                  <a16:creationId xmlns:a16="http://schemas.microsoft.com/office/drawing/2014/main" id="{3A9DDF65-A4C4-40D8-B765-BDF07B57D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1465" y="3903854"/>
              <a:ext cx="624675" cy="328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2313"/>
                </a:lnSpc>
                <a:spcBef>
                  <a:spcPct val="50000"/>
                </a:spcBef>
                <a:buNone/>
              </a:pPr>
              <a:r>
                <a:rPr lang="en-US" altLang="en-US" sz="20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ZTD</a:t>
              </a:r>
              <a:endParaRPr lang="de-DE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1" name="Straight Arrow Connector 280">
              <a:extLst>
                <a:ext uri="{FF2B5EF4-FFF2-40B4-BE49-F238E27FC236}">
                  <a16:creationId xmlns:a16="http://schemas.microsoft.com/office/drawing/2014/main" id="{651B7AA7-5520-4856-AC46-EC9753134730}"/>
                </a:ext>
              </a:extLst>
            </p:cNvPr>
            <p:cNvCxnSpPr/>
            <p:nvPr/>
          </p:nvCxnSpPr>
          <p:spPr>
            <a:xfrm flipH="1">
              <a:off x="4507281" y="5299527"/>
              <a:ext cx="5514454" cy="6562"/>
            </a:xfrm>
            <a:prstGeom prst="straightConnector1">
              <a:avLst/>
            </a:prstGeom>
            <a:ln w="19050">
              <a:prstDash val="lg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2" name="Straight Arrow Connector 281">
              <a:extLst>
                <a:ext uri="{FF2B5EF4-FFF2-40B4-BE49-F238E27FC236}">
                  <a16:creationId xmlns:a16="http://schemas.microsoft.com/office/drawing/2014/main" id="{349D038E-01C1-4C50-B1E9-DAC609A4C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8097" y="2245712"/>
              <a:ext cx="5532827" cy="52494"/>
            </a:xfrm>
            <a:prstGeom prst="straightConnector1">
              <a:avLst/>
            </a:prstGeom>
            <a:ln w="19050">
              <a:prstDash val="lg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3" name="Straight Arrow Connector 282">
              <a:extLst>
                <a:ext uri="{FF2B5EF4-FFF2-40B4-BE49-F238E27FC236}">
                  <a16:creationId xmlns:a16="http://schemas.microsoft.com/office/drawing/2014/main" id="{BAF03E41-5EC9-4BD1-BCC4-475E0E31D0DD}"/>
                </a:ext>
              </a:extLst>
            </p:cNvPr>
            <p:cNvCxnSpPr>
              <a:cxnSpLocks/>
            </p:cNvCxnSpPr>
            <p:nvPr/>
          </p:nvCxnSpPr>
          <p:spPr>
            <a:xfrm>
              <a:off x="4544029" y="2350700"/>
              <a:ext cx="2625" cy="2955391"/>
            </a:xfrm>
            <a:prstGeom prst="straightConnector1">
              <a:avLst/>
            </a:prstGeom>
            <a:ln w="28575">
              <a:solidFill>
                <a:srgbClr val="0000FF"/>
              </a:solidFill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4" name="Straight Arrow Connector 283">
              <a:extLst>
                <a:ext uri="{FF2B5EF4-FFF2-40B4-BE49-F238E27FC236}">
                  <a16:creationId xmlns:a16="http://schemas.microsoft.com/office/drawing/2014/main" id="{C44D1421-D662-42FD-BF20-7247A944325A}"/>
                </a:ext>
              </a:extLst>
            </p:cNvPr>
            <p:cNvCxnSpPr>
              <a:cxnSpLocks/>
            </p:cNvCxnSpPr>
            <p:nvPr/>
          </p:nvCxnSpPr>
          <p:spPr>
            <a:xfrm>
              <a:off x="4541402" y="2346762"/>
              <a:ext cx="0" cy="733598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6" name="Right Brace 285">
              <a:extLst>
                <a:ext uri="{FF2B5EF4-FFF2-40B4-BE49-F238E27FC236}">
                  <a16:creationId xmlns:a16="http://schemas.microsoft.com/office/drawing/2014/main" id="{D134419A-AF15-456F-B610-EBCA3539AEED}"/>
                </a:ext>
              </a:extLst>
            </p:cNvPr>
            <p:cNvSpPr/>
            <p:nvPr/>
          </p:nvSpPr>
          <p:spPr>
            <a:xfrm rot="3129889">
              <a:off x="5899678" y="2525242"/>
              <a:ext cx="157481" cy="3459329"/>
            </a:xfrm>
            <a:prstGeom prst="righ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88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311B92B9-ADB5-4AAC-9A3E-2FF67C5CDF9D}"/>
                </a:ext>
              </a:extLst>
            </p:cNvPr>
            <p:cNvSpPr/>
            <p:nvPr/>
          </p:nvSpPr>
          <p:spPr>
            <a:xfrm rot="20824818">
              <a:off x="8575436" y="1622186"/>
              <a:ext cx="2083774" cy="2942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sz="1653" dirty="0">
                  <a:solidFill>
                    <a:schemeClr val="tx2">
                      <a:lumMod val="75000"/>
                    </a:schemeClr>
                  </a:solidFill>
                </a:rPr>
                <a:t>Troposphere with gradient</a:t>
              </a:r>
            </a:p>
          </p:txBody>
        </p:sp>
        <p:sp>
          <p:nvSpPr>
            <p:cNvPr id="288" name="Right Brace 287">
              <a:extLst>
                <a:ext uri="{FF2B5EF4-FFF2-40B4-BE49-F238E27FC236}">
                  <a16:creationId xmlns:a16="http://schemas.microsoft.com/office/drawing/2014/main" id="{8ACC484D-EA3F-4E80-84DD-923A1106A147}"/>
                </a:ext>
              </a:extLst>
            </p:cNvPr>
            <p:cNvSpPr/>
            <p:nvPr/>
          </p:nvSpPr>
          <p:spPr>
            <a:xfrm>
              <a:off x="10068982" y="1900566"/>
              <a:ext cx="95801" cy="3956706"/>
            </a:xfrm>
            <a:prstGeom prst="rightBrac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88"/>
            </a:p>
          </p:txBody>
        </p:sp>
        <p:sp>
          <p:nvSpPr>
            <p:cNvPr id="289" name="Rectangle 1">
              <a:extLst>
                <a:ext uri="{FF2B5EF4-FFF2-40B4-BE49-F238E27FC236}">
                  <a16:creationId xmlns:a16="http://schemas.microsoft.com/office/drawing/2014/main" id="{7609F6E2-D37A-4372-BB14-8E56206559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839477" y="4092428"/>
              <a:ext cx="1069245" cy="252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488" dirty="0">
                  <a:solidFill>
                    <a:srgbClr val="FF0000"/>
                  </a:solidFill>
                  <a:latin typeface="Arial" panose="020B0604020202020204" pitchFamily="34" charset="0"/>
                </a:rPr>
                <a:t>Troposphere</a:t>
              </a:r>
            </a:p>
          </p:txBody>
        </p:sp>
      </p:grpSp>
      <p:sp>
        <p:nvSpPr>
          <p:cNvPr id="388" name="Line 17">
            <a:extLst>
              <a:ext uri="{FF2B5EF4-FFF2-40B4-BE49-F238E27FC236}">
                <a16:creationId xmlns:a16="http://schemas.microsoft.com/office/drawing/2014/main" id="{BBB3FC0F-BAD1-4F10-8D3A-5A1C036786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6145" y="1520195"/>
            <a:ext cx="5729842" cy="4406670"/>
          </a:xfrm>
          <a:prstGeom prst="line">
            <a:avLst/>
          </a:prstGeom>
          <a:noFill/>
          <a:ln w="38100" cap="rnd">
            <a:solidFill>
              <a:schemeClr val="bg1">
                <a:lumMod val="95000"/>
              </a:schemeClr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488"/>
          </a:p>
        </p:txBody>
      </p:sp>
      <p:sp>
        <p:nvSpPr>
          <p:cNvPr id="387" name="Rectangle 14">
            <a:extLst>
              <a:ext uri="{FF2B5EF4-FFF2-40B4-BE49-F238E27FC236}">
                <a16:creationId xmlns:a16="http://schemas.microsoft.com/office/drawing/2014/main" id="{774B027B-C2A4-4D49-A2C5-B89543BD2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158" y="951049"/>
            <a:ext cx="5969857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B0F0"/>
                </a:solidFill>
              </a:rPr>
              <a:t>Atmospheric delay gradients (</a:t>
            </a:r>
            <a:r>
              <a:rPr lang="en-US" altLang="en-US" dirty="0" err="1">
                <a:solidFill>
                  <a:srgbClr val="00B0F0"/>
                </a:solidFill>
              </a:rPr>
              <a:t>G</a:t>
            </a:r>
            <a:r>
              <a:rPr lang="en-US" altLang="en-US" baseline="-25000" dirty="0" err="1">
                <a:solidFill>
                  <a:srgbClr val="00B0F0"/>
                </a:solidFill>
              </a:rPr>
              <a:t>n</a:t>
            </a:r>
            <a:r>
              <a:rPr lang="en-US" altLang="en-US" dirty="0">
                <a:solidFill>
                  <a:srgbClr val="00B0F0"/>
                </a:solidFill>
              </a:rPr>
              <a:t>, G</a:t>
            </a:r>
            <a:r>
              <a:rPr lang="en-US" altLang="en-US" baseline="-25000" dirty="0">
                <a:solidFill>
                  <a:srgbClr val="00B0F0"/>
                </a:solidFill>
              </a:rPr>
              <a:t>e</a:t>
            </a:r>
            <a:r>
              <a:rPr lang="en-US" altLang="en-US" dirty="0">
                <a:solidFill>
                  <a:srgbClr val="00B0F0"/>
                </a:solidFill>
              </a:rPr>
              <a:t>)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dirty="0">
                <a:cs typeface="Arial" panose="020B0604020202020204" pitchFamily="34" charset="0"/>
              </a:rPr>
              <a:t>Δ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l-GR" altLang="en-US" dirty="0">
                <a:cs typeface="Arial" panose="020B0604020202020204" pitchFamily="34" charset="0"/>
              </a:rPr>
              <a:t>τ</a:t>
            </a:r>
            <a:r>
              <a:rPr lang="en-US" altLang="en-US" dirty="0">
                <a:cs typeface="Arial" panose="020B0604020202020204" pitchFamily="34" charset="0"/>
              </a:rPr>
              <a:t> = m(</a:t>
            </a:r>
            <a:r>
              <a:rPr lang="el-GR" altLang="en-US" dirty="0">
                <a:cs typeface="Arial" panose="020B0604020202020204" pitchFamily="34" charset="0"/>
              </a:rPr>
              <a:t>ε</a:t>
            </a:r>
            <a:r>
              <a:rPr lang="en-US" altLang="en-US" dirty="0">
                <a:cs typeface="Arial" panose="020B0604020202020204" pitchFamily="34" charset="0"/>
              </a:rPr>
              <a:t>) cot </a:t>
            </a:r>
            <a:r>
              <a:rPr lang="el-GR" altLang="en-US" dirty="0">
                <a:cs typeface="Arial" panose="020B0604020202020204" pitchFamily="34" charset="0"/>
              </a:rPr>
              <a:t>ε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/>
              <a:t>[</a:t>
            </a:r>
            <a:r>
              <a:rPr lang="en-US" altLang="en-US" dirty="0" err="1">
                <a:cs typeface="Arial" panose="020B0604020202020204" pitchFamily="34" charset="0"/>
              </a:rPr>
              <a:t>G</a:t>
            </a:r>
            <a:r>
              <a:rPr lang="en-US" altLang="en-US" baseline="-25000" dirty="0" err="1">
                <a:cs typeface="Arial" panose="020B0604020202020204" pitchFamily="34" charset="0"/>
              </a:rPr>
              <a:t>n</a:t>
            </a:r>
            <a:r>
              <a:rPr lang="en-US" altLang="en-US" dirty="0">
                <a:cs typeface="Arial" panose="020B0604020202020204" pitchFamily="34" charset="0"/>
              </a:rPr>
              <a:t> cos </a:t>
            </a:r>
            <a:r>
              <a:rPr lang="el-GR" altLang="en-US" dirty="0">
                <a:cs typeface="Arial" panose="020B0604020202020204" pitchFamily="34" charset="0"/>
              </a:rPr>
              <a:t>ϕ</a:t>
            </a:r>
            <a:r>
              <a:rPr lang="en-US" altLang="en-US" dirty="0">
                <a:cs typeface="Arial" panose="020B0604020202020204" pitchFamily="34" charset="0"/>
              </a:rPr>
              <a:t> + G</a:t>
            </a:r>
            <a:r>
              <a:rPr lang="en-US" altLang="en-US" baseline="-25000" dirty="0">
                <a:cs typeface="Arial" panose="020B0604020202020204" pitchFamily="34" charset="0"/>
              </a:rPr>
              <a:t>e</a:t>
            </a:r>
            <a:r>
              <a:rPr lang="en-US" altLang="en-US" dirty="0">
                <a:cs typeface="Arial" panose="020B0604020202020204" pitchFamily="34" charset="0"/>
              </a:rPr>
              <a:t> sin</a:t>
            </a:r>
            <a:r>
              <a:rPr lang="el-GR" altLang="en-US" dirty="0">
                <a:cs typeface="Arial" panose="020B0604020202020204" pitchFamily="34" charset="0"/>
              </a:rPr>
              <a:t> ϕ</a:t>
            </a:r>
            <a:r>
              <a:rPr lang="en-US" altLang="en-US" dirty="0">
                <a:cs typeface="Arial" panose="020B0604020202020204" pitchFamily="34" charset="0"/>
              </a:rPr>
              <a:t>]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(MacMillan, 1995)</a:t>
            </a:r>
          </a:p>
        </p:txBody>
      </p:sp>
      <p:cxnSp>
        <p:nvCxnSpPr>
          <p:cNvPr id="389" name="Straight Arrow Connector 388">
            <a:extLst>
              <a:ext uri="{FF2B5EF4-FFF2-40B4-BE49-F238E27FC236}">
                <a16:creationId xmlns:a16="http://schemas.microsoft.com/office/drawing/2014/main" id="{DA6AFF22-9A50-4B74-9F3A-B05EC62B6137}"/>
              </a:ext>
            </a:extLst>
          </p:cNvPr>
          <p:cNvCxnSpPr>
            <a:cxnSpLocks/>
          </p:cNvCxnSpPr>
          <p:nvPr/>
        </p:nvCxnSpPr>
        <p:spPr>
          <a:xfrm flipH="1">
            <a:off x="8248035" y="2413544"/>
            <a:ext cx="1133296" cy="866144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B0F0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76" y="7034697"/>
            <a:ext cx="13439422" cy="524977"/>
          </a:xfrm>
          <a:prstGeom prst="rect">
            <a:avLst/>
          </a:prstGeom>
          <a:gradFill rotWithShape="1">
            <a:gsLst>
              <a:gs pos="0">
                <a:srgbClr val="00B050"/>
              </a:gs>
              <a:gs pos="100000">
                <a:srgbClr val="92D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1007943">
              <a:defRPr/>
            </a:pPr>
            <a:endParaRPr lang="ja-JP" altLang="en-US" sz="1984" kern="0">
              <a:solidFill>
                <a:sysClr val="windowText" lastClr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133" name="Text Box 43"/>
          <p:cNvSpPr txBox="1">
            <a:spLocks noChangeArrowheads="1"/>
          </p:cNvSpPr>
          <p:nvPr/>
        </p:nvSpPr>
        <p:spPr bwMode="auto">
          <a:xfrm>
            <a:off x="1860801" y="357396"/>
            <a:ext cx="10368532" cy="49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07943">
              <a:defRPr/>
            </a:pPr>
            <a:r>
              <a:rPr lang="en-US" altLang="ja-JP" sz="2646" kern="0" dirty="0">
                <a:solidFill>
                  <a:srgbClr val="3333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Two observables: Zenith Total Delay (</a:t>
            </a:r>
            <a:r>
              <a:rPr lang="en-US" altLang="ja-JP" sz="2646" kern="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ZTD</a:t>
            </a:r>
            <a:r>
              <a:rPr lang="en-US" altLang="ja-JP" sz="2646" kern="0" dirty="0">
                <a:solidFill>
                  <a:srgbClr val="3333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) and Gradient (</a:t>
            </a:r>
            <a:r>
              <a:rPr lang="en-US" altLang="ja-JP" sz="2646" b="1" i="1" kern="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</a:t>
            </a:r>
            <a:r>
              <a:rPr lang="en-US" altLang="ja-JP" sz="2646" kern="0" dirty="0">
                <a:solidFill>
                  <a:srgbClr val="3333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)</a:t>
            </a:r>
          </a:p>
        </p:txBody>
      </p:sp>
      <p:grpSp>
        <p:nvGrpSpPr>
          <p:cNvPr id="45" name="Group 45"/>
          <p:cNvGrpSpPr>
            <a:grpSpLocks/>
          </p:cNvGrpSpPr>
          <p:nvPr/>
        </p:nvGrpSpPr>
        <p:grpSpPr bwMode="auto">
          <a:xfrm rot="21577081" flipH="1">
            <a:off x="11825457" y="6538711"/>
            <a:ext cx="237990" cy="624723"/>
            <a:chOff x="1474" y="1979"/>
            <a:chExt cx="590" cy="1447"/>
          </a:xfrm>
        </p:grpSpPr>
        <p:sp>
          <p:nvSpPr>
            <p:cNvPr id="46" name="AutoShape 46"/>
            <p:cNvSpPr>
              <a:spLocks noChangeArrowheads="1"/>
            </p:cNvSpPr>
            <p:nvPr/>
          </p:nvSpPr>
          <p:spPr bwMode="auto">
            <a:xfrm>
              <a:off x="1474" y="3239"/>
              <a:ext cx="590" cy="187"/>
            </a:xfrm>
            <a:prstGeom prst="cube">
              <a:avLst>
                <a:gd name="adj" fmla="val 77394"/>
              </a:avLst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7" name="AutoShape 47"/>
            <p:cNvSpPr>
              <a:spLocks noChangeArrowheads="1"/>
            </p:cNvSpPr>
            <p:nvPr/>
          </p:nvSpPr>
          <p:spPr bwMode="auto">
            <a:xfrm>
              <a:off x="1695" y="2803"/>
              <a:ext cx="213" cy="515"/>
            </a:xfrm>
            <a:prstGeom prst="cube">
              <a:avLst>
                <a:gd name="adj" fmla="val 28292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8" name="Arc 48"/>
            <p:cNvSpPr>
              <a:spLocks/>
            </p:cNvSpPr>
            <p:nvPr/>
          </p:nvSpPr>
          <p:spPr bwMode="auto">
            <a:xfrm>
              <a:off x="1680" y="1979"/>
              <a:ext cx="247" cy="167"/>
            </a:xfrm>
            <a:custGeom>
              <a:avLst/>
              <a:gdLst>
                <a:gd name="G0" fmla="+- 21587 0 0"/>
                <a:gd name="G1" fmla="+- 21600 0 0"/>
                <a:gd name="G2" fmla="+- 21600 0 0"/>
                <a:gd name="T0" fmla="*/ 0 w 43153"/>
                <a:gd name="T1" fmla="*/ 20849 h 21600"/>
                <a:gd name="T2" fmla="*/ 43153 w 43153"/>
                <a:gd name="T3" fmla="*/ 20391 h 21600"/>
                <a:gd name="T4" fmla="*/ 21587 w 431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3" h="21600" fill="none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</a:path>
                <a:path w="43153" h="21600" stroke="0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  <a:lnTo>
                    <a:pt x="21587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9" name="AutoShape 49"/>
            <p:cNvSpPr>
              <a:spLocks noChangeArrowheads="1"/>
            </p:cNvSpPr>
            <p:nvPr/>
          </p:nvSpPr>
          <p:spPr bwMode="auto">
            <a:xfrm rot="-10800000" flipH="1" flipV="1">
              <a:off x="1678" y="2143"/>
              <a:ext cx="247" cy="187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1739" y="2330"/>
              <a:ext cx="130" cy="49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1730" y="2912"/>
              <a:ext cx="87" cy="111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52" name="Group 52"/>
          <p:cNvGrpSpPr>
            <a:grpSpLocks/>
          </p:cNvGrpSpPr>
          <p:nvPr/>
        </p:nvGrpSpPr>
        <p:grpSpPr bwMode="auto">
          <a:xfrm rot="21554161" flipH="1">
            <a:off x="6720340" y="6142319"/>
            <a:ext cx="469334" cy="1178064"/>
            <a:chOff x="1474" y="1979"/>
            <a:chExt cx="590" cy="1447"/>
          </a:xfrm>
        </p:grpSpPr>
        <p:sp>
          <p:nvSpPr>
            <p:cNvPr id="53" name="AutoShape 53"/>
            <p:cNvSpPr>
              <a:spLocks noChangeArrowheads="1"/>
            </p:cNvSpPr>
            <p:nvPr/>
          </p:nvSpPr>
          <p:spPr bwMode="auto">
            <a:xfrm>
              <a:off x="1474" y="3239"/>
              <a:ext cx="590" cy="187"/>
            </a:xfrm>
            <a:prstGeom prst="cube">
              <a:avLst>
                <a:gd name="adj" fmla="val 77394"/>
              </a:avLst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4" name="AutoShape 54"/>
            <p:cNvSpPr>
              <a:spLocks noChangeArrowheads="1"/>
            </p:cNvSpPr>
            <p:nvPr/>
          </p:nvSpPr>
          <p:spPr bwMode="auto">
            <a:xfrm>
              <a:off x="1695" y="2803"/>
              <a:ext cx="213" cy="515"/>
            </a:xfrm>
            <a:prstGeom prst="cube">
              <a:avLst>
                <a:gd name="adj" fmla="val 28292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5" name="Arc 55"/>
            <p:cNvSpPr>
              <a:spLocks/>
            </p:cNvSpPr>
            <p:nvPr/>
          </p:nvSpPr>
          <p:spPr bwMode="auto">
            <a:xfrm>
              <a:off x="1680" y="1979"/>
              <a:ext cx="247" cy="167"/>
            </a:xfrm>
            <a:custGeom>
              <a:avLst/>
              <a:gdLst>
                <a:gd name="G0" fmla="+- 21587 0 0"/>
                <a:gd name="G1" fmla="+- 21600 0 0"/>
                <a:gd name="G2" fmla="+- 21600 0 0"/>
                <a:gd name="T0" fmla="*/ 0 w 43153"/>
                <a:gd name="T1" fmla="*/ 20849 h 21600"/>
                <a:gd name="T2" fmla="*/ 43153 w 43153"/>
                <a:gd name="T3" fmla="*/ 20391 h 21600"/>
                <a:gd name="T4" fmla="*/ 21587 w 431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3" h="21600" fill="none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</a:path>
                <a:path w="43153" h="21600" stroke="0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  <a:lnTo>
                    <a:pt x="21587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6" name="AutoShape 56"/>
            <p:cNvSpPr>
              <a:spLocks noChangeArrowheads="1"/>
            </p:cNvSpPr>
            <p:nvPr/>
          </p:nvSpPr>
          <p:spPr bwMode="auto">
            <a:xfrm rot="-10800000" flipH="1" flipV="1">
              <a:off x="1678" y="2143"/>
              <a:ext cx="247" cy="187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1739" y="2330"/>
              <a:ext cx="130" cy="49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1730" y="2912"/>
              <a:ext cx="87" cy="111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59" name="Group 66"/>
          <p:cNvGrpSpPr>
            <a:grpSpLocks/>
          </p:cNvGrpSpPr>
          <p:nvPr/>
        </p:nvGrpSpPr>
        <p:grpSpPr bwMode="auto">
          <a:xfrm rot="21577081" flipH="1">
            <a:off x="1922687" y="6540457"/>
            <a:ext cx="237990" cy="624723"/>
            <a:chOff x="1474" y="1979"/>
            <a:chExt cx="590" cy="1447"/>
          </a:xfrm>
        </p:grpSpPr>
        <p:sp>
          <p:nvSpPr>
            <p:cNvPr id="60" name="AutoShape 67"/>
            <p:cNvSpPr>
              <a:spLocks noChangeArrowheads="1"/>
            </p:cNvSpPr>
            <p:nvPr/>
          </p:nvSpPr>
          <p:spPr bwMode="auto">
            <a:xfrm>
              <a:off x="1474" y="3239"/>
              <a:ext cx="590" cy="187"/>
            </a:xfrm>
            <a:prstGeom prst="cube">
              <a:avLst>
                <a:gd name="adj" fmla="val 77394"/>
              </a:avLst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1" name="AutoShape 68"/>
            <p:cNvSpPr>
              <a:spLocks noChangeArrowheads="1"/>
            </p:cNvSpPr>
            <p:nvPr/>
          </p:nvSpPr>
          <p:spPr bwMode="auto">
            <a:xfrm>
              <a:off x="1695" y="2803"/>
              <a:ext cx="213" cy="515"/>
            </a:xfrm>
            <a:prstGeom prst="cube">
              <a:avLst>
                <a:gd name="adj" fmla="val 28292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2" name="Arc 69"/>
            <p:cNvSpPr>
              <a:spLocks/>
            </p:cNvSpPr>
            <p:nvPr/>
          </p:nvSpPr>
          <p:spPr bwMode="auto">
            <a:xfrm>
              <a:off x="1680" y="1979"/>
              <a:ext cx="247" cy="167"/>
            </a:xfrm>
            <a:custGeom>
              <a:avLst/>
              <a:gdLst>
                <a:gd name="G0" fmla="+- 21587 0 0"/>
                <a:gd name="G1" fmla="+- 21600 0 0"/>
                <a:gd name="G2" fmla="+- 21600 0 0"/>
                <a:gd name="T0" fmla="*/ 0 w 43153"/>
                <a:gd name="T1" fmla="*/ 20849 h 21600"/>
                <a:gd name="T2" fmla="*/ 43153 w 43153"/>
                <a:gd name="T3" fmla="*/ 20391 h 21600"/>
                <a:gd name="T4" fmla="*/ 21587 w 431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3" h="21600" fill="none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</a:path>
                <a:path w="43153" h="21600" stroke="0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  <a:lnTo>
                    <a:pt x="21587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3" name="AutoShape 70"/>
            <p:cNvSpPr>
              <a:spLocks noChangeArrowheads="1"/>
            </p:cNvSpPr>
            <p:nvPr/>
          </p:nvSpPr>
          <p:spPr bwMode="auto">
            <a:xfrm rot="-10800000" flipH="1" flipV="1">
              <a:off x="1678" y="2143"/>
              <a:ext cx="247" cy="187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4" name="Rectangle 71"/>
            <p:cNvSpPr>
              <a:spLocks noChangeArrowheads="1"/>
            </p:cNvSpPr>
            <p:nvPr/>
          </p:nvSpPr>
          <p:spPr bwMode="auto">
            <a:xfrm>
              <a:off x="1739" y="2330"/>
              <a:ext cx="130" cy="49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5" name="Rectangle 72"/>
            <p:cNvSpPr>
              <a:spLocks noChangeArrowheads="1"/>
            </p:cNvSpPr>
            <p:nvPr/>
          </p:nvSpPr>
          <p:spPr bwMode="auto">
            <a:xfrm>
              <a:off x="1730" y="2912"/>
              <a:ext cx="87" cy="111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66" name="Group 69"/>
          <p:cNvGrpSpPr>
            <a:grpSpLocks/>
          </p:cNvGrpSpPr>
          <p:nvPr/>
        </p:nvGrpSpPr>
        <p:grpSpPr bwMode="auto">
          <a:xfrm rot="-1142420">
            <a:off x="-691734" y="2301869"/>
            <a:ext cx="598474" cy="204741"/>
            <a:chOff x="3255" y="1705"/>
            <a:chExt cx="549" cy="225"/>
          </a:xfrm>
        </p:grpSpPr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3431" y="1839"/>
              <a:ext cx="157" cy="75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25" y="2"/>
                </a:cxn>
                <a:cxn ang="0">
                  <a:pos x="31" y="1"/>
                </a:cxn>
                <a:cxn ang="0">
                  <a:pos x="37" y="0"/>
                </a:cxn>
                <a:cxn ang="0">
                  <a:pos x="44" y="0"/>
                </a:cxn>
                <a:cxn ang="0">
                  <a:pos x="51" y="0"/>
                </a:cxn>
                <a:cxn ang="0">
                  <a:pos x="57" y="0"/>
                </a:cxn>
                <a:cxn ang="0">
                  <a:pos x="63" y="1"/>
                </a:cxn>
                <a:cxn ang="0">
                  <a:pos x="71" y="2"/>
                </a:cxn>
                <a:cxn ang="0">
                  <a:pos x="79" y="2"/>
                </a:cxn>
                <a:cxn ang="0">
                  <a:pos x="87" y="4"/>
                </a:cxn>
                <a:cxn ang="0">
                  <a:pos x="97" y="6"/>
                </a:cxn>
                <a:cxn ang="0">
                  <a:pos x="107" y="9"/>
                </a:cxn>
                <a:cxn ang="0">
                  <a:pos x="115" y="12"/>
                </a:cxn>
                <a:cxn ang="0">
                  <a:pos x="125" y="16"/>
                </a:cxn>
                <a:cxn ang="0">
                  <a:pos x="135" y="20"/>
                </a:cxn>
                <a:cxn ang="0">
                  <a:pos x="143" y="25"/>
                </a:cxn>
                <a:cxn ang="0">
                  <a:pos x="156" y="32"/>
                </a:cxn>
                <a:cxn ang="0">
                  <a:pos x="137" y="74"/>
                </a:cxn>
                <a:cxn ang="0">
                  <a:pos x="130" y="69"/>
                </a:cxn>
                <a:cxn ang="0">
                  <a:pos x="119" y="64"/>
                </a:cxn>
                <a:cxn ang="0">
                  <a:pos x="109" y="59"/>
                </a:cxn>
                <a:cxn ang="0">
                  <a:pos x="99" y="55"/>
                </a:cxn>
                <a:cxn ang="0">
                  <a:pos x="90" y="51"/>
                </a:cxn>
                <a:cxn ang="0">
                  <a:pos x="82" y="49"/>
                </a:cxn>
                <a:cxn ang="0">
                  <a:pos x="74" y="47"/>
                </a:cxn>
                <a:cxn ang="0">
                  <a:pos x="66" y="45"/>
                </a:cxn>
                <a:cxn ang="0">
                  <a:pos x="59" y="44"/>
                </a:cxn>
                <a:cxn ang="0">
                  <a:pos x="51" y="43"/>
                </a:cxn>
                <a:cxn ang="0">
                  <a:pos x="44" y="42"/>
                </a:cxn>
                <a:cxn ang="0">
                  <a:pos x="38" y="42"/>
                </a:cxn>
                <a:cxn ang="0">
                  <a:pos x="32" y="42"/>
                </a:cxn>
                <a:cxn ang="0">
                  <a:pos x="25" y="42"/>
                </a:cxn>
                <a:cxn ang="0">
                  <a:pos x="20" y="42"/>
                </a:cxn>
                <a:cxn ang="0">
                  <a:pos x="14" y="42"/>
                </a:cxn>
                <a:cxn ang="0">
                  <a:pos x="9" y="43"/>
                </a:cxn>
                <a:cxn ang="0">
                  <a:pos x="5" y="43"/>
                </a:cxn>
                <a:cxn ang="0">
                  <a:pos x="0" y="44"/>
                </a:cxn>
                <a:cxn ang="0">
                  <a:pos x="19" y="2"/>
                </a:cxn>
              </a:cxnLst>
              <a:rect l="0" t="0" r="r" b="b"/>
              <a:pathLst>
                <a:path w="157" h="75">
                  <a:moveTo>
                    <a:pt x="19" y="2"/>
                  </a:moveTo>
                  <a:lnTo>
                    <a:pt x="25" y="2"/>
                  </a:lnTo>
                  <a:lnTo>
                    <a:pt x="31" y="1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3" y="1"/>
                  </a:lnTo>
                  <a:lnTo>
                    <a:pt x="71" y="2"/>
                  </a:lnTo>
                  <a:lnTo>
                    <a:pt x="79" y="2"/>
                  </a:lnTo>
                  <a:lnTo>
                    <a:pt x="87" y="4"/>
                  </a:lnTo>
                  <a:lnTo>
                    <a:pt x="97" y="6"/>
                  </a:lnTo>
                  <a:lnTo>
                    <a:pt x="107" y="9"/>
                  </a:lnTo>
                  <a:lnTo>
                    <a:pt x="115" y="12"/>
                  </a:lnTo>
                  <a:lnTo>
                    <a:pt x="125" y="16"/>
                  </a:lnTo>
                  <a:lnTo>
                    <a:pt x="135" y="20"/>
                  </a:lnTo>
                  <a:lnTo>
                    <a:pt x="143" y="25"/>
                  </a:lnTo>
                  <a:lnTo>
                    <a:pt x="156" y="32"/>
                  </a:lnTo>
                  <a:lnTo>
                    <a:pt x="137" y="74"/>
                  </a:lnTo>
                  <a:lnTo>
                    <a:pt x="130" y="69"/>
                  </a:lnTo>
                  <a:lnTo>
                    <a:pt x="119" y="64"/>
                  </a:lnTo>
                  <a:lnTo>
                    <a:pt x="109" y="59"/>
                  </a:lnTo>
                  <a:lnTo>
                    <a:pt x="99" y="55"/>
                  </a:lnTo>
                  <a:lnTo>
                    <a:pt x="90" y="51"/>
                  </a:lnTo>
                  <a:lnTo>
                    <a:pt x="82" y="49"/>
                  </a:lnTo>
                  <a:lnTo>
                    <a:pt x="74" y="47"/>
                  </a:lnTo>
                  <a:lnTo>
                    <a:pt x="66" y="45"/>
                  </a:lnTo>
                  <a:lnTo>
                    <a:pt x="59" y="44"/>
                  </a:lnTo>
                  <a:lnTo>
                    <a:pt x="51" y="43"/>
                  </a:lnTo>
                  <a:lnTo>
                    <a:pt x="44" y="42"/>
                  </a:lnTo>
                  <a:lnTo>
                    <a:pt x="38" y="42"/>
                  </a:lnTo>
                  <a:lnTo>
                    <a:pt x="32" y="42"/>
                  </a:lnTo>
                  <a:lnTo>
                    <a:pt x="25" y="42"/>
                  </a:lnTo>
                  <a:lnTo>
                    <a:pt x="20" y="42"/>
                  </a:lnTo>
                  <a:lnTo>
                    <a:pt x="14" y="42"/>
                  </a:lnTo>
                  <a:lnTo>
                    <a:pt x="9" y="43"/>
                  </a:lnTo>
                  <a:lnTo>
                    <a:pt x="5" y="43"/>
                  </a:lnTo>
                  <a:lnTo>
                    <a:pt x="0" y="44"/>
                  </a:lnTo>
                  <a:lnTo>
                    <a:pt x="19" y="2"/>
                  </a:lnTo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12700" cap="rnd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grpSp>
          <p:nvGrpSpPr>
            <p:cNvPr id="68" name="Group 71"/>
            <p:cNvGrpSpPr>
              <a:grpSpLocks/>
            </p:cNvGrpSpPr>
            <p:nvPr/>
          </p:nvGrpSpPr>
          <p:grpSpPr bwMode="auto">
            <a:xfrm>
              <a:off x="3482" y="1808"/>
              <a:ext cx="97" cy="63"/>
              <a:chOff x="3482" y="1808"/>
              <a:chExt cx="97" cy="63"/>
            </a:xfrm>
          </p:grpSpPr>
          <p:sp>
            <p:nvSpPr>
              <p:cNvPr id="109" name="Line 72"/>
              <p:cNvSpPr>
                <a:spLocks noChangeShapeType="1"/>
              </p:cNvSpPr>
              <p:nvPr/>
            </p:nvSpPr>
            <p:spPr bwMode="auto">
              <a:xfrm flipH="1">
                <a:off x="3483" y="1827"/>
                <a:ext cx="96" cy="2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10" name="Line 73"/>
              <p:cNvSpPr>
                <a:spLocks noChangeShapeType="1"/>
              </p:cNvSpPr>
              <p:nvPr/>
            </p:nvSpPr>
            <p:spPr bwMode="auto">
              <a:xfrm flipH="1" flipV="1">
                <a:off x="3517" y="1809"/>
                <a:ext cx="34" cy="6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11" name="Line 74"/>
              <p:cNvSpPr>
                <a:spLocks noChangeShapeType="1"/>
              </p:cNvSpPr>
              <p:nvPr/>
            </p:nvSpPr>
            <p:spPr bwMode="auto">
              <a:xfrm flipH="1">
                <a:off x="3551" y="1827"/>
                <a:ext cx="28" cy="44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12" name="Line 75"/>
              <p:cNvSpPr>
                <a:spLocks noChangeShapeType="1"/>
              </p:cNvSpPr>
              <p:nvPr/>
            </p:nvSpPr>
            <p:spPr bwMode="auto">
              <a:xfrm flipH="1" flipV="1">
                <a:off x="3482" y="1854"/>
                <a:ext cx="69" cy="17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13" name="Line 76"/>
              <p:cNvSpPr>
                <a:spLocks noChangeShapeType="1"/>
              </p:cNvSpPr>
              <p:nvPr/>
            </p:nvSpPr>
            <p:spPr bwMode="auto">
              <a:xfrm flipV="1">
                <a:off x="3483" y="1808"/>
                <a:ext cx="33" cy="47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  <p:grpSp>
          <p:nvGrpSpPr>
            <p:cNvPr id="69" name="Group 77"/>
            <p:cNvGrpSpPr>
              <a:grpSpLocks/>
            </p:cNvGrpSpPr>
            <p:nvPr/>
          </p:nvGrpSpPr>
          <p:grpSpPr bwMode="auto">
            <a:xfrm>
              <a:off x="3433" y="1795"/>
              <a:ext cx="190" cy="40"/>
              <a:chOff x="3433" y="1795"/>
              <a:chExt cx="190" cy="40"/>
            </a:xfrm>
          </p:grpSpPr>
          <p:sp>
            <p:nvSpPr>
              <p:cNvPr id="107" name="Line 78"/>
              <p:cNvSpPr>
                <a:spLocks noChangeShapeType="1"/>
              </p:cNvSpPr>
              <p:nvPr/>
            </p:nvSpPr>
            <p:spPr bwMode="auto">
              <a:xfrm>
                <a:off x="3434" y="1797"/>
                <a:ext cx="188" cy="3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8" name="Line 79"/>
              <p:cNvSpPr>
                <a:spLocks noChangeShapeType="1"/>
              </p:cNvSpPr>
              <p:nvPr/>
            </p:nvSpPr>
            <p:spPr bwMode="auto">
              <a:xfrm>
                <a:off x="3433" y="1795"/>
                <a:ext cx="190" cy="4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  <p:grpSp>
          <p:nvGrpSpPr>
            <p:cNvPr id="70" name="Group 80"/>
            <p:cNvGrpSpPr>
              <a:grpSpLocks/>
            </p:cNvGrpSpPr>
            <p:nvPr/>
          </p:nvGrpSpPr>
          <p:grpSpPr bwMode="auto">
            <a:xfrm>
              <a:off x="3487" y="1717"/>
              <a:ext cx="109" cy="94"/>
              <a:chOff x="3487" y="1717"/>
              <a:chExt cx="109" cy="94"/>
            </a:xfrm>
          </p:grpSpPr>
          <p:sp>
            <p:nvSpPr>
              <p:cNvPr id="104" name="Freeform 81"/>
              <p:cNvSpPr>
                <a:spLocks/>
              </p:cNvSpPr>
              <p:nvPr/>
            </p:nvSpPr>
            <p:spPr bwMode="auto">
              <a:xfrm>
                <a:off x="3487" y="1717"/>
                <a:ext cx="97" cy="71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96" y="14"/>
                  </a:cxn>
                  <a:cxn ang="0">
                    <a:pos x="84" y="70"/>
                  </a:cxn>
                  <a:cxn ang="0">
                    <a:pos x="0" y="56"/>
                  </a:cxn>
                  <a:cxn ang="0">
                    <a:pos x="12" y="0"/>
                  </a:cxn>
                </a:cxnLst>
                <a:rect l="0" t="0" r="r" b="b"/>
                <a:pathLst>
                  <a:path w="97" h="71">
                    <a:moveTo>
                      <a:pt x="12" y="0"/>
                    </a:moveTo>
                    <a:lnTo>
                      <a:pt x="96" y="14"/>
                    </a:lnTo>
                    <a:lnTo>
                      <a:pt x="84" y="70"/>
                    </a:lnTo>
                    <a:lnTo>
                      <a:pt x="0" y="56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5" name="Freeform 82"/>
              <p:cNvSpPr>
                <a:spLocks/>
              </p:cNvSpPr>
              <p:nvPr/>
            </p:nvSpPr>
            <p:spPr bwMode="auto">
              <a:xfrm>
                <a:off x="3571" y="1731"/>
                <a:ext cx="25" cy="8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4" y="49"/>
                  </a:cxn>
                  <a:cxn ang="0">
                    <a:pos x="17" y="79"/>
                  </a:cxn>
                  <a:cxn ang="0">
                    <a:pos x="0" y="56"/>
                  </a:cxn>
                  <a:cxn ang="0">
                    <a:pos x="12" y="0"/>
                  </a:cxn>
                </a:cxnLst>
                <a:rect l="0" t="0" r="r" b="b"/>
                <a:pathLst>
                  <a:path w="25" h="80">
                    <a:moveTo>
                      <a:pt x="12" y="0"/>
                    </a:moveTo>
                    <a:lnTo>
                      <a:pt x="24" y="49"/>
                    </a:lnTo>
                    <a:lnTo>
                      <a:pt x="17" y="79"/>
                    </a:lnTo>
                    <a:lnTo>
                      <a:pt x="0" y="56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6" name="Freeform 83"/>
              <p:cNvSpPr>
                <a:spLocks/>
              </p:cNvSpPr>
              <p:nvPr/>
            </p:nvSpPr>
            <p:spPr bwMode="auto">
              <a:xfrm>
                <a:off x="3487" y="1773"/>
                <a:ext cx="102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4" y="14"/>
                  </a:cxn>
                  <a:cxn ang="0">
                    <a:pos x="101" y="36"/>
                  </a:cxn>
                  <a:cxn ang="0">
                    <a:pos x="39" y="23"/>
                  </a:cxn>
                  <a:cxn ang="0">
                    <a:pos x="0" y="0"/>
                  </a:cxn>
                </a:cxnLst>
                <a:rect l="0" t="0" r="r" b="b"/>
                <a:pathLst>
                  <a:path w="102" h="37">
                    <a:moveTo>
                      <a:pt x="0" y="0"/>
                    </a:moveTo>
                    <a:lnTo>
                      <a:pt x="84" y="14"/>
                    </a:lnTo>
                    <a:lnTo>
                      <a:pt x="101" y="36"/>
                    </a:lnTo>
                    <a:lnTo>
                      <a:pt x="39" y="2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  <p:grpSp>
          <p:nvGrpSpPr>
            <p:cNvPr id="71" name="Group 84"/>
            <p:cNvGrpSpPr>
              <a:grpSpLocks/>
            </p:cNvGrpSpPr>
            <p:nvPr/>
          </p:nvGrpSpPr>
          <p:grpSpPr bwMode="auto">
            <a:xfrm>
              <a:off x="3511" y="1734"/>
              <a:ext cx="52" cy="28"/>
              <a:chOff x="3511" y="1734"/>
              <a:chExt cx="52" cy="28"/>
            </a:xfrm>
          </p:grpSpPr>
          <p:sp>
            <p:nvSpPr>
              <p:cNvPr id="102" name="Oval 85"/>
              <p:cNvSpPr>
                <a:spLocks noChangeArrowheads="1"/>
              </p:cNvSpPr>
              <p:nvPr/>
            </p:nvSpPr>
            <p:spPr bwMode="auto">
              <a:xfrm rot="2460000">
                <a:off x="3511" y="1734"/>
                <a:ext cx="20" cy="20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3" name="Oval 86"/>
              <p:cNvSpPr>
                <a:spLocks noChangeArrowheads="1"/>
              </p:cNvSpPr>
              <p:nvPr/>
            </p:nvSpPr>
            <p:spPr bwMode="auto">
              <a:xfrm rot="2460000">
                <a:off x="3544" y="1741"/>
                <a:ext cx="19" cy="21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  <p:grpSp>
          <p:nvGrpSpPr>
            <p:cNvPr id="72" name="Group 87"/>
            <p:cNvGrpSpPr>
              <a:grpSpLocks/>
            </p:cNvGrpSpPr>
            <p:nvPr/>
          </p:nvGrpSpPr>
          <p:grpSpPr bwMode="auto">
            <a:xfrm>
              <a:off x="3255" y="1705"/>
              <a:ext cx="199" cy="152"/>
              <a:chOff x="3255" y="1705"/>
              <a:chExt cx="199" cy="152"/>
            </a:xfrm>
          </p:grpSpPr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3255" y="1705"/>
                <a:ext cx="199" cy="15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98" y="32"/>
                  </a:cxn>
                  <a:cxn ang="0">
                    <a:pos x="175" y="151"/>
                  </a:cxn>
                  <a:cxn ang="0">
                    <a:pos x="0" y="119"/>
                  </a:cxn>
                  <a:cxn ang="0">
                    <a:pos x="24" y="0"/>
                  </a:cxn>
                </a:cxnLst>
                <a:rect l="0" t="0" r="r" b="b"/>
                <a:pathLst>
                  <a:path w="199" h="152">
                    <a:moveTo>
                      <a:pt x="24" y="0"/>
                    </a:moveTo>
                    <a:lnTo>
                      <a:pt x="198" y="32"/>
                    </a:lnTo>
                    <a:lnTo>
                      <a:pt x="175" y="151"/>
                    </a:lnTo>
                    <a:lnTo>
                      <a:pt x="0" y="119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66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grpSp>
            <p:nvGrpSpPr>
              <p:cNvPr id="90" name="Group 89"/>
              <p:cNvGrpSpPr>
                <a:grpSpLocks/>
              </p:cNvGrpSpPr>
              <p:nvPr/>
            </p:nvGrpSpPr>
            <p:grpSpPr bwMode="auto">
              <a:xfrm>
                <a:off x="3262" y="1712"/>
                <a:ext cx="185" cy="139"/>
                <a:chOff x="3262" y="1712"/>
                <a:chExt cx="185" cy="139"/>
              </a:xfrm>
            </p:grpSpPr>
            <p:grpSp>
              <p:nvGrpSpPr>
                <p:cNvPr id="91" name="Group 90"/>
                <p:cNvGrpSpPr>
                  <a:grpSpLocks/>
                </p:cNvGrpSpPr>
                <p:nvPr/>
              </p:nvGrpSpPr>
              <p:grpSpPr bwMode="auto">
                <a:xfrm>
                  <a:off x="3285" y="1712"/>
                  <a:ext cx="138" cy="139"/>
                  <a:chOff x="3285" y="1712"/>
                  <a:chExt cx="138" cy="139"/>
                </a:xfrm>
              </p:grpSpPr>
              <p:sp>
                <p:nvSpPr>
                  <p:cNvPr id="97" name="Line 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00" y="1733"/>
                    <a:ext cx="23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98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71" y="1728"/>
                    <a:ext cx="23" cy="116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99" name="Line 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43" y="1721"/>
                    <a:ext cx="23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100" name="Line 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13" y="1716"/>
                    <a:ext cx="25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101" name="Line 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85" y="1712"/>
                    <a:ext cx="24" cy="117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</p:grpSp>
            <p:grpSp>
              <p:nvGrpSpPr>
                <p:cNvPr id="92" name="Group 96"/>
                <p:cNvGrpSpPr>
                  <a:grpSpLocks/>
                </p:cNvGrpSpPr>
                <p:nvPr/>
              </p:nvGrpSpPr>
              <p:grpSpPr bwMode="auto">
                <a:xfrm>
                  <a:off x="3262" y="1731"/>
                  <a:ext cx="185" cy="100"/>
                  <a:chOff x="3262" y="1731"/>
                  <a:chExt cx="185" cy="100"/>
                </a:xfrm>
              </p:grpSpPr>
              <p:sp>
                <p:nvSpPr>
                  <p:cNvPr id="93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3276" y="1731"/>
                    <a:ext cx="171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9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3272" y="1753"/>
                    <a:ext cx="170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95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65" y="1777"/>
                    <a:ext cx="173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96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3262" y="1800"/>
                    <a:ext cx="172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</p:grpSp>
          </p:grpSp>
        </p:grpSp>
        <p:grpSp>
          <p:nvGrpSpPr>
            <p:cNvPr id="73" name="Group 101"/>
            <p:cNvGrpSpPr>
              <a:grpSpLocks/>
            </p:cNvGrpSpPr>
            <p:nvPr/>
          </p:nvGrpSpPr>
          <p:grpSpPr bwMode="auto">
            <a:xfrm>
              <a:off x="3605" y="1779"/>
              <a:ext cx="199" cy="151"/>
              <a:chOff x="3605" y="1779"/>
              <a:chExt cx="199" cy="151"/>
            </a:xfrm>
          </p:grpSpPr>
          <p:sp>
            <p:nvSpPr>
              <p:cNvPr id="76" name="Freeform 102"/>
              <p:cNvSpPr>
                <a:spLocks/>
              </p:cNvSpPr>
              <p:nvPr/>
            </p:nvSpPr>
            <p:spPr bwMode="auto">
              <a:xfrm>
                <a:off x="3605" y="1779"/>
                <a:ext cx="199" cy="15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98" y="31"/>
                  </a:cxn>
                  <a:cxn ang="0">
                    <a:pos x="175" y="150"/>
                  </a:cxn>
                  <a:cxn ang="0">
                    <a:pos x="0" y="119"/>
                  </a:cxn>
                  <a:cxn ang="0">
                    <a:pos x="23" y="0"/>
                  </a:cxn>
                </a:cxnLst>
                <a:rect l="0" t="0" r="r" b="b"/>
                <a:pathLst>
                  <a:path w="199" h="151">
                    <a:moveTo>
                      <a:pt x="23" y="0"/>
                    </a:moveTo>
                    <a:lnTo>
                      <a:pt x="198" y="31"/>
                    </a:lnTo>
                    <a:lnTo>
                      <a:pt x="175" y="150"/>
                    </a:lnTo>
                    <a:lnTo>
                      <a:pt x="0" y="119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000066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grpSp>
            <p:nvGrpSpPr>
              <p:cNvPr id="77" name="Group 103"/>
              <p:cNvGrpSpPr>
                <a:grpSpLocks/>
              </p:cNvGrpSpPr>
              <p:nvPr/>
            </p:nvGrpSpPr>
            <p:grpSpPr bwMode="auto">
              <a:xfrm>
                <a:off x="3612" y="1784"/>
                <a:ext cx="185" cy="140"/>
                <a:chOff x="3612" y="1784"/>
                <a:chExt cx="185" cy="140"/>
              </a:xfrm>
            </p:grpSpPr>
            <p:grpSp>
              <p:nvGrpSpPr>
                <p:cNvPr id="78" name="Group 104"/>
                <p:cNvGrpSpPr>
                  <a:grpSpLocks/>
                </p:cNvGrpSpPr>
                <p:nvPr/>
              </p:nvGrpSpPr>
              <p:grpSpPr bwMode="auto">
                <a:xfrm>
                  <a:off x="3635" y="1784"/>
                  <a:ext cx="138" cy="140"/>
                  <a:chOff x="3635" y="1784"/>
                  <a:chExt cx="138" cy="140"/>
                </a:xfrm>
              </p:grpSpPr>
              <p:sp>
                <p:nvSpPr>
                  <p:cNvPr id="84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50" y="1806"/>
                    <a:ext cx="23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85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1" y="1801"/>
                    <a:ext cx="23" cy="117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86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93" y="1795"/>
                    <a:ext cx="22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87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4" y="1789"/>
                    <a:ext cx="23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88" name="Line 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5" y="1784"/>
                    <a:ext cx="24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</p:grpSp>
            <p:grpSp>
              <p:nvGrpSpPr>
                <p:cNvPr id="79" name="Group 110"/>
                <p:cNvGrpSpPr>
                  <a:grpSpLocks/>
                </p:cNvGrpSpPr>
                <p:nvPr/>
              </p:nvGrpSpPr>
              <p:grpSpPr bwMode="auto">
                <a:xfrm>
                  <a:off x="3612" y="1802"/>
                  <a:ext cx="185" cy="101"/>
                  <a:chOff x="3612" y="1802"/>
                  <a:chExt cx="185" cy="101"/>
                </a:xfrm>
              </p:grpSpPr>
              <p:sp>
                <p:nvSpPr>
                  <p:cNvPr id="80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1802"/>
                    <a:ext cx="172" cy="3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8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1827"/>
                    <a:ext cx="172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8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3616" y="1850"/>
                    <a:ext cx="173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83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3612" y="1873"/>
                    <a:ext cx="172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defTabSz="1007943">
                      <a:defRPr/>
                    </a:pPr>
                    <a:endParaRPr lang="ja-JP" altLang="en-US" sz="1984" kern="0">
                      <a:solidFill>
                        <a:sysClr val="windowText" lastClr="000000"/>
                      </a:solidFill>
                      <a:latin typeface="Arial" charset="0"/>
                      <a:ea typeface="ＭＳ Ｐゴシック" charset="-128"/>
                    </a:endParaRPr>
                  </a:p>
                </p:txBody>
              </p:sp>
            </p:grpSp>
          </p:grpSp>
        </p:grpSp>
        <p:sp>
          <p:nvSpPr>
            <p:cNvPr id="74" name="Freeform 115"/>
            <p:cNvSpPr>
              <a:spLocks/>
            </p:cNvSpPr>
            <p:nvPr/>
          </p:nvSpPr>
          <p:spPr bwMode="auto">
            <a:xfrm>
              <a:off x="3465" y="1774"/>
              <a:ext cx="93" cy="81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92" y="21"/>
                </a:cxn>
                <a:cxn ang="0">
                  <a:pos x="79" y="26"/>
                </a:cxn>
                <a:cxn ang="0">
                  <a:pos x="69" y="33"/>
                </a:cxn>
                <a:cxn ang="0">
                  <a:pos x="57" y="41"/>
                </a:cxn>
                <a:cxn ang="0">
                  <a:pos x="50" y="47"/>
                </a:cxn>
                <a:cxn ang="0">
                  <a:pos x="42" y="56"/>
                </a:cxn>
                <a:cxn ang="0">
                  <a:pos x="38" y="62"/>
                </a:cxn>
                <a:cxn ang="0">
                  <a:pos x="33" y="68"/>
                </a:cxn>
                <a:cxn ang="0">
                  <a:pos x="29" y="73"/>
                </a:cxn>
                <a:cxn ang="0">
                  <a:pos x="26" y="80"/>
                </a:cxn>
                <a:cxn ang="0">
                  <a:pos x="0" y="57"/>
                </a:cxn>
                <a:cxn ang="0">
                  <a:pos x="3" y="52"/>
                </a:cxn>
                <a:cxn ang="0">
                  <a:pos x="6" y="46"/>
                </a:cxn>
                <a:cxn ang="0">
                  <a:pos x="11" y="41"/>
                </a:cxn>
                <a:cxn ang="0">
                  <a:pos x="15" y="35"/>
                </a:cxn>
                <a:cxn ang="0">
                  <a:pos x="20" y="30"/>
                </a:cxn>
                <a:cxn ang="0">
                  <a:pos x="24" y="26"/>
                </a:cxn>
                <a:cxn ang="0">
                  <a:pos x="29" y="22"/>
                </a:cxn>
                <a:cxn ang="0">
                  <a:pos x="35" y="17"/>
                </a:cxn>
                <a:cxn ang="0">
                  <a:pos x="40" y="13"/>
                </a:cxn>
                <a:cxn ang="0">
                  <a:pos x="48" y="9"/>
                </a:cxn>
                <a:cxn ang="0">
                  <a:pos x="55" y="6"/>
                </a:cxn>
                <a:cxn ang="0">
                  <a:pos x="62" y="3"/>
                </a:cxn>
                <a:cxn ang="0">
                  <a:pos x="68" y="0"/>
                </a:cxn>
              </a:cxnLst>
              <a:rect l="0" t="0" r="r" b="b"/>
              <a:pathLst>
                <a:path w="93" h="81">
                  <a:moveTo>
                    <a:pt x="68" y="0"/>
                  </a:moveTo>
                  <a:lnTo>
                    <a:pt x="92" y="21"/>
                  </a:lnTo>
                  <a:lnTo>
                    <a:pt x="79" y="26"/>
                  </a:lnTo>
                  <a:lnTo>
                    <a:pt x="69" y="33"/>
                  </a:lnTo>
                  <a:lnTo>
                    <a:pt x="57" y="41"/>
                  </a:lnTo>
                  <a:lnTo>
                    <a:pt x="50" y="47"/>
                  </a:lnTo>
                  <a:lnTo>
                    <a:pt x="42" y="56"/>
                  </a:lnTo>
                  <a:lnTo>
                    <a:pt x="38" y="62"/>
                  </a:lnTo>
                  <a:lnTo>
                    <a:pt x="33" y="68"/>
                  </a:lnTo>
                  <a:lnTo>
                    <a:pt x="29" y="73"/>
                  </a:lnTo>
                  <a:lnTo>
                    <a:pt x="26" y="80"/>
                  </a:lnTo>
                  <a:lnTo>
                    <a:pt x="0" y="57"/>
                  </a:lnTo>
                  <a:lnTo>
                    <a:pt x="3" y="52"/>
                  </a:lnTo>
                  <a:lnTo>
                    <a:pt x="6" y="46"/>
                  </a:lnTo>
                  <a:lnTo>
                    <a:pt x="11" y="41"/>
                  </a:lnTo>
                  <a:lnTo>
                    <a:pt x="15" y="35"/>
                  </a:lnTo>
                  <a:lnTo>
                    <a:pt x="20" y="30"/>
                  </a:lnTo>
                  <a:lnTo>
                    <a:pt x="24" y="26"/>
                  </a:lnTo>
                  <a:lnTo>
                    <a:pt x="29" y="22"/>
                  </a:lnTo>
                  <a:lnTo>
                    <a:pt x="35" y="17"/>
                  </a:lnTo>
                  <a:lnTo>
                    <a:pt x="40" y="13"/>
                  </a:lnTo>
                  <a:lnTo>
                    <a:pt x="48" y="9"/>
                  </a:lnTo>
                  <a:lnTo>
                    <a:pt x="55" y="6"/>
                  </a:lnTo>
                  <a:lnTo>
                    <a:pt x="62" y="3"/>
                  </a:lnTo>
                  <a:lnTo>
                    <a:pt x="68" y="0"/>
                  </a:lnTo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12700" cap="rnd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5" name="Freeform 116"/>
            <p:cNvSpPr>
              <a:spLocks/>
            </p:cNvSpPr>
            <p:nvPr/>
          </p:nvSpPr>
          <p:spPr bwMode="auto">
            <a:xfrm>
              <a:off x="3506" y="1786"/>
              <a:ext cx="108" cy="51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5" y="21"/>
                </a:cxn>
                <a:cxn ang="0">
                  <a:pos x="13" y="16"/>
                </a:cxn>
                <a:cxn ang="0">
                  <a:pos x="20" y="12"/>
                </a:cxn>
                <a:cxn ang="0">
                  <a:pos x="29" y="8"/>
                </a:cxn>
                <a:cxn ang="0">
                  <a:pos x="38" y="5"/>
                </a:cxn>
                <a:cxn ang="0">
                  <a:pos x="45" y="3"/>
                </a:cxn>
                <a:cxn ang="0">
                  <a:pos x="53" y="1"/>
                </a:cxn>
                <a:cxn ang="0">
                  <a:pos x="62" y="0"/>
                </a:cxn>
                <a:cxn ang="0">
                  <a:pos x="67" y="0"/>
                </a:cxn>
                <a:cxn ang="0">
                  <a:pos x="73" y="0"/>
                </a:cxn>
                <a:cxn ang="0">
                  <a:pos x="82" y="0"/>
                </a:cxn>
                <a:cxn ang="0">
                  <a:pos x="87" y="1"/>
                </a:cxn>
                <a:cxn ang="0">
                  <a:pos x="93" y="2"/>
                </a:cxn>
                <a:cxn ang="0">
                  <a:pos x="107" y="26"/>
                </a:cxn>
                <a:cxn ang="0">
                  <a:pos x="97" y="26"/>
                </a:cxn>
                <a:cxn ang="0">
                  <a:pos x="90" y="25"/>
                </a:cxn>
                <a:cxn ang="0">
                  <a:pos x="84" y="25"/>
                </a:cxn>
                <a:cxn ang="0">
                  <a:pos x="77" y="25"/>
                </a:cxn>
                <a:cxn ang="0">
                  <a:pos x="71" y="26"/>
                </a:cxn>
                <a:cxn ang="0">
                  <a:pos x="65" y="27"/>
                </a:cxn>
                <a:cxn ang="0">
                  <a:pos x="58" y="29"/>
                </a:cxn>
                <a:cxn ang="0">
                  <a:pos x="51" y="31"/>
                </a:cxn>
                <a:cxn ang="0">
                  <a:pos x="45" y="33"/>
                </a:cxn>
                <a:cxn ang="0">
                  <a:pos x="37" y="35"/>
                </a:cxn>
                <a:cxn ang="0">
                  <a:pos x="30" y="39"/>
                </a:cxn>
                <a:cxn ang="0">
                  <a:pos x="25" y="42"/>
                </a:cxn>
                <a:cxn ang="0">
                  <a:pos x="19" y="46"/>
                </a:cxn>
                <a:cxn ang="0">
                  <a:pos x="14" y="50"/>
                </a:cxn>
                <a:cxn ang="0">
                  <a:pos x="0" y="25"/>
                </a:cxn>
              </a:cxnLst>
              <a:rect l="0" t="0" r="r" b="b"/>
              <a:pathLst>
                <a:path w="108" h="51">
                  <a:moveTo>
                    <a:pt x="0" y="25"/>
                  </a:moveTo>
                  <a:lnTo>
                    <a:pt x="5" y="21"/>
                  </a:lnTo>
                  <a:lnTo>
                    <a:pt x="13" y="16"/>
                  </a:lnTo>
                  <a:lnTo>
                    <a:pt x="20" y="12"/>
                  </a:lnTo>
                  <a:lnTo>
                    <a:pt x="29" y="8"/>
                  </a:lnTo>
                  <a:lnTo>
                    <a:pt x="38" y="5"/>
                  </a:lnTo>
                  <a:lnTo>
                    <a:pt x="45" y="3"/>
                  </a:lnTo>
                  <a:lnTo>
                    <a:pt x="53" y="1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3" y="0"/>
                  </a:lnTo>
                  <a:lnTo>
                    <a:pt x="82" y="0"/>
                  </a:lnTo>
                  <a:lnTo>
                    <a:pt x="87" y="1"/>
                  </a:lnTo>
                  <a:lnTo>
                    <a:pt x="93" y="2"/>
                  </a:lnTo>
                  <a:lnTo>
                    <a:pt x="107" y="26"/>
                  </a:lnTo>
                  <a:lnTo>
                    <a:pt x="97" y="26"/>
                  </a:lnTo>
                  <a:lnTo>
                    <a:pt x="90" y="25"/>
                  </a:lnTo>
                  <a:lnTo>
                    <a:pt x="84" y="25"/>
                  </a:lnTo>
                  <a:lnTo>
                    <a:pt x="77" y="25"/>
                  </a:lnTo>
                  <a:lnTo>
                    <a:pt x="71" y="26"/>
                  </a:lnTo>
                  <a:lnTo>
                    <a:pt x="65" y="27"/>
                  </a:lnTo>
                  <a:lnTo>
                    <a:pt x="58" y="29"/>
                  </a:lnTo>
                  <a:lnTo>
                    <a:pt x="51" y="31"/>
                  </a:lnTo>
                  <a:lnTo>
                    <a:pt x="45" y="33"/>
                  </a:lnTo>
                  <a:lnTo>
                    <a:pt x="37" y="35"/>
                  </a:lnTo>
                  <a:lnTo>
                    <a:pt x="30" y="39"/>
                  </a:lnTo>
                  <a:lnTo>
                    <a:pt x="25" y="42"/>
                  </a:lnTo>
                  <a:lnTo>
                    <a:pt x="19" y="46"/>
                  </a:lnTo>
                  <a:lnTo>
                    <a:pt x="14" y="50"/>
                  </a:lnTo>
                  <a:lnTo>
                    <a:pt x="0" y="25"/>
                  </a:lnTo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12700" cap="rnd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F10527C-E6BC-4A17-9D2B-735CBD28FD22}"/>
              </a:ext>
            </a:extLst>
          </p:cNvPr>
          <p:cNvGrpSpPr/>
          <p:nvPr/>
        </p:nvGrpSpPr>
        <p:grpSpPr>
          <a:xfrm rot="191991">
            <a:off x="-489429" y="2980989"/>
            <a:ext cx="14452457" cy="3208350"/>
            <a:chOff x="0" y="2704299"/>
            <a:chExt cx="12192000" cy="2910557"/>
          </a:xfrm>
        </p:grpSpPr>
        <p:cxnSp>
          <p:nvCxnSpPr>
            <p:cNvPr id="116" name="直線コネクタ 115">
              <a:extLst>
                <a:ext uri="{FF2B5EF4-FFF2-40B4-BE49-F238E27FC236}">
                  <a16:creationId xmlns:a16="http://schemas.microsoft.com/office/drawing/2014/main" id="{52FAAFA5-3D4D-48D8-AD7D-81A629BCB0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97904"/>
              <a:ext cx="12192000" cy="0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>
              <a:extLst>
                <a:ext uri="{FF2B5EF4-FFF2-40B4-BE49-F238E27FC236}">
                  <a16:creationId xmlns:a16="http://schemas.microsoft.com/office/drawing/2014/main" id="{E6BE4670-CB12-41F7-855A-2C76B2356C2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704299"/>
              <a:ext cx="12192000" cy="0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>
              <a:extLst>
                <a:ext uri="{FF2B5EF4-FFF2-40B4-BE49-F238E27FC236}">
                  <a16:creationId xmlns:a16="http://schemas.microsoft.com/office/drawing/2014/main" id="{73F9C3C3-FF80-49E3-8434-1D949AF111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43463"/>
              <a:ext cx="12192000" cy="71393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>
              <a:extLst>
                <a:ext uri="{FF2B5EF4-FFF2-40B4-BE49-F238E27FC236}">
                  <a16:creationId xmlns:a16="http://schemas.microsoft.com/office/drawing/2014/main" id="{F68B6DB3-698D-4F23-B31D-330995D074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657600"/>
              <a:ext cx="12192000" cy="78658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39D4932A-7439-4B0B-82BC-DC7E3233FC3D}"/>
              </a:ext>
            </a:extLst>
          </p:cNvPr>
          <p:cNvSpPr txBox="1"/>
          <p:nvPr/>
        </p:nvSpPr>
        <p:spPr>
          <a:xfrm>
            <a:off x="3121717" y="1886580"/>
            <a:ext cx="8233344" cy="804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07943">
              <a:defRPr/>
            </a:pPr>
            <a:r>
              <a:rPr kumimoji="1" lang="en-US" altLang="ja-JP" sz="2646" dirty="0">
                <a:solidFill>
                  <a:srgbClr val="000000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Slant delay = </a:t>
            </a:r>
            <a:r>
              <a:rPr kumimoji="1" lang="en-US" altLang="ja-JP" sz="2646" i="1" dirty="0">
                <a:solidFill>
                  <a:srgbClr val="000000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m</a:t>
            </a:r>
            <a:r>
              <a:rPr kumimoji="1" lang="en-US" altLang="ja-JP" sz="2646" dirty="0">
                <a:solidFill>
                  <a:srgbClr val="000000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(</a:t>
            </a:r>
            <a:r>
              <a:rPr kumimoji="1" lang="en-US" altLang="ja-JP" sz="2646" dirty="0">
                <a:solidFill>
                  <a:srgbClr val="000000"/>
                </a:solidFill>
                <a:latin typeface="Symbol" panose="05050102010706020507" pitchFamily="18" charset="2"/>
                <a:ea typeface="ＭＳ 明朝"/>
              </a:rPr>
              <a:t>q</a:t>
            </a:r>
            <a:r>
              <a:rPr kumimoji="1" lang="en-US" altLang="ja-JP" sz="2646" dirty="0">
                <a:solidFill>
                  <a:srgbClr val="000000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) </a:t>
            </a:r>
            <a:r>
              <a:rPr kumimoji="1" lang="en-US" altLang="ja-JP" sz="2646" dirty="0">
                <a:solidFill>
                  <a:srgbClr val="FF0000"/>
                </a:solidFill>
                <a:latin typeface="Comic Sans MS" panose="030F0702030302020204" pitchFamily="66" charset="0"/>
                <a:ea typeface="ＭＳ 明朝"/>
                <a:cs typeface="Times New Roman" panose="02020603050405020304" pitchFamily="18" charset="0"/>
              </a:rPr>
              <a:t>ZTD</a:t>
            </a:r>
            <a:r>
              <a:rPr kumimoji="1" lang="en-US" altLang="ja-JP" sz="2646" dirty="0">
                <a:solidFill>
                  <a:srgbClr val="000000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 +</a:t>
            </a:r>
            <a:r>
              <a:rPr kumimoji="1" lang="en-US" altLang="ja-JP" sz="2646" dirty="0">
                <a:solidFill>
                  <a:srgbClr val="000000"/>
                </a:solidFill>
                <a:latin typeface="Comic Sans MS"/>
                <a:ea typeface="ＭＳ 明朝"/>
              </a:rPr>
              <a:t> </a:t>
            </a:r>
            <a:r>
              <a:rPr kumimoji="1" lang="en-US" altLang="ja-JP" sz="2646" dirty="0">
                <a:solidFill>
                  <a:srgbClr val="000000"/>
                </a:solidFill>
                <a:latin typeface="Comic Sans MS"/>
                <a:ea typeface="ＭＳ 明朝"/>
                <a:sym typeface="Symbol" panose="05050102010706020507" pitchFamily="18" charset="2"/>
              </a:rPr>
              <a:t></a:t>
            </a:r>
            <a:r>
              <a:rPr kumimoji="1" lang="en-US" altLang="ja-JP" sz="2646" i="1" dirty="0">
                <a:solidFill>
                  <a:srgbClr val="000000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m</a:t>
            </a:r>
            <a:r>
              <a:rPr kumimoji="1" lang="en-US" altLang="ja-JP" sz="2646" dirty="0">
                <a:solidFill>
                  <a:srgbClr val="000000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(</a:t>
            </a:r>
            <a:r>
              <a:rPr kumimoji="1" lang="en-US" altLang="ja-JP" sz="2646" dirty="0">
                <a:solidFill>
                  <a:srgbClr val="000000"/>
                </a:solidFill>
                <a:latin typeface="Symbol" panose="05050102010706020507" pitchFamily="18" charset="2"/>
                <a:ea typeface="ＭＳ 明朝"/>
              </a:rPr>
              <a:t>q</a:t>
            </a:r>
            <a:r>
              <a:rPr kumimoji="1" lang="en-US" altLang="ja-JP" sz="2646" dirty="0">
                <a:solidFill>
                  <a:srgbClr val="000000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)/</a:t>
            </a:r>
            <a:r>
              <a:rPr kumimoji="1" lang="en-US" altLang="ja-JP" sz="2646" dirty="0">
                <a:solidFill>
                  <a:srgbClr val="000000"/>
                </a:solidFill>
                <a:latin typeface="Comic Sans MS"/>
                <a:ea typeface="ＭＳ 明朝"/>
                <a:sym typeface="Symbol" panose="05050102010706020507" pitchFamily="18" charset="2"/>
              </a:rPr>
              <a:t></a:t>
            </a:r>
            <a:r>
              <a:rPr kumimoji="1" lang="en-US" altLang="ja-JP" sz="2646" dirty="0">
                <a:solidFill>
                  <a:srgbClr val="000000"/>
                </a:solidFill>
                <a:latin typeface="Symbol" panose="05050102010706020507" pitchFamily="18" charset="2"/>
                <a:ea typeface="ＭＳ 明朝"/>
              </a:rPr>
              <a:t>q</a:t>
            </a:r>
            <a:r>
              <a:rPr kumimoji="1" lang="en-US" altLang="ja-JP" sz="2646" dirty="0">
                <a:solidFill>
                  <a:srgbClr val="000000"/>
                </a:solidFill>
                <a:latin typeface="Comic Sans MS"/>
                <a:ea typeface="ＭＳ 明朝"/>
              </a:rPr>
              <a:t> </a:t>
            </a:r>
            <a:r>
              <a:rPr kumimoji="1" lang="en-US" altLang="ja-JP" sz="2646" dirty="0">
                <a:solidFill>
                  <a:srgbClr val="000000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(</a:t>
            </a:r>
            <a:r>
              <a:rPr kumimoji="1" lang="en-US" altLang="ja-JP" sz="2646" dirty="0" err="1">
                <a:solidFill>
                  <a:srgbClr val="FF0000"/>
                </a:solidFill>
                <a:latin typeface="Comic Sans MS"/>
                <a:ea typeface="ＭＳ 明朝"/>
              </a:rPr>
              <a:t>G</a:t>
            </a:r>
            <a:r>
              <a:rPr kumimoji="1" lang="en-US" altLang="ja-JP" sz="2646" baseline="-25000" dirty="0" err="1">
                <a:solidFill>
                  <a:srgbClr val="FF0000"/>
                </a:solidFill>
                <a:latin typeface="Comic Sans MS"/>
                <a:ea typeface="ＭＳ 明朝"/>
              </a:rPr>
              <a:t>n</a:t>
            </a:r>
            <a:r>
              <a:rPr kumimoji="1" lang="en-US" altLang="ja-JP" sz="2646" dirty="0">
                <a:solidFill>
                  <a:srgbClr val="FF0000"/>
                </a:solidFill>
                <a:latin typeface="Comic Sans MS"/>
                <a:ea typeface="ＭＳ 明朝"/>
              </a:rPr>
              <a:t> </a:t>
            </a:r>
            <a:r>
              <a:rPr kumimoji="1" lang="en-US" altLang="ja-JP" sz="2646" dirty="0">
                <a:solidFill>
                  <a:srgbClr val="000000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cos </a:t>
            </a:r>
            <a:r>
              <a:rPr kumimoji="1" lang="en-US" altLang="ja-JP" sz="2646" dirty="0">
                <a:solidFill>
                  <a:srgbClr val="000000"/>
                </a:solidFill>
                <a:latin typeface="Symbol" panose="05050102010706020507" pitchFamily="18" charset="2"/>
                <a:ea typeface="ＭＳ 明朝"/>
              </a:rPr>
              <a:t>f</a:t>
            </a:r>
            <a:r>
              <a:rPr kumimoji="1" lang="en-US" altLang="ja-JP" sz="2646" dirty="0">
                <a:solidFill>
                  <a:srgbClr val="000000"/>
                </a:solidFill>
                <a:latin typeface="Comic Sans MS"/>
                <a:ea typeface="ＭＳ 明朝"/>
              </a:rPr>
              <a:t> </a:t>
            </a:r>
            <a:r>
              <a:rPr kumimoji="1" lang="en-US" altLang="ja-JP" sz="2646" dirty="0">
                <a:solidFill>
                  <a:srgbClr val="000000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+</a:t>
            </a:r>
            <a:r>
              <a:rPr kumimoji="1" lang="en-US" altLang="ja-JP" sz="2646" dirty="0">
                <a:solidFill>
                  <a:srgbClr val="000000"/>
                </a:solidFill>
                <a:latin typeface="Comic Sans MS"/>
                <a:ea typeface="ＭＳ 明朝"/>
              </a:rPr>
              <a:t> </a:t>
            </a:r>
            <a:r>
              <a:rPr kumimoji="1" lang="en-US" altLang="ja-JP" sz="2646" dirty="0">
                <a:solidFill>
                  <a:srgbClr val="FF0000"/>
                </a:solidFill>
                <a:latin typeface="Comic Sans MS"/>
                <a:ea typeface="ＭＳ 明朝"/>
              </a:rPr>
              <a:t>G</a:t>
            </a:r>
            <a:r>
              <a:rPr kumimoji="1" lang="en-US" altLang="ja-JP" sz="2646" baseline="-25000" dirty="0">
                <a:solidFill>
                  <a:srgbClr val="FF0000"/>
                </a:solidFill>
                <a:latin typeface="Comic Sans MS"/>
                <a:ea typeface="ＭＳ 明朝"/>
              </a:rPr>
              <a:t>e</a:t>
            </a:r>
            <a:r>
              <a:rPr kumimoji="1" lang="en-US" altLang="ja-JP" sz="2646" dirty="0">
                <a:solidFill>
                  <a:srgbClr val="000000"/>
                </a:solidFill>
                <a:latin typeface="Comic Sans MS"/>
                <a:ea typeface="ＭＳ 明朝"/>
              </a:rPr>
              <a:t> </a:t>
            </a:r>
            <a:r>
              <a:rPr kumimoji="1" lang="en-US" altLang="ja-JP" sz="2646" dirty="0">
                <a:solidFill>
                  <a:srgbClr val="000000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sin</a:t>
            </a:r>
            <a:r>
              <a:rPr kumimoji="1" lang="en-US" altLang="ja-JP" sz="2646" dirty="0">
                <a:solidFill>
                  <a:srgbClr val="000000"/>
                </a:solidFill>
                <a:latin typeface="Comic Sans MS"/>
                <a:ea typeface="ＭＳ 明朝"/>
              </a:rPr>
              <a:t> </a:t>
            </a:r>
            <a:r>
              <a:rPr kumimoji="1" lang="en-US" altLang="ja-JP" sz="2646" dirty="0">
                <a:solidFill>
                  <a:srgbClr val="000000"/>
                </a:solidFill>
                <a:latin typeface="Symbol" panose="05050102010706020507" pitchFamily="18" charset="2"/>
                <a:ea typeface="ＭＳ 明朝"/>
              </a:rPr>
              <a:t>f</a:t>
            </a:r>
            <a:r>
              <a:rPr kumimoji="1" lang="en-US" altLang="ja-JP" sz="2646" dirty="0">
                <a:solidFill>
                  <a:srgbClr val="000000"/>
                </a:solidFill>
                <a:latin typeface="Times New Roman" panose="02020603050405020304" pitchFamily="18" charset="0"/>
                <a:ea typeface="ＭＳ 明朝"/>
                <a:cs typeface="Times New Roman" panose="02020603050405020304" pitchFamily="18" charset="0"/>
              </a:rPr>
              <a:t>) </a:t>
            </a:r>
          </a:p>
          <a:p>
            <a:pPr algn="ctr" defTabSz="1007943">
              <a:defRPr/>
            </a:pPr>
            <a:r>
              <a:rPr kumimoji="1" lang="en-US" altLang="ja-JP" sz="1984" dirty="0">
                <a:solidFill>
                  <a:srgbClr val="000000"/>
                </a:solidFill>
                <a:latin typeface="Symbol" panose="05050102010706020507" pitchFamily="18" charset="2"/>
                <a:ea typeface="ＭＳ 明朝"/>
              </a:rPr>
              <a:t>q</a:t>
            </a:r>
            <a:r>
              <a:rPr kumimoji="1" lang="en-US" altLang="ja-JP" sz="1984" dirty="0">
                <a:solidFill>
                  <a:srgbClr val="000000"/>
                </a:solidFill>
                <a:latin typeface="Comic Sans MS"/>
                <a:ea typeface="ＭＳ 明朝"/>
              </a:rPr>
              <a:t>: elevation  </a:t>
            </a:r>
            <a:r>
              <a:rPr kumimoji="1" lang="en-US" altLang="ja-JP" sz="1984" dirty="0">
                <a:solidFill>
                  <a:srgbClr val="000000"/>
                </a:solidFill>
                <a:latin typeface="Symbol" panose="05050102010706020507" pitchFamily="18" charset="2"/>
                <a:ea typeface="ＭＳ 明朝"/>
              </a:rPr>
              <a:t>f</a:t>
            </a:r>
            <a:r>
              <a:rPr kumimoji="1" lang="en-US" altLang="ja-JP" sz="1984" dirty="0">
                <a:solidFill>
                  <a:srgbClr val="000000"/>
                </a:solidFill>
                <a:latin typeface="Comic Sans MS"/>
                <a:ea typeface="ＭＳ 明朝"/>
              </a:rPr>
              <a:t>: azimuth  m:mapping function (e.g. MacMillan, 1995)</a:t>
            </a:r>
            <a:endParaRPr kumimoji="1" lang="ja-JP" altLang="en-US" sz="1984" dirty="0">
              <a:solidFill>
                <a:srgbClr val="000000"/>
              </a:solidFill>
              <a:latin typeface="Comic Sans MS"/>
              <a:ea typeface="ＭＳ 明朝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5A65B2F-A117-4EB8-8CC3-722B081968D6}"/>
              </a:ext>
            </a:extLst>
          </p:cNvPr>
          <p:cNvGrpSpPr/>
          <p:nvPr/>
        </p:nvGrpSpPr>
        <p:grpSpPr>
          <a:xfrm>
            <a:off x="5670175" y="5158188"/>
            <a:ext cx="3225202" cy="635110"/>
            <a:chOff x="5485584" y="4817379"/>
            <a:chExt cx="2925845" cy="576160"/>
          </a:xfrm>
        </p:grpSpPr>
        <p:sp>
          <p:nvSpPr>
            <p:cNvPr id="6" name="矢印: 右 5">
              <a:extLst>
                <a:ext uri="{FF2B5EF4-FFF2-40B4-BE49-F238E27FC236}">
                  <a16:creationId xmlns:a16="http://schemas.microsoft.com/office/drawing/2014/main" id="{9D65CABC-8959-469A-8208-EAD6F87834A4}"/>
                </a:ext>
              </a:extLst>
            </p:cNvPr>
            <p:cNvSpPr/>
            <p:nvPr/>
          </p:nvSpPr>
          <p:spPr>
            <a:xfrm rot="10800000">
              <a:off x="5485584" y="4901265"/>
              <a:ext cx="1247277" cy="460255"/>
            </a:xfrm>
            <a:prstGeom prst="rightArrow">
              <a:avLst>
                <a:gd name="adj1" fmla="val 33270"/>
                <a:gd name="adj2" fmla="val 7509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>
                <a:defRPr/>
              </a:pPr>
              <a:endParaRPr kumimoji="1" lang="ja-JP" altLang="en-US" sz="1984">
                <a:solidFill>
                  <a:srgbClr val="FFFFFF"/>
                </a:solidFill>
                <a:latin typeface="Comic Sans MS"/>
                <a:ea typeface="ＭＳ 明朝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A863C772-E7C2-4A17-85B8-033B6AA2FA0C}"/>
                </a:ext>
              </a:extLst>
            </p:cNvPr>
            <p:cNvSpPr txBox="1"/>
            <p:nvPr/>
          </p:nvSpPr>
          <p:spPr>
            <a:xfrm>
              <a:off x="6712614" y="4817379"/>
              <a:ext cx="1698815" cy="576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07943">
                <a:defRPr/>
              </a:pPr>
              <a:r>
                <a:rPr kumimoji="1" lang="en-US" altLang="ja-JP" sz="3527" b="1" i="1" dirty="0">
                  <a:solidFill>
                    <a:srgbClr val="FF0000"/>
                  </a:solidFill>
                  <a:latin typeface="Comic Sans MS" panose="030F0702030302020204" pitchFamily="66" charset="0"/>
                  <a:ea typeface="ＭＳ 明朝"/>
                </a:rPr>
                <a:t>G </a:t>
              </a:r>
              <a:r>
                <a:rPr kumimoji="1" lang="en-US" altLang="ja-JP" sz="1984" dirty="0">
                  <a:solidFill>
                    <a:srgbClr val="FF0000"/>
                  </a:solidFill>
                  <a:latin typeface="Comic Sans MS" panose="030F0702030302020204" pitchFamily="66" charset="0"/>
                  <a:ea typeface="ＭＳ 明朝"/>
                </a:rPr>
                <a:t>(gradient)</a:t>
              </a:r>
              <a:endParaRPr kumimoji="1" lang="ja-JP" altLang="en-US" sz="3527" dirty="0">
                <a:solidFill>
                  <a:srgbClr val="FF0000"/>
                </a:solidFill>
                <a:latin typeface="Comic Sans MS" panose="030F0702030302020204" pitchFamily="66" charset="0"/>
                <a:ea typeface="ＭＳ 明朝"/>
              </a:endParaRPr>
            </a:p>
          </p:txBody>
        </p:sp>
      </p:grp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9CA7DA05-96FB-4F5F-8EFB-D9BD7E828192}"/>
              </a:ext>
            </a:extLst>
          </p:cNvPr>
          <p:cNvSpPr txBox="1"/>
          <p:nvPr/>
        </p:nvSpPr>
        <p:spPr>
          <a:xfrm>
            <a:off x="1402707" y="3520476"/>
            <a:ext cx="10937429" cy="1042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86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ZWD has strong dependence on station height </a:t>
            </a:r>
            <a:r>
              <a:rPr lang="en-US" altLang="ja-JP" sz="3086" dirty="0"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(</a:t>
            </a:r>
            <a:r>
              <a:rPr lang="en-US" altLang="ja-JP" sz="3086" u="sng" dirty="0"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drawback</a:t>
            </a:r>
            <a:r>
              <a:rPr lang="en-US" altLang="ja-JP" sz="3086" dirty="0"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)</a:t>
            </a:r>
          </a:p>
          <a:p>
            <a:r>
              <a:rPr lang="en-US" altLang="ja-JP" sz="3086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Gradient (G) is insensitive to station height </a:t>
            </a:r>
            <a:r>
              <a:rPr lang="en-US" altLang="ja-JP" sz="3086" dirty="0"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(</a:t>
            </a:r>
            <a:r>
              <a:rPr lang="en-US" altLang="ja-JP" sz="3086" u="sng" dirty="0"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benefit</a:t>
            </a:r>
            <a:r>
              <a:rPr lang="en-US" altLang="ja-JP" sz="3086" dirty="0"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)</a:t>
            </a:r>
            <a:endParaRPr lang="ja-JP" altLang="ja-JP" sz="3086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24" name="Text Box 43">
            <a:extLst>
              <a:ext uri="{FF2B5EF4-FFF2-40B4-BE49-F238E27FC236}">
                <a16:creationId xmlns:a16="http://schemas.microsoft.com/office/drawing/2014/main" id="{38E2DE6E-FFD3-47AF-BA2D-283F40F2A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652" y="940457"/>
            <a:ext cx="9121041" cy="90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07943">
              <a:defRPr/>
            </a:pPr>
            <a:r>
              <a:rPr lang="en-US" altLang="ja-JP" sz="2646" kern="0" dirty="0">
                <a:solidFill>
                  <a:srgbClr val="00B05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ZWD = ZTD (observed) – ZHD (calculated from P)</a:t>
            </a:r>
          </a:p>
          <a:p>
            <a:pPr defTabSz="1007943">
              <a:defRPr/>
            </a:pPr>
            <a:r>
              <a:rPr lang="en-US" altLang="ja-JP" sz="2646" kern="0" dirty="0">
                <a:solidFill>
                  <a:srgbClr val="00B05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In summer, wet gradient is dominant</a:t>
            </a:r>
          </a:p>
        </p:txBody>
      </p:sp>
    </p:spTree>
    <p:extLst>
      <p:ext uri="{BB962C8B-B14F-4D97-AF65-F5344CB8AC3E}">
        <p14:creationId xmlns:p14="http://schemas.microsoft.com/office/powerpoint/2010/main" val="31818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148 C 0.0908 -0.05966 0.18559 -0.08601 0.30851 -0.11099 C 0.43142 -0.13596 0.61146 -0.14659 0.7408 -0.16417 C 0.87014 -0.18174 1.01337 -0.20578 1.08507 -0.2166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00" y="-10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9184 0.08716 C 0.93681 -0.02128 0.78333 -0.07792 0.6 -0.14428 C 0.41667 -0.21087 0.11806 -0.2763 -0.00868 -0.31099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0" y="-19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AF251000-4EBA-4ABC-BBF6-BF68C9D25C6B}"/>
              </a:ext>
            </a:extLst>
          </p:cNvPr>
          <p:cNvSpPr/>
          <p:nvPr/>
        </p:nvSpPr>
        <p:spPr>
          <a:xfrm>
            <a:off x="-11823" y="15270"/>
            <a:ext cx="13468632" cy="5935510"/>
          </a:xfrm>
          <a:prstGeom prst="rect">
            <a:avLst/>
          </a:prstGeom>
          <a:gradFill>
            <a:gsLst>
              <a:gs pos="32000">
                <a:schemeClr val="accent1">
                  <a:lumMod val="5000"/>
                  <a:lumOff val="95000"/>
                </a:schemeClr>
              </a:gs>
              <a:gs pos="72000">
                <a:schemeClr val="accent5">
                  <a:lumMod val="60000"/>
                  <a:lumOff val="40000"/>
                </a:schemeClr>
              </a:gs>
              <a:gs pos="89000">
                <a:srgbClr val="00B0F0"/>
              </a:gs>
              <a:gs pos="100000">
                <a:srgbClr val="00B0F0"/>
              </a:gs>
            </a:gsLst>
            <a:lin ang="51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1A93717-2857-4FA3-A25A-0A6976499A35}"/>
              </a:ext>
            </a:extLst>
          </p:cNvPr>
          <p:cNvSpPr/>
          <p:nvPr/>
        </p:nvSpPr>
        <p:spPr>
          <a:xfrm>
            <a:off x="-13916" y="15272"/>
            <a:ext cx="13468632" cy="5935510"/>
          </a:xfrm>
          <a:prstGeom prst="rect">
            <a:avLst/>
          </a:prstGeom>
          <a:gradFill>
            <a:gsLst>
              <a:gs pos="32000">
                <a:schemeClr val="accent1">
                  <a:lumMod val="5000"/>
                  <a:lumOff val="95000"/>
                </a:schemeClr>
              </a:gs>
              <a:gs pos="72000">
                <a:schemeClr val="accent5">
                  <a:lumMod val="60000"/>
                  <a:lumOff val="40000"/>
                </a:schemeClr>
              </a:gs>
              <a:gs pos="89000">
                <a:srgbClr val="00B0F0"/>
              </a:gs>
              <a:gs pos="100000">
                <a:srgbClr val="00B0F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 dirty="0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595377BF-665E-4CFA-A0BC-36229D4678E6}"/>
              </a:ext>
            </a:extLst>
          </p:cNvPr>
          <p:cNvSpPr/>
          <p:nvPr/>
        </p:nvSpPr>
        <p:spPr>
          <a:xfrm>
            <a:off x="-13916" y="5070647"/>
            <a:ext cx="13468632" cy="2473755"/>
          </a:xfrm>
          <a:custGeom>
            <a:avLst/>
            <a:gdLst>
              <a:gd name="connsiteX0" fmla="*/ 972481 w 14058775"/>
              <a:gd name="connsiteY0" fmla="*/ 954871 h 2268267"/>
              <a:gd name="connsiteX1" fmla="*/ 2644263 w 14058775"/>
              <a:gd name="connsiteY1" fmla="*/ 650071 h 2268267"/>
              <a:gd name="connsiteX2" fmla="*/ 3604845 w 14058775"/>
              <a:gd name="connsiteY2" fmla="*/ 437634 h 2268267"/>
              <a:gd name="connsiteX3" fmla="*/ 4694736 w 14058775"/>
              <a:gd name="connsiteY3" fmla="*/ 299089 h 2268267"/>
              <a:gd name="connsiteX4" fmla="*/ 6181791 w 14058775"/>
              <a:gd name="connsiteY4" fmla="*/ 21998 h 2268267"/>
              <a:gd name="connsiteX5" fmla="*/ 7530300 w 14058775"/>
              <a:gd name="connsiteY5" fmla="*/ 31234 h 2268267"/>
              <a:gd name="connsiteX6" fmla="*/ 9118954 w 14058775"/>
              <a:gd name="connsiteY6" fmla="*/ 142071 h 2268267"/>
              <a:gd name="connsiteX7" fmla="*/ 10134954 w 14058775"/>
              <a:gd name="connsiteY7" fmla="*/ 409925 h 2268267"/>
              <a:gd name="connsiteX8" fmla="*/ 11464991 w 14058775"/>
              <a:gd name="connsiteY8" fmla="*/ 446871 h 2268267"/>
              <a:gd name="connsiteX9" fmla="*/ 12166954 w 14058775"/>
              <a:gd name="connsiteY9" fmla="*/ 456107 h 2268267"/>
              <a:gd name="connsiteX10" fmla="*/ 13109063 w 14058775"/>
              <a:gd name="connsiteY10" fmla="*/ 779380 h 2268267"/>
              <a:gd name="connsiteX11" fmla="*/ 13127536 w 14058775"/>
              <a:gd name="connsiteY11" fmla="*/ 2118652 h 2268267"/>
              <a:gd name="connsiteX12" fmla="*/ 963245 w 14058775"/>
              <a:gd name="connsiteY12" fmla="*/ 2100180 h 2268267"/>
              <a:gd name="connsiteX13" fmla="*/ 972481 w 14058775"/>
              <a:gd name="connsiteY13" fmla="*/ 954871 h 2268267"/>
              <a:gd name="connsiteX0" fmla="*/ 907452 w 13993746"/>
              <a:gd name="connsiteY0" fmla="*/ 954871 h 2268267"/>
              <a:gd name="connsiteX1" fmla="*/ 2579234 w 13993746"/>
              <a:gd name="connsiteY1" fmla="*/ 650071 h 2268267"/>
              <a:gd name="connsiteX2" fmla="*/ 3539816 w 13993746"/>
              <a:gd name="connsiteY2" fmla="*/ 437634 h 2268267"/>
              <a:gd name="connsiteX3" fmla="*/ 4629707 w 13993746"/>
              <a:gd name="connsiteY3" fmla="*/ 299089 h 2268267"/>
              <a:gd name="connsiteX4" fmla="*/ 6116762 w 13993746"/>
              <a:gd name="connsiteY4" fmla="*/ 21998 h 2268267"/>
              <a:gd name="connsiteX5" fmla="*/ 7465271 w 13993746"/>
              <a:gd name="connsiteY5" fmla="*/ 31234 h 2268267"/>
              <a:gd name="connsiteX6" fmla="*/ 9053925 w 13993746"/>
              <a:gd name="connsiteY6" fmla="*/ 142071 h 2268267"/>
              <a:gd name="connsiteX7" fmla="*/ 10069925 w 13993746"/>
              <a:gd name="connsiteY7" fmla="*/ 409925 h 2268267"/>
              <a:gd name="connsiteX8" fmla="*/ 11399962 w 13993746"/>
              <a:gd name="connsiteY8" fmla="*/ 446871 h 2268267"/>
              <a:gd name="connsiteX9" fmla="*/ 12101925 w 13993746"/>
              <a:gd name="connsiteY9" fmla="*/ 456107 h 2268267"/>
              <a:gd name="connsiteX10" fmla="*/ 13044034 w 13993746"/>
              <a:gd name="connsiteY10" fmla="*/ 779380 h 2268267"/>
              <a:gd name="connsiteX11" fmla="*/ 13062507 w 13993746"/>
              <a:gd name="connsiteY11" fmla="*/ 2118652 h 2268267"/>
              <a:gd name="connsiteX12" fmla="*/ 898216 w 13993746"/>
              <a:gd name="connsiteY12" fmla="*/ 2100180 h 2268267"/>
              <a:gd name="connsiteX13" fmla="*/ 907452 w 13993746"/>
              <a:gd name="connsiteY13" fmla="*/ 954871 h 2268267"/>
              <a:gd name="connsiteX0" fmla="*/ 9252 w 13095546"/>
              <a:gd name="connsiteY0" fmla="*/ 954871 h 2338624"/>
              <a:gd name="connsiteX1" fmla="*/ 1681034 w 13095546"/>
              <a:gd name="connsiteY1" fmla="*/ 650071 h 2338624"/>
              <a:gd name="connsiteX2" fmla="*/ 2641616 w 13095546"/>
              <a:gd name="connsiteY2" fmla="*/ 437634 h 2338624"/>
              <a:gd name="connsiteX3" fmla="*/ 3731507 w 13095546"/>
              <a:gd name="connsiteY3" fmla="*/ 299089 h 2338624"/>
              <a:gd name="connsiteX4" fmla="*/ 5218562 w 13095546"/>
              <a:gd name="connsiteY4" fmla="*/ 21998 h 2338624"/>
              <a:gd name="connsiteX5" fmla="*/ 6567071 w 13095546"/>
              <a:gd name="connsiteY5" fmla="*/ 31234 h 2338624"/>
              <a:gd name="connsiteX6" fmla="*/ 8155725 w 13095546"/>
              <a:gd name="connsiteY6" fmla="*/ 142071 h 2338624"/>
              <a:gd name="connsiteX7" fmla="*/ 9171725 w 13095546"/>
              <a:gd name="connsiteY7" fmla="*/ 409925 h 2338624"/>
              <a:gd name="connsiteX8" fmla="*/ 10501762 w 13095546"/>
              <a:gd name="connsiteY8" fmla="*/ 446871 h 2338624"/>
              <a:gd name="connsiteX9" fmla="*/ 11203725 w 13095546"/>
              <a:gd name="connsiteY9" fmla="*/ 456107 h 2338624"/>
              <a:gd name="connsiteX10" fmla="*/ 12145834 w 13095546"/>
              <a:gd name="connsiteY10" fmla="*/ 779380 h 2338624"/>
              <a:gd name="connsiteX11" fmla="*/ 12164307 w 13095546"/>
              <a:gd name="connsiteY11" fmla="*/ 2118652 h 2338624"/>
              <a:gd name="connsiteX12" fmla="*/ 16 w 13095546"/>
              <a:gd name="connsiteY12" fmla="*/ 2100180 h 2338624"/>
              <a:gd name="connsiteX13" fmla="*/ 9252 w 13095546"/>
              <a:gd name="connsiteY13" fmla="*/ 954871 h 2338624"/>
              <a:gd name="connsiteX0" fmla="*/ 509611 w 13595905"/>
              <a:gd name="connsiteY0" fmla="*/ 954871 h 2213821"/>
              <a:gd name="connsiteX1" fmla="*/ 2181393 w 13595905"/>
              <a:gd name="connsiteY1" fmla="*/ 650071 h 2213821"/>
              <a:gd name="connsiteX2" fmla="*/ 3141975 w 13595905"/>
              <a:gd name="connsiteY2" fmla="*/ 437634 h 2213821"/>
              <a:gd name="connsiteX3" fmla="*/ 4231866 w 13595905"/>
              <a:gd name="connsiteY3" fmla="*/ 299089 h 2213821"/>
              <a:gd name="connsiteX4" fmla="*/ 5718921 w 13595905"/>
              <a:gd name="connsiteY4" fmla="*/ 21998 h 2213821"/>
              <a:gd name="connsiteX5" fmla="*/ 7067430 w 13595905"/>
              <a:gd name="connsiteY5" fmla="*/ 31234 h 2213821"/>
              <a:gd name="connsiteX6" fmla="*/ 8656084 w 13595905"/>
              <a:gd name="connsiteY6" fmla="*/ 142071 h 2213821"/>
              <a:gd name="connsiteX7" fmla="*/ 9672084 w 13595905"/>
              <a:gd name="connsiteY7" fmla="*/ 409925 h 2213821"/>
              <a:gd name="connsiteX8" fmla="*/ 11002121 w 13595905"/>
              <a:gd name="connsiteY8" fmla="*/ 446871 h 2213821"/>
              <a:gd name="connsiteX9" fmla="*/ 11704084 w 13595905"/>
              <a:gd name="connsiteY9" fmla="*/ 456107 h 2213821"/>
              <a:gd name="connsiteX10" fmla="*/ 12646193 w 13595905"/>
              <a:gd name="connsiteY10" fmla="*/ 779380 h 2213821"/>
              <a:gd name="connsiteX11" fmla="*/ 12664666 w 13595905"/>
              <a:gd name="connsiteY11" fmla="*/ 2118652 h 2213821"/>
              <a:gd name="connsiteX12" fmla="*/ 500375 w 13595905"/>
              <a:gd name="connsiteY12" fmla="*/ 2100180 h 2213821"/>
              <a:gd name="connsiteX13" fmla="*/ 509611 w 13595905"/>
              <a:gd name="connsiteY13" fmla="*/ 954871 h 2213821"/>
              <a:gd name="connsiteX0" fmla="*/ 193063 w 13279357"/>
              <a:gd name="connsiteY0" fmla="*/ 954871 h 2220217"/>
              <a:gd name="connsiteX1" fmla="*/ 1864845 w 13279357"/>
              <a:gd name="connsiteY1" fmla="*/ 650071 h 2220217"/>
              <a:gd name="connsiteX2" fmla="*/ 2825427 w 13279357"/>
              <a:gd name="connsiteY2" fmla="*/ 437634 h 2220217"/>
              <a:gd name="connsiteX3" fmla="*/ 3915318 w 13279357"/>
              <a:gd name="connsiteY3" fmla="*/ 299089 h 2220217"/>
              <a:gd name="connsiteX4" fmla="*/ 5402373 w 13279357"/>
              <a:gd name="connsiteY4" fmla="*/ 21998 h 2220217"/>
              <a:gd name="connsiteX5" fmla="*/ 6750882 w 13279357"/>
              <a:gd name="connsiteY5" fmla="*/ 31234 h 2220217"/>
              <a:gd name="connsiteX6" fmla="*/ 8339536 w 13279357"/>
              <a:gd name="connsiteY6" fmla="*/ 142071 h 2220217"/>
              <a:gd name="connsiteX7" fmla="*/ 9355536 w 13279357"/>
              <a:gd name="connsiteY7" fmla="*/ 409925 h 2220217"/>
              <a:gd name="connsiteX8" fmla="*/ 10685573 w 13279357"/>
              <a:gd name="connsiteY8" fmla="*/ 446871 h 2220217"/>
              <a:gd name="connsiteX9" fmla="*/ 11387536 w 13279357"/>
              <a:gd name="connsiteY9" fmla="*/ 456107 h 2220217"/>
              <a:gd name="connsiteX10" fmla="*/ 12329645 w 13279357"/>
              <a:gd name="connsiteY10" fmla="*/ 779380 h 2220217"/>
              <a:gd name="connsiteX11" fmla="*/ 12348118 w 13279357"/>
              <a:gd name="connsiteY11" fmla="*/ 2118652 h 2220217"/>
              <a:gd name="connsiteX12" fmla="*/ 183827 w 13279357"/>
              <a:gd name="connsiteY12" fmla="*/ 2100180 h 2220217"/>
              <a:gd name="connsiteX13" fmla="*/ 193063 w 13279357"/>
              <a:gd name="connsiteY13" fmla="*/ 954871 h 2220217"/>
              <a:gd name="connsiteX0" fmla="*/ 30662 w 13116956"/>
              <a:gd name="connsiteY0" fmla="*/ 954871 h 2243227"/>
              <a:gd name="connsiteX1" fmla="*/ 1702444 w 13116956"/>
              <a:gd name="connsiteY1" fmla="*/ 650071 h 2243227"/>
              <a:gd name="connsiteX2" fmla="*/ 2663026 w 13116956"/>
              <a:gd name="connsiteY2" fmla="*/ 437634 h 2243227"/>
              <a:gd name="connsiteX3" fmla="*/ 3752917 w 13116956"/>
              <a:gd name="connsiteY3" fmla="*/ 299089 h 2243227"/>
              <a:gd name="connsiteX4" fmla="*/ 5239972 w 13116956"/>
              <a:gd name="connsiteY4" fmla="*/ 21998 h 2243227"/>
              <a:gd name="connsiteX5" fmla="*/ 6588481 w 13116956"/>
              <a:gd name="connsiteY5" fmla="*/ 31234 h 2243227"/>
              <a:gd name="connsiteX6" fmla="*/ 8177135 w 13116956"/>
              <a:gd name="connsiteY6" fmla="*/ 142071 h 2243227"/>
              <a:gd name="connsiteX7" fmla="*/ 9193135 w 13116956"/>
              <a:gd name="connsiteY7" fmla="*/ 409925 h 2243227"/>
              <a:gd name="connsiteX8" fmla="*/ 10523172 w 13116956"/>
              <a:gd name="connsiteY8" fmla="*/ 446871 h 2243227"/>
              <a:gd name="connsiteX9" fmla="*/ 11225135 w 13116956"/>
              <a:gd name="connsiteY9" fmla="*/ 456107 h 2243227"/>
              <a:gd name="connsiteX10" fmla="*/ 12167244 w 13116956"/>
              <a:gd name="connsiteY10" fmla="*/ 779380 h 2243227"/>
              <a:gd name="connsiteX11" fmla="*/ 12185717 w 13116956"/>
              <a:gd name="connsiteY11" fmla="*/ 2118652 h 2243227"/>
              <a:gd name="connsiteX12" fmla="*/ 21426 w 13116956"/>
              <a:gd name="connsiteY12" fmla="*/ 2100180 h 2243227"/>
              <a:gd name="connsiteX13" fmla="*/ 30662 w 13116956"/>
              <a:gd name="connsiteY13" fmla="*/ 954871 h 2243227"/>
              <a:gd name="connsiteX0" fmla="*/ 47699 w 13133993"/>
              <a:gd name="connsiteY0" fmla="*/ 954871 h 2229727"/>
              <a:gd name="connsiteX1" fmla="*/ 1719481 w 13133993"/>
              <a:gd name="connsiteY1" fmla="*/ 650071 h 2229727"/>
              <a:gd name="connsiteX2" fmla="*/ 2680063 w 13133993"/>
              <a:gd name="connsiteY2" fmla="*/ 437634 h 2229727"/>
              <a:gd name="connsiteX3" fmla="*/ 3769954 w 13133993"/>
              <a:gd name="connsiteY3" fmla="*/ 299089 h 2229727"/>
              <a:gd name="connsiteX4" fmla="*/ 5257009 w 13133993"/>
              <a:gd name="connsiteY4" fmla="*/ 21998 h 2229727"/>
              <a:gd name="connsiteX5" fmla="*/ 6605518 w 13133993"/>
              <a:gd name="connsiteY5" fmla="*/ 31234 h 2229727"/>
              <a:gd name="connsiteX6" fmla="*/ 8194172 w 13133993"/>
              <a:gd name="connsiteY6" fmla="*/ 142071 h 2229727"/>
              <a:gd name="connsiteX7" fmla="*/ 9210172 w 13133993"/>
              <a:gd name="connsiteY7" fmla="*/ 409925 h 2229727"/>
              <a:gd name="connsiteX8" fmla="*/ 10540209 w 13133993"/>
              <a:gd name="connsiteY8" fmla="*/ 446871 h 2229727"/>
              <a:gd name="connsiteX9" fmla="*/ 11242172 w 13133993"/>
              <a:gd name="connsiteY9" fmla="*/ 456107 h 2229727"/>
              <a:gd name="connsiteX10" fmla="*/ 12184281 w 13133993"/>
              <a:gd name="connsiteY10" fmla="*/ 779380 h 2229727"/>
              <a:gd name="connsiteX11" fmla="*/ 12202754 w 13133993"/>
              <a:gd name="connsiteY11" fmla="*/ 2118652 h 2229727"/>
              <a:gd name="connsiteX12" fmla="*/ 38463 w 13133993"/>
              <a:gd name="connsiteY12" fmla="*/ 2100180 h 2229727"/>
              <a:gd name="connsiteX13" fmla="*/ 47699 w 13133993"/>
              <a:gd name="connsiteY13" fmla="*/ 954871 h 2229727"/>
              <a:gd name="connsiteX0" fmla="*/ 47699 w 12258930"/>
              <a:gd name="connsiteY0" fmla="*/ 954871 h 2229727"/>
              <a:gd name="connsiteX1" fmla="*/ 1719481 w 12258930"/>
              <a:gd name="connsiteY1" fmla="*/ 650071 h 2229727"/>
              <a:gd name="connsiteX2" fmla="*/ 2680063 w 12258930"/>
              <a:gd name="connsiteY2" fmla="*/ 437634 h 2229727"/>
              <a:gd name="connsiteX3" fmla="*/ 3769954 w 12258930"/>
              <a:gd name="connsiteY3" fmla="*/ 299089 h 2229727"/>
              <a:gd name="connsiteX4" fmla="*/ 5257009 w 12258930"/>
              <a:gd name="connsiteY4" fmla="*/ 21998 h 2229727"/>
              <a:gd name="connsiteX5" fmla="*/ 6605518 w 12258930"/>
              <a:gd name="connsiteY5" fmla="*/ 31234 h 2229727"/>
              <a:gd name="connsiteX6" fmla="*/ 8194172 w 12258930"/>
              <a:gd name="connsiteY6" fmla="*/ 142071 h 2229727"/>
              <a:gd name="connsiteX7" fmla="*/ 9210172 w 12258930"/>
              <a:gd name="connsiteY7" fmla="*/ 409925 h 2229727"/>
              <a:gd name="connsiteX8" fmla="*/ 10540209 w 12258930"/>
              <a:gd name="connsiteY8" fmla="*/ 446871 h 2229727"/>
              <a:gd name="connsiteX9" fmla="*/ 11242172 w 12258930"/>
              <a:gd name="connsiteY9" fmla="*/ 456107 h 2229727"/>
              <a:gd name="connsiteX10" fmla="*/ 12184281 w 12258930"/>
              <a:gd name="connsiteY10" fmla="*/ 779380 h 2229727"/>
              <a:gd name="connsiteX11" fmla="*/ 12202754 w 12258930"/>
              <a:gd name="connsiteY11" fmla="*/ 2118652 h 2229727"/>
              <a:gd name="connsiteX12" fmla="*/ 38463 w 12258930"/>
              <a:gd name="connsiteY12" fmla="*/ 2100180 h 2229727"/>
              <a:gd name="connsiteX13" fmla="*/ 47699 w 12258930"/>
              <a:gd name="connsiteY13" fmla="*/ 954871 h 2229727"/>
              <a:gd name="connsiteX0" fmla="*/ 47699 w 12258930"/>
              <a:gd name="connsiteY0" fmla="*/ 954871 h 2118652"/>
              <a:gd name="connsiteX1" fmla="*/ 1719481 w 12258930"/>
              <a:gd name="connsiteY1" fmla="*/ 650071 h 2118652"/>
              <a:gd name="connsiteX2" fmla="*/ 2680063 w 12258930"/>
              <a:gd name="connsiteY2" fmla="*/ 437634 h 2118652"/>
              <a:gd name="connsiteX3" fmla="*/ 3769954 w 12258930"/>
              <a:gd name="connsiteY3" fmla="*/ 299089 h 2118652"/>
              <a:gd name="connsiteX4" fmla="*/ 5257009 w 12258930"/>
              <a:gd name="connsiteY4" fmla="*/ 21998 h 2118652"/>
              <a:gd name="connsiteX5" fmla="*/ 6605518 w 12258930"/>
              <a:gd name="connsiteY5" fmla="*/ 31234 h 2118652"/>
              <a:gd name="connsiteX6" fmla="*/ 8194172 w 12258930"/>
              <a:gd name="connsiteY6" fmla="*/ 142071 h 2118652"/>
              <a:gd name="connsiteX7" fmla="*/ 9210172 w 12258930"/>
              <a:gd name="connsiteY7" fmla="*/ 409925 h 2118652"/>
              <a:gd name="connsiteX8" fmla="*/ 10540209 w 12258930"/>
              <a:gd name="connsiteY8" fmla="*/ 446871 h 2118652"/>
              <a:gd name="connsiteX9" fmla="*/ 11242172 w 12258930"/>
              <a:gd name="connsiteY9" fmla="*/ 456107 h 2118652"/>
              <a:gd name="connsiteX10" fmla="*/ 12184281 w 12258930"/>
              <a:gd name="connsiteY10" fmla="*/ 779380 h 2118652"/>
              <a:gd name="connsiteX11" fmla="*/ 12202754 w 12258930"/>
              <a:gd name="connsiteY11" fmla="*/ 2118652 h 2118652"/>
              <a:gd name="connsiteX12" fmla="*/ 38463 w 12258930"/>
              <a:gd name="connsiteY12" fmla="*/ 2100180 h 2118652"/>
              <a:gd name="connsiteX13" fmla="*/ 47699 w 12258930"/>
              <a:gd name="connsiteY13" fmla="*/ 954871 h 2118652"/>
              <a:gd name="connsiteX0" fmla="*/ 47699 w 12204212"/>
              <a:gd name="connsiteY0" fmla="*/ 954871 h 2118652"/>
              <a:gd name="connsiteX1" fmla="*/ 1719481 w 12204212"/>
              <a:gd name="connsiteY1" fmla="*/ 650071 h 2118652"/>
              <a:gd name="connsiteX2" fmla="*/ 2680063 w 12204212"/>
              <a:gd name="connsiteY2" fmla="*/ 437634 h 2118652"/>
              <a:gd name="connsiteX3" fmla="*/ 3769954 w 12204212"/>
              <a:gd name="connsiteY3" fmla="*/ 299089 h 2118652"/>
              <a:gd name="connsiteX4" fmla="*/ 5257009 w 12204212"/>
              <a:gd name="connsiteY4" fmla="*/ 21998 h 2118652"/>
              <a:gd name="connsiteX5" fmla="*/ 6605518 w 12204212"/>
              <a:gd name="connsiteY5" fmla="*/ 31234 h 2118652"/>
              <a:gd name="connsiteX6" fmla="*/ 8194172 w 12204212"/>
              <a:gd name="connsiteY6" fmla="*/ 142071 h 2118652"/>
              <a:gd name="connsiteX7" fmla="*/ 9210172 w 12204212"/>
              <a:gd name="connsiteY7" fmla="*/ 409925 h 2118652"/>
              <a:gd name="connsiteX8" fmla="*/ 10540209 w 12204212"/>
              <a:gd name="connsiteY8" fmla="*/ 446871 h 2118652"/>
              <a:gd name="connsiteX9" fmla="*/ 11242172 w 12204212"/>
              <a:gd name="connsiteY9" fmla="*/ 456107 h 2118652"/>
              <a:gd name="connsiteX10" fmla="*/ 12184281 w 12204212"/>
              <a:gd name="connsiteY10" fmla="*/ 779380 h 2118652"/>
              <a:gd name="connsiteX11" fmla="*/ 12202754 w 12204212"/>
              <a:gd name="connsiteY11" fmla="*/ 2118652 h 2118652"/>
              <a:gd name="connsiteX12" fmla="*/ 38463 w 12204212"/>
              <a:gd name="connsiteY12" fmla="*/ 2100180 h 2118652"/>
              <a:gd name="connsiteX13" fmla="*/ 47699 w 12204212"/>
              <a:gd name="connsiteY13" fmla="*/ 954871 h 2118652"/>
              <a:gd name="connsiteX0" fmla="*/ 47699 w 12241881"/>
              <a:gd name="connsiteY0" fmla="*/ 954871 h 2118652"/>
              <a:gd name="connsiteX1" fmla="*/ 1719481 w 12241881"/>
              <a:gd name="connsiteY1" fmla="*/ 650071 h 2118652"/>
              <a:gd name="connsiteX2" fmla="*/ 2680063 w 12241881"/>
              <a:gd name="connsiteY2" fmla="*/ 437634 h 2118652"/>
              <a:gd name="connsiteX3" fmla="*/ 3769954 w 12241881"/>
              <a:gd name="connsiteY3" fmla="*/ 299089 h 2118652"/>
              <a:gd name="connsiteX4" fmla="*/ 5257009 w 12241881"/>
              <a:gd name="connsiteY4" fmla="*/ 21998 h 2118652"/>
              <a:gd name="connsiteX5" fmla="*/ 6605518 w 12241881"/>
              <a:gd name="connsiteY5" fmla="*/ 31234 h 2118652"/>
              <a:gd name="connsiteX6" fmla="*/ 8194172 w 12241881"/>
              <a:gd name="connsiteY6" fmla="*/ 142071 h 2118652"/>
              <a:gd name="connsiteX7" fmla="*/ 9210172 w 12241881"/>
              <a:gd name="connsiteY7" fmla="*/ 409925 h 2118652"/>
              <a:gd name="connsiteX8" fmla="*/ 10540209 w 12241881"/>
              <a:gd name="connsiteY8" fmla="*/ 446871 h 2118652"/>
              <a:gd name="connsiteX9" fmla="*/ 11242172 w 12241881"/>
              <a:gd name="connsiteY9" fmla="*/ 456107 h 2118652"/>
              <a:gd name="connsiteX10" fmla="*/ 12184281 w 12241881"/>
              <a:gd name="connsiteY10" fmla="*/ 779380 h 2118652"/>
              <a:gd name="connsiteX11" fmla="*/ 12202754 w 12241881"/>
              <a:gd name="connsiteY11" fmla="*/ 2118652 h 2118652"/>
              <a:gd name="connsiteX12" fmla="*/ 38463 w 12241881"/>
              <a:gd name="connsiteY12" fmla="*/ 2100180 h 2118652"/>
              <a:gd name="connsiteX13" fmla="*/ 47699 w 12241881"/>
              <a:gd name="connsiteY13" fmla="*/ 954871 h 2118652"/>
              <a:gd name="connsiteX0" fmla="*/ 47699 w 12280276"/>
              <a:gd name="connsiteY0" fmla="*/ 954871 h 2118652"/>
              <a:gd name="connsiteX1" fmla="*/ 1719481 w 12280276"/>
              <a:gd name="connsiteY1" fmla="*/ 650071 h 2118652"/>
              <a:gd name="connsiteX2" fmla="*/ 2680063 w 12280276"/>
              <a:gd name="connsiteY2" fmla="*/ 437634 h 2118652"/>
              <a:gd name="connsiteX3" fmla="*/ 3769954 w 12280276"/>
              <a:gd name="connsiteY3" fmla="*/ 299089 h 2118652"/>
              <a:gd name="connsiteX4" fmla="*/ 5257009 w 12280276"/>
              <a:gd name="connsiteY4" fmla="*/ 21998 h 2118652"/>
              <a:gd name="connsiteX5" fmla="*/ 6605518 w 12280276"/>
              <a:gd name="connsiteY5" fmla="*/ 31234 h 2118652"/>
              <a:gd name="connsiteX6" fmla="*/ 8194172 w 12280276"/>
              <a:gd name="connsiteY6" fmla="*/ 142071 h 2118652"/>
              <a:gd name="connsiteX7" fmla="*/ 9210172 w 12280276"/>
              <a:gd name="connsiteY7" fmla="*/ 409925 h 2118652"/>
              <a:gd name="connsiteX8" fmla="*/ 10540209 w 12280276"/>
              <a:gd name="connsiteY8" fmla="*/ 446871 h 2118652"/>
              <a:gd name="connsiteX9" fmla="*/ 10953414 w 12280276"/>
              <a:gd name="connsiteY9" fmla="*/ 504234 h 2118652"/>
              <a:gd name="connsiteX10" fmla="*/ 12184281 w 12280276"/>
              <a:gd name="connsiteY10" fmla="*/ 779380 h 2118652"/>
              <a:gd name="connsiteX11" fmla="*/ 12202754 w 12280276"/>
              <a:gd name="connsiteY11" fmla="*/ 2118652 h 2118652"/>
              <a:gd name="connsiteX12" fmla="*/ 38463 w 12280276"/>
              <a:gd name="connsiteY12" fmla="*/ 2100180 h 2118652"/>
              <a:gd name="connsiteX13" fmla="*/ 47699 w 12280276"/>
              <a:gd name="connsiteY13" fmla="*/ 954871 h 2118652"/>
              <a:gd name="connsiteX0" fmla="*/ 47699 w 12280276"/>
              <a:gd name="connsiteY0" fmla="*/ 954871 h 2118652"/>
              <a:gd name="connsiteX1" fmla="*/ 1719481 w 12280276"/>
              <a:gd name="connsiteY1" fmla="*/ 650071 h 2118652"/>
              <a:gd name="connsiteX2" fmla="*/ 2680063 w 12280276"/>
              <a:gd name="connsiteY2" fmla="*/ 437634 h 2118652"/>
              <a:gd name="connsiteX3" fmla="*/ 3769954 w 12280276"/>
              <a:gd name="connsiteY3" fmla="*/ 299089 h 2118652"/>
              <a:gd name="connsiteX4" fmla="*/ 5257009 w 12280276"/>
              <a:gd name="connsiteY4" fmla="*/ 21998 h 2118652"/>
              <a:gd name="connsiteX5" fmla="*/ 6605518 w 12280276"/>
              <a:gd name="connsiteY5" fmla="*/ 31234 h 2118652"/>
              <a:gd name="connsiteX6" fmla="*/ 8194172 w 12280276"/>
              <a:gd name="connsiteY6" fmla="*/ 142071 h 2118652"/>
              <a:gd name="connsiteX7" fmla="*/ 9210172 w 12280276"/>
              <a:gd name="connsiteY7" fmla="*/ 409925 h 2118652"/>
              <a:gd name="connsiteX8" fmla="*/ 10289952 w 12280276"/>
              <a:gd name="connsiteY8" fmla="*/ 504623 h 2118652"/>
              <a:gd name="connsiteX9" fmla="*/ 10953414 w 12280276"/>
              <a:gd name="connsiteY9" fmla="*/ 504234 h 2118652"/>
              <a:gd name="connsiteX10" fmla="*/ 12184281 w 12280276"/>
              <a:gd name="connsiteY10" fmla="*/ 779380 h 2118652"/>
              <a:gd name="connsiteX11" fmla="*/ 12202754 w 12280276"/>
              <a:gd name="connsiteY11" fmla="*/ 2118652 h 2118652"/>
              <a:gd name="connsiteX12" fmla="*/ 38463 w 12280276"/>
              <a:gd name="connsiteY12" fmla="*/ 2100180 h 2118652"/>
              <a:gd name="connsiteX13" fmla="*/ 47699 w 12280276"/>
              <a:gd name="connsiteY13" fmla="*/ 954871 h 2118652"/>
              <a:gd name="connsiteX0" fmla="*/ 47699 w 12280276"/>
              <a:gd name="connsiteY0" fmla="*/ 954871 h 2118652"/>
              <a:gd name="connsiteX1" fmla="*/ 1719481 w 12280276"/>
              <a:gd name="connsiteY1" fmla="*/ 650071 h 2118652"/>
              <a:gd name="connsiteX2" fmla="*/ 2680063 w 12280276"/>
              <a:gd name="connsiteY2" fmla="*/ 437634 h 2118652"/>
              <a:gd name="connsiteX3" fmla="*/ 3769954 w 12280276"/>
              <a:gd name="connsiteY3" fmla="*/ 299089 h 2118652"/>
              <a:gd name="connsiteX4" fmla="*/ 5257009 w 12280276"/>
              <a:gd name="connsiteY4" fmla="*/ 21998 h 2118652"/>
              <a:gd name="connsiteX5" fmla="*/ 6605518 w 12280276"/>
              <a:gd name="connsiteY5" fmla="*/ 31234 h 2118652"/>
              <a:gd name="connsiteX6" fmla="*/ 8194172 w 12280276"/>
              <a:gd name="connsiteY6" fmla="*/ 142071 h 2118652"/>
              <a:gd name="connsiteX7" fmla="*/ 9190921 w 12280276"/>
              <a:gd name="connsiteY7" fmla="*/ 486927 h 2118652"/>
              <a:gd name="connsiteX8" fmla="*/ 10289952 w 12280276"/>
              <a:gd name="connsiteY8" fmla="*/ 504623 h 2118652"/>
              <a:gd name="connsiteX9" fmla="*/ 10953414 w 12280276"/>
              <a:gd name="connsiteY9" fmla="*/ 504234 h 2118652"/>
              <a:gd name="connsiteX10" fmla="*/ 12184281 w 12280276"/>
              <a:gd name="connsiteY10" fmla="*/ 779380 h 2118652"/>
              <a:gd name="connsiteX11" fmla="*/ 12202754 w 12280276"/>
              <a:gd name="connsiteY11" fmla="*/ 2118652 h 2118652"/>
              <a:gd name="connsiteX12" fmla="*/ 38463 w 12280276"/>
              <a:gd name="connsiteY12" fmla="*/ 2100180 h 2118652"/>
              <a:gd name="connsiteX13" fmla="*/ 47699 w 12280276"/>
              <a:gd name="connsiteY13" fmla="*/ 954871 h 2118652"/>
              <a:gd name="connsiteX0" fmla="*/ 47699 w 12280276"/>
              <a:gd name="connsiteY0" fmla="*/ 1080365 h 2244146"/>
              <a:gd name="connsiteX1" fmla="*/ 1719481 w 12280276"/>
              <a:gd name="connsiteY1" fmla="*/ 775565 h 2244146"/>
              <a:gd name="connsiteX2" fmla="*/ 2680063 w 12280276"/>
              <a:gd name="connsiteY2" fmla="*/ 563128 h 2244146"/>
              <a:gd name="connsiteX3" fmla="*/ 3769954 w 12280276"/>
              <a:gd name="connsiteY3" fmla="*/ 424583 h 2244146"/>
              <a:gd name="connsiteX4" fmla="*/ 5257009 w 12280276"/>
              <a:gd name="connsiteY4" fmla="*/ 147492 h 2244146"/>
              <a:gd name="connsiteX5" fmla="*/ 6605518 w 12280276"/>
              <a:gd name="connsiteY5" fmla="*/ 2724 h 2244146"/>
              <a:gd name="connsiteX6" fmla="*/ 8194172 w 12280276"/>
              <a:gd name="connsiteY6" fmla="*/ 267565 h 2244146"/>
              <a:gd name="connsiteX7" fmla="*/ 9190921 w 12280276"/>
              <a:gd name="connsiteY7" fmla="*/ 612421 h 2244146"/>
              <a:gd name="connsiteX8" fmla="*/ 10289952 w 12280276"/>
              <a:gd name="connsiteY8" fmla="*/ 630117 h 2244146"/>
              <a:gd name="connsiteX9" fmla="*/ 10953414 w 12280276"/>
              <a:gd name="connsiteY9" fmla="*/ 629728 h 2244146"/>
              <a:gd name="connsiteX10" fmla="*/ 12184281 w 12280276"/>
              <a:gd name="connsiteY10" fmla="*/ 904874 h 2244146"/>
              <a:gd name="connsiteX11" fmla="*/ 12202754 w 12280276"/>
              <a:gd name="connsiteY11" fmla="*/ 2244146 h 2244146"/>
              <a:gd name="connsiteX12" fmla="*/ 38463 w 12280276"/>
              <a:gd name="connsiteY12" fmla="*/ 2225674 h 2244146"/>
              <a:gd name="connsiteX13" fmla="*/ 47699 w 12280276"/>
              <a:gd name="connsiteY13" fmla="*/ 1080365 h 2244146"/>
              <a:gd name="connsiteX0" fmla="*/ 49730 w 12282307"/>
              <a:gd name="connsiteY0" fmla="*/ 1080365 h 2244146"/>
              <a:gd name="connsiteX1" fmla="*/ 1721512 w 12282307"/>
              <a:gd name="connsiteY1" fmla="*/ 775565 h 2244146"/>
              <a:gd name="connsiteX2" fmla="*/ 2682094 w 12282307"/>
              <a:gd name="connsiteY2" fmla="*/ 563128 h 2244146"/>
              <a:gd name="connsiteX3" fmla="*/ 3771985 w 12282307"/>
              <a:gd name="connsiteY3" fmla="*/ 424583 h 2244146"/>
              <a:gd name="connsiteX4" fmla="*/ 5259040 w 12282307"/>
              <a:gd name="connsiteY4" fmla="*/ 147492 h 2244146"/>
              <a:gd name="connsiteX5" fmla="*/ 6607549 w 12282307"/>
              <a:gd name="connsiteY5" fmla="*/ 2724 h 2244146"/>
              <a:gd name="connsiteX6" fmla="*/ 8196203 w 12282307"/>
              <a:gd name="connsiteY6" fmla="*/ 267565 h 2244146"/>
              <a:gd name="connsiteX7" fmla="*/ 9192952 w 12282307"/>
              <a:gd name="connsiteY7" fmla="*/ 612421 h 2244146"/>
              <a:gd name="connsiteX8" fmla="*/ 10291983 w 12282307"/>
              <a:gd name="connsiteY8" fmla="*/ 630117 h 2244146"/>
              <a:gd name="connsiteX9" fmla="*/ 10955445 w 12282307"/>
              <a:gd name="connsiteY9" fmla="*/ 629728 h 2244146"/>
              <a:gd name="connsiteX10" fmla="*/ 12186312 w 12282307"/>
              <a:gd name="connsiteY10" fmla="*/ 904874 h 2244146"/>
              <a:gd name="connsiteX11" fmla="*/ 12204785 w 12282307"/>
              <a:gd name="connsiteY11" fmla="*/ 2244146 h 2244146"/>
              <a:gd name="connsiteX12" fmla="*/ 40494 w 12282307"/>
              <a:gd name="connsiteY12" fmla="*/ 2225674 h 2244146"/>
              <a:gd name="connsiteX13" fmla="*/ 49730 w 12282307"/>
              <a:gd name="connsiteY13" fmla="*/ 1080365 h 2244146"/>
              <a:gd name="connsiteX0" fmla="*/ 49730 w 12218499"/>
              <a:gd name="connsiteY0" fmla="*/ 1080365 h 2244146"/>
              <a:gd name="connsiteX1" fmla="*/ 1721512 w 12218499"/>
              <a:gd name="connsiteY1" fmla="*/ 775565 h 2244146"/>
              <a:gd name="connsiteX2" fmla="*/ 2682094 w 12218499"/>
              <a:gd name="connsiteY2" fmla="*/ 563128 h 2244146"/>
              <a:gd name="connsiteX3" fmla="*/ 3771985 w 12218499"/>
              <a:gd name="connsiteY3" fmla="*/ 424583 h 2244146"/>
              <a:gd name="connsiteX4" fmla="*/ 5259040 w 12218499"/>
              <a:gd name="connsiteY4" fmla="*/ 147492 h 2244146"/>
              <a:gd name="connsiteX5" fmla="*/ 6607549 w 12218499"/>
              <a:gd name="connsiteY5" fmla="*/ 2724 h 2244146"/>
              <a:gd name="connsiteX6" fmla="*/ 8196203 w 12218499"/>
              <a:gd name="connsiteY6" fmla="*/ 267565 h 2244146"/>
              <a:gd name="connsiteX7" fmla="*/ 9192952 w 12218499"/>
              <a:gd name="connsiteY7" fmla="*/ 612421 h 2244146"/>
              <a:gd name="connsiteX8" fmla="*/ 10291983 w 12218499"/>
              <a:gd name="connsiteY8" fmla="*/ 630117 h 2244146"/>
              <a:gd name="connsiteX9" fmla="*/ 10955445 w 12218499"/>
              <a:gd name="connsiteY9" fmla="*/ 629728 h 2244146"/>
              <a:gd name="connsiteX10" fmla="*/ 12186312 w 12218499"/>
              <a:gd name="connsiteY10" fmla="*/ 904874 h 2244146"/>
              <a:gd name="connsiteX11" fmla="*/ 12204785 w 12218499"/>
              <a:gd name="connsiteY11" fmla="*/ 2244146 h 2244146"/>
              <a:gd name="connsiteX12" fmla="*/ 40494 w 12218499"/>
              <a:gd name="connsiteY12" fmla="*/ 2225674 h 2244146"/>
              <a:gd name="connsiteX13" fmla="*/ 49730 w 12218499"/>
              <a:gd name="connsiteY13" fmla="*/ 1080365 h 22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8499" h="2244146">
                <a:moveTo>
                  <a:pt x="49730" y="1080365"/>
                </a:moveTo>
                <a:cubicBezTo>
                  <a:pt x="60392" y="906057"/>
                  <a:pt x="1282785" y="861771"/>
                  <a:pt x="1721512" y="775565"/>
                </a:cubicBezTo>
                <a:cubicBezTo>
                  <a:pt x="2160239" y="689359"/>
                  <a:pt x="2340349" y="621625"/>
                  <a:pt x="2682094" y="563128"/>
                </a:cubicBezTo>
                <a:cubicBezTo>
                  <a:pt x="3023839" y="504631"/>
                  <a:pt x="3342494" y="493856"/>
                  <a:pt x="3771985" y="424583"/>
                </a:cubicBezTo>
                <a:cubicBezTo>
                  <a:pt x="4201476" y="355310"/>
                  <a:pt x="4786446" y="217802"/>
                  <a:pt x="5259040" y="147492"/>
                </a:cubicBezTo>
                <a:cubicBezTo>
                  <a:pt x="5731634" y="77182"/>
                  <a:pt x="6118022" y="-17288"/>
                  <a:pt x="6607549" y="2724"/>
                </a:cubicBezTo>
                <a:cubicBezTo>
                  <a:pt x="7097076" y="22736"/>
                  <a:pt x="7765303" y="165949"/>
                  <a:pt x="8196203" y="267565"/>
                </a:cubicBezTo>
                <a:cubicBezTo>
                  <a:pt x="8627103" y="369181"/>
                  <a:pt x="8843655" y="551996"/>
                  <a:pt x="9192952" y="612421"/>
                </a:cubicBezTo>
                <a:cubicBezTo>
                  <a:pt x="9542249" y="672846"/>
                  <a:pt x="9998234" y="627233"/>
                  <a:pt x="10291983" y="630117"/>
                </a:cubicBezTo>
                <a:cubicBezTo>
                  <a:pt x="10585732" y="633001"/>
                  <a:pt x="10639724" y="583935"/>
                  <a:pt x="10955445" y="629728"/>
                </a:cubicBezTo>
                <a:cubicBezTo>
                  <a:pt x="11271166" y="675521"/>
                  <a:pt x="12122468" y="818684"/>
                  <a:pt x="12186312" y="904874"/>
                </a:cubicBezTo>
                <a:cubicBezTo>
                  <a:pt x="12250156" y="991064"/>
                  <a:pt x="12198158" y="2043263"/>
                  <a:pt x="12204785" y="2244146"/>
                </a:cubicBezTo>
                <a:lnTo>
                  <a:pt x="40494" y="2225674"/>
                </a:lnTo>
                <a:cubicBezTo>
                  <a:pt x="-50669" y="2149141"/>
                  <a:pt x="39068" y="1254673"/>
                  <a:pt x="49730" y="1080365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B2B951D-B97D-43D1-9C76-EFF05A3CA313}"/>
              </a:ext>
            </a:extLst>
          </p:cNvPr>
          <p:cNvSpPr/>
          <p:nvPr/>
        </p:nvSpPr>
        <p:spPr>
          <a:xfrm>
            <a:off x="176" y="5950781"/>
            <a:ext cx="13439422" cy="1608894"/>
          </a:xfrm>
          <a:prstGeom prst="rect">
            <a:avLst/>
          </a:prstGeom>
          <a:solidFill>
            <a:srgbClr val="4472C4">
              <a:alpha val="9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0C2B7AC-DD4E-4A5B-A704-E1FB1DA27CED}"/>
              </a:ext>
            </a:extLst>
          </p:cNvPr>
          <p:cNvSpPr txBox="1"/>
          <p:nvPr/>
        </p:nvSpPr>
        <p:spPr>
          <a:xfrm>
            <a:off x="224166" y="6129006"/>
            <a:ext cx="1502334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84" dirty="0">
                <a:solidFill>
                  <a:srgbClr val="FFFF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Sea</a:t>
            </a:r>
            <a:r>
              <a:rPr kumimoji="1" lang="ja-JP" altLang="en-US" sz="1984" dirty="0">
                <a:solidFill>
                  <a:srgbClr val="FFFF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kumimoji="1" lang="en-US" altLang="ja-JP" sz="1984" dirty="0">
                <a:solidFill>
                  <a:srgbClr val="FFFF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water</a:t>
            </a:r>
            <a:endParaRPr kumimoji="1" lang="ja-JP" altLang="en-US" sz="1984" dirty="0">
              <a:solidFill>
                <a:srgbClr val="FFFF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D633A08-6C8B-49A2-B26D-0257C6F7A73B}"/>
              </a:ext>
            </a:extLst>
          </p:cNvPr>
          <p:cNvSpPr txBox="1"/>
          <p:nvPr/>
        </p:nvSpPr>
        <p:spPr>
          <a:xfrm>
            <a:off x="156792" y="4976178"/>
            <a:ext cx="1792478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84" dirty="0">
                <a:solidFill>
                  <a:schemeClr val="accent5">
                    <a:lumMod val="20000"/>
                    <a:lumOff val="8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Water</a:t>
            </a:r>
            <a:r>
              <a:rPr kumimoji="1" lang="ja-JP" altLang="en-US" sz="1984" dirty="0">
                <a:solidFill>
                  <a:schemeClr val="accent5">
                    <a:lumMod val="20000"/>
                    <a:lumOff val="8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kumimoji="1" lang="en-US" altLang="ja-JP" sz="1984" dirty="0">
                <a:solidFill>
                  <a:schemeClr val="accent5">
                    <a:lumMod val="20000"/>
                    <a:lumOff val="8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vapor</a:t>
            </a:r>
            <a:endParaRPr kumimoji="1" lang="ja-JP" altLang="en-US" sz="1984" dirty="0">
              <a:solidFill>
                <a:schemeClr val="accent5">
                  <a:lumMod val="20000"/>
                  <a:lumOff val="80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3A3732-1E8B-4B6D-8CF7-1E4758846984}"/>
              </a:ext>
            </a:extLst>
          </p:cNvPr>
          <p:cNvSpPr txBox="1"/>
          <p:nvPr/>
        </p:nvSpPr>
        <p:spPr>
          <a:xfrm>
            <a:off x="279672" y="1666642"/>
            <a:ext cx="1101584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84" dirty="0">
                <a:solidFill>
                  <a:srgbClr val="00B0F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Dry</a:t>
            </a:r>
            <a:r>
              <a:rPr kumimoji="1" lang="ja-JP" altLang="en-US" sz="1984" dirty="0">
                <a:solidFill>
                  <a:srgbClr val="00B0F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kumimoji="1" lang="en-US" altLang="ja-JP" sz="1984" dirty="0">
                <a:solidFill>
                  <a:srgbClr val="00B0F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air</a:t>
            </a:r>
            <a:endParaRPr kumimoji="1" lang="ja-JP" altLang="en-US" sz="1984" dirty="0">
              <a:solidFill>
                <a:srgbClr val="00B0F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pSp>
        <p:nvGrpSpPr>
          <p:cNvPr id="11" name="Group 66">
            <a:extLst>
              <a:ext uri="{FF2B5EF4-FFF2-40B4-BE49-F238E27FC236}">
                <a16:creationId xmlns:a16="http://schemas.microsoft.com/office/drawing/2014/main" id="{8B76DAA0-F69B-4F33-8193-7AD653D87681}"/>
              </a:ext>
            </a:extLst>
          </p:cNvPr>
          <p:cNvGrpSpPr>
            <a:grpSpLocks/>
          </p:cNvGrpSpPr>
          <p:nvPr/>
        </p:nvGrpSpPr>
        <p:grpSpPr bwMode="auto">
          <a:xfrm rot="21577081" flipH="1">
            <a:off x="2321232" y="5277397"/>
            <a:ext cx="237990" cy="624723"/>
            <a:chOff x="1474" y="1979"/>
            <a:chExt cx="590" cy="1447"/>
          </a:xfrm>
        </p:grpSpPr>
        <p:sp>
          <p:nvSpPr>
            <p:cNvPr id="12" name="AutoShape 67">
              <a:extLst>
                <a:ext uri="{FF2B5EF4-FFF2-40B4-BE49-F238E27FC236}">
                  <a16:creationId xmlns:a16="http://schemas.microsoft.com/office/drawing/2014/main" id="{EA533B9E-F601-40A3-B3DD-47CA7F57A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3239"/>
              <a:ext cx="590" cy="187"/>
            </a:xfrm>
            <a:prstGeom prst="cube">
              <a:avLst>
                <a:gd name="adj" fmla="val 77394"/>
              </a:avLst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" name="AutoShape 68">
              <a:extLst>
                <a:ext uri="{FF2B5EF4-FFF2-40B4-BE49-F238E27FC236}">
                  <a16:creationId xmlns:a16="http://schemas.microsoft.com/office/drawing/2014/main" id="{EC42B9F0-2E75-4956-9B13-5C7FDCEBA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5" y="2803"/>
              <a:ext cx="213" cy="515"/>
            </a:xfrm>
            <a:prstGeom prst="cube">
              <a:avLst>
                <a:gd name="adj" fmla="val 28292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" name="Arc 69">
              <a:extLst>
                <a:ext uri="{FF2B5EF4-FFF2-40B4-BE49-F238E27FC236}">
                  <a16:creationId xmlns:a16="http://schemas.microsoft.com/office/drawing/2014/main" id="{B40EDA48-9138-4C1B-BC0D-6C102D585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79"/>
              <a:ext cx="247" cy="167"/>
            </a:xfrm>
            <a:custGeom>
              <a:avLst/>
              <a:gdLst>
                <a:gd name="G0" fmla="+- 21587 0 0"/>
                <a:gd name="G1" fmla="+- 21600 0 0"/>
                <a:gd name="G2" fmla="+- 21600 0 0"/>
                <a:gd name="T0" fmla="*/ 0 w 43153"/>
                <a:gd name="T1" fmla="*/ 20849 h 21600"/>
                <a:gd name="T2" fmla="*/ 43153 w 43153"/>
                <a:gd name="T3" fmla="*/ 20391 h 21600"/>
                <a:gd name="T4" fmla="*/ 21587 w 431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3" h="21600" fill="none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</a:path>
                <a:path w="43153" h="21600" stroke="0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  <a:lnTo>
                    <a:pt x="21587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5" name="AutoShape 70">
              <a:extLst>
                <a:ext uri="{FF2B5EF4-FFF2-40B4-BE49-F238E27FC236}">
                  <a16:creationId xmlns:a16="http://schemas.microsoft.com/office/drawing/2014/main" id="{4FC14EE7-78A0-419E-BD78-FEF1C122F6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 flipH="1" flipV="1">
              <a:off x="1678" y="2143"/>
              <a:ext cx="247" cy="187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6" name="Rectangle 71">
              <a:extLst>
                <a:ext uri="{FF2B5EF4-FFF2-40B4-BE49-F238E27FC236}">
                  <a16:creationId xmlns:a16="http://schemas.microsoft.com/office/drawing/2014/main" id="{E1E53B34-7DBF-4E75-9580-7EC476CC5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" y="2330"/>
              <a:ext cx="130" cy="49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7" name="Rectangle 72">
              <a:extLst>
                <a:ext uri="{FF2B5EF4-FFF2-40B4-BE49-F238E27FC236}">
                  <a16:creationId xmlns:a16="http://schemas.microsoft.com/office/drawing/2014/main" id="{8A1B91FA-4277-4100-9F4F-55CC2A1BA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2912"/>
              <a:ext cx="87" cy="111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18" name="Group 66">
            <a:extLst>
              <a:ext uri="{FF2B5EF4-FFF2-40B4-BE49-F238E27FC236}">
                <a16:creationId xmlns:a16="http://schemas.microsoft.com/office/drawing/2014/main" id="{BD8EB526-2382-4151-BE01-A17BFC8AF96F}"/>
              </a:ext>
            </a:extLst>
          </p:cNvPr>
          <p:cNvGrpSpPr>
            <a:grpSpLocks/>
          </p:cNvGrpSpPr>
          <p:nvPr/>
        </p:nvGrpSpPr>
        <p:grpSpPr bwMode="auto">
          <a:xfrm rot="21577081" flipH="1">
            <a:off x="4745334" y="4952948"/>
            <a:ext cx="237990" cy="624723"/>
            <a:chOff x="1474" y="1979"/>
            <a:chExt cx="590" cy="1447"/>
          </a:xfrm>
        </p:grpSpPr>
        <p:sp>
          <p:nvSpPr>
            <p:cNvPr id="19" name="AutoShape 67">
              <a:extLst>
                <a:ext uri="{FF2B5EF4-FFF2-40B4-BE49-F238E27FC236}">
                  <a16:creationId xmlns:a16="http://schemas.microsoft.com/office/drawing/2014/main" id="{4B6D20E3-1BE0-46AD-865C-79D0173DC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3239"/>
              <a:ext cx="590" cy="187"/>
            </a:xfrm>
            <a:prstGeom prst="cube">
              <a:avLst>
                <a:gd name="adj" fmla="val 77394"/>
              </a:avLst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0" name="AutoShape 68">
              <a:extLst>
                <a:ext uri="{FF2B5EF4-FFF2-40B4-BE49-F238E27FC236}">
                  <a16:creationId xmlns:a16="http://schemas.microsoft.com/office/drawing/2014/main" id="{983B9B04-8AD5-4178-9DAE-E6C6B7003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5" y="2803"/>
              <a:ext cx="213" cy="515"/>
            </a:xfrm>
            <a:prstGeom prst="cube">
              <a:avLst>
                <a:gd name="adj" fmla="val 28292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1" name="Arc 69">
              <a:extLst>
                <a:ext uri="{FF2B5EF4-FFF2-40B4-BE49-F238E27FC236}">
                  <a16:creationId xmlns:a16="http://schemas.microsoft.com/office/drawing/2014/main" id="{E7490087-B73A-4900-B13A-2857E4FE0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79"/>
              <a:ext cx="247" cy="167"/>
            </a:xfrm>
            <a:custGeom>
              <a:avLst/>
              <a:gdLst>
                <a:gd name="G0" fmla="+- 21587 0 0"/>
                <a:gd name="G1" fmla="+- 21600 0 0"/>
                <a:gd name="G2" fmla="+- 21600 0 0"/>
                <a:gd name="T0" fmla="*/ 0 w 43153"/>
                <a:gd name="T1" fmla="*/ 20849 h 21600"/>
                <a:gd name="T2" fmla="*/ 43153 w 43153"/>
                <a:gd name="T3" fmla="*/ 20391 h 21600"/>
                <a:gd name="T4" fmla="*/ 21587 w 431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3" h="21600" fill="none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</a:path>
                <a:path w="43153" h="21600" stroke="0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  <a:lnTo>
                    <a:pt x="21587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2" name="AutoShape 70">
              <a:extLst>
                <a:ext uri="{FF2B5EF4-FFF2-40B4-BE49-F238E27FC236}">
                  <a16:creationId xmlns:a16="http://schemas.microsoft.com/office/drawing/2014/main" id="{3C99A1EC-A6E1-4E99-99AD-66D5648645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 flipH="1" flipV="1">
              <a:off x="1678" y="2143"/>
              <a:ext cx="247" cy="187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3" name="Rectangle 71">
              <a:extLst>
                <a:ext uri="{FF2B5EF4-FFF2-40B4-BE49-F238E27FC236}">
                  <a16:creationId xmlns:a16="http://schemas.microsoft.com/office/drawing/2014/main" id="{2E1BCC72-FA0E-413F-B0F2-18682D30C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" y="2330"/>
              <a:ext cx="130" cy="49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4" name="Rectangle 72">
              <a:extLst>
                <a:ext uri="{FF2B5EF4-FFF2-40B4-BE49-F238E27FC236}">
                  <a16:creationId xmlns:a16="http://schemas.microsoft.com/office/drawing/2014/main" id="{7EA7CEA4-3E5C-4965-B322-EDD63F765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2912"/>
              <a:ext cx="87" cy="111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25" name="Group 66">
            <a:extLst>
              <a:ext uri="{FF2B5EF4-FFF2-40B4-BE49-F238E27FC236}">
                <a16:creationId xmlns:a16="http://schemas.microsoft.com/office/drawing/2014/main" id="{3B82AC51-8F17-4E0C-933F-33469B7BAB07}"/>
              </a:ext>
            </a:extLst>
          </p:cNvPr>
          <p:cNvGrpSpPr>
            <a:grpSpLocks/>
          </p:cNvGrpSpPr>
          <p:nvPr/>
        </p:nvGrpSpPr>
        <p:grpSpPr bwMode="auto">
          <a:xfrm rot="21577081" flipH="1">
            <a:off x="6979215" y="4569008"/>
            <a:ext cx="237990" cy="624723"/>
            <a:chOff x="1474" y="1979"/>
            <a:chExt cx="590" cy="1447"/>
          </a:xfrm>
        </p:grpSpPr>
        <p:sp>
          <p:nvSpPr>
            <p:cNvPr id="26" name="AutoShape 67">
              <a:extLst>
                <a:ext uri="{FF2B5EF4-FFF2-40B4-BE49-F238E27FC236}">
                  <a16:creationId xmlns:a16="http://schemas.microsoft.com/office/drawing/2014/main" id="{F9A340D5-D248-4EFA-8F20-248FC3EBC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3239"/>
              <a:ext cx="590" cy="187"/>
            </a:xfrm>
            <a:prstGeom prst="cube">
              <a:avLst>
                <a:gd name="adj" fmla="val 77394"/>
              </a:avLst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7" name="AutoShape 68">
              <a:extLst>
                <a:ext uri="{FF2B5EF4-FFF2-40B4-BE49-F238E27FC236}">
                  <a16:creationId xmlns:a16="http://schemas.microsoft.com/office/drawing/2014/main" id="{08D5BC14-70EE-4797-976D-9854FA964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5" y="2803"/>
              <a:ext cx="213" cy="515"/>
            </a:xfrm>
            <a:prstGeom prst="cube">
              <a:avLst>
                <a:gd name="adj" fmla="val 28292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8" name="Arc 69">
              <a:extLst>
                <a:ext uri="{FF2B5EF4-FFF2-40B4-BE49-F238E27FC236}">
                  <a16:creationId xmlns:a16="http://schemas.microsoft.com/office/drawing/2014/main" id="{8BDAFAD5-0DF9-4F6E-8DDE-FF8AC73E6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79"/>
              <a:ext cx="247" cy="167"/>
            </a:xfrm>
            <a:custGeom>
              <a:avLst/>
              <a:gdLst>
                <a:gd name="G0" fmla="+- 21587 0 0"/>
                <a:gd name="G1" fmla="+- 21600 0 0"/>
                <a:gd name="G2" fmla="+- 21600 0 0"/>
                <a:gd name="T0" fmla="*/ 0 w 43153"/>
                <a:gd name="T1" fmla="*/ 20849 h 21600"/>
                <a:gd name="T2" fmla="*/ 43153 w 43153"/>
                <a:gd name="T3" fmla="*/ 20391 h 21600"/>
                <a:gd name="T4" fmla="*/ 21587 w 431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3" h="21600" fill="none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</a:path>
                <a:path w="43153" h="21600" stroke="0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  <a:lnTo>
                    <a:pt x="21587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9" name="AutoShape 70">
              <a:extLst>
                <a:ext uri="{FF2B5EF4-FFF2-40B4-BE49-F238E27FC236}">
                  <a16:creationId xmlns:a16="http://schemas.microsoft.com/office/drawing/2014/main" id="{5CC7FDF7-6A9B-4825-973C-7DD8C463DB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 flipH="1" flipV="1">
              <a:off x="1678" y="2143"/>
              <a:ext cx="247" cy="187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0" name="Rectangle 71">
              <a:extLst>
                <a:ext uri="{FF2B5EF4-FFF2-40B4-BE49-F238E27FC236}">
                  <a16:creationId xmlns:a16="http://schemas.microsoft.com/office/drawing/2014/main" id="{47BD3951-447F-4E77-B3FE-6AC02E8F7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" y="2330"/>
              <a:ext cx="130" cy="49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1" name="Rectangle 72">
              <a:extLst>
                <a:ext uri="{FF2B5EF4-FFF2-40B4-BE49-F238E27FC236}">
                  <a16:creationId xmlns:a16="http://schemas.microsoft.com/office/drawing/2014/main" id="{A6A49381-1410-4FA8-952D-63B1B6CD6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2912"/>
              <a:ext cx="87" cy="111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ja-JP" altLang="en-US" sz="1984" kern="0">
                <a:solidFill>
                  <a:sysClr val="windowText" lastClr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91AF9D8A-E763-4D42-B207-4773A9ECE196}"/>
              </a:ext>
            </a:extLst>
          </p:cNvPr>
          <p:cNvGrpSpPr/>
          <p:nvPr/>
        </p:nvGrpSpPr>
        <p:grpSpPr>
          <a:xfrm>
            <a:off x="1596376" y="4029863"/>
            <a:ext cx="6118405" cy="1790724"/>
            <a:chOff x="1448043" y="3655819"/>
            <a:chExt cx="5550506" cy="1624512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753C7FC-3CF2-4820-B41E-12045C57D15C}"/>
                </a:ext>
              </a:extLst>
            </p:cNvPr>
            <p:cNvSpPr txBox="1"/>
            <p:nvPr/>
          </p:nvSpPr>
          <p:spPr>
            <a:xfrm>
              <a:off x="1448043" y="3670166"/>
              <a:ext cx="1492316" cy="36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984" dirty="0">
                  <a:solidFill>
                    <a:schemeClr val="bg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Large ZWD</a:t>
              </a:r>
              <a:endParaRPr kumimoji="1" lang="ja-JP" altLang="en-US" sz="1984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3D13D11-9C5D-4C44-8D7A-AFDB6A83481A}"/>
                </a:ext>
              </a:extLst>
            </p:cNvPr>
            <p:cNvSpPr txBox="1"/>
            <p:nvPr/>
          </p:nvSpPr>
          <p:spPr>
            <a:xfrm>
              <a:off x="3491861" y="3677094"/>
              <a:ext cx="1736625" cy="36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984" dirty="0">
                  <a:solidFill>
                    <a:schemeClr val="bg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Medium ZWD</a:t>
              </a:r>
              <a:endParaRPr kumimoji="1" lang="ja-JP" altLang="en-US" sz="1984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B2EDE74-281F-4CFD-A440-A699F6121D72}"/>
                </a:ext>
              </a:extLst>
            </p:cNvPr>
            <p:cNvSpPr txBox="1"/>
            <p:nvPr/>
          </p:nvSpPr>
          <p:spPr>
            <a:xfrm>
              <a:off x="5536771" y="3655819"/>
              <a:ext cx="1461778" cy="36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984" dirty="0">
                  <a:solidFill>
                    <a:schemeClr val="bg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Small ZWD</a:t>
              </a:r>
              <a:endParaRPr kumimoji="1" lang="ja-JP" altLang="en-US" sz="1984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D07522E9-F2CB-4146-AD00-629493F2CF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3873" y="4053354"/>
              <a:ext cx="0" cy="122697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FE1C6661-416D-44D6-B7F0-5A66B27AF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6768" y="4053354"/>
              <a:ext cx="0" cy="887936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A3BC5FE9-3C7D-4D88-B95D-8EF06A01A4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150" y="4039498"/>
              <a:ext cx="0" cy="560503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921D8FC-229B-41EF-9D0F-077428F9F829}"/>
              </a:ext>
            </a:extLst>
          </p:cNvPr>
          <p:cNvGrpSpPr/>
          <p:nvPr/>
        </p:nvGrpSpPr>
        <p:grpSpPr>
          <a:xfrm>
            <a:off x="7964550" y="1189634"/>
            <a:ext cx="5080508" cy="5164023"/>
            <a:chOff x="6096000" y="130651"/>
            <a:chExt cx="4608945" cy="4684708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15238C8-EDB5-416E-9F14-3BCEB1445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425" t="26801" r="51852" b="23233"/>
            <a:stretch/>
          </p:blipFill>
          <p:spPr>
            <a:xfrm>
              <a:off x="6096000" y="130651"/>
              <a:ext cx="4608945" cy="46847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E546019-19F7-4E68-9585-F22464A3F8EF}"/>
                </a:ext>
              </a:extLst>
            </p:cNvPr>
            <p:cNvSpPr txBox="1"/>
            <p:nvPr/>
          </p:nvSpPr>
          <p:spPr>
            <a:xfrm>
              <a:off x="6908800" y="743711"/>
              <a:ext cx="1409425" cy="36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984"/>
                <a:t>Shoji</a:t>
              </a:r>
              <a:r>
                <a:rPr kumimoji="1" lang="ja-JP" altLang="en-US" sz="1984" dirty="0"/>
                <a:t> </a:t>
              </a:r>
              <a:r>
                <a:rPr kumimoji="1" lang="en-US" altLang="ja-JP" sz="1984" dirty="0"/>
                <a:t>(2013)</a:t>
              </a:r>
              <a:endParaRPr kumimoji="1" lang="ja-JP" altLang="en-US" sz="1984" dirty="0"/>
            </a:p>
          </p:txBody>
        </p:sp>
      </p:grpSp>
      <p:grpSp>
        <p:nvGrpSpPr>
          <p:cNvPr id="152" name="グループ化 151">
            <a:extLst>
              <a:ext uri="{FF2B5EF4-FFF2-40B4-BE49-F238E27FC236}">
                <a16:creationId xmlns:a16="http://schemas.microsoft.com/office/drawing/2014/main" id="{BBBA4E3D-DEB2-4D56-9213-1A2E1165B492}"/>
              </a:ext>
            </a:extLst>
          </p:cNvPr>
          <p:cNvGrpSpPr/>
          <p:nvPr/>
        </p:nvGrpSpPr>
        <p:grpSpPr>
          <a:xfrm>
            <a:off x="1198184" y="464230"/>
            <a:ext cx="7374957" cy="4439182"/>
            <a:chOff x="1075236" y="397991"/>
            <a:chExt cx="6690427" cy="4027145"/>
          </a:xfrm>
        </p:grpSpPr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55A3946B-AC1A-42AC-9376-19A6314F81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63409" y="719815"/>
              <a:ext cx="2797659" cy="370272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B031AEBB-9D60-4293-896F-F5ED80790D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0591" y="678178"/>
              <a:ext cx="2938985" cy="374695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69">
              <a:extLst>
                <a:ext uri="{FF2B5EF4-FFF2-40B4-BE49-F238E27FC236}">
                  <a16:creationId xmlns:a16="http://schemas.microsoft.com/office/drawing/2014/main" id="{659EA6BB-315D-4EA4-9B34-0E2A22924052}"/>
                </a:ext>
              </a:extLst>
            </p:cNvPr>
            <p:cNvGrpSpPr>
              <a:grpSpLocks/>
            </p:cNvGrpSpPr>
            <p:nvPr/>
          </p:nvGrpSpPr>
          <p:grpSpPr bwMode="auto">
            <a:xfrm rot="-1142420">
              <a:off x="1075236" y="397991"/>
              <a:ext cx="542925" cy="185737"/>
              <a:chOff x="3255" y="1705"/>
              <a:chExt cx="549" cy="225"/>
            </a:xfrm>
          </p:grpSpPr>
          <p:sp>
            <p:nvSpPr>
              <p:cNvPr id="57" name="Freeform 70">
                <a:extLst>
                  <a:ext uri="{FF2B5EF4-FFF2-40B4-BE49-F238E27FC236}">
                    <a16:creationId xmlns:a16="http://schemas.microsoft.com/office/drawing/2014/main" id="{D79561EF-59A0-4C6D-AA17-B8461AC80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839"/>
                <a:ext cx="157" cy="75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25" y="2"/>
                  </a:cxn>
                  <a:cxn ang="0">
                    <a:pos x="31" y="1"/>
                  </a:cxn>
                  <a:cxn ang="0">
                    <a:pos x="37" y="0"/>
                  </a:cxn>
                  <a:cxn ang="0">
                    <a:pos x="44" y="0"/>
                  </a:cxn>
                  <a:cxn ang="0">
                    <a:pos x="51" y="0"/>
                  </a:cxn>
                  <a:cxn ang="0">
                    <a:pos x="57" y="0"/>
                  </a:cxn>
                  <a:cxn ang="0">
                    <a:pos x="63" y="1"/>
                  </a:cxn>
                  <a:cxn ang="0">
                    <a:pos x="71" y="2"/>
                  </a:cxn>
                  <a:cxn ang="0">
                    <a:pos x="79" y="2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7" y="9"/>
                  </a:cxn>
                  <a:cxn ang="0">
                    <a:pos x="115" y="12"/>
                  </a:cxn>
                  <a:cxn ang="0">
                    <a:pos x="125" y="16"/>
                  </a:cxn>
                  <a:cxn ang="0">
                    <a:pos x="135" y="20"/>
                  </a:cxn>
                  <a:cxn ang="0">
                    <a:pos x="143" y="25"/>
                  </a:cxn>
                  <a:cxn ang="0">
                    <a:pos x="156" y="32"/>
                  </a:cxn>
                  <a:cxn ang="0">
                    <a:pos x="137" y="74"/>
                  </a:cxn>
                  <a:cxn ang="0">
                    <a:pos x="130" y="69"/>
                  </a:cxn>
                  <a:cxn ang="0">
                    <a:pos x="119" y="64"/>
                  </a:cxn>
                  <a:cxn ang="0">
                    <a:pos x="109" y="59"/>
                  </a:cxn>
                  <a:cxn ang="0">
                    <a:pos x="99" y="55"/>
                  </a:cxn>
                  <a:cxn ang="0">
                    <a:pos x="90" y="51"/>
                  </a:cxn>
                  <a:cxn ang="0">
                    <a:pos x="82" y="49"/>
                  </a:cxn>
                  <a:cxn ang="0">
                    <a:pos x="74" y="47"/>
                  </a:cxn>
                  <a:cxn ang="0">
                    <a:pos x="66" y="45"/>
                  </a:cxn>
                  <a:cxn ang="0">
                    <a:pos x="59" y="44"/>
                  </a:cxn>
                  <a:cxn ang="0">
                    <a:pos x="51" y="43"/>
                  </a:cxn>
                  <a:cxn ang="0">
                    <a:pos x="44" y="42"/>
                  </a:cxn>
                  <a:cxn ang="0">
                    <a:pos x="38" y="42"/>
                  </a:cxn>
                  <a:cxn ang="0">
                    <a:pos x="32" y="42"/>
                  </a:cxn>
                  <a:cxn ang="0">
                    <a:pos x="25" y="42"/>
                  </a:cxn>
                  <a:cxn ang="0">
                    <a:pos x="20" y="42"/>
                  </a:cxn>
                  <a:cxn ang="0">
                    <a:pos x="14" y="42"/>
                  </a:cxn>
                  <a:cxn ang="0">
                    <a:pos x="9" y="43"/>
                  </a:cxn>
                  <a:cxn ang="0">
                    <a:pos x="5" y="43"/>
                  </a:cxn>
                  <a:cxn ang="0">
                    <a:pos x="0" y="44"/>
                  </a:cxn>
                  <a:cxn ang="0">
                    <a:pos x="19" y="2"/>
                  </a:cxn>
                </a:cxnLst>
                <a:rect l="0" t="0" r="r" b="b"/>
                <a:pathLst>
                  <a:path w="157" h="75">
                    <a:moveTo>
                      <a:pt x="19" y="2"/>
                    </a:moveTo>
                    <a:lnTo>
                      <a:pt x="25" y="2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51" y="0"/>
                    </a:lnTo>
                    <a:lnTo>
                      <a:pt x="57" y="0"/>
                    </a:lnTo>
                    <a:lnTo>
                      <a:pt x="63" y="1"/>
                    </a:lnTo>
                    <a:lnTo>
                      <a:pt x="71" y="2"/>
                    </a:lnTo>
                    <a:lnTo>
                      <a:pt x="79" y="2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7" y="9"/>
                    </a:lnTo>
                    <a:lnTo>
                      <a:pt x="115" y="12"/>
                    </a:lnTo>
                    <a:lnTo>
                      <a:pt x="125" y="16"/>
                    </a:lnTo>
                    <a:lnTo>
                      <a:pt x="135" y="20"/>
                    </a:lnTo>
                    <a:lnTo>
                      <a:pt x="143" y="25"/>
                    </a:lnTo>
                    <a:lnTo>
                      <a:pt x="156" y="32"/>
                    </a:lnTo>
                    <a:lnTo>
                      <a:pt x="137" y="74"/>
                    </a:lnTo>
                    <a:lnTo>
                      <a:pt x="130" y="69"/>
                    </a:lnTo>
                    <a:lnTo>
                      <a:pt x="119" y="64"/>
                    </a:lnTo>
                    <a:lnTo>
                      <a:pt x="109" y="59"/>
                    </a:lnTo>
                    <a:lnTo>
                      <a:pt x="99" y="55"/>
                    </a:lnTo>
                    <a:lnTo>
                      <a:pt x="90" y="51"/>
                    </a:lnTo>
                    <a:lnTo>
                      <a:pt x="82" y="49"/>
                    </a:lnTo>
                    <a:lnTo>
                      <a:pt x="74" y="47"/>
                    </a:lnTo>
                    <a:lnTo>
                      <a:pt x="66" y="45"/>
                    </a:lnTo>
                    <a:lnTo>
                      <a:pt x="59" y="44"/>
                    </a:lnTo>
                    <a:lnTo>
                      <a:pt x="51" y="43"/>
                    </a:lnTo>
                    <a:lnTo>
                      <a:pt x="44" y="42"/>
                    </a:lnTo>
                    <a:lnTo>
                      <a:pt x="38" y="42"/>
                    </a:lnTo>
                    <a:lnTo>
                      <a:pt x="32" y="42"/>
                    </a:lnTo>
                    <a:lnTo>
                      <a:pt x="25" y="42"/>
                    </a:lnTo>
                    <a:lnTo>
                      <a:pt x="20" y="42"/>
                    </a:lnTo>
                    <a:lnTo>
                      <a:pt x="14" y="42"/>
                    </a:lnTo>
                    <a:lnTo>
                      <a:pt x="9" y="43"/>
                    </a:lnTo>
                    <a:lnTo>
                      <a:pt x="5" y="43"/>
                    </a:lnTo>
                    <a:lnTo>
                      <a:pt x="0" y="44"/>
                    </a:lnTo>
                    <a:lnTo>
                      <a:pt x="19" y="2"/>
                    </a:lnTo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69804"/>
                      <a:invGamma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grpSp>
            <p:nvGrpSpPr>
              <p:cNvPr id="58" name="Group 71">
                <a:extLst>
                  <a:ext uri="{FF2B5EF4-FFF2-40B4-BE49-F238E27FC236}">
                    <a16:creationId xmlns:a16="http://schemas.microsoft.com/office/drawing/2014/main" id="{7344F2FC-8ED1-4F64-86A6-8562674351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82" y="1808"/>
                <a:ext cx="97" cy="63"/>
                <a:chOff x="3482" y="1808"/>
                <a:chExt cx="97" cy="63"/>
              </a:xfrm>
            </p:grpSpPr>
            <p:sp>
              <p:nvSpPr>
                <p:cNvPr id="99" name="Line 72">
                  <a:extLst>
                    <a:ext uri="{FF2B5EF4-FFF2-40B4-BE49-F238E27FC236}">
                      <a16:creationId xmlns:a16="http://schemas.microsoft.com/office/drawing/2014/main" id="{FE32E4DE-ECF0-4D9F-BBB2-2D51967F26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83" y="1827"/>
                  <a:ext cx="96" cy="28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00" name="Line 73">
                  <a:extLst>
                    <a:ext uri="{FF2B5EF4-FFF2-40B4-BE49-F238E27FC236}">
                      <a16:creationId xmlns:a16="http://schemas.microsoft.com/office/drawing/2014/main" id="{79107E7D-9DA1-4C2A-88DB-BEC34D2983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17" y="1809"/>
                  <a:ext cx="34" cy="6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01" name="Line 74">
                  <a:extLst>
                    <a:ext uri="{FF2B5EF4-FFF2-40B4-BE49-F238E27FC236}">
                      <a16:creationId xmlns:a16="http://schemas.microsoft.com/office/drawing/2014/main" id="{228B3EFD-D6D8-47DD-8A3C-4C930D0D1F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51" y="1827"/>
                  <a:ext cx="28" cy="44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02" name="Line 75">
                  <a:extLst>
                    <a:ext uri="{FF2B5EF4-FFF2-40B4-BE49-F238E27FC236}">
                      <a16:creationId xmlns:a16="http://schemas.microsoft.com/office/drawing/2014/main" id="{5E077198-2989-4852-9B06-2938B560B4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482" y="1854"/>
                  <a:ext cx="69" cy="1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03" name="Line 76">
                  <a:extLst>
                    <a:ext uri="{FF2B5EF4-FFF2-40B4-BE49-F238E27FC236}">
                      <a16:creationId xmlns:a16="http://schemas.microsoft.com/office/drawing/2014/main" id="{AAE29AC2-B475-4BC8-B1CB-08B61CEEFC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83" y="1808"/>
                  <a:ext cx="33" cy="4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59" name="Group 77">
                <a:extLst>
                  <a:ext uri="{FF2B5EF4-FFF2-40B4-BE49-F238E27FC236}">
                    <a16:creationId xmlns:a16="http://schemas.microsoft.com/office/drawing/2014/main" id="{14EDB483-A47A-4DB1-A98D-8B7144ADFD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33" y="1795"/>
                <a:ext cx="190" cy="40"/>
                <a:chOff x="3433" y="1795"/>
                <a:chExt cx="190" cy="40"/>
              </a:xfrm>
            </p:grpSpPr>
            <p:sp>
              <p:nvSpPr>
                <p:cNvPr id="97" name="Line 78">
                  <a:extLst>
                    <a:ext uri="{FF2B5EF4-FFF2-40B4-BE49-F238E27FC236}">
                      <a16:creationId xmlns:a16="http://schemas.microsoft.com/office/drawing/2014/main" id="{1A280202-8422-4D6A-ACEA-C06F318765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4" y="1797"/>
                  <a:ext cx="188" cy="38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98" name="Line 79">
                  <a:extLst>
                    <a:ext uri="{FF2B5EF4-FFF2-40B4-BE49-F238E27FC236}">
                      <a16:creationId xmlns:a16="http://schemas.microsoft.com/office/drawing/2014/main" id="{E9E8390D-6286-4A8D-B23B-DD5D238F97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3" y="1795"/>
                  <a:ext cx="190" cy="4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60" name="Group 80">
                <a:extLst>
                  <a:ext uri="{FF2B5EF4-FFF2-40B4-BE49-F238E27FC236}">
                    <a16:creationId xmlns:a16="http://schemas.microsoft.com/office/drawing/2014/main" id="{67BFC89D-55CD-4BF3-8188-4324EBB117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87" y="1717"/>
                <a:ext cx="109" cy="94"/>
                <a:chOff x="3487" y="1717"/>
                <a:chExt cx="109" cy="94"/>
              </a:xfrm>
            </p:grpSpPr>
            <p:sp>
              <p:nvSpPr>
                <p:cNvPr id="94" name="Freeform 81">
                  <a:extLst>
                    <a:ext uri="{FF2B5EF4-FFF2-40B4-BE49-F238E27FC236}">
                      <a16:creationId xmlns:a16="http://schemas.microsoft.com/office/drawing/2014/main" id="{96CF6A84-9A96-4E7F-800F-D37BF5066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1717"/>
                  <a:ext cx="97" cy="71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96" y="14"/>
                    </a:cxn>
                    <a:cxn ang="0">
                      <a:pos x="84" y="70"/>
                    </a:cxn>
                    <a:cxn ang="0">
                      <a:pos x="0" y="56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97" h="71">
                      <a:moveTo>
                        <a:pt x="12" y="0"/>
                      </a:moveTo>
                      <a:lnTo>
                        <a:pt x="96" y="14"/>
                      </a:lnTo>
                      <a:lnTo>
                        <a:pt x="84" y="70"/>
                      </a:lnTo>
                      <a:lnTo>
                        <a:pt x="0" y="56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FFFF0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95" name="Freeform 82">
                  <a:extLst>
                    <a:ext uri="{FF2B5EF4-FFF2-40B4-BE49-F238E27FC236}">
                      <a16:creationId xmlns:a16="http://schemas.microsoft.com/office/drawing/2014/main" id="{CE901F95-02FC-40AC-9D59-E16E76A2A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1" y="1731"/>
                  <a:ext cx="25" cy="80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24" y="49"/>
                    </a:cxn>
                    <a:cxn ang="0">
                      <a:pos x="17" y="79"/>
                    </a:cxn>
                    <a:cxn ang="0">
                      <a:pos x="0" y="56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5" h="80">
                      <a:moveTo>
                        <a:pt x="12" y="0"/>
                      </a:moveTo>
                      <a:lnTo>
                        <a:pt x="24" y="49"/>
                      </a:lnTo>
                      <a:lnTo>
                        <a:pt x="17" y="79"/>
                      </a:lnTo>
                      <a:lnTo>
                        <a:pt x="0" y="56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FFFF0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96" name="Freeform 83">
                  <a:extLst>
                    <a:ext uri="{FF2B5EF4-FFF2-40B4-BE49-F238E27FC236}">
                      <a16:creationId xmlns:a16="http://schemas.microsoft.com/office/drawing/2014/main" id="{9AD9B644-CAD6-4322-BA27-B490CA7428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1773"/>
                  <a:ext cx="102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4" y="14"/>
                    </a:cxn>
                    <a:cxn ang="0">
                      <a:pos x="101" y="36"/>
                    </a:cxn>
                    <a:cxn ang="0">
                      <a:pos x="39" y="2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2" h="37">
                      <a:moveTo>
                        <a:pt x="0" y="0"/>
                      </a:moveTo>
                      <a:lnTo>
                        <a:pt x="84" y="14"/>
                      </a:lnTo>
                      <a:lnTo>
                        <a:pt x="101" y="36"/>
                      </a:lnTo>
                      <a:lnTo>
                        <a:pt x="39" y="2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0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61" name="Group 84">
                <a:extLst>
                  <a:ext uri="{FF2B5EF4-FFF2-40B4-BE49-F238E27FC236}">
                    <a16:creationId xmlns:a16="http://schemas.microsoft.com/office/drawing/2014/main" id="{404F7D82-D09C-4F37-8DBE-1CCF69ED45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11" y="1734"/>
                <a:ext cx="52" cy="28"/>
                <a:chOff x="3511" y="1734"/>
                <a:chExt cx="52" cy="28"/>
              </a:xfrm>
            </p:grpSpPr>
            <p:sp>
              <p:nvSpPr>
                <p:cNvPr id="92" name="Oval 85">
                  <a:extLst>
                    <a:ext uri="{FF2B5EF4-FFF2-40B4-BE49-F238E27FC236}">
                      <a16:creationId xmlns:a16="http://schemas.microsoft.com/office/drawing/2014/main" id="{11A9B154-71A7-4FA7-9656-5F1E6E9AB2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460000">
                  <a:off x="3511" y="1734"/>
                  <a:ext cx="20" cy="2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69804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93" name="Oval 86">
                  <a:extLst>
                    <a:ext uri="{FF2B5EF4-FFF2-40B4-BE49-F238E27FC236}">
                      <a16:creationId xmlns:a16="http://schemas.microsoft.com/office/drawing/2014/main" id="{5EA79D9A-ABCB-4E98-ABF1-2ADC6C3F3D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460000">
                  <a:off x="3544" y="1741"/>
                  <a:ext cx="19" cy="2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69804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62" name="Group 87">
                <a:extLst>
                  <a:ext uri="{FF2B5EF4-FFF2-40B4-BE49-F238E27FC236}">
                    <a16:creationId xmlns:a16="http://schemas.microsoft.com/office/drawing/2014/main" id="{B7F7D6F8-B4FC-4146-A7A7-60B397230C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5" y="1705"/>
                <a:ext cx="199" cy="152"/>
                <a:chOff x="3255" y="1705"/>
                <a:chExt cx="199" cy="152"/>
              </a:xfrm>
            </p:grpSpPr>
            <p:sp>
              <p:nvSpPr>
                <p:cNvPr id="79" name="Freeform 88">
                  <a:extLst>
                    <a:ext uri="{FF2B5EF4-FFF2-40B4-BE49-F238E27FC236}">
                      <a16:creationId xmlns:a16="http://schemas.microsoft.com/office/drawing/2014/main" id="{A1ECBFA0-8E44-434D-9609-7018A5715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5" y="1705"/>
                  <a:ext cx="199" cy="152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198" y="32"/>
                    </a:cxn>
                    <a:cxn ang="0">
                      <a:pos x="175" y="151"/>
                    </a:cxn>
                    <a:cxn ang="0">
                      <a:pos x="0" y="119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199" h="152">
                      <a:moveTo>
                        <a:pt x="24" y="0"/>
                      </a:moveTo>
                      <a:lnTo>
                        <a:pt x="198" y="32"/>
                      </a:lnTo>
                      <a:lnTo>
                        <a:pt x="175" y="151"/>
                      </a:lnTo>
                      <a:lnTo>
                        <a:pt x="0" y="119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000066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grpSp>
              <p:nvGrpSpPr>
                <p:cNvPr id="80" name="Group 89">
                  <a:extLst>
                    <a:ext uri="{FF2B5EF4-FFF2-40B4-BE49-F238E27FC236}">
                      <a16:creationId xmlns:a16="http://schemas.microsoft.com/office/drawing/2014/main" id="{D4589ADE-1F93-485E-AD7C-523F3602B9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62" y="1712"/>
                  <a:ext cx="185" cy="139"/>
                  <a:chOff x="3262" y="1712"/>
                  <a:chExt cx="185" cy="139"/>
                </a:xfrm>
              </p:grpSpPr>
              <p:grpSp>
                <p:nvGrpSpPr>
                  <p:cNvPr id="81" name="Group 90">
                    <a:extLst>
                      <a:ext uri="{FF2B5EF4-FFF2-40B4-BE49-F238E27FC236}">
                        <a16:creationId xmlns:a16="http://schemas.microsoft.com/office/drawing/2014/main" id="{B850ACA8-5DEE-4767-879F-ABB30A29E9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85" y="1712"/>
                    <a:ext cx="138" cy="139"/>
                    <a:chOff x="3285" y="1712"/>
                    <a:chExt cx="138" cy="139"/>
                  </a:xfrm>
                </p:grpSpPr>
                <p:sp>
                  <p:nvSpPr>
                    <p:cNvPr id="87" name="Line 91">
                      <a:extLst>
                        <a:ext uri="{FF2B5EF4-FFF2-40B4-BE49-F238E27FC236}">
                          <a16:creationId xmlns:a16="http://schemas.microsoft.com/office/drawing/2014/main" id="{2750D8F5-6AF6-4B7B-AE7D-DB05B56E7CD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00" y="1733"/>
                      <a:ext cx="23" cy="1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88" name="Line 92">
                      <a:extLst>
                        <a:ext uri="{FF2B5EF4-FFF2-40B4-BE49-F238E27FC236}">
                          <a16:creationId xmlns:a16="http://schemas.microsoft.com/office/drawing/2014/main" id="{E61CE4D7-7E70-490E-A634-3F05FDFDB2E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71" y="1728"/>
                      <a:ext cx="23" cy="11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89" name="Line 93">
                      <a:extLst>
                        <a:ext uri="{FF2B5EF4-FFF2-40B4-BE49-F238E27FC236}">
                          <a16:creationId xmlns:a16="http://schemas.microsoft.com/office/drawing/2014/main" id="{EE6033C7-1F22-4D14-9833-C20DB89B977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43" y="1721"/>
                      <a:ext cx="23" cy="1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90" name="Line 94">
                      <a:extLst>
                        <a:ext uri="{FF2B5EF4-FFF2-40B4-BE49-F238E27FC236}">
                          <a16:creationId xmlns:a16="http://schemas.microsoft.com/office/drawing/2014/main" id="{ACAD64CD-2D9C-4F52-B7A9-91D5E606B24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13" y="1716"/>
                      <a:ext cx="25" cy="1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91" name="Line 95">
                      <a:extLst>
                        <a:ext uri="{FF2B5EF4-FFF2-40B4-BE49-F238E27FC236}">
                          <a16:creationId xmlns:a16="http://schemas.microsoft.com/office/drawing/2014/main" id="{821A414E-46BC-43A6-8AB7-F836A0A918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85" y="1712"/>
                      <a:ext cx="24" cy="11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</p:grpSp>
              <p:grpSp>
                <p:nvGrpSpPr>
                  <p:cNvPr id="82" name="Group 96">
                    <a:extLst>
                      <a:ext uri="{FF2B5EF4-FFF2-40B4-BE49-F238E27FC236}">
                        <a16:creationId xmlns:a16="http://schemas.microsoft.com/office/drawing/2014/main" id="{107490EF-C202-44CF-BB8A-35BDB7F4FA1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62" y="1731"/>
                    <a:ext cx="185" cy="100"/>
                    <a:chOff x="3262" y="1731"/>
                    <a:chExt cx="185" cy="100"/>
                  </a:xfrm>
                </p:grpSpPr>
                <p:sp>
                  <p:nvSpPr>
                    <p:cNvPr id="83" name="Line 97">
                      <a:extLst>
                        <a:ext uri="{FF2B5EF4-FFF2-40B4-BE49-F238E27FC236}">
                          <a16:creationId xmlns:a16="http://schemas.microsoft.com/office/drawing/2014/main" id="{897CCA6D-E686-4332-BEFF-1AA5784197F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76" y="1731"/>
                      <a:ext cx="171" cy="3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84" name="Line 98">
                      <a:extLst>
                        <a:ext uri="{FF2B5EF4-FFF2-40B4-BE49-F238E27FC236}">
                          <a16:creationId xmlns:a16="http://schemas.microsoft.com/office/drawing/2014/main" id="{76728A0E-5417-48C3-96C4-0197BF3D2D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72" y="1753"/>
                      <a:ext cx="170" cy="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85" name="Line 99">
                      <a:extLst>
                        <a:ext uri="{FF2B5EF4-FFF2-40B4-BE49-F238E27FC236}">
                          <a16:creationId xmlns:a16="http://schemas.microsoft.com/office/drawing/2014/main" id="{2B75D5E9-D6F4-40AD-BA8B-D3A3DA7C593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5" y="1777"/>
                      <a:ext cx="173" cy="3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86" name="Line 100">
                      <a:extLst>
                        <a:ext uri="{FF2B5EF4-FFF2-40B4-BE49-F238E27FC236}">
                          <a16:creationId xmlns:a16="http://schemas.microsoft.com/office/drawing/2014/main" id="{9B909A89-CDEB-4F41-AE90-5B7275C4342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2" y="1800"/>
                      <a:ext cx="172" cy="3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</p:grpSp>
            </p:grpSp>
          </p:grpSp>
          <p:grpSp>
            <p:nvGrpSpPr>
              <p:cNvPr id="63" name="Group 101">
                <a:extLst>
                  <a:ext uri="{FF2B5EF4-FFF2-40B4-BE49-F238E27FC236}">
                    <a16:creationId xmlns:a16="http://schemas.microsoft.com/office/drawing/2014/main" id="{80FDC1D0-992A-40D6-BE46-BE4A6F336A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5" y="1779"/>
                <a:ext cx="199" cy="151"/>
                <a:chOff x="3605" y="1779"/>
                <a:chExt cx="199" cy="151"/>
              </a:xfrm>
            </p:grpSpPr>
            <p:sp>
              <p:nvSpPr>
                <p:cNvPr id="66" name="Freeform 102">
                  <a:extLst>
                    <a:ext uri="{FF2B5EF4-FFF2-40B4-BE49-F238E27FC236}">
                      <a16:creationId xmlns:a16="http://schemas.microsoft.com/office/drawing/2014/main" id="{0631F547-EF3B-457D-A544-7C97B11F06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" y="1779"/>
                  <a:ext cx="199" cy="151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198" y="31"/>
                    </a:cxn>
                    <a:cxn ang="0">
                      <a:pos x="175" y="150"/>
                    </a:cxn>
                    <a:cxn ang="0">
                      <a:pos x="0" y="11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99" h="151">
                      <a:moveTo>
                        <a:pt x="23" y="0"/>
                      </a:moveTo>
                      <a:lnTo>
                        <a:pt x="198" y="31"/>
                      </a:lnTo>
                      <a:lnTo>
                        <a:pt x="175" y="150"/>
                      </a:lnTo>
                      <a:lnTo>
                        <a:pt x="0" y="119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000066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grpSp>
              <p:nvGrpSpPr>
                <p:cNvPr id="67" name="Group 103">
                  <a:extLst>
                    <a:ext uri="{FF2B5EF4-FFF2-40B4-BE49-F238E27FC236}">
                      <a16:creationId xmlns:a16="http://schemas.microsoft.com/office/drawing/2014/main" id="{9351A627-EF67-48D3-9CFA-356C42FE78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12" y="1784"/>
                  <a:ext cx="185" cy="140"/>
                  <a:chOff x="3612" y="1784"/>
                  <a:chExt cx="185" cy="140"/>
                </a:xfrm>
              </p:grpSpPr>
              <p:grpSp>
                <p:nvGrpSpPr>
                  <p:cNvPr id="68" name="Group 104">
                    <a:extLst>
                      <a:ext uri="{FF2B5EF4-FFF2-40B4-BE49-F238E27FC236}">
                        <a16:creationId xmlns:a16="http://schemas.microsoft.com/office/drawing/2014/main" id="{4A2D3E5B-A831-4098-8322-847F0CAED92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35" y="1784"/>
                    <a:ext cx="138" cy="140"/>
                    <a:chOff x="3635" y="1784"/>
                    <a:chExt cx="138" cy="140"/>
                  </a:xfrm>
                </p:grpSpPr>
                <p:sp>
                  <p:nvSpPr>
                    <p:cNvPr id="74" name="Line 105">
                      <a:extLst>
                        <a:ext uri="{FF2B5EF4-FFF2-40B4-BE49-F238E27FC236}">
                          <a16:creationId xmlns:a16="http://schemas.microsoft.com/office/drawing/2014/main" id="{A3A3D3CB-688E-4339-93DB-AA6A08D1BEA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50" y="1806"/>
                      <a:ext cx="23" cy="1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75" name="Line 106">
                      <a:extLst>
                        <a:ext uri="{FF2B5EF4-FFF2-40B4-BE49-F238E27FC236}">
                          <a16:creationId xmlns:a16="http://schemas.microsoft.com/office/drawing/2014/main" id="{C1271812-7AEE-46E7-9466-300F9FED0E9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21" y="1801"/>
                      <a:ext cx="23" cy="11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76" name="Line 107">
                      <a:extLst>
                        <a:ext uri="{FF2B5EF4-FFF2-40B4-BE49-F238E27FC236}">
                          <a16:creationId xmlns:a16="http://schemas.microsoft.com/office/drawing/2014/main" id="{A47B3587-7C5B-4BEB-9B0F-6007756690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93" y="1795"/>
                      <a:ext cx="22" cy="1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77" name="Line 108">
                      <a:extLst>
                        <a:ext uri="{FF2B5EF4-FFF2-40B4-BE49-F238E27FC236}">
                          <a16:creationId xmlns:a16="http://schemas.microsoft.com/office/drawing/2014/main" id="{2533AEB1-177D-4B50-91E2-30DD69EAE6B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64" y="1789"/>
                      <a:ext cx="23" cy="1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78" name="Line 109">
                      <a:extLst>
                        <a:ext uri="{FF2B5EF4-FFF2-40B4-BE49-F238E27FC236}">
                          <a16:creationId xmlns:a16="http://schemas.microsoft.com/office/drawing/2014/main" id="{A6953625-3F32-4BDE-ACE0-DFEBF19DE3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5" y="1784"/>
                      <a:ext cx="24" cy="1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</p:grpSp>
              <p:grpSp>
                <p:nvGrpSpPr>
                  <p:cNvPr id="69" name="Group 110">
                    <a:extLst>
                      <a:ext uri="{FF2B5EF4-FFF2-40B4-BE49-F238E27FC236}">
                        <a16:creationId xmlns:a16="http://schemas.microsoft.com/office/drawing/2014/main" id="{8D785535-50E6-4A4B-B483-1577CAECAE7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12" y="1802"/>
                    <a:ext cx="185" cy="101"/>
                    <a:chOff x="3612" y="1802"/>
                    <a:chExt cx="185" cy="101"/>
                  </a:xfrm>
                </p:grpSpPr>
                <p:sp>
                  <p:nvSpPr>
                    <p:cNvPr id="70" name="Line 111">
                      <a:extLst>
                        <a:ext uri="{FF2B5EF4-FFF2-40B4-BE49-F238E27FC236}">
                          <a16:creationId xmlns:a16="http://schemas.microsoft.com/office/drawing/2014/main" id="{0A57A1EE-8EED-48AB-BEE3-C9B264874ED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25" y="1802"/>
                      <a:ext cx="172" cy="3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71" name="Line 112">
                      <a:extLst>
                        <a:ext uri="{FF2B5EF4-FFF2-40B4-BE49-F238E27FC236}">
                          <a16:creationId xmlns:a16="http://schemas.microsoft.com/office/drawing/2014/main" id="{1C2E1C3A-58FB-4F65-9464-63FF83E3D2B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21" y="1827"/>
                      <a:ext cx="172" cy="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72" name="Line 113">
                      <a:extLst>
                        <a:ext uri="{FF2B5EF4-FFF2-40B4-BE49-F238E27FC236}">
                          <a16:creationId xmlns:a16="http://schemas.microsoft.com/office/drawing/2014/main" id="{624C7812-BB9B-42B1-AFCA-27A042C1474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6" y="1850"/>
                      <a:ext cx="173" cy="3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73" name="Line 114">
                      <a:extLst>
                        <a:ext uri="{FF2B5EF4-FFF2-40B4-BE49-F238E27FC236}">
                          <a16:creationId xmlns:a16="http://schemas.microsoft.com/office/drawing/2014/main" id="{C3E737AF-53CB-41FD-84FE-BF29FEF8234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2" y="1873"/>
                      <a:ext cx="172" cy="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</p:grpSp>
            </p:grpSp>
          </p:grpSp>
          <p:sp>
            <p:nvSpPr>
              <p:cNvPr id="64" name="Freeform 115">
                <a:extLst>
                  <a:ext uri="{FF2B5EF4-FFF2-40B4-BE49-F238E27FC236}">
                    <a16:creationId xmlns:a16="http://schemas.microsoft.com/office/drawing/2014/main" id="{78410F6F-C76D-4267-B178-F77E28D85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1774"/>
                <a:ext cx="93" cy="81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92" y="21"/>
                  </a:cxn>
                  <a:cxn ang="0">
                    <a:pos x="79" y="26"/>
                  </a:cxn>
                  <a:cxn ang="0">
                    <a:pos x="69" y="33"/>
                  </a:cxn>
                  <a:cxn ang="0">
                    <a:pos x="57" y="41"/>
                  </a:cxn>
                  <a:cxn ang="0">
                    <a:pos x="50" y="47"/>
                  </a:cxn>
                  <a:cxn ang="0">
                    <a:pos x="42" y="56"/>
                  </a:cxn>
                  <a:cxn ang="0">
                    <a:pos x="38" y="62"/>
                  </a:cxn>
                  <a:cxn ang="0">
                    <a:pos x="33" y="68"/>
                  </a:cxn>
                  <a:cxn ang="0">
                    <a:pos x="29" y="73"/>
                  </a:cxn>
                  <a:cxn ang="0">
                    <a:pos x="26" y="80"/>
                  </a:cxn>
                  <a:cxn ang="0">
                    <a:pos x="0" y="57"/>
                  </a:cxn>
                  <a:cxn ang="0">
                    <a:pos x="3" y="52"/>
                  </a:cxn>
                  <a:cxn ang="0">
                    <a:pos x="6" y="46"/>
                  </a:cxn>
                  <a:cxn ang="0">
                    <a:pos x="11" y="41"/>
                  </a:cxn>
                  <a:cxn ang="0">
                    <a:pos x="15" y="35"/>
                  </a:cxn>
                  <a:cxn ang="0">
                    <a:pos x="20" y="30"/>
                  </a:cxn>
                  <a:cxn ang="0">
                    <a:pos x="24" y="26"/>
                  </a:cxn>
                  <a:cxn ang="0">
                    <a:pos x="29" y="22"/>
                  </a:cxn>
                  <a:cxn ang="0">
                    <a:pos x="35" y="17"/>
                  </a:cxn>
                  <a:cxn ang="0">
                    <a:pos x="40" y="13"/>
                  </a:cxn>
                  <a:cxn ang="0">
                    <a:pos x="48" y="9"/>
                  </a:cxn>
                  <a:cxn ang="0">
                    <a:pos x="55" y="6"/>
                  </a:cxn>
                  <a:cxn ang="0">
                    <a:pos x="62" y="3"/>
                  </a:cxn>
                  <a:cxn ang="0">
                    <a:pos x="68" y="0"/>
                  </a:cxn>
                </a:cxnLst>
                <a:rect l="0" t="0" r="r" b="b"/>
                <a:pathLst>
                  <a:path w="93" h="81">
                    <a:moveTo>
                      <a:pt x="68" y="0"/>
                    </a:moveTo>
                    <a:lnTo>
                      <a:pt x="92" y="21"/>
                    </a:lnTo>
                    <a:lnTo>
                      <a:pt x="79" y="26"/>
                    </a:lnTo>
                    <a:lnTo>
                      <a:pt x="69" y="33"/>
                    </a:lnTo>
                    <a:lnTo>
                      <a:pt x="57" y="41"/>
                    </a:lnTo>
                    <a:lnTo>
                      <a:pt x="50" y="47"/>
                    </a:lnTo>
                    <a:lnTo>
                      <a:pt x="42" y="56"/>
                    </a:lnTo>
                    <a:lnTo>
                      <a:pt x="38" y="62"/>
                    </a:lnTo>
                    <a:lnTo>
                      <a:pt x="33" y="68"/>
                    </a:lnTo>
                    <a:lnTo>
                      <a:pt x="29" y="73"/>
                    </a:lnTo>
                    <a:lnTo>
                      <a:pt x="26" y="80"/>
                    </a:lnTo>
                    <a:lnTo>
                      <a:pt x="0" y="57"/>
                    </a:lnTo>
                    <a:lnTo>
                      <a:pt x="3" y="52"/>
                    </a:lnTo>
                    <a:lnTo>
                      <a:pt x="6" y="46"/>
                    </a:lnTo>
                    <a:lnTo>
                      <a:pt x="11" y="41"/>
                    </a:lnTo>
                    <a:lnTo>
                      <a:pt x="15" y="35"/>
                    </a:lnTo>
                    <a:lnTo>
                      <a:pt x="20" y="30"/>
                    </a:lnTo>
                    <a:lnTo>
                      <a:pt x="24" y="26"/>
                    </a:lnTo>
                    <a:lnTo>
                      <a:pt x="29" y="22"/>
                    </a:lnTo>
                    <a:lnTo>
                      <a:pt x="35" y="17"/>
                    </a:lnTo>
                    <a:lnTo>
                      <a:pt x="40" y="13"/>
                    </a:lnTo>
                    <a:lnTo>
                      <a:pt x="48" y="9"/>
                    </a:lnTo>
                    <a:lnTo>
                      <a:pt x="55" y="6"/>
                    </a:lnTo>
                    <a:lnTo>
                      <a:pt x="62" y="3"/>
                    </a:lnTo>
                    <a:lnTo>
                      <a:pt x="68" y="0"/>
                    </a:lnTo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69804"/>
                      <a:invGamma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65" name="Freeform 116">
                <a:extLst>
                  <a:ext uri="{FF2B5EF4-FFF2-40B4-BE49-F238E27FC236}">
                    <a16:creationId xmlns:a16="http://schemas.microsoft.com/office/drawing/2014/main" id="{B8599FA8-A6CF-4753-AA84-1518DB3E2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1786"/>
                <a:ext cx="108" cy="51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5" y="21"/>
                  </a:cxn>
                  <a:cxn ang="0">
                    <a:pos x="13" y="16"/>
                  </a:cxn>
                  <a:cxn ang="0">
                    <a:pos x="20" y="12"/>
                  </a:cxn>
                  <a:cxn ang="0">
                    <a:pos x="29" y="8"/>
                  </a:cxn>
                  <a:cxn ang="0">
                    <a:pos x="38" y="5"/>
                  </a:cxn>
                  <a:cxn ang="0">
                    <a:pos x="45" y="3"/>
                  </a:cxn>
                  <a:cxn ang="0">
                    <a:pos x="53" y="1"/>
                  </a:cxn>
                  <a:cxn ang="0">
                    <a:pos x="62" y="0"/>
                  </a:cxn>
                  <a:cxn ang="0">
                    <a:pos x="67" y="0"/>
                  </a:cxn>
                  <a:cxn ang="0">
                    <a:pos x="73" y="0"/>
                  </a:cxn>
                  <a:cxn ang="0">
                    <a:pos x="82" y="0"/>
                  </a:cxn>
                  <a:cxn ang="0">
                    <a:pos x="87" y="1"/>
                  </a:cxn>
                  <a:cxn ang="0">
                    <a:pos x="93" y="2"/>
                  </a:cxn>
                  <a:cxn ang="0">
                    <a:pos x="107" y="26"/>
                  </a:cxn>
                  <a:cxn ang="0">
                    <a:pos x="97" y="26"/>
                  </a:cxn>
                  <a:cxn ang="0">
                    <a:pos x="90" y="25"/>
                  </a:cxn>
                  <a:cxn ang="0">
                    <a:pos x="84" y="25"/>
                  </a:cxn>
                  <a:cxn ang="0">
                    <a:pos x="77" y="25"/>
                  </a:cxn>
                  <a:cxn ang="0">
                    <a:pos x="71" y="26"/>
                  </a:cxn>
                  <a:cxn ang="0">
                    <a:pos x="65" y="27"/>
                  </a:cxn>
                  <a:cxn ang="0">
                    <a:pos x="58" y="29"/>
                  </a:cxn>
                  <a:cxn ang="0">
                    <a:pos x="51" y="31"/>
                  </a:cxn>
                  <a:cxn ang="0">
                    <a:pos x="45" y="33"/>
                  </a:cxn>
                  <a:cxn ang="0">
                    <a:pos x="37" y="35"/>
                  </a:cxn>
                  <a:cxn ang="0">
                    <a:pos x="30" y="39"/>
                  </a:cxn>
                  <a:cxn ang="0">
                    <a:pos x="25" y="42"/>
                  </a:cxn>
                  <a:cxn ang="0">
                    <a:pos x="19" y="46"/>
                  </a:cxn>
                  <a:cxn ang="0">
                    <a:pos x="14" y="50"/>
                  </a:cxn>
                  <a:cxn ang="0">
                    <a:pos x="0" y="25"/>
                  </a:cxn>
                </a:cxnLst>
                <a:rect l="0" t="0" r="r" b="b"/>
                <a:pathLst>
                  <a:path w="108" h="51">
                    <a:moveTo>
                      <a:pt x="0" y="25"/>
                    </a:moveTo>
                    <a:lnTo>
                      <a:pt x="5" y="21"/>
                    </a:lnTo>
                    <a:lnTo>
                      <a:pt x="13" y="16"/>
                    </a:lnTo>
                    <a:lnTo>
                      <a:pt x="20" y="12"/>
                    </a:lnTo>
                    <a:lnTo>
                      <a:pt x="29" y="8"/>
                    </a:lnTo>
                    <a:lnTo>
                      <a:pt x="38" y="5"/>
                    </a:lnTo>
                    <a:lnTo>
                      <a:pt x="45" y="3"/>
                    </a:lnTo>
                    <a:lnTo>
                      <a:pt x="53" y="1"/>
                    </a:lnTo>
                    <a:lnTo>
                      <a:pt x="62" y="0"/>
                    </a:lnTo>
                    <a:lnTo>
                      <a:pt x="67" y="0"/>
                    </a:lnTo>
                    <a:lnTo>
                      <a:pt x="73" y="0"/>
                    </a:lnTo>
                    <a:lnTo>
                      <a:pt x="82" y="0"/>
                    </a:lnTo>
                    <a:lnTo>
                      <a:pt x="87" y="1"/>
                    </a:lnTo>
                    <a:lnTo>
                      <a:pt x="93" y="2"/>
                    </a:lnTo>
                    <a:lnTo>
                      <a:pt x="107" y="26"/>
                    </a:lnTo>
                    <a:lnTo>
                      <a:pt x="97" y="26"/>
                    </a:lnTo>
                    <a:lnTo>
                      <a:pt x="90" y="25"/>
                    </a:lnTo>
                    <a:lnTo>
                      <a:pt x="84" y="25"/>
                    </a:lnTo>
                    <a:lnTo>
                      <a:pt x="77" y="25"/>
                    </a:lnTo>
                    <a:lnTo>
                      <a:pt x="71" y="26"/>
                    </a:lnTo>
                    <a:lnTo>
                      <a:pt x="65" y="27"/>
                    </a:lnTo>
                    <a:lnTo>
                      <a:pt x="58" y="29"/>
                    </a:lnTo>
                    <a:lnTo>
                      <a:pt x="51" y="31"/>
                    </a:lnTo>
                    <a:lnTo>
                      <a:pt x="45" y="33"/>
                    </a:lnTo>
                    <a:lnTo>
                      <a:pt x="37" y="35"/>
                    </a:lnTo>
                    <a:lnTo>
                      <a:pt x="30" y="39"/>
                    </a:lnTo>
                    <a:lnTo>
                      <a:pt x="25" y="42"/>
                    </a:lnTo>
                    <a:lnTo>
                      <a:pt x="19" y="46"/>
                    </a:lnTo>
                    <a:lnTo>
                      <a:pt x="14" y="50"/>
                    </a:lnTo>
                    <a:lnTo>
                      <a:pt x="0" y="25"/>
                    </a:lnTo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69804"/>
                      <a:invGamma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  <p:grpSp>
          <p:nvGrpSpPr>
            <p:cNvPr id="104" name="Group 69">
              <a:extLst>
                <a:ext uri="{FF2B5EF4-FFF2-40B4-BE49-F238E27FC236}">
                  <a16:creationId xmlns:a16="http://schemas.microsoft.com/office/drawing/2014/main" id="{EAE82082-3C17-418B-875E-AA35A537DC52}"/>
                </a:ext>
              </a:extLst>
            </p:cNvPr>
            <p:cNvGrpSpPr>
              <a:grpSpLocks/>
            </p:cNvGrpSpPr>
            <p:nvPr/>
          </p:nvGrpSpPr>
          <p:grpSpPr bwMode="auto">
            <a:xfrm rot="1137581">
              <a:off x="7222738" y="469806"/>
              <a:ext cx="542925" cy="185737"/>
              <a:chOff x="3255" y="1705"/>
              <a:chExt cx="549" cy="225"/>
            </a:xfrm>
          </p:grpSpPr>
          <p:sp>
            <p:nvSpPr>
              <p:cNvPr id="105" name="Freeform 70">
                <a:extLst>
                  <a:ext uri="{FF2B5EF4-FFF2-40B4-BE49-F238E27FC236}">
                    <a16:creationId xmlns:a16="http://schemas.microsoft.com/office/drawing/2014/main" id="{BB739E31-CCCC-44D5-B29B-B782E354F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839"/>
                <a:ext cx="157" cy="75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25" y="2"/>
                  </a:cxn>
                  <a:cxn ang="0">
                    <a:pos x="31" y="1"/>
                  </a:cxn>
                  <a:cxn ang="0">
                    <a:pos x="37" y="0"/>
                  </a:cxn>
                  <a:cxn ang="0">
                    <a:pos x="44" y="0"/>
                  </a:cxn>
                  <a:cxn ang="0">
                    <a:pos x="51" y="0"/>
                  </a:cxn>
                  <a:cxn ang="0">
                    <a:pos x="57" y="0"/>
                  </a:cxn>
                  <a:cxn ang="0">
                    <a:pos x="63" y="1"/>
                  </a:cxn>
                  <a:cxn ang="0">
                    <a:pos x="71" y="2"/>
                  </a:cxn>
                  <a:cxn ang="0">
                    <a:pos x="79" y="2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7" y="9"/>
                  </a:cxn>
                  <a:cxn ang="0">
                    <a:pos x="115" y="12"/>
                  </a:cxn>
                  <a:cxn ang="0">
                    <a:pos x="125" y="16"/>
                  </a:cxn>
                  <a:cxn ang="0">
                    <a:pos x="135" y="20"/>
                  </a:cxn>
                  <a:cxn ang="0">
                    <a:pos x="143" y="25"/>
                  </a:cxn>
                  <a:cxn ang="0">
                    <a:pos x="156" y="32"/>
                  </a:cxn>
                  <a:cxn ang="0">
                    <a:pos x="137" y="74"/>
                  </a:cxn>
                  <a:cxn ang="0">
                    <a:pos x="130" y="69"/>
                  </a:cxn>
                  <a:cxn ang="0">
                    <a:pos x="119" y="64"/>
                  </a:cxn>
                  <a:cxn ang="0">
                    <a:pos x="109" y="59"/>
                  </a:cxn>
                  <a:cxn ang="0">
                    <a:pos x="99" y="55"/>
                  </a:cxn>
                  <a:cxn ang="0">
                    <a:pos x="90" y="51"/>
                  </a:cxn>
                  <a:cxn ang="0">
                    <a:pos x="82" y="49"/>
                  </a:cxn>
                  <a:cxn ang="0">
                    <a:pos x="74" y="47"/>
                  </a:cxn>
                  <a:cxn ang="0">
                    <a:pos x="66" y="45"/>
                  </a:cxn>
                  <a:cxn ang="0">
                    <a:pos x="59" y="44"/>
                  </a:cxn>
                  <a:cxn ang="0">
                    <a:pos x="51" y="43"/>
                  </a:cxn>
                  <a:cxn ang="0">
                    <a:pos x="44" y="42"/>
                  </a:cxn>
                  <a:cxn ang="0">
                    <a:pos x="38" y="42"/>
                  </a:cxn>
                  <a:cxn ang="0">
                    <a:pos x="32" y="42"/>
                  </a:cxn>
                  <a:cxn ang="0">
                    <a:pos x="25" y="42"/>
                  </a:cxn>
                  <a:cxn ang="0">
                    <a:pos x="20" y="42"/>
                  </a:cxn>
                  <a:cxn ang="0">
                    <a:pos x="14" y="42"/>
                  </a:cxn>
                  <a:cxn ang="0">
                    <a:pos x="9" y="43"/>
                  </a:cxn>
                  <a:cxn ang="0">
                    <a:pos x="5" y="43"/>
                  </a:cxn>
                  <a:cxn ang="0">
                    <a:pos x="0" y="44"/>
                  </a:cxn>
                  <a:cxn ang="0">
                    <a:pos x="19" y="2"/>
                  </a:cxn>
                </a:cxnLst>
                <a:rect l="0" t="0" r="r" b="b"/>
                <a:pathLst>
                  <a:path w="157" h="75">
                    <a:moveTo>
                      <a:pt x="19" y="2"/>
                    </a:moveTo>
                    <a:lnTo>
                      <a:pt x="25" y="2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51" y="0"/>
                    </a:lnTo>
                    <a:lnTo>
                      <a:pt x="57" y="0"/>
                    </a:lnTo>
                    <a:lnTo>
                      <a:pt x="63" y="1"/>
                    </a:lnTo>
                    <a:lnTo>
                      <a:pt x="71" y="2"/>
                    </a:lnTo>
                    <a:lnTo>
                      <a:pt x="79" y="2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7" y="9"/>
                    </a:lnTo>
                    <a:lnTo>
                      <a:pt x="115" y="12"/>
                    </a:lnTo>
                    <a:lnTo>
                      <a:pt x="125" y="16"/>
                    </a:lnTo>
                    <a:lnTo>
                      <a:pt x="135" y="20"/>
                    </a:lnTo>
                    <a:lnTo>
                      <a:pt x="143" y="25"/>
                    </a:lnTo>
                    <a:lnTo>
                      <a:pt x="156" y="32"/>
                    </a:lnTo>
                    <a:lnTo>
                      <a:pt x="137" y="74"/>
                    </a:lnTo>
                    <a:lnTo>
                      <a:pt x="130" y="69"/>
                    </a:lnTo>
                    <a:lnTo>
                      <a:pt x="119" y="64"/>
                    </a:lnTo>
                    <a:lnTo>
                      <a:pt x="109" y="59"/>
                    </a:lnTo>
                    <a:lnTo>
                      <a:pt x="99" y="55"/>
                    </a:lnTo>
                    <a:lnTo>
                      <a:pt x="90" y="51"/>
                    </a:lnTo>
                    <a:lnTo>
                      <a:pt x="82" y="49"/>
                    </a:lnTo>
                    <a:lnTo>
                      <a:pt x="74" y="47"/>
                    </a:lnTo>
                    <a:lnTo>
                      <a:pt x="66" y="45"/>
                    </a:lnTo>
                    <a:lnTo>
                      <a:pt x="59" y="44"/>
                    </a:lnTo>
                    <a:lnTo>
                      <a:pt x="51" y="43"/>
                    </a:lnTo>
                    <a:lnTo>
                      <a:pt x="44" y="42"/>
                    </a:lnTo>
                    <a:lnTo>
                      <a:pt x="38" y="42"/>
                    </a:lnTo>
                    <a:lnTo>
                      <a:pt x="32" y="42"/>
                    </a:lnTo>
                    <a:lnTo>
                      <a:pt x="25" y="42"/>
                    </a:lnTo>
                    <a:lnTo>
                      <a:pt x="20" y="42"/>
                    </a:lnTo>
                    <a:lnTo>
                      <a:pt x="14" y="42"/>
                    </a:lnTo>
                    <a:lnTo>
                      <a:pt x="9" y="43"/>
                    </a:lnTo>
                    <a:lnTo>
                      <a:pt x="5" y="43"/>
                    </a:lnTo>
                    <a:lnTo>
                      <a:pt x="0" y="44"/>
                    </a:lnTo>
                    <a:lnTo>
                      <a:pt x="19" y="2"/>
                    </a:lnTo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69804"/>
                      <a:invGamma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grpSp>
            <p:nvGrpSpPr>
              <p:cNvPr id="106" name="Group 71">
                <a:extLst>
                  <a:ext uri="{FF2B5EF4-FFF2-40B4-BE49-F238E27FC236}">
                    <a16:creationId xmlns:a16="http://schemas.microsoft.com/office/drawing/2014/main" id="{853B6DF0-3BA6-4288-B3CB-82DA09CFC0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82" y="1808"/>
                <a:ext cx="97" cy="63"/>
                <a:chOff x="3482" y="1808"/>
                <a:chExt cx="97" cy="63"/>
              </a:xfrm>
            </p:grpSpPr>
            <p:sp>
              <p:nvSpPr>
                <p:cNvPr id="147" name="Line 72">
                  <a:extLst>
                    <a:ext uri="{FF2B5EF4-FFF2-40B4-BE49-F238E27FC236}">
                      <a16:creationId xmlns:a16="http://schemas.microsoft.com/office/drawing/2014/main" id="{7B054D8E-B5CD-4577-A3A4-BEE07703E4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83" y="1827"/>
                  <a:ext cx="96" cy="28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48" name="Line 73">
                  <a:extLst>
                    <a:ext uri="{FF2B5EF4-FFF2-40B4-BE49-F238E27FC236}">
                      <a16:creationId xmlns:a16="http://schemas.microsoft.com/office/drawing/2014/main" id="{61FA2F6C-86B2-4EE3-B88B-54922B5B27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17" y="1809"/>
                  <a:ext cx="34" cy="62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49" name="Line 74">
                  <a:extLst>
                    <a:ext uri="{FF2B5EF4-FFF2-40B4-BE49-F238E27FC236}">
                      <a16:creationId xmlns:a16="http://schemas.microsoft.com/office/drawing/2014/main" id="{0BB863B1-2EAE-4B28-B2CC-3DE760410B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51" y="1827"/>
                  <a:ext cx="28" cy="44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50" name="Line 75">
                  <a:extLst>
                    <a:ext uri="{FF2B5EF4-FFF2-40B4-BE49-F238E27FC236}">
                      <a16:creationId xmlns:a16="http://schemas.microsoft.com/office/drawing/2014/main" id="{78665AD2-FC59-4402-A936-88BF226612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482" y="1854"/>
                  <a:ext cx="69" cy="1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51" name="Line 76">
                  <a:extLst>
                    <a:ext uri="{FF2B5EF4-FFF2-40B4-BE49-F238E27FC236}">
                      <a16:creationId xmlns:a16="http://schemas.microsoft.com/office/drawing/2014/main" id="{CF856F82-BE0A-4DA2-A360-99B16C7CC3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83" y="1808"/>
                  <a:ext cx="33" cy="4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107" name="Group 77">
                <a:extLst>
                  <a:ext uri="{FF2B5EF4-FFF2-40B4-BE49-F238E27FC236}">
                    <a16:creationId xmlns:a16="http://schemas.microsoft.com/office/drawing/2014/main" id="{6E006614-B0FB-4C89-BB36-502623CC7A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33" y="1795"/>
                <a:ext cx="190" cy="40"/>
                <a:chOff x="3433" y="1795"/>
                <a:chExt cx="190" cy="40"/>
              </a:xfrm>
            </p:grpSpPr>
            <p:sp>
              <p:nvSpPr>
                <p:cNvPr id="145" name="Line 78">
                  <a:extLst>
                    <a:ext uri="{FF2B5EF4-FFF2-40B4-BE49-F238E27FC236}">
                      <a16:creationId xmlns:a16="http://schemas.microsoft.com/office/drawing/2014/main" id="{DD78D7A8-D3CD-4110-8A59-170E70B2F2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4" y="1797"/>
                  <a:ext cx="188" cy="38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46" name="Line 79">
                  <a:extLst>
                    <a:ext uri="{FF2B5EF4-FFF2-40B4-BE49-F238E27FC236}">
                      <a16:creationId xmlns:a16="http://schemas.microsoft.com/office/drawing/2014/main" id="{801975B3-C705-4240-88BE-D7554C6FC2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3" y="1795"/>
                  <a:ext cx="190" cy="4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108" name="Group 80">
                <a:extLst>
                  <a:ext uri="{FF2B5EF4-FFF2-40B4-BE49-F238E27FC236}">
                    <a16:creationId xmlns:a16="http://schemas.microsoft.com/office/drawing/2014/main" id="{C0A55BC0-41F4-4C26-BD79-5AAE3F1BB7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87" y="1717"/>
                <a:ext cx="109" cy="94"/>
                <a:chOff x="3487" y="1717"/>
                <a:chExt cx="109" cy="94"/>
              </a:xfrm>
            </p:grpSpPr>
            <p:sp>
              <p:nvSpPr>
                <p:cNvPr id="142" name="Freeform 81">
                  <a:extLst>
                    <a:ext uri="{FF2B5EF4-FFF2-40B4-BE49-F238E27FC236}">
                      <a16:creationId xmlns:a16="http://schemas.microsoft.com/office/drawing/2014/main" id="{572CB65F-D0FC-4448-9F96-1E73D62210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1717"/>
                  <a:ext cx="97" cy="71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96" y="14"/>
                    </a:cxn>
                    <a:cxn ang="0">
                      <a:pos x="84" y="70"/>
                    </a:cxn>
                    <a:cxn ang="0">
                      <a:pos x="0" y="56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97" h="71">
                      <a:moveTo>
                        <a:pt x="12" y="0"/>
                      </a:moveTo>
                      <a:lnTo>
                        <a:pt x="96" y="14"/>
                      </a:lnTo>
                      <a:lnTo>
                        <a:pt x="84" y="70"/>
                      </a:lnTo>
                      <a:lnTo>
                        <a:pt x="0" y="56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FFFF0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43" name="Freeform 82">
                  <a:extLst>
                    <a:ext uri="{FF2B5EF4-FFF2-40B4-BE49-F238E27FC236}">
                      <a16:creationId xmlns:a16="http://schemas.microsoft.com/office/drawing/2014/main" id="{91FB87EA-4641-442F-9A68-39DED0E6B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1" y="1731"/>
                  <a:ext cx="25" cy="80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24" y="49"/>
                    </a:cxn>
                    <a:cxn ang="0">
                      <a:pos x="17" y="79"/>
                    </a:cxn>
                    <a:cxn ang="0">
                      <a:pos x="0" y="56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5" h="80">
                      <a:moveTo>
                        <a:pt x="12" y="0"/>
                      </a:moveTo>
                      <a:lnTo>
                        <a:pt x="24" y="49"/>
                      </a:lnTo>
                      <a:lnTo>
                        <a:pt x="17" y="79"/>
                      </a:lnTo>
                      <a:lnTo>
                        <a:pt x="0" y="56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FFFF0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44" name="Freeform 83">
                  <a:extLst>
                    <a:ext uri="{FF2B5EF4-FFF2-40B4-BE49-F238E27FC236}">
                      <a16:creationId xmlns:a16="http://schemas.microsoft.com/office/drawing/2014/main" id="{02B59E1E-1752-4D4B-AA08-CB98D39FA1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1773"/>
                  <a:ext cx="102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4" y="14"/>
                    </a:cxn>
                    <a:cxn ang="0">
                      <a:pos x="101" y="36"/>
                    </a:cxn>
                    <a:cxn ang="0">
                      <a:pos x="39" y="2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2" h="37">
                      <a:moveTo>
                        <a:pt x="0" y="0"/>
                      </a:moveTo>
                      <a:lnTo>
                        <a:pt x="84" y="14"/>
                      </a:lnTo>
                      <a:lnTo>
                        <a:pt x="101" y="36"/>
                      </a:lnTo>
                      <a:lnTo>
                        <a:pt x="39" y="2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00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109" name="Group 84">
                <a:extLst>
                  <a:ext uri="{FF2B5EF4-FFF2-40B4-BE49-F238E27FC236}">
                    <a16:creationId xmlns:a16="http://schemas.microsoft.com/office/drawing/2014/main" id="{010728C9-5D3E-4CD1-BE28-9D693D7A72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11" y="1734"/>
                <a:ext cx="52" cy="28"/>
                <a:chOff x="3511" y="1734"/>
                <a:chExt cx="52" cy="28"/>
              </a:xfrm>
            </p:grpSpPr>
            <p:sp>
              <p:nvSpPr>
                <p:cNvPr id="140" name="Oval 85">
                  <a:extLst>
                    <a:ext uri="{FF2B5EF4-FFF2-40B4-BE49-F238E27FC236}">
                      <a16:creationId xmlns:a16="http://schemas.microsoft.com/office/drawing/2014/main" id="{B73166A3-C589-4C35-849F-80C68E3CBF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460000">
                  <a:off x="3511" y="1734"/>
                  <a:ext cx="20" cy="2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69804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41" name="Oval 86">
                  <a:extLst>
                    <a:ext uri="{FF2B5EF4-FFF2-40B4-BE49-F238E27FC236}">
                      <a16:creationId xmlns:a16="http://schemas.microsoft.com/office/drawing/2014/main" id="{1F4C72A4-04A0-4370-AD6D-3FBE8AB67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460000">
                  <a:off x="3544" y="1741"/>
                  <a:ext cx="19" cy="2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69804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110" name="Group 87">
                <a:extLst>
                  <a:ext uri="{FF2B5EF4-FFF2-40B4-BE49-F238E27FC236}">
                    <a16:creationId xmlns:a16="http://schemas.microsoft.com/office/drawing/2014/main" id="{38574B3E-0BE2-4954-B7CB-1210B98167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5" y="1705"/>
                <a:ext cx="199" cy="152"/>
                <a:chOff x="3255" y="1705"/>
                <a:chExt cx="199" cy="152"/>
              </a:xfrm>
            </p:grpSpPr>
            <p:sp>
              <p:nvSpPr>
                <p:cNvPr id="127" name="Freeform 88">
                  <a:extLst>
                    <a:ext uri="{FF2B5EF4-FFF2-40B4-BE49-F238E27FC236}">
                      <a16:creationId xmlns:a16="http://schemas.microsoft.com/office/drawing/2014/main" id="{A698E6D0-2E5C-4B0B-BE51-6948900B10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5" y="1705"/>
                  <a:ext cx="199" cy="152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198" y="32"/>
                    </a:cxn>
                    <a:cxn ang="0">
                      <a:pos x="175" y="151"/>
                    </a:cxn>
                    <a:cxn ang="0">
                      <a:pos x="0" y="119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199" h="152">
                      <a:moveTo>
                        <a:pt x="24" y="0"/>
                      </a:moveTo>
                      <a:lnTo>
                        <a:pt x="198" y="32"/>
                      </a:lnTo>
                      <a:lnTo>
                        <a:pt x="175" y="151"/>
                      </a:lnTo>
                      <a:lnTo>
                        <a:pt x="0" y="119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000066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grpSp>
              <p:nvGrpSpPr>
                <p:cNvPr id="128" name="Group 89">
                  <a:extLst>
                    <a:ext uri="{FF2B5EF4-FFF2-40B4-BE49-F238E27FC236}">
                      <a16:creationId xmlns:a16="http://schemas.microsoft.com/office/drawing/2014/main" id="{3E769B4B-BB4E-4935-85B4-8C14E08C1D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62" y="1712"/>
                  <a:ext cx="185" cy="139"/>
                  <a:chOff x="3262" y="1712"/>
                  <a:chExt cx="185" cy="139"/>
                </a:xfrm>
              </p:grpSpPr>
              <p:grpSp>
                <p:nvGrpSpPr>
                  <p:cNvPr id="129" name="Group 90">
                    <a:extLst>
                      <a:ext uri="{FF2B5EF4-FFF2-40B4-BE49-F238E27FC236}">
                        <a16:creationId xmlns:a16="http://schemas.microsoft.com/office/drawing/2014/main" id="{B0E4DE31-C7D7-479D-B090-58637060DE6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85" y="1712"/>
                    <a:ext cx="138" cy="139"/>
                    <a:chOff x="3285" y="1712"/>
                    <a:chExt cx="138" cy="139"/>
                  </a:xfrm>
                </p:grpSpPr>
                <p:sp>
                  <p:nvSpPr>
                    <p:cNvPr id="135" name="Line 91">
                      <a:extLst>
                        <a:ext uri="{FF2B5EF4-FFF2-40B4-BE49-F238E27FC236}">
                          <a16:creationId xmlns:a16="http://schemas.microsoft.com/office/drawing/2014/main" id="{F559D8AB-77AE-4366-95F9-26D10DBD6F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00" y="1733"/>
                      <a:ext cx="23" cy="1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36" name="Line 92">
                      <a:extLst>
                        <a:ext uri="{FF2B5EF4-FFF2-40B4-BE49-F238E27FC236}">
                          <a16:creationId xmlns:a16="http://schemas.microsoft.com/office/drawing/2014/main" id="{E514C12D-E9DB-4165-A18E-7762A428F7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71" y="1728"/>
                      <a:ext cx="23" cy="11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37" name="Line 93">
                      <a:extLst>
                        <a:ext uri="{FF2B5EF4-FFF2-40B4-BE49-F238E27FC236}">
                          <a16:creationId xmlns:a16="http://schemas.microsoft.com/office/drawing/2014/main" id="{9B33C674-7EE2-4706-9F05-3B38181DBCD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43" y="1721"/>
                      <a:ext cx="23" cy="1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38" name="Line 94">
                      <a:extLst>
                        <a:ext uri="{FF2B5EF4-FFF2-40B4-BE49-F238E27FC236}">
                          <a16:creationId xmlns:a16="http://schemas.microsoft.com/office/drawing/2014/main" id="{27444638-10D0-44C0-B008-50057BF74F9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13" y="1716"/>
                      <a:ext cx="25" cy="1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39" name="Line 95">
                      <a:extLst>
                        <a:ext uri="{FF2B5EF4-FFF2-40B4-BE49-F238E27FC236}">
                          <a16:creationId xmlns:a16="http://schemas.microsoft.com/office/drawing/2014/main" id="{9FD87FE0-678C-41E0-8834-F0AA3F7C49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85" y="1712"/>
                      <a:ext cx="24" cy="11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</p:grpSp>
              <p:grpSp>
                <p:nvGrpSpPr>
                  <p:cNvPr id="130" name="Group 96">
                    <a:extLst>
                      <a:ext uri="{FF2B5EF4-FFF2-40B4-BE49-F238E27FC236}">
                        <a16:creationId xmlns:a16="http://schemas.microsoft.com/office/drawing/2014/main" id="{BBEDB58B-DFB0-4B7E-9065-DC6A2BD4310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62" y="1731"/>
                    <a:ext cx="185" cy="100"/>
                    <a:chOff x="3262" y="1731"/>
                    <a:chExt cx="185" cy="100"/>
                  </a:xfrm>
                </p:grpSpPr>
                <p:sp>
                  <p:nvSpPr>
                    <p:cNvPr id="131" name="Line 97">
                      <a:extLst>
                        <a:ext uri="{FF2B5EF4-FFF2-40B4-BE49-F238E27FC236}">
                          <a16:creationId xmlns:a16="http://schemas.microsoft.com/office/drawing/2014/main" id="{2B4AF4DF-9B6C-4804-9766-697D9D8A42F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76" y="1731"/>
                      <a:ext cx="171" cy="3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32" name="Line 98">
                      <a:extLst>
                        <a:ext uri="{FF2B5EF4-FFF2-40B4-BE49-F238E27FC236}">
                          <a16:creationId xmlns:a16="http://schemas.microsoft.com/office/drawing/2014/main" id="{60219526-1003-4823-96FE-E6ACECC235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72" y="1753"/>
                      <a:ext cx="170" cy="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33" name="Line 99">
                      <a:extLst>
                        <a:ext uri="{FF2B5EF4-FFF2-40B4-BE49-F238E27FC236}">
                          <a16:creationId xmlns:a16="http://schemas.microsoft.com/office/drawing/2014/main" id="{94549C1A-ABBA-4DE0-820D-F452256602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5" y="1777"/>
                      <a:ext cx="173" cy="3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34" name="Line 100">
                      <a:extLst>
                        <a:ext uri="{FF2B5EF4-FFF2-40B4-BE49-F238E27FC236}">
                          <a16:creationId xmlns:a16="http://schemas.microsoft.com/office/drawing/2014/main" id="{4F372587-72FE-4CDC-BA09-196E25B2B4C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2" y="1800"/>
                      <a:ext cx="172" cy="3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</p:grpSp>
            </p:grpSp>
          </p:grpSp>
          <p:grpSp>
            <p:nvGrpSpPr>
              <p:cNvPr id="111" name="Group 101">
                <a:extLst>
                  <a:ext uri="{FF2B5EF4-FFF2-40B4-BE49-F238E27FC236}">
                    <a16:creationId xmlns:a16="http://schemas.microsoft.com/office/drawing/2014/main" id="{ABE54DE9-EB8D-447F-82D2-35D0BD391E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5" y="1779"/>
                <a:ext cx="199" cy="151"/>
                <a:chOff x="3605" y="1779"/>
                <a:chExt cx="199" cy="151"/>
              </a:xfrm>
            </p:grpSpPr>
            <p:sp>
              <p:nvSpPr>
                <p:cNvPr id="114" name="Freeform 102">
                  <a:extLst>
                    <a:ext uri="{FF2B5EF4-FFF2-40B4-BE49-F238E27FC236}">
                      <a16:creationId xmlns:a16="http://schemas.microsoft.com/office/drawing/2014/main" id="{D1AB88F3-06F6-47E5-9368-11DEE5A1DF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" y="1779"/>
                  <a:ext cx="199" cy="151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198" y="31"/>
                    </a:cxn>
                    <a:cxn ang="0">
                      <a:pos x="175" y="150"/>
                    </a:cxn>
                    <a:cxn ang="0">
                      <a:pos x="0" y="11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99" h="151">
                      <a:moveTo>
                        <a:pt x="23" y="0"/>
                      </a:moveTo>
                      <a:lnTo>
                        <a:pt x="198" y="31"/>
                      </a:lnTo>
                      <a:lnTo>
                        <a:pt x="175" y="150"/>
                      </a:lnTo>
                      <a:lnTo>
                        <a:pt x="0" y="119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000066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1007943">
                    <a:defRPr/>
                  </a:pPr>
                  <a:endParaRPr lang="ja-JP" altLang="en-US" sz="1984" kern="0">
                    <a:solidFill>
                      <a:sysClr val="windowText" lastClr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grpSp>
              <p:nvGrpSpPr>
                <p:cNvPr id="115" name="Group 103">
                  <a:extLst>
                    <a:ext uri="{FF2B5EF4-FFF2-40B4-BE49-F238E27FC236}">
                      <a16:creationId xmlns:a16="http://schemas.microsoft.com/office/drawing/2014/main" id="{41DDE11A-499E-4431-A37B-CED5C720A3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12" y="1784"/>
                  <a:ext cx="185" cy="140"/>
                  <a:chOff x="3612" y="1784"/>
                  <a:chExt cx="185" cy="140"/>
                </a:xfrm>
              </p:grpSpPr>
              <p:grpSp>
                <p:nvGrpSpPr>
                  <p:cNvPr id="116" name="Group 104">
                    <a:extLst>
                      <a:ext uri="{FF2B5EF4-FFF2-40B4-BE49-F238E27FC236}">
                        <a16:creationId xmlns:a16="http://schemas.microsoft.com/office/drawing/2014/main" id="{0C403A76-245C-47F3-B5C2-5F6FE52E413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35" y="1784"/>
                    <a:ext cx="138" cy="140"/>
                    <a:chOff x="3635" y="1784"/>
                    <a:chExt cx="138" cy="140"/>
                  </a:xfrm>
                </p:grpSpPr>
                <p:sp>
                  <p:nvSpPr>
                    <p:cNvPr id="122" name="Line 105">
                      <a:extLst>
                        <a:ext uri="{FF2B5EF4-FFF2-40B4-BE49-F238E27FC236}">
                          <a16:creationId xmlns:a16="http://schemas.microsoft.com/office/drawing/2014/main" id="{4E519FA0-B0B0-4FC1-A17F-4F7DFD75D52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50" y="1806"/>
                      <a:ext cx="23" cy="1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23" name="Line 106">
                      <a:extLst>
                        <a:ext uri="{FF2B5EF4-FFF2-40B4-BE49-F238E27FC236}">
                          <a16:creationId xmlns:a16="http://schemas.microsoft.com/office/drawing/2014/main" id="{B4A6CD9C-9B30-421A-8BB0-E8343EA4D66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21" y="1801"/>
                      <a:ext cx="23" cy="11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24" name="Line 107">
                      <a:extLst>
                        <a:ext uri="{FF2B5EF4-FFF2-40B4-BE49-F238E27FC236}">
                          <a16:creationId xmlns:a16="http://schemas.microsoft.com/office/drawing/2014/main" id="{39177A5F-7A00-4723-A27B-1DC2795842A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93" y="1795"/>
                      <a:ext cx="22" cy="1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25" name="Line 108">
                      <a:extLst>
                        <a:ext uri="{FF2B5EF4-FFF2-40B4-BE49-F238E27FC236}">
                          <a16:creationId xmlns:a16="http://schemas.microsoft.com/office/drawing/2014/main" id="{B31ACF02-51A3-405B-8C3C-02BE3F47A52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64" y="1789"/>
                      <a:ext cx="23" cy="1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26" name="Line 109">
                      <a:extLst>
                        <a:ext uri="{FF2B5EF4-FFF2-40B4-BE49-F238E27FC236}">
                          <a16:creationId xmlns:a16="http://schemas.microsoft.com/office/drawing/2014/main" id="{491BCEB4-5E67-4DE7-9AE3-10B2025B701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5" y="1784"/>
                      <a:ext cx="24" cy="1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</p:grpSp>
              <p:grpSp>
                <p:nvGrpSpPr>
                  <p:cNvPr id="117" name="Group 110">
                    <a:extLst>
                      <a:ext uri="{FF2B5EF4-FFF2-40B4-BE49-F238E27FC236}">
                        <a16:creationId xmlns:a16="http://schemas.microsoft.com/office/drawing/2014/main" id="{CFAC6733-35A3-44F8-9BF4-2CD11AF5311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12" y="1802"/>
                    <a:ext cx="185" cy="101"/>
                    <a:chOff x="3612" y="1802"/>
                    <a:chExt cx="185" cy="101"/>
                  </a:xfrm>
                </p:grpSpPr>
                <p:sp>
                  <p:nvSpPr>
                    <p:cNvPr id="118" name="Line 111">
                      <a:extLst>
                        <a:ext uri="{FF2B5EF4-FFF2-40B4-BE49-F238E27FC236}">
                          <a16:creationId xmlns:a16="http://schemas.microsoft.com/office/drawing/2014/main" id="{E17932B1-FECA-474D-9D71-DF83BA6E05F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25" y="1802"/>
                      <a:ext cx="172" cy="3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19" name="Line 112">
                      <a:extLst>
                        <a:ext uri="{FF2B5EF4-FFF2-40B4-BE49-F238E27FC236}">
                          <a16:creationId xmlns:a16="http://schemas.microsoft.com/office/drawing/2014/main" id="{7C825D68-85DF-498B-8700-35916DF120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21" y="1827"/>
                      <a:ext cx="172" cy="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20" name="Line 113">
                      <a:extLst>
                        <a:ext uri="{FF2B5EF4-FFF2-40B4-BE49-F238E27FC236}">
                          <a16:creationId xmlns:a16="http://schemas.microsoft.com/office/drawing/2014/main" id="{7BBCEA30-99D3-4055-80B8-A60B9302C05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6" y="1850"/>
                      <a:ext cx="173" cy="3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21" name="Line 114">
                      <a:extLst>
                        <a:ext uri="{FF2B5EF4-FFF2-40B4-BE49-F238E27FC236}">
                          <a16:creationId xmlns:a16="http://schemas.microsoft.com/office/drawing/2014/main" id="{A96C1B64-5BA8-4689-9E4F-298B711B1DF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2" y="1873"/>
                      <a:ext cx="172" cy="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pPr defTabSz="1007943">
                        <a:defRPr/>
                      </a:pPr>
                      <a:endParaRPr lang="ja-JP" altLang="en-US" sz="1984" kern="0">
                        <a:solidFill>
                          <a:sysClr val="windowText" lastClr="000000"/>
                        </a:solidFill>
                        <a:latin typeface="Arial" charset="0"/>
                        <a:ea typeface="ＭＳ Ｐゴシック" charset="-128"/>
                      </a:endParaRPr>
                    </a:p>
                  </p:txBody>
                </p:sp>
              </p:grpSp>
            </p:grpSp>
          </p:grpSp>
          <p:sp>
            <p:nvSpPr>
              <p:cNvPr id="112" name="Freeform 115">
                <a:extLst>
                  <a:ext uri="{FF2B5EF4-FFF2-40B4-BE49-F238E27FC236}">
                    <a16:creationId xmlns:a16="http://schemas.microsoft.com/office/drawing/2014/main" id="{5CC6C34F-6A00-4C25-936A-D908D3158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1774"/>
                <a:ext cx="93" cy="81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92" y="21"/>
                  </a:cxn>
                  <a:cxn ang="0">
                    <a:pos x="79" y="26"/>
                  </a:cxn>
                  <a:cxn ang="0">
                    <a:pos x="69" y="33"/>
                  </a:cxn>
                  <a:cxn ang="0">
                    <a:pos x="57" y="41"/>
                  </a:cxn>
                  <a:cxn ang="0">
                    <a:pos x="50" y="47"/>
                  </a:cxn>
                  <a:cxn ang="0">
                    <a:pos x="42" y="56"/>
                  </a:cxn>
                  <a:cxn ang="0">
                    <a:pos x="38" y="62"/>
                  </a:cxn>
                  <a:cxn ang="0">
                    <a:pos x="33" y="68"/>
                  </a:cxn>
                  <a:cxn ang="0">
                    <a:pos x="29" y="73"/>
                  </a:cxn>
                  <a:cxn ang="0">
                    <a:pos x="26" y="80"/>
                  </a:cxn>
                  <a:cxn ang="0">
                    <a:pos x="0" y="57"/>
                  </a:cxn>
                  <a:cxn ang="0">
                    <a:pos x="3" y="52"/>
                  </a:cxn>
                  <a:cxn ang="0">
                    <a:pos x="6" y="46"/>
                  </a:cxn>
                  <a:cxn ang="0">
                    <a:pos x="11" y="41"/>
                  </a:cxn>
                  <a:cxn ang="0">
                    <a:pos x="15" y="35"/>
                  </a:cxn>
                  <a:cxn ang="0">
                    <a:pos x="20" y="30"/>
                  </a:cxn>
                  <a:cxn ang="0">
                    <a:pos x="24" y="26"/>
                  </a:cxn>
                  <a:cxn ang="0">
                    <a:pos x="29" y="22"/>
                  </a:cxn>
                  <a:cxn ang="0">
                    <a:pos x="35" y="17"/>
                  </a:cxn>
                  <a:cxn ang="0">
                    <a:pos x="40" y="13"/>
                  </a:cxn>
                  <a:cxn ang="0">
                    <a:pos x="48" y="9"/>
                  </a:cxn>
                  <a:cxn ang="0">
                    <a:pos x="55" y="6"/>
                  </a:cxn>
                  <a:cxn ang="0">
                    <a:pos x="62" y="3"/>
                  </a:cxn>
                  <a:cxn ang="0">
                    <a:pos x="68" y="0"/>
                  </a:cxn>
                </a:cxnLst>
                <a:rect l="0" t="0" r="r" b="b"/>
                <a:pathLst>
                  <a:path w="93" h="81">
                    <a:moveTo>
                      <a:pt x="68" y="0"/>
                    </a:moveTo>
                    <a:lnTo>
                      <a:pt x="92" y="21"/>
                    </a:lnTo>
                    <a:lnTo>
                      <a:pt x="79" y="26"/>
                    </a:lnTo>
                    <a:lnTo>
                      <a:pt x="69" y="33"/>
                    </a:lnTo>
                    <a:lnTo>
                      <a:pt x="57" y="41"/>
                    </a:lnTo>
                    <a:lnTo>
                      <a:pt x="50" y="47"/>
                    </a:lnTo>
                    <a:lnTo>
                      <a:pt x="42" y="56"/>
                    </a:lnTo>
                    <a:lnTo>
                      <a:pt x="38" y="62"/>
                    </a:lnTo>
                    <a:lnTo>
                      <a:pt x="33" y="68"/>
                    </a:lnTo>
                    <a:lnTo>
                      <a:pt x="29" y="73"/>
                    </a:lnTo>
                    <a:lnTo>
                      <a:pt x="26" y="80"/>
                    </a:lnTo>
                    <a:lnTo>
                      <a:pt x="0" y="57"/>
                    </a:lnTo>
                    <a:lnTo>
                      <a:pt x="3" y="52"/>
                    </a:lnTo>
                    <a:lnTo>
                      <a:pt x="6" y="46"/>
                    </a:lnTo>
                    <a:lnTo>
                      <a:pt x="11" y="41"/>
                    </a:lnTo>
                    <a:lnTo>
                      <a:pt x="15" y="35"/>
                    </a:lnTo>
                    <a:lnTo>
                      <a:pt x="20" y="30"/>
                    </a:lnTo>
                    <a:lnTo>
                      <a:pt x="24" y="26"/>
                    </a:lnTo>
                    <a:lnTo>
                      <a:pt x="29" y="22"/>
                    </a:lnTo>
                    <a:lnTo>
                      <a:pt x="35" y="17"/>
                    </a:lnTo>
                    <a:lnTo>
                      <a:pt x="40" y="13"/>
                    </a:lnTo>
                    <a:lnTo>
                      <a:pt x="48" y="9"/>
                    </a:lnTo>
                    <a:lnTo>
                      <a:pt x="55" y="6"/>
                    </a:lnTo>
                    <a:lnTo>
                      <a:pt x="62" y="3"/>
                    </a:lnTo>
                    <a:lnTo>
                      <a:pt x="68" y="0"/>
                    </a:lnTo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69804"/>
                      <a:invGamma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13" name="Freeform 116">
                <a:extLst>
                  <a:ext uri="{FF2B5EF4-FFF2-40B4-BE49-F238E27FC236}">
                    <a16:creationId xmlns:a16="http://schemas.microsoft.com/office/drawing/2014/main" id="{02505DDB-A8BC-4AF7-B034-A08E13A8B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1786"/>
                <a:ext cx="108" cy="51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5" y="21"/>
                  </a:cxn>
                  <a:cxn ang="0">
                    <a:pos x="13" y="16"/>
                  </a:cxn>
                  <a:cxn ang="0">
                    <a:pos x="20" y="12"/>
                  </a:cxn>
                  <a:cxn ang="0">
                    <a:pos x="29" y="8"/>
                  </a:cxn>
                  <a:cxn ang="0">
                    <a:pos x="38" y="5"/>
                  </a:cxn>
                  <a:cxn ang="0">
                    <a:pos x="45" y="3"/>
                  </a:cxn>
                  <a:cxn ang="0">
                    <a:pos x="53" y="1"/>
                  </a:cxn>
                  <a:cxn ang="0">
                    <a:pos x="62" y="0"/>
                  </a:cxn>
                  <a:cxn ang="0">
                    <a:pos x="67" y="0"/>
                  </a:cxn>
                  <a:cxn ang="0">
                    <a:pos x="73" y="0"/>
                  </a:cxn>
                  <a:cxn ang="0">
                    <a:pos x="82" y="0"/>
                  </a:cxn>
                  <a:cxn ang="0">
                    <a:pos x="87" y="1"/>
                  </a:cxn>
                  <a:cxn ang="0">
                    <a:pos x="93" y="2"/>
                  </a:cxn>
                  <a:cxn ang="0">
                    <a:pos x="107" y="26"/>
                  </a:cxn>
                  <a:cxn ang="0">
                    <a:pos x="97" y="26"/>
                  </a:cxn>
                  <a:cxn ang="0">
                    <a:pos x="90" y="25"/>
                  </a:cxn>
                  <a:cxn ang="0">
                    <a:pos x="84" y="25"/>
                  </a:cxn>
                  <a:cxn ang="0">
                    <a:pos x="77" y="25"/>
                  </a:cxn>
                  <a:cxn ang="0">
                    <a:pos x="71" y="26"/>
                  </a:cxn>
                  <a:cxn ang="0">
                    <a:pos x="65" y="27"/>
                  </a:cxn>
                  <a:cxn ang="0">
                    <a:pos x="58" y="29"/>
                  </a:cxn>
                  <a:cxn ang="0">
                    <a:pos x="51" y="31"/>
                  </a:cxn>
                  <a:cxn ang="0">
                    <a:pos x="45" y="33"/>
                  </a:cxn>
                  <a:cxn ang="0">
                    <a:pos x="37" y="35"/>
                  </a:cxn>
                  <a:cxn ang="0">
                    <a:pos x="30" y="39"/>
                  </a:cxn>
                  <a:cxn ang="0">
                    <a:pos x="25" y="42"/>
                  </a:cxn>
                  <a:cxn ang="0">
                    <a:pos x="19" y="46"/>
                  </a:cxn>
                  <a:cxn ang="0">
                    <a:pos x="14" y="50"/>
                  </a:cxn>
                  <a:cxn ang="0">
                    <a:pos x="0" y="25"/>
                  </a:cxn>
                </a:cxnLst>
                <a:rect l="0" t="0" r="r" b="b"/>
                <a:pathLst>
                  <a:path w="108" h="51">
                    <a:moveTo>
                      <a:pt x="0" y="25"/>
                    </a:moveTo>
                    <a:lnTo>
                      <a:pt x="5" y="21"/>
                    </a:lnTo>
                    <a:lnTo>
                      <a:pt x="13" y="16"/>
                    </a:lnTo>
                    <a:lnTo>
                      <a:pt x="20" y="12"/>
                    </a:lnTo>
                    <a:lnTo>
                      <a:pt x="29" y="8"/>
                    </a:lnTo>
                    <a:lnTo>
                      <a:pt x="38" y="5"/>
                    </a:lnTo>
                    <a:lnTo>
                      <a:pt x="45" y="3"/>
                    </a:lnTo>
                    <a:lnTo>
                      <a:pt x="53" y="1"/>
                    </a:lnTo>
                    <a:lnTo>
                      <a:pt x="62" y="0"/>
                    </a:lnTo>
                    <a:lnTo>
                      <a:pt x="67" y="0"/>
                    </a:lnTo>
                    <a:lnTo>
                      <a:pt x="73" y="0"/>
                    </a:lnTo>
                    <a:lnTo>
                      <a:pt x="82" y="0"/>
                    </a:lnTo>
                    <a:lnTo>
                      <a:pt x="87" y="1"/>
                    </a:lnTo>
                    <a:lnTo>
                      <a:pt x="93" y="2"/>
                    </a:lnTo>
                    <a:lnTo>
                      <a:pt x="107" y="26"/>
                    </a:lnTo>
                    <a:lnTo>
                      <a:pt x="97" y="26"/>
                    </a:lnTo>
                    <a:lnTo>
                      <a:pt x="90" y="25"/>
                    </a:lnTo>
                    <a:lnTo>
                      <a:pt x="84" y="25"/>
                    </a:lnTo>
                    <a:lnTo>
                      <a:pt x="77" y="25"/>
                    </a:lnTo>
                    <a:lnTo>
                      <a:pt x="71" y="26"/>
                    </a:lnTo>
                    <a:lnTo>
                      <a:pt x="65" y="27"/>
                    </a:lnTo>
                    <a:lnTo>
                      <a:pt x="58" y="29"/>
                    </a:lnTo>
                    <a:lnTo>
                      <a:pt x="51" y="31"/>
                    </a:lnTo>
                    <a:lnTo>
                      <a:pt x="45" y="33"/>
                    </a:lnTo>
                    <a:lnTo>
                      <a:pt x="37" y="35"/>
                    </a:lnTo>
                    <a:lnTo>
                      <a:pt x="30" y="39"/>
                    </a:lnTo>
                    <a:lnTo>
                      <a:pt x="25" y="42"/>
                    </a:lnTo>
                    <a:lnTo>
                      <a:pt x="19" y="46"/>
                    </a:lnTo>
                    <a:lnTo>
                      <a:pt x="14" y="50"/>
                    </a:lnTo>
                    <a:lnTo>
                      <a:pt x="0" y="25"/>
                    </a:lnTo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69804"/>
                      <a:invGamma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007943">
                  <a:defRPr/>
                </a:pPr>
                <a:endParaRPr lang="ja-JP" altLang="en-US" sz="1984" kern="0">
                  <a:solidFill>
                    <a:sysClr val="windowText" lastClr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</p:grp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82EE4D87-DE78-4681-A1C1-5EBF9DCFF9FD}"/>
              </a:ext>
            </a:extLst>
          </p:cNvPr>
          <p:cNvSpPr txBox="1"/>
          <p:nvPr/>
        </p:nvSpPr>
        <p:spPr>
          <a:xfrm>
            <a:off x="2889824" y="2965596"/>
            <a:ext cx="4557658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84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Eastward </a:t>
            </a:r>
            <a:r>
              <a:rPr kumimoji="1" lang="en-US" altLang="ja-JP" sz="1984" b="1" i="1" dirty="0">
                <a:solidFill>
                  <a:srgbClr val="0070C0"/>
                </a:solidFill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G</a:t>
            </a:r>
            <a:r>
              <a:rPr kumimoji="1" lang="ja-JP" altLang="en-US" sz="1984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kumimoji="1" lang="en-US" altLang="ja-JP" sz="1984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not reflected in ZWD</a:t>
            </a:r>
            <a:endParaRPr kumimoji="1" lang="ja-JP" altLang="en-US" sz="1984" i="1" dirty="0">
              <a:solidFill>
                <a:srgbClr val="0070C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35A87FC2-9722-421F-900E-E667E5B7DE7C}"/>
              </a:ext>
            </a:extLst>
          </p:cNvPr>
          <p:cNvSpPr txBox="1"/>
          <p:nvPr/>
        </p:nvSpPr>
        <p:spPr>
          <a:xfrm>
            <a:off x="2898297" y="2955211"/>
            <a:ext cx="4325223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84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Eastward </a:t>
            </a:r>
            <a:r>
              <a:rPr kumimoji="1" lang="en-US" altLang="ja-JP" sz="1984" b="1" i="1" dirty="0">
                <a:solidFill>
                  <a:srgbClr val="0070C0"/>
                </a:solidFill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G</a:t>
            </a:r>
            <a:r>
              <a:rPr kumimoji="1" lang="ja-JP" altLang="en-US" sz="1984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kumimoji="1" lang="en-US" altLang="ja-JP" sz="1984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well reflected in </a:t>
            </a:r>
            <a:r>
              <a:rPr kumimoji="1" lang="en-US" altLang="ja-JP" sz="1984" i="1" dirty="0">
                <a:solidFill>
                  <a:srgbClr val="0070C0"/>
                </a:solidFill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G</a:t>
            </a:r>
            <a:r>
              <a:rPr kumimoji="1" lang="en-US" altLang="ja-JP" sz="1984" dirty="0">
                <a:solidFill>
                  <a:srgbClr val="0070C0"/>
                </a:solidFill>
                <a:latin typeface="Times New Roman" panose="02020603050405020304" pitchFamily="18" charset="0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e</a:t>
            </a:r>
            <a:endParaRPr kumimoji="1" lang="ja-JP" altLang="en-US" sz="1984" i="1" dirty="0">
              <a:solidFill>
                <a:srgbClr val="0070C0"/>
              </a:solidFill>
              <a:latin typeface="Times New Roman" panose="02020603050405020304" pitchFamily="18" charset="0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5832A73E-72AB-4506-90EC-27372995AAE0}"/>
              </a:ext>
            </a:extLst>
          </p:cNvPr>
          <p:cNvSpPr txBox="1"/>
          <p:nvPr/>
        </p:nvSpPr>
        <p:spPr>
          <a:xfrm>
            <a:off x="166380" y="113768"/>
            <a:ext cx="829073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84" dirty="0">
                <a:solidFill>
                  <a:schemeClr val="accent6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West</a:t>
            </a:r>
            <a:endParaRPr kumimoji="1" lang="ja-JP" altLang="en-US" sz="1984" dirty="0">
              <a:solidFill>
                <a:schemeClr val="accent6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D4908EC2-D404-40B1-8DEB-EAC9BF0B7F7F}"/>
              </a:ext>
            </a:extLst>
          </p:cNvPr>
          <p:cNvSpPr txBox="1"/>
          <p:nvPr/>
        </p:nvSpPr>
        <p:spPr>
          <a:xfrm>
            <a:off x="12466577" y="116175"/>
            <a:ext cx="772969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84" dirty="0">
                <a:solidFill>
                  <a:schemeClr val="accent6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East</a:t>
            </a:r>
            <a:endParaRPr kumimoji="1" lang="ja-JP" altLang="en-US" sz="1984" dirty="0">
              <a:solidFill>
                <a:schemeClr val="accent6">
                  <a:lumMod val="7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pSp>
        <p:nvGrpSpPr>
          <p:cNvPr id="155" name="グループ化 154">
            <a:extLst>
              <a:ext uri="{FF2B5EF4-FFF2-40B4-BE49-F238E27FC236}">
                <a16:creationId xmlns:a16="http://schemas.microsoft.com/office/drawing/2014/main" id="{254E97D6-4CCE-458C-A8AB-5E7D985149B2}"/>
              </a:ext>
            </a:extLst>
          </p:cNvPr>
          <p:cNvGrpSpPr/>
          <p:nvPr/>
        </p:nvGrpSpPr>
        <p:grpSpPr>
          <a:xfrm rot="21429413">
            <a:off x="-438392" y="1654055"/>
            <a:ext cx="14452457" cy="3208350"/>
            <a:chOff x="0" y="2704299"/>
            <a:chExt cx="12192000" cy="2910557"/>
          </a:xfrm>
        </p:grpSpPr>
        <p:cxnSp>
          <p:nvCxnSpPr>
            <p:cNvPr id="158" name="直線コネクタ 157">
              <a:extLst>
                <a:ext uri="{FF2B5EF4-FFF2-40B4-BE49-F238E27FC236}">
                  <a16:creationId xmlns:a16="http://schemas.microsoft.com/office/drawing/2014/main" id="{C1054E54-D6FA-48B5-9A7A-20C49B272F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97904"/>
              <a:ext cx="12192000" cy="0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コネクタ 158">
              <a:extLst>
                <a:ext uri="{FF2B5EF4-FFF2-40B4-BE49-F238E27FC236}">
                  <a16:creationId xmlns:a16="http://schemas.microsoft.com/office/drawing/2014/main" id="{2F16521B-3875-4435-9A28-1E78C55F6A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704299"/>
              <a:ext cx="12192000" cy="0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コネクタ 159">
              <a:extLst>
                <a:ext uri="{FF2B5EF4-FFF2-40B4-BE49-F238E27FC236}">
                  <a16:creationId xmlns:a16="http://schemas.microsoft.com/office/drawing/2014/main" id="{2BFF861F-413C-4F4E-98C8-F4B8ED42FA1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43463"/>
              <a:ext cx="12192000" cy="71393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F2ADDEB9-66CE-4048-A7CA-F681D35531A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657600"/>
              <a:ext cx="12192000" cy="78658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グループ化 161">
            <a:extLst>
              <a:ext uri="{FF2B5EF4-FFF2-40B4-BE49-F238E27FC236}">
                <a16:creationId xmlns:a16="http://schemas.microsoft.com/office/drawing/2014/main" id="{43F4CBEE-9C8B-4A3E-AD93-80286AE07640}"/>
              </a:ext>
            </a:extLst>
          </p:cNvPr>
          <p:cNvGrpSpPr/>
          <p:nvPr/>
        </p:nvGrpSpPr>
        <p:grpSpPr>
          <a:xfrm>
            <a:off x="5159812" y="5250657"/>
            <a:ext cx="1469695" cy="645264"/>
            <a:chOff x="5022594" y="4901265"/>
            <a:chExt cx="1333281" cy="585371"/>
          </a:xfrm>
        </p:grpSpPr>
        <p:sp>
          <p:nvSpPr>
            <p:cNvPr id="163" name="矢印: 右 162">
              <a:extLst>
                <a:ext uri="{FF2B5EF4-FFF2-40B4-BE49-F238E27FC236}">
                  <a16:creationId xmlns:a16="http://schemas.microsoft.com/office/drawing/2014/main" id="{B7D9D29A-4822-4D6C-B69B-42B3C9679549}"/>
                </a:ext>
              </a:extLst>
            </p:cNvPr>
            <p:cNvSpPr/>
            <p:nvPr/>
          </p:nvSpPr>
          <p:spPr>
            <a:xfrm>
              <a:off x="5022594" y="4901265"/>
              <a:ext cx="750563" cy="340350"/>
            </a:xfrm>
            <a:prstGeom prst="rightArrow">
              <a:avLst>
                <a:gd name="adj1" fmla="val 33270"/>
                <a:gd name="adj2" fmla="val 7509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7943">
                <a:defRPr/>
              </a:pPr>
              <a:endParaRPr kumimoji="1" lang="ja-JP" altLang="en-US" sz="1984">
                <a:solidFill>
                  <a:srgbClr val="FFFFFF"/>
                </a:solidFill>
                <a:latin typeface="Comic Sans MS"/>
                <a:ea typeface="ＭＳ 明朝"/>
              </a:endParaRPr>
            </a:p>
          </p:txBody>
        </p:sp>
        <p:sp>
          <p:nvSpPr>
            <p:cNvPr id="164" name="テキスト ボックス 163">
              <a:extLst>
                <a:ext uri="{FF2B5EF4-FFF2-40B4-BE49-F238E27FC236}">
                  <a16:creationId xmlns:a16="http://schemas.microsoft.com/office/drawing/2014/main" id="{19864FBF-6173-4E72-A727-BD58F29840CF}"/>
                </a:ext>
              </a:extLst>
            </p:cNvPr>
            <p:cNvSpPr txBox="1"/>
            <p:nvPr/>
          </p:nvSpPr>
          <p:spPr>
            <a:xfrm>
              <a:off x="5759356" y="4910476"/>
              <a:ext cx="596519" cy="576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07943">
                <a:defRPr/>
              </a:pPr>
              <a:r>
                <a:rPr kumimoji="1" lang="en-US" altLang="ja-JP" sz="3527" i="1" dirty="0">
                  <a:solidFill>
                    <a:srgbClr val="FF0000"/>
                  </a:solidFill>
                  <a:latin typeface="Comic Sans MS" panose="030F0702030302020204" pitchFamily="66" charset="0"/>
                  <a:ea typeface="ＭＳ 明朝"/>
                </a:rPr>
                <a:t>G</a:t>
              </a:r>
              <a:r>
                <a:rPr kumimoji="1" lang="en-US" altLang="ja-JP" sz="3527" i="1" baseline="-25000" dirty="0">
                  <a:solidFill>
                    <a:srgbClr val="FF0000"/>
                  </a:solidFill>
                  <a:latin typeface="Comic Sans MS" panose="030F0702030302020204" pitchFamily="66" charset="0"/>
                  <a:ea typeface="ＭＳ 明朝"/>
                </a:rPr>
                <a:t>e</a:t>
              </a:r>
              <a:endParaRPr kumimoji="1" lang="ja-JP" altLang="en-US" sz="3527" baseline="-25000" dirty="0">
                <a:solidFill>
                  <a:srgbClr val="FF0000"/>
                </a:solidFill>
                <a:latin typeface="Comic Sans MS" panose="030F0702030302020204" pitchFamily="66" charset="0"/>
                <a:ea typeface="ＭＳ 明朝"/>
              </a:endParaRPr>
            </a:p>
          </p:txBody>
        </p:sp>
      </p:grp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38E8F813-4F36-4EA7-8778-81601B119848}"/>
              </a:ext>
            </a:extLst>
          </p:cNvPr>
          <p:cNvSpPr txBox="1"/>
          <p:nvPr/>
        </p:nvSpPr>
        <p:spPr>
          <a:xfrm>
            <a:off x="2439174" y="216054"/>
            <a:ext cx="5338619" cy="1042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86" u="sng" dirty="0"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Drawback</a:t>
            </a:r>
            <a:r>
              <a:rPr lang="en-US" altLang="ja-JP" sz="3086" dirty="0"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 of </a:t>
            </a:r>
            <a:r>
              <a:rPr lang="en-US" altLang="ja-JP" sz="3086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ZWD and</a:t>
            </a:r>
          </a:p>
          <a:p>
            <a:r>
              <a:rPr lang="en-US" altLang="ja-JP" sz="3086" u="sng" dirty="0"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Benefit</a:t>
            </a:r>
            <a:r>
              <a:rPr lang="en-US" altLang="ja-JP" sz="3086" dirty="0"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 of </a:t>
            </a:r>
            <a:r>
              <a:rPr lang="en-US" altLang="ja-JP" sz="3086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ea typeface="UD デジタル 教科書体 NK-R" panose="02020400000000000000" pitchFamily="18" charset="-128"/>
              </a:rPr>
              <a:t>Gradient (G)</a:t>
            </a:r>
            <a:endParaRPr lang="ja-JP" altLang="ja-JP" sz="3086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023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3" grpId="0"/>
      <p:bldP spid="153" grpId="1"/>
      <p:bldP spid="154" grpId="0"/>
      <p:bldP spid="16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4308</TotalTime>
  <Words>1117</Words>
  <Application>Microsoft Office PowerPoint</Application>
  <PresentationFormat>Custom</PresentationFormat>
  <Paragraphs>218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Loma</vt:lpstr>
      <vt:lpstr>Open San</vt:lpstr>
      <vt:lpstr>UD デジタル 教科書体 NK-B</vt:lpstr>
      <vt:lpstr>UD デジタル 教科書体 NK-R</vt:lpstr>
      <vt:lpstr>UD デジタル 教科書体 NP-B</vt:lpstr>
      <vt:lpstr>Arial</vt:lpstr>
      <vt:lpstr>Calibri</vt:lpstr>
      <vt:lpstr>Calibri Light</vt:lpstr>
      <vt:lpstr>Comic Sans MS</vt:lpstr>
      <vt:lpstr>Symbol</vt:lpstr>
      <vt:lpstr>Times New Roman</vt:lpstr>
      <vt:lpstr>Wingdings</vt:lpstr>
      <vt:lpstr>Office Theme</vt:lpstr>
      <vt:lpstr>PowerPoint Presentation</vt:lpstr>
      <vt:lpstr>Outline</vt:lpstr>
      <vt:lpstr>Disastrous rainfall in July 2018 in SW Japan by stationary front activity</vt:lpstr>
      <vt:lpstr>Front often causes a heavy rain</vt:lpstr>
      <vt:lpstr>Weather charts on July 05 (0:00 UT) and July 06 (0:00 UT) from JMA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syachroel</dc:creator>
  <dc:description/>
  <cp:lastModifiedBy>シャフルル　アリーフ</cp:lastModifiedBy>
  <cp:revision>102</cp:revision>
  <dcterms:created xsi:type="dcterms:W3CDTF">2020-04-13T12:34:48Z</dcterms:created>
  <dcterms:modified xsi:type="dcterms:W3CDTF">2020-04-26T08:44:22Z</dcterms:modified>
  <dc:language>en-US</dc:language>
</cp:coreProperties>
</file>