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94" r:id="rId1"/>
  </p:sldMasterIdLst>
  <p:notesMasterIdLst>
    <p:notesMasterId r:id="rId6"/>
  </p:notesMasterIdLst>
  <p:handoutMasterIdLst>
    <p:handoutMasterId r:id="rId7"/>
  </p:handoutMasterIdLst>
  <p:sldIdLst>
    <p:sldId id="265" r:id="rId2"/>
    <p:sldId id="270" r:id="rId3"/>
    <p:sldId id="279" r:id="rId4"/>
    <p:sldId id="280" r:id="rId5"/>
  </p:sldIdLst>
  <p:sldSz cx="9144000" cy="5143500" type="screen16x9"/>
  <p:notesSz cx="6718300" cy="9867900"/>
  <p:embeddedFontLst>
    <p:embeddedFont>
      <p:font typeface="Effra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al Bold" panose="020B0704020202020204" pitchFamily="34" charset="0"/>
      <p:bold r:id="rId16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FDFD"/>
    <a:srgbClr val="D799A1"/>
    <a:srgbClr val="BF0071"/>
    <a:srgbClr val="7EAF35"/>
    <a:srgbClr val="F3F3F3"/>
    <a:srgbClr val="F0F0F0"/>
    <a:srgbClr val="EEEE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990" autoAdjust="0"/>
  </p:normalViewPr>
  <p:slideViewPr>
    <p:cSldViewPr showGuides="1">
      <p:cViewPr>
        <p:scale>
          <a:sx n="117" d="100"/>
          <a:sy n="117" d="100"/>
        </p:scale>
        <p:origin x="-1056" y="-7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988" y="90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8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7494"/>
            <a:ext cx="8280000" cy="621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1131590"/>
            <a:ext cx="3888000" cy="376891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1131590"/>
            <a:ext cx="3888000" cy="376891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32783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-238125" y="2931790"/>
            <a:ext cx="10202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9600" b="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LIMITLESS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0" y="2859822"/>
            <a:ext cx="2304000" cy="3600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4227934"/>
            <a:ext cx="5256584" cy="3600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1600" cap="all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24815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4339402"/>
            <a:ext cx="8568952" cy="716624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24815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4339402"/>
            <a:ext cx="8568952" cy="716624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24815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4339402"/>
            <a:ext cx="8568952" cy="716624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095769" cy="515805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5158053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249492"/>
            <a:ext cx="2592288" cy="1297608"/>
          </a:xfrm>
        </p:spPr>
        <p:txBody>
          <a:bodyPr wrap="square"/>
          <a:lstStyle>
            <a:lvl1pPr>
              <a:lnSpc>
                <a:spcPct val="8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1660500"/>
            <a:ext cx="2592288" cy="297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095769" cy="515805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5158053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249492"/>
            <a:ext cx="2592288" cy="1297608"/>
          </a:xfrm>
        </p:spPr>
        <p:txBody>
          <a:bodyPr wrap="square"/>
          <a:lstStyle>
            <a:lvl1pPr>
              <a:lnSpc>
                <a:spcPct val="8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1660500"/>
            <a:ext cx="2592288" cy="297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095769" cy="515805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5158053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249492"/>
            <a:ext cx="2592288" cy="1297608"/>
          </a:xfrm>
        </p:spPr>
        <p:txBody>
          <a:bodyPr wrap="square"/>
          <a:lstStyle>
            <a:lvl1pPr>
              <a:lnSpc>
                <a:spcPct val="8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1660500"/>
            <a:ext cx="2592288" cy="297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lang="en-GB" sz="20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Second level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Third level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Fourth level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97564"/>
            <a:ext cx="9144000" cy="424593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41480"/>
            <a:ext cx="8568952" cy="716624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3 columns)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113588"/>
            <a:ext cx="8568952" cy="385064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97564"/>
            <a:ext cx="9144000" cy="424593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41480"/>
            <a:ext cx="8568952" cy="716624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3 columns)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113588"/>
            <a:ext cx="8568952" cy="385064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97564"/>
            <a:ext cx="9144000" cy="424593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41480"/>
            <a:ext cx="8568952" cy="716624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3 columns)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113588"/>
            <a:ext cx="8568952" cy="385064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7494"/>
            <a:ext cx="8280000" cy="62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31590"/>
            <a:ext cx="8280000" cy="349891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3429000"/>
            <a:ext cx="9144000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499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857250"/>
            <a:ext cx="8280000" cy="689850"/>
          </a:xfrm>
        </p:spPr>
        <p:txBody>
          <a:bodyPr wrap="none"/>
          <a:lstStyle>
            <a:lvl1pPr>
              <a:lnSpc>
                <a:spcPct val="90000"/>
              </a:lnSpc>
              <a:tabLst>
                <a:tab pos="4038600" algn="l"/>
              </a:tabLst>
              <a:defRPr sz="3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3489852"/>
            <a:ext cx="8280000" cy="694134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6" y="4677984"/>
            <a:ext cx="676275" cy="1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4677984"/>
            <a:ext cx="213360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696496"/>
          </a:xfrm>
          <a:solidFill>
            <a:schemeClr val="accent1"/>
          </a:solidFill>
        </p:spPr>
        <p:txBody>
          <a:bodyPr wrap="square" lIns="72000" tIns="288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4985181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pic>
        <p:nvPicPr>
          <p:cNvPr id="16" name="Picture 5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5" y="329747"/>
            <a:ext cx="1184275" cy="38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3429000"/>
            <a:ext cx="91440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3489852"/>
            <a:ext cx="7920038" cy="694134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6" y="4677984"/>
            <a:ext cx="676275" cy="1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857250"/>
            <a:ext cx="8280000" cy="689850"/>
          </a:xfrm>
        </p:spPr>
        <p:txBody>
          <a:bodyPr wrap="none"/>
          <a:lstStyle>
            <a:lvl1pPr>
              <a:lnSpc>
                <a:spcPct val="90000"/>
              </a:lnSpc>
              <a:tabLst>
                <a:tab pos="4038600" algn="l"/>
              </a:tabLst>
              <a:defRPr sz="3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677984"/>
            <a:ext cx="289560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GB" dirty="0"/>
              <a:t>Copyright University of Reading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4677984"/>
            <a:ext cx="213360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4985181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pic>
        <p:nvPicPr>
          <p:cNvPr id="18" name="Picture 55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5" y="329747"/>
            <a:ext cx="1184275" cy="38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696496"/>
          </a:xfrm>
          <a:solidFill>
            <a:schemeClr val="accent1"/>
          </a:solidFill>
        </p:spPr>
        <p:txBody>
          <a:bodyPr wrap="square" lIns="72000" tIns="288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14500"/>
            <a:ext cx="9144000" cy="17145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56904"/>
            <a:ext cx="8280000" cy="62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34808"/>
            <a:ext cx="8280000" cy="349569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9" name="Picture 5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5" y="329747"/>
            <a:ext cx="1184275" cy="38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1" y="256904"/>
            <a:ext cx="8280000" cy="62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1134808"/>
            <a:ext cx="3888000" cy="376569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1134808"/>
            <a:ext cx="3888000" cy="376569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5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5" y="329747"/>
            <a:ext cx="1184275" cy="38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357504"/>
            <a:ext cx="8280000" cy="44284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357504"/>
            <a:ext cx="8280000" cy="442849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327834"/>
          </a:xfrm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-238125" y="2931790"/>
            <a:ext cx="10202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9600" b="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LIMITLESS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0" y="2859822"/>
            <a:ext cx="2304000" cy="3600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4227934"/>
            <a:ext cx="5328592" cy="3600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1600" cap="all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0" descr="Device-wine"/>
          <p:cNvPicPr>
            <a:picLocks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5" y="328614"/>
            <a:ext cx="1184275" cy="38061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55" descr="Device-white"/>
          <p:cNvPicPr>
            <a:picLocks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5" y="328614"/>
            <a:ext cx="1184275" cy="3831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267494"/>
            <a:ext cx="8280000" cy="6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1131590"/>
            <a:ext cx="8280000" cy="349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6" y="4677984"/>
            <a:ext cx="676275" cy="1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" name="Picture 53" descr="Device-black"/>
          <p:cNvPicPr>
            <a:picLocks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5" y="328614"/>
            <a:ext cx="1184275" cy="38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5" r:id="rId3"/>
    <p:sldLayoutId id="2147483696" r:id="rId4"/>
    <p:sldLayoutId id="2147483698" r:id="rId5"/>
    <p:sldLayoutId id="2147483700" r:id="rId6"/>
    <p:sldLayoutId id="2147483701" r:id="rId7"/>
    <p:sldLayoutId id="2147483702" r:id="rId8"/>
    <p:sldLayoutId id="2147483706" r:id="rId9"/>
    <p:sldLayoutId id="2147483707" r:id="rId10"/>
    <p:sldLayoutId id="2147483708" r:id="rId11"/>
    <p:sldLayoutId id="2147483713" r:id="rId12"/>
    <p:sldLayoutId id="2147483709" r:id="rId13"/>
    <p:sldLayoutId id="2147483710" r:id="rId14"/>
    <p:sldLayoutId id="2147483711" r:id="rId15"/>
    <p:sldLayoutId id="2147483712" r:id="rId16"/>
    <p:sldLayoutId id="2147483714" r:id="rId17"/>
    <p:sldLayoutId id="2147483715" r:id="rId18"/>
    <p:sldLayoutId id="2147483716" r:id="rId19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cap="all" baseline="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gupubs.onlinelibrary.wiley.com/doi/full/10.1002/2015SW00123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link.springer.com/article/10.1007/s11207-015-0692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hyperlink" Target="https://link.springer.com/article/10.1007/s11207-020-01605-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ithub.com/University-of-Reading-Space-Science/HUX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zam.fme.vutbr.cz/~druck/Eclipse/Ecl2009e/Tse2009_200_2nd/Full/Tse2009e_200mm_2nd_ful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29030" y="1635646"/>
            <a:ext cx="8280000" cy="689850"/>
          </a:xfrm>
        </p:spPr>
        <p:txBody>
          <a:bodyPr/>
          <a:lstStyle/>
          <a:p>
            <a:r>
              <a:rPr lang="en-GB" sz="2800" dirty="0" smtClean="0"/>
              <a:t>Quantifying CME arrival time </a:t>
            </a:r>
            <a:br>
              <a:rPr lang="en-GB" sz="2800" dirty="0" smtClean="0"/>
            </a:br>
            <a:r>
              <a:rPr lang="en-GB" sz="2800" dirty="0" smtClean="0"/>
              <a:t>uncertainty with mega ensembles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(In 3 slides, so apologies for the lack of references and background)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6876256" y="4227934"/>
            <a:ext cx="1872208" cy="581794"/>
          </a:xfrm>
        </p:spPr>
        <p:txBody>
          <a:bodyPr/>
          <a:lstStyle/>
          <a:p>
            <a:r>
              <a:rPr lang="en-GB" dirty="0"/>
              <a:t>Mathew </a:t>
            </a:r>
            <a:r>
              <a:rPr lang="en-GB" dirty="0" smtClean="0"/>
              <a:t>Owens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17512" y="1"/>
            <a:ext cx="3002360" cy="729803"/>
          </a:xfrm>
        </p:spPr>
        <p:txBody>
          <a:bodyPr/>
          <a:lstStyle/>
          <a:p>
            <a:r>
              <a:rPr lang="en-GB" dirty="0"/>
              <a:t>Space and Atmospheric Electricity group</a:t>
            </a:r>
          </a:p>
          <a:p>
            <a:r>
              <a:rPr lang="en-GB" dirty="0"/>
              <a:t>Department of Meteorology</a:t>
            </a:r>
          </a:p>
        </p:txBody>
      </p:sp>
      <p:pic>
        <p:nvPicPr>
          <p:cNvPr id="8" name="Picture 5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5" y="329747"/>
            <a:ext cx="1184275" cy="38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p:transition spd="med" advTm="20847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Forecasting CMEs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039696"/>
            <a:ext cx="3643144" cy="354827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Current approach: 3D MHD</a:t>
            </a:r>
            <a:endParaRPr lang="en-GB" dirty="0"/>
          </a:p>
          <a:p>
            <a:pPr marL="358775" lvl="1" indent="-268288"/>
            <a:r>
              <a:rPr lang="en-GB" dirty="0"/>
              <a:t>Multiple fits to CME </a:t>
            </a:r>
            <a:r>
              <a:rPr lang="en-GB" dirty="0" smtClean="0"/>
              <a:t>observed in coronagraphs</a:t>
            </a:r>
            <a:endParaRPr lang="en-GB" dirty="0"/>
          </a:p>
          <a:p>
            <a:pPr marL="358775" lvl="1" indent="-268288"/>
            <a:r>
              <a:rPr lang="en-GB" dirty="0"/>
              <a:t>Multiple background solar wind </a:t>
            </a:r>
            <a:r>
              <a:rPr lang="en-GB" dirty="0" smtClean="0"/>
              <a:t>solutions</a:t>
            </a:r>
          </a:p>
          <a:p>
            <a:pPr marL="358775" lvl="1" indent="-268288"/>
            <a:r>
              <a:rPr lang="en-GB" dirty="0" smtClean="0"/>
              <a:t>Run model many times</a:t>
            </a:r>
            <a:endParaRPr lang="en-GB" dirty="0"/>
          </a:p>
          <a:p>
            <a:pPr marL="358775" lvl="1" indent="-268288"/>
            <a:r>
              <a:rPr lang="en-GB" dirty="0"/>
              <a:t>Computationally </a:t>
            </a:r>
            <a:r>
              <a:rPr lang="en-GB" dirty="0" smtClean="0"/>
              <a:t>expensive – only ~10-100 ensemble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94" y="1082222"/>
            <a:ext cx="4080806" cy="21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4291231"/>
            <a:ext cx="3318340" cy="584775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tx2"/>
                </a:solidFill>
                <a:latin typeface="+mn-lt"/>
                <a:hlinkClick r:id="rId3"/>
              </a:rPr>
              <a:t>Cash et al., </a:t>
            </a:r>
            <a:r>
              <a:rPr lang="en-GB" sz="1600" i="1" dirty="0">
                <a:solidFill>
                  <a:schemeClr val="tx2"/>
                </a:solidFill>
                <a:latin typeface="+mn-lt"/>
                <a:hlinkClick r:id="rId3"/>
              </a:rPr>
              <a:t>Space Weather</a:t>
            </a:r>
            <a:r>
              <a:rPr lang="en-GB" sz="1600" dirty="0">
                <a:solidFill>
                  <a:schemeClr val="tx2"/>
                </a:solidFill>
                <a:latin typeface="+mn-lt"/>
                <a:hlinkClick r:id="rId3"/>
              </a:rPr>
              <a:t>, 2015</a:t>
            </a:r>
            <a:endParaRPr lang="en-GB" sz="1600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en-GB" sz="1600" dirty="0"/>
              <a:t>See also: </a:t>
            </a:r>
            <a:r>
              <a:rPr lang="en-GB" sz="1600" dirty="0">
                <a:hlinkClick r:id="rId4"/>
              </a:rPr>
              <a:t>Mays et al., </a:t>
            </a:r>
            <a:r>
              <a:rPr lang="en-GB" sz="1600" i="1" dirty="0">
                <a:hlinkClick r:id="rId4"/>
              </a:rPr>
              <a:t>Sol Phys</a:t>
            </a:r>
            <a:r>
              <a:rPr lang="en-GB" sz="1600" dirty="0">
                <a:hlinkClick r:id="rId4"/>
              </a:rPr>
              <a:t>, 2015</a:t>
            </a:r>
            <a:endParaRPr lang="en-GB" sz="1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8" name="Picture 4" descr="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6192" y="3272329"/>
            <a:ext cx="4378608" cy="166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28540"/>
      </p:ext>
    </p:extLst>
  </p:cSld>
  <p:clrMapOvr>
    <a:masterClrMapping/>
  </p:clrMapOvr>
  <p:transition advTm="52723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Reduced-physics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31590"/>
            <a:ext cx="3607140" cy="349891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How simple can you make a solar wind model and it still be useful? “</a:t>
            </a:r>
            <a:r>
              <a:rPr lang="en-GB" dirty="0" err="1" smtClean="0"/>
              <a:t>HUXt</a:t>
            </a:r>
            <a:r>
              <a:rPr lang="en-GB" dirty="0" smtClean="0"/>
              <a:t>” is</a:t>
            </a:r>
          </a:p>
          <a:p>
            <a:pPr lvl="1"/>
            <a:r>
              <a:rPr lang="en-GB" dirty="0" smtClean="0"/>
              <a:t>Hydrodynamic</a:t>
            </a:r>
          </a:p>
          <a:p>
            <a:pPr lvl="1"/>
            <a:r>
              <a:rPr lang="en-GB" dirty="0" smtClean="0"/>
              <a:t>Incompressible</a:t>
            </a:r>
          </a:p>
          <a:p>
            <a:pPr lvl="1"/>
            <a:r>
              <a:rPr lang="en-GB" dirty="0" smtClean="0"/>
              <a:t>1-dimensional</a:t>
            </a:r>
          </a:p>
          <a:p>
            <a:pPr marL="0" indent="0">
              <a:buNone/>
            </a:pPr>
            <a:r>
              <a:rPr lang="en-GB" dirty="0" smtClean="0"/>
              <a:t>For CME arrival time, </a:t>
            </a:r>
            <a:r>
              <a:rPr lang="en-GB" dirty="0" err="1" smtClean="0"/>
              <a:t>HUXt</a:t>
            </a:r>
            <a:r>
              <a:rPr lang="en-GB" dirty="0" smtClean="0"/>
              <a:t> replicates 3D MHD very closely</a:t>
            </a:r>
          </a:p>
          <a:p>
            <a:pPr lvl="1"/>
            <a:r>
              <a:rPr lang="en-GB" dirty="0" smtClean="0"/>
              <a:t>Orders of magnitude faster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pic>
        <p:nvPicPr>
          <p:cNvPr id="5" name="HelioMAS_BurgerTime_comparis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7840" t="7020" r="7933" b="56637"/>
          <a:stretch/>
        </p:blipFill>
        <p:spPr>
          <a:xfrm>
            <a:off x="4184538" y="1254120"/>
            <a:ext cx="4887962" cy="1379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8534" y="915566"/>
            <a:ext cx="4959970" cy="338554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+mn-lt"/>
              </a:rPr>
              <a:t>      3D MHD                                                              </a:t>
            </a:r>
            <a:r>
              <a:rPr lang="en-GB" sz="1600" dirty="0" err="1" smtClean="0">
                <a:solidFill>
                  <a:schemeClr val="tx2"/>
                </a:solidFill>
                <a:latin typeface="+mn-lt"/>
              </a:rPr>
              <a:t>HUXt</a:t>
            </a:r>
            <a:r>
              <a:rPr lang="en-GB" sz="1600" dirty="0" smtClean="0">
                <a:solidFill>
                  <a:schemeClr val="tx2"/>
                </a:solidFill>
                <a:latin typeface="+mn-lt"/>
              </a:rPr>
              <a:t>                               </a:t>
            </a:r>
            <a:endParaRPr lang="en-GB" sz="1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39" y="2633885"/>
            <a:ext cx="4420369" cy="228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48264" y="2787774"/>
            <a:ext cx="1557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+mn-lt"/>
              </a:rPr>
              <a:t>3D MHD</a:t>
            </a:r>
          </a:p>
          <a:p>
            <a:r>
              <a:rPr lang="en-GB" sz="1600" dirty="0" err="1" smtClean="0">
                <a:solidFill>
                  <a:srgbClr val="0000FF"/>
                </a:solidFill>
              </a:rPr>
              <a:t>HUXt</a:t>
            </a:r>
            <a:r>
              <a:rPr lang="en-GB" sz="1600" dirty="0" smtClean="0">
                <a:solidFill>
                  <a:srgbClr val="0000FF"/>
                </a:solidFill>
              </a:rPr>
              <a:t> (no CME)</a:t>
            </a:r>
          </a:p>
          <a:p>
            <a:r>
              <a:rPr lang="en-GB" sz="1600" dirty="0" err="1" smtClean="0">
                <a:solidFill>
                  <a:srgbClr val="FF0000"/>
                </a:solidFill>
                <a:latin typeface="+mn-lt"/>
              </a:rPr>
              <a:t>HUXt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 (CME)</a:t>
            </a:r>
            <a:endParaRPr lang="en-GB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4609460"/>
            <a:ext cx="3032116" cy="338554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+mn-lt"/>
              </a:rPr>
              <a:t>      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hlinkClick r:id="rId6"/>
              </a:rPr>
              <a:t>Owens et al., Sol. Phys., 2020</a:t>
            </a:r>
            <a:endParaRPr lang="en-GB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2172220"/>
            <a:ext cx="155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This is </a:t>
            </a:r>
          </a:p>
          <a:p>
            <a:r>
              <a:rPr lang="en-GB" sz="1200" dirty="0" smtClean="0"/>
              <a:t>a movie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48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Mega ensembles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1590"/>
            <a:ext cx="3490308" cy="349891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Can run 10</a:t>
            </a:r>
            <a:r>
              <a:rPr lang="en-GB" baseline="30000" dirty="0" smtClean="0"/>
              <a:t>5</a:t>
            </a:r>
            <a:r>
              <a:rPr lang="en-GB" dirty="0" smtClean="0"/>
              <a:t> – 10</a:t>
            </a:r>
            <a:r>
              <a:rPr lang="en-GB" baseline="30000" dirty="0" smtClean="0"/>
              <a:t>6</a:t>
            </a:r>
            <a:r>
              <a:rPr lang="en-GB" dirty="0" smtClean="0"/>
              <a:t> CME arrival time estimates with </a:t>
            </a:r>
            <a:r>
              <a:rPr lang="en-GB" dirty="0" err="1" smtClean="0"/>
              <a:t>HUXt</a:t>
            </a:r>
            <a:endParaRPr lang="en-GB" dirty="0" smtClean="0"/>
          </a:p>
          <a:p>
            <a:pPr lvl="1"/>
            <a:r>
              <a:rPr lang="en-GB" dirty="0" smtClean="0"/>
              <a:t>Perturb CME properties &amp; background solar wind</a:t>
            </a:r>
          </a:p>
          <a:p>
            <a:pPr lvl="1"/>
            <a:r>
              <a:rPr lang="en-GB" dirty="0" smtClean="0"/>
              <a:t>Fully quantify uncertainty</a:t>
            </a:r>
          </a:p>
          <a:p>
            <a:pPr lvl="1"/>
            <a:r>
              <a:rPr lang="en-GB" dirty="0" err="1" smtClean="0"/>
              <a:t>HUXt</a:t>
            </a:r>
            <a:r>
              <a:rPr lang="en-GB" dirty="0" smtClean="0"/>
              <a:t> is open source, written in python: </a:t>
            </a:r>
            <a:r>
              <a:rPr lang="en-GB" dirty="0">
                <a:hlinkClick r:id="rId2"/>
              </a:rPr>
              <a:t>https://github.com/University-of-Reading-Space-Science/HUXt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99" y="1659784"/>
            <a:ext cx="5102548" cy="314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49017" y="1059582"/>
            <a:ext cx="4959970" cy="584775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Same CME launched into different ambient solar wind: </a:t>
            </a:r>
            <a:r>
              <a:rPr lang="en-GB" sz="1600" dirty="0" smtClean="0">
                <a:solidFill>
                  <a:schemeClr val="tx2"/>
                </a:solidFill>
                <a:latin typeface="+mn-lt"/>
              </a:rPr>
              <a:t>Different mean arrival times and different spread</a:t>
            </a:r>
            <a:endParaRPr lang="en-GB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144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UoR-PP-Template-WIDESCREEN-NO-ANIMATION-v-24</Template>
  <TotalTime>0</TotalTime>
  <Words>187</Words>
  <Application>Microsoft Office PowerPoint</Application>
  <PresentationFormat>On-screen Show (16:9)</PresentationFormat>
  <Paragraphs>35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Effra</vt:lpstr>
      <vt:lpstr>Calibri</vt:lpstr>
      <vt:lpstr>Arial Bold</vt:lpstr>
      <vt:lpstr>UoR Theme</vt:lpstr>
      <vt:lpstr>Quantifying CME arrival time  uncertainty with mega ensembles  (In 3 slides, so apologies for the lack of references and background)</vt:lpstr>
      <vt:lpstr>Forecasting CMEs</vt:lpstr>
      <vt:lpstr>Reduced-physics model</vt:lpstr>
      <vt:lpstr>Mega ensembles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2020-04-27T08:50:33Z</dcterms:created>
  <dcterms:modified xsi:type="dcterms:W3CDTF">2020-04-27T08:50:41Z</dcterms:modified>
  <cp:contentStatus/>
</cp:coreProperties>
</file>