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0" r:id="rId2"/>
    <p:sldId id="570" r:id="rId3"/>
    <p:sldId id="571" r:id="rId4"/>
    <p:sldId id="578" r:id="rId5"/>
    <p:sldId id="579" r:id="rId6"/>
    <p:sldId id="580" r:id="rId7"/>
    <p:sldId id="581" r:id="rId8"/>
    <p:sldId id="576" r:id="rId9"/>
    <p:sldId id="564" r:id="rId10"/>
    <p:sldId id="582" r:id="rId11"/>
    <p:sldId id="558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0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5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4EA9B-D4C2-4B6D-8A9D-D5DAF6A36065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C81D7-AA2E-45FE-950C-6818B54A93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535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FA54F-2432-4C49-9B40-1E1500FFD43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98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FA54F-2432-4C49-9B40-1E1500FFD43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978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FA54F-2432-4C49-9B40-1E1500FFD43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538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FA54F-2432-4C49-9B40-1E1500FFD43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3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FA54F-2432-4C49-9B40-1E1500FFD43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848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FA54F-2432-4C49-9B40-1E1500FFD43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959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FA54F-2432-4C49-9B40-1E1500FFD43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52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FA54F-2432-4C49-9B40-1E1500FFD43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245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FA54F-2432-4C49-9B40-1E1500FFD43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01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BD1889-91F3-4687-B377-C242FBFFC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52FDAF4-8250-46EE-B160-836DBD754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373979-1EBE-491F-810C-117CC1CA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0BB3-0779-4C14-AB47-DEFA50ECFA8A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AA036-BFDE-4AD0-B77D-893744E7B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28BE3B-0BF4-45C1-9560-9E57506F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A2F2-29B6-4458-AAA9-9B68977A4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28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8CD64-50C7-4AA1-B8C9-40D9B385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1A1658-8494-4959-B866-929881E3B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250247-343A-41E3-9BF9-B43895648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0BB3-0779-4C14-AB47-DEFA50ECFA8A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4A977B-D018-452D-BD16-75A2F1936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7FB5CF-4157-45C6-9EC1-FEEF192AB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A2F2-29B6-4458-AAA9-9B68977A4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30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5D3E910-BB7B-4020-B049-07973735E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0EA482-C776-4DE5-B722-8D4A8C160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3915F8-4D09-4920-9185-B9601E9C5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0BB3-0779-4C14-AB47-DEFA50ECFA8A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EC88DE-73DB-4465-8A6E-170DA2E5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0E892F-525D-48FC-94CE-445DA49F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A2F2-29B6-4458-AAA9-9B68977A4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29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11127-25E6-475F-93FD-95C602E4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E4A11C-AAD7-4E90-B158-550ADB9C3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344BCE-A279-4F8F-ADA2-51E47E32D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0BB3-0779-4C14-AB47-DEFA50ECFA8A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330252-8E72-4BEC-8E90-7915F4BC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DF35EF-761D-4374-A980-B5A1AE4B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A2F2-29B6-4458-AAA9-9B68977A4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417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26E66-1586-46A0-925C-E855CE26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09BD00-6E00-45D0-88D2-67EB3A85E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0F5867-C268-4287-A456-25E2611B5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0BB3-0779-4C14-AB47-DEFA50ECFA8A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2F5160-A735-4740-9EEE-32868382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C5D02-9354-41FA-9AA8-87BA32173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A2F2-29B6-4458-AAA9-9B68977A4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7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4C9D04-4D6E-4110-AE0F-4194F7C67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6FE13D-4464-439C-B7EF-A540A3D3B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6025F4-DC8D-4898-8656-64AC0A4A0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7AA0BF-22BD-4E6D-A521-4594B7D1F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0BB3-0779-4C14-AB47-DEFA50ECFA8A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E0ED13-9979-4BD2-9DA2-0A17ADEEE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BD41AA-4E19-4CFD-9394-DD14EEBC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A2F2-29B6-4458-AAA9-9B68977A4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40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5D7374-E23C-49DF-8E4A-EE0950B28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CEFE68-B78B-4DEA-AE3A-A450F30C9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4BAE045-8A9B-452B-ADF7-6F44EF380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A67284-072A-471E-B68C-0C6005754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DEE1C4B-E179-481A-BE27-5A388CDBC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96FB6BF-93CD-435B-B40F-A6ED368F6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0BB3-0779-4C14-AB47-DEFA50ECFA8A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D895398-248F-4AA3-8D3F-7DC3D39C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3818108-6A3C-45C2-A1F8-D0A403A9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A2F2-29B6-4458-AAA9-9B68977A4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73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7DD0F9-CDD2-43C1-836F-55CE62AC9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8572B00-30D8-4AFB-8D26-4DF163876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0BB3-0779-4C14-AB47-DEFA50ECFA8A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811802-1D8D-4449-98AE-C67D77BF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8AE2B8-BC1A-45F4-AD77-EAC2FC677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A2F2-29B6-4458-AAA9-9B68977A4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2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0072B6-C98C-4738-BD20-A952F25D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0BB3-0779-4C14-AB47-DEFA50ECFA8A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EF17905-7CF4-43AE-AD2B-8C446E77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7CAE3F-161A-470D-86F7-2F844E08C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A2F2-29B6-4458-AAA9-9B68977A4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583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30276-D3D1-4768-8DBE-71629D34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0CE75B-1655-4A30-A648-7B16B9DE1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C1E251-779E-46ED-AC76-6BD09DF60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D686B4-AF99-461F-BA53-C437A273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0BB3-0779-4C14-AB47-DEFA50ECFA8A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4B3BF0-E353-4792-A1FB-EAFE663C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009E5D-91BF-4DE1-B335-344838A4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A2F2-29B6-4458-AAA9-9B68977A4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35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94B3FE-CDCB-4BA8-8484-588268A4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99DE6C-8DA0-4AB6-A064-40B0036D2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BF2A9B-05D2-4F77-9DFE-70B06F3A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628275-DD10-429B-A646-C6D8796A2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0BB3-0779-4C14-AB47-DEFA50ECFA8A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B0B2BA-0759-403B-B1CA-37C78D47E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9FD868-BC5A-40B4-A87B-D92873D40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A2F2-29B6-4458-AAA9-9B68977A4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32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51B909E-1FC5-43E9-9B11-D941BADE5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0BCA70-A186-4671-A438-4862196C0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209409-3DC6-4992-9B0D-336CDBE4B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10BB3-0779-4C14-AB47-DEFA50ECFA8A}" type="datetimeFigureOut">
              <a:rPr lang="zh-CN" altLang="en-US" smtClean="0"/>
              <a:t>2020/5/7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D11F1C-4195-47D7-86B0-8199095B4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A4A8AC-96C5-4984-9241-B9EB4A44A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0A2F2-29B6-4458-AAA9-9B68977A4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97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3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AFEF684-A935-4408-AE1E-FBC808B92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92" y="0"/>
            <a:ext cx="957608" cy="95673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D1BE3D2-FF39-4F80-91F6-CEDCC8106A78}"/>
              </a:ext>
            </a:extLst>
          </p:cNvPr>
          <p:cNvSpPr/>
          <p:nvPr/>
        </p:nvSpPr>
        <p:spPr>
          <a:xfrm>
            <a:off x="0" y="937954"/>
            <a:ext cx="12192000" cy="45719"/>
          </a:xfrm>
          <a:prstGeom prst="rect">
            <a:avLst/>
          </a:prstGeom>
          <a:solidFill>
            <a:srgbClr val="005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E5174E8-022C-407F-AC30-C75E56B3DD62}"/>
              </a:ext>
            </a:extLst>
          </p:cNvPr>
          <p:cNvSpPr txBox="1"/>
          <p:nvPr/>
        </p:nvSpPr>
        <p:spPr>
          <a:xfrm>
            <a:off x="376990" y="1164844"/>
            <a:ext cx="11574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Tectonic uplift rate in the northern coast of the South China sea: insight from the </a:t>
            </a:r>
            <a:r>
              <a:rPr lang="en-US" altLang="zh-CN" sz="2800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10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Be exposure dating of marine terrace in southeastern China</a:t>
            </a:r>
            <a:endParaRPr lang="zh-CN" altLang="en-US" sz="28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B60284D-5CCD-404C-B671-F8CEA142040E}"/>
              </a:ext>
            </a:extLst>
          </p:cNvPr>
          <p:cNvSpPr txBox="1"/>
          <p:nvPr/>
        </p:nvSpPr>
        <p:spPr>
          <a:xfrm>
            <a:off x="1604209" y="3634488"/>
            <a:ext cx="8654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Hao Liang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*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Ke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Zhang, 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Zihao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Chen, Ping Huang, 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Zhongyun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Li, Zhen Chen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72EE60E-599D-408F-A4C6-1A045FAB66F2}"/>
              </a:ext>
            </a:extLst>
          </p:cNvPr>
          <p:cNvSpPr txBox="1"/>
          <p:nvPr/>
        </p:nvSpPr>
        <p:spPr>
          <a:xfrm>
            <a:off x="3571373" y="4898087"/>
            <a:ext cx="4347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Sun </a:t>
            </a:r>
            <a:r>
              <a:rPr lang="en-US" altLang="zh-CN" sz="16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Yat-sen</a:t>
            </a: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University, Guangzhou, China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5D68452-7E69-4936-8C48-D228EABAF60B}"/>
              </a:ext>
            </a:extLst>
          </p:cNvPr>
          <p:cNvSpPr txBox="1"/>
          <p:nvPr/>
        </p:nvSpPr>
        <p:spPr>
          <a:xfrm>
            <a:off x="2243888" y="5236641"/>
            <a:ext cx="7551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Southern Marine Science and Engineering Guangdong Laboratory, Zhuhai, China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0F27BCF-8708-45FD-96CF-8D8D15076F7D}"/>
              </a:ext>
            </a:extLst>
          </p:cNvPr>
          <p:cNvSpPr txBox="1"/>
          <p:nvPr/>
        </p:nvSpPr>
        <p:spPr>
          <a:xfrm>
            <a:off x="3571371" y="5581492"/>
            <a:ext cx="4347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*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liangh27@mail2.sysu.edu.cn </a:t>
            </a:r>
            <a:endParaRPr lang="zh-CN" altLang="en-US" sz="1600" b="1" dirty="0">
              <a:solidFill>
                <a:srgbClr val="0070C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4DF6EB4-8BCF-4AF1-8305-65A0F45D1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8904" cy="9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88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232C1E94-0FA4-49F0-9562-9CA184437E5E}"/>
              </a:ext>
            </a:extLst>
          </p:cNvPr>
          <p:cNvSpPr/>
          <p:nvPr/>
        </p:nvSpPr>
        <p:spPr>
          <a:xfrm>
            <a:off x="0" y="937954"/>
            <a:ext cx="12192000" cy="45719"/>
          </a:xfrm>
          <a:prstGeom prst="rect">
            <a:avLst/>
          </a:prstGeom>
          <a:solidFill>
            <a:srgbClr val="005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17F6554-BE3E-44F9-BD14-9ECA54781B34}"/>
              </a:ext>
            </a:extLst>
          </p:cNvPr>
          <p:cNvSpPr txBox="1"/>
          <p:nvPr/>
        </p:nvSpPr>
        <p:spPr>
          <a:xfrm>
            <a:off x="401249" y="1064349"/>
            <a:ext cx="20714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Reference</a:t>
            </a:r>
            <a:endParaRPr lang="zh-CN" altLang="en-US" sz="2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文本框 9">
            <a:extLst>
              <a:ext uri="{FF2B5EF4-FFF2-40B4-BE49-F238E27FC236}">
                <a16:creationId xmlns:a16="http://schemas.microsoft.com/office/drawing/2014/main" id="{FA3425CB-A239-4EA2-B51D-B7E87E0B7412}"/>
              </a:ext>
            </a:extLst>
          </p:cNvPr>
          <p:cNvSpPr txBox="1"/>
          <p:nvPr/>
        </p:nvSpPr>
        <p:spPr>
          <a:xfrm>
            <a:off x="691553" y="1768886"/>
            <a:ext cx="105428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Nalin R, </a:t>
            </a: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Massari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F, Zecchin M. Superimposed cycles of composite marine terraces: the example of </a:t>
            </a: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Cutro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terrace (Calabria, Southern Italy)[J]. Journal of Sedimentary Research, 2007, 77(4): 340-354.</a:t>
            </a:r>
          </a:p>
          <a:p>
            <a:pPr marL="342900" indent="-342900">
              <a:buAutoNum type="arabicPeriod"/>
            </a:pPr>
            <a:endParaRPr kumimoji="1"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Saillard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Hall S R, </a:t>
            </a: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Audin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et al. Andean coastal uplift and active tectonics in southern Peru: 10Be surface exposure dating of differentially uplifted marine terrace sequences (San Juan de </a:t>
            </a: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Marcona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,~ 15.4 S)[J]. Geomorphology, 2011, 128(3-4): 178-190.</a:t>
            </a:r>
          </a:p>
          <a:p>
            <a:pPr marL="342900" indent="-342900">
              <a:buAutoNum type="arabicPeriod"/>
            </a:pPr>
            <a:endParaRPr kumimoji="1"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Qiu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Q, Li L, Hsu Y J, et al. Revised earthquake sources along Manila trench for tsunami hazard assessment in the South China Sea[J]. 2019.</a:t>
            </a:r>
          </a:p>
          <a:p>
            <a:pPr marL="342900" indent="-342900">
              <a:buAutoNum type="arabicPeriod"/>
            </a:pPr>
            <a:endParaRPr kumimoji="1"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Hidy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J, Gosse J C, Pederson J L, et al. A geologically constrained Monte Carlo approach to modeling exposure ages from profiles of cosmogenic nuclides: An example from Lees Ferry, Arizona[J]. Geochemistry, Geophysics, Geosystems, 2010, 11(9).</a:t>
            </a:r>
          </a:p>
          <a:p>
            <a:pPr marL="342900" indent="-342900">
              <a:buAutoNum type="arabicPeriod"/>
            </a:pPr>
            <a:endParaRPr kumimoji="1"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Lambeck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K, Chappell J. Sea level change through the last glacial cycle[J]. Science, 2001, 292(5517): 679-686.</a:t>
            </a:r>
          </a:p>
          <a:p>
            <a:pPr marL="342900" indent="-342900">
              <a:buAutoNum type="arabicPeriod"/>
            </a:pPr>
            <a:endParaRPr kumimoji="1"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Roberts, G.P., Houghton, S.L., Underwood, C., </a:t>
            </a: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Papanikolaou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I., Cowie, P.A., Van </a:t>
            </a: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Calsteren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Wigley, T., Cooper, F.J., McArthur, J.M., 2009. Localization of Qua- ternary slip rates in an active rift in 105 years: an example from central Greece constrained by 234Ue230Th coral dates from uplifted </a:t>
            </a: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paleoshorelines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J. </a:t>
            </a: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Res. 114, B10406.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439B2B1-0886-4979-8D3D-5AA037040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92" y="0"/>
            <a:ext cx="957608" cy="9567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9E5638A-E559-4475-83CA-F8C3C77D9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48904" cy="9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4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19FA230-C8C0-4C5A-941C-00C29CE840AF}"/>
              </a:ext>
            </a:extLst>
          </p:cNvPr>
          <p:cNvSpPr txBox="1"/>
          <p:nvPr/>
        </p:nvSpPr>
        <p:spPr>
          <a:xfrm>
            <a:off x="4535096" y="1951093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Thank you</a:t>
            </a:r>
            <a:r>
              <a:rPr lang="zh-CN" altLang="en-US" sz="40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61136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232C1E94-0FA4-49F0-9562-9CA184437E5E}"/>
              </a:ext>
            </a:extLst>
          </p:cNvPr>
          <p:cNvSpPr/>
          <p:nvPr/>
        </p:nvSpPr>
        <p:spPr>
          <a:xfrm>
            <a:off x="0" y="937954"/>
            <a:ext cx="12192000" cy="45719"/>
          </a:xfrm>
          <a:prstGeom prst="rect">
            <a:avLst/>
          </a:prstGeom>
          <a:solidFill>
            <a:srgbClr val="005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17F6554-BE3E-44F9-BD14-9ECA54781B34}"/>
              </a:ext>
            </a:extLst>
          </p:cNvPr>
          <p:cNvSpPr txBox="1"/>
          <p:nvPr/>
        </p:nvSpPr>
        <p:spPr>
          <a:xfrm>
            <a:off x="6728241" y="1353001"/>
            <a:ext cx="4390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Cosmogenic nuclide exposure dating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8CC017F-3BAF-49A6-8092-CFACB7414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339" y="3953046"/>
            <a:ext cx="6218414" cy="2252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对象 4">
                <a:extLst>
                  <a:ext uri="{FF2B5EF4-FFF2-40B4-BE49-F238E27FC236}">
                    <a16:creationId xmlns:a16="http://schemas.microsoft.com/office/drawing/2014/main" id="{2D18FA32-D013-4806-90FD-D20F505ADDF0}"/>
                  </a:ext>
                </a:extLst>
              </p:cNvPr>
              <p:cNvSpPr txBox="1"/>
              <p:nvPr/>
            </p:nvSpPr>
            <p:spPr bwMode="auto">
              <a:xfrm>
                <a:off x="6988324" y="1922388"/>
                <a:ext cx="4103639" cy="706150"/>
              </a:xfrm>
              <a:prstGeom prst="rect">
                <a:avLst/>
              </a:prstGeom>
              <a:noFill/>
              <a:ln w="12700">
                <a:solidFill>
                  <a:schemeClr val="accent2"/>
                </a:solidFill>
              </a:ln>
            </p:spPr>
            <p:txBody>
              <a:bodyPr>
                <a:normAutofit/>
              </a:bodyPr>
              <a:lstStyle/>
              <a:p>
                <a:r>
                  <a:rPr lang="en-US" altLang="zh-CN" sz="2000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14:m>
                  <m:oMath xmlns:m="http://schemas.openxmlformats.org/officeDocument/2006/math">
                    <m:r>
                      <a:rPr lang="zh-CN" alt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zh-CN" altLang="en-US" sz="20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(0)</m:t>
                        </m:r>
                      </m:num>
                      <m:den>
                        <m:r>
                          <a:rPr lang="zh-CN" alt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  <m:r>
                          <m:rPr>
                            <m:sty m:val="p"/>
                          </m:rPr>
                          <a:rPr lang="el-GR" altLang="zh-CN" sz="200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ε</m:t>
                        </m:r>
                        <m: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  <m:sSup>
                      <m:sSupPr>
                        <m:ctrlP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altLang="zh-CN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​/</m:t>
                        </m:r>
                        <m:r>
                          <m:rPr>
                            <m:sty m:val="p"/>
                          </m:rP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p>
                    <m:d>
                      <m:dPr>
                        <m:ctrlP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zh-CN" alt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zh-CN" alt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l-GR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ρ</m:t>
                                </m:r>
                                <m:r>
                                  <m:rPr>
                                    <m:sty m:val="p"/>
                                  </m:rPr>
                                  <a:rPr lang="el-GR" altLang="zh-CN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ε</m:t>
                                </m:r>
                                <m: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d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对象 4">
                <a:extLst>
                  <a:ext uri="{FF2B5EF4-FFF2-40B4-BE49-F238E27FC236}">
                    <a16:creationId xmlns:a16="http://schemas.microsoft.com/office/drawing/2014/main" id="{2D18FA32-D013-4806-90FD-D20F505AD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8324" y="1922388"/>
                <a:ext cx="4103639" cy="706150"/>
              </a:xfrm>
              <a:prstGeom prst="rect">
                <a:avLst/>
              </a:prstGeom>
              <a:blipFill>
                <a:blip r:embed="rId6"/>
                <a:stretch>
                  <a:fillRect l="-1331"/>
                </a:stretch>
              </a:blipFill>
              <a:ln w="127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23DFA37D-B730-45D5-BC54-810167D05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1465"/>
            <a:ext cx="5754692" cy="3724720"/>
          </a:xfrm>
          <a:prstGeom prst="rect">
            <a:avLst/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60B974C2-4EAF-4A02-8B49-719B550BBEEF}"/>
              </a:ext>
            </a:extLst>
          </p:cNvPr>
          <p:cNvSpPr txBox="1"/>
          <p:nvPr/>
        </p:nvSpPr>
        <p:spPr>
          <a:xfrm>
            <a:off x="8923714" y="2724971"/>
            <a:ext cx="303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P(0)-surface production rate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CEEC56-58DE-4376-95C0-05C23826E55B}"/>
              </a:ext>
            </a:extLst>
          </p:cNvPr>
          <p:cNvSpPr txBox="1"/>
          <p:nvPr/>
        </p:nvSpPr>
        <p:spPr>
          <a:xfrm>
            <a:off x="8070625" y="3441699"/>
            <a:ext cx="206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𝜆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-decay constant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E3BB451-AAE7-4AED-9D66-7451FF6A1DD0}"/>
              </a:ext>
            </a:extLst>
          </p:cNvPr>
          <p:cNvSpPr txBox="1"/>
          <p:nvPr/>
        </p:nvSpPr>
        <p:spPr>
          <a:xfrm>
            <a:off x="9957596" y="3426491"/>
            <a:ext cx="206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-rock density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F3F2295-715E-45DA-AA47-CFEA6DEF46AA}"/>
              </a:ext>
            </a:extLst>
          </p:cNvPr>
          <p:cNvSpPr txBox="1"/>
          <p:nvPr/>
        </p:nvSpPr>
        <p:spPr>
          <a:xfrm>
            <a:off x="6319270" y="3083835"/>
            <a:ext cx="239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-surface erosion rate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0FE9130-8D86-4DF0-AC36-07057294C34B}"/>
              </a:ext>
            </a:extLst>
          </p:cNvPr>
          <p:cNvSpPr txBox="1"/>
          <p:nvPr/>
        </p:nvSpPr>
        <p:spPr>
          <a:xfrm>
            <a:off x="8924034" y="3058234"/>
            <a:ext cx="308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-attenuation length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677F66E-9382-4DC2-B69C-3E7705F7AA32}"/>
              </a:ext>
            </a:extLst>
          </p:cNvPr>
          <p:cNvSpPr txBox="1"/>
          <p:nvPr/>
        </p:nvSpPr>
        <p:spPr>
          <a:xfrm>
            <a:off x="6319270" y="3437371"/>
            <a:ext cx="206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t-exposure time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0C9A917-4D51-4027-B61E-CED7791B195A}"/>
              </a:ext>
            </a:extLst>
          </p:cNvPr>
          <p:cNvSpPr txBox="1"/>
          <p:nvPr/>
        </p:nvSpPr>
        <p:spPr>
          <a:xfrm>
            <a:off x="6319270" y="2715642"/>
            <a:ext cx="280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N-nuclide concentration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9">
            <a:extLst>
              <a:ext uri="{FF2B5EF4-FFF2-40B4-BE49-F238E27FC236}">
                <a16:creationId xmlns:a16="http://schemas.microsoft.com/office/drawing/2014/main" id="{E3A04C2E-6026-482F-AD20-A7D918943669}"/>
              </a:ext>
            </a:extLst>
          </p:cNvPr>
          <p:cNvSpPr txBox="1"/>
          <p:nvPr/>
        </p:nvSpPr>
        <p:spPr>
          <a:xfrm>
            <a:off x="3601756" y="6488668"/>
            <a:ext cx="196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Nalin et al., (2007)</a:t>
            </a:r>
            <a:endParaRPr kumimoji="1" lang="zh-C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9">
            <a:extLst>
              <a:ext uri="{FF2B5EF4-FFF2-40B4-BE49-F238E27FC236}">
                <a16:creationId xmlns:a16="http://schemas.microsoft.com/office/drawing/2014/main" id="{C66E31D7-94BC-45EC-86A8-BCFD9070BBD6}"/>
              </a:ext>
            </a:extLst>
          </p:cNvPr>
          <p:cNvSpPr txBox="1"/>
          <p:nvPr/>
        </p:nvSpPr>
        <p:spPr>
          <a:xfrm>
            <a:off x="9957596" y="6205606"/>
            <a:ext cx="218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Saillard</a:t>
            </a:r>
            <a:r>
              <a:rPr kumimoji="1"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2011</a:t>
            </a:r>
            <a:endParaRPr kumimoji="1" lang="zh-C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9">
            <a:extLst>
              <a:ext uri="{FF2B5EF4-FFF2-40B4-BE49-F238E27FC236}">
                <a16:creationId xmlns:a16="http://schemas.microsoft.com/office/drawing/2014/main" id="{4AB783A3-6818-4549-AD97-A9AB14F8DDDC}"/>
              </a:ext>
            </a:extLst>
          </p:cNvPr>
          <p:cNvSpPr txBox="1"/>
          <p:nvPr/>
        </p:nvSpPr>
        <p:spPr>
          <a:xfrm>
            <a:off x="90396" y="1141771"/>
            <a:ext cx="622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Marine terraces (paleo-shorelines) are iteration of glacio-eustatic sea-level change and tectonic uplift 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9">
            <a:extLst>
              <a:ext uri="{FF2B5EF4-FFF2-40B4-BE49-F238E27FC236}">
                <a16:creationId xmlns:a16="http://schemas.microsoft.com/office/drawing/2014/main" id="{A36E4C43-3926-4EF6-8C4F-A8AD1CF8103D}"/>
              </a:ext>
            </a:extLst>
          </p:cNvPr>
          <p:cNvSpPr txBox="1"/>
          <p:nvPr/>
        </p:nvSpPr>
        <p:spPr>
          <a:xfrm>
            <a:off x="748122" y="1946200"/>
            <a:ext cx="4377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terraces (paleo-shorelines) often preserve little sediment for dating</a:t>
            </a:r>
            <a:endParaRPr kumimoji="1" lang="zh-CN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A20AD46-2B04-456A-AAC8-0073A1893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92" y="0"/>
            <a:ext cx="957608" cy="95673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983A917-F2E0-4B9D-AC51-6EE4D022F7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048904" cy="9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92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232C1E94-0FA4-49F0-9562-9CA184437E5E}"/>
              </a:ext>
            </a:extLst>
          </p:cNvPr>
          <p:cNvSpPr/>
          <p:nvPr/>
        </p:nvSpPr>
        <p:spPr>
          <a:xfrm>
            <a:off x="0" y="937954"/>
            <a:ext cx="12192000" cy="45719"/>
          </a:xfrm>
          <a:prstGeom prst="rect">
            <a:avLst/>
          </a:prstGeom>
          <a:solidFill>
            <a:srgbClr val="005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4143F5B-449C-4B19-94A3-90C70C0C4894}"/>
              </a:ext>
            </a:extLst>
          </p:cNvPr>
          <p:cNvGrpSpPr/>
          <p:nvPr/>
        </p:nvGrpSpPr>
        <p:grpSpPr>
          <a:xfrm>
            <a:off x="837292" y="2893191"/>
            <a:ext cx="4716779" cy="3833069"/>
            <a:chOff x="35496" y="1196753"/>
            <a:chExt cx="4953817" cy="396044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9EF6F4D6-A051-46D5-85E6-D31953D1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196753"/>
              <a:ext cx="4953817" cy="396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B90FEE9-BAF9-41B7-B386-B5BFF8652F08}"/>
                </a:ext>
              </a:extLst>
            </p:cNvPr>
            <p:cNvSpPr/>
            <p:nvPr/>
          </p:nvSpPr>
          <p:spPr>
            <a:xfrm>
              <a:off x="260485" y="1340090"/>
              <a:ext cx="4680520" cy="381642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</p:grpSp>
      <p:sp>
        <p:nvSpPr>
          <p:cNvPr id="12" name="文本框 9">
            <a:extLst>
              <a:ext uri="{FF2B5EF4-FFF2-40B4-BE49-F238E27FC236}">
                <a16:creationId xmlns:a16="http://schemas.microsoft.com/office/drawing/2014/main" id="{7F8E2E8E-1138-4045-A47F-DE7FB03AD3D0}"/>
              </a:ext>
            </a:extLst>
          </p:cNvPr>
          <p:cNvSpPr txBox="1"/>
          <p:nvPr/>
        </p:nvSpPr>
        <p:spPr>
          <a:xfrm>
            <a:off x="1069735" y="3031262"/>
            <a:ext cx="1476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(Qiu et al., 2019)</a:t>
            </a:r>
            <a:endParaRPr kumimoji="1" lang="zh-CN" altLang="en-US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75E42F-E24A-4E58-88A0-BB1481A14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869" y="2962362"/>
            <a:ext cx="5126734" cy="376324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A7AFEC2-72CF-4FB0-A150-3FEA6BD93B85}"/>
              </a:ext>
            </a:extLst>
          </p:cNvPr>
          <p:cNvSpPr/>
          <p:nvPr/>
        </p:nvSpPr>
        <p:spPr>
          <a:xfrm>
            <a:off x="2653010" y="3161899"/>
            <a:ext cx="1708114" cy="1172663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14964E99-C576-4DF2-AE1A-65CA2EE38D95}"/>
              </a:ext>
            </a:extLst>
          </p:cNvPr>
          <p:cNvCxnSpPr>
            <a:cxnSpLocks/>
          </p:cNvCxnSpPr>
          <p:nvPr/>
        </p:nvCxnSpPr>
        <p:spPr>
          <a:xfrm>
            <a:off x="4394687" y="3519594"/>
            <a:ext cx="1545182" cy="783132"/>
          </a:xfrm>
          <a:prstGeom prst="line">
            <a:avLst/>
          </a:prstGeom>
          <a:ln w="127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9">
            <a:extLst>
              <a:ext uri="{FF2B5EF4-FFF2-40B4-BE49-F238E27FC236}">
                <a16:creationId xmlns:a16="http://schemas.microsoft.com/office/drawing/2014/main" id="{8AC6F758-92A3-4369-A2CF-9690D3A978BE}"/>
              </a:ext>
            </a:extLst>
          </p:cNvPr>
          <p:cNvSpPr txBox="1"/>
          <p:nvPr/>
        </p:nvSpPr>
        <p:spPr>
          <a:xfrm>
            <a:off x="957608" y="1248356"/>
            <a:ext cx="10560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crustal extension processes occurring in SE China by subduction of Pacific plate have been deforming marine terrace (paleo-shoreline) through the late Quaternary via a series of normal faults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72B5472F-9CB0-487B-B6C3-342C38D14C44}"/>
              </a:ext>
            </a:extLst>
          </p:cNvPr>
          <p:cNvSpPr txBox="1"/>
          <p:nvPr/>
        </p:nvSpPr>
        <p:spPr>
          <a:xfrm>
            <a:off x="957608" y="2122957"/>
            <a:ext cx="11090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Long-term tectonic activity of normal faults is not well-known because of paucity of chronologic constraint 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D735400-87C6-44F8-89B4-C9B767E5B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92" y="0"/>
            <a:ext cx="957608" cy="9567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EB3EDBB-49B6-42C5-88D0-0F0CB45C7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048904" cy="9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92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232C1E94-0FA4-49F0-9562-9CA184437E5E}"/>
              </a:ext>
            </a:extLst>
          </p:cNvPr>
          <p:cNvSpPr/>
          <p:nvPr/>
        </p:nvSpPr>
        <p:spPr>
          <a:xfrm>
            <a:off x="0" y="937954"/>
            <a:ext cx="12192000" cy="45719"/>
          </a:xfrm>
          <a:prstGeom prst="rect">
            <a:avLst/>
          </a:prstGeom>
          <a:solidFill>
            <a:srgbClr val="005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7AD0C1E-011E-417E-860C-77966D08B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52" y="1141138"/>
            <a:ext cx="3372591" cy="27234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308796D-F00A-40FC-B474-3BB68B46E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38" y="4054540"/>
            <a:ext cx="4587454" cy="2747313"/>
          </a:xfrm>
          <a:prstGeom prst="rect">
            <a:avLst/>
          </a:prstGeom>
        </p:spPr>
      </p:pic>
      <p:sp>
        <p:nvSpPr>
          <p:cNvPr id="12" name="文本框 9">
            <a:extLst>
              <a:ext uri="{FF2B5EF4-FFF2-40B4-BE49-F238E27FC236}">
                <a16:creationId xmlns:a16="http://schemas.microsoft.com/office/drawing/2014/main" id="{7F8E2E8E-1138-4045-A47F-DE7FB03AD3D0}"/>
              </a:ext>
            </a:extLst>
          </p:cNvPr>
          <p:cNvSpPr txBox="1"/>
          <p:nvPr/>
        </p:nvSpPr>
        <p:spPr>
          <a:xfrm>
            <a:off x="5229196" y="4076622"/>
            <a:ext cx="85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A</a:t>
            </a:r>
            <a:endParaRPr kumimoji="1" lang="zh-C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9320C31-6704-4944-9F78-89E381B6D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538" y="4054540"/>
            <a:ext cx="4827963" cy="2723467"/>
          </a:xfrm>
          <a:prstGeom prst="rect">
            <a:avLst/>
          </a:prstGeom>
        </p:spPr>
      </p:pic>
      <p:sp>
        <p:nvSpPr>
          <p:cNvPr id="14" name="文本框 9">
            <a:extLst>
              <a:ext uri="{FF2B5EF4-FFF2-40B4-BE49-F238E27FC236}">
                <a16:creationId xmlns:a16="http://schemas.microsoft.com/office/drawing/2014/main" id="{19848A53-CA45-4D15-BAB8-5F5F1AB387EC}"/>
              </a:ext>
            </a:extLst>
          </p:cNvPr>
          <p:cNvSpPr txBox="1"/>
          <p:nvPr/>
        </p:nvSpPr>
        <p:spPr>
          <a:xfrm>
            <a:off x="8945347" y="4509758"/>
            <a:ext cx="110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2A0A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stack</a:t>
            </a:r>
            <a:endParaRPr kumimoji="1" lang="zh-CN" altLang="en-US" b="1" dirty="0">
              <a:solidFill>
                <a:srgbClr val="2A0A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E339BFB-5EC6-4AB6-A6E1-F895140DAB68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8868075" y="4879090"/>
            <a:ext cx="629590" cy="349996"/>
          </a:xfrm>
          <a:prstGeom prst="line">
            <a:avLst/>
          </a:prstGeom>
          <a:ln w="127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9">
            <a:extLst>
              <a:ext uri="{FF2B5EF4-FFF2-40B4-BE49-F238E27FC236}">
                <a16:creationId xmlns:a16="http://schemas.microsoft.com/office/drawing/2014/main" id="{ABBD71B4-0E1A-481F-A5A1-71C87F9003D3}"/>
              </a:ext>
            </a:extLst>
          </p:cNvPr>
          <p:cNvSpPr txBox="1"/>
          <p:nvPr/>
        </p:nvSpPr>
        <p:spPr>
          <a:xfrm>
            <a:off x="6443719" y="4120999"/>
            <a:ext cx="110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2A0A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T1-61m</a:t>
            </a:r>
            <a:endParaRPr kumimoji="1" lang="zh-CN" altLang="en-US" b="1" dirty="0">
              <a:solidFill>
                <a:srgbClr val="2A0A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9">
            <a:extLst>
              <a:ext uri="{FF2B5EF4-FFF2-40B4-BE49-F238E27FC236}">
                <a16:creationId xmlns:a16="http://schemas.microsoft.com/office/drawing/2014/main" id="{252108A5-5981-4CFC-9571-C74FC57B608B}"/>
              </a:ext>
            </a:extLst>
          </p:cNvPr>
          <p:cNvSpPr txBox="1"/>
          <p:nvPr/>
        </p:nvSpPr>
        <p:spPr>
          <a:xfrm>
            <a:off x="6450624" y="6298452"/>
            <a:ext cx="219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Wave-cut platform</a:t>
            </a:r>
            <a:endParaRPr kumimoji="1"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9">
            <a:extLst>
              <a:ext uri="{FF2B5EF4-FFF2-40B4-BE49-F238E27FC236}">
                <a16:creationId xmlns:a16="http://schemas.microsoft.com/office/drawing/2014/main" id="{1590E5C0-BEE1-4E3E-86B7-5DCDE21F0F4E}"/>
              </a:ext>
            </a:extLst>
          </p:cNvPr>
          <p:cNvSpPr txBox="1"/>
          <p:nvPr/>
        </p:nvSpPr>
        <p:spPr>
          <a:xfrm>
            <a:off x="1050351" y="1439386"/>
            <a:ext cx="534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Two typical marine terraces are observed at Site A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>
            <a:extLst>
              <a:ext uri="{FF2B5EF4-FFF2-40B4-BE49-F238E27FC236}">
                <a16:creationId xmlns:a16="http://schemas.microsoft.com/office/drawing/2014/main" id="{0B2A8597-6BB1-451C-B9B0-AAA14CD3F768}"/>
              </a:ext>
            </a:extLst>
          </p:cNvPr>
          <p:cNvSpPr txBox="1"/>
          <p:nvPr/>
        </p:nvSpPr>
        <p:spPr>
          <a:xfrm>
            <a:off x="1050350" y="2066854"/>
            <a:ext cx="5639207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Cosmogenic </a:t>
            </a:r>
            <a:r>
              <a:rPr kumimoji="1"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 depth profile samples are collected in T</a:t>
            </a:r>
            <a:r>
              <a:rPr kumimoji="1"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(61m) terrace 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9">
            <a:extLst>
              <a:ext uri="{FF2B5EF4-FFF2-40B4-BE49-F238E27FC236}">
                <a16:creationId xmlns:a16="http://schemas.microsoft.com/office/drawing/2014/main" id="{BCC6C394-515E-4ADB-B712-7C14963A53CE}"/>
              </a:ext>
            </a:extLst>
          </p:cNvPr>
          <p:cNvSpPr txBox="1"/>
          <p:nvPr/>
        </p:nvSpPr>
        <p:spPr>
          <a:xfrm>
            <a:off x="1050350" y="3197024"/>
            <a:ext cx="563920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Some lower terraces might be eroded 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FFFCDC1-0EF5-427A-991C-50E6E3F60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92" y="0"/>
            <a:ext cx="957608" cy="95673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A087E7-30E3-4202-9B11-8C3B06861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48904" cy="9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98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232C1E94-0FA4-49F0-9562-9CA184437E5E}"/>
              </a:ext>
            </a:extLst>
          </p:cNvPr>
          <p:cNvSpPr/>
          <p:nvPr/>
        </p:nvSpPr>
        <p:spPr>
          <a:xfrm>
            <a:off x="0" y="937954"/>
            <a:ext cx="12192000" cy="45719"/>
          </a:xfrm>
          <a:prstGeom prst="rect">
            <a:avLst/>
          </a:prstGeom>
          <a:solidFill>
            <a:srgbClr val="005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7AD0C1E-011E-417E-860C-77966D08B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52" y="1141138"/>
            <a:ext cx="3372591" cy="27234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C1C6688-D57D-45A9-A570-32B8EC683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50" y="4054540"/>
            <a:ext cx="4594642" cy="2747312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39BDC933-4B3E-40EF-AD6B-E9D79F4E06DB}"/>
              </a:ext>
            </a:extLst>
          </p:cNvPr>
          <p:cNvSpPr txBox="1"/>
          <p:nvPr/>
        </p:nvSpPr>
        <p:spPr>
          <a:xfrm>
            <a:off x="5258027" y="4054540"/>
            <a:ext cx="85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B</a:t>
            </a:r>
            <a:endParaRPr kumimoji="1" lang="zh-C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B708A68-80E3-49DC-AAB4-720D34E2E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5" y="4045116"/>
            <a:ext cx="4900864" cy="2756736"/>
          </a:xfrm>
          <a:prstGeom prst="rect">
            <a:avLst/>
          </a:prstGeom>
        </p:spPr>
      </p:pic>
      <p:sp>
        <p:nvSpPr>
          <p:cNvPr id="14" name="文本框 9">
            <a:extLst>
              <a:ext uri="{FF2B5EF4-FFF2-40B4-BE49-F238E27FC236}">
                <a16:creationId xmlns:a16="http://schemas.microsoft.com/office/drawing/2014/main" id="{6B794291-E783-4B40-9D02-581290880490}"/>
              </a:ext>
            </a:extLst>
          </p:cNvPr>
          <p:cNvSpPr txBox="1"/>
          <p:nvPr/>
        </p:nvSpPr>
        <p:spPr>
          <a:xfrm>
            <a:off x="9888687" y="4423872"/>
            <a:ext cx="110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2A0A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stack</a:t>
            </a:r>
            <a:endParaRPr kumimoji="1" lang="zh-CN" altLang="en-US" b="1" dirty="0">
              <a:solidFill>
                <a:srgbClr val="2A0A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5AE6D084-57E4-42EE-BF6A-FAC7EFD9AC8A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9811415" y="4793204"/>
            <a:ext cx="629590" cy="349996"/>
          </a:xfrm>
          <a:prstGeom prst="line">
            <a:avLst/>
          </a:prstGeom>
          <a:ln w="127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9">
            <a:extLst>
              <a:ext uri="{FF2B5EF4-FFF2-40B4-BE49-F238E27FC236}">
                <a16:creationId xmlns:a16="http://schemas.microsoft.com/office/drawing/2014/main" id="{E392A41E-8363-4C24-B9D3-C6684CF0BB4A}"/>
              </a:ext>
            </a:extLst>
          </p:cNvPr>
          <p:cNvSpPr txBox="1"/>
          <p:nvPr/>
        </p:nvSpPr>
        <p:spPr>
          <a:xfrm>
            <a:off x="6564968" y="6204546"/>
            <a:ext cx="238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Wave-cut platform</a:t>
            </a:r>
            <a:endParaRPr kumimoji="1"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105F7E7-876C-4AFE-8FA6-2D40C421FD67}"/>
              </a:ext>
            </a:extLst>
          </p:cNvPr>
          <p:cNvCxnSpPr>
            <a:cxnSpLocks/>
          </p:cNvCxnSpPr>
          <p:nvPr/>
        </p:nvCxnSpPr>
        <p:spPr>
          <a:xfrm flipV="1">
            <a:off x="7603958" y="5815264"/>
            <a:ext cx="368968" cy="389282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9">
            <a:extLst>
              <a:ext uri="{FF2B5EF4-FFF2-40B4-BE49-F238E27FC236}">
                <a16:creationId xmlns:a16="http://schemas.microsoft.com/office/drawing/2014/main" id="{CB6E1C19-8C97-4ED3-A09A-3FC052734CEA}"/>
              </a:ext>
            </a:extLst>
          </p:cNvPr>
          <p:cNvSpPr txBox="1"/>
          <p:nvPr/>
        </p:nvSpPr>
        <p:spPr>
          <a:xfrm>
            <a:off x="6443719" y="4120999"/>
            <a:ext cx="110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2A0A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T1-8m</a:t>
            </a:r>
            <a:endParaRPr kumimoji="1" lang="zh-CN" altLang="en-US" b="1" dirty="0">
              <a:solidFill>
                <a:srgbClr val="2A0A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9">
            <a:extLst>
              <a:ext uri="{FF2B5EF4-FFF2-40B4-BE49-F238E27FC236}">
                <a16:creationId xmlns:a16="http://schemas.microsoft.com/office/drawing/2014/main" id="{E8BBA5FC-2F26-4A61-8CF0-D831DAE3C82B}"/>
              </a:ext>
            </a:extLst>
          </p:cNvPr>
          <p:cNvSpPr txBox="1"/>
          <p:nvPr/>
        </p:nvSpPr>
        <p:spPr>
          <a:xfrm>
            <a:off x="1050351" y="1439386"/>
            <a:ext cx="563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· Four typical marine terraces are observed at Site B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>
            <a:extLst>
              <a:ext uri="{FF2B5EF4-FFF2-40B4-BE49-F238E27FC236}">
                <a16:creationId xmlns:a16="http://schemas.microsoft.com/office/drawing/2014/main" id="{00E9958F-3360-4576-AC72-EB8BD1253F79}"/>
              </a:ext>
            </a:extLst>
          </p:cNvPr>
          <p:cNvSpPr txBox="1"/>
          <p:nvPr/>
        </p:nvSpPr>
        <p:spPr>
          <a:xfrm>
            <a:off x="1050350" y="2066854"/>
            <a:ext cx="606432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· Cosmogenic </a:t>
            </a:r>
            <a:r>
              <a:rPr kumimoji="1"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 surface samples and depth profile are collected in T</a:t>
            </a:r>
            <a:r>
              <a:rPr kumimoji="1"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(8m) and T</a:t>
            </a:r>
            <a:r>
              <a:rPr kumimoji="1"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(45m)terrace, respectively 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0D0513E-312E-4E6B-B0DB-97CB44452A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92" y="0"/>
            <a:ext cx="957608" cy="95673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8C3B257-2D1C-4C96-8109-517C84228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48904" cy="9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82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7E66A72-C994-4995-A2B4-869C2E252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196" y="3989101"/>
            <a:ext cx="3701454" cy="2776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6859F1-B6E1-490D-9AFC-4FE8D07BD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7608" cy="9567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4380A2-BBCC-4F47-88E9-839185181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11841" r="82031" b="11462"/>
          <a:stretch/>
        </p:blipFill>
        <p:spPr>
          <a:xfrm>
            <a:off x="11170340" y="0"/>
            <a:ext cx="1021659" cy="95673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32C1E94-0FA4-49F0-9562-9CA184437E5E}"/>
              </a:ext>
            </a:extLst>
          </p:cNvPr>
          <p:cNvSpPr/>
          <p:nvPr/>
        </p:nvSpPr>
        <p:spPr>
          <a:xfrm>
            <a:off x="0" y="937954"/>
            <a:ext cx="12192000" cy="45719"/>
          </a:xfrm>
          <a:prstGeom prst="rect">
            <a:avLst/>
          </a:prstGeom>
          <a:solidFill>
            <a:srgbClr val="005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7AD0C1E-011E-417E-860C-77966D08B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52" y="1141138"/>
            <a:ext cx="3372591" cy="27234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C1C6688-D57D-45A9-A570-32B8EC6833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50" y="4054540"/>
            <a:ext cx="4594642" cy="2747312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39BDC933-4B3E-40EF-AD6B-E9D79F4E06DB}"/>
              </a:ext>
            </a:extLst>
          </p:cNvPr>
          <p:cNvSpPr txBox="1"/>
          <p:nvPr/>
        </p:nvSpPr>
        <p:spPr>
          <a:xfrm>
            <a:off x="5258027" y="4054540"/>
            <a:ext cx="85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B</a:t>
            </a:r>
            <a:endParaRPr kumimoji="1" lang="zh-C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E392A41E-8363-4C24-B9D3-C6684CF0BB4A}"/>
              </a:ext>
            </a:extLst>
          </p:cNvPr>
          <p:cNvSpPr txBox="1"/>
          <p:nvPr/>
        </p:nvSpPr>
        <p:spPr>
          <a:xfrm>
            <a:off x="7073044" y="6296454"/>
            <a:ext cx="238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Wave-cut platform</a:t>
            </a:r>
            <a:endParaRPr kumimoji="1"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105F7E7-876C-4AFE-8FA6-2D40C421FD67}"/>
              </a:ext>
            </a:extLst>
          </p:cNvPr>
          <p:cNvCxnSpPr>
            <a:cxnSpLocks/>
          </p:cNvCxnSpPr>
          <p:nvPr/>
        </p:nvCxnSpPr>
        <p:spPr>
          <a:xfrm flipV="1">
            <a:off x="8078749" y="5977317"/>
            <a:ext cx="368968" cy="389282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9">
            <a:extLst>
              <a:ext uri="{FF2B5EF4-FFF2-40B4-BE49-F238E27FC236}">
                <a16:creationId xmlns:a16="http://schemas.microsoft.com/office/drawing/2014/main" id="{CB6E1C19-8C97-4ED3-A09A-3FC052734CEA}"/>
              </a:ext>
            </a:extLst>
          </p:cNvPr>
          <p:cNvSpPr txBox="1"/>
          <p:nvPr/>
        </p:nvSpPr>
        <p:spPr>
          <a:xfrm>
            <a:off x="7043214" y="4127884"/>
            <a:ext cx="110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2A0A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T3-45m</a:t>
            </a:r>
            <a:endParaRPr kumimoji="1" lang="zh-CN" altLang="en-US" b="1" dirty="0">
              <a:solidFill>
                <a:srgbClr val="2A0A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9">
            <a:extLst>
              <a:ext uri="{FF2B5EF4-FFF2-40B4-BE49-F238E27FC236}">
                <a16:creationId xmlns:a16="http://schemas.microsoft.com/office/drawing/2014/main" id="{D68AF9FB-3CA1-4427-BAED-8FE3995C9134}"/>
              </a:ext>
            </a:extLst>
          </p:cNvPr>
          <p:cNvSpPr txBox="1"/>
          <p:nvPr/>
        </p:nvSpPr>
        <p:spPr>
          <a:xfrm>
            <a:off x="1050351" y="1439386"/>
            <a:ext cx="534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Four typical marine terraces are observed at Site B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>
            <a:extLst>
              <a:ext uri="{FF2B5EF4-FFF2-40B4-BE49-F238E27FC236}">
                <a16:creationId xmlns:a16="http://schemas.microsoft.com/office/drawing/2014/main" id="{6EE418A5-ABEF-493B-AF74-EC004106759C}"/>
              </a:ext>
            </a:extLst>
          </p:cNvPr>
          <p:cNvSpPr txBox="1"/>
          <p:nvPr/>
        </p:nvSpPr>
        <p:spPr>
          <a:xfrm>
            <a:off x="1050350" y="2066854"/>
            <a:ext cx="5956846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Cosmogenic </a:t>
            </a:r>
            <a:r>
              <a:rPr kumimoji="1"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 surface samples and depth profile are collected in T</a:t>
            </a:r>
            <a:r>
              <a:rPr kumimoji="1"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(8m) and T</a:t>
            </a:r>
            <a:r>
              <a:rPr kumimoji="1"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(45m) terrace, respectively 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58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232C1E94-0FA4-49F0-9562-9CA184437E5E}"/>
              </a:ext>
            </a:extLst>
          </p:cNvPr>
          <p:cNvSpPr/>
          <p:nvPr/>
        </p:nvSpPr>
        <p:spPr>
          <a:xfrm>
            <a:off x="0" y="937954"/>
            <a:ext cx="12192000" cy="45719"/>
          </a:xfrm>
          <a:prstGeom prst="rect">
            <a:avLst/>
          </a:prstGeom>
          <a:solidFill>
            <a:srgbClr val="005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7E7371C8-979E-425C-9FB3-B12D232DB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937985"/>
              </p:ext>
            </p:extLst>
          </p:nvPr>
        </p:nvGraphicFramePr>
        <p:xfrm>
          <a:off x="1860886" y="1836464"/>
          <a:ext cx="7714913" cy="159309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34716">
                  <a:extLst>
                    <a:ext uri="{9D8B030D-6E8A-4147-A177-3AD203B41FA5}">
                      <a16:colId xmlns:a16="http://schemas.microsoft.com/office/drawing/2014/main" val="3262646897"/>
                    </a:ext>
                  </a:extLst>
                </a:gridCol>
                <a:gridCol w="1058778">
                  <a:extLst>
                    <a:ext uri="{9D8B030D-6E8A-4147-A177-3AD203B41FA5}">
                      <a16:colId xmlns:a16="http://schemas.microsoft.com/office/drawing/2014/main" val="1600924347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3296028"/>
                    </a:ext>
                  </a:extLst>
                </a:gridCol>
                <a:gridCol w="1820779">
                  <a:extLst>
                    <a:ext uri="{9D8B030D-6E8A-4147-A177-3AD203B41FA5}">
                      <a16:colId xmlns:a16="http://schemas.microsoft.com/office/drawing/2014/main" val="3584854476"/>
                    </a:ext>
                  </a:extLst>
                </a:gridCol>
                <a:gridCol w="729916">
                  <a:extLst>
                    <a:ext uri="{9D8B030D-6E8A-4147-A177-3AD203B41FA5}">
                      <a16:colId xmlns:a16="http://schemas.microsoft.com/office/drawing/2014/main" val="1956028335"/>
                    </a:ext>
                  </a:extLst>
                </a:gridCol>
                <a:gridCol w="2060071">
                  <a:extLst>
                    <a:ext uri="{9D8B030D-6E8A-4147-A177-3AD203B41FA5}">
                      <a16:colId xmlns:a16="http://schemas.microsoft.com/office/drawing/2014/main" val="3838093241"/>
                    </a:ext>
                  </a:extLst>
                </a:gridCol>
              </a:tblGrid>
              <a:tr h="4722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location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terrace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altitude(m)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Exposure age (ka)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MIS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Sample style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407412"/>
                  </a:ext>
                </a:extLst>
              </a:tr>
              <a:tr h="33799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Site A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87.9±3.5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5a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depth profile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189816"/>
                  </a:ext>
                </a:extLst>
              </a:tr>
              <a:tr h="3379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Site B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51.0±1.9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surface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711767"/>
                  </a:ext>
                </a:extLst>
              </a:tr>
              <a:tr h="337991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45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66.2±2.9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depth profile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98014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6757EF98-21E6-404A-BB18-87ADAC492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900" y="3861944"/>
            <a:ext cx="3208974" cy="25706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BAE3F6-5233-4435-AB88-C1A24610D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61944"/>
            <a:ext cx="3163852" cy="2570630"/>
          </a:xfrm>
          <a:prstGeom prst="rect">
            <a:avLst/>
          </a:prstGeom>
        </p:spPr>
      </p:pic>
      <p:sp>
        <p:nvSpPr>
          <p:cNvPr id="21" name="文本框 9">
            <a:extLst>
              <a:ext uri="{FF2B5EF4-FFF2-40B4-BE49-F238E27FC236}">
                <a16:creationId xmlns:a16="http://schemas.microsoft.com/office/drawing/2014/main" id="{955D7D1F-7EC5-4E0E-AEA9-6A9A65B7BACA}"/>
              </a:ext>
            </a:extLst>
          </p:cNvPr>
          <p:cNvSpPr txBox="1"/>
          <p:nvPr/>
        </p:nvSpPr>
        <p:spPr>
          <a:xfrm>
            <a:off x="3045721" y="1271792"/>
            <a:ext cx="534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 cosmogenic exposure age of marine terraces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>
            <a:extLst>
              <a:ext uri="{FF2B5EF4-FFF2-40B4-BE49-F238E27FC236}">
                <a16:creationId xmlns:a16="http://schemas.microsoft.com/office/drawing/2014/main" id="{EB58EFAA-54EB-4982-9E4E-540B422F01EE}"/>
              </a:ext>
            </a:extLst>
          </p:cNvPr>
          <p:cNvSpPr txBox="1"/>
          <p:nvPr/>
        </p:nvSpPr>
        <p:spPr>
          <a:xfrm>
            <a:off x="1481616" y="6432574"/>
            <a:ext cx="434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Cosmogenic depth profile of T1 at Site A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9">
            <a:extLst>
              <a:ext uri="{FF2B5EF4-FFF2-40B4-BE49-F238E27FC236}">
                <a16:creationId xmlns:a16="http://schemas.microsoft.com/office/drawing/2014/main" id="{57B53353-E37E-46FF-9927-561C9E77165C}"/>
              </a:ext>
            </a:extLst>
          </p:cNvPr>
          <p:cNvSpPr txBox="1"/>
          <p:nvPr/>
        </p:nvSpPr>
        <p:spPr>
          <a:xfrm>
            <a:off x="5718342" y="6440285"/>
            <a:ext cx="434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Cosmogenic depth profile of T3 at Site B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7A6857A-EDE5-4570-A26B-6CBAE58D4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92" y="0"/>
            <a:ext cx="957608" cy="9567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0E9978-D2C6-4BBE-9B3A-32A3A89D23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048904" cy="916908"/>
          </a:xfrm>
          <a:prstGeom prst="rect">
            <a:avLst/>
          </a:prstGeom>
        </p:spPr>
      </p:pic>
      <p:sp>
        <p:nvSpPr>
          <p:cNvPr id="18" name="文本框 9">
            <a:extLst>
              <a:ext uri="{FF2B5EF4-FFF2-40B4-BE49-F238E27FC236}">
                <a16:creationId xmlns:a16="http://schemas.microsoft.com/office/drawing/2014/main" id="{3BB95319-695F-476B-9AEE-5623FC01758E}"/>
              </a:ext>
            </a:extLst>
          </p:cNvPr>
          <p:cNvSpPr txBox="1"/>
          <p:nvPr/>
        </p:nvSpPr>
        <p:spPr>
          <a:xfrm>
            <a:off x="9575799" y="5670302"/>
            <a:ext cx="1974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from </a:t>
            </a:r>
            <a:r>
              <a:rPr kumimoji="1" lang="en-US" altLang="zh-CN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Hidy</a:t>
            </a:r>
            <a:r>
              <a:rPr kumimoji="1"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(2009)</a:t>
            </a:r>
            <a:endParaRPr kumimoji="1" lang="zh-C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294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232C1E94-0FA4-49F0-9562-9CA184437E5E}"/>
              </a:ext>
            </a:extLst>
          </p:cNvPr>
          <p:cNvSpPr/>
          <p:nvPr/>
        </p:nvSpPr>
        <p:spPr>
          <a:xfrm>
            <a:off x="0" y="937954"/>
            <a:ext cx="12192000" cy="45719"/>
          </a:xfrm>
          <a:prstGeom prst="rect">
            <a:avLst/>
          </a:prstGeom>
          <a:solidFill>
            <a:srgbClr val="005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28B6EEB-FD1B-4E53-A2E1-A3FCA3F82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37" y="2689138"/>
            <a:ext cx="5596128" cy="3880104"/>
          </a:xfrm>
          <a:prstGeom prst="rect">
            <a:avLst/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4EC32AE6-6440-4FFE-9A9B-6F104599F3E7}"/>
              </a:ext>
            </a:extLst>
          </p:cNvPr>
          <p:cNvSpPr txBox="1"/>
          <p:nvPr/>
        </p:nvSpPr>
        <p:spPr>
          <a:xfrm>
            <a:off x="1149528" y="1081810"/>
            <a:ext cx="1053164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· Correlation of the marine terraces to the late Quaternary global sea level curve </a:t>
            </a:r>
            <a:r>
              <a:rPr kumimoji="1"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Lambeck</a:t>
            </a:r>
            <a:r>
              <a:rPr kumimoji="1"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&amp; Chappell, 2001)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suggest a mean tectonic uplift rate of 1.04mm/a at Site A and 1.12-1.14mm/a at Site B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3067D53-A3C4-442E-B68F-0EBB7506254E}"/>
              </a:ext>
            </a:extLst>
          </p:cNvPr>
          <p:cNvSpPr txBox="1"/>
          <p:nvPr/>
        </p:nvSpPr>
        <p:spPr>
          <a:xfrm>
            <a:off x="1149528" y="2051981"/>
            <a:ext cx="1053164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· Extrapolated uplift rate by mean uplift rates are correlated to sea high-stands in late Quaternary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7C07FF-236C-4030-B377-1DB966155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92" y="0"/>
            <a:ext cx="957608" cy="9567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F2918F5-FC6D-43D8-A310-304285608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48904" cy="9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5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232C1E94-0FA4-49F0-9562-9CA184437E5E}"/>
              </a:ext>
            </a:extLst>
          </p:cNvPr>
          <p:cNvSpPr/>
          <p:nvPr/>
        </p:nvSpPr>
        <p:spPr>
          <a:xfrm>
            <a:off x="0" y="937954"/>
            <a:ext cx="12192000" cy="45719"/>
          </a:xfrm>
          <a:prstGeom prst="rect">
            <a:avLst/>
          </a:prstGeom>
          <a:solidFill>
            <a:srgbClr val="005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17F6554-BE3E-44F9-BD14-9ECA54781B34}"/>
              </a:ext>
            </a:extLst>
          </p:cNvPr>
          <p:cNvSpPr txBox="1"/>
          <p:nvPr/>
        </p:nvSpPr>
        <p:spPr>
          <a:xfrm>
            <a:off x="401249" y="1064349"/>
            <a:ext cx="31117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Subsequent work</a:t>
            </a:r>
            <a:endParaRPr lang="zh-CN" altLang="en-US" sz="2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C6C52BE-265E-4C17-B3AD-2576E6ECF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10" y="2908675"/>
            <a:ext cx="5163312" cy="35753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AA18B70-A6FB-4838-B81D-8163DE3B1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54" y="3077160"/>
            <a:ext cx="5654737" cy="2716491"/>
          </a:xfrm>
          <a:prstGeom prst="rect">
            <a:avLst/>
          </a:prstGeom>
        </p:spPr>
      </p:pic>
      <p:sp>
        <p:nvSpPr>
          <p:cNvPr id="14" name="文本框 9">
            <a:extLst>
              <a:ext uri="{FF2B5EF4-FFF2-40B4-BE49-F238E27FC236}">
                <a16:creationId xmlns:a16="http://schemas.microsoft.com/office/drawing/2014/main" id="{360AE100-BE3B-44E3-9753-CB4B936AB4D7}"/>
              </a:ext>
            </a:extLst>
          </p:cNvPr>
          <p:cNvSpPr txBox="1"/>
          <p:nvPr/>
        </p:nvSpPr>
        <p:spPr>
          <a:xfrm>
            <a:off x="58643" y="5920046"/>
            <a:ext cx="6269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Synchronous correlation, method from Roberts et al. (2009)</a:t>
            </a:r>
            <a:endParaRPr kumimoji="1" lang="zh-C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9">
            <a:extLst>
              <a:ext uri="{FF2B5EF4-FFF2-40B4-BE49-F238E27FC236}">
                <a16:creationId xmlns:a16="http://schemas.microsoft.com/office/drawing/2014/main" id="{FA3425CB-A239-4EA2-B51D-B7E87E0B7412}"/>
              </a:ext>
            </a:extLst>
          </p:cNvPr>
          <p:cNvSpPr txBox="1"/>
          <p:nvPr/>
        </p:nvSpPr>
        <p:spPr>
          <a:xfrm>
            <a:off x="691553" y="1768886"/>
            <a:ext cx="547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detailed mapping of marine terraces and fault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9">
            <a:extLst>
              <a:ext uri="{FF2B5EF4-FFF2-40B4-BE49-F238E27FC236}">
                <a16:creationId xmlns:a16="http://schemas.microsoft.com/office/drawing/2014/main" id="{9A85F563-DE8A-40A2-9468-81EC85328CB8}"/>
              </a:ext>
            </a:extLst>
          </p:cNvPr>
          <p:cNvSpPr txBox="1"/>
          <p:nvPr/>
        </p:nvSpPr>
        <p:spPr>
          <a:xfrm>
            <a:off x="691552" y="2229605"/>
            <a:ext cx="547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correlation of regional marine terraces 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84EC31B-D504-4DBF-B59A-425E1BF7D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92" y="0"/>
            <a:ext cx="957608" cy="9567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95BEA9-739B-4788-83B1-4F76377E49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048904" cy="91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66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8422</TotalTime>
  <Words>759</Words>
  <Application>Microsoft Office PowerPoint</Application>
  <PresentationFormat>宽屏</PresentationFormat>
  <Paragraphs>94</Paragraphs>
  <Slides>11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等线</vt:lpstr>
      <vt:lpstr>等线 Light</vt:lpstr>
      <vt:lpstr>黑体</vt:lpstr>
      <vt:lpstr>Arial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博士后进站申请报告</dc:title>
  <dc:creator>梁浩</dc:creator>
  <cp:lastModifiedBy>浩 梁</cp:lastModifiedBy>
  <cp:revision>400</cp:revision>
  <dcterms:created xsi:type="dcterms:W3CDTF">2017-07-09T09:42:36Z</dcterms:created>
  <dcterms:modified xsi:type="dcterms:W3CDTF">2020-05-07T08:16:55Z</dcterms:modified>
</cp:coreProperties>
</file>