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an" initials="K" lastIdx="6" clrIdx="0">
    <p:extLst>
      <p:ext uri="{19B8F6BF-5375-455C-9EA6-DF929625EA0E}">
        <p15:presenceInfo xmlns:p15="http://schemas.microsoft.com/office/powerpoint/2012/main" userId="Krist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151E5-4434-43E3-AD5E-0F69A7058561}" type="doc">
      <dgm:prSet loTypeId="urn:microsoft.com/office/officeart/2005/8/layout/hProcess4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5A298E20-5661-405B-9A85-5DE4CC204A78}">
      <dgm:prSet phldrT="[文本]" custT="1"/>
      <dgm:spPr/>
      <dgm:t>
        <a:bodyPr/>
        <a:lstStyle/>
        <a:p>
          <a:r>
            <a:rPr lang="en-US" altLang="zh-CN" sz="1200" b="1" dirty="0">
              <a:latin typeface="Arial Rounded MT Bold" panose="020F0704030504030204" pitchFamily="34" charset="0"/>
              <a:cs typeface="Browallia New" panose="020B0502040204020203" pitchFamily="34" charset="-34"/>
            </a:rPr>
            <a:t>Conformer sampling</a:t>
          </a:r>
          <a:endParaRPr lang="zh-CN" altLang="en-US" sz="1200" b="1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696691C8-A3D4-4B97-9B77-F00B3E9AB327}" type="parTrans" cxnId="{1A8CEF1C-4038-4F70-A7A7-D8AFDDE424CF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E43E7987-0E09-4A11-AB56-BF747B8F0484}" type="sibTrans" cxnId="{1A8CEF1C-4038-4F70-A7A7-D8AFDDE424CF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7200C15D-1B3F-4D45-B2F5-4D3A69D3EC51}">
      <dgm:prSet phldrT="[文本]" custT="1"/>
      <dgm:spPr/>
      <dgm:t>
        <a:bodyPr/>
        <a:lstStyle/>
        <a:p>
          <a:r>
            <a:rPr lang="en-US" altLang="zh-CN" sz="1200" b="0" dirty="0">
              <a:latin typeface="Arial Rounded MT Bold" panose="020F0704030504030204" pitchFamily="34" charset="0"/>
              <a:cs typeface="Browallia New" panose="020B0502040204020203" pitchFamily="34" charset="-34"/>
            </a:rPr>
            <a:t>MMFF Molecular mechanics</a:t>
          </a:r>
          <a:endParaRPr lang="zh-CN" altLang="en-US" sz="1200" b="0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8157EFED-B048-457E-B60F-746DA72A877D}" type="parTrans" cxnId="{FCC33389-2E6F-49A5-865A-F67CA1720994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740B62A2-4850-4384-A35C-A1EC70359B13}" type="sibTrans" cxnId="{FCC33389-2E6F-49A5-865A-F67CA1720994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1B12D888-165D-4BED-92DD-12B73840B024}">
      <dgm:prSet phldrT="[文本]" custT="1"/>
      <dgm:spPr/>
      <dgm:t>
        <a:bodyPr/>
        <a:lstStyle/>
        <a:p>
          <a:r>
            <a:rPr lang="en-US" altLang="zh-CN" sz="1200" b="1" dirty="0">
              <a:latin typeface="Arial Rounded MT Bold" panose="020F0704030504030204" pitchFamily="34" charset="0"/>
              <a:cs typeface="Browallia New" panose="020B0502040204020203" pitchFamily="34" charset="-34"/>
            </a:rPr>
            <a:t>B3LYP rate</a:t>
          </a:r>
          <a:endParaRPr lang="zh-CN" altLang="en-US" sz="1200" b="1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B1D7F175-DDBC-4456-807C-B3962541A9FD}" type="parTrans" cxnId="{C3348279-46D4-4ABB-BE0C-F0439D0CA83D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A1287EB5-328E-48E6-85BF-1E62CB91DD67}" type="sibTrans" cxnId="{C3348279-46D4-4ABB-BE0C-F0439D0CA83D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F60EE649-C7A4-4D2E-894D-A591FD38755E}">
      <dgm:prSet phldrT="[文本]" custT="1"/>
      <dgm:spPr/>
      <dgm:t>
        <a:bodyPr/>
        <a:lstStyle/>
        <a:p>
          <a:r>
            <a:rPr lang="en-US" altLang="zh-CN" sz="1200" b="0" dirty="0">
              <a:latin typeface="Arial Rounded MT Bold" panose="020F0704030504030204" pitchFamily="34" charset="0"/>
              <a:cs typeface="Browallia New" panose="020B0502040204020203" pitchFamily="34" charset="-34"/>
            </a:rPr>
            <a:t>B3LYP/6-31+G(d) optimization and frequency</a:t>
          </a:r>
          <a:endParaRPr lang="zh-CN" altLang="en-US" sz="1200" b="0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874743A0-77DD-4CCF-AFA0-E03053C65C6F}" type="parTrans" cxnId="{E22B5E59-5599-4C33-B329-C0E5215312B7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2B9509E5-EAFB-4BA9-83D5-A3757CEA25E6}" type="sibTrans" cxnId="{E22B5E59-5599-4C33-B329-C0E5215312B7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2E2AF47C-B86A-44CC-ADAE-97E3E3E66961}">
      <dgm:prSet phldrT="[文本]" custT="1"/>
      <dgm:spPr/>
      <dgm:t>
        <a:bodyPr/>
        <a:lstStyle/>
        <a:p>
          <a:r>
            <a:rPr lang="en-US" altLang="zh-CN" sz="1200" b="0" dirty="0">
              <a:latin typeface="Arial Rounded MT Bold" panose="020F0704030504030204" pitchFamily="34" charset="0"/>
              <a:cs typeface="Browallia New" panose="020B0502040204020203" pitchFamily="34" charset="-34"/>
            </a:rPr>
            <a:t>Symmetric barrier for tunneling </a:t>
          </a:r>
          <a:endParaRPr lang="zh-CN" altLang="en-US" sz="1200" b="0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589629EA-8E69-48E2-AC57-61ADE5612096}" type="parTrans" cxnId="{6F1D0CD4-DCA6-4284-B283-7A42B039CC47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1F826878-4D2A-4035-B7AD-0B48BE85EAA4}" type="sibTrans" cxnId="{6F1D0CD4-DCA6-4284-B283-7A42B039CC47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82154E53-F10D-41E2-8C1B-7645B9539A3B}">
      <dgm:prSet phldrT="[文本]" custT="1"/>
      <dgm:spPr/>
      <dgm:t>
        <a:bodyPr/>
        <a:lstStyle/>
        <a:p>
          <a:r>
            <a:rPr lang="el-GR" altLang="zh-CN" sz="1200" b="1" dirty="0">
              <a:latin typeface="Arial Rounded MT Bold" panose="020F0704030504030204" pitchFamily="34" charset="0"/>
              <a:cs typeface="Browallia New" panose="020B0502040204020203" pitchFamily="34" charset="-34"/>
            </a:rPr>
            <a:t>ω</a:t>
          </a:r>
          <a:r>
            <a:rPr lang="en-US" altLang="zh-CN" sz="1200" b="1" dirty="0">
              <a:latin typeface="Arial Rounded MT Bold" panose="020F0704030504030204" pitchFamily="34" charset="0"/>
              <a:cs typeface="Browallia New" panose="020B0502040204020203" pitchFamily="34" charset="-34"/>
            </a:rPr>
            <a:t>B97X-D rate</a:t>
          </a:r>
          <a:endParaRPr lang="zh-CN" altLang="en-US" sz="1200" b="1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59B408FF-5A74-4636-A91C-922019DBAC04}" type="parTrans" cxnId="{A6AFE6D3-F5DF-4B75-B470-C90FA91C7591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59C5A1D5-B44C-48DE-BEBF-254015B39CC3}" type="sibTrans" cxnId="{A6AFE6D3-F5DF-4B75-B470-C90FA91C7591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0FB87536-CA55-4193-B609-6F63F395358A}">
      <dgm:prSet phldrT="[文本]" custT="1"/>
      <dgm:spPr/>
      <dgm:t>
        <a:bodyPr/>
        <a:lstStyle/>
        <a:p>
          <a:r>
            <a:rPr lang="el-GR" altLang="zh-CN" sz="1200" b="0" dirty="0">
              <a:latin typeface="Arial Rounded MT Bold" panose="020F0704030504030204" pitchFamily="34" charset="0"/>
              <a:cs typeface="Browallia New" panose="020B0502040204020203" pitchFamily="34" charset="-34"/>
            </a:rPr>
            <a:t>ω</a:t>
          </a:r>
          <a:r>
            <a:rPr lang="en-US" altLang="zh-CN" sz="1200" b="0" dirty="0">
              <a:latin typeface="Arial Rounded MT Bold" panose="020F0704030504030204" pitchFamily="34" charset="0"/>
              <a:cs typeface="Browallia New" panose="020B0502040204020203" pitchFamily="34" charset="-34"/>
            </a:rPr>
            <a:t>B97X-D/</a:t>
          </a:r>
          <a:r>
            <a:rPr lang="en-US" altLang="zh-CN" sz="1200" b="0" dirty="0" err="1">
              <a:latin typeface="Arial Rounded MT Bold" panose="020F0704030504030204" pitchFamily="34" charset="0"/>
              <a:cs typeface="Browallia New" panose="020B0502040204020203" pitchFamily="34" charset="-34"/>
            </a:rPr>
            <a:t>aug</a:t>
          </a:r>
          <a:r>
            <a:rPr lang="en-US" altLang="zh-CN" sz="1200" b="0" dirty="0">
              <a:latin typeface="Arial Rounded MT Bold" panose="020F0704030504030204" pitchFamily="34" charset="0"/>
              <a:cs typeface="Browallia New" panose="020B0502040204020203" pitchFamily="34" charset="-34"/>
            </a:rPr>
            <a:t>-cc-</a:t>
          </a:r>
          <a:r>
            <a:rPr lang="en-US" altLang="zh-CN" sz="1200" b="0" dirty="0" err="1">
              <a:latin typeface="Arial Rounded MT Bold" panose="020F0704030504030204" pitchFamily="34" charset="0"/>
              <a:cs typeface="Browallia New" panose="020B0502040204020203" pitchFamily="34" charset="-34"/>
            </a:rPr>
            <a:t>pVTZ</a:t>
          </a:r>
          <a:r>
            <a:rPr lang="en-US" altLang="zh-CN" sz="1200" b="0" dirty="0">
              <a:latin typeface="Arial Rounded MT Bold" panose="020F0704030504030204" pitchFamily="34" charset="0"/>
              <a:cs typeface="Browallia New" panose="020B0502040204020203" pitchFamily="34" charset="-34"/>
            </a:rPr>
            <a:t> optimization and frequency</a:t>
          </a:r>
          <a:endParaRPr lang="zh-CN" altLang="en-US" sz="1200" b="0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19ADC3BD-DE5A-42BB-ADC2-41E6E25F2512}" type="parTrans" cxnId="{61D6409C-C72C-4082-ACA5-058481BA1A13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A8B0FD9C-0B9F-4DDD-B036-0A9BE20B2A4A}" type="sibTrans" cxnId="{61D6409C-C72C-4082-ACA5-058481BA1A13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A81BF0D1-CBDA-4A19-98FE-3F3F23A06DF8}">
      <dgm:prSet phldrT="[文本]" custT="1"/>
      <dgm:spPr/>
      <dgm:t>
        <a:bodyPr/>
        <a:lstStyle/>
        <a:p>
          <a:r>
            <a:rPr lang="en-US" altLang="zh-CN" sz="1200" b="1" dirty="0">
              <a:latin typeface="Arial Rounded MT Bold" panose="020F0704030504030204" pitchFamily="34" charset="0"/>
              <a:cs typeface="Browallia New" panose="020B0502040204020203" pitchFamily="34" charset="-34"/>
            </a:rPr>
            <a:t>CCSD(T)-F12a rate</a:t>
          </a:r>
          <a:endParaRPr lang="zh-CN" altLang="en-US" sz="1200" b="1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F05ADB7D-7D0D-4F82-9814-7B61A180A90F}" type="parTrans" cxnId="{71250D26-FDC4-4739-BB6A-D5E1E16017E5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BCA6653F-5A35-4766-A270-A74836FBDA20}" type="sibTrans" cxnId="{71250D26-FDC4-4739-BB6A-D5E1E16017E5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244C0F8B-91DB-44FA-8B22-9C88B617F376}">
      <dgm:prSet phldrT="[文本]" custT="1"/>
      <dgm:spPr/>
      <dgm:t>
        <a:bodyPr/>
        <a:lstStyle/>
        <a:p>
          <a:r>
            <a:rPr lang="en-US" altLang="zh-CN" sz="1200" b="0" dirty="0">
              <a:latin typeface="Arial Rounded MT Bold" panose="020F0704030504030204" pitchFamily="34" charset="0"/>
              <a:cs typeface="Browallia New" panose="020B0502040204020203" pitchFamily="34" charset="-34"/>
            </a:rPr>
            <a:t>CCSD(T)-F12a/cc-pVDZ-F12 single point </a:t>
          </a:r>
          <a:r>
            <a:rPr lang="en-US" altLang="zh-CN" sz="1200" b="0" dirty="0" err="1">
              <a:latin typeface="Arial Rounded MT Bold" panose="020F0704030504030204" pitchFamily="34" charset="0"/>
              <a:cs typeface="Browallia New" panose="020B0502040204020203" pitchFamily="34" charset="-34"/>
            </a:rPr>
            <a:t>E</a:t>
          </a:r>
          <a:r>
            <a:rPr lang="en-US" altLang="zh-CN" sz="1200" b="0" baseline="-25000" dirty="0" err="1">
              <a:latin typeface="Arial Rounded MT Bold" panose="020F0704030504030204" pitchFamily="34" charset="0"/>
              <a:cs typeface="Browallia New" panose="020B0502040204020203" pitchFamily="34" charset="-34"/>
            </a:rPr>
            <a:t>e</a:t>
          </a:r>
          <a:r>
            <a:rPr lang="en-US" altLang="zh-CN" sz="1200" b="0" dirty="0">
              <a:latin typeface="Arial Rounded MT Bold" panose="020F0704030504030204" pitchFamily="34" charset="0"/>
              <a:cs typeface="Browallia New" panose="020B0502040204020203" pitchFamily="34" charset="-34"/>
            </a:rPr>
            <a:t> + </a:t>
          </a:r>
          <a:r>
            <a:rPr lang="el-GR" altLang="zh-CN" sz="1200" b="0" dirty="0">
              <a:latin typeface="Arial Rounded MT Bold" panose="020F0704030504030204" pitchFamily="34" charset="0"/>
              <a:cs typeface="Browallia New" panose="020B0502040204020203" pitchFamily="34" charset="-34"/>
            </a:rPr>
            <a:t>ω</a:t>
          </a:r>
          <a:r>
            <a:rPr lang="en-US" altLang="zh-CN" sz="1200" b="0" dirty="0">
              <a:latin typeface="Arial Rounded MT Bold" panose="020F0704030504030204" pitchFamily="34" charset="0"/>
              <a:cs typeface="Browallia New" panose="020B0502040204020203" pitchFamily="34" charset="-34"/>
            </a:rPr>
            <a:t>B97X-D ZPVE and conformers</a:t>
          </a:r>
          <a:endParaRPr lang="zh-CN" altLang="en-US" sz="1200" b="0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8D4602D8-B624-400D-BF76-9CDFDF2FA3B7}" type="parTrans" cxnId="{EF199F6B-0479-46A2-978E-A763236DB725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D6F79E04-68B2-441B-A7C2-24F660743108}" type="sibTrans" cxnId="{EF199F6B-0479-46A2-978E-A763236DB725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59C1A837-EABB-4887-8FFA-D3BF4D69ABAD}">
      <dgm:prSet phldrT="[文本]" custT="1"/>
      <dgm:spPr/>
      <dgm:t>
        <a:bodyPr/>
        <a:lstStyle/>
        <a:p>
          <a:r>
            <a:rPr lang="en-US" altLang="zh-CN" sz="1200" b="0" dirty="0">
              <a:latin typeface="Arial Rounded MT Bold" panose="020F0704030504030204" pitchFamily="34" charset="0"/>
              <a:cs typeface="Browallia New" panose="020B0502040204020203" pitchFamily="34" charset="-34"/>
            </a:rPr>
            <a:t>Systematic conformer search</a:t>
          </a:r>
          <a:endParaRPr lang="zh-CN" altLang="en-US" sz="1200" b="0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2667D3BF-80F9-4C8C-AF0D-4020AAE3B8E6}" type="parTrans" cxnId="{CB67864C-354E-4FA9-A490-1BFCDAB5889D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F598DC3F-CC7B-4842-B84E-979F1B9787B2}" type="sibTrans" cxnId="{CB67864C-354E-4FA9-A490-1BFCDAB5889D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F50B2FFE-1EC7-4C54-8D67-E1142D32F935}">
      <dgm:prSet phldrT="[文本]" custT="1"/>
      <dgm:spPr/>
      <dgm:t>
        <a:bodyPr/>
        <a:lstStyle/>
        <a:p>
          <a:r>
            <a:rPr lang="en-US" altLang="zh-CN" sz="1200" b="0" dirty="0">
              <a:latin typeface="Arial Rounded MT Bold" panose="020F0704030504030204" pitchFamily="34" charset="0"/>
              <a:cs typeface="Browallia New" panose="020B0502040204020203" pitchFamily="34" charset="-34"/>
            </a:rPr>
            <a:t>IRC end points for tunneling</a:t>
          </a:r>
          <a:endParaRPr lang="zh-CN" altLang="en-US" sz="1200" b="0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EC806CF5-D7AE-4A25-A02D-6F0EB2BC5A6B}" type="parTrans" cxnId="{25FF0017-9102-4BC0-A9FB-57653A8ACAE5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668E8EC0-37A2-4F0C-9201-54D8B2DDC54E}" type="sibTrans" cxnId="{25FF0017-9102-4BC0-A9FB-57653A8ACAE5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84F95BE9-A0DA-4912-AA61-1A1FA896DDCB}">
      <dgm:prSet phldrT="[文本]" custT="1"/>
      <dgm:spPr/>
      <dgm:t>
        <a:bodyPr/>
        <a:lstStyle/>
        <a:p>
          <a:r>
            <a:rPr lang="en-US" altLang="zh-CN" sz="1200" b="0" dirty="0">
              <a:latin typeface="Arial Rounded MT Bold" panose="020F0704030504030204" pitchFamily="34" charset="0"/>
              <a:cs typeface="Browallia New" panose="020B0502040204020203" pitchFamily="34" charset="-34"/>
            </a:rPr>
            <a:t>IRC end points for tunneling</a:t>
          </a:r>
          <a:endParaRPr lang="zh-CN" altLang="en-US" sz="1200" b="0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8CC4CE17-28E3-45A2-8F90-881A1FE09C16}" type="parTrans" cxnId="{F7BD6523-97FE-4FD5-A66A-E7F0AD22127F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AF87B558-0446-4B63-AF11-6B22AA670A66}" type="sibTrans" cxnId="{F7BD6523-97FE-4FD5-A66A-E7F0AD22127F}">
      <dgm:prSet/>
      <dgm:spPr/>
      <dgm:t>
        <a:bodyPr/>
        <a:lstStyle/>
        <a:p>
          <a:endParaRPr lang="zh-CN" altLang="en-US" sz="2800" b="1">
            <a:latin typeface="Arial Rounded MT Bold" panose="020F0704030504030204" pitchFamily="34" charset="0"/>
            <a:cs typeface="Browallia New" panose="020B0502040204020203" pitchFamily="34" charset="-34"/>
          </a:endParaRPr>
        </a:p>
      </dgm:t>
    </dgm:pt>
    <dgm:pt modelId="{7DEB08EC-3F1C-487B-9937-6A04FC1A170B}" type="pres">
      <dgm:prSet presAssocID="{7A2151E5-4434-43E3-AD5E-0F69A7058561}" presName="Name0" presStyleCnt="0">
        <dgm:presLayoutVars>
          <dgm:dir/>
          <dgm:animLvl val="lvl"/>
          <dgm:resizeHandles val="exact"/>
        </dgm:presLayoutVars>
      </dgm:prSet>
      <dgm:spPr/>
    </dgm:pt>
    <dgm:pt modelId="{431B6A73-A13D-4E9D-90EE-838943A33647}" type="pres">
      <dgm:prSet presAssocID="{7A2151E5-4434-43E3-AD5E-0F69A7058561}" presName="tSp" presStyleCnt="0"/>
      <dgm:spPr/>
    </dgm:pt>
    <dgm:pt modelId="{E4ABD6E2-8F5D-4998-81F9-9CA92DC3541C}" type="pres">
      <dgm:prSet presAssocID="{7A2151E5-4434-43E3-AD5E-0F69A7058561}" presName="bSp" presStyleCnt="0"/>
      <dgm:spPr/>
    </dgm:pt>
    <dgm:pt modelId="{04A59DB4-DD6B-4F13-9023-B62E330890C6}" type="pres">
      <dgm:prSet presAssocID="{7A2151E5-4434-43E3-AD5E-0F69A7058561}" presName="process" presStyleCnt="0"/>
      <dgm:spPr/>
    </dgm:pt>
    <dgm:pt modelId="{147DA929-16DC-4335-84C2-DA6751425D54}" type="pres">
      <dgm:prSet presAssocID="{5A298E20-5661-405B-9A85-5DE4CC204A78}" presName="composite1" presStyleCnt="0"/>
      <dgm:spPr/>
    </dgm:pt>
    <dgm:pt modelId="{073AED32-7BC9-495B-AB62-1B72EE492599}" type="pres">
      <dgm:prSet presAssocID="{5A298E20-5661-405B-9A85-5DE4CC204A78}" presName="dummyNode1" presStyleLbl="node1" presStyleIdx="0" presStyleCnt="4"/>
      <dgm:spPr/>
    </dgm:pt>
    <dgm:pt modelId="{008058A8-D443-4B32-9A05-1400C7165946}" type="pres">
      <dgm:prSet presAssocID="{5A298E20-5661-405B-9A85-5DE4CC204A78}" presName="childNode1" presStyleLbl="bgAcc1" presStyleIdx="0" presStyleCnt="4" custScaleX="140904" custScaleY="158500">
        <dgm:presLayoutVars>
          <dgm:bulletEnabled val="1"/>
        </dgm:presLayoutVars>
      </dgm:prSet>
      <dgm:spPr/>
    </dgm:pt>
    <dgm:pt modelId="{F3549471-B6A2-4C26-B417-58612A931A36}" type="pres">
      <dgm:prSet presAssocID="{5A298E20-5661-405B-9A85-5DE4CC204A78}" presName="childNode1tx" presStyleLbl="bgAcc1" presStyleIdx="0" presStyleCnt="4">
        <dgm:presLayoutVars>
          <dgm:bulletEnabled val="1"/>
        </dgm:presLayoutVars>
      </dgm:prSet>
      <dgm:spPr/>
    </dgm:pt>
    <dgm:pt modelId="{62FB1E04-F361-4C9C-96AF-C51F8B97C7FA}" type="pres">
      <dgm:prSet presAssocID="{5A298E20-5661-405B-9A85-5DE4CC204A78}" presName="parentNode1" presStyleLbl="node1" presStyleIdx="0" presStyleCnt="4" custLinFactNeighborX="-861" custLinFactNeighborY="70620">
        <dgm:presLayoutVars>
          <dgm:chMax val="1"/>
          <dgm:bulletEnabled val="1"/>
        </dgm:presLayoutVars>
      </dgm:prSet>
      <dgm:spPr/>
    </dgm:pt>
    <dgm:pt modelId="{FCE9B95C-D85C-404D-B469-170B7DA99715}" type="pres">
      <dgm:prSet presAssocID="{5A298E20-5661-405B-9A85-5DE4CC204A78}" presName="connSite1" presStyleCnt="0"/>
      <dgm:spPr/>
    </dgm:pt>
    <dgm:pt modelId="{7A3E165A-6BE1-495C-A98A-195A87760DAC}" type="pres">
      <dgm:prSet presAssocID="{E43E7987-0E09-4A11-AB56-BF747B8F0484}" presName="Name9" presStyleLbl="sibTrans2D1" presStyleIdx="0" presStyleCnt="3"/>
      <dgm:spPr/>
    </dgm:pt>
    <dgm:pt modelId="{69674ECF-CB81-4A21-80AF-4EDC114C8A0F}" type="pres">
      <dgm:prSet presAssocID="{1B12D888-165D-4BED-92DD-12B73840B024}" presName="composite2" presStyleCnt="0"/>
      <dgm:spPr/>
    </dgm:pt>
    <dgm:pt modelId="{A168BFA6-2BEF-479E-93DA-077F00367059}" type="pres">
      <dgm:prSet presAssocID="{1B12D888-165D-4BED-92DD-12B73840B024}" presName="dummyNode2" presStyleLbl="node1" presStyleIdx="0" presStyleCnt="4"/>
      <dgm:spPr/>
    </dgm:pt>
    <dgm:pt modelId="{B260FC36-A48F-4A04-AF02-E80C02EC8934}" type="pres">
      <dgm:prSet presAssocID="{1B12D888-165D-4BED-92DD-12B73840B024}" presName="childNode2" presStyleLbl="bgAcc1" presStyleIdx="1" presStyleCnt="4" custScaleX="146495" custScaleY="160531">
        <dgm:presLayoutVars>
          <dgm:bulletEnabled val="1"/>
        </dgm:presLayoutVars>
      </dgm:prSet>
      <dgm:spPr/>
    </dgm:pt>
    <dgm:pt modelId="{60A26A65-5AD6-4729-8382-22E8B44ABEE6}" type="pres">
      <dgm:prSet presAssocID="{1B12D888-165D-4BED-92DD-12B73840B024}" presName="childNode2tx" presStyleLbl="bgAcc1" presStyleIdx="1" presStyleCnt="4">
        <dgm:presLayoutVars>
          <dgm:bulletEnabled val="1"/>
        </dgm:presLayoutVars>
      </dgm:prSet>
      <dgm:spPr/>
    </dgm:pt>
    <dgm:pt modelId="{39109219-EA22-40CB-8513-20E3157A0E24}" type="pres">
      <dgm:prSet presAssocID="{1B12D888-165D-4BED-92DD-12B73840B024}" presName="parentNode2" presStyleLbl="node1" presStyleIdx="1" presStyleCnt="4" custLinFactNeighborX="-4773" custLinFactNeighborY="-52911">
        <dgm:presLayoutVars>
          <dgm:chMax val="0"/>
          <dgm:bulletEnabled val="1"/>
        </dgm:presLayoutVars>
      </dgm:prSet>
      <dgm:spPr/>
    </dgm:pt>
    <dgm:pt modelId="{B56E06C8-8C65-4858-9481-8D016F051E9C}" type="pres">
      <dgm:prSet presAssocID="{1B12D888-165D-4BED-92DD-12B73840B024}" presName="connSite2" presStyleCnt="0"/>
      <dgm:spPr/>
    </dgm:pt>
    <dgm:pt modelId="{75CD9E07-983E-4B69-BDE5-FD27537E3D0F}" type="pres">
      <dgm:prSet presAssocID="{A1287EB5-328E-48E6-85BF-1E62CB91DD67}" presName="Name18" presStyleLbl="sibTrans2D1" presStyleIdx="1" presStyleCnt="3"/>
      <dgm:spPr/>
    </dgm:pt>
    <dgm:pt modelId="{2E29EFAC-B946-4C22-9910-5B851E4E0F38}" type="pres">
      <dgm:prSet presAssocID="{82154E53-F10D-41E2-8C1B-7645B9539A3B}" presName="composite1" presStyleCnt="0"/>
      <dgm:spPr/>
    </dgm:pt>
    <dgm:pt modelId="{E159FA1B-7967-47B1-9F4D-7219C6473B88}" type="pres">
      <dgm:prSet presAssocID="{82154E53-F10D-41E2-8C1B-7645B9539A3B}" presName="dummyNode1" presStyleLbl="node1" presStyleIdx="1" presStyleCnt="4"/>
      <dgm:spPr/>
    </dgm:pt>
    <dgm:pt modelId="{EA05AA8D-2579-44E7-93C8-9323649CA808}" type="pres">
      <dgm:prSet presAssocID="{82154E53-F10D-41E2-8C1B-7645B9539A3B}" presName="childNode1" presStyleLbl="bgAcc1" presStyleIdx="2" presStyleCnt="4" custScaleX="143815" custScaleY="160531">
        <dgm:presLayoutVars>
          <dgm:bulletEnabled val="1"/>
        </dgm:presLayoutVars>
      </dgm:prSet>
      <dgm:spPr/>
    </dgm:pt>
    <dgm:pt modelId="{88648F37-ACDE-4D31-AC6A-E16F4EB22F0D}" type="pres">
      <dgm:prSet presAssocID="{82154E53-F10D-41E2-8C1B-7645B9539A3B}" presName="childNode1tx" presStyleLbl="bgAcc1" presStyleIdx="2" presStyleCnt="4">
        <dgm:presLayoutVars>
          <dgm:bulletEnabled val="1"/>
        </dgm:presLayoutVars>
      </dgm:prSet>
      <dgm:spPr/>
    </dgm:pt>
    <dgm:pt modelId="{AB9DEDC6-64F0-4749-B88D-832D99DBA6EE}" type="pres">
      <dgm:prSet presAssocID="{82154E53-F10D-41E2-8C1B-7645B9539A3B}" presName="parentNode1" presStyleLbl="node1" presStyleIdx="2" presStyleCnt="4" custLinFactNeighborX="862" custLinFactNeighborY="70619">
        <dgm:presLayoutVars>
          <dgm:chMax val="1"/>
          <dgm:bulletEnabled val="1"/>
        </dgm:presLayoutVars>
      </dgm:prSet>
      <dgm:spPr/>
    </dgm:pt>
    <dgm:pt modelId="{350651DA-3316-4DF9-9D18-485B30292260}" type="pres">
      <dgm:prSet presAssocID="{82154E53-F10D-41E2-8C1B-7645B9539A3B}" presName="connSite1" presStyleCnt="0"/>
      <dgm:spPr/>
    </dgm:pt>
    <dgm:pt modelId="{9B19B6FC-E561-4AC2-A266-49D5CEC7531A}" type="pres">
      <dgm:prSet presAssocID="{59C5A1D5-B44C-48DE-BEBF-254015B39CC3}" presName="Name9" presStyleLbl="sibTrans2D1" presStyleIdx="2" presStyleCnt="3"/>
      <dgm:spPr/>
    </dgm:pt>
    <dgm:pt modelId="{98E6C3EC-DC82-47CB-8AE7-EF923CD4EEC8}" type="pres">
      <dgm:prSet presAssocID="{A81BF0D1-CBDA-4A19-98FE-3F3F23A06DF8}" presName="composite2" presStyleCnt="0"/>
      <dgm:spPr/>
    </dgm:pt>
    <dgm:pt modelId="{63CC66CC-5E6E-4124-80CD-60AEFC1CAE15}" type="pres">
      <dgm:prSet presAssocID="{A81BF0D1-CBDA-4A19-98FE-3F3F23A06DF8}" presName="dummyNode2" presStyleLbl="node1" presStyleIdx="2" presStyleCnt="4"/>
      <dgm:spPr/>
    </dgm:pt>
    <dgm:pt modelId="{4A6B844F-E971-4C93-9753-ED0AAD1B985F}" type="pres">
      <dgm:prSet presAssocID="{A81BF0D1-CBDA-4A19-98FE-3F3F23A06DF8}" presName="childNode2" presStyleLbl="bgAcc1" presStyleIdx="3" presStyleCnt="4" custScaleX="152255" custScaleY="160531">
        <dgm:presLayoutVars>
          <dgm:bulletEnabled val="1"/>
        </dgm:presLayoutVars>
      </dgm:prSet>
      <dgm:spPr/>
    </dgm:pt>
    <dgm:pt modelId="{8ED46D82-1472-4F00-879B-BE2CFC04BD53}" type="pres">
      <dgm:prSet presAssocID="{A81BF0D1-CBDA-4A19-98FE-3F3F23A06DF8}" presName="childNode2tx" presStyleLbl="bgAcc1" presStyleIdx="3" presStyleCnt="4">
        <dgm:presLayoutVars>
          <dgm:bulletEnabled val="1"/>
        </dgm:presLayoutVars>
      </dgm:prSet>
      <dgm:spPr/>
    </dgm:pt>
    <dgm:pt modelId="{286C28F4-EC19-4B15-A1A4-ED79B65F8528}" type="pres">
      <dgm:prSet presAssocID="{A81BF0D1-CBDA-4A19-98FE-3F3F23A06DF8}" presName="parentNode2" presStyleLbl="node1" presStyleIdx="3" presStyleCnt="4" custLinFactNeighborX="-4184" custLinFactNeighborY="-81836">
        <dgm:presLayoutVars>
          <dgm:chMax val="0"/>
          <dgm:bulletEnabled val="1"/>
        </dgm:presLayoutVars>
      </dgm:prSet>
      <dgm:spPr/>
    </dgm:pt>
    <dgm:pt modelId="{39DC5BA4-76DB-4DE3-9E08-F0D0D4713567}" type="pres">
      <dgm:prSet presAssocID="{A81BF0D1-CBDA-4A19-98FE-3F3F23A06DF8}" presName="connSite2" presStyleCnt="0"/>
      <dgm:spPr/>
    </dgm:pt>
  </dgm:ptLst>
  <dgm:cxnLst>
    <dgm:cxn modelId="{25FF0017-9102-4BC0-A9FB-57653A8ACAE5}" srcId="{82154E53-F10D-41E2-8C1B-7645B9539A3B}" destId="{F50B2FFE-1EC7-4C54-8D67-E1142D32F935}" srcOrd="1" destOrd="0" parTransId="{EC806CF5-D7AE-4A25-A02D-6F0EB2BC5A6B}" sibTransId="{668E8EC0-37A2-4F0C-9201-54D8B2DDC54E}"/>
    <dgm:cxn modelId="{6D04F019-8DE0-499D-86B3-A2AB52EFA33B}" type="presOf" srcId="{84F95BE9-A0DA-4912-AA61-1A1FA896DDCB}" destId="{4A6B844F-E971-4C93-9753-ED0AAD1B985F}" srcOrd="0" destOrd="1" presId="urn:microsoft.com/office/officeart/2005/8/layout/hProcess4"/>
    <dgm:cxn modelId="{1A8CEF1C-4038-4F70-A7A7-D8AFDDE424CF}" srcId="{7A2151E5-4434-43E3-AD5E-0F69A7058561}" destId="{5A298E20-5661-405B-9A85-5DE4CC204A78}" srcOrd="0" destOrd="0" parTransId="{696691C8-A3D4-4B97-9B77-F00B3E9AB327}" sibTransId="{E43E7987-0E09-4A11-AB56-BF747B8F0484}"/>
    <dgm:cxn modelId="{F7BD6523-97FE-4FD5-A66A-E7F0AD22127F}" srcId="{A81BF0D1-CBDA-4A19-98FE-3F3F23A06DF8}" destId="{84F95BE9-A0DA-4912-AA61-1A1FA896DDCB}" srcOrd="1" destOrd="0" parTransId="{8CC4CE17-28E3-45A2-8F90-881A1FE09C16}" sibTransId="{AF87B558-0446-4B63-AF11-6B22AA670A66}"/>
    <dgm:cxn modelId="{71250D26-FDC4-4739-BB6A-D5E1E16017E5}" srcId="{7A2151E5-4434-43E3-AD5E-0F69A7058561}" destId="{A81BF0D1-CBDA-4A19-98FE-3F3F23A06DF8}" srcOrd="3" destOrd="0" parTransId="{F05ADB7D-7D0D-4F82-9814-7B61A180A90F}" sibTransId="{BCA6653F-5A35-4766-A270-A74836FBDA20}"/>
    <dgm:cxn modelId="{EE902227-1B56-485F-9BC3-3897D8B1AF2E}" type="presOf" srcId="{84F95BE9-A0DA-4912-AA61-1A1FA896DDCB}" destId="{8ED46D82-1472-4F00-879B-BE2CFC04BD53}" srcOrd="1" destOrd="1" presId="urn:microsoft.com/office/officeart/2005/8/layout/hProcess4"/>
    <dgm:cxn modelId="{76E5D438-4530-46D7-B57F-585A5967E23D}" type="presOf" srcId="{59C5A1D5-B44C-48DE-BEBF-254015B39CC3}" destId="{9B19B6FC-E561-4AC2-A266-49D5CEC7531A}" srcOrd="0" destOrd="0" presId="urn:microsoft.com/office/officeart/2005/8/layout/hProcess4"/>
    <dgm:cxn modelId="{339A863C-9DF8-4FBA-A0E0-D0FFF27B3DFA}" type="presOf" srcId="{1B12D888-165D-4BED-92DD-12B73840B024}" destId="{39109219-EA22-40CB-8513-20E3157A0E24}" srcOrd="0" destOrd="0" presId="urn:microsoft.com/office/officeart/2005/8/layout/hProcess4"/>
    <dgm:cxn modelId="{025C135C-7503-4E4C-B9A7-567979FBB87F}" type="presOf" srcId="{59C1A837-EABB-4887-8FFA-D3BF4D69ABAD}" destId="{008058A8-D443-4B32-9A05-1400C7165946}" srcOrd="0" destOrd="1" presId="urn:microsoft.com/office/officeart/2005/8/layout/hProcess4"/>
    <dgm:cxn modelId="{2C26555D-BBF4-4CF4-966C-D6F029BC42CE}" type="presOf" srcId="{F60EE649-C7A4-4D2E-894D-A591FD38755E}" destId="{B260FC36-A48F-4A04-AF02-E80C02EC8934}" srcOrd="0" destOrd="0" presId="urn:microsoft.com/office/officeart/2005/8/layout/hProcess4"/>
    <dgm:cxn modelId="{9CC3BB45-D92C-4151-ACB7-3C4D50651516}" type="presOf" srcId="{7200C15D-1B3F-4D45-B2F5-4D3A69D3EC51}" destId="{008058A8-D443-4B32-9A05-1400C7165946}" srcOrd="0" destOrd="0" presId="urn:microsoft.com/office/officeart/2005/8/layout/hProcess4"/>
    <dgm:cxn modelId="{9C60F649-5981-4043-B67D-6808F87A7DC2}" type="presOf" srcId="{82154E53-F10D-41E2-8C1B-7645B9539A3B}" destId="{AB9DEDC6-64F0-4749-B88D-832D99DBA6EE}" srcOrd="0" destOrd="0" presId="urn:microsoft.com/office/officeart/2005/8/layout/hProcess4"/>
    <dgm:cxn modelId="{EF199F6B-0479-46A2-978E-A763236DB725}" srcId="{A81BF0D1-CBDA-4A19-98FE-3F3F23A06DF8}" destId="{244C0F8B-91DB-44FA-8B22-9C88B617F376}" srcOrd="0" destOrd="0" parTransId="{8D4602D8-B624-400D-BF76-9CDFDF2FA3B7}" sibTransId="{D6F79E04-68B2-441B-A7C2-24F660743108}"/>
    <dgm:cxn modelId="{CB67864C-354E-4FA9-A490-1BFCDAB5889D}" srcId="{5A298E20-5661-405B-9A85-5DE4CC204A78}" destId="{59C1A837-EABB-4887-8FFA-D3BF4D69ABAD}" srcOrd="1" destOrd="0" parTransId="{2667D3BF-80F9-4C8C-AF0D-4020AAE3B8E6}" sibTransId="{F598DC3F-CC7B-4842-B84E-979F1B9787B2}"/>
    <dgm:cxn modelId="{04E9754F-5A13-4456-8530-8AFAF078BD36}" type="presOf" srcId="{F60EE649-C7A4-4D2E-894D-A591FD38755E}" destId="{60A26A65-5AD6-4729-8382-22E8B44ABEE6}" srcOrd="1" destOrd="0" presId="urn:microsoft.com/office/officeart/2005/8/layout/hProcess4"/>
    <dgm:cxn modelId="{383BDD71-8692-4E9A-AD02-9EE095D1546A}" type="presOf" srcId="{59C1A837-EABB-4887-8FFA-D3BF4D69ABAD}" destId="{F3549471-B6A2-4C26-B417-58612A931A36}" srcOrd="1" destOrd="1" presId="urn:microsoft.com/office/officeart/2005/8/layout/hProcess4"/>
    <dgm:cxn modelId="{28886852-139F-47EA-AED1-93D76059C5D2}" type="presOf" srcId="{E43E7987-0E09-4A11-AB56-BF747B8F0484}" destId="{7A3E165A-6BE1-495C-A98A-195A87760DAC}" srcOrd="0" destOrd="0" presId="urn:microsoft.com/office/officeart/2005/8/layout/hProcess4"/>
    <dgm:cxn modelId="{1508A652-7929-438F-A7BF-13F13EDB7EE8}" type="presOf" srcId="{F50B2FFE-1EC7-4C54-8D67-E1142D32F935}" destId="{EA05AA8D-2579-44E7-93C8-9323649CA808}" srcOrd="0" destOrd="1" presId="urn:microsoft.com/office/officeart/2005/8/layout/hProcess4"/>
    <dgm:cxn modelId="{E22B5E59-5599-4C33-B329-C0E5215312B7}" srcId="{1B12D888-165D-4BED-92DD-12B73840B024}" destId="{F60EE649-C7A4-4D2E-894D-A591FD38755E}" srcOrd="0" destOrd="0" parTransId="{874743A0-77DD-4CCF-AFA0-E03053C65C6F}" sibTransId="{2B9509E5-EAFB-4BA9-83D5-A3757CEA25E6}"/>
    <dgm:cxn modelId="{C3348279-46D4-4ABB-BE0C-F0439D0CA83D}" srcId="{7A2151E5-4434-43E3-AD5E-0F69A7058561}" destId="{1B12D888-165D-4BED-92DD-12B73840B024}" srcOrd="1" destOrd="0" parTransId="{B1D7F175-DDBC-4456-807C-B3962541A9FD}" sibTransId="{A1287EB5-328E-48E6-85BF-1E62CB91DD67}"/>
    <dgm:cxn modelId="{26732B7A-4527-4A05-B25B-EA2110F5CE87}" type="presOf" srcId="{244C0F8B-91DB-44FA-8B22-9C88B617F376}" destId="{4A6B844F-E971-4C93-9753-ED0AAD1B985F}" srcOrd="0" destOrd="0" presId="urn:microsoft.com/office/officeart/2005/8/layout/hProcess4"/>
    <dgm:cxn modelId="{7C9AD684-FCF6-4E96-9FDF-457C1D262B63}" type="presOf" srcId="{7A2151E5-4434-43E3-AD5E-0F69A7058561}" destId="{7DEB08EC-3F1C-487B-9937-6A04FC1A170B}" srcOrd="0" destOrd="0" presId="urn:microsoft.com/office/officeart/2005/8/layout/hProcess4"/>
    <dgm:cxn modelId="{FCC33389-2E6F-49A5-865A-F67CA1720994}" srcId="{5A298E20-5661-405B-9A85-5DE4CC204A78}" destId="{7200C15D-1B3F-4D45-B2F5-4D3A69D3EC51}" srcOrd="0" destOrd="0" parTransId="{8157EFED-B048-457E-B60F-746DA72A877D}" sibTransId="{740B62A2-4850-4384-A35C-A1EC70359B13}"/>
    <dgm:cxn modelId="{76312193-BDFE-44B5-B996-5092742AF388}" type="presOf" srcId="{A1287EB5-328E-48E6-85BF-1E62CB91DD67}" destId="{75CD9E07-983E-4B69-BDE5-FD27537E3D0F}" srcOrd="0" destOrd="0" presId="urn:microsoft.com/office/officeart/2005/8/layout/hProcess4"/>
    <dgm:cxn modelId="{61D6409C-C72C-4082-ACA5-058481BA1A13}" srcId="{82154E53-F10D-41E2-8C1B-7645B9539A3B}" destId="{0FB87536-CA55-4193-B609-6F63F395358A}" srcOrd="0" destOrd="0" parTransId="{19ADC3BD-DE5A-42BB-ADC2-41E6E25F2512}" sibTransId="{A8B0FD9C-0B9F-4DDD-B036-0A9BE20B2A4A}"/>
    <dgm:cxn modelId="{BF744B9F-8CF9-46A9-A952-789987FF7406}" type="presOf" srcId="{5A298E20-5661-405B-9A85-5DE4CC204A78}" destId="{62FB1E04-F361-4C9C-96AF-C51F8B97C7FA}" srcOrd="0" destOrd="0" presId="urn:microsoft.com/office/officeart/2005/8/layout/hProcess4"/>
    <dgm:cxn modelId="{FF2599A5-C4FD-4E26-A399-FFD328E9830E}" type="presOf" srcId="{2E2AF47C-B86A-44CC-ADAE-97E3E3E66961}" destId="{B260FC36-A48F-4A04-AF02-E80C02EC8934}" srcOrd="0" destOrd="1" presId="urn:microsoft.com/office/officeart/2005/8/layout/hProcess4"/>
    <dgm:cxn modelId="{296E92AB-9142-4758-930C-951F4A55BA0B}" type="presOf" srcId="{7200C15D-1B3F-4D45-B2F5-4D3A69D3EC51}" destId="{F3549471-B6A2-4C26-B417-58612A931A36}" srcOrd="1" destOrd="0" presId="urn:microsoft.com/office/officeart/2005/8/layout/hProcess4"/>
    <dgm:cxn modelId="{CE5AD3AD-80A8-464B-AB43-A373F2604748}" type="presOf" srcId="{A81BF0D1-CBDA-4A19-98FE-3F3F23A06DF8}" destId="{286C28F4-EC19-4B15-A1A4-ED79B65F8528}" srcOrd="0" destOrd="0" presId="urn:microsoft.com/office/officeart/2005/8/layout/hProcess4"/>
    <dgm:cxn modelId="{3339B6B2-8D7F-4DCF-A9F8-F596A77D94AC}" type="presOf" srcId="{2E2AF47C-B86A-44CC-ADAE-97E3E3E66961}" destId="{60A26A65-5AD6-4729-8382-22E8B44ABEE6}" srcOrd="1" destOrd="1" presId="urn:microsoft.com/office/officeart/2005/8/layout/hProcess4"/>
    <dgm:cxn modelId="{A6AFE6D3-F5DF-4B75-B470-C90FA91C7591}" srcId="{7A2151E5-4434-43E3-AD5E-0F69A7058561}" destId="{82154E53-F10D-41E2-8C1B-7645B9539A3B}" srcOrd="2" destOrd="0" parTransId="{59B408FF-5A74-4636-A91C-922019DBAC04}" sibTransId="{59C5A1D5-B44C-48DE-BEBF-254015B39CC3}"/>
    <dgm:cxn modelId="{6F1D0CD4-DCA6-4284-B283-7A42B039CC47}" srcId="{1B12D888-165D-4BED-92DD-12B73840B024}" destId="{2E2AF47C-B86A-44CC-ADAE-97E3E3E66961}" srcOrd="1" destOrd="0" parTransId="{589629EA-8E69-48E2-AC57-61ADE5612096}" sibTransId="{1F826878-4D2A-4035-B7AD-0B48BE85EAA4}"/>
    <dgm:cxn modelId="{F0AABED8-AD30-435A-9609-85D9AE55A71F}" type="presOf" srcId="{F50B2FFE-1EC7-4C54-8D67-E1142D32F935}" destId="{88648F37-ACDE-4D31-AC6A-E16F4EB22F0D}" srcOrd="1" destOrd="1" presId="urn:microsoft.com/office/officeart/2005/8/layout/hProcess4"/>
    <dgm:cxn modelId="{4CFC57EB-83BC-485A-8FA4-0BB43C80B30C}" type="presOf" srcId="{0FB87536-CA55-4193-B609-6F63F395358A}" destId="{88648F37-ACDE-4D31-AC6A-E16F4EB22F0D}" srcOrd="1" destOrd="0" presId="urn:microsoft.com/office/officeart/2005/8/layout/hProcess4"/>
    <dgm:cxn modelId="{0A0C36F8-8C71-47C3-8638-DAEBB8BD1EE1}" type="presOf" srcId="{0FB87536-CA55-4193-B609-6F63F395358A}" destId="{EA05AA8D-2579-44E7-93C8-9323649CA808}" srcOrd="0" destOrd="0" presId="urn:microsoft.com/office/officeart/2005/8/layout/hProcess4"/>
    <dgm:cxn modelId="{FC6564FE-5045-4CE9-AF80-DA49A145C773}" type="presOf" srcId="{244C0F8B-91DB-44FA-8B22-9C88B617F376}" destId="{8ED46D82-1472-4F00-879B-BE2CFC04BD53}" srcOrd="1" destOrd="0" presId="urn:microsoft.com/office/officeart/2005/8/layout/hProcess4"/>
    <dgm:cxn modelId="{A19CED2F-AEFE-46E9-AF26-1FC27B3F70DC}" type="presParOf" srcId="{7DEB08EC-3F1C-487B-9937-6A04FC1A170B}" destId="{431B6A73-A13D-4E9D-90EE-838943A33647}" srcOrd="0" destOrd="0" presId="urn:microsoft.com/office/officeart/2005/8/layout/hProcess4"/>
    <dgm:cxn modelId="{2CE7B35B-EA9E-4CE8-AB0D-89DD1D6861A3}" type="presParOf" srcId="{7DEB08EC-3F1C-487B-9937-6A04FC1A170B}" destId="{E4ABD6E2-8F5D-4998-81F9-9CA92DC3541C}" srcOrd="1" destOrd="0" presId="urn:microsoft.com/office/officeart/2005/8/layout/hProcess4"/>
    <dgm:cxn modelId="{2A5E8013-C962-4F4C-A218-0D3339CDAEAB}" type="presParOf" srcId="{7DEB08EC-3F1C-487B-9937-6A04FC1A170B}" destId="{04A59DB4-DD6B-4F13-9023-B62E330890C6}" srcOrd="2" destOrd="0" presId="urn:microsoft.com/office/officeart/2005/8/layout/hProcess4"/>
    <dgm:cxn modelId="{65FF6B45-2B84-49B4-A077-0481F902A364}" type="presParOf" srcId="{04A59DB4-DD6B-4F13-9023-B62E330890C6}" destId="{147DA929-16DC-4335-84C2-DA6751425D54}" srcOrd="0" destOrd="0" presId="urn:microsoft.com/office/officeart/2005/8/layout/hProcess4"/>
    <dgm:cxn modelId="{F92435F3-8347-4816-80B7-6C0DCCABEA96}" type="presParOf" srcId="{147DA929-16DC-4335-84C2-DA6751425D54}" destId="{073AED32-7BC9-495B-AB62-1B72EE492599}" srcOrd="0" destOrd="0" presId="urn:microsoft.com/office/officeart/2005/8/layout/hProcess4"/>
    <dgm:cxn modelId="{5F925DB0-8217-4C45-9AE1-97B8A19F0AE0}" type="presParOf" srcId="{147DA929-16DC-4335-84C2-DA6751425D54}" destId="{008058A8-D443-4B32-9A05-1400C7165946}" srcOrd="1" destOrd="0" presId="urn:microsoft.com/office/officeart/2005/8/layout/hProcess4"/>
    <dgm:cxn modelId="{04E4FA95-7DE4-452D-83BD-8C8E6802D61F}" type="presParOf" srcId="{147DA929-16DC-4335-84C2-DA6751425D54}" destId="{F3549471-B6A2-4C26-B417-58612A931A36}" srcOrd="2" destOrd="0" presId="urn:microsoft.com/office/officeart/2005/8/layout/hProcess4"/>
    <dgm:cxn modelId="{9E7D45B7-2C39-4F82-93DD-4655BB774461}" type="presParOf" srcId="{147DA929-16DC-4335-84C2-DA6751425D54}" destId="{62FB1E04-F361-4C9C-96AF-C51F8B97C7FA}" srcOrd="3" destOrd="0" presId="urn:microsoft.com/office/officeart/2005/8/layout/hProcess4"/>
    <dgm:cxn modelId="{0C5B62E8-08BD-483E-A530-66270F0F48E4}" type="presParOf" srcId="{147DA929-16DC-4335-84C2-DA6751425D54}" destId="{FCE9B95C-D85C-404D-B469-170B7DA99715}" srcOrd="4" destOrd="0" presId="urn:microsoft.com/office/officeart/2005/8/layout/hProcess4"/>
    <dgm:cxn modelId="{05CBFF41-8408-4191-81A8-BEB9B5A59411}" type="presParOf" srcId="{04A59DB4-DD6B-4F13-9023-B62E330890C6}" destId="{7A3E165A-6BE1-495C-A98A-195A87760DAC}" srcOrd="1" destOrd="0" presId="urn:microsoft.com/office/officeart/2005/8/layout/hProcess4"/>
    <dgm:cxn modelId="{349C05D2-4C33-472C-B87F-2621CF97A586}" type="presParOf" srcId="{04A59DB4-DD6B-4F13-9023-B62E330890C6}" destId="{69674ECF-CB81-4A21-80AF-4EDC114C8A0F}" srcOrd="2" destOrd="0" presId="urn:microsoft.com/office/officeart/2005/8/layout/hProcess4"/>
    <dgm:cxn modelId="{104E17A6-7AF0-414E-BFD1-9CB9B6CFF5B0}" type="presParOf" srcId="{69674ECF-CB81-4A21-80AF-4EDC114C8A0F}" destId="{A168BFA6-2BEF-479E-93DA-077F00367059}" srcOrd="0" destOrd="0" presId="urn:microsoft.com/office/officeart/2005/8/layout/hProcess4"/>
    <dgm:cxn modelId="{0D0A0BDD-7B16-4870-80CE-EC42D04A7800}" type="presParOf" srcId="{69674ECF-CB81-4A21-80AF-4EDC114C8A0F}" destId="{B260FC36-A48F-4A04-AF02-E80C02EC8934}" srcOrd="1" destOrd="0" presId="urn:microsoft.com/office/officeart/2005/8/layout/hProcess4"/>
    <dgm:cxn modelId="{9B850BE3-ECB8-4371-87D2-C1A9B386AFC6}" type="presParOf" srcId="{69674ECF-CB81-4A21-80AF-4EDC114C8A0F}" destId="{60A26A65-5AD6-4729-8382-22E8B44ABEE6}" srcOrd="2" destOrd="0" presId="urn:microsoft.com/office/officeart/2005/8/layout/hProcess4"/>
    <dgm:cxn modelId="{026BF7ED-FCB7-477C-BF4F-2C1C003CFAF6}" type="presParOf" srcId="{69674ECF-CB81-4A21-80AF-4EDC114C8A0F}" destId="{39109219-EA22-40CB-8513-20E3157A0E24}" srcOrd="3" destOrd="0" presId="urn:microsoft.com/office/officeart/2005/8/layout/hProcess4"/>
    <dgm:cxn modelId="{EC1992BE-6440-46D9-BB94-49EB8848999F}" type="presParOf" srcId="{69674ECF-CB81-4A21-80AF-4EDC114C8A0F}" destId="{B56E06C8-8C65-4858-9481-8D016F051E9C}" srcOrd="4" destOrd="0" presId="urn:microsoft.com/office/officeart/2005/8/layout/hProcess4"/>
    <dgm:cxn modelId="{0D8A15A7-C200-41AD-98CC-20B7A68D1140}" type="presParOf" srcId="{04A59DB4-DD6B-4F13-9023-B62E330890C6}" destId="{75CD9E07-983E-4B69-BDE5-FD27537E3D0F}" srcOrd="3" destOrd="0" presId="urn:microsoft.com/office/officeart/2005/8/layout/hProcess4"/>
    <dgm:cxn modelId="{BEC3FF91-AB61-494C-BFC0-49F2ED719A48}" type="presParOf" srcId="{04A59DB4-DD6B-4F13-9023-B62E330890C6}" destId="{2E29EFAC-B946-4C22-9910-5B851E4E0F38}" srcOrd="4" destOrd="0" presId="urn:microsoft.com/office/officeart/2005/8/layout/hProcess4"/>
    <dgm:cxn modelId="{A20B683D-6B85-4738-B86C-58F6564ED996}" type="presParOf" srcId="{2E29EFAC-B946-4C22-9910-5B851E4E0F38}" destId="{E159FA1B-7967-47B1-9F4D-7219C6473B88}" srcOrd="0" destOrd="0" presId="urn:microsoft.com/office/officeart/2005/8/layout/hProcess4"/>
    <dgm:cxn modelId="{F72A7167-52EB-4E09-A3E0-0516203611DE}" type="presParOf" srcId="{2E29EFAC-B946-4C22-9910-5B851E4E0F38}" destId="{EA05AA8D-2579-44E7-93C8-9323649CA808}" srcOrd="1" destOrd="0" presId="urn:microsoft.com/office/officeart/2005/8/layout/hProcess4"/>
    <dgm:cxn modelId="{5EA92CFC-170E-4963-8211-E235FA06B759}" type="presParOf" srcId="{2E29EFAC-B946-4C22-9910-5B851E4E0F38}" destId="{88648F37-ACDE-4D31-AC6A-E16F4EB22F0D}" srcOrd="2" destOrd="0" presId="urn:microsoft.com/office/officeart/2005/8/layout/hProcess4"/>
    <dgm:cxn modelId="{5B54225B-9A97-4E11-9091-AEAC3D819CF8}" type="presParOf" srcId="{2E29EFAC-B946-4C22-9910-5B851E4E0F38}" destId="{AB9DEDC6-64F0-4749-B88D-832D99DBA6EE}" srcOrd="3" destOrd="0" presId="urn:microsoft.com/office/officeart/2005/8/layout/hProcess4"/>
    <dgm:cxn modelId="{DAB80C67-0343-43F7-94E4-E21A1D6629D0}" type="presParOf" srcId="{2E29EFAC-B946-4C22-9910-5B851E4E0F38}" destId="{350651DA-3316-4DF9-9D18-485B30292260}" srcOrd="4" destOrd="0" presId="urn:microsoft.com/office/officeart/2005/8/layout/hProcess4"/>
    <dgm:cxn modelId="{A99EA4A8-8977-4904-A186-2E0127492611}" type="presParOf" srcId="{04A59DB4-DD6B-4F13-9023-B62E330890C6}" destId="{9B19B6FC-E561-4AC2-A266-49D5CEC7531A}" srcOrd="5" destOrd="0" presId="urn:microsoft.com/office/officeart/2005/8/layout/hProcess4"/>
    <dgm:cxn modelId="{6FC3C961-0943-4A56-8EC7-99AEFFFCFEE5}" type="presParOf" srcId="{04A59DB4-DD6B-4F13-9023-B62E330890C6}" destId="{98E6C3EC-DC82-47CB-8AE7-EF923CD4EEC8}" srcOrd="6" destOrd="0" presId="urn:microsoft.com/office/officeart/2005/8/layout/hProcess4"/>
    <dgm:cxn modelId="{95767BF5-938B-43A0-8639-54F37AF3F778}" type="presParOf" srcId="{98E6C3EC-DC82-47CB-8AE7-EF923CD4EEC8}" destId="{63CC66CC-5E6E-4124-80CD-60AEFC1CAE15}" srcOrd="0" destOrd="0" presId="urn:microsoft.com/office/officeart/2005/8/layout/hProcess4"/>
    <dgm:cxn modelId="{17DF98CB-C418-4851-BF58-5F5303C2B4BD}" type="presParOf" srcId="{98E6C3EC-DC82-47CB-8AE7-EF923CD4EEC8}" destId="{4A6B844F-E971-4C93-9753-ED0AAD1B985F}" srcOrd="1" destOrd="0" presId="urn:microsoft.com/office/officeart/2005/8/layout/hProcess4"/>
    <dgm:cxn modelId="{848BFD0D-A790-499C-83DC-EEB26C97CA1E}" type="presParOf" srcId="{98E6C3EC-DC82-47CB-8AE7-EF923CD4EEC8}" destId="{8ED46D82-1472-4F00-879B-BE2CFC04BD53}" srcOrd="2" destOrd="0" presId="urn:microsoft.com/office/officeart/2005/8/layout/hProcess4"/>
    <dgm:cxn modelId="{945EF495-8025-4158-A96D-7C42E6F109B5}" type="presParOf" srcId="{98E6C3EC-DC82-47CB-8AE7-EF923CD4EEC8}" destId="{286C28F4-EC19-4B15-A1A4-ED79B65F8528}" srcOrd="3" destOrd="0" presId="urn:microsoft.com/office/officeart/2005/8/layout/hProcess4"/>
    <dgm:cxn modelId="{CD57CD9F-A3B9-4689-929C-EA09BA510D8F}" type="presParOf" srcId="{98E6C3EC-DC82-47CB-8AE7-EF923CD4EEC8}" destId="{39DC5BA4-76DB-4DE3-9E08-F0D0D471356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058A8-D443-4B32-9A05-1400C7165946}">
      <dsp:nvSpPr>
        <dsp:cNvPr id="0" name=""/>
        <dsp:cNvSpPr/>
      </dsp:nvSpPr>
      <dsp:spPr>
        <a:xfrm>
          <a:off x="2523" y="775641"/>
          <a:ext cx="1869489" cy="1734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200" b="0" kern="1200" dirty="0">
              <a:latin typeface="Arial Rounded MT Bold" panose="020F0704030504030204" pitchFamily="34" charset="0"/>
              <a:cs typeface="Browallia New" panose="020B0502040204020203" pitchFamily="34" charset="-34"/>
            </a:rPr>
            <a:t>MMFF Molecular mechanics</a:t>
          </a:r>
          <a:endParaRPr lang="zh-CN" altLang="en-US" sz="1200" b="0" kern="1200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200" b="0" kern="1200" dirty="0">
              <a:latin typeface="Arial Rounded MT Bold" panose="020F0704030504030204" pitchFamily="34" charset="0"/>
              <a:cs typeface="Browallia New" panose="020B0502040204020203" pitchFamily="34" charset="-34"/>
            </a:rPr>
            <a:t>Systematic conformer search</a:t>
          </a:r>
          <a:endParaRPr lang="zh-CN" altLang="en-US" sz="1200" b="0" kern="1200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</dsp:txBody>
      <dsp:txXfrm>
        <a:off x="42439" y="815557"/>
        <a:ext cx="1789657" cy="1282984"/>
      </dsp:txXfrm>
    </dsp:sp>
    <dsp:sp modelId="{7A3E165A-6BE1-495C-A98A-195A87760DAC}">
      <dsp:nvSpPr>
        <dsp:cNvPr id="0" name=""/>
        <dsp:cNvSpPr/>
      </dsp:nvSpPr>
      <dsp:spPr>
        <a:xfrm>
          <a:off x="843408" y="1046667"/>
          <a:ext cx="2125547" cy="2125547"/>
        </a:xfrm>
        <a:prstGeom prst="leftCircularArrow">
          <a:avLst>
            <a:gd name="adj1" fmla="val 2896"/>
            <a:gd name="adj2" fmla="val 354258"/>
            <a:gd name="adj3" fmla="val 1477995"/>
            <a:gd name="adj4" fmla="val 8372716"/>
            <a:gd name="adj5" fmla="val 337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FB1E04-F361-4C9C-96AF-C51F8B97C7FA}">
      <dsp:nvSpPr>
        <dsp:cNvPr id="0" name=""/>
        <dsp:cNvSpPr/>
      </dsp:nvSpPr>
      <dsp:spPr>
        <a:xfrm>
          <a:off x="558562" y="2286753"/>
          <a:ext cx="1179361" cy="468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b="1" kern="1200" dirty="0">
              <a:latin typeface="Arial Rounded MT Bold" panose="020F0704030504030204" pitchFamily="34" charset="0"/>
              <a:cs typeface="Browallia New" panose="020B0502040204020203" pitchFamily="34" charset="-34"/>
            </a:rPr>
            <a:t>Conformer sampling</a:t>
          </a:r>
          <a:endParaRPr lang="zh-CN" altLang="en-US" sz="1200" b="1" kern="1200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</dsp:txBody>
      <dsp:txXfrm>
        <a:off x="572298" y="2300489"/>
        <a:ext cx="1151889" cy="441521"/>
      </dsp:txXfrm>
    </dsp:sp>
    <dsp:sp modelId="{B260FC36-A48F-4A04-AF02-E80C02EC8934}">
      <dsp:nvSpPr>
        <dsp:cNvPr id="0" name=""/>
        <dsp:cNvSpPr/>
      </dsp:nvSpPr>
      <dsp:spPr>
        <a:xfrm>
          <a:off x="2165156" y="764528"/>
          <a:ext cx="1943669" cy="1756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200" b="0" kern="1200" dirty="0">
              <a:latin typeface="Arial Rounded MT Bold" panose="020F0704030504030204" pitchFamily="34" charset="0"/>
              <a:cs typeface="Browallia New" panose="020B0502040204020203" pitchFamily="34" charset="-34"/>
            </a:rPr>
            <a:t>B3LYP/6-31+G(d) optimization and frequency</a:t>
          </a:r>
          <a:endParaRPr lang="zh-CN" altLang="en-US" sz="1200" b="0" kern="1200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200" b="0" kern="1200" dirty="0">
              <a:latin typeface="Arial Rounded MT Bold" panose="020F0704030504030204" pitchFamily="34" charset="0"/>
              <a:cs typeface="Browallia New" panose="020B0502040204020203" pitchFamily="34" charset="-34"/>
            </a:rPr>
            <a:t>Symmetric barrier for tunneling </a:t>
          </a:r>
          <a:endParaRPr lang="zh-CN" altLang="en-US" sz="1200" b="0" kern="1200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</dsp:txBody>
      <dsp:txXfrm>
        <a:off x="2205583" y="1181395"/>
        <a:ext cx="1862815" cy="1299425"/>
      </dsp:txXfrm>
    </dsp:sp>
    <dsp:sp modelId="{75CD9E07-983E-4B69-BDE5-FD27537E3D0F}">
      <dsp:nvSpPr>
        <dsp:cNvPr id="0" name=""/>
        <dsp:cNvSpPr/>
      </dsp:nvSpPr>
      <dsp:spPr>
        <a:xfrm>
          <a:off x="3013597" y="102117"/>
          <a:ext cx="2352375" cy="2352375"/>
        </a:xfrm>
        <a:prstGeom prst="circularArrow">
          <a:avLst>
            <a:gd name="adj1" fmla="val 2617"/>
            <a:gd name="adj2" fmla="val 318018"/>
            <a:gd name="adj3" fmla="val 19941308"/>
            <a:gd name="adj4" fmla="val 13010347"/>
            <a:gd name="adj5" fmla="val 3053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109219-EA22-40CB-8513-20E3157A0E24}">
      <dsp:nvSpPr>
        <dsp:cNvPr id="0" name=""/>
        <dsp:cNvSpPr/>
      </dsp:nvSpPr>
      <dsp:spPr>
        <a:xfrm>
          <a:off x="2712149" y="613083"/>
          <a:ext cx="1179361" cy="468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b="1" kern="1200" dirty="0">
              <a:latin typeface="Arial Rounded MT Bold" panose="020F0704030504030204" pitchFamily="34" charset="0"/>
              <a:cs typeface="Browallia New" panose="020B0502040204020203" pitchFamily="34" charset="-34"/>
            </a:rPr>
            <a:t>B3LYP rate</a:t>
          </a:r>
          <a:endParaRPr lang="zh-CN" altLang="en-US" sz="1200" b="1" kern="1200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</dsp:txBody>
      <dsp:txXfrm>
        <a:off x="2725885" y="626819"/>
        <a:ext cx="1151889" cy="441521"/>
      </dsp:txXfrm>
    </dsp:sp>
    <dsp:sp modelId="{EA05AA8D-2579-44E7-93C8-9323649CA808}">
      <dsp:nvSpPr>
        <dsp:cNvPr id="0" name=""/>
        <dsp:cNvSpPr/>
      </dsp:nvSpPr>
      <dsp:spPr>
        <a:xfrm>
          <a:off x="4401969" y="764528"/>
          <a:ext cx="1908111" cy="1756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altLang="zh-CN" sz="1200" b="0" kern="1200" dirty="0">
              <a:latin typeface="Arial Rounded MT Bold" panose="020F0704030504030204" pitchFamily="34" charset="0"/>
              <a:cs typeface="Browallia New" panose="020B0502040204020203" pitchFamily="34" charset="-34"/>
            </a:rPr>
            <a:t>ω</a:t>
          </a:r>
          <a:r>
            <a:rPr lang="en-US" altLang="zh-CN" sz="1200" b="0" kern="1200" dirty="0">
              <a:latin typeface="Arial Rounded MT Bold" panose="020F0704030504030204" pitchFamily="34" charset="0"/>
              <a:cs typeface="Browallia New" panose="020B0502040204020203" pitchFamily="34" charset="-34"/>
            </a:rPr>
            <a:t>B97X-D/</a:t>
          </a:r>
          <a:r>
            <a:rPr lang="en-US" altLang="zh-CN" sz="1200" b="0" kern="1200" dirty="0" err="1">
              <a:latin typeface="Arial Rounded MT Bold" panose="020F0704030504030204" pitchFamily="34" charset="0"/>
              <a:cs typeface="Browallia New" panose="020B0502040204020203" pitchFamily="34" charset="-34"/>
            </a:rPr>
            <a:t>aug</a:t>
          </a:r>
          <a:r>
            <a:rPr lang="en-US" altLang="zh-CN" sz="1200" b="0" kern="1200" dirty="0">
              <a:latin typeface="Arial Rounded MT Bold" panose="020F0704030504030204" pitchFamily="34" charset="0"/>
              <a:cs typeface="Browallia New" panose="020B0502040204020203" pitchFamily="34" charset="-34"/>
            </a:rPr>
            <a:t>-cc-</a:t>
          </a:r>
          <a:r>
            <a:rPr lang="en-US" altLang="zh-CN" sz="1200" b="0" kern="1200" dirty="0" err="1">
              <a:latin typeface="Arial Rounded MT Bold" panose="020F0704030504030204" pitchFamily="34" charset="0"/>
              <a:cs typeface="Browallia New" panose="020B0502040204020203" pitchFamily="34" charset="-34"/>
            </a:rPr>
            <a:t>pVTZ</a:t>
          </a:r>
          <a:r>
            <a:rPr lang="en-US" altLang="zh-CN" sz="1200" b="0" kern="1200" dirty="0">
              <a:latin typeface="Arial Rounded MT Bold" panose="020F0704030504030204" pitchFamily="34" charset="0"/>
              <a:cs typeface="Browallia New" panose="020B0502040204020203" pitchFamily="34" charset="-34"/>
            </a:rPr>
            <a:t> optimization and frequency</a:t>
          </a:r>
          <a:endParaRPr lang="zh-CN" altLang="en-US" sz="1200" b="0" kern="1200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200" b="0" kern="1200" dirty="0">
              <a:latin typeface="Arial Rounded MT Bold" panose="020F0704030504030204" pitchFamily="34" charset="0"/>
              <a:cs typeface="Browallia New" panose="020B0502040204020203" pitchFamily="34" charset="-34"/>
            </a:rPr>
            <a:t>IRC end points for tunneling</a:t>
          </a:r>
          <a:endParaRPr lang="zh-CN" altLang="en-US" sz="1200" b="0" kern="1200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</dsp:txBody>
      <dsp:txXfrm>
        <a:off x="4442396" y="804955"/>
        <a:ext cx="1827257" cy="1299425"/>
      </dsp:txXfrm>
    </dsp:sp>
    <dsp:sp modelId="{9B19B6FC-E561-4AC2-A266-49D5CEC7531A}">
      <dsp:nvSpPr>
        <dsp:cNvPr id="0" name=""/>
        <dsp:cNvSpPr/>
      </dsp:nvSpPr>
      <dsp:spPr>
        <a:xfrm>
          <a:off x="5280073" y="1015086"/>
          <a:ext cx="2167578" cy="2167578"/>
        </a:xfrm>
        <a:prstGeom prst="leftCircularArrow">
          <a:avLst>
            <a:gd name="adj1" fmla="val 2840"/>
            <a:gd name="adj2" fmla="val 346932"/>
            <a:gd name="adj3" fmla="val 1484304"/>
            <a:gd name="adj4" fmla="val 8386351"/>
            <a:gd name="adj5" fmla="val 3313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9DEDC6-64F0-4749-B88D-832D99DBA6EE}">
      <dsp:nvSpPr>
        <dsp:cNvPr id="0" name=""/>
        <dsp:cNvSpPr/>
      </dsp:nvSpPr>
      <dsp:spPr>
        <a:xfrm>
          <a:off x="4997640" y="2286749"/>
          <a:ext cx="1179361" cy="468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zh-CN" sz="1200" b="1" kern="1200" dirty="0">
              <a:latin typeface="Arial Rounded MT Bold" panose="020F0704030504030204" pitchFamily="34" charset="0"/>
              <a:cs typeface="Browallia New" panose="020B0502040204020203" pitchFamily="34" charset="-34"/>
            </a:rPr>
            <a:t>ω</a:t>
          </a:r>
          <a:r>
            <a:rPr lang="en-US" altLang="zh-CN" sz="1200" b="1" kern="1200" dirty="0">
              <a:latin typeface="Arial Rounded MT Bold" panose="020F0704030504030204" pitchFamily="34" charset="0"/>
              <a:cs typeface="Browallia New" panose="020B0502040204020203" pitchFamily="34" charset="-34"/>
            </a:rPr>
            <a:t>B97X-D rate</a:t>
          </a:r>
          <a:endParaRPr lang="zh-CN" altLang="en-US" sz="1200" b="1" kern="1200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</dsp:txBody>
      <dsp:txXfrm>
        <a:off x="5011376" y="2300485"/>
        <a:ext cx="1151889" cy="441521"/>
      </dsp:txXfrm>
    </dsp:sp>
    <dsp:sp modelId="{4A6B844F-E971-4C93-9753-ED0AAD1B985F}">
      <dsp:nvSpPr>
        <dsp:cNvPr id="0" name=""/>
        <dsp:cNvSpPr/>
      </dsp:nvSpPr>
      <dsp:spPr>
        <a:xfrm>
          <a:off x="6603224" y="764528"/>
          <a:ext cx="2020092" cy="1756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200" b="0" kern="1200" dirty="0">
              <a:latin typeface="Arial Rounded MT Bold" panose="020F0704030504030204" pitchFamily="34" charset="0"/>
              <a:cs typeface="Browallia New" panose="020B0502040204020203" pitchFamily="34" charset="-34"/>
            </a:rPr>
            <a:t>CCSD(T)-F12a/cc-pVDZ-F12 single point </a:t>
          </a:r>
          <a:r>
            <a:rPr lang="en-US" altLang="zh-CN" sz="1200" b="0" kern="1200" dirty="0" err="1">
              <a:latin typeface="Arial Rounded MT Bold" panose="020F0704030504030204" pitchFamily="34" charset="0"/>
              <a:cs typeface="Browallia New" panose="020B0502040204020203" pitchFamily="34" charset="-34"/>
            </a:rPr>
            <a:t>E</a:t>
          </a:r>
          <a:r>
            <a:rPr lang="en-US" altLang="zh-CN" sz="1200" b="0" kern="1200" baseline="-25000" dirty="0" err="1">
              <a:latin typeface="Arial Rounded MT Bold" panose="020F0704030504030204" pitchFamily="34" charset="0"/>
              <a:cs typeface="Browallia New" panose="020B0502040204020203" pitchFamily="34" charset="-34"/>
            </a:rPr>
            <a:t>e</a:t>
          </a:r>
          <a:r>
            <a:rPr lang="en-US" altLang="zh-CN" sz="1200" b="0" kern="1200" dirty="0">
              <a:latin typeface="Arial Rounded MT Bold" panose="020F0704030504030204" pitchFamily="34" charset="0"/>
              <a:cs typeface="Browallia New" panose="020B0502040204020203" pitchFamily="34" charset="-34"/>
            </a:rPr>
            <a:t> + </a:t>
          </a:r>
          <a:r>
            <a:rPr lang="el-GR" altLang="zh-CN" sz="1200" b="0" kern="1200" dirty="0">
              <a:latin typeface="Arial Rounded MT Bold" panose="020F0704030504030204" pitchFamily="34" charset="0"/>
              <a:cs typeface="Browallia New" panose="020B0502040204020203" pitchFamily="34" charset="-34"/>
            </a:rPr>
            <a:t>ω</a:t>
          </a:r>
          <a:r>
            <a:rPr lang="en-US" altLang="zh-CN" sz="1200" b="0" kern="1200" dirty="0">
              <a:latin typeface="Arial Rounded MT Bold" panose="020F0704030504030204" pitchFamily="34" charset="0"/>
              <a:cs typeface="Browallia New" panose="020B0502040204020203" pitchFamily="34" charset="-34"/>
            </a:rPr>
            <a:t>B97X-D ZPVE and conformers</a:t>
          </a:r>
          <a:endParaRPr lang="zh-CN" altLang="en-US" sz="1200" b="0" kern="1200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200" b="0" kern="1200" dirty="0">
              <a:latin typeface="Arial Rounded MT Bold" panose="020F0704030504030204" pitchFamily="34" charset="0"/>
              <a:cs typeface="Browallia New" panose="020B0502040204020203" pitchFamily="34" charset="-34"/>
            </a:rPr>
            <a:t>IRC end points for tunneling</a:t>
          </a:r>
          <a:endParaRPr lang="zh-CN" altLang="en-US" sz="1200" b="0" kern="1200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</dsp:txBody>
      <dsp:txXfrm>
        <a:off x="6643651" y="1181395"/>
        <a:ext cx="1939238" cy="1299425"/>
      </dsp:txXfrm>
    </dsp:sp>
    <dsp:sp modelId="{286C28F4-EC19-4B15-A1A4-ED79B65F8528}">
      <dsp:nvSpPr>
        <dsp:cNvPr id="0" name=""/>
        <dsp:cNvSpPr/>
      </dsp:nvSpPr>
      <dsp:spPr>
        <a:xfrm>
          <a:off x="7195375" y="477427"/>
          <a:ext cx="1179361" cy="468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b="1" kern="1200" dirty="0">
              <a:latin typeface="Arial Rounded MT Bold" panose="020F0704030504030204" pitchFamily="34" charset="0"/>
              <a:cs typeface="Browallia New" panose="020B0502040204020203" pitchFamily="34" charset="-34"/>
            </a:rPr>
            <a:t>CCSD(T)-F12a rate</a:t>
          </a:r>
          <a:endParaRPr lang="zh-CN" altLang="en-US" sz="1200" b="1" kern="1200" dirty="0">
            <a:latin typeface="Arial Rounded MT Bold" panose="020F0704030504030204" pitchFamily="34" charset="0"/>
            <a:cs typeface="Browallia New" panose="020B0502040204020203" pitchFamily="34" charset="-34"/>
          </a:endParaRPr>
        </a:p>
      </dsp:txBody>
      <dsp:txXfrm>
        <a:off x="7209111" y="491163"/>
        <a:ext cx="1151889" cy="441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9B36A-B301-450E-B52B-D1E8445CBAB9}" type="datetimeFigureOut">
              <a:rPr lang="zh-CN" altLang="en-US" smtClean="0"/>
              <a:t>2020/04/22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50850-FDB0-4503-BC4C-B1FABE9E6B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04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70A0-BB81-4447-9A25-BCAFF8217C1C}" type="datetimeFigureOut">
              <a:rPr lang="zh-CN" altLang="en-US" smtClean="0"/>
              <a:t>2020/04/22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B6D-7A08-46A1-A74F-B753E82571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58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70A0-BB81-4447-9A25-BCAFF8217C1C}" type="datetimeFigureOut">
              <a:rPr lang="zh-CN" altLang="en-US" smtClean="0"/>
              <a:t>2020/04/22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B6D-7A08-46A1-A74F-B753E82571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16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70A0-BB81-4447-9A25-BCAFF8217C1C}" type="datetimeFigureOut">
              <a:rPr lang="zh-CN" altLang="en-US" smtClean="0"/>
              <a:t>2020/04/22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B6D-7A08-46A1-A74F-B753E82571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03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70A0-BB81-4447-9A25-BCAFF8217C1C}" type="datetimeFigureOut">
              <a:rPr lang="zh-CN" altLang="en-US" smtClean="0"/>
              <a:t>2020/04/22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B6D-7A08-46A1-A74F-B753E82571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55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70A0-BB81-4447-9A25-BCAFF8217C1C}" type="datetimeFigureOut">
              <a:rPr lang="zh-CN" altLang="en-US" smtClean="0"/>
              <a:t>2020/04/22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B6D-7A08-46A1-A74F-B753E82571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29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70A0-BB81-4447-9A25-BCAFF8217C1C}" type="datetimeFigureOut">
              <a:rPr lang="zh-CN" altLang="en-US" smtClean="0"/>
              <a:t>2020/04/22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B6D-7A08-46A1-A74F-B753E82571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83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70A0-BB81-4447-9A25-BCAFF8217C1C}" type="datetimeFigureOut">
              <a:rPr lang="zh-CN" altLang="en-US" smtClean="0"/>
              <a:t>2020/04/22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B6D-7A08-46A1-A74F-B753E82571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51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70A0-BB81-4447-9A25-BCAFF8217C1C}" type="datetimeFigureOut">
              <a:rPr lang="zh-CN" altLang="en-US" smtClean="0"/>
              <a:t>2020/04/22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B6D-7A08-46A1-A74F-B753E82571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68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70A0-BB81-4447-9A25-BCAFF8217C1C}" type="datetimeFigureOut">
              <a:rPr lang="zh-CN" altLang="en-US" smtClean="0"/>
              <a:t>2020/04/22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B6D-7A08-46A1-A74F-B753E82571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16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70A0-BB81-4447-9A25-BCAFF8217C1C}" type="datetimeFigureOut">
              <a:rPr lang="zh-CN" altLang="en-US" smtClean="0"/>
              <a:t>2020/04/22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B6D-7A08-46A1-A74F-B753E82571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29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70A0-BB81-4447-9A25-BCAFF8217C1C}" type="datetimeFigureOut">
              <a:rPr lang="zh-CN" altLang="en-US" smtClean="0"/>
              <a:t>2020/04/22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B6D-7A08-46A1-A74F-B753E82571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37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C70A0-BB81-4447-9A25-BCAFF8217C1C}" type="datetimeFigureOut">
              <a:rPr lang="zh-CN" altLang="en-US" smtClean="0"/>
              <a:t>2020/04/22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9CB6D-7A08-46A1-A74F-B753E82571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28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acs.org/doi/10.1021/acs.jpca.0c0107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aip.scitation.org/doi/10.1063/1.1597479" TargetMode="Externa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pubs.acs.org/doi/abs/10.1021/acs.jpca.6b09370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culty of SCIENCE – University of Copenhagen">
            <a:extLst>
              <a:ext uri="{FF2B5EF4-FFF2-40B4-BE49-F238E27FC236}">
                <a16:creationId xmlns:a16="http://schemas.microsoft.com/office/drawing/2014/main" id="{730BDB59-1710-43E4-871F-3DDA04481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76763" y="47277"/>
            <a:ext cx="1674958" cy="221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A41E3E9-17A8-4C93-AB38-AC7B44B8E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2376532"/>
            <a:ext cx="7772400" cy="1474365"/>
          </a:xfrm>
        </p:spPr>
        <p:txBody>
          <a:bodyPr>
            <a:noAutofit/>
          </a:bodyPr>
          <a:lstStyle/>
          <a:p>
            <a:r>
              <a:rPr lang="en-US" altLang="zh-CN" sz="3200" b="1" dirty="0"/>
              <a:t>Double Bonds Are Key to Fast Unimolecular Reactivity in First-Generation Monoterpene Hydroxy </a:t>
            </a:r>
            <a:r>
              <a:rPr lang="en-US" altLang="zh-CN" sz="3200" b="1" dirty="0" err="1"/>
              <a:t>Peroxy</a:t>
            </a:r>
            <a:r>
              <a:rPr lang="en-US" altLang="zh-CN" sz="3200" b="1" dirty="0"/>
              <a:t> Radicals</a:t>
            </a:r>
            <a:endParaRPr lang="zh-CN" altLang="en-US" sz="32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E3E4886-727F-40B1-80CC-EF6267DDD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4285605"/>
            <a:ext cx="6858000" cy="1474365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1600" dirty="0"/>
              <a:t>Jing Chen</a:t>
            </a:r>
          </a:p>
          <a:p>
            <a:r>
              <a:rPr lang="en-US" altLang="zh-CN" sz="1600" dirty="0"/>
              <a:t>Kristian H. Møller</a:t>
            </a:r>
            <a:r>
              <a:rPr lang="en-US" altLang="zh-CN" sz="1600" b="1" dirty="0"/>
              <a:t>*, </a:t>
            </a:r>
            <a:r>
              <a:rPr lang="en-US" altLang="zh-CN" sz="1600" dirty="0"/>
              <a:t>Rasmus V. </a:t>
            </a:r>
            <a:r>
              <a:rPr lang="en-US" altLang="zh-CN" sz="1600" dirty="0" err="1"/>
              <a:t>Otkjær</a:t>
            </a:r>
            <a:r>
              <a:rPr lang="en-US" altLang="zh-CN" sz="1600" dirty="0"/>
              <a:t>, Henrik G. </a:t>
            </a:r>
            <a:r>
              <a:rPr lang="en-US" altLang="zh-CN" sz="1600" dirty="0" err="1"/>
              <a:t>Kjaergaard</a:t>
            </a:r>
            <a:r>
              <a:rPr lang="en-US" altLang="zh-CN" sz="1600" b="1" dirty="0"/>
              <a:t>*</a:t>
            </a:r>
          </a:p>
          <a:p>
            <a:r>
              <a:rPr lang="en-US" altLang="zh-CN" sz="1600" dirty="0"/>
              <a:t>Department of Chemistry</a:t>
            </a:r>
          </a:p>
          <a:p>
            <a:r>
              <a:rPr lang="en-US" altLang="zh-CN" sz="1600" dirty="0"/>
              <a:t>University of Copenhagen</a:t>
            </a:r>
          </a:p>
          <a:p>
            <a:r>
              <a:rPr lang="en-US" altLang="zh-CN" sz="1300" dirty="0"/>
              <a:t>© Authors. All rights reserved.</a:t>
            </a:r>
            <a:endParaRPr lang="zh-CN" altLang="en-US" sz="1300" dirty="0"/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1D5A7EC6-C87C-482B-BB3A-67475557FB52}"/>
              </a:ext>
            </a:extLst>
          </p:cNvPr>
          <p:cNvSpPr txBox="1">
            <a:spLocks/>
          </p:cNvSpPr>
          <p:nvPr/>
        </p:nvSpPr>
        <p:spPr>
          <a:xfrm>
            <a:off x="1905349" y="1301230"/>
            <a:ext cx="5333301" cy="843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EGU General Assembly 2020</a:t>
            </a:r>
          </a:p>
          <a:p>
            <a:r>
              <a:rPr lang="en-US" altLang="zh-CN" sz="1400" dirty="0"/>
              <a:t>Connecting the oxidation of organic compounds with the role of </a:t>
            </a:r>
            <a:r>
              <a:rPr lang="en-US" altLang="zh-CN" sz="1400" dirty="0" err="1"/>
              <a:t>peroxy</a:t>
            </a:r>
            <a:r>
              <a:rPr lang="en-US" altLang="zh-CN" sz="1400" dirty="0"/>
              <a:t> radicals, RO2, and aerosol properties</a:t>
            </a:r>
            <a:endParaRPr lang="zh-CN" altLang="en-US" sz="1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0BABF92-6A0D-4AA7-92B9-DD5D53412279}"/>
              </a:ext>
            </a:extLst>
          </p:cNvPr>
          <p:cNvSpPr/>
          <p:nvPr/>
        </p:nvSpPr>
        <p:spPr>
          <a:xfrm>
            <a:off x="5770051" y="6581001"/>
            <a:ext cx="36088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hlinkClick r:id="rId3"/>
              </a:rPr>
              <a:t>https://pubs.acs.org/doi/10.1021/acs.jpca.0c01079</a:t>
            </a:r>
            <a:endParaRPr lang="zh-CN" altLang="en-US" sz="12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44A37E-C56E-4204-A306-FF4D748F0363}"/>
              </a:ext>
            </a:extLst>
          </p:cNvPr>
          <p:cNvSpPr txBox="1"/>
          <p:nvPr/>
        </p:nvSpPr>
        <p:spPr>
          <a:xfrm>
            <a:off x="4228052" y="6596390"/>
            <a:ext cx="1887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accent1"/>
                </a:solidFill>
                <a:latin typeface="3ds" panose="02000503020000020004" pitchFamily="2" charset="0"/>
              </a:rPr>
              <a:t>Link to the publication: </a:t>
            </a:r>
            <a:endParaRPr lang="zh-CN" altLang="en-US" sz="1100" dirty="0">
              <a:solidFill>
                <a:schemeClr val="accent1"/>
              </a:solidFill>
              <a:latin typeface="3ds" panose="02000503020000020004" pitchFamily="2" charset="0"/>
            </a:endParaRPr>
          </a:p>
        </p:txBody>
      </p:sp>
      <p:pic>
        <p:nvPicPr>
          <p:cNvPr id="8" name="Picture 2" descr="PhD Scholarships in Information Studies 2019-22, University of ...">
            <a:extLst>
              <a:ext uri="{FF2B5EF4-FFF2-40B4-BE49-F238E27FC236}">
                <a16:creationId xmlns:a16="http://schemas.microsoft.com/office/drawing/2014/main" id="{231A03DD-BC73-42E4-B494-C2300DEBA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14134" r="3723" b="16971"/>
          <a:stretch/>
        </p:blipFill>
        <p:spPr bwMode="auto">
          <a:xfrm>
            <a:off x="1" y="5821960"/>
            <a:ext cx="2720136" cy="103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96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3952AE-D1F6-42BA-9AE1-EEDB42A0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0" y="365126"/>
            <a:ext cx="726539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Introduction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02D20F-375B-417B-9A9C-480FB00BE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881" y="1845379"/>
            <a:ext cx="3687181" cy="117655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altLang="zh-CN" sz="1600" dirty="0"/>
              <a:t>The unimolecular reactions (hydrogen shift reactions and cyclization reactions) of the radicals formed by OH and O</a:t>
            </a:r>
            <a:r>
              <a:rPr lang="en-US" altLang="zh-CN" sz="1600" baseline="-25000" dirty="0"/>
              <a:t>2</a:t>
            </a:r>
            <a:r>
              <a:rPr lang="en-US" altLang="zh-CN" sz="1600" dirty="0"/>
              <a:t> addition to the six monoterpenes are studied. A total of 45 </a:t>
            </a:r>
            <a:r>
              <a:rPr lang="en-US" altLang="zh-CN" sz="1600" dirty="0" err="1"/>
              <a:t>peroxy</a:t>
            </a:r>
            <a:r>
              <a:rPr lang="en-US" altLang="zh-CN" sz="1600" dirty="0"/>
              <a:t> radicals and 263 unimolecular reactions are studied.</a:t>
            </a:r>
            <a:endParaRPr lang="zh-CN" alt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9D9BA80-16D3-4EDE-A652-0CD245304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28" t="45474" r="22659" b="30714"/>
          <a:stretch/>
        </p:blipFill>
        <p:spPr>
          <a:xfrm>
            <a:off x="3996062" y="1689051"/>
            <a:ext cx="5008073" cy="12105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8BCF35C-7BC4-42B1-A48D-DCC4E498E9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19" t="22804" r="44220" b="54322"/>
          <a:stretch/>
        </p:blipFill>
        <p:spPr>
          <a:xfrm>
            <a:off x="189435" y="3674180"/>
            <a:ext cx="3087149" cy="11765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0FB2DA-F11E-46E3-A32F-9709C182CA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19" t="49893" r="33853" b="24228"/>
          <a:stretch/>
        </p:blipFill>
        <p:spPr>
          <a:xfrm>
            <a:off x="308881" y="4907069"/>
            <a:ext cx="4035104" cy="133106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A1C0B67-3FF2-402A-BA85-2D63FCCD93CD}"/>
              </a:ext>
            </a:extLst>
          </p:cNvPr>
          <p:cNvSpPr txBox="1"/>
          <p:nvPr/>
        </p:nvSpPr>
        <p:spPr>
          <a:xfrm>
            <a:off x="4656507" y="2885665"/>
            <a:ext cx="385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Figure 1: The six monoterpenes that have been studied.</a:t>
            </a:r>
          </a:p>
          <a:p>
            <a:r>
              <a:rPr lang="en-US" altLang="zh-CN" sz="800" dirty="0"/>
              <a:t>Reprinted with permission from J. Phys. Chem. A 2020, 124, 14, 2885-2896. Copyright 2020 American Chemical Society.</a:t>
            </a:r>
            <a:endParaRPr lang="zh-CN" altLang="en-US" sz="8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239ABAE-9010-4DAC-96BB-544D12A25B95}"/>
              </a:ext>
            </a:extLst>
          </p:cNvPr>
          <p:cNvSpPr txBox="1"/>
          <p:nvPr/>
        </p:nvSpPr>
        <p:spPr>
          <a:xfrm>
            <a:off x="166114" y="3429000"/>
            <a:ext cx="3855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Two types of radical formation mechanisms:</a:t>
            </a:r>
            <a:endParaRPr lang="zh-CN" altLang="en-US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BD1A99D-F9B6-4646-9243-C310CAB0CCD6}"/>
              </a:ext>
            </a:extLst>
          </p:cNvPr>
          <p:cNvSpPr txBox="1"/>
          <p:nvPr/>
        </p:nvSpPr>
        <p:spPr>
          <a:xfrm>
            <a:off x="166114" y="4733463"/>
            <a:ext cx="72138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Figure 2: Example mechanism of </a:t>
            </a:r>
            <a:r>
              <a:rPr lang="en-US" altLang="zh-CN" sz="1050" dirty="0" err="1"/>
              <a:t>peroxy</a:t>
            </a:r>
            <a:r>
              <a:rPr lang="en-US" altLang="zh-CN" sz="1050" dirty="0"/>
              <a:t> radical formed by OH addition followed by O</a:t>
            </a:r>
            <a:r>
              <a:rPr lang="en-US" altLang="zh-CN" sz="1050" baseline="-25000" dirty="0"/>
              <a:t>2</a:t>
            </a:r>
            <a:r>
              <a:rPr lang="en-US" altLang="zh-CN" sz="1050" dirty="0"/>
              <a:t> addition. Possible for all six monoterpenes. </a:t>
            </a:r>
            <a:endParaRPr lang="zh-CN" altLang="en-US" sz="105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A323166-0931-4B07-913D-05279CC6A978}"/>
              </a:ext>
            </a:extLst>
          </p:cNvPr>
          <p:cNvSpPr txBox="1"/>
          <p:nvPr/>
        </p:nvSpPr>
        <p:spPr>
          <a:xfrm>
            <a:off x="189435" y="6005928"/>
            <a:ext cx="86255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Figure 3: Example mechanism  of </a:t>
            </a:r>
            <a:r>
              <a:rPr lang="en-US" altLang="zh-CN" sz="1050" dirty="0" err="1"/>
              <a:t>peroxy</a:t>
            </a:r>
            <a:r>
              <a:rPr lang="en-US" altLang="zh-CN" sz="1050" dirty="0"/>
              <a:t> radical formed by OH addition followed by ring opening and then O</a:t>
            </a:r>
            <a:r>
              <a:rPr lang="en-US" altLang="zh-CN" sz="1050" baseline="-25000" dirty="0"/>
              <a:t>2</a:t>
            </a:r>
            <a:r>
              <a:rPr lang="en-US" altLang="zh-CN" sz="1050" dirty="0"/>
              <a:t> addition. Only possible for </a:t>
            </a:r>
            <a:r>
              <a:rPr lang="el-GR" altLang="zh-CN" sz="1050" dirty="0"/>
              <a:t>α</a:t>
            </a:r>
            <a:r>
              <a:rPr lang="en-US" altLang="zh-CN" sz="1050" dirty="0"/>
              <a:t>-pinene and </a:t>
            </a:r>
            <a:r>
              <a:rPr lang="el-GR" altLang="zh-CN" sz="1050" dirty="0"/>
              <a:t>β</a:t>
            </a:r>
            <a:r>
              <a:rPr lang="en-US" altLang="zh-CN" sz="1050" dirty="0"/>
              <a:t>-pinene.</a:t>
            </a:r>
          </a:p>
          <a:p>
            <a:r>
              <a:rPr lang="en-US" altLang="zh-CN" sz="1050" dirty="0"/>
              <a:t>The ring opening for camphene is not fast enough to compete with O</a:t>
            </a:r>
            <a:r>
              <a:rPr lang="en-US" altLang="zh-CN" sz="1050" baseline="-25000" dirty="0"/>
              <a:t>2</a:t>
            </a:r>
            <a:r>
              <a:rPr lang="en-US" altLang="zh-CN" sz="1050" dirty="0"/>
              <a:t> addition.</a:t>
            </a:r>
            <a:endParaRPr lang="zh-CN" altLang="en-US" sz="1050" dirty="0"/>
          </a:p>
        </p:txBody>
      </p:sp>
      <p:pic>
        <p:nvPicPr>
          <p:cNvPr id="11" name="Picture 2" descr="Logo til samarbejde – Københavns Universitet">
            <a:extLst>
              <a:ext uri="{FF2B5EF4-FFF2-40B4-BE49-F238E27FC236}">
                <a16:creationId xmlns:a16="http://schemas.microsoft.com/office/drawing/2014/main" id="{17F5D487-4DF0-47FF-B4FB-C6A202752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45" y="6157518"/>
            <a:ext cx="1880355" cy="70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Faculty of SCIENCE – University of Copenhagen">
            <a:extLst>
              <a:ext uri="{FF2B5EF4-FFF2-40B4-BE49-F238E27FC236}">
                <a16:creationId xmlns:a16="http://schemas.microsoft.com/office/drawing/2014/main" id="{F2371F92-BF3A-452E-9E8F-2E2DAE1F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24" y="194106"/>
            <a:ext cx="945181" cy="128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0165FA1-F4B9-4EE8-BEB0-B5D5ED40C32E}"/>
              </a:ext>
            </a:extLst>
          </p:cNvPr>
          <p:cNvSpPr txBox="1"/>
          <p:nvPr/>
        </p:nvSpPr>
        <p:spPr>
          <a:xfrm>
            <a:off x="4656507" y="6589699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51378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81B1A6-0854-4E69-80C7-425223202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0" y="365126"/>
            <a:ext cx="726539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Methods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C91178-3876-49D6-9DE0-01E8D719C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631" y="1426163"/>
            <a:ext cx="3390200" cy="100959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altLang="zh-CN" sz="1600" dirty="0"/>
              <a:t>The rate coefficients of the </a:t>
            </a:r>
            <a:r>
              <a:rPr lang="en-US" altLang="zh-CN" sz="1600" dirty="0" err="1"/>
              <a:t>unimolecular</a:t>
            </a:r>
            <a:r>
              <a:rPr lang="en-US" altLang="zh-CN" sz="1600" dirty="0"/>
              <a:t> reactions, k,  are calculated using multi-conformer transition state theory (MC-TST) with Eckart tunneling.</a:t>
            </a:r>
          </a:p>
          <a:p>
            <a:pPr algn="just"/>
            <a:endParaRPr lang="en-US" altLang="zh-CN" sz="1600" dirty="0"/>
          </a:p>
          <a:p>
            <a:pPr marL="0" indent="0" algn="just">
              <a:buNone/>
            </a:pPr>
            <a:endParaRPr lang="zh-CN" altLang="en-US" sz="1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996C3EF-3163-473E-A88C-2651EC6EC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73" t="37353" r="19111" b="49335"/>
          <a:stretch/>
        </p:blipFill>
        <p:spPr>
          <a:xfrm>
            <a:off x="4572000" y="1297293"/>
            <a:ext cx="3993160" cy="1009592"/>
          </a:xfrm>
          <a:prstGeom prst="rect">
            <a:avLst/>
          </a:prstGeom>
        </p:spPr>
      </p:pic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CBB98DD6-4DE7-412A-9092-A1AAC33DB2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9412904"/>
              </p:ext>
            </p:extLst>
          </p:nvPr>
        </p:nvGraphicFramePr>
        <p:xfrm>
          <a:off x="319761" y="2790517"/>
          <a:ext cx="8625840" cy="328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42327" y="2478052"/>
            <a:ext cx="171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dirty="0">
                <a:latin typeface="Arial Rounded MT Bold" panose="020F0704030504030204" pitchFamily="34" charset="0"/>
                <a:cs typeface="Browallia New" panose="020B0502040204020203" pitchFamily="34" charset="-34"/>
              </a:rPr>
              <a:t>2 kcal/</a:t>
            </a:r>
            <a:r>
              <a:rPr lang="en-US" altLang="zh-CN" sz="1200" dirty="0" err="1">
                <a:latin typeface="Arial Rounded MT Bold" panose="020F0704030504030204" pitchFamily="34" charset="0"/>
                <a:cs typeface="Browallia New" panose="020B0502040204020203" pitchFamily="34" charset="-34"/>
              </a:rPr>
              <a:t>mol</a:t>
            </a:r>
            <a:r>
              <a:rPr lang="en-US" altLang="zh-CN" sz="1200" dirty="0">
                <a:latin typeface="Arial Rounded MT Bold" panose="020F0704030504030204" pitchFamily="34" charset="0"/>
                <a:cs typeface="Browallia New" panose="020B0502040204020203" pitchFamily="34" charset="-34"/>
              </a:rPr>
              <a:t> electronic energy</a:t>
            </a:r>
            <a:r>
              <a:rPr lang="da-DK" altLang="zh-CN" sz="1200" dirty="0">
                <a:latin typeface="Arial Rounded MT Bold" panose="020F0704030504030204" pitchFamily="34" charset="0"/>
              </a:rPr>
              <a:t> cut-</a:t>
            </a:r>
            <a:r>
              <a:rPr lang="da-DK" altLang="zh-CN" sz="1200" dirty="0" err="1">
                <a:latin typeface="Arial Rounded MT Bold" panose="020F0704030504030204" pitchFamily="34" charset="0"/>
              </a:rPr>
              <a:t>off</a:t>
            </a:r>
            <a:endParaRPr lang="en-US" sz="12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8233" y="5919246"/>
            <a:ext cx="171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a-DK" altLang="zh-CN" sz="1200" dirty="0" err="1">
                <a:latin typeface="Arial Rounded MT Bold" panose="020F0704030504030204" pitchFamily="34" charset="0"/>
                <a:cs typeface="Browallia New" panose="020B0502040204020203" pitchFamily="34" charset="-34"/>
              </a:rPr>
              <a:t>Lowest</a:t>
            </a:r>
            <a:r>
              <a:rPr lang="da-DK" altLang="zh-CN" sz="1200" dirty="0">
                <a:latin typeface="Arial Rounded MT Bold" panose="020F0704030504030204" pitchFamily="34" charset="0"/>
                <a:cs typeface="Browallia New" panose="020B0502040204020203" pitchFamily="34" charset="-34"/>
              </a:rPr>
              <a:t> </a:t>
            </a:r>
            <a:r>
              <a:rPr lang="da-DK" altLang="zh-CN" sz="1200" dirty="0" err="1">
                <a:latin typeface="Arial Rounded MT Bold" panose="020F0704030504030204" pitchFamily="34" charset="0"/>
                <a:cs typeface="Browallia New" panose="020B0502040204020203" pitchFamily="34" charset="-34"/>
              </a:rPr>
              <a:t>E</a:t>
            </a:r>
            <a:r>
              <a:rPr lang="da-DK" altLang="zh-CN" sz="1200" baseline="-25000" dirty="0" err="1">
                <a:latin typeface="Arial Rounded MT Bold" panose="020F0704030504030204" pitchFamily="34" charset="0"/>
                <a:cs typeface="Browallia New" panose="020B0502040204020203" pitchFamily="34" charset="-34"/>
              </a:rPr>
              <a:t>e</a:t>
            </a:r>
            <a:r>
              <a:rPr lang="da-DK" altLang="zh-CN" sz="1200" dirty="0" err="1">
                <a:latin typeface="Arial Rounded MT Bold" panose="020F0704030504030204" pitchFamily="34" charset="0"/>
                <a:cs typeface="Browallia New" panose="020B0502040204020203" pitchFamily="34" charset="-34"/>
              </a:rPr>
              <a:t>+ZPVE</a:t>
            </a:r>
            <a:r>
              <a:rPr lang="da-DK" altLang="zh-CN" sz="1200" dirty="0">
                <a:latin typeface="Arial Rounded MT Bold" panose="020F0704030504030204" pitchFamily="34" charset="0"/>
                <a:cs typeface="Browallia New" panose="020B0502040204020203" pitchFamily="34" charset="-34"/>
              </a:rPr>
              <a:t> </a:t>
            </a:r>
            <a:r>
              <a:rPr lang="da-DK" altLang="zh-CN" sz="1200" dirty="0" err="1">
                <a:latin typeface="Arial Rounded MT Bold" panose="020F0704030504030204" pitchFamily="34" charset="0"/>
                <a:cs typeface="Browallia New" panose="020B0502040204020203" pitchFamily="34" charset="-34"/>
              </a:rPr>
              <a:t>conformers</a:t>
            </a:r>
            <a:endParaRPr lang="en-US" sz="1200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2" descr="Logo til samarbejde – Københavns Universitet">
            <a:extLst>
              <a:ext uri="{FF2B5EF4-FFF2-40B4-BE49-F238E27FC236}">
                <a16:creationId xmlns:a16="http://schemas.microsoft.com/office/drawing/2014/main" id="{47D36DBD-E33F-4C8E-AA9A-274781E08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45" y="6157518"/>
            <a:ext cx="1880355" cy="70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Faculty of SCIENCE – University of Copenhagen">
            <a:extLst>
              <a:ext uri="{FF2B5EF4-FFF2-40B4-BE49-F238E27FC236}">
                <a16:creationId xmlns:a16="http://schemas.microsoft.com/office/drawing/2014/main" id="{DDDAB88F-B237-4603-8A33-D9FCB48E3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24" y="194106"/>
            <a:ext cx="945181" cy="128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6C81208-F23D-45F1-801E-C0DE79FBDDCD}"/>
              </a:ext>
            </a:extLst>
          </p:cNvPr>
          <p:cNvSpPr txBox="1"/>
          <p:nvPr/>
        </p:nvSpPr>
        <p:spPr>
          <a:xfrm>
            <a:off x="4656507" y="6589699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</a:t>
            </a:r>
            <a:endParaRPr lang="zh-CN" altLang="en-US" sz="105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C63D2BD-83B7-485E-AFC6-0AC79A9F202B}"/>
              </a:ext>
            </a:extLst>
          </p:cNvPr>
          <p:cNvSpPr txBox="1"/>
          <p:nvPr/>
        </p:nvSpPr>
        <p:spPr>
          <a:xfrm>
            <a:off x="192924" y="6246653"/>
            <a:ext cx="27879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Detailed information about the MC-TST approach: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906DFC0-18CE-4C10-A58A-40C4B12E4966}"/>
              </a:ext>
            </a:extLst>
          </p:cNvPr>
          <p:cNvSpPr/>
          <p:nvPr/>
        </p:nvSpPr>
        <p:spPr>
          <a:xfrm>
            <a:off x="2792345" y="6179489"/>
            <a:ext cx="3315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050" u="sng" dirty="0">
                <a:solidFill>
                  <a:schemeClr val="accent1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https://pubs.acs.org/doi/abs/10.1021/acs.jpca.6b09370</a:t>
            </a:r>
            <a:endParaRPr lang="zh-CN" altLang="zh-CN" sz="1050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1050" u="sng" dirty="0">
                <a:solidFill>
                  <a:schemeClr val="accent1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https://aip.scitation.org/doi/10.1063/1.1597479</a:t>
            </a:r>
            <a:endParaRPr lang="zh-CN" altLang="zh-CN" sz="1050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284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0FEB70-C8C9-437E-8276-7E7BAEABB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0" y="365126"/>
            <a:ext cx="726539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Result</a:t>
            </a:r>
            <a:endParaRPr lang="zh-CN" altLang="en-US" sz="3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EDC1C69-CF95-48BA-85CA-3EA721F6F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3" t="23038" r="55333" b="25745"/>
          <a:stretch/>
        </p:blipFill>
        <p:spPr>
          <a:xfrm>
            <a:off x="172590" y="1434783"/>
            <a:ext cx="5516880" cy="385776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31ADA73-03F6-47F6-9ED1-BF93A6DF17E8}"/>
              </a:ext>
            </a:extLst>
          </p:cNvPr>
          <p:cNvSpPr txBox="1"/>
          <p:nvPr/>
        </p:nvSpPr>
        <p:spPr>
          <a:xfrm>
            <a:off x="172590" y="5292545"/>
            <a:ext cx="5516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1200" dirty="0"/>
              <a:t>Figure 4: Sum of B3LYP and </a:t>
            </a:r>
            <a:r>
              <a:rPr lang="el-GR" altLang="zh-CN" sz="1200" dirty="0"/>
              <a:t>ω</a:t>
            </a:r>
            <a:r>
              <a:rPr lang="da-DK" altLang="zh-CN" sz="1200" dirty="0"/>
              <a:t>B97X-D </a:t>
            </a:r>
            <a:r>
              <a:rPr lang="en-US" altLang="zh-CN" sz="1200" dirty="0"/>
              <a:t>MC-TST calculated rate coefficients (T = 298.15 K) for all studied unimolecular reactions in each of the hydroxy </a:t>
            </a:r>
            <a:r>
              <a:rPr lang="en-US" altLang="zh-CN" sz="1200" dirty="0" err="1"/>
              <a:t>peroxy</a:t>
            </a:r>
            <a:r>
              <a:rPr lang="en-US" altLang="zh-CN" sz="1200" dirty="0"/>
              <a:t> radicals studied, excluding the OH H-shifts.  Only one of the </a:t>
            </a:r>
            <a:r>
              <a:rPr lang="en-US" altLang="zh-CN" sz="1200" dirty="0" err="1"/>
              <a:t>peroxy</a:t>
            </a:r>
            <a:r>
              <a:rPr lang="en-US" altLang="zh-CN" sz="1200" dirty="0"/>
              <a:t> radicals without a C=C double bond (red) has a sum of rate coefficients greater than 10</a:t>
            </a:r>
            <a:r>
              <a:rPr lang="en-US" altLang="zh-CN" sz="1200" baseline="30000" dirty="0"/>
              <a:t>-2</a:t>
            </a:r>
            <a:r>
              <a:rPr lang="en-US" altLang="zh-CN" sz="1200" dirty="0"/>
              <a:t> s</a:t>
            </a:r>
            <a:r>
              <a:rPr lang="en-US" altLang="zh-CN" sz="1200" baseline="30000" dirty="0"/>
              <a:t>-1</a:t>
            </a:r>
            <a:r>
              <a:rPr lang="en-US" altLang="zh-CN" sz="1200" dirty="0"/>
              <a:t>. Several of the radicals with a C=C double bond (blue) have a sum of rate coefficients greater than 10</a:t>
            </a:r>
            <a:r>
              <a:rPr lang="en-US" altLang="zh-CN" sz="1200" baseline="30000" dirty="0"/>
              <a:t>-2</a:t>
            </a:r>
            <a:r>
              <a:rPr lang="en-US" altLang="zh-CN" sz="1200" dirty="0"/>
              <a:t> s</a:t>
            </a:r>
            <a:r>
              <a:rPr lang="en-US" altLang="zh-CN" sz="1200" baseline="30000" dirty="0"/>
              <a:t>-1</a:t>
            </a:r>
            <a:r>
              <a:rPr lang="en-US" altLang="zh-CN" sz="1200" dirty="0"/>
              <a:t>. </a:t>
            </a:r>
            <a:r>
              <a:rPr lang="en-US" altLang="zh-CN" sz="800" dirty="0">
                <a:solidFill>
                  <a:prstClr val="black"/>
                </a:solidFill>
              </a:rPr>
              <a:t>Reprinted with permission from J. Phys. Chem. A 2020, 124, 14, 2885-2896. Copyright 2020 American Chemical Society.</a:t>
            </a:r>
            <a:endParaRPr lang="zh-CN" altLang="en-US" sz="800" dirty="0">
              <a:solidFill>
                <a:prstClr val="black"/>
              </a:solidFill>
            </a:endParaRPr>
          </a:p>
          <a:p>
            <a:pPr algn="just"/>
            <a:endParaRPr lang="en-US" altLang="zh-CN" sz="12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827387C-270A-43A6-8C02-050BD9786F94}"/>
              </a:ext>
            </a:extLst>
          </p:cNvPr>
          <p:cNvSpPr txBox="1"/>
          <p:nvPr/>
        </p:nvSpPr>
        <p:spPr>
          <a:xfrm>
            <a:off x="5814417" y="1832819"/>
            <a:ext cx="237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/>
              <a:t>Examples of the unimolecular H-shift and cyclization reactions are shown below. </a:t>
            </a:r>
            <a:endParaRPr lang="zh-CN" altLang="en-US" sz="1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25DD6FD-D2D8-4D91-881E-50E7C4B1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19" t="42539" r="51651" b="13768"/>
          <a:stretch/>
        </p:blipFill>
        <p:spPr>
          <a:xfrm>
            <a:off x="5814417" y="2621280"/>
            <a:ext cx="2714185" cy="2533476"/>
          </a:xfrm>
          <a:prstGeom prst="rect">
            <a:avLst/>
          </a:prstGeom>
        </p:spPr>
      </p:pic>
      <p:pic>
        <p:nvPicPr>
          <p:cNvPr id="9" name="Picture 2" descr="Logo til samarbejde – Københavns Universitet">
            <a:extLst>
              <a:ext uri="{FF2B5EF4-FFF2-40B4-BE49-F238E27FC236}">
                <a16:creationId xmlns:a16="http://schemas.microsoft.com/office/drawing/2014/main" id="{F5F0F78F-F08E-4E6A-BEA8-E8314FE66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45" y="6157518"/>
            <a:ext cx="1880355" cy="70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Faculty of SCIENCE – University of Copenhagen">
            <a:extLst>
              <a:ext uri="{FF2B5EF4-FFF2-40B4-BE49-F238E27FC236}">
                <a16:creationId xmlns:a16="http://schemas.microsoft.com/office/drawing/2014/main" id="{7F3DBEF3-CAFC-44DD-B2C3-E87FBF496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24" y="194106"/>
            <a:ext cx="945181" cy="128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F121DA0-1845-4E32-9D24-395D55666C45}"/>
              </a:ext>
            </a:extLst>
          </p:cNvPr>
          <p:cNvSpPr txBox="1"/>
          <p:nvPr/>
        </p:nvSpPr>
        <p:spPr>
          <a:xfrm>
            <a:off x="4656507" y="6589699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3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39834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003B160-8DCB-4432-A648-E154FD6AB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44" t="16204" r="10889" b="25369"/>
          <a:stretch/>
        </p:blipFill>
        <p:spPr>
          <a:xfrm>
            <a:off x="3444470" y="1035499"/>
            <a:ext cx="5137991" cy="405265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CA57909-DC92-4B02-A24C-8E40EB20377E}"/>
              </a:ext>
            </a:extLst>
          </p:cNvPr>
          <p:cNvSpPr/>
          <p:nvPr/>
        </p:nvSpPr>
        <p:spPr>
          <a:xfrm>
            <a:off x="664847" y="1769849"/>
            <a:ext cx="2779623" cy="294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/>
              <a:t>Figure 5: MC-TST reaction rate coefficients (T = 298.15 K) for the reactions studied at the CCSD(T)-F12a level (the reactions with B3LYP level rate coefficients greater than 5</a:t>
            </a:r>
            <a:r>
              <a:rPr lang="en-US" altLang="zh-CN" sz="1100" dirty="0">
                <a:latin typeface="等线" panose="02010600030101010101" pitchFamily="2" charset="-122"/>
              </a:rPr>
              <a:t>×</a:t>
            </a:r>
            <a:r>
              <a:rPr lang="en-US" altLang="zh-CN" sz="1400" dirty="0"/>
              <a:t>10</a:t>
            </a:r>
            <a:r>
              <a:rPr lang="en-US" altLang="zh-CN" sz="1400" baseline="30000" dirty="0"/>
              <a:t>-3</a:t>
            </a:r>
            <a:r>
              <a:rPr lang="en-US" altLang="zh-CN" sz="1400" dirty="0"/>
              <a:t> s</a:t>
            </a:r>
            <a:r>
              <a:rPr lang="en-US" altLang="zh-CN" sz="1400" baseline="30000" dirty="0"/>
              <a:t>-1 </a:t>
            </a:r>
            <a:r>
              <a:rPr lang="en-US" altLang="zh-CN" sz="1400" dirty="0"/>
              <a:t>, no OH H-shift included) sorted by reaction type. Endo-x signifies a cyclization reaction that forms an x-membered endoperoxide ring. </a:t>
            </a:r>
            <a:r>
              <a:rPr lang="en-US" altLang="zh-CN" sz="1050" dirty="0"/>
              <a:t>Reprinted with permission from J. Phys. Chem. A 2020, 124, 14, 2885-2896. Copyright 2020 American Chemical Society.</a:t>
            </a:r>
            <a:endParaRPr lang="zh-CN" altLang="en-US" sz="1050" dirty="0"/>
          </a:p>
          <a:p>
            <a:pPr algn="just"/>
            <a:endParaRPr lang="zh-CN" altLang="en-US" sz="1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ED8C1A4-862C-4EB8-8DAD-3B81B572C928}"/>
              </a:ext>
            </a:extLst>
          </p:cNvPr>
          <p:cNvSpPr/>
          <p:nvPr/>
        </p:nvSpPr>
        <p:spPr>
          <a:xfrm>
            <a:off x="939305" y="5088151"/>
            <a:ext cx="7265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solidFill>
                  <a:srgbClr val="740000"/>
                </a:solidFill>
              </a:rPr>
              <a:t>Almost all the fast reactions are H-shift reactions from the allylic position or cyclization reactions, which both require the presence of a C=C double bond.</a:t>
            </a:r>
            <a:endParaRPr lang="zh-CN" altLang="en-US" dirty="0">
              <a:solidFill>
                <a:srgbClr val="740000"/>
              </a:solidFill>
            </a:endParaRPr>
          </a:p>
        </p:txBody>
      </p:sp>
      <p:pic>
        <p:nvPicPr>
          <p:cNvPr id="8" name="Picture 2" descr="Logo til samarbejde – Københavns Universitet">
            <a:extLst>
              <a:ext uri="{FF2B5EF4-FFF2-40B4-BE49-F238E27FC236}">
                <a16:creationId xmlns:a16="http://schemas.microsoft.com/office/drawing/2014/main" id="{D95B2674-1E40-4DE9-B762-53B7CEDCF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45" y="6157518"/>
            <a:ext cx="1880355" cy="70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aculty of SCIENCE – University of Copenhagen">
            <a:extLst>
              <a:ext uri="{FF2B5EF4-FFF2-40B4-BE49-F238E27FC236}">
                <a16:creationId xmlns:a16="http://schemas.microsoft.com/office/drawing/2014/main" id="{70177AD2-804D-43C4-A3AF-EE647021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24" y="194106"/>
            <a:ext cx="945181" cy="128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DC66C4F-3B07-4508-B858-40EA4AC2675F}"/>
              </a:ext>
            </a:extLst>
          </p:cNvPr>
          <p:cNvSpPr txBox="1"/>
          <p:nvPr/>
        </p:nvSpPr>
        <p:spPr>
          <a:xfrm>
            <a:off x="4656507" y="6589699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4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211019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aculty of SCIENCE – University of Copenhagen">
            <a:extLst>
              <a:ext uri="{FF2B5EF4-FFF2-40B4-BE49-F238E27FC236}">
                <a16:creationId xmlns:a16="http://schemas.microsoft.com/office/drawing/2014/main" id="{0FC59BC4-FF58-48B9-B43A-BFCDC0D10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24" y="194106"/>
            <a:ext cx="945181" cy="128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1FB7277-D7EC-4A0D-89FD-1CD29F523D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75" t="21336" r="21429" b="13274"/>
          <a:stretch/>
        </p:blipFill>
        <p:spPr>
          <a:xfrm>
            <a:off x="952040" y="1790856"/>
            <a:ext cx="7634693" cy="462662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740C0AE-368B-42D0-90DB-0B654AF6F493}"/>
              </a:ext>
            </a:extLst>
          </p:cNvPr>
          <p:cNvSpPr/>
          <p:nvPr/>
        </p:nvSpPr>
        <p:spPr>
          <a:xfrm>
            <a:off x="871930" y="905452"/>
            <a:ext cx="779491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 dirty="0"/>
              <a:t>Figure 6: All studied hydroxy </a:t>
            </a:r>
            <a:r>
              <a:rPr lang="en-US" altLang="zh-CN" sz="1200" dirty="0" err="1"/>
              <a:t>peroxy</a:t>
            </a:r>
            <a:r>
              <a:rPr lang="en-US" altLang="zh-CN" sz="1200" dirty="0"/>
              <a:t> radicals from the six monoterpenes. The radicals with a summed rate of unimolecular reactions (excluding OH H-shifts) greater than 10</a:t>
            </a:r>
            <a:r>
              <a:rPr lang="en-US" altLang="zh-CN" sz="1200" baseline="30000" dirty="0"/>
              <a:t>−2</a:t>
            </a:r>
            <a:r>
              <a:rPr lang="en-US" altLang="zh-CN" sz="1200" dirty="0"/>
              <a:t> s</a:t>
            </a:r>
            <a:r>
              <a:rPr lang="en-US" altLang="zh-CN" sz="1200" baseline="30000" dirty="0"/>
              <a:t>−1</a:t>
            </a:r>
            <a:r>
              <a:rPr lang="en-US" altLang="zh-CN" sz="1200" dirty="0"/>
              <a:t> at the CCSD(T)-F12a level at 298.15 K are highlighted in blue. The radicals with OH H-shift rate coefficients greater than 10</a:t>
            </a:r>
            <a:r>
              <a:rPr lang="en-US" altLang="zh-CN" sz="1200" baseline="30000" dirty="0"/>
              <a:t>−2</a:t>
            </a:r>
            <a:r>
              <a:rPr lang="en-US" altLang="zh-CN" sz="1200" dirty="0"/>
              <a:t> s</a:t>
            </a:r>
            <a:r>
              <a:rPr lang="en-US" altLang="zh-CN" sz="1200" baseline="30000" dirty="0"/>
              <a:t>−1</a:t>
            </a:r>
            <a:r>
              <a:rPr lang="en-US" altLang="zh-CN" sz="1200" dirty="0"/>
              <a:t> at the ωB97X-D level are highlighted with a red OH group</a:t>
            </a:r>
            <a:r>
              <a:rPr lang="en-US" altLang="zh-CN" sz="900" dirty="0"/>
              <a:t>. Reprinted with permission from J. Phys. Chem. A 2020, 124, 14, 2885-2896. Copyright 2020 American Chemical Society.</a:t>
            </a:r>
            <a:endParaRPr lang="zh-CN" alt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7832436" y="6132945"/>
            <a:ext cx="591128" cy="569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Picture 2" descr="Logo til samarbejde – Københavns Universitet">
            <a:extLst>
              <a:ext uri="{FF2B5EF4-FFF2-40B4-BE49-F238E27FC236}">
                <a16:creationId xmlns:a16="http://schemas.microsoft.com/office/drawing/2014/main" id="{AEF79D8C-B795-493F-8C1A-EAC87CDA1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45" y="6157518"/>
            <a:ext cx="1880355" cy="70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FA88890-EE53-49DB-955A-3503C3C21ED9}"/>
              </a:ext>
            </a:extLst>
          </p:cNvPr>
          <p:cNvSpPr txBox="1"/>
          <p:nvPr/>
        </p:nvSpPr>
        <p:spPr>
          <a:xfrm>
            <a:off x="4656507" y="6589699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5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64598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A0DA61-68B9-4A9D-A033-F0DA28AB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48" y="365126"/>
            <a:ext cx="7257001" cy="1325563"/>
          </a:xfrm>
        </p:spPr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8AAABC-E4A1-4D73-9FB5-0616F9895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85" y="1981199"/>
            <a:ext cx="7098030" cy="4226243"/>
          </a:xfrm>
        </p:spPr>
        <p:txBody>
          <a:bodyPr>
            <a:normAutofit/>
          </a:bodyPr>
          <a:lstStyle/>
          <a:p>
            <a:pPr algn="just"/>
            <a:r>
              <a:rPr lang="en-US" altLang="zh-CN" sz="1800" dirty="0"/>
              <a:t>A neighboring double bond greatly increases the rate coefficient of </a:t>
            </a:r>
            <a:r>
              <a:rPr lang="en-US" altLang="zh-CN" sz="1800" dirty="0" err="1"/>
              <a:t>peroxy</a:t>
            </a:r>
            <a:r>
              <a:rPr lang="en-US" altLang="zh-CN" sz="1800" dirty="0"/>
              <a:t> radical H-shifts due to the allylic character of the nascent radical. </a:t>
            </a:r>
          </a:p>
          <a:p>
            <a:pPr algn="just"/>
            <a:r>
              <a:rPr lang="en-US" altLang="zh-CN" sz="1800" dirty="0"/>
              <a:t>Double bonds also allow for the fast endoperoxide formation. </a:t>
            </a:r>
          </a:p>
          <a:p>
            <a:pPr algn="just"/>
            <a:r>
              <a:rPr lang="en-US" altLang="zh-CN" sz="1800" dirty="0"/>
              <a:t>Thus the presence of a double bond generally seems necessary for fast </a:t>
            </a:r>
            <a:r>
              <a:rPr lang="en-US" altLang="zh-CN" sz="1800" dirty="0" err="1"/>
              <a:t>unimolecular</a:t>
            </a:r>
            <a:r>
              <a:rPr lang="en-US" altLang="zh-CN" sz="1800" dirty="0"/>
              <a:t> reactions, but does not guarantee it.</a:t>
            </a:r>
          </a:p>
          <a:p>
            <a:pPr algn="just"/>
            <a:r>
              <a:rPr lang="en-US" altLang="zh-CN" sz="1800" dirty="0"/>
              <a:t>The OH H-shift for the radicals with the OH group and </a:t>
            </a:r>
            <a:r>
              <a:rPr lang="en-US" altLang="zh-CN" sz="1800" dirty="0" err="1"/>
              <a:t>peroxy</a:t>
            </a:r>
            <a:r>
              <a:rPr lang="en-US" altLang="zh-CN" sz="1800" dirty="0"/>
              <a:t> group at the same side of the ring can potentially be fast but this is more uncertain.</a:t>
            </a:r>
          </a:p>
          <a:p>
            <a:pPr algn="just"/>
            <a:r>
              <a:rPr lang="en-US" altLang="zh-CN" sz="1800" dirty="0"/>
              <a:t>The ring-opened α- and β-pinene isomers along with all but one isomer of terpinolene and the limonene isomers formed by OH- and O</a:t>
            </a:r>
            <a:r>
              <a:rPr lang="en-US" altLang="zh-CN" sz="1800" baseline="-25000" dirty="0"/>
              <a:t>2</a:t>
            </a:r>
            <a:r>
              <a:rPr lang="en-US" altLang="zh-CN" sz="1800" dirty="0"/>
              <a:t>-addition to the exocyclic double bond are likely the most important in terms of unimolecular chemistry in the first generation.</a:t>
            </a:r>
          </a:p>
          <a:p>
            <a:pPr algn="just"/>
            <a:endParaRPr lang="zh-CN" altLang="en-US" sz="1800" dirty="0"/>
          </a:p>
        </p:txBody>
      </p:sp>
      <p:pic>
        <p:nvPicPr>
          <p:cNvPr id="4" name="Picture 2" descr="Logo til samarbejde – Københavns Universitet">
            <a:extLst>
              <a:ext uri="{FF2B5EF4-FFF2-40B4-BE49-F238E27FC236}">
                <a16:creationId xmlns:a16="http://schemas.microsoft.com/office/drawing/2014/main" id="{CD1517A8-8300-4973-A17D-D4D4FE14C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45" y="6157518"/>
            <a:ext cx="1880355" cy="70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aculty of SCIENCE – University of Copenhagen">
            <a:extLst>
              <a:ext uri="{FF2B5EF4-FFF2-40B4-BE49-F238E27FC236}">
                <a16:creationId xmlns:a16="http://schemas.microsoft.com/office/drawing/2014/main" id="{1F49A6E9-FD9D-4FA8-B460-0360DADD3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24" y="194106"/>
            <a:ext cx="945181" cy="128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3889F7E-C4B5-42EC-B274-CB38C9EF0336}"/>
              </a:ext>
            </a:extLst>
          </p:cNvPr>
          <p:cNvSpPr txBox="1"/>
          <p:nvPr/>
        </p:nvSpPr>
        <p:spPr>
          <a:xfrm>
            <a:off x="4656507" y="6589699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6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212900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</TotalTime>
  <Words>860</Words>
  <Application>Microsoft Office PowerPoint</Application>
  <PresentationFormat>全屏显示(4:3)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宋体</vt:lpstr>
      <vt:lpstr>3ds</vt:lpstr>
      <vt:lpstr>Arial</vt:lpstr>
      <vt:lpstr>Arial Rounded MT Bold</vt:lpstr>
      <vt:lpstr>Calibri</vt:lpstr>
      <vt:lpstr>Calibri Light</vt:lpstr>
      <vt:lpstr>Office 主题​​</vt:lpstr>
      <vt:lpstr>Double Bonds Are Key to Fast Unimolecular Reactivity in First-Generation Monoterpene Hydroxy Peroxy Radicals</vt:lpstr>
      <vt:lpstr>Introduction</vt:lpstr>
      <vt:lpstr>Methods</vt:lpstr>
      <vt:lpstr>Result</vt:lpstr>
      <vt:lpstr>PowerPoint 演示文稿</vt:lpstr>
      <vt:lpstr>PowerPoint 演示文稿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Bonds Are Key to Fast Unimolecular Reactivity in First-Generation Monoterpene Hydroxy Peroxy Radicals</dc:title>
  <dc:creator>Chen Jing</dc:creator>
  <cp:lastModifiedBy>Chen Jing</cp:lastModifiedBy>
  <cp:revision>60</cp:revision>
  <dcterms:created xsi:type="dcterms:W3CDTF">2020-04-20T07:33:13Z</dcterms:created>
  <dcterms:modified xsi:type="dcterms:W3CDTF">2020-04-22T12:03:11Z</dcterms:modified>
</cp:coreProperties>
</file>