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4"/>
  </p:sldMasterIdLst>
  <p:sldIdLst>
    <p:sldId id="256" r:id="rId5"/>
    <p:sldId id="257" r:id="rId6"/>
    <p:sldId id="258" r:id="rId7"/>
    <p:sldId id="259" r:id="rId8"/>
  </p:sldIdLst>
  <p:sldSz cx="12192000" cy="6858000"/>
  <p:notesSz cx="6858000" cy="9144000"/>
  <p:embeddedFontLst>
    <p:embeddedFont>
      <p:font typeface="Cambria Math" panose="02040503050406030204" pitchFamily="18" charset="0"/>
      <p:regular r:id="rId9"/>
    </p:embeddedFont>
    <p:embeddedFont>
      <p:font typeface="Trebuchet MS" panose="020B0603020202020204" pitchFamily="34" charset="0"/>
      <p:regular r:id="rId10"/>
      <p:bold r:id="rId11"/>
      <p:italic r:id="rId12"/>
      <p:boldItalic r:id="rId13"/>
    </p:embeddedFont>
    <p:embeddedFont>
      <p:font typeface="Wingdings 3" panose="020B0604020202020204" charset="2"/>
      <p:regular r:id="rId14"/>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C43A56-938E-4CB9-A20A-A0BA2CB14DD2}" v="95" dt="2020-04-29T15:39:20.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3.fntdata"/><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font" Target="fonts/font2.fntdata"/><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font" Target="fonts/font1.fntdata"/><Relationship Id="rId14" Type="http://schemas.openxmlformats.org/officeDocument/2006/relationships/font" Target="fonts/font6.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wis Sampson" userId="acff9764-764c-4758-9462-6cb23f7c38f8" providerId="ADAL" clId="{FEC43A56-938E-4CB9-A20A-A0BA2CB14DD2}"/>
    <pc:docChg chg="undo custSel modSld">
      <pc:chgData name="Lewis Sampson" userId="acff9764-764c-4758-9462-6cb23f7c38f8" providerId="ADAL" clId="{FEC43A56-938E-4CB9-A20A-A0BA2CB14DD2}" dt="2020-04-29T15:39:20.626" v="7052" actId="1076"/>
      <pc:docMkLst>
        <pc:docMk/>
      </pc:docMkLst>
      <pc:sldChg chg="addSp modSp">
        <pc:chgData name="Lewis Sampson" userId="acff9764-764c-4758-9462-6cb23f7c38f8" providerId="ADAL" clId="{FEC43A56-938E-4CB9-A20A-A0BA2CB14DD2}" dt="2020-04-29T15:39:20.626" v="7052" actId="1076"/>
        <pc:sldMkLst>
          <pc:docMk/>
          <pc:sldMk cId="200704934" sldId="256"/>
        </pc:sldMkLst>
        <pc:spChg chg="mod">
          <ac:chgData name="Lewis Sampson" userId="acff9764-764c-4758-9462-6cb23f7c38f8" providerId="ADAL" clId="{FEC43A56-938E-4CB9-A20A-A0BA2CB14DD2}" dt="2020-04-29T15:39:20.626" v="7052" actId="1076"/>
          <ac:spMkLst>
            <pc:docMk/>
            <pc:sldMk cId="200704934" sldId="256"/>
            <ac:spMk id="2" creationId="{69DB2A27-287B-4AA1-A940-E993A308AC7E}"/>
          </ac:spMkLst>
        </pc:spChg>
        <pc:spChg chg="mod">
          <ac:chgData name="Lewis Sampson" userId="acff9764-764c-4758-9462-6cb23f7c38f8" providerId="ADAL" clId="{FEC43A56-938E-4CB9-A20A-A0BA2CB14DD2}" dt="2020-04-25T13:57:24.373" v="6938" actId="207"/>
          <ac:spMkLst>
            <pc:docMk/>
            <pc:sldMk cId="200704934" sldId="256"/>
            <ac:spMk id="3" creationId="{DC8C1824-AC96-4183-890E-77C9FED947B2}"/>
          </ac:spMkLst>
        </pc:spChg>
        <pc:spChg chg="mod">
          <ac:chgData name="Lewis Sampson" userId="acff9764-764c-4758-9462-6cb23f7c38f8" providerId="ADAL" clId="{FEC43A56-938E-4CB9-A20A-A0BA2CB14DD2}" dt="2020-04-25T13:51:55.680" v="6861" actId="1076"/>
          <ac:spMkLst>
            <pc:docMk/>
            <pc:sldMk cId="200704934" sldId="256"/>
            <ac:spMk id="9" creationId="{9B36B2CB-F854-4DA9-BEBC-C51DC8FAD040}"/>
          </ac:spMkLst>
        </pc:spChg>
        <pc:spChg chg="add mod">
          <ac:chgData name="Lewis Sampson" userId="acff9764-764c-4758-9462-6cb23f7c38f8" providerId="ADAL" clId="{FEC43A56-938E-4CB9-A20A-A0BA2CB14DD2}" dt="2020-04-25T13:59:24.578" v="7049" actId="207"/>
          <ac:spMkLst>
            <pc:docMk/>
            <pc:sldMk cId="200704934" sldId="256"/>
            <ac:spMk id="10" creationId="{0618CA0E-EDAF-4B1A-BD2B-CAFFADB96C76}"/>
          </ac:spMkLst>
        </pc:spChg>
        <pc:spChg chg="add mod">
          <ac:chgData name="Lewis Sampson" userId="acff9764-764c-4758-9462-6cb23f7c38f8" providerId="ADAL" clId="{FEC43A56-938E-4CB9-A20A-A0BA2CB14DD2}" dt="2020-04-25T13:59:42.575" v="7050" actId="207"/>
          <ac:spMkLst>
            <pc:docMk/>
            <pc:sldMk cId="200704934" sldId="256"/>
            <ac:spMk id="11" creationId="{C42BAEBC-CDE4-4324-86E6-791A82CA09D1}"/>
          </ac:spMkLst>
        </pc:spChg>
      </pc:sldChg>
      <pc:sldChg chg="addSp delSp modSp">
        <pc:chgData name="Lewis Sampson" userId="acff9764-764c-4758-9462-6cb23f7c38f8" providerId="ADAL" clId="{FEC43A56-938E-4CB9-A20A-A0BA2CB14DD2}" dt="2020-04-25T13:51:40.728" v="6860" actId="1076"/>
        <pc:sldMkLst>
          <pc:docMk/>
          <pc:sldMk cId="45184058" sldId="257"/>
        </pc:sldMkLst>
        <pc:spChg chg="mod">
          <ac:chgData name="Lewis Sampson" userId="acff9764-764c-4758-9462-6cb23f7c38f8" providerId="ADAL" clId="{FEC43A56-938E-4CB9-A20A-A0BA2CB14DD2}" dt="2020-04-25T12:59:21.890" v="2659" actId="20577"/>
          <ac:spMkLst>
            <pc:docMk/>
            <pc:sldMk cId="45184058" sldId="257"/>
            <ac:spMk id="11" creationId="{D7CFC4FC-A6F1-4A52-A276-529F3BF93661}"/>
          </ac:spMkLst>
        </pc:spChg>
        <pc:spChg chg="del mod">
          <ac:chgData name="Lewis Sampson" userId="acff9764-764c-4758-9462-6cb23f7c38f8" providerId="ADAL" clId="{FEC43A56-938E-4CB9-A20A-A0BA2CB14DD2}" dt="2020-04-25T12:48:13.962" v="2070" actId="478"/>
          <ac:spMkLst>
            <pc:docMk/>
            <pc:sldMk cId="45184058" sldId="257"/>
            <ac:spMk id="12" creationId="{92A2D61D-473D-4F33-BF7C-8C803BAC18EA}"/>
          </ac:spMkLst>
        </pc:spChg>
        <pc:spChg chg="add mod">
          <ac:chgData name="Lewis Sampson" userId="acff9764-764c-4758-9462-6cb23f7c38f8" providerId="ADAL" clId="{FEC43A56-938E-4CB9-A20A-A0BA2CB14DD2}" dt="2020-04-25T13:51:40.728" v="6860" actId="1076"/>
          <ac:spMkLst>
            <pc:docMk/>
            <pc:sldMk cId="45184058" sldId="257"/>
            <ac:spMk id="13" creationId="{6971CE42-3BAC-4701-85B5-88FB5D6D8C9A}"/>
          </ac:spMkLst>
        </pc:spChg>
        <pc:spChg chg="add del mod">
          <ac:chgData name="Lewis Sampson" userId="acff9764-764c-4758-9462-6cb23f7c38f8" providerId="ADAL" clId="{FEC43A56-938E-4CB9-A20A-A0BA2CB14DD2}" dt="2020-04-25T12:44:33.942" v="1865" actId="478"/>
          <ac:spMkLst>
            <pc:docMk/>
            <pc:sldMk cId="45184058" sldId="257"/>
            <ac:spMk id="14" creationId="{05A5C3FF-D865-4D15-A1F1-BC69FD868D26}"/>
          </ac:spMkLst>
        </pc:spChg>
        <pc:spChg chg="add mod">
          <ac:chgData name="Lewis Sampson" userId="acff9764-764c-4758-9462-6cb23f7c38f8" providerId="ADAL" clId="{FEC43A56-938E-4CB9-A20A-A0BA2CB14DD2}" dt="2020-04-25T12:50:06.566" v="2204" actId="404"/>
          <ac:spMkLst>
            <pc:docMk/>
            <pc:sldMk cId="45184058" sldId="257"/>
            <ac:spMk id="15" creationId="{C9F53D84-8977-463C-A68C-383689FE4921}"/>
          </ac:spMkLst>
        </pc:spChg>
        <pc:spChg chg="add del mod">
          <ac:chgData name="Lewis Sampson" userId="acff9764-764c-4758-9462-6cb23f7c38f8" providerId="ADAL" clId="{FEC43A56-938E-4CB9-A20A-A0BA2CB14DD2}" dt="2020-04-25T12:58:56.952" v="2622" actId="20577"/>
          <ac:spMkLst>
            <pc:docMk/>
            <pc:sldMk cId="45184058" sldId="257"/>
            <ac:spMk id="16" creationId="{5EB3D165-5D83-4FDB-9074-FC6234ABA02A}"/>
          </ac:spMkLst>
        </pc:spChg>
        <pc:picChg chg="mod">
          <ac:chgData name="Lewis Sampson" userId="acff9764-764c-4758-9462-6cb23f7c38f8" providerId="ADAL" clId="{FEC43A56-938E-4CB9-A20A-A0BA2CB14DD2}" dt="2020-04-25T12:45:37.554" v="1876" actId="1076"/>
          <ac:picMkLst>
            <pc:docMk/>
            <pc:sldMk cId="45184058" sldId="257"/>
            <ac:picMk id="6" creationId="{D603AE1F-1D73-4A84-8061-0E5902403FC3}"/>
          </ac:picMkLst>
        </pc:picChg>
        <pc:picChg chg="mod modCrop">
          <ac:chgData name="Lewis Sampson" userId="acff9764-764c-4758-9462-6cb23f7c38f8" providerId="ADAL" clId="{FEC43A56-938E-4CB9-A20A-A0BA2CB14DD2}" dt="2020-04-25T12:46:30.055" v="1885" actId="1076"/>
          <ac:picMkLst>
            <pc:docMk/>
            <pc:sldMk cId="45184058" sldId="257"/>
            <ac:picMk id="8" creationId="{0D8D4F82-B9D4-48EA-90CC-ABCFE664DAFE}"/>
          </ac:picMkLst>
        </pc:picChg>
        <pc:picChg chg="mod modCrop">
          <ac:chgData name="Lewis Sampson" userId="acff9764-764c-4758-9462-6cb23f7c38f8" providerId="ADAL" clId="{FEC43A56-938E-4CB9-A20A-A0BA2CB14DD2}" dt="2020-04-25T12:46:26.054" v="1884" actId="1076"/>
          <ac:picMkLst>
            <pc:docMk/>
            <pc:sldMk cId="45184058" sldId="257"/>
            <ac:picMk id="10" creationId="{BA086A8C-0495-4C9B-8511-9A778951E9A4}"/>
          </ac:picMkLst>
        </pc:picChg>
      </pc:sldChg>
      <pc:sldChg chg="addSp delSp modSp">
        <pc:chgData name="Lewis Sampson" userId="acff9764-764c-4758-9462-6cb23f7c38f8" providerId="ADAL" clId="{FEC43A56-938E-4CB9-A20A-A0BA2CB14DD2}" dt="2020-04-25T13:51:32.463" v="6859" actId="478"/>
        <pc:sldMkLst>
          <pc:docMk/>
          <pc:sldMk cId="2202299572" sldId="258"/>
        </pc:sldMkLst>
        <pc:spChg chg="mod">
          <ac:chgData name="Lewis Sampson" userId="acff9764-764c-4758-9462-6cb23f7c38f8" providerId="ADAL" clId="{FEC43A56-938E-4CB9-A20A-A0BA2CB14DD2}" dt="2020-04-25T13:47:03.158" v="6067" actId="1076"/>
          <ac:spMkLst>
            <pc:docMk/>
            <pc:sldMk cId="2202299572" sldId="258"/>
            <ac:spMk id="5" creationId="{66CB4215-818D-4F5B-9B42-0AF93D4915E1}"/>
          </ac:spMkLst>
        </pc:spChg>
        <pc:spChg chg="del mod">
          <ac:chgData name="Lewis Sampson" userId="acff9764-764c-4758-9462-6cb23f7c38f8" providerId="ADAL" clId="{FEC43A56-938E-4CB9-A20A-A0BA2CB14DD2}" dt="2020-04-25T13:01:35.952" v="2683" actId="478"/>
          <ac:spMkLst>
            <pc:docMk/>
            <pc:sldMk cId="2202299572" sldId="258"/>
            <ac:spMk id="14" creationId="{6D31116A-E748-4661-A6F0-34F9C7FC86DC}"/>
          </ac:spMkLst>
        </pc:spChg>
        <pc:spChg chg="del mod">
          <ac:chgData name="Lewis Sampson" userId="acff9764-764c-4758-9462-6cb23f7c38f8" providerId="ADAL" clId="{FEC43A56-938E-4CB9-A20A-A0BA2CB14DD2}" dt="2020-04-25T13:51:32.463" v="6859" actId="478"/>
          <ac:spMkLst>
            <pc:docMk/>
            <pc:sldMk cId="2202299572" sldId="258"/>
            <ac:spMk id="15" creationId="{4FFB415A-36F9-46CE-B2F7-3D2CB3719AC2}"/>
          </ac:spMkLst>
        </pc:spChg>
        <pc:spChg chg="add mod">
          <ac:chgData name="Lewis Sampson" userId="acff9764-764c-4758-9462-6cb23f7c38f8" providerId="ADAL" clId="{FEC43A56-938E-4CB9-A20A-A0BA2CB14DD2}" dt="2020-04-25T13:46:01.050" v="5956" actId="1076"/>
          <ac:spMkLst>
            <pc:docMk/>
            <pc:sldMk cId="2202299572" sldId="258"/>
            <ac:spMk id="18" creationId="{3633D7A0-181F-4B56-ABFA-3F1826E47420}"/>
          </ac:spMkLst>
        </pc:spChg>
        <pc:spChg chg="add mod">
          <ac:chgData name="Lewis Sampson" userId="acff9764-764c-4758-9462-6cb23f7c38f8" providerId="ADAL" clId="{FEC43A56-938E-4CB9-A20A-A0BA2CB14DD2}" dt="2020-04-25T13:46:06.491" v="5957" actId="1076"/>
          <ac:spMkLst>
            <pc:docMk/>
            <pc:sldMk cId="2202299572" sldId="258"/>
            <ac:spMk id="23" creationId="{45BD55AB-E467-4DC0-B468-8E3FF2CC212F}"/>
          </ac:spMkLst>
        </pc:spChg>
        <pc:spChg chg="add mod">
          <ac:chgData name="Lewis Sampson" userId="acff9764-764c-4758-9462-6cb23f7c38f8" providerId="ADAL" clId="{FEC43A56-938E-4CB9-A20A-A0BA2CB14DD2}" dt="2020-04-25T13:51:14.220" v="6858" actId="5793"/>
          <ac:spMkLst>
            <pc:docMk/>
            <pc:sldMk cId="2202299572" sldId="258"/>
            <ac:spMk id="24" creationId="{BFB5E9F3-F7A8-4B52-A8BC-D2876E4375F6}"/>
          </ac:spMkLst>
        </pc:spChg>
        <pc:graphicFrameChg chg="add del modGraphic">
          <ac:chgData name="Lewis Sampson" userId="acff9764-764c-4758-9462-6cb23f7c38f8" providerId="ADAL" clId="{FEC43A56-938E-4CB9-A20A-A0BA2CB14DD2}" dt="2020-04-25T11:08:13.608" v="3" actId="27309"/>
          <ac:graphicFrameMkLst>
            <pc:docMk/>
            <pc:sldMk cId="2202299572" sldId="258"/>
            <ac:graphicFrameMk id="17" creationId="{2CC1A1A8-82C3-40C6-941A-CD3322468784}"/>
          </ac:graphicFrameMkLst>
        </pc:graphicFrameChg>
        <pc:picChg chg="mod modCrop">
          <ac:chgData name="Lewis Sampson" userId="acff9764-764c-4758-9462-6cb23f7c38f8" providerId="ADAL" clId="{FEC43A56-938E-4CB9-A20A-A0BA2CB14DD2}" dt="2020-04-25T13:45:42.943" v="5951" actId="14100"/>
          <ac:picMkLst>
            <pc:docMk/>
            <pc:sldMk cId="2202299572" sldId="258"/>
            <ac:picMk id="7" creationId="{735C9472-7FFB-43B5-8793-B7C5ACDC535B}"/>
          </ac:picMkLst>
        </pc:picChg>
        <pc:picChg chg="mod modCrop">
          <ac:chgData name="Lewis Sampson" userId="acff9764-764c-4758-9462-6cb23f7c38f8" providerId="ADAL" clId="{FEC43A56-938E-4CB9-A20A-A0BA2CB14DD2}" dt="2020-04-25T13:45:46.364" v="5952" actId="1076"/>
          <ac:picMkLst>
            <pc:docMk/>
            <pc:sldMk cId="2202299572" sldId="258"/>
            <ac:picMk id="9" creationId="{4C3BBBE1-6A21-44D6-A44D-B96D9EABF530}"/>
          </ac:picMkLst>
        </pc:picChg>
        <pc:picChg chg="del">
          <ac:chgData name="Lewis Sampson" userId="acff9764-764c-4758-9462-6cb23f7c38f8" providerId="ADAL" clId="{FEC43A56-938E-4CB9-A20A-A0BA2CB14DD2}" dt="2020-04-25T13:13:00.047" v="2804" actId="478"/>
          <ac:picMkLst>
            <pc:docMk/>
            <pc:sldMk cId="2202299572" sldId="258"/>
            <ac:picMk id="11" creationId="{C50D9320-EEA1-4989-AD0E-729541A3606A}"/>
          </ac:picMkLst>
        </pc:picChg>
        <pc:picChg chg="del">
          <ac:chgData name="Lewis Sampson" userId="acff9764-764c-4758-9462-6cb23f7c38f8" providerId="ADAL" clId="{FEC43A56-938E-4CB9-A20A-A0BA2CB14DD2}" dt="2020-04-25T13:13:00.517" v="2805" actId="478"/>
          <ac:picMkLst>
            <pc:docMk/>
            <pc:sldMk cId="2202299572" sldId="258"/>
            <ac:picMk id="13" creationId="{9D75E2EC-79B7-4738-B542-E88F64894E0A}"/>
          </ac:picMkLst>
        </pc:picChg>
        <pc:picChg chg="add mod ord modCrop">
          <ac:chgData name="Lewis Sampson" userId="acff9764-764c-4758-9462-6cb23f7c38f8" providerId="ADAL" clId="{FEC43A56-938E-4CB9-A20A-A0BA2CB14DD2}" dt="2020-04-25T13:45:52.970" v="5954" actId="1076"/>
          <ac:picMkLst>
            <pc:docMk/>
            <pc:sldMk cId="2202299572" sldId="258"/>
            <ac:picMk id="20" creationId="{F24721C1-BDC1-4D1C-9434-4036F40B4595}"/>
          </ac:picMkLst>
        </pc:picChg>
        <pc:picChg chg="add mod modCrop">
          <ac:chgData name="Lewis Sampson" userId="acff9764-764c-4758-9462-6cb23f7c38f8" providerId="ADAL" clId="{FEC43A56-938E-4CB9-A20A-A0BA2CB14DD2}" dt="2020-04-25T13:45:55.646" v="5955" actId="1076"/>
          <ac:picMkLst>
            <pc:docMk/>
            <pc:sldMk cId="2202299572" sldId="258"/>
            <ac:picMk id="22" creationId="{BF9ABFD7-BF7E-4066-A7DA-54DE507A1EF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3B2CC9C-DFBD-4179-AB28-E1BECA693EA3}"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01A94-DC28-468D-B9D2-DDCF0238D15C}" type="slidenum">
              <a:rPr lang="en-GB" smtClean="0"/>
              <a:t>‹#›</a:t>
            </a:fld>
            <a:endParaRPr lang="en-GB"/>
          </a:p>
        </p:txBody>
      </p:sp>
    </p:spTree>
    <p:extLst>
      <p:ext uri="{BB962C8B-B14F-4D97-AF65-F5344CB8AC3E}">
        <p14:creationId xmlns:p14="http://schemas.microsoft.com/office/powerpoint/2010/main" val="322080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B2CC9C-DFBD-4179-AB28-E1BECA693EA3}"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01A94-DC28-468D-B9D2-DDCF0238D15C}" type="slidenum">
              <a:rPr lang="en-GB" smtClean="0"/>
              <a:t>‹#›</a:t>
            </a:fld>
            <a:endParaRPr lang="en-GB"/>
          </a:p>
        </p:txBody>
      </p:sp>
    </p:spTree>
    <p:extLst>
      <p:ext uri="{BB962C8B-B14F-4D97-AF65-F5344CB8AC3E}">
        <p14:creationId xmlns:p14="http://schemas.microsoft.com/office/powerpoint/2010/main" val="226664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B2CC9C-DFBD-4179-AB28-E1BECA693EA3}"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01A94-DC28-468D-B9D2-DDCF0238D15C}"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033246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B2CC9C-DFBD-4179-AB28-E1BECA693EA3}"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01A94-DC28-468D-B9D2-DDCF0238D15C}" type="slidenum">
              <a:rPr lang="en-GB" smtClean="0"/>
              <a:t>‹#›</a:t>
            </a:fld>
            <a:endParaRPr lang="en-GB"/>
          </a:p>
        </p:txBody>
      </p:sp>
    </p:spTree>
    <p:extLst>
      <p:ext uri="{BB962C8B-B14F-4D97-AF65-F5344CB8AC3E}">
        <p14:creationId xmlns:p14="http://schemas.microsoft.com/office/powerpoint/2010/main" val="1678188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B2CC9C-DFBD-4179-AB28-E1BECA693EA3}"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01A94-DC28-468D-B9D2-DDCF0238D15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80354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B2CC9C-DFBD-4179-AB28-E1BECA693EA3}"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01A94-DC28-468D-B9D2-DDCF0238D15C}" type="slidenum">
              <a:rPr lang="en-GB" smtClean="0"/>
              <a:t>‹#›</a:t>
            </a:fld>
            <a:endParaRPr lang="en-GB"/>
          </a:p>
        </p:txBody>
      </p:sp>
    </p:spTree>
    <p:extLst>
      <p:ext uri="{BB962C8B-B14F-4D97-AF65-F5344CB8AC3E}">
        <p14:creationId xmlns:p14="http://schemas.microsoft.com/office/powerpoint/2010/main" val="2762151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B2CC9C-DFBD-4179-AB28-E1BECA693EA3}"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01A94-DC28-468D-B9D2-DDCF0238D15C}" type="slidenum">
              <a:rPr lang="en-GB" smtClean="0"/>
              <a:t>‹#›</a:t>
            </a:fld>
            <a:endParaRPr lang="en-GB"/>
          </a:p>
        </p:txBody>
      </p:sp>
    </p:spTree>
    <p:extLst>
      <p:ext uri="{BB962C8B-B14F-4D97-AF65-F5344CB8AC3E}">
        <p14:creationId xmlns:p14="http://schemas.microsoft.com/office/powerpoint/2010/main" val="1302775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B2CC9C-DFBD-4179-AB28-E1BECA693EA3}"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01A94-DC28-468D-B9D2-DDCF0238D15C}" type="slidenum">
              <a:rPr lang="en-GB" smtClean="0"/>
              <a:t>‹#›</a:t>
            </a:fld>
            <a:endParaRPr lang="en-GB"/>
          </a:p>
        </p:txBody>
      </p:sp>
    </p:spTree>
    <p:extLst>
      <p:ext uri="{BB962C8B-B14F-4D97-AF65-F5344CB8AC3E}">
        <p14:creationId xmlns:p14="http://schemas.microsoft.com/office/powerpoint/2010/main" val="2911622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B2CC9C-DFBD-4179-AB28-E1BECA693EA3}"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01A94-DC28-468D-B9D2-DDCF0238D15C}" type="slidenum">
              <a:rPr lang="en-GB" smtClean="0"/>
              <a:t>‹#›</a:t>
            </a:fld>
            <a:endParaRPr lang="en-GB"/>
          </a:p>
        </p:txBody>
      </p:sp>
    </p:spTree>
    <p:extLst>
      <p:ext uri="{BB962C8B-B14F-4D97-AF65-F5344CB8AC3E}">
        <p14:creationId xmlns:p14="http://schemas.microsoft.com/office/powerpoint/2010/main" val="333565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B2CC9C-DFBD-4179-AB28-E1BECA693EA3}"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01A94-DC28-468D-B9D2-DDCF0238D15C}" type="slidenum">
              <a:rPr lang="en-GB" smtClean="0"/>
              <a:t>‹#›</a:t>
            </a:fld>
            <a:endParaRPr lang="en-GB"/>
          </a:p>
        </p:txBody>
      </p:sp>
    </p:spTree>
    <p:extLst>
      <p:ext uri="{BB962C8B-B14F-4D97-AF65-F5344CB8AC3E}">
        <p14:creationId xmlns:p14="http://schemas.microsoft.com/office/powerpoint/2010/main" val="505881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B2CC9C-DFBD-4179-AB28-E1BECA693EA3}" type="datetimeFigureOut">
              <a:rPr lang="en-GB" smtClean="0"/>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801A94-DC28-468D-B9D2-DDCF0238D15C}" type="slidenum">
              <a:rPr lang="en-GB" smtClean="0"/>
              <a:t>‹#›</a:t>
            </a:fld>
            <a:endParaRPr lang="en-GB"/>
          </a:p>
        </p:txBody>
      </p:sp>
    </p:spTree>
    <p:extLst>
      <p:ext uri="{BB962C8B-B14F-4D97-AF65-F5344CB8AC3E}">
        <p14:creationId xmlns:p14="http://schemas.microsoft.com/office/powerpoint/2010/main" val="230037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B2CC9C-DFBD-4179-AB28-E1BECA693EA3}" type="datetimeFigureOut">
              <a:rPr lang="en-GB" smtClean="0"/>
              <a:t>29/04/2020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801A94-DC28-468D-B9D2-DDCF0238D15C}" type="slidenum">
              <a:rPr lang="en-GB" smtClean="0"/>
              <a:t>‹#›</a:t>
            </a:fld>
            <a:endParaRPr lang="en-GB"/>
          </a:p>
        </p:txBody>
      </p:sp>
    </p:spTree>
    <p:extLst>
      <p:ext uri="{BB962C8B-B14F-4D97-AF65-F5344CB8AC3E}">
        <p14:creationId xmlns:p14="http://schemas.microsoft.com/office/powerpoint/2010/main" val="3092628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E3B2CC9C-DFBD-4179-AB28-E1BECA693EA3}" type="datetimeFigureOut">
              <a:rPr lang="en-GB" smtClean="0"/>
              <a:t>29/04/2020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801A94-DC28-468D-B9D2-DDCF0238D15C}" type="slidenum">
              <a:rPr lang="en-GB" smtClean="0"/>
              <a:t>‹#›</a:t>
            </a:fld>
            <a:endParaRPr lang="en-GB"/>
          </a:p>
        </p:txBody>
      </p:sp>
    </p:spTree>
    <p:extLst>
      <p:ext uri="{BB962C8B-B14F-4D97-AF65-F5344CB8AC3E}">
        <p14:creationId xmlns:p14="http://schemas.microsoft.com/office/powerpoint/2010/main" val="2961867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2CC9C-DFBD-4179-AB28-E1BECA693EA3}" type="datetimeFigureOut">
              <a:rPr lang="en-GB" smtClean="0"/>
              <a:t>29/04/2020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801A94-DC28-468D-B9D2-DDCF0238D15C}" type="slidenum">
              <a:rPr lang="en-GB" smtClean="0"/>
              <a:t>‹#›</a:t>
            </a:fld>
            <a:endParaRPr lang="en-GB"/>
          </a:p>
        </p:txBody>
      </p:sp>
    </p:spTree>
    <p:extLst>
      <p:ext uri="{BB962C8B-B14F-4D97-AF65-F5344CB8AC3E}">
        <p14:creationId xmlns:p14="http://schemas.microsoft.com/office/powerpoint/2010/main" val="3782093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B2CC9C-DFBD-4179-AB28-E1BECA693EA3}" type="datetimeFigureOut">
              <a:rPr lang="en-GB" smtClean="0"/>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801A94-DC28-468D-B9D2-DDCF0238D15C}" type="slidenum">
              <a:rPr lang="en-GB" smtClean="0"/>
              <a:t>‹#›</a:t>
            </a:fld>
            <a:endParaRPr lang="en-GB"/>
          </a:p>
        </p:txBody>
      </p:sp>
    </p:spTree>
    <p:extLst>
      <p:ext uri="{BB962C8B-B14F-4D97-AF65-F5344CB8AC3E}">
        <p14:creationId xmlns:p14="http://schemas.microsoft.com/office/powerpoint/2010/main" val="1137758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B2CC9C-DFBD-4179-AB28-E1BECA693EA3}" type="datetimeFigureOut">
              <a:rPr lang="en-GB" smtClean="0"/>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801A94-DC28-468D-B9D2-DDCF0238D15C}" type="slidenum">
              <a:rPr lang="en-GB" smtClean="0"/>
              <a:t>‹#›</a:t>
            </a:fld>
            <a:endParaRPr lang="en-GB"/>
          </a:p>
        </p:txBody>
      </p:sp>
    </p:spTree>
    <p:extLst>
      <p:ext uri="{BB962C8B-B14F-4D97-AF65-F5344CB8AC3E}">
        <p14:creationId xmlns:p14="http://schemas.microsoft.com/office/powerpoint/2010/main" val="210984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3B2CC9C-DFBD-4179-AB28-E1BECA693EA3}" type="datetimeFigureOut">
              <a:rPr lang="en-GB" smtClean="0"/>
              <a:t>29/04/2020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C801A94-DC28-468D-B9D2-DDCF0238D15C}" type="slidenum">
              <a:rPr lang="en-GB" smtClean="0"/>
              <a:t>‹#›</a:t>
            </a:fld>
            <a:endParaRPr lang="en-GB"/>
          </a:p>
        </p:txBody>
      </p:sp>
    </p:spTree>
    <p:extLst>
      <p:ext uri="{BB962C8B-B14F-4D97-AF65-F5344CB8AC3E}">
        <p14:creationId xmlns:p14="http://schemas.microsoft.com/office/powerpoint/2010/main" val="2451766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B2A27-287B-4AA1-A940-E993A308AC7E}"/>
              </a:ext>
            </a:extLst>
          </p:cNvPr>
          <p:cNvSpPr>
            <a:spLocks noGrp="1"/>
          </p:cNvSpPr>
          <p:nvPr>
            <p:ph type="ctrTitle"/>
          </p:nvPr>
        </p:nvSpPr>
        <p:spPr>
          <a:xfrm>
            <a:off x="617989" y="1293366"/>
            <a:ext cx="9144000" cy="1211380"/>
          </a:xfrm>
        </p:spPr>
        <p:txBody>
          <a:bodyPr>
            <a:normAutofit/>
          </a:bodyPr>
          <a:lstStyle/>
          <a:p>
            <a:pPr algn="ctr"/>
            <a:r>
              <a:rPr lang="en-GB" sz="3600" err="1">
                <a:ln w="0"/>
                <a:solidFill>
                  <a:schemeClr val="accent1"/>
                </a:solidFill>
                <a:effectLst>
                  <a:outerShdw blurRad="38100" dist="25400" dir="5400000" algn="ctr" rotWithShape="0">
                    <a:srgbClr val="6E747A">
                      <a:alpha val="43000"/>
                    </a:srgbClr>
                  </a:outerShdw>
                </a:effectLst>
                <a:ea typeface="Cambria" panose="02040503050406030204" pitchFamily="18" charset="0"/>
              </a:rPr>
              <a:t>Binless</a:t>
            </a:r>
            <a:r>
              <a:rPr lang="en-GB" sz="3600">
                <a:ln w="0"/>
                <a:solidFill>
                  <a:schemeClr val="accent1"/>
                </a:solidFill>
                <a:effectLst>
                  <a:outerShdw blurRad="38100" dist="25400" dir="5400000" algn="ctr" rotWithShape="0">
                    <a:srgbClr val="6E747A">
                      <a:alpha val="43000"/>
                    </a:srgbClr>
                  </a:outerShdw>
                </a:effectLst>
                <a:ea typeface="Cambria" panose="02040503050406030204" pitchFamily="18" charset="0"/>
              </a:rPr>
              <a:t> analysis of innovations approach for error covariance modelling coefficients.</a:t>
            </a:r>
          </a:p>
        </p:txBody>
      </p:sp>
      <p:pic>
        <p:nvPicPr>
          <p:cNvPr id="6" name="Picture 5" descr="A close up of a logo&#10;&#10;Description automatically generated">
            <a:extLst>
              <a:ext uri="{FF2B5EF4-FFF2-40B4-BE49-F238E27FC236}">
                <a16:creationId xmlns:a16="http://schemas.microsoft.com/office/drawing/2014/main" id="{1CDF6814-B199-43A2-AEC5-3F215C79EB8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 y="4189293"/>
            <a:ext cx="3067681" cy="2668707"/>
          </a:xfrm>
          <a:prstGeom prst="rect">
            <a:avLst/>
          </a:prstGeom>
        </p:spPr>
      </p:pic>
      <p:sp>
        <p:nvSpPr>
          <p:cNvPr id="9" name="Title 1">
            <a:extLst>
              <a:ext uri="{FF2B5EF4-FFF2-40B4-BE49-F238E27FC236}">
                <a16:creationId xmlns:a16="http://schemas.microsoft.com/office/drawing/2014/main" id="{9B36B2CB-F854-4DA9-BEBC-C51DC8FAD040}"/>
              </a:ext>
            </a:extLst>
          </p:cNvPr>
          <p:cNvSpPr txBox="1">
            <a:spLocks/>
          </p:cNvSpPr>
          <p:nvPr/>
        </p:nvSpPr>
        <p:spPr>
          <a:xfrm>
            <a:off x="3147010" y="5904636"/>
            <a:ext cx="6408828" cy="656705"/>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sz="1600">
                <a:solidFill>
                  <a:schemeClr val="bg2">
                    <a:lumMod val="50000"/>
                  </a:schemeClr>
                </a:solidFill>
              </a:rPr>
              <a:t>Formerly, “An improved variational Data Assimilation method for ocean models with limited number of observations”</a:t>
            </a:r>
          </a:p>
        </p:txBody>
      </p:sp>
      <p:sp>
        <p:nvSpPr>
          <p:cNvPr id="10" name="TextBox 9">
            <a:extLst>
              <a:ext uri="{FF2B5EF4-FFF2-40B4-BE49-F238E27FC236}">
                <a16:creationId xmlns:a16="http://schemas.microsoft.com/office/drawing/2014/main" id="{0618CA0E-EDAF-4B1A-BD2B-CAFFADB96C76}"/>
              </a:ext>
            </a:extLst>
          </p:cNvPr>
          <p:cNvSpPr txBox="1"/>
          <p:nvPr/>
        </p:nvSpPr>
        <p:spPr>
          <a:xfrm>
            <a:off x="3079791" y="4189293"/>
            <a:ext cx="5679346" cy="338554"/>
          </a:xfrm>
          <a:prstGeom prst="rect">
            <a:avLst/>
          </a:prstGeom>
          <a:noFill/>
        </p:spPr>
        <p:txBody>
          <a:bodyPr wrap="square" rtlCol="0">
            <a:spAutoFit/>
          </a:bodyPr>
          <a:lstStyle/>
          <a:p>
            <a:r>
              <a:rPr lang="en-GB" sz="1600" b="1">
                <a:solidFill>
                  <a:schemeClr val="bg2">
                    <a:lumMod val="25000"/>
                  </a:schemeClr>
                </a:solidFill>
              </a:rPr>
              <a:t>Lewis Sampson, </a:t>
            </a:r>
            <a:r>
              <a:rPr lang="en-GB" sz="1600">
                <a:solidFill>
                  <a:schemeClr val="bg2">
                    <a:lumMod val="25000"/>
                  </a:schemeClr>
                </a:solidFill>
              </a:rPr>
              <a:t>Jose M. Gonzalez-Ondina, Georgy Shapiro</a:t>
            </a:r>
            <a:endParaRPr lang="en-GB" sz="1600" b="1">
              <a:solidFill>
                <a:schemeClr val="bg2">
                  <a:lumMod val="25000"/>
                </a:schemeClr>
              </a:solidFill>
            </a:endParaRPr>
          </a:p>
        </p:txBody>
      </p:sp>
      <p:sp>
        <p:nvSpPr>
          <p:cNvPr id="11" name="TextBox 10">
            <a:extLst>
              <a:ext uri="{FF2B5EF4-FFF2-40B4-BE49-F238E27FC236}">
                <a16:creationId xmlns:a16="http://schemas.microsoft.com/office/drawing/2014/main" id="{C42BAEBC-CDE4-4324-86E6-791A82CA09D1}"/>
              </a:ext>
            </a:extLst>
          </p:cNvPr>
          <p:cNvSpPr txBox="1"/>
          <p:nvPr/>
        </p:nvSpPr>
        <p:spPr>
          <a:xfrm>
            <a:off x="3079791" y="4923854"/>
            <a:ext cx="5251509" cy="584775"/>
          </a:xfrm>
          <a:prstGeom prst="rect">
            <a:avLst/>
          </a:prstGeom>
          <a:noFill/>
        </p:spPr>
        <p:txBody>
          <a:bodyPr wrap="square" rtlCol="0">
            <a:spAutoFit/>
          </a:bodyPr>
          <a:lstStyle/>
          <a:p>
            <a:r>
              <a:rPr lang="en-GB" sz="1600">
                <a:solidFill>
                  <a:schemeClr val="bg2">
                    <a:lumMod val="25000"/>
                  </a:schemeClr>
                </a:solidFill>
              </a:rPr>
              <a:t>University of Plymouth Marine Institute, and</a:t>
            </a:r>
          </a:p>
          <a:p>
            <a:r>
              <a:rPr lang="en-GB" sz="1600">
                <a:solidFill>
                  <a:schemeClr val="bg2">
                    <a:lumMod val="25000"/>
                  </a:schemeClr>
                </a:solidFill>
              </a:rPr>
              <a:t>Plymouth Ocean Forecasting Centre</a:t>
            </a:r>
          </a:p>
        </p:txBody>
      </p:sp>
      <p:pic>
        <p:nvPicPr>
          <p:cNvPr id="4" name="Picture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50547" y="0"/>
            <a:ext cx="2352613" cy="1245231"/>
          </a:xfrm>
          <a:prstGeom prst="rect">
            <a:avLst/>
          </a:prstGeom>
        </p:spPr>
      </p:pic>
      <p:sp>
        <p:nvSpPr>
          <p:cNvPr id="7" name="TextBox 6"/>
          <p:cNvSpPr txBox="1"/>
          <p:nvPr/>
        </p:nvSpPr>
        <p:spPr>
          <a:xfrm>
            <a:off x="9567949" y="6122414"/>
            <a:ext cx="2635211" cy="769441"/>
          </a:xfrm>
          <a:prstGeom prst="rect">
            <a:avLst/>
          </a:prstGeom>
          <a:noFill/>
        </p:spPr>
        <p:txBody>
          <a:bodyPr wrap="square" rtlCol="0">
            <a:spAutoFit/>
          </a:bodyPr>
          <a:lstStyle/>
          <a:p>
            <a:r>
              <a:rPr lang="en-GB" sz="1100"/>
              <a:t>Address: University of Plymouth Drake Circus, Plymouth, PL4 8AA </a:t>
            </a:r>
          </a:p>
          <a:p>
            <a:endParaRPr lang="en-GB" sz="1100"/>
          </a:p>
          <a:p>
            <a:r>
              <a:rPr lang="en-GB" sz="1100"/>
              <a:t>Email: lewis.sampson@Plymouth.ac.uk</a:t>
            </a: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4376" y="1245231"/>
            <a:ext cx="1258784" cy="440574"/>
          </a:xfrm>
          <a:prstGeom prst="rect">
            <a:avLst/>
          </a:prstGeom>
        </p:spPr>
      </p:pic>
    </p:spTree>
    <p:extLst>
      <p:ext uri="{BB962C8B-B14F-4D97-AF65-F5344CB8AC3E}">
        <p14:creationId xmlns:p14="http://schemas.microsoft.com/office/powerpoint/2010/main" val="200704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A03EE-110A-45E6-8F7C-FADFAF373C98}"/>
              </a:ext>
            </a:extLst>
          </p:cNvPr>
          <p:cNvSpPr>
            <a:spLocks noGrp="1"/>
          </p:cNvSpPr>
          <p:nvPr>
            <p:ph type="title"/>
          </p:nvPr>
        </p:nvSpPr>
        <p:spPr>
          <a:xfrm>
            <a:off x="371151" y="115358"/>
            <a:ext cx="8596668" cy="640360"/>
          </a:xfrm>
        </p:spPr>
        <p:txBody>
          <a:bodyPr>
            <a:normAutofit/>
          </a:bodyPr>
          <a:lstStyle/>
          <a:p>
            <a:r>
              <a:rPr lang="en-GB" sz="3200">
                <a:ln w="0"/>
                <a:effectLst>
                  <a:outerShdw blurRad="38100" dist="25400" dir="5400000" algn="ctr" rotWithShape="0">
                    <a:srgbClr val="6E747A">
                      <a:alpha val="43000"/>
                    </a:srgbClr>
                  </a:outerShdw>
                </a:effectLst>
              </a:rPr>
              <a:t>Background error estimation for assimilation.</a:t>
            </a:r>
          </a:p>
        </p:txBody>
      </p:sp>
      <p:pic>
        <p:nvPicPr>
          <p:cNvPr id="6" name="Content Placeholder 5" descr="A close up of a logo&#10;&#10;Description automatically generated">
            <a:extLst>
              <a:ext uri="{FF2B5EF4-FFF2-40B4-BE49-F238E27FC236}">
                <a16:creationId xmlns:a16="http://schemas.microsoft.com/office/drawing/2014/main" id="{D603AE1F-1D73-4A84-8061-0E5902403FC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2962448"/>
            <a:ext cx="5103303" cy="3243455"/>
          </a:xfrm>
        </p:spPr>
      </p:pic>
      <p:pic>
        <p:nvPicPr>
          <p:cNvPr id="8" name="Content Placeholder 7" descr="A close up of a map&#10;&#10;Description automatically generated">
            <a:extLst>
              <a:ext uri="{FF2B5EF4-FFF2-40B4-BE49-F238E27FC236}">
                <a16:creationId xmlns:a16="http://schemas.microsoft.com/office/drawing/2014/main" id="{0D8D4F82-B9D4-48EA-90CC-ABCFE664DAFE}"/>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4531" t="1951" r="4740" b="6618"/>
          <a:stretch/>
        </p:blipFill>
        <p:spPr>
          <a:xfrm>
            <a:off x="8840433" y="755717"/>
            <a:ext cx="3216767" cy="2431225"/>
          </a:xfrm>
        </p:spPr>
      </p:pic>
      <p:pic>
        <p:nvPicPr>
          <p:cNvPr id="10" name="Picture 9" descr="A screenshot of a cell phone&#10;&#10;Description automatically generated">
            <a:extLst>
              <a:ext uri="{FF2B5EF4-FFF2-40B4-BE49-F238E27FC236}">
                <a16:creationId xmlns:a16="http://schemas.microsoft.com/office/drawing/2014/main" id="{BA086A8C-0495-4C9B-8511-9A778951E9A4}"/>
              </a:ext>
            </a:extLst>
          </p:cNvPr>
          <p:cNvPicPr>
            <a:picLocks noChangeAspect="1"/>
          </p:cNvPicPr>
          <p:nvPr/>
        </p:nvPicPr>
        <p:blipFill rotWithShape="1">
          <a:blip r:embed="rId4">
            <a:extLst>
              <a:ext uri="{28A0092B-C50C-407E-A947-70E740481C1C}">
                <a14:useLocalDpi xmlns:a14="http://schemas.microsoft.com/office/drawing/2010/main" val="0"/>
              </a:ext>
            </a:extLst>
          </a:blip>
          <a:srcRect t="1952" r="6408" b="6617"/>
          <a:stretch/>
        </p:blipFill>
        <p:spPr>
          <a:xfrm>
            <a:off x="5488867" y="755718"/>
            <a:ext cx="3318299" cy="2431224"/>
          </a:xfrm>
          <a:prstGeom prst="rect">
            <a:avLst/>
          </a:prstGeom>
        </p:spPr>
      </p:pic>
      <p:sp>
        <p:nvSpPr>
          <p:cNvPr id="11" name="TextBox 10">
            <a:extLst>
              <a:ext uri="{FF2B5EF4-FFF2-40B4-BE49-F238E27FC236}">
                <a16:creationId xmlns:a16="http://schemas.microsoft.com/office/drawing/2014/main" id="{D7CFC4FC-A6F1-4A52-A276-529F3BF93661}"/>
              </a:ext>
            </a:extLst>
          </p:cNvPr>
          <p:cNvSpPr txBox="1"/>
          <p:nvPr/>
        </p:nvSpPr>
        <p:spPr>
          <a:xfrm>
            <a:off x="497747" y="1023456"/>
            <a:ext cx="4605556" cy="1938992"/>
          </a:xfrm>
          <a:prstGeom prst="rect">
            <a:avLst/>
          </a:prstGeom>
          <a:noFill/>
        </p:spPr>
        <p:txBody>
          <a:bodyPr wrap="square" rtlCol="0">
            <a:spAutoFit/>
          </a:bodyPr>
          <a:lstStyle/>
          <a:p>
            <a:r>
              <a:rPr lang="en-GB" sz="1200"/>
              <a:t>In order to produce the background error covariance matrix of variational data assimilation, a covariance modelling process is used. This modelling requires the input of background error standard deviation and length-scale ratio. </a:t>
            </a:r>
          </a:p>
          <a:p>
            <a:endParaRPr lang="en-GB" sz="1200"/>
          </a:p>
          <a:p>
            <a:r>
              <a:rPr lang="en-GB" sz="1200"/>
              <a:t>For operational suites, the Hollingsworth-Lonnberg (H-L) method is used to estimate the required error coefficients. The H-L method is an analysis of innovations approach, in which the innovations are used in combination with a spatial binning and curve fitting scheme to determine background error. </a:t>
            </a:r>
          </a:p>
        </p:txBody>
      </p:sp>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6971CE42-3BAC-4701-85B5-88FB5D6D8C9A}"/>
                  </a:ext>
                </a:extLst>
              </p:cNvPr>
              <p:cNvSpPr txBox="1"/>
              <p:nvPr/>
            </p:nvSpPr>
            <p:spPr>
              <a:xfrm>
                <a:off x="5474454" y="3819672"/>
                <a:ext cx="6303766" cy="2709396"/>
              </a:xfrm>
              <a:prstGeom prst="rect">
                <a:avLst/>
              </a:prstGeom>
              <a:noFill/>
            </p:spPr>
            <p:txBody>
              <a:bodyPr wrap="square" rtlCol="0">
                <a:spAutoFit/>
              </a:bodyPr>
              <a:lstStyle/>
              <a:p>
                <a:r>
                  <a:rPr lang="en-GB" sz="1200"/>
                  <a:t>The H-L method is not without weaknesses, it is reliant on spatially binning the innovations, and has the requirements for defining the curve fitting scheme and bin size. </a:t>
                </a:r>
              </a:p>
              <a:p>
                <a:endParaRPr lang="en-GB" sz="1200"/>
              </a:p>
              <a:p>
                <a:r>
                  <a:rPr lang="en-GB" sz="1200"/>
                  <a:t>We have produced an alternate approach, which is the </a:t>
                </a:r>
                <a:r>
                  <a:rPr lang="en-GB" sz="1200" err="1"/>
                  <a:t>Binless</a:t>
                </a:r>
                <a:r>
                  <a:rPr lang="en-GB" sz="1200"/>
                  <a:t> Analysis of Innovations (BAI) method. Instead of using the bins to calculate innovation covariance, we use the law of large numbers to estimate a norm which can be used to infer background error. We find the optimum solution by minimizing this norm, of differences between the innovation product, </a:t>
                </a:r>
                <a14:m>
                  <m:oMath xmlns:m="http://schemas.openxmlformats.org/officeDocument/2006/math">
                    <m:sSub>
                      <m:sSubPr>
                        <m:ctrlPr>
                          <a:rPr lang="en-GB" sz="1200" b="0" i="1" smtClean="0">
                            <a:latin typeface="Cambria Math" panose="02040503050406030204" pitchFamily="18" charset="0"/>
                          </a:rPr>
                        </m:ctrlPr>
                      </m:sSubPr>
                      <m:e>
                        <m:acc>
                          <m:accPr>
                            <m:chr m:val="̃"/>
                            <m:ctrlPr>
                              <a:rPr lang="en-GB" sz="1200" i="1">
                                <a:latin typeface="Cambria Math" panose="02040503050406030204" pitchFamily="18" charset="0"/>
                              </a:rPr>
                            </m:ctrlPr>
                          </m:accPr>
                          <m:e>
                            <m:r>
                              <a:rPr lang="en-GB" sz="1200" i="1">
                                <a:latin typeface="Cambria Math" panose="02040503050406030204" pitchFamily="18" charset="0"/>
                              </a:rPr>
                              <m:t>𝑓</m:t>
                            </m:r>
                          </m:e>
                        </m:acc>
                      </m:e>
                      <m:sub>
                        <m:r>
                          <a:rPr lang="en-GB" sz="1200" b="0" i="1" smtClean="0">
                            <a:latin typeface="Cambria Math" panose="02040503050406030204" pitchFamily="18" charset="0"/>
                          </a:rPr>
                          <m:t>𝑖</m:t>
                        </m:r>
                      </m:sub>
                    </m:sSub>
                    <m:d>
                      <m:dPr>
                        <m:ctrlPr>
                          <a:rPr lang="en-GB" sz="1200" b="0" i="1" smtClean="0">
                            <a:latin typeface="Cambria Math" panose="02040503050406030204" pitchFamily="18" charset="0"/>
                          </a:rPr>
                        </m:ctrlPr>
                      </m:dPr>
                      <m:e>
                        <m:r>
                          <a:rPr lang="en-GB" sz="1200" b="0" i="1" smtClean="0">
                            <a:latin typeface="Cambria Math" panose="02040503050406030204" pitchFamily="18" charset="0"/>
                          </a:rPr>
                          <m:t>𝑟</m:t>
                        </m:r>
                      </m:e>
                    </m:d>
                  </m:oMath>
                </a14:m>
                <a:r>
                  <a:rPr lang="en-GB" sz="1200"/>
                  <a:t>, and a covariance model, </a:t>
                </a:r>
                <a14:m>
                  <m:oMath xmlns:m="http://schemas.openxmlformats.org/officeDocument/2006/math">
                    <m:r>
                      <a:rPr lang="en-GB" sz="1200" i="1">
                        <a:latin typeface="Cambria Math" panose="02040503050406030204" pitchFamily="18" charset="0"/>
                      </a:rPr>
                      <m:t>𝑓</m:t>
                    </m:r>
                    <m:d>
                      <m:dPr>
                        <m:ctrlPr>
                          <a:rPr lang="en-GB" sz="1200" i="1">
                            <a:latin typeface="Cambria Math" panose="02040503050406030204" pitchFamily="18" charset="0"/>
                          </a:rPr>
                        </m:ctrlPr>
                      </m:dPr>
                      <m:e>
                        <m:sSub>
                          <m:sSubPr>
                            <m:ctrlPr>
                              <a:rPr lang="en-GB" sz="1200" i="1" smtClean="0">
                                <a:latin typeface="Cambria Math" panose="02040503050406030204" pitchFamily="18" charset="0"/>
                              </a:rPr>
                            </m:ctrlPr>
                          </m:sSubPr>
                          <m:e>
                            <m:r>
                              <a:rPr lang="en-GB" sz="1200" b="0" i="1" smtClean="0">
                                <a:latin typeface="Cambria Math" panose="02040503050406030204" pitchFamily="18" charset="0"/>
                              </a:rPr>
                              <m:t>𝑟</m:t>
                            </m:r>
                          </m:e>
                          <m:sub>
                            <m:r>
                              <a:rPr lang="en-GB" sz="1200" b="0" i="1" smtClean="0">
                                <a:latin typeface="Cambria Math" panose="02040503050406030204" pitchFamily="18" charset="0"/>
                              </a:rPr>
                              <m:t>𝑖</m:t>
                            </m:r>
                          </m:sub>
                        </m:sSub>
                      </m:e>
                    </m:d>
                  </m:oMath>
                </a14:m>
                <a:r>
                  <a:rPr lang="en-GB" sz="1200"/>
                  <a:t>.</a:t>
                </a:r>
              </a:p>
              <a:p>
                <a:endParaRPr lang="en-GB" sz="1200"/>
              </a:p>
              <a:p>
                <a:pPr/>
                <a14:m>
                  <m:oMathPara xmlns:m="http://schemas.openxmlformats.org/officeDocument/2006/math">
                    <m:oMathParaPr>
                      <m:jc m:val="centerGroup"/>
                    </m:oMathParaPr>
                    <m:oMath xmlns:m="http://schemas.openxmlformats.org/officeDocument/2006/math">
                      <m:d>
                        <m:dPr>
                          <m:begChr m:val="‖"/>
                          <m:endChr m:val="‖"/>
                          <m:ctrlPr>
                            <a:rPr lang="en-GB" sz="1200" i="1" smtClean="0">
                              <a:latin typeface="Cambria Math" panose="02040503050406030204" pitchFamily="18" charset="0"/>
                            </a:rPr>
                          </m:ctrlPr>
                        </m:dPr>
                        <m:e>
                          <m:sSub>
                            <m:sSubPr>
                              <m:ctrlPr>
                                <a:rPr lang="en-GB" sz="1200" i="1">
                                  <a:latin typeface="Cambria Math" panose="02040503050406030204" pitchFamily="18" charset="0"/>
                                </a:rPr>
                              </m:ctrlPr>
                            </m:sSubPr>
                            <m:e>
                              <m:acc>
                                <m:accPr>
                                  <m:chr m:val="̃"/>
                                  <m:ctrlPr>
                                    <a:rPr lang="en-GB" sz="1200" i="1">
                                      <a:latin typeface="Cambria Math" panose="02040503050406030204" pitchFamily="18" charset="0"/>
                                    </a:rPr>
                                  </m:ctrlPr>
                                </m:accPr>
                                <m:e>
                                  <m:r>
                                    <a:rPr lang="en-GB" sz="1200" i="1">
                                      <a:latin typeface="Cambria Math" panose="02040503050406030204" pitchFamily="18" charset="0"/>
                                    </a:rPr>
                                    <m:t>𝑓</m:t>
                                  </m:r>
                                </m:e>
                              </m:acc>
                            </m:e>
                            <m:sub>
                              <m:r>
                                <a:rPr lang="en-GB" sz="1200" i="1">
                                  <a:latin typeface="Cambria Math" panose="02040503050406030204" pitchFamily="18" charset="0"/>
                                </a:rPr>
                                <m:t>𝑖</m:t>
                              </m:r>
                            </m:sub>
                          </m:sSub>
                          <m:d>
                            <m:dPr>
                              <m:ctrlPr>
                                <a:rPr lang="en-GB" sz="1200" i="1">
                                  <a:latin typeface="Cambria Math" panose="02040503050406030204" pitchFamily="18" charset="0"/>
                                </a:rPr>
                              </m:ctrlPr>
                            </m:dPr>
                            <m:e>
                              <m:r>
                                <a:rPr lang="en-GB" sz="1200" i="1">
                                  <a:latin typeface="Cambria Math" panose="02040503050406030204" pitchFamily="18" charset="0"/>
                                </a:rPr>
                                <m:t>𝑟</m:t>
                              </m:r>
                            </m:e>
                          </m:d>
                          <m:r>
                            <a:rPr lang="en-GB" sz="1200" b="0" i="1" smtClean="0">
                              <a:latin typeface="Cambria Math" panose="02040503050406030204" pitchFamily="18" charset="0"/>
                            </a:rPr>
                            <m:t>−</m:t>
                          </m:r>
                          <m:r>
                            <a:rPr lang="en-GB" sz="1200" i="1">
                              <a:latin typeface="Cambria Math" panose="02040503050406030204" pitchFamily="18" charset="0"/>
                            </a:rPr>
                            <m:t>𝑓</m:t>
                          </m:r>
                          <m:d>
                            <m:dPr>
                              <m:ctrlPr>
                                <a:rPr lang="en-GB" sz="1200" i="1">
                                  <a:latin typeface="Cambria Math" panose="02040503050406030204" pitchFamily="18" charset="0"/>
                                </a:rPr>
                              </m:ctrlPr>
                            </m:dPr>
                            <m:e>
                              <m:sSub>
                                <m:sSubPr>
                                  <m:ctrlPr>
                                    <a:rPr lang="en-GB" sz="1200" i="1">
                                      <a:latin typeface="Cambria Math" panose="02040503050406030204" pitchFamily="18" charset="0"/>
                                    </a:rPr>
                                  </m:ctrlPr>
                                </m:sSubPr>
                                <m:e>
                                  <m:r>
                                    <a:rPr lang="en-GB" sz="1200" i="1">
                                      <a:latin typeface="Cambria Math" panose="02040503050406030204" pitchFamily="18" charset="0"/>
                                    </a:rPr>
                                    <m:t>𝑟</m:t>
                                  </m:r>
                                </m:e>
                                <m:sub>
                                  <m:r>
                                    <a:rPr lang="en-GB" sz="1200" i="1">
                                      <a:latin typeface="Cambria Math" panose="02040503050406030204" pitchFamily="18" charset="0"/>
                                    </a:rPr>
                                    <m:t>𝑖</m:t>
                                  </m:r>
                                </m:sub>
                              </m:sSub>
                            </m:e>
                          </m:d>
                        </m:e>
                      </m:d>
                    </m:oMath>
                  </m:oMathPara>
                </a14:m>
                <a:endParaRPr lang="en-GB" sz="1200"/>
              </a:p>
              <a:p>
                <a:endParaRPr lang="en-GB" sz="1200"/>
              </a:p>
              <a:p>
                <a:r>
                  <a:rPr lang="en-GB" sz="1200"/>
                  <a:t>From this equation we form a system of equations with inner products, which we can solve for the background error. This process has the same computational costs as the H-L methods, but without the need for spatial bins or a curve fitting scheme.</a:t>
                </a:r>
              </a:p>
            </p:txBody>
          </p:sp>
        </mc:Choice>
        <mc:Fallback>
          <p:sp>
            <p:nvSpPr>
              <p:cNvPr id="13" name="TextBox 12">
                <a:extLst>
                  <a:ext uri="{FF2B5EF4-FFF2-40B4-BE49-F238E27FC236}">
                    <a16:creationId xmlns:a16="http://schemas.microsoft.com/office/drawing/2014/main" id="{6971CE42-3BAC-4701-85B5-88FB5D6D8C9A}"/>
                  </a:ext>
                </a:extLst>
              </p:cNvPr>
              <p:cNvSpPr txBox="1">
                <a:spLocks noRot="1" noChangeAspect="1" noMove="1" noResize="1" noEditPoints="1" noAdjustHandles="1" noChangeArrowheads="1" noChangeShapeType="1" noTextEdit="1"/>
              </p:cNvSpPr>
              <p:nvPr/>
            </p:nvSpPr>
            <p:spPr>
              <a:xfrm>
                <a:off x="5474454" y="3819672"/>
                <a:ext cx="6303766" cy="2709396"/>
              </a:xfrm>
              <a:prstGeom prst="rect">
                <a:avLst/>
              </a:prstGeom>
              <a:blipFill>
                <a:blip r:embed="rId5"/>
                <a:stretch>
                  <a:fillRect t="-225" r="-193" b="-901"/>
                </a:stretch>
              </a:blipFill>
            </p:spPr>
            <p:txBody>
              <a:bodyPr/>
              <a:lstStyle/>
              <a:p>
                <a:r>
                  <a:rPr lang="en-US">
                    <a:noFill/>
                  </a:rPr>
                  <a:t> </a:t>
                </a:r>
              </a:p>
            </p:txBody>
          </p:sp>
        </mc:Fallback>
      </mc:AlternateContent>
      <p:sp>
        <p:nvSpPr>
          <p:cNvPr id="15" name="TextBox 14">
            <a:extLst>
              <a:ext uri="{FF2B5EF4-FFF2-40B4-BE49-F238E27FC236}">
                <a16:creationId xmlns:a16="http://schemas.microsoft.com/office/drawing/2014/main" id="{C9F53D84-8977-463C-A68C-383689FE4921}"/>
              </a:ext>
            </a:extLst>
          </p:cNvPr>
          <p:cNvSpPr txBox="1"/>
          <p:nvPr/>
        </p:nvSpPr>
        <p:spPr>
          <a:xfrm>
            <a:off x="5488867" y="3186942"/>
            <a:ext cx="6703133" cy="369332"/>
          </a:xfrm>
          <a:prstGeom prst="rect">
            <a:avLst/>
          </a:prstGeom>
          <a:noFill/>
        </p:spPr>
        <p:txBody>
          <a:bodyPr wrap="square" rtlCol="0">
            <a:spAutoFit/>
          </a:bodyPr>
          <a:lstStyle/>
          <a:p>
            <a:r>
              <a:rPr lang="en-GB" sz="900" i="1">
                <a:ea typeface="Cambria" panose="02040503050406030204" pitchFamily="18" charset="0"/>
                <a:cs typeface="Arabic Typesetting" panose="020B0604020202020204" pitchFamily="66" charset="-78"/>
              </a:rPr>
              <a:t>Background error for temperature, produced using the </a:t>
            </a:r>
            <a:r>
              <a:rPr lang="en-GB" sz="900" i="1" err="1">
                <a:ea typeface="Cambria" panose="02040503050406030204" pitchFamily="18" charset="0"/>
                <a:cs typeface="Arabic Typesetting" panose="020B0604020202020204" pitchFamily="66" charset="-78"/>
              </a:rPr>
              <a:t>binless</a:t>
            </a:r>
            <a:r>
              <a:rPr lang="en-GB" sz="900" i="1">
                <a:ea typeface="Cambria" panose="02040503050406030204" pitchFamily="18" charset="0"/>
                <a:cs typeface="Arabic Typesetting" panose="020B0604020202020204" pitchFamily="66" charset="-78"/>
              </a:rPr>
              <a:t> analysis of innovation method for error estimation. Used with the AS20 ocean nemo model and NEMOVar assimilation. Using satellite observations and model forecast for Winter 2014. </a:t>
            </a:r>
          </a:p>
        </p:txBody>
      </p:sp>
      <p:sp>
        <p:nvSpPr>
          <p:cNvPr id="16" name="TextBox 15">
            <a:extLst>
              <a:ext uri="{FF2B5EF4-FFF2-40B4-BE49-F238E27FC236}">
                <a16:creationId xmlns:a16="http://schemas.microsoft.com/office/drawing/2014/main" id="{5EB3D165-5D83-4FDB-9074-FC6234ABA02A}"/>
              </a:ext>
            </a:extLst>
          </p:cNvPr>
          <p:cNvSpPr txBox="1"/>
          <p:nvPr/>
        </p:nvSpPr>
        <p:spPr>
          <a:xfrm>
            <a:off x="371151" y="6205903"/>
            <a:ext cx="4952879" cy="646331"/>
          </a:xfrm>
          <a:prstGeom prst="rect">
            <a:avLst/>
          </a:prstGeom>
          <a:noFill/>
        </p:spPr>
        <p:txBody>
          <a:bodyPr wrap="square" rtlCol="0">
            <a:spAutoFit/>
          </a:bodyPr>
          <a:lstStyle/>
          <a:p>
            <a:r>
              <a:rPr lang="en-GB" sz="900" i="1">
                <a:ea typeface="Cambria" panose="02040503050406030204" pitchFamily="18" charset="0"/>
                <a:cs typeface="Arabic Typesetting" panose="020B0604020202020204" pitchFamily="66" charset="-78"/>
              </a:rPr>
              <a:t>Visual representation of the Hollingsworth and Lonnberg method of error estimation. The grey bars are the binned innovation covariances, the black curve is fit to this data ignoring the innovations at zero separation. The new value from this curve at zero separation is the background error variance. </a:t>
            </a:r>
          </a:p>
        </p:txBody>
      </p:sp>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33216" y="0"/>
            <a:ext cx="1258784" cy="440574"/>
          </a:xfrm>
          <a:prstGeom prst="rect">
            <a:avLst/>
          </a:prstGeom>
        </p:spPr>
      </p:pic>
    </p:spTree>
    <p:extLst>
      <p:ext uri="{BB962C8B-B14F-4D97-AF65-F5344CB8AC3E}">
        <p14:creationId xmlns:p14="http://schemas.microsoft.com/office/powerpoint/2010/main" val="45184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close up of a mans face&#10;&#10;Description automatically generated">
            <a:extLst>
              <a:ext uri="{FF2B5EF4-FFF2-40B4-BE49-F238E27FC236}">
                <a16:creationId xmlns:a16="http://schemas.microsoft.com/office/drawing/2014/main" id="{735C9472-7FFB-43B5-8793-B7C5ACDC535B}"/>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4022" t="8746" r="7882"/>
          <a:stretch/>
        </p:blipFill>
        <p:spPr>
          <a:xfrm>
            <a:off x="9194926" y="4004094"/>
            <a:ext cx="2800494" cy="2100370"/>
          </a:xfrm>
        </p:spPr>
      </p:pic>
      <p:pic>
        <p:nvPicPr>
          <p:cNvPr id="9" name="Content Placeholder 8" descr="A screenshot of a cell phone&#10;&#10;Description automatically generated">
            <a:extLst>
              <a:ext uri="{FF2B5EF4-FFF2-40B4-BE49-F238E27FC236}">
                <a16:creationId xmlns:a16="http://schemas.microsoft.com/office/drawing/2014/main" id="{4C3BBBE1-6A21-44D6-A44D-B96D9EABF530}"/>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4470" t="8746" r="7434"/>
          <a:stretch/>
        </p:blipFill>
        <p:spPr>
          <a:xfrm>
            <a:off x="6506198" y="3998050"/>
            <a:ext cx="2796935" cy="2104964"/>
          </a:xfrm>
        </p:spPr>
      </p:pic>
      <p:sp>
        <p:nvSpPr>
          <p:cNvPr id="5" name="Title 1">
            <a:extLst>
              <a:ext uri="{FF2B5EF4-FFF2-40B4-BE49-F238E27FC236}">
                <a16:creationId xmlns:a16="http://schemas.microsoft.com/office/drawing/2014/main" id="{66CB4215-818D-4F5B-9B42-0AF93D4915E1}"/>
              </a:ext>
            </a:extLst>
          </p:cNvPr>
          <p:cNvSpPr>
            <a:spLocks noGrp="1"/>
          </p:cNvSpPr>
          <p:nvPr>
            <p:ph type="title"/>
          </p:nvPr>
        </p:nvSpPr>
        <p:spPr>
          <a:xfrm>
            <a:off x="598258" y="77382"/>
            <a:ext cx="8596668" cy="640360"/>
          </a:xfrm>
        </p:spPr>
        <p:txBody>
          <a:bodyPr>
            <a:normAutofit/>
          </a:bodyPr>
          <a:lstStyle/>
          <a:p>
            <a:r>
              <a:rPr lang="en-GB" sz="3200">
                <a:ln w="0"/>
                <a:effectLst>
                  <a:outerShdw blurRad="38100" dist="25400" dir="5400000" algn="ctr" rotWithShape="0">
                    <a:srgbClr val="6E747A">
                      <a:alpha val="43000"/>
                    </a:srgbClr>
                  </a:outerShdw>
                </a:effectLst>
              </a:rPr>
              <a:t>Results of the </a:t>
            </a:r>
            <a:r>
              <a:rPr lang="en-GB" sz="3200" err="1">
                <a:ln w="0"/>
                <a:effectLst>
                  <a:outerShdw blurRad="38100" dist="25400" dir="5400000" algn="ctr" rotWithShape="0">
                    <a:srgbClr val="6E747A">
                      <a:alpha val="43000"/>
                    </a:srgbClr>
                  </a:outerShdw>
                </a:effectLst>
              </a:rPr>
              <a:t>binless</a:t>
            </a:r>
            <a:r>
              <a:rPr lang="en-GB" sz="3200">
                <a:ln w="0"/>
                <a:effectLst>
                  <a:outerShdw blurRad="38100" dist="25400" dir="5400000" algn="ctr" rotWithShape="0">
                    <a:srgbClr val="6E747A">
                      <a:alpha val="43000"/>
                    </a:srgbClr>
                  </a:outerShdw>
                </a:effectLst>
              </a:rPr>
              <a:t> analysis method</a:t>
            </a:r>
          </a:p>
        </p:txBody>
      </p:sp>
      <p:sp>
        <p:nvSpPr>
          <p:cNvPr id="18" name="TextBox 17">
            <a:extLst>
              <a:ext uri="{FF2B5EF4-FFF2-40B4-BE49-F238E27FC236}">
                <a16:creationId xmlns:a16="http://schemas.microsoft.com/office/drawing/2014/main" id="{3633D7A0-181F-4B56-ABFA-3F1826E47420}"/>
              </a:ext>
            </a:extLst>
          </p:cNvPr>
          <p:cNvSpPr txBox="1"/>
          <p:nvPr/>
        </p:nvSpPr>
        <p:spPr>
          <a:xfrm>
            <a:off x="400034" y="6137575"/>
            <a:ext cx="5625066" cy="646331"/>
          </a:xfrm>
          <a:prstGeom prst="rect">
            <a:avLst/>
          </a:prstGeom>
          <a:noFill/>
        </p:spPr>
        <p:txBody>
          <a:bodyPr wrap="square" rtlCol="0">
            <a:spAutoFit/>
          </a:bodyPr>
          <a:lstStyle/>
          <a:p>
            <a:r>
              <a:rPr lang="en-GB" sz="900" i="1">
                <a:ea typeface="Cambria" panose="02040503050406030204" pitchFamily="18" charset="0"/>
                <a:cs typeface="Arabic Typesetting" panose="020B0604020202020204" pitchFamily="66" charset="-78"/>
              </a:rPr>
              <a:t>The root mean square and mean of innovation error from assimilation runs using the error estimation from; the BAI method, the H-L method, and error values supplied to the Plymouth Ocean Forecasting Centre, from the Meteorological Office. The results are from a four week assimilation run for summer (left) and winter (right) 2014. </a:t>
            </a:r>
          </a:p>
        </p:txBody>
      </p:sp>
      <p:pic>
        <p:nvPicPr>
          <p:cNvPr id="22" name="Picture 21" descr="A picture containing text, map&#10;&#10;Description automatically generated">
            <a:extLst>
              <a:ext uri="{FF2B5EF4-FFF2-40B4-BE49-F238E27FC236}">
                <a16:creationId xmlns:a16="http://schemas.microsoft.com/office/drawing/2014/main" id="{BF9ABFD7-BF7E-4066-A7DA-54DE507A1EF0}"/>
              </a:ext>
            </a:extLst>
          </p:cNvPr>
          <p:cNvPicPr>
            <a:picLocks noChangeAspect="1"/>
          </p:cNvPicPr>
          <p:nvPr/>
        </p:nvPicPr>
        <p:blipFill rotWithShape="1">
          <a:blip r:embed="rId4">
            <a:extLst>
              <a:ext uri="{28A0092B-C50C-407E-A947-70E740481C1C}">
                <a14:useLocalDpi xmlns:a14="http://schemas.microsoft.com/office/drawing/2010/main" val="0"/>
              </a:ext>
            </a:extLst>
          </a:blip>
          <a:srcRect l="6453" t="5385" b="-1"/>
          <a:stretch/>
        </p:blipFill>
        <p:spPr>
          <a:xfrm>
            <a:off x="3212567" y="4004095"/>
            <a:ext cx="2812533" cy="2133480"/>
          </a:xfrm>
          <a:prstGeom prst="rect">
            <a:avLst/>
          </a:prstGeom>
        </p:spPr>
      </p:pic>
      <p:pic>
        <p:nvPicPr>
          <p:cNvPr id="20" name="Picture 19" descr="A close up of a map&#10;&#10;Description automatically generated">
            <a:extLst>
              <a:ext uri="{FF2B5EF4-FFF2-40B4-BE49-F238E27FC236}">
                <a16:creationId xmlns:a16="http://schemas.microsoft.com/office/drawing/2014/main" id="{F24721C1-BDC1-4D1C-9434-4036F40B4595}"/>
              </a:ext>
            </a:extLst>
          </p:cNvPr>
          <p:cNvPicPr>
            <a:picLocks noChangeAspect="1"/>
          </p:cNvPicPr>
          <p:nvPr/>
        </p:nvPicPr>
        <p:blipFill rotWithShape="1">
          <a:blip r:embed="rId5">
            <a:extLst>
              <a:ext uri="{28A0092B-C50C-407E-A947-70E740481C1C}">
                <a14:useLocalDpi xmlns:a14="http://schemas.microsoft.com/office/drawing/2010/main" val="0"/>
              </a:ext>
            </a:extLst>
          </a:blip>
          <a:srcRect t="5385" r="6453"/>
          <a:stretch/>
        </p:blipFill>
        <p:spPr>
          <a:xfrm>
            <a:off x="400034" y="4004094"/>
            <a:ext cx="2812533" cy="2133481"/>
          </a:xfrm>
          <a:prstGeom prst="rect">
            <a:avLst/>
          </a:prstGeom>
        </p:spPr>
      </p:pic>
      <p:sp>
        <p:nvSpPr>
          <p:cNvPr id="23" name="TextBox 22">
            <a:extLst>
              <a:ext uri="{FF2B5EF4-FFF2-40B4-BE49-F238E27FC236}">
                <a16:creationId xmlns:a16="http://schemas.microsoft.com/office/drawing/2014/main" id="{45BD55AB-E467-4DC0-B468-8E3FF2CC212F}"/>
              </a:ext>
            </a:extLst>
          </p:cNvPr>
          <p:cNvSpPr txBox="1"/>
          <p:nvPr/>
        </p:nvSpPr>
        <p:spPr>
          <a:xfrm>
            <a:off x="6826693" y="6103014"/>
            <a:ext cx="4952879" cy="646331"/>
          </a:xfrm>
          <a:prstGeom prst="rect">
            <a:avLst/>
          </a:prstGeom>
          <a:noFill/>
        </p:spPr>
        <p:txBody>
          <a:bodyPr wrap="square" rtlCol="0">
            <a:spAutoFit/>
          </a:bodyPr>
          <a:lstStyle/>
          <a:p>
            <a:r>
              <a:rPr lang="en-GB" sz="900" i="1">
                <a:ea typeface="Cambria" panose="02040503050406030204" pitchFamily="18" charset="0"/>
                <a:cs typeface="Arabic Typesetting" panose="020B0604020202020204" pitchFamily="66" charset="-78"/>
              </a:rPr>
              <a:t>The discordance of the BAI and H-L methods when operating with a subset of observations. The percent's used in the above plots are; 1, 10, 30, 50, 70, 90, and 100%. The figure on the left is for the standard deviations of the error estimation methods, and the left is for the short length-scale ratio.</a:t>
            </a:r>
          </a:p>
        </p:txBody>
      </p:sp>
      <p:sp>
        <p:nvSpPr>
          <p:cNvPr id="24" name="TextBox 23">
            <a:extLst>
              <a:ext uri="{FF2B5EF4-FFF2-40B4-BE49-F238E27FC236}">
                <a16:creationId xmlns:a16="http://schemas.microsoft.com/office/drawing/2014/main" id="{BFB5E9F3-F7A8-4B52-A8BC-D2876E4375F6}"/>
              </a:ext>
            </a:extLst>
          </p:cNvPr>
          <p:cNvSpPr txBox="1"/>
          <p:nvPr/>
        </p:nvSpPr>
        <p:spPr>
          <a:xfrm>
            <a:off x="598258" y="657874"/>
            <a:ext cx="9452636" cy="3231654"/>
          </a:xfrm>
          <a:prstGeom prst="rect">
            <a:avLst/>
          </a:prstGeom>
          <a:noFill/>
        </p:spPr>
        <p:txBody>
          <a:bodyPr wrap="square" rtlCol="0">
            <a:spAutoFit/>
          </a:bodyPr>
          <a:lstStyle/>
          <a:p>
            <a:r>
              <a:rPr lang="en-GB" sz="1200"/>
              <a:t>We have been able to apply both the H-L and BAI method to the AS20 NEMO model, using forecasts from a year long NEMOVar assimilation. In order to asses the ability of the methods we have shown the results of two independent experiments. The first is the RMSE and mean of innovation error from NEMOVar assimilation forecasts, and the second is a discordance relationship for the use with subsets of innovations.</a:t>
            </a:r>
          </a:p>
          <a:p>
            <a:endParaRPr lang="en-GB" sz="1200"/>
          </a:p>
          <a:p>
            <a:r>
              <a:rPr lang="en-GB" sz="1200"/>
              <a:t>The NEMOVar assessment also uses the original standard deviation supplied to us from the Met Office, this ensures our attempts of independently applying the methods are sufficiently accurate. We can see that error changes in time, and that on certain days each method performs better or worse, but in general it seems that the BAI method is able to produce error estimates at a similar accuracy.</a:t>
            </a:r>
          </a:p>
          <a:p>
            <a:endParaRPr lang="en-GB" sz="1200"/>
          </a:p>
          <a:p>
            <a:r>
              <a:rPr lang="en-GB" sz="1200"/>
              <a:t>The discordance plot is produced as a measure of how the methods deteriorate when using smaller subsets. We calculate the value of discordance using the result from the full set of observations for each method, as the truth or optimum solution. This results suggests a similar conclusion as the first, that our method is able to compete with operational methods.</a:t>
            </a:r>
          </a:p>
          <a:p>
            <a:endParaRPr lang="en-GB" sz="1200"/>
          </a:p>
          <a:p>
            <a:r>
              <a:rPr lang="en-GB" sz="1200"/>
              <a:t>As we have removed some of the negatives from the H-L theory, we consider the BAI method a more statistically robust approach. Despite there being no improvements in the results, we are able to create a comparable estimate of background error without the need for spatial binning of innovations, or any type of curve fitting. Since we do not curve fit, we can easily apply the BAI method to any form of covariance modelling, including multi-dimensional and anisotropic options. </a:t>
            </a:r>
          </a:p>
        </p:txBody>
      </p:sp>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33216" y="0"/>
            <a:ext cx="1258784" cy="440574"/>
          </a:xfrm>
          <a:prstGeom prst="rect">
            <a:avLst/>
          </a:prstGeom>
        </p:spPr>
      </p:pic>
    </p:spTree>
    <p:extLst>
      <p:ext uri="{BB962C8B-B14F-4D97-AF65-F5344CB8AC3E}">
        <p14:creationId xmlns:p14="http://schemas.microsoft.com/office/powerpoint/2010/main" val="2202299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6815"/>
          </a:xfrm>
        </p:spPr>
        <p:txBody>
          <a:bodyPr/>
          <a:lstStyle/>
          <a:p>
            <a:r>
              <a:rPr lang="en-GB"/>
              <a:t>Additional results and Conclusion</a:t>
            </a:r>
          </a:p>
        </p:txBody>
      </p:sp>
      <p:sp>
        <p:nvSpPr>
          <p:cNvPr id="3" name="Content Placeholder 2"/>
          <p:cNvSpPr>
            <a:spLocks noGrp="1"/>
          </p:cNvSpPr>
          <p:nvPr>
            <p:ph sz="half" idx="1"/>
          </p:nvPr>
        </p:nvSpPr>
        <p:spPr>
          <a:xfrm>
            <a:off x="677334" y="1670138"/>
            <a:ext cx="9613822" cy="5046546"/>
          </a:xfrm>
        </p:spPr>
        <p:txBody>
          <a:bodyPr>
            <a:normAutofit lnSpcReduction="10000"/>
          </a:bodyPr>
          <a:lstStyle/>
          <a:p>
            <a:pPr>
              <a:spcBef>
                <a:spcPts val="1800"/>
              </a:spcBef>
            </a:pPr>
            <a:r>
              <a:rPr lang="en-GB"/>
              <a:t>Our alternate approach is a simpler methods, where we do not use bins or a curve fitting scheme, but are still able to return the background error statistics. We still use the the innovation error, and the same assumptions on background and observational error that the H-L method uses. </a:t>
            </a:r>
          </a:p>
          <a:p>
            <a:pPr>
              <a:spcBef>
                <a:spcPts val="1800"/>
              </a:spcBef>
            </a:pPr>
            <a:endParaRPr lang="en-GB"/>
          </a:p>
          <a:p>
            <a:pPr>
              <a:spcBef>
                <a:spcPts val="1800"/>
              </a:spcBef>
            </a:pPr>
            <a:r>
              <a:rPr lang="en-GB"/>
              <a:t>The BAI method is able to produce the background error standard deviation and length-scale ratio as required for NEMOVar, with comparable accuracy to the current methods.</a:t>
            </a:r>
          </a:p>
          <a:p>
            <a:pPr>
              <a:spcBef>
                <a:spcPts val="1800"/>
              </a:spcBef>
            </a:pPr>
            <a:endParaRPr lang="en-GB"/>
          </a:p>
          <a:p>
            <a:pPr>
              <a:spcBef>
                <a:spcPts val="1800"/>
              </a:spcBef>
            </a:pPr>
            <a:r>
              <a:rPr lang="en-GB"/>
              <a:t>A large benefits of using the BAI is that the covariance model is fully flexible.  We are able to apply the error estimation to any form of covariance modelling, including two dimensional and anisotropic. </a:t>
            </a:r>
          </a:p>
          <a:p>
            <a:pPr>
              <a:spcBef>
                <a:spcPts val="1800"/>
              </a:spcBef>
            </a:pPr>
            <a:endParaRPr lang="en-GB"/>
          </a:p>
          <a:p>
            <a:pPr marL="0" indent="0" algn="ctr">
              <a:spcBef>
                <a:spcPts val="1800"/>
              </a:spcBef>
              <a:buNone/>
            </a:pPr>
            <a:r>
              <a:rPr lang="en-GB" sz="3200"/>
              <a:t>Feel free to ask me any questions in the live chat.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33216" y="0"/>
            <a:ext cx="1258784" cy="440574"/>
          </a:xfrm>
          <a:prstGeom prst="rect">
            <a:avLst/>
          </a:prstGeom>
        </p:spPr>
      </p:pic>
    </p:spTree>
    <p:extLst>
      <p:ext uri="{BB962C8B-B14F-4D97-AF65-F5344CB8AC3E}">
        <p14:creationId xmlns:p14="http://schemas.microsoft.com/office/powerpoint/2010/main" val="9751633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AD5CA3D3F4A414789FBB339E1C2D0AA" ma:contentTypeVersion="12" ma:contentTypeDescription="Create a new document." ma:contentTypeScope="" ma:versionID="574e60a96dea99713940240b982361ef">
  <xsd:schema xmlns:xsd="http://www.w3.org/2001/XMLSchema" xmlns:xs="http://www.w3.org/2001/XMLSchema" xmlns:p="http://schemas.microsoft.com/office/2006/metadata/properties" xmlns:ns3="acecbfb3-ff1b-4612-9031-24408b90de84" xmlns:ns4="147715ba-a77b-406f-aabb-5ab507d9a14f" targetNamespace="http://schemas.microsoft.com/office/2006/metadata/properties" ma:root="true" ma:fieldsID="08571ba6ba5c3d41f534f68c2ff8275d" ns3:_="" ns4:_="">
    <xsd:import namespace="acecbfb3-ff1b-4612-9031-24408b90de84"/>
    <xsd:import namespace="147715ba-a77b-406f-aabb-5ab507d9a14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AutoKeyPoints" minOccurs="0"/>
                <xsd:element ref="ns3:MediaServiceKeyPoints"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ecbfb3-ff1b-4612-9031-24408b90de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7715ba-a77b-406f-aabb-5ab507d9a14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2A01EA-2A61-432B-9A76-6571B03AC14A}">
  <ds:schemaRefs>
    <ds:schemaRef ds:uri="147715ba-a77b-406f-aabb-5ab507d9a14f"/>
    <ds:schemaRef ds:uri="acecbfb3-ff1b-4612-9031-24408b90de8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B69FE71-D76C-4CD1-8A51-4EA2230A7328}">
  <ds:schemaRefs>
    <ds:schemaRef ds:uri="147715ba-a77b-406f-aabb-5ab507d9a14f"/>
    <ds:schemaRef ds:uri="acecbfb3-ff1b-4612-9031-24408b90de8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F299E52-3AD1-47AD-A8E7-CF4425CD87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Facet</vt:lpstr>
      <vt:lpstr>Binless analysis of innovations approach for error covariance modelling coefficients.</vt:lpstr>
      <vt:lpstr>Background error estimation for assimilation.</vt:lpstr>
      <vt:lpstr>Results of the binless analysis method</vt:lpstr>
      <vt:lpstr>Additional results and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Binless analysis of innovations approach for error covariance modelling coefficients.</dc:title>
  <dc:creator>Lewis Samson</dc:creator>
  <cp:revision>1</cp:revision>
  <dcterms:created xsi:type="dcterms:W3CDTF">2020-04-25T10:16:55Z</dcterms:created>
  <dcterms:modified xsi:type="dcterms:W3CDTF">2020-04-29T15:39:15Z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0x0101001AD5CA3D3F4A414789FBB339E1C2D0AA</vt:lpwstr>
  </property>
</Properties>
</file>