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5" r:id="rId4"/>
    <p:sldId id="259" r:id="rId5"/>
    <p:sldId id="261" r:id="rId6"/>
    <p:sldId id="267" r:id="rId7"/>
    <p:sldId id="262" r:id="rId8"/>
    <p:sldId id="263" r:id="rId9"/>
    <p:sldId id="269" r:id="rId10"/>
    <p:sldId id="268" r:id="rId11"/>
    <p:sldId id="264" r:id="rId12"/>
    <p:sldId id="270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1"/>
  </p:normalViewPr>
  <p:slideViewPr>
    <p:cSldViewPr snapToGrid="0" snapToObjects="1">
      <p:cViewPr varScale="1">
        <p:scale>
          <a:sx n="104" d="100"/>
          <a:sy n="104" d="100"/>
        </p:scale>
        <p:origin x="3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3C483-D39D-EB4F-9ABF-9A9B9CB6453D}" type="datetimeFigureOut">
              <a:rPr lang="en-US" smtClean="0"/>
              <a:t>4/22/20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0F970-5AD4-3940-963C-CE8B31FCE16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80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0F970-5AD4-3940-963C-CE8B31FCE1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10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DDD647-ED31-704D-A15D-85C5A2868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0D927D9-F11C-1D44-AD62-652A7B34C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07E3C2F-334D-BA42-BE87-DEC984B1D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EEB7-E66A-CB40-837D-52C2CFC1CA31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D1BCFD-9FCB-F04E-917B-96F5CD320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5C7DD6-B712-2042-9342-B185E2CF1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07FE-C3A0-E543-9732-13D69A9166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0133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4BEABD-614E-004F-94D8-D27AF2679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0F4986D-05A9-CC49-A146-FD79B6197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CE7584-885B-0245-888B-779A89EF8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EEB7-E66A-CB40-837D-52C2CFC1CA31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9724C0-A052-3A48-AF0B-A781198D4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E722D2-785E-2E4A-8D6C-D5AF22F1B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07FE-C3A0-E543-9732-13D69A9166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4529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B8497EB-EFFC-5C4A-91C6-A1C0B77C90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D3E0DDE-3806-A64E-BA99-8433516D5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697981-1E24-9C4D-A32C-39064C9CB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EEB7-E66A-CB40-837D-52C2CFC1CA31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4EC926-8091-D54B-AA64-EB49B270A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E22BC5-C383-3F49-B9DE-6CA39B055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07FE-C3A0-E543-9732-13D69A9166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194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38B490-0744-4642-B59C-2C2A5EEDC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4855BC-2BE8-CE4A-921A-6430FC785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F8D73F-DF8E-2A4E-952F-03946819C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EEB7-E66A-CB40-837D-52C2CFC1CA31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EAEF7E-3660-394D-A1E1-099453876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FAA0D7-7156-944B-A068-ACA88672B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07FE-C3A0-E543-9732-13D69A9166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8105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BF1BCA-497E-7347-8EB6-F81982F0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B33044-F1B2-9E49-B118-D8A1A6674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681571E-3156-E440-9D69-15435C502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EEB7-E66A-CB40-837D-52C2CFC1CA31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A722B8-1421-4D4E-BA4C-EC7C0731C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65109F-D77F-034F-84DD-FC80D6BF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07FE-C3A0-E543-9732-13D69A9166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7882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A6F50A-7F0E-9F4B-848A-65EF9B5D6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9D0188-E255-0D46-BC7E-84FC75742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63D259D-942F-FF48-BD7B-B673EBFF2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651C689-CE22-3340-BD14-D03469BA7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EEB7-E66A-CB40-837D-52C2CFC1CA31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E65FFA5-F767-0D4C-A45D-21C5E443A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1DD8C91-26B0-1C45-B235-737BEC79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07FE-C3A0-E543-9732-13D69A9166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215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3B945B-0198-5142-AA23-954AC6138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5EC3949-81E2-184D-B863-1C7176A0E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DE41B0E-2FE2-6C45-9A6B-807BC55DA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6B80B9E-E68C-EA44-AD5C-41701CCA0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2D08843-F058-3E4E-9830-6DAF041F6F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900B666-9039-BD47-BCC4-D992F665A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EEB7-E66A-CB40-837D-52C2CFC1CA31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CE5EDE0-11C0-7644-8FDD-411E4C83A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C4F6F28-8A5F-B24A-AEE9-090338E8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07FE-C3A0-E543-9732-13D69A9166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739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D044E5-914D-104F-9572-680A4525B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DEADC51-440B-874D-B3AA-AA0BF196B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EEB7-E66A-CB40-837D-52C2CFC1CA31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78AD14-9587-B24F-B0B1-00DE8717E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982C989-7825-A442-987D-6F93EAD7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07FE-C3A0-E543-9732-13D69A9166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4815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7808BFC-EABA-8E41-B24D-F5CB85EE3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EEB7-E66A-CB40-837D-52C2CFC1CA31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2308645-2ABD-474D-A92A-62F91C883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74B773-3CAA-5743-BE44-4E1720B19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07FE-C3A0-E543-9732-13D69A9166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0001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2E76BF-653A-1748-B92B-FDBB18FD0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FF9B46-4A7B-4A4A-9BC2-85D47EF86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837F04B-E324-2541-817E-459F64E91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4F70E5A-306B-9241-8D8B-9821A8C94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EEB7-E66A-CB40-837D-52C2CFC1CA31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E5CC281-08BB-E94D-A327-4F09A6D1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329C26E-33AC-1042-B984-53BE8688E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07FE-C3A0-E543-9732-13D69A9166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949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452FD2-B89E-A845-850D-57B3C5298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73AD1A1-800A-234C-AD37-D707D87BA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B23DA7C-D770-9343-B705-0930C17D7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E2A65FF-468B-8B41-98ED-ACB6B0A2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EEB7-E66A-CB40-837D-52C2CFC1CA31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C07C44-F8C1-C942-857C-C149C4A47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9C55716-9CFC-1B44-9A1F-F8EEB5E49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07FE-C3A0-E543-9732-13D69A9166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3468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BE13661-F3C8-5F47-AA70-7BD8281FD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87ED11D-BAA4-5842-A519-472FC8651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4AEB87-C886-FB41-A331-09FEADA79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6EEB7-E66A-CB40-837D-52C2CFC1CA31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AC0F62-B625-E448-A3A1-6277CA8802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750D8F-A7CE-D541-B766-6252BF67A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307FE-C3A0-E543-9732-13D69A9166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5404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C603C3C-6985-B045-98E8-99D9ADAFB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8900"/>
            <a:ext cx="1219200" cy="4191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363C057-B560-704D-8DBE-A6A6E523005D}"/>
              </a:ext>
            </a:extLst>
          </p:cNvPr>
          <p:cNvSpPr txBox="1"/>
          <p:nvPr/>
        </p:nvSpPr>
        <p:spPr>
          <a:xfrm>
            <a:off x="833718" y="316445"/>
            <a:ext cx="11134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latin typeface="Garamond" panose="02020404030301010803" pitchFamily="18" charset="0"/>
                <a:cs typeface="Calibri" panose="020F0502020204030204" pitchFamily="34" charset="0"/>
              </a:rPr>
              <a:t>ON THE MORPHODYNAMIC</a:t>
            </a:r>
          </a:p>
          <a:p>
            <a:pPr algn="ctr"/>
            <a:r>
              <a:rPr lang="it-IT" sz="4000" b="1" dirty="0">
                <a:latin typeface="Garamond" panose="02020404030301010803" pitchFamily="18" charset="0"/>
                <a:cs typeface="Calibri" panose="020F0502020204030204" pitchFamily="34" charset="0"/>
              </a:rPr>
              <a:t> EQUILIBRIUM OF TIDAL BIFURCATIONS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03B8FEF-54E7-624C-90B0-61DBBCFC3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600" y="4390570"/>
            <a:ext cx="3454400" cy="246742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3DB6320-A8A0-B846-BF93-DEF7A80D2B89}"/>
              </a:ext>
            </a:extLst>
          </p:cNvPr>
          <p:cNvSpPr txBox="1"/>
          <p:nvPr/>
        </p:nvSpPr>
        <p:spPr>
          <a:xfrm>
            <a:off x="833718" y="2634262"/>
            <a:ext cx="108328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dirty="0">
                <a:latin typeface="Garamond" panose="02020404030301010803" pitchFamily="18" charset="0"/>
              </a:rPr>
              <a:t>Niccolò Ragno, Nicoletta Tambroni, and Michele Bolla Pittaluga</a:t>
            </a:r>
          </a:p>
        </p:txBody>
      </p:sp>
      <p:pic>
        <p:nvPicPr>
          <p:cNvPr id="1025" name="Picture 1" descr="page1image33096304">
            <a:extLst>
              <a:ext uri="{FF2B5EF4-FFF2-40B4-BE49-F238E27FC236}">
                <a16:creationId xmlns:a16="http://schemas.microsoft.com/office/drawing/2014/main" id="{04C6FD7D-5013-A346-8067-0D7BE3D8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803" y="5310000"/>
            <a:ext cx="4295464" cy="11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975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C603C3C-6985-B045-98E8-99D9ADAFB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8900"/>
            <a:ext cx="1219200" cy="4191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363C057-B560-704D-8DBE-A6A6E523005D}"/>
              </a:ext>
            </a:extLst>
          </p:cNvPr>
          <p:cNvSpPr txBox="1"/>
          <p:nvPr/>
        </p:nvSpPr>
        <p:spPr>
          <a:xfrm>
            <a:off x="833718" y="268941"/>
            <a:ext cx="11134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Garamond" panose="02020404030301010803" pitchFamily="18" charset="0"/>
                <a:cs typeface="Calibri" panose="020F0502020204030204" pitchFamily="34" charset="0"/>
              </a:rPr>
              <a:t>RESULTS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D306AC-B0A4-6147-93FC-0A53A0A3BA6A}"/>
              </a:ext>
            </a:extLst>
          </p:cNvPr>
          <p:cNvSpPr txBox="1"/>
          <p:nvPr/>
        </p:nvSpPr>
        <p:spPr>
          <a:xfrm>
            <a:off x="481263" y="1053771"/>
            <a:ext cx="68098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latin typeface="Garamond" panose="02020404030301010803" pitchFamily="18" charset="0"/>
              </a:rPr>
              <a:t>Numerical solution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AA3E9C3-4E2A-7C40-B79C-56A3481C5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049" y="1456266"/>
            <a:ext cx="6884476" cy="45842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C9531775-D90C-034A-884A-0EFC328B5392}"/>
                  </a:ext>
                </a:extLst>
              </p:cNvPr>
              <p:cNvSpPr txBox="1"/>
              <p:nvPr/>
            </p:nvSpPr>
            <p:spPr>
              <a:xfrm>
                <a:off x="1519518" y="4710749"/>
                <a:ext cx="4346231" cy="69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it-IT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it-IT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9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C9531775-D90C-034A-884A-0EFC328B5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518" y="4710749"/>
                <a:ext cx="4346231" cy="691023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A27FF358-1DDA-1A43-B128-970CE256C9E3}"/>
              </a:ext>
            </a:extLst>
          </p:cNvPr>
          <p:cNvSpPr txBox="1"/>
          <p:nvPr/>
        </p:nvSpPr>
        <p:spPr>
          <a:xfrm>
            <a:off x="622939" y="4867042"/>
            <a:ext cx="306969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Garamond" panose="02020404030301010803" pitchFamily="18" charset="0"/>
              </a:rPr>
              <a:t>Discharge asymmetry: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D1E6E16E-3328-F244-89A9-38BFAF555EDC}"/>
                  </a:ext>
                </a:extLst>
              </p:cNvPr>
              <p:cNvSpPr txBox="1"/>
              <p:nvPr/>
            </p:nvSpPr>
            <p:spPr>
              <a:xfrm>
                <a:off x="622938" y="2043953"/>
                <a:ext cx="435417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002060"/>
                  </a:buClr>
                  <a:buFont typeface="Wingdings" pitchFamily="2" charset="2"/>
                  <a:buChar char="§"/>
                </a:pPr>
                <a:r>
                  <a:rPr lang="en-US" sz="1900" dirty="0">
                    <a:latin typeface="Garamond" panose="02020404030301010803" pitchFamily="18" charset="0"/>
                  </a:rPr>
                  <a:t>Symmetrical boundary conditions: </a:t>
                </a:r>
              </a:p>
              <a:p>
                <a:pPr>
                  <a:buClr>
                    <a:srgbClr val="002060"/>
                  </a:buClr>
                </a:pPr>
                <a:r>
                  <a:rPr lang="en-US" sz="1900" dirty="0">
                    <a:latin typeface="Garamond" panose="02020404030301010803" pitchFamily="18" charset="0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9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19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sz="19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9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9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19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900" dirty="0"/>
                  <a:t>   </a:t>
                </a:r>
                <a:r>
                  <a:rPr lang="en-US" sz="1900" dirty="0">
                    <a:latin typeface="Garamond" panose="02020404030301010803" pitchFamily="18" charset="0"/>
                  </a:rPr>
                  <a:t>and</a:t>
                </a:r>
                <a:r>
                  <a:rPr lang="en-US" sz="19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sz="19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900" dirty="0"/>
                  <a:t> </a:t>
                </a:r>
              </a:p>
              <a:p>
                <a:pPr>
                  <a:buClr>
                    <a:srgbClr val="002060"/>
                  </a:buClr>
                </a:pPr>
                <a:endParaRPr lang="en-US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D1E6E16E-3328-F244-89A9-38BFAF555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8" y="2043953"/>
                <a:ext cx="4354175" cy="954107"/>
              </a:xfrm>
              <a:prstGeom prst="rect">
                <a:avLst/>
              </a:prstGeom>
              <a:blipFill>
                <a:blip r:embed="rId5"/>
                <a:stretch>
                  <a:fillRect l="-872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BA845989-96B9-934C-95AF-05F63D86B738}"/>
                  </a:ext>
                </a:extLst>
              </p:cNvPr>
              <p:cNvSpPr txBox="1"/>
              <p:nvPr/>
            </p:nvSpPr>
            <p:spPr>
              <a:xfrm>
                <a:off x="628424" y="2719641"/>
                <a:ext cx="4499161" cy="2139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002060"/>
                  </a:buClr>
                  <a:buFont typeface="Wingdings" pitchFamily="2" charset="2"/>
                  <a:buChar char="§"/>
                </a:pPr>
                <a:r>
                  <a:rPr lang="en-US" sz="1900" dirty="0">
                    <a:latin typeface="Garamond" panose="02020404030301010803" pitchFamily="18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it-IT" sz="19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it-IT" sz="1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it-IT" sz="1900" b="0" i="1" smtClean="0">
                            <a:latin typeface="Cambria Math" panose="02040503050406030204" pitchFamily="18" charset="0"/>
                          </a:rPr>
                          <m:t>𝑐𝑟</m:t>
                        </m:r>
                      </m:sub>
                    </m:sSub>
                    <m:r>
                      <a:rPr lang="it-IT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900" dirty="0">
                    <a:latin typeface="Garamond" panose="02020404030301010803" pitchFamily="18" charset="0"/>
                  </a:rPr>
                  <a:t> </a:t>
                </a:r>
                <a:r>
                  <a:rPr lang="en-US" sz="1900" b="1" dirty="0">
                    <a:latin typeface="Garamond" panose="02020404030301010803" pitchFamily="18" charset="0"/>
                  </a:rPr>
                  <a:t>equal partition </a:t>
                </a:r>
                <a:r>
                  <a:rPr lang="en-US" sz="1900" dirty="0">
                    <a:latin typeface="Garamond" panose="02020404030301010803" pitchFamily="18" charset="0"/>
                  </a:rPr>
                  <a:t>of water and sediment fluxes</a:t>
                </a:r>
              </a:p>
              <a:p>
                <a:pPr marL="285750" indent="-285750">
                  <a:buClr>
                    <a:srgbClr val="002060"/>
                  </a:buClr>
                  <a:buFont typeface="Wingdings" pitchFamily="2" charset="2"/>
                  <a:buChar char="§"/>
                </a:pPr>
                <a:r>
                  <a:rPr lang="en-US" sz="1900" dirty="0">
                    <a:latin typeface="Garamond" panose="02020404030301010803" pitchFamily="18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it-IT" sz="19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it-IT" sz="1900" i="1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it-IT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it-IT" sz="1900" i="1">
                            <a:latin typeface="Cambria Math" panose="02040503050406030204" pitchFamily="18" charset="0"/>
                          </a:rPr>
                          <m:t>𝑐𝑟</m:t>
                        </m:r>
                      </m:sub>
                    </m:sSub>
                    <m:r>
                      <a:rPr lang="it-IT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900" dirty="0">
                    <a:latin typeface="Garamond" panose="02020404030301010803" pitchFamily="18" charset="0"/>
                  </a:rPr>
                  <a:t> </a:t>
                </a:r>
                <a:r>
                  <a:rPr lang="en-US" sz="1900" b="1" dirty="0">
                    <a:latin typeface="Garamond" panose="02020404030301010803" pitchFamily="18" charset="0"/>
                  </a:rPr>
                  <a:t>one branch</a:t>
                </a:r>
                <a:r>
                  <a:rPr lang="en-US" sz="1900" dirty="0">
                    <a:latin typeface="Garamond" panose="02020404030301010803" pitchFamily="18" charset="0"/>
                  </a:rPr>
                  <a:t> is </a:t>
                </a:r>
                <a:r>
                  <a:rPr lang="en-US" sz="1900" b="1" dirty="0">
                    <a:latin typeface="Garamond" panose="02020404030301010803" pitchFamily="18" charset="0"/>
                  </a:rPr>
                  <a:t>favored	</a:t>
                </a:r>
              </a:p>
              <a:p>
                <a:pPr marL="285750" indent="-285750">
                  <a:buClr>
                    <a:srgbClr val="002060"/>
                  </a:buClr>
                  <a:buFont typeface="Wingdings" pitchFamily="2" charset="2"/>
                  <a:buChar char="§"/>
                </a:pPr>
                <a:r>
                  <a:rPr lang="en-US" sz="1900" dirty="0">
                    <a:latin typeface="Garamond" panose="02020404030301010803" pitchFamily="18" charset="0"/>
                  </a:rPr>
                  <a:t>Higher tidal amplitude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900" dirty="0">
                    <a:latin typeface="Garamond" panose="02020404030301010803" pitchFamily="18" charset="0"/>
                  </a:rPr>
                  <a:t> Reduced asymmetries </a:t>
                </a:r>
              </a:p>
              <a:p>
                <a:pPr>
                  <a:buClr>
                    <a:srgbClr val="002060"/>
                  </a:buClr>
                </a:pPr>
                <a:r>
                  <a:rPr lang="en-US" sz="1900" dirty="0">
                    <a:latin typeface="Garamond" panose="02020404030301010803" pitchFamily="18" charset="0"/>
                  </a:rPr>
                  <a:t>       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BA845989-96B9-934C-95AF-05F63D86B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24" y="2719641"/>
                <a:ext cx="4499161" cy="2139047"/>
              </a:xfrm>
              <a:prstGeom prst="rect">
                <a:avLst/>
              </a:prstGeom>
              <a:blipFill>
                <a:blip r:embed="rId6"/>
                <a:stretch>
                  <a:fillRect l="-562" t="-588" r="-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6533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C603C3C-6985-B045-98E8-99D9ADAFB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8900"/>
            <a:ext cx="1219200" cy="4191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363C057-B560-704D-8DBE-A6A6E523005D}"/>
              </a:ext>
            </a:extLst>
          </p:cNvPr>
          <p:cNvSpPr txBox="1"/>
          <p:nvPr/>
        </p:nvSpPr>
        <p:spPr>
          <a:xfrm>
            <a:off x="833718" y="268941"/>
            <a:ext cx="11134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Garamond" panose="02020404030301010803" pitchFamily="18" charset="0"/>
                <a:cs typeface="Calibri" panose="020F0502020204030204" pitchFamily="34" charset="0"/>
              </a:rPr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6BCD8815-FF88-6545-8BA4-5AE6252105A0}"/>
                  </a:ext>
                </a:extLst>
              </p:cNvPr>
              <p:cNvSpPr txBox="1"/>
              <p:nvPr/>
            </p:nvSpPr>
            <p:spPr>
              <a:xfrm>
                <a:off x="497541" y="1627094"/>
                <a:ext cx="11322423" cy="5693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002060"/>
                  </a:buClr>
                  <a:buFont typeface="Wingdings" pitchFamily="2" charset="2"/>
                  <a:buChar char="§"/>
                </a:pPr>
                <a:r>
                  <a:rPr lang="en-US" sz="2000" b="1" dirty="0">
                    <a:latin typeface="Garamond" panose="02020404030301010803" pitchFamily="18" charset="0"/>
                  </a:rPr>
                  <a:t>KEY POINTS:</a:t>
                </a:r>
              </a:p>
              <a:p>
                <a:pPr marL="800100" lvl="1" indent="-342900">
                  <a:buClr>
                    <a:srgbClr val="002060"/>
                  </a:buClr>
                  <a:buFont typeface="Wingdings" pitchFamily="2" charset="2"/>
                  <a:buChar char="Ø"/>
                </a:pPr>
                <a:r>
                  <a:rPr lang="en-US" sz="2000" dirty="0">
                    <a:latin typeface="Garamond" panose="02020404030301010803" pitchFamily="18" charset="0"/>
                  </a:rPr>
                  <a:t>Even </a:t>
                </a:r>
                <a:r>
                  <a:rPr lang="en-US" sz="2000" b="1" dirty="0">
                    <a:latin typeface="Garamond" panose="02020404030301010803" pitchFamily="18" charset="0"/>
                  </a:rPr>
                  <a:t>small amplitude</a:t>
                </a:r>
                <a:r>
                  <a:rPr lang="en-US" sz="2000" dirty="0">
                    <a:latin typeface="Garamond" panose="02020404030301010803" pitchFamily="18" charset="0"/>
                  </a:rPr>
                  <a:t> tides can significantly affect the bifurcations morphodynamics </a:t>
                </a:r>
              </a:p>
              <a:p>
                <a:pPr marL="800100" lvl="1" indent="-342900">
                  <a:buClr>
                    <a:srgbClr val="002060"/>
                  </a:buClr>
                  <a:buFont typeface="Wingdings" pitchFamily="2" charset="2"/>
                  <a:buChar char="Ø"/>
                </a:pPr>
                <a:r>
                  <a:rPr lang="en-US" sz="2000" dirty="0">
                    <a:latin typeface="Garamond" panose="02020404030301010803" pitchFamily="18" charset="0"/>
                  </a:rPr>
                  <a:t>Tides tend to </a:t>
                </a:r>
                <a:r>
                  <a:rPr lang="en-US" sz="2000" b="1" dirty="0">
                    <a:latin typeface="Garamond" panose="02020404030301010803" pitchFamily="18" charset="0"/>
                  </a:rPr>
                  <a:t>reduce </a:t>
                </a:r>
                <a:r>
                  <a:rPr lang="en-US" sz="2000" dirty="0">
                    <a:latin typeface="Garamond" panose="02020404030301010803" pitchFamily="18" charset="0"/>
                  </a:rPr>
                  <a:t>the </a:t>
                </a:r>
                <a:r>
                  <a:rPr lang="en-US" sz="2000" b="1" dirty="0">
                    <a:latin typeface="Garamond" panose="02020404030301010803" pitchFamily="18" charset="0"/>
                  </a:rPr>
                  <a:t>inequalities</a:t>
                </a:r>
                <a:r>
                  <a:rPr lang="en-US" sz="2000" dirty="0">
                    <a:latin typeface="Garamond" panose="02020404030301010803" pitchFamily="18" charset="0"/>
                  </a:rPr>
                  <a:t> in sediment and discharge partition, with an increased possibility to </a:t>
                </a:r>
                <a:r>
                  <a:rPr lang="en-US" sz="2000" b="1" dirty="0">
                    <a:latin typeface="Garamond" panose="02020404030301010803" pitchFamily="18" charset="0"/>
                  </a:rPr>
                  <a:t>keep open </a:t>
                </a:r>
                <a:r>
                  <a:rPr lang="en-US" sz="2000" dirty="0">
                    <a:latin typeface="Garamond" panose="02020404030301010803" pitchFamily="18" charset="0"/>
                  </a:rPr>
                  <a:t>both channels in respect with the purely riverine case</a:t>
                </a:r>
              </a:p>
              <a:p>
                <a:pPr marL="800100" lvl="1" indent="-342900">
                  <a:buClr>
                    <a:srgbClr val="002060"/>
                  </a:buClr>
                  <a:buFont typeface="Wingdings" pitchFamily="2" charset="2"/>
                  <a:buChar char="Ø"/>
                </a:pPr>
                <a:r>
                  <a:rPr lang="en-US" sz="2000" dirty="0">
                    <a:latin typeface="Garamond" panose="02020404030301010803" pitchFamily="18" charset="0"/>
                  </a:rPr>
                  <a:t>The effect of the tidal oscillations is </a:t>
                </a:r>
                <a:r>
                  <a:rPr lang="en-US" sz="2000" b="1" dirty="0">
                    <a:latin typeface="Garamond" panose="02020404030301010803" pitchFamily="18" charset="0"/>
                  </a:rPr>
                  <a:t>inversely proportional</a:t>
                </a:r>
                <a:r>
                  <a:rPr lang="en-US" sz="2000" dirty="0">
                    <a:latin typeface="Garamond" panose="02020404030301010803" pitchFamily="18" charset="0"/>
                  </a:rPr>
                  <a:t> to the length of the branches</a:t>
                </a:r>
              </a:p>
              <a:p>
                <a:pPr marL="800100" lvl="1" indent="-342900">
                  <a:buClr>
                    <a:srgbClr val="002060"/>
                  </a:buClr>
                  <a:buFont typeface="Wingdings" pitchFamily="2" charset="2"/>
                  <a:buChar char="Ø"/>
                </a:pPr>
                <a:endParaRPr lang="en-US" dirty="0">
                  <a:latin typeface="Garamond" panose="02020404030301010803" pitchFamily="18" charset="0"/>
                </a:endParaRPr>
              </a:p>
              <a:p>
                <a:pPr marL="285750" indent="-285750">
                  <a:buClr>
                    <a:srgbClr val="002060"/>
                  </a:buClr>
                  <a:buFont typeface="Wingdings" pitchFamily="2" charset="2"/>
                  <a:buChar char="§"/>
                </a:pPr>
                <a:r>
                  <a:rPr lang="en-US" sz="2000" b="1" dirty="0">
                    <a:latin typeface="Garamond" panose="02020404030301010803" pitchFamily="18" charset="0"/>
                  </a:rPr>
                  <a:t>FUTURE WORK:</a:t>
                </a:r>
              </a:p>
              <a:p>
                <a:pPr marL="800100" lvl="1" indent="-342900">
                  <a:buClr>
                    <a:srgbClr val="002060"/>
                  </a:buClr>
                  <a:buFont typeface="Wingdings" pitchFamily="2" charset="2"/>
                  <a:buChar char="Ø"/>
                </a:pPr>
                <a:r>
                  <a:rPr lang="en-US" sz="2000" dirty="0">
                    <a:latin typeface="Garamond" panose="02020404030301010803" pitchFamily="18" charset="0"/>
                  </a:rPr>
                  <a:t>A systematic laboratory investigation would be needed</a:t>
                </a:r>
              </a:p>
              <a:p>
                <a:pPr marL="800100" lvl="1" indent="-342900">
                  <a:buClr>
                    <a:srgbClr val="002060"/>
                  </a:buClr>
                  <a:buFont typeface="Wingdings" pitchFamily="2" charset="2"/>
                  <a:buChar char="Ø"/>
                </a:pPr>
                <a:r>
                  <a:rPr lang="en-US" sz="2000" dirty="0">
                    <a:latin typeface="Garamond" panose="02020404030301010803" pitchFamily="18" charset="0"/>
                  </a:rPr>
                  <a:t>Extensions to finite tidal amplitudes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000" dirty="0">
                    <a:latin typeface="Garamond" panose="02020404030301010803" pitchFamily="18" charset="0"/>
                  </a:rPr>
                  <a:t>What happens if the node is affected by flow reversal due to the unsteadiness associated with the tidal motion? </a:t>
                </a:r>
              </a:p>
              <a:p>
                <a:pPr marL="800100" lvl="1" indent="-342900">
                  <a:buClr>
                    <a:srgbClr val="002060"/>
                  </a:buClr>
                  <a:buFont typeface="Wingdings" pitchFamily="2" charset="2"/>
                  <a:buChar char="Ø"/>
                </a:pPr>
                <a:r>
                  <a:rPr lang="en-US" sz="2000" dirty="0">
                    <a:latin typeface="Garamond" panose="02020404030301010803" pitchFamily="18" charset="0"/>
                  </a:rPr>
                  <a:t>How does a funnel-shaped geometry affect the stability?</a:t>
                </a:r>
              </a:p>
              <a:p>
                <a:pPr marL="800100" lvl="1" indent="-342900">
                  <a:buClr>
                    <a:srgbClr val="002060"/>
                  </a:buClr>
                  <a:buFont typeface="Wingdings" pitchFamily="2" charset="2"/>
                  <a:buChar char="Ø"/>
                </a:pPr>
                <a:r>
                  <a:rPr lang="en-US" sz="2000" dirty="0">
                    <a:latin typeface="Garamond" panose="02020404030301010803" pitchFamily="18" charset="0"/>
                  </a:rPr>
                  <a:t>What is the role of sediment cohesion?</a:t>
                </a:r>
              </a:p>
              <a:p>
                <a:pPr marL="800100" lvl="1" indent="-342900">
                  <a:buClr>
                    <a:srgbClr val="002060"/>
                  </a:buClr>
                  <a:buFont typeface="Wingdings" pitchFamily="2" charset="2"/>
                  <a:buChar char="Ø"/>
                </a:pPr>
                <a:endParaRPr lang="en-US" dirty="0">
                  <a:latin typeface="Garamond" panose="02020404030301010803" pitchFamily="18" charset="0"/>
                </a:endParaRPr>
              </a:p>
              <a:p>
                <a:pPr marL="800100" lvl="1" indent="-342900">
                  <a:buClr>
                    <a:srgbClr val="002060"/>
                  </a:buClr>
                  <a:buFont typeface="Wingdings" pitchFamily="2" charset="2"/>
                  <a:buChar char="Ø"/>
                </a:pPr>
                <a:endParaRPr lang="en-US" dirty="0">
                  <a:latin typeface="Garamond" panose="02020404030301010803" pitchFamily="18" charset="0"/>
                </a:endParaRPr>
              </a:p>
              <a:p>
                <a:pPr lvl="1">
                  <a:buClr>
                    <a:srgbClr val="002060"/>
                  </a:buClr>
                </a:pPr>
                <a:br>
                  <a:rPr lang="it-IT" dirty="0"/>
                </a:br>
                <a:endParaRPr lang="it-IT" dirty="0"/>
              </a:p>
              <a:p>
                <a:pPr lvl="1">
                  <a:buClr>
                    <a:srgbClr val="002060"/>
                  </a:buClr>
                </a:pPr>
                <a:br>
                  <a:rPr lang="it-IT" dirty="0"/>
                </a:br>
                <a:endParaRPr lang="it-IT" dirty="0"/>
              </a:p>
              <a:p>
                <a:pPr marL="800100" lvl="1" indent="-342900">
                  <a:buClr>
                    <a:srgbClr val="002060"/>
                  </a:buClr>
                  <a:buFont typeface="Wingdings" pitchFamily="2" charset="2"/>
                  <a:buChar char="Ø"/>
                </a:pPr>
                <a:endParaRPr lang="en-US" b="1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6BCD8815-FF88-6545-8BA4-5AE625210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541" y="1627094"/>
                <a:ext cx="11322423" cy="5693866"/>
              </a:xfrm>
              <a:prstGeom prst="rect">
                <a:avLst/>
              </a:prstGeom>
              <a:blipFill>
                <a:blip r:embed="rId3"/>
                <a:stretch>
                  <a:fillRect l="-336" t="-445" r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3013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1362C9B-CBE7-8840-854B-9BB33F6B9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76E42F-D355-FB4C-85BF-0C44C1A2F136}"/>
              </a:ext>
            </a:extLst>
          </p:cNvPr>
          <p:cNvSpPr txBox="1"/>
          <p:nvPr/>
        </p:nvSpPr>
        <p:spPr>
          <a:xfrm>
            <a:off x="6710082" y="3980329"/>
            <a:ext cx="50426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chemeClr val="bg1"/>
                </a:solidFill>
                <a:latin typeface="Garamond" panose="02020404030301010803" pitchFamily="18" charset="0"/>
              </a:rPr>
              <a:t>THANK YOU FOR THE ATTENTION!</a:t>
            </a:r>
          </a:p>
        </p:txBody>
      </p:sp>
    </p:spTree>
    <p:extLst>
      <p:ext uri="{BB962C8B-B14F-4D97-AF65-F5344CB8AC3E}">
        <p14:creationId xmlns:p14="http://schemas.microsoft.com/office/powerpoint/2010/main" val="1818907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C603C3C-6985-B045-98E8-99D9ADAFB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8900"/>
            <a:ext cx="1219200" cy="4191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363C057-B560-704D-8DBE-A6A6E523005D}"/>
              </a:ext>
            </a:extLst>
          </p:cNvPr>
          <p:cNvSpPr txBox="1"/>
          <p:nvPr/>
        </p:nvSpPr>
        <p:spPr>
          <a:xfrm>
            <a:off x="833718" y="268941"/>
            <a:ext cx="11134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Garamond" panose="02020404030301010803" pitchFamily="18" charset="0"/>
                <a:cs typeface="Calibri" panose="020F0502020204030204" pitchFamily="34" charset="0"/>
              </a:rPr>
              <a:t>INTRODUCTION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D5B15AB-0D7C-3647-8523-03552E428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019" y="2184401"/>
            <a:ext cx="4698999" cy="272683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77E4AB0-105C-A343-B577-ECE1552AD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18" y="2184400"/>
            <a:ext cx="4228054" cy="272683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A124BD3-385B-4049-8588-5373F88592A1}"/>
              </a:ext>
            </a:extLst>
          </p:cNvPr>
          <p:cNvSpPr txBox="1"/>
          <p:nvPr/>
        </p:nvSpPr>
        <p:spPr>
          <a:xfrm>
            <a:off x="609600" y="1244600"/>
            <a:ext cx="101473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it-IT" sz="2000" b="1" dirty="0">
                <a:latin typeface="Garamond" panose="02020404030301010803" pitchFamily="18" charset="0"/>
              </a:rPr>
              <a:t>Bifurcations</a:t>
            </a:r>
            <a:r>
              <a:rPr lang="it-IT" sz="2000" dirty="0">
                <a:latin typeface="Garamond" panose="02020404030301010803" pitchFamily="18" charset="0"/>
              </a:rPr>
              <a:t> are </a:t>
            </a:r>
            <a:r>
              <a:rPr lang="it-IT" sz="2000" dirty="0" err="1">
                <a:latin typeface="Garamond" panose="02020404030301010803" pitchFamily="18" charset="0"/>
              </a:rPr>
              <a:t>ubi</a:t>
            </a:r>
            <a:r>
              <a:rPr lang="en-US" sz="2000" dirty="0">
                <a:latin typeface="Garamond" panose="02020404030301010803" pitchFamily="18" charset="0"/>
              </a:rPr>
              <a:t>quitous features of multi-thread systems (braided rivers, </a:t>
            </a:r>
            <a:r>
              <a:rPr lang="en-US" sz="2000" b="1" dirty="0">
                <a:latin typeface="Garamond" panose="02020404030301010803" pitchFamily="18" charset="0"/>
              </a:rPr>
              <a:t>deltas</a:t>
            </a:r>
            <a:r>
              <a:rPr lang="en-US" sz="2000" dirty="0">
                <a:latin typeface="Garamond" panose="02020404030301010803" pitchFamily="18" charset="0"/>
              </a:rPr>
              <a:t>, river restoration solutions)</a:t>
            </a:r>
          </a:p>
          <a:p>
            <a:pPr marL="742950" lvl="1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endParaRPr lang="en-US" dirty="0">
              <a:latin typeface="Garamond" panose="02020404030301010803" pitchFamily="18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endParaRPr lang="it-IT" dirty="0">
              <a:latin typeface="Garamond" panose="02020404030301010803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D61D8BA-0707-7A40-BDEA-6B3F1A6A7320}"/>
              </a:ext>
            </a:extLst>
          </p:cNvPr>
          <p:cNvSpPr txBox="1"/>
          <p:nvPr/>
        </p:nvSpPr>
        <p:spPr>
          <a:xfrm>
            <a:off x="1140759" y="5553900"/>
            <a:ext cx="8386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             </a:t>
            </a:r>
            <a:r>
              <a:rPr lang="it-IT" sz="2000" b="1" dirty="0">
                <a:latin typeface="Garamond" panose="02020404030301010803" pitchFamily="18" charset="0"/>
              </a:rPr>
              <a:t>Why</a:t>
            </a:r>
            <a:r>
              <a:rPr lang="it-IT" sz="2000" dirty="0">
                <a:latin typeface="Garamond" panose="02020404030301010803" pitchFamily="18" charset="0"/>
              </a:rPr>
              <a:t> are</a:t>
            </a:r>
            <a:r>
              <a:rPr lang="en-US" sz="2000" dirty="0">
                <a:latin typeface="Garamond" panose="02020404030301010803" pitchFamily="18" charset="0"/>
              </a:rPr>
              <a:t> bifurcations important?</a:t>
            </a:r>
            <a:endParaRPr lang="it-IT" sz="2000" dirty="0">
              <a:latin typeface="Garamond" panose="02020404030301010803" pitchFamily="18" charset="0"/>
            </a:endParaRPr>
          </a:p>
        </p:txBody>
      </p:sp>
      <p:sp>
        <p:nvSpPr>
          <p:cNvPr id="17" name="Freccia destra 16">
            <a:extLst>
              <a:ext uri="{FF2B5EF4-FFF2-40B4-BE49-F238E27FC236}">
                <a16:creationId xmlns:a16="http://schemas.microsoft.com/office/drawing/2014/main" id="{2DB08BD7-7EA0-D14E-AF6C-43742AF65ED9}"/>
              </a:ext>
            </a:extLst>
          </p:cNvPr>
          <p:cNvSpPr/>
          <p:nvPr/>
        </p:nvSpPr>
        <p:spPr>
          <a:xfrm>
            <a:off x="833718" y="5626100"/>
            <a:ext cx="614082" cy="224933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82E0981-BA8F-CA48-84BD-00F93CD0EB98}"/>
              </a:ext>
            </a:extLst>
          </p:cNvPr>
          <p:cNvSpPr txBox="1"/>
          <p:nvPr/>
        </p:nvSpPr>
        <p:spPr>
          <a:xfrm>
            <a:off x="2197100" y="4999790"/>
            <a:ext cx="420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Ob River (Russia)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0850619-36FE-2F40-A30E-D1350631F1B8}"/>
              </a:ext>
            </a:extLst>
          </p:cNvPr>
          <p:cNvSpPr txBox="1"/>
          <p:nvPr/>
        </p:nvSpPr>
        <p:spPr>
          <a:xfrm>
            <a:off x="7810500" y="4999790"/>
            <a:ext cx="3856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Yellow River (China)</a:t>
            </a:r>
          </a:p>
        </p:txBody>
      </p:sp>
    </p:spTree>
    <p:extLst>
      <p:ext uri="{BB962C8B-B14F-4D97-AF65-F5344CB8AC3E}">
        <p14:creationId xmlns:p14="http://schemas.microsoft.com/office/powerpoint/2010/main" val="3117696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C603C3C-6985-B045-98E8-99D9ADAFB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38900"/>
            <a:ext cx="1219200" cy="4191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363C057-B560-704D-8DBE-A6A6E523005D}"/>
              </a:ext>
            </a:extLst>
          </p:cNvPr>
          <p:cNvSpPr txBox="1"/>
          <p:nvPr/>
        </p:nvSpPr>
        <p:spPr>
          <a:xfrm>
            <a:off x="833718" y="268941"/>
            <a:ext cx="11134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Garamond" panose="02020404030301010803" pitchFamily="18" charset="0"/>
                <a:cs typeface="Calibri" panose="020F0502020204030204" pitchFamily="34" charset="0"/>
              </a:rPr>
              <a:t>INTRODUCTION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E72258C-A715-3149-B4D6-86DC09D29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890" y="2898844"/>
            <a:ext cx="4717328" cy="322500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67304AD-0A75-574D-98EF-2691D595CE17}"/>
              </a:ext>
            </a:extLst>
          </p:cNvPr>
          <p:cNvSpPr txBox="1"/>
          <p:nvPr/>
        </p:nvSpPr>
        <p:spPr>
          <a:xfrm>
            <a:off x="833718" y="990600"/>
            <a:ext cx="102235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50000"/>
                </a:schemeClr>
              </a:buClr>
            </a:pPr>
            <a:endParaRPr lang="en-US" dirty="0">
              <a:latin typeface="Garamond" panose="02020404030301010803" pitchFamily="18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2000" dirty="0">
                <a:latin typeface="Garamond" panose="02020404030301010803" pitchFamily="18" charset="0"/>
              </a:rPr>
              <a:t>Bifurcations govern the </a:t>
            </a:r>
            <a:r>
              <a:rPr lang="en-US" sz="2000" b="1" dirty="0">
                <a:latin typeface="Garamond" panose="02020404030301010803" pitchFamily="18" charset="0"/>
              </a:rPr>
              <a:t>downstream distribution</a:t>
            </a:r>
            <a:r>
              <a:rPr lang="en-US" sz="2000" dirty="0">
                <a:latin typeface="Garamond" panose="02020404030301010803" pitchFamily="18" charset="0"/>
              </a:rPr>
              <a:t> of </a:t>
            </a:r>
            <a:r>
              <a:rPr lang="en-US" sz="2000" b="1" dirty="0">
                <a:latin typeface="Garamond" panose="02020404030301010803" pitchFamily="18" charset="0"/>
              </a:rPr>
              <a:t>water</a:t>
            </a:r>
            <a:r>
              <a:rPr lang="en-US" sz="2000" dirty="0">
                <a:latin typeface="Garamond" panose="02020404030301010803" pitchFamily="18" charset="0"/>
              </a:rPr>
              <a:t> and </a:t>
            </a:r>
            <a:r>
              <a:rPr lang="en-US" sz="2000" b="1" dirty="0">
                <a:latin typeface="Garamond" panose="02020404030301010803" pitchFamily="18" charset="0"/>
              </a:rPr>
              <a:t>sediment </a:t>
            </a:r>
            <a:r>
              <a:rPr lang="en-US" sz="2000" dirty="0">
                <a:latin typeface="Garamond" panose="02020404030301010803" pitchFamily="18" charset="0"/>
              </a:rPr>
              <a:t>fluxes </a:t>
            </a:r>
          </a:p>
          <a:p>
            <a:pPr marL="742950" lvl="1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latin typeface="Garamond" panose="02020404030301010803" pitchFamily="18" charset="0"/>
              </a:rPr>
              <a:t>They can determine the flooding risk, the availability of water resources, the loss and gain pattern of land in fluvio-deltaic systems, the management of channel inlets and marshes in estuarine environments and lagoons</a:t>
            </a:r>
          </a:p>
          <a:p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6381C14-451B-B548-A02F-6F22B969D5AC}"/>
              </a:ext>
            </a:extLst>
          </p:cNvPr>
          <p:cNvSpPr txBox="1"/>
          <p:nvPr/>
        </p:nvSpPr>
        <p:spPr>
          <a:xfrm>
            <a:off x="7694819" y="6269623"/>
            <a:ext cx="515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Niger River (Nigeria)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37EB171-7490-814F-9910-6E54C4531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18" y="2837817"/>
            <a:ext cx="4433534" cy="328603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8868030-793A-A947-A01D-DC8294A633DA}"/>
              </a:ext>
            </a:extLst>
          </p:cNvPr>
          <p:cNvSpPr txBox="1"/>
          <p:nvPr/>
        </p:nvSpPr>
        <p:spPr>
          <a:xfrm>
            <a:off x="2126567" y="6253935"/>
            <a:ext cx="515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Wax Lake Delta (USA) </a:t>
            </a:r>
          </a:p>
        </p:txBody>
      </p:sp>
    </p:spTree>
    <p:extLst>
      <p:ext uri="{BB962C8B-B14F-4D97-AF65-F5344CB8AC3E}">
        <p14:creationId xmlns:p14="http://schemas.microsoft.com/office/powerpoint/2010/main" val="3180637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C603C3C-6985-B045-98E8-99D9ADAFB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8900"/>
            <a:ext cx="1219200" cy="4191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363C057-B560-704D-8DBE-A6A6E523005D}"/>
              </a:ext>
            </a:extLst>
          </p:cNvPr>
          <p:cNvSpPr txBox="1"/>
          <p:nvPr/>
        </p:nvSpPr>
        <p:spPr>
          <a:xfrm>
            <a:off x="833718" y="284813"/>
            <a:ext cx="11134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Garamond" panose="02020404030301010803" pitchFamily="18" charset="0"/>
                <a:cs typeface="Calibri" panose="020F0502020204030204" pitchFamily="34" charset="0"/>
              </a:rPr>
              <a:t>AIMS OF THE WORK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2732751-D626-5244-A32D-6A79ABAB2DF4}"/>
              </a:ext>
            </a:extLst>
          </p:cNvPr>
          <p:cNvSpPr txBox="1"/>
          <p:nvPr/>
        </p:nvSpPr>
        <p:spPr>
          <a:xfrm>
            <a:off x="457199" y="1236612"/>
            <a:ext cx="102489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1900" dirty="0">
                <a:latin typeface="Garamond" panose="02020404030301010803" pitchFamily="18" charset="0"/>
              </a:rPr>
              <a:t>Bifurcations are often </a:t>
            </a:r>
            <a:r>
              <a:rPr lang="en-US" sz="1900" b="1" dirty="0">
                <a:latin typeface="Garamond" panose="02020404030301010803" pitchFamily="18" charset="0"/>
              </a:rPr>
              <a:t>not isolated </a:t>
            </a:r>
            <a:r>
              <a:rPr lang="en-US" sz="1900" dirty="0">
                <a:latin typeface="Garamond" panose="02020404030301010803" pitchFamily="18" charset="0"/>
              </a:rPr>
              <a:t>but they are part of more complex systems (e.g. in presence of a </a:t>
            </a:r>
            <a:r>
              <a:rPr lang="en-US" sz="1900" b="1" dirty="0">
                <a:latin typeface="Garamond" panose="02020404030301010803" pitchFamily="18" charset="0"/>
              </a:rPr>
              <a:t>tidal environment</a:t>
            </a:r>
            <a:r>
              <a:rPr lang="en-US" sz="1900" dirty="0">
                <a:latin typeface="Garamond" panose="02020404030301010803" pitchFamily="18" charset="0"/>
              </a:rPr>
              <a:t>)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1900" dirty="0">
                <a:latin typeface="Garamond" panose="02020404030301010803" pitchFamily="18" charset="0"/>
              </a:rPr>
              <a:t>Recent studies highlight that bifurcations can be </a:t>
            </a:r>
            <a:r>
              <a:rPr lang="en-US" sz="1900" b="1" dirty="0">
                <a:latin typeface="Garamond" panose="02020404030301010803" pitchFamily="18" charset="0"/>
              </a:rPr>
              <a:t>highly influenced </a:t>
            </a:r>
            <a:r>
              <a:rPr lang="en-US" sz="1900" dirty="0">
                <a:latin typeface="Garamond" panose="02020404030301010803" pitchFamily="18" charset="0"/>
              </a:rPr>
              <a:t>by variations </a:t>
            </a:r>
            <a:r>
              <a:rPr lang="en-US" sz="1900" b="1" dirty="0">
                <a:latin typeface="Garamond" panose="02020404030301010803" pitchFamily="18" charset="0"/>
              </a:rPr>
              <a:t>of downstream boundary conditions </a:t>
            </a:r>
            <a:r>
              <a:rPr lang="en-US" sz="1900" dirty="0">
                <a:latin typeface="Garamond" panose="02020404030301010803" pitchFamily="18" charset="0"/>
              </a:rPr>
              <a:t>[</a:t>
            </a:r>
            <a:r>
              <a:rPr lang="en-US" sz="1900" i="1" dirty="0">
                <a:latin typeface="Garamond" panose="02020404030301010803" pitchFamily="18" charset="0"/>
              </a:rPr>
              <a:t>Salter et al., 2018; Redolfi et al., 2019</a:t>
            </a:r>
            <a:r>
              <a:rPr lang="en-US" sz="1900" dirty="0">
                <a:latin typeface="Garamond" panose="02020404030301010803" pitchFamily="18" charset="0"/>
              </a:rPr>
              <a:t>]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1900" b="1" dirty="0">
                <a:latin typeface="Garamond" panose="02020404030301010803" pitchFamily="18" charset="0"/>
              </a:rPr>
              <a:t>Tide-influenced deltas </a:t>
            </a:r>
            <a:r>
              <a:rPr lang="en-US" sz="1900" dirty="0">
                <a:latin typeface="Garamond" panose="02020404030301010803" pitchFamily="18" charset="0"/>
              </a:rPr>
              <a:t>have the tendency to</a:t>
            </a:r>
            <a:r>
              <a:rPr lang="en-US" sz="1900" b="1" dirty="0">
                <a:latin typeface="Garamond" panose="02020404030301010803" pitchFamily="18" charset="0"/>
              </a:rPr>
              <a:t> less </a:t>
            </a:r>
            <a:r>
              <a:rPr lang="en-US" sz="1900" dirty="0">
                <a:latin typeface="Garamond" panose="02020404030301010803" pitchFamily="18" charset="0"/>
              </a:rPr>
              <a:t>but 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US" sz="1900" dirty="0">
                <a:latin typeface="Garamond" panose="02020404030301010803" pitchFamily="18" charset="0"/>
              </a:rPr>
              <a:t>     more </a:t>
            </a:r>
            <a:r>
              <a:rPr lang="en-US" sz="1900" b="1" dirty="0">
                <a:latin typeface="Garamond" panose="02020404030301010803" pitchFamily="18" charset="0"/>
              </a:rPr>
              <a:t>stable branches </a:t>
            </a:r>
            <a:r>
              <a:rPr lang="en-US" sz="1900" dirty="0">
                <a:latin typeface="Garamond" panose="02020404030301010803" pitchFamily="18" charset="0"/>
              </a:rPr>
              <a:t>in comparison to their riverine counterpart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US" sz="1900" dirty="0">
                <a:latin typeface="Garamond" panose="02020404030301010803" pitchFamily="18" charset="0"/>
              </a:rPr>
              <a:t>     [</a:t>
            </a:r>
            <a:r>
              <a:rPr lang="en-US" sz="1900" i="1" dirty="0">
                <a:latin typeface="Garamond" panose="02020404030301010803" pitchFamily="18" charset="0"/>
              </a:rPr>
              <a:t>Hoitink et al., 2017</a:t>
            </a:r>
            <a:r>
              <a:rPr lang="en-US" sz="1900" dirty="0">
                <a:latin typeface="Garamond" panose="02020404030301010803" pitchFamily="18" charset="0"/>
              </a:rPr>
              <a:t>]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endParaRPr lang="en-US" dirty="0">
              <a:latin typeface="Garamond" panose="02020404030301010803" pitchFamily="18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1900" b="1" dirty="0">
                <a:latin typeface="Garamond" panose="02020404030301010803" pitchFamily="18" charset="0"/>
              </a:rPr>
              <a:t>RESEARCH QUESTIONS</a:t>
            </a:r>
            <a:r>
              <a:rPr lang="en-US" sz="1900" dirty="0">
                <a:latin typeface="Garamond" panose="02020404030301010803" pitchFamily="18" charset="0"/>
              </a:rPr>
              <a:t>:</a:t>
            </a:r>
          </a:p>
          <a:p>
            <a:pPr marL="742950" lvl="1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1900" dirty="0">
                <a:latin typeface="Garamond" panose="02020404030301010803" pitchFamily="18" charset="0"/>
              </a:rPr>
              <a:t>How does the </a:t>
            </a:r>
            <a:r>
              <a:rPr lang="en-US" sz="1900" b="1" dirty="0">
                <a:latin typeface="Garamond" panose="02020404030301010803" pitchFamily="18" charset="0"/>
              </a:rPr>
              <a:t>tides</a:t>
            </a:r>
            <a:r>
              <a:rPr lang="en-US" sz="1900" dirty="0">
                <a:latin typeface="Garamond" panose="02020404030301010803" pitchFamily="18" charset="0"/>
              </a:rPr>
              <a:t> affect the </a:t>
            </a:r>
            <a:r>
              <a:rPr lang="en-US" sz="1900" b="1" dirty="0">
                <a:latin typeface="Garamond" panose="02020404030301010803" pitchFamily="18" charset="0"/>
              </a:rPr>
              <a:t>morphodynamics  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sz="1900" b="1" dirty="0">
                <a:latin typeface="Garamond" panose="02020404030301010803" pitchFamily="18" charset="0"/>
              </a:rPr>
              <a:t>     equilibrium </a:t>
            </a:r>
            <a:r>
              <a:rPr lang="en-US" sz="1900" dirty="0">
                <a:latin typeface="Garamond" panose="02020404030301010803" pitchFamily="18" charset="0"/>
              </a:rPr>
              <a:t>of bifurcations in </a:t>
            </a:r>
            <a:r>
              <a:rPr lang="en-US" sz="1900" b="1" dirty="0">
                <a:latin typeface="Garamond" panose="02020404030301010803" pitchFamily="18" charset="0"/>
              </a:rPr>
              <a:t>micro-tidal deltas</a:t>
            </a:r>
            <a:r>
              <a:rPr lang="en-US" sz="1900" dirty="0">
                <a:latin typeface="Garamond" panose="02020404030301010803" pitchFamily="18" charset="0"/>
              </a:rPr>
              <a:t>?</a:t>
            </a:r>
          </a:p>
          <a:p>
            <a:pPr marL="742950" lvl="1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1900" dirty="0">
                <a:latin typeface="Garamond" panose="02020404030301010803" pitchFamily="18" charset="0"/>
              </a:rPr>
              <a:t>What are the </a:t>
            </a:r>
            <a:r>
              <a:rPr lang="en-US" sz="1900" b="1" dirty="0">
                <a:latin typeface="Garamond" panose="02020404030301010803" pitchFamily="18" charset="0"/>
              </a:rPr>
              <a:t>controlling parameters</a:t>
            </a:r>
            <a:r>
              <a:rPr lang="en-US" sz="1900" dirty="0">
                <a:latin typeface="Garamond" panose="02020404030301010803" pitchFamily="18" charset="0"/>
              </a:rPr>
              <a:t>?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endParaRPr lang="en-US" sz="1900" dirty="0">
              <a:latin typeface="Garamond" panose="02020404030301010803" pitchFamily="18" charset="0"/>
            </a:endParaRPr>
          </a:p>
          <a:p>
            <a:pPr lvl="1">
              <a:buClr>
                <a:schemeClr val="accent1">
                  <a:lumMod val="50000"/>
                </a:schemeClr>
              </a:buClr>
            </a:pPr>
            <a:endParaRPr lang="en-US" sz="1900" dirty="0">
              <a:latin typeface="Garamond" panose="02020404030301010803" pitchFamily="18" charset="0"/>
            </a:endParaRPr>
          </a:p>
          <a:p>
            <a:pPr lvl="1">
              <a:buClr>
                <a:schemeClr val="accent1">
                  <a:lumMod val="50000"/>
                </a:schemeClr>
              </a:buClr>
            </a:pPr>
            <a:endParaRPr lang="en-US" sz="1900" dirty="0">
              <a:latin typeface="Garamond" panose="02020404030301010803" pitchFamily="18" charset="0"/>
            </a:endParaRPr>
          </a:p>
          <a:p>
            <a:pPr marL="742950" lvl="1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endParaRPr lang="en-US" dirty="0">
              <a:latin typeface="Garamond" panose="02020404030301010803" pitchFamily="18" charset="0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C9D12B3-25B8-0643-B14D-04CFE118E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408" y="3246783"/>
            <a:ext cx="5052128" cy="300658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D957EE0-6E11-C94C-BC76-EEE96AD9B8AD}"/>
              </a:ext>
            </a:extLst>
          </p:cNvPr>
          <p:cNvSpPr txBox="1"/>
          <p:nvPr/>
        </p:nvSpPr>
        <p:spPr>
          <a:xfrm>
            <a:off x="8552688" y="6330314"/>
            <a:ext cx="515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Paranà River (Argentina)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E46BCB6-79F1-EF43-9DFC-466CB9239AC7}"/>
              </a:ext>
            </a:extLst>
          </p:cNvPr>
          <p:cNvSpPr txBox="1"/>
          <p:nvPr/>
        </p:nvSpPr>
        <p:spPr>
          <a:xfrm>
            <a:off x="457199" y="4776042"/>
            <a:ext cx="615563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itchFamily="2" charset="2"/>
              <a:buChar char="§"/>
            </a:pPr>
            <a:r>
              <a:rPr lang="en-US" sz="1900" b="1" dirty="0">
                <a:latin typeface="Garamond" panose="02020404030301010803" pitchFamily="18" charset="0"/>
              </a:rPr>
              <a:t>METHODS:</a:t>
            </a:r>
          </a:p>
          <a:p>
            <a:pPr marL="742950" lvl="1" indent="-285750">
              <a:buClr>
                <a:srgbClr val="002060"/>
              </a:buClr>
              <a:buFont typeface="Wingdings" pitchFamily="2" charset="2"/>
              <a:buChar char="Ø"/>
            </a:pPr>
            <a:r>
              <a:rPr lang="en-US" sz="1900" dirty="0">
                <a:latin typeface="Garamond" panose="02020404030301010803" pitchFamily="18" charset="0"/>
              </a:rPr>
              <a:t>Development of an </a:t>
            </a:r>
            <a:r>
              <a:rPr lang="en-US" sz="1900" b="1" dirty="0">
                <a:latin typeface="Garamond" panose="02020404030301010803" pitchFamily="18" charset="0"/>
              </a:rPr>
              <a:t>idealized 1-D model</a:t>
            </a:r>
            <a:r>
              <a:rPr lang="en-US" sz="1900" dirty="0">
                <a:latin typeface="Garamond" panose="02020404030301010803" pitchFamily="18" charset="0"/>
              </a:rPr>
              <a:t>, coupling the </a:t>
            </a:r>
            <a:r>
              <a:rPr lang="en-US" sz="1900" b="1" dirty="0">
                <a:latin typeface="Garamond" panose="02020404030301010803" pitchFamily="18" charset="0"/>
              </a:rPr>
              <a:t>two-cell bifurcation model </a:t>
            </a:r>
            <a:r>
              <a:rPr lang="en-US" sz="1900" dirty="0">
                <a:latin typeface="Garamond" panose="02020404030301010803" pitchFamily="18" charset="0"/>
              </a:rPr>
              <a:t>of </a:t>
            </a:r>
            <a:r>
              <a:rPr lang="en-US" sz="1900" i="1" dirty="0">
                <a:latin typeface="Garamond" panose="02020404030301010803" pitchFamily="18" charset="0"/>
              </a:rPr>
              <a:t>Bolla Pittaluga et al. (2003)</a:t>
            </a:r>
            <a:r>
              <a:rPr lang="en-US" sz="1900" dirty="0">
                <a:latin typeface="Garamond" panose="02020404030301010803" pitchFamily="18" charset="0"/>
              </a:rPr>
              <a:t>, with the solution of </a:t>
            </a:r>
            <a:r>
              <a:rPr lang="en-US" sz="1900" i="1" dirty="0">
                <a:latin typeface="Garamond" panose="02020404030301010803" pitchFamily="18" charset="0"/>
              </a:rPr>
              <a:t>Seminara et al. (2012) </a:t>
            </a:r>
            <a:r>
              <a:rPr lang="en-US" sz="1900" dirty="0">
                <a:latin typeface="Garamond" panose="02020404030301010803" pitchFamily="18" charset="0"/>
              </a:rPr>
              <a:t>for the </a:t>
            </a:r>
            <a:r>
              <a:rPr lang="en-US" sz="1900" b="1" dirty="0">
                <a:latin typeface="Garamond" panose="02020404030301010803" pitchFamily="18" charset="0"/>
              </a:rPr>
              <a:t>long term equilibrium</a:t>
            </a:r>
            <a:r>
              <a:rPr lang="en-US" sz="1900" dirty="0">
                <a:latin typeface="Garamond" panose="02020404030301010803" pitchFamily="18" charset="0"/>
              </a:rPr>
              <a:t> of </a:t>
            </a:r>
            <a:r>
              <a:rPr lang="en-US" sz="1900" b="1" dirty="0">
                <a:latin typeface="Garamond" panose="02020404030301010803" pitchFamily="18" charset="0"/>
              </a:rPr>
              <a:t>river-dominated estuaries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710E86B-AAA7-4E4F-9158-72937826D0DD}"/>
              </a:ext>
            </a:extLst>
          </p:cNvPr>
          <p:cNvSpPr txBox="1"/>
          <p:nvPr/>
        </p:nvSpPr>
        <p:spPr>
          <a:xfrm>
            <a:off x="6341165" y="2975113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2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C603C3C-6985-B045-98E8-99D9ADAFB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8900"/>
            <a:ext cx="1219200" cy="4191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363C057-B560-704D-8DBE-A6A6E523005D}"/>
              </a:ext>
            </a:extLst>
          </p:cNvPr>
          <p:cNvSpPr txBox="1"/>
          <p:nvPr/>
        </p:nvSpPr>
        <p:spPr>
          <a:xfrm>
            <a:off x="497541" y="242046"/>
            <a:ext cx="11134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Garamond" panose="02020404030301010803" pitchFamily="18" charset="0"/>
                <a:cs typeface="Calibri" panose="020F0502020204030204" pitchFamily="34" charset="0"/>
              </a:rPr>
              <a:t>THE BIFURCATION MORPHODYNAMICS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411D60E-B07C-2D40-85F4-4287D45C9ABE}"/>
              </a:ext>
            </a:extLst>
          </p:cNvPr>
          <p:cNvSpPr txBox="1"/>
          <p:nvPr/>
        </p:nvSpPr>
        <p:spPr>
          <a:xfrm>
            <a:off x="7598634" y="6393909"/>
            <a:ext cx="487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From </a:t>
            </a:r>
            <a:r>
              <a:rPr lang="en-US" sz="1600" i="1" dirty="0">
                <a:latin typeface="Garamond" panose="02020404030301010803" pitchFamily="18" charset="0"/>
              </a:rPr>
              <a:t>Redolfi et al. (2019)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27BE341E-C194-734F-92BF-28D5BFFE4C61}"/>
                  </a:ext>
                </a:extLst>
              </p:cNvPr>
              <p:cNvSpPr txBox="1"/>
              <p:nvPr/>
            </p:nvSpPr>
            <p:spPr>
              <a:xfrm>
                <a:off x="762000" y="1308100"/>
                <a:ext cx="10388600" cy="1554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1">
                      <a:lumMod val="50000"/>
                    </a:schemeClr>
                  </a:buClr>
                  <a:buFont typeface="Wingdings" pitchFamily="2" charset="2"/>
                  <a:buChar char="§"/>
                </a:pPr>
                <a:r>
                  <a:rPr lang="en-US" sz="1900" dirty="0">
                    <a:latin typeface="Garamond" panose="02020404030301010803" pitchFamily="18" charset="0"/>
                  </a:rPr>
                  <a:t>Bifurcation morphodynamics has been widely studied in the last decades</a:t>
                </a:r>
              </a:p>
              <a:p>
                <a:pPr marL="285750" indent="-285750">
                  <a:buClr>
                    <a:schemeClr val="accent1">
                      <a:lumMod val="50000"/>
                    </a:schemeClr>
                  </a:buClr>
                  <a:buFont typeface="Wingdings" pitchFamily="2" charset="2"/>
                  <a:buChar char="§"/>
                </a:pPr>
                <a:r>
                  <a:rPr lang="en-US" sz="1900" b="1" dirty="0">
                    <a:latin typeface="Garamond" panose="02020404030301010803" pitchFamily="18" charset="0"/>
                  </a:rPr>
                  <a:t>General features</a:t>
                </a:r>
                <a:r>
                  <a:rPr lang="en-US" sz="1900" dirty="0">
                    <a:latin typeface="Garamond" panose="02020404030301010803" pitchFamily="18" charset="0"/>
                  </a:rPr>
                  <a:t>:</a:t>
                </a:r>
              </a:p>
              <a:p>
                <a:pPr marL="742950" lvl="1" indent="-285750">
                  <a:buClr>
                    <a:schemeClr val="accent1">
                      <a:lumMod val="50000"/>
                    </a:schemeClr>
                  </a:buClr>
                  <a:buFont typeface="Wingdings" pitchFamily="2" charset="2"/>
                  <a:buChar char="Ø"/>
                </a:pPr>
                <a:r>
                  <a:rPr lang="en-US" sz="1900" dirty="0">
                    <a:latin typeface="Garamond" panose="02020404030301010803" pitchFamily="18" charset="0"/>
                  </a:rPr>
                  <a:t>   </a:t>
                </a:r>
                <a:r>
                  <a:rPr lang="en-US" sz="1900" b="1" dirty="0">
                    <a:latin typeface="Garamond" panose="02020404030301010803" pitchFamily="18" charset="0"/>
                  </a:rPr>
                  <a:t>Unbalanced</a:t>
                </a:r>
                <a:r>
                  <a:rPr lang="en-US" sz="1900" dirty="0">
                    <a:latin typeface="Garamond" panose="02020404030301010803" pitchFamily="18" charset="0"/>
                  </a:rPr>
                  <a:t> discharge partition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900" dirty="0">
                    <a:latin typeface="Garamond" panose="02020404030301010803" pitchFamily="18" charset="0"/>
                  </a:rPr>
                  <a:t> Interaction between </a:t>
                </a:r>
                <a:r>
                  <a:rPr lang="en-US" sz="1900" b="1" dirty="0">
                    <a:latin typeface="Garamond" panose="02020404030301010803" pitchFamily="18" charset="0"/>
                  </a:rPr>
                  <a:t>internal</a:t>
                </a:r>
                <a:r>
                  <a:rPr lang="en-US" sz="1900" dirty="0">
                    <a:latin typeface="Garamond" panose="02020404030301010803" pitchFamily="18" charset="0"/>
                  </a:rPr>
                  <a:t> (instability mechanism) and 				                          </a:t>
                </a:r>
                <a:r>
                  <a:rPr lang="en-US" sz="1900" b="1" dirty="0">
                    <a:latin typeface="Garamond" panose="02020404030301010803" pitchFamily="18" charset="0"/>
                  </a:rPr>
                  <a:t>external </a:t>
                </a:r>
                <a:r>
                  <a:rPr lang="en-US" sz="1900" dirty="0">
                    <a:latin typeface="Garamond" panose="02020404030301010803" pitchFamily="18" charset="0"/>
                  </a:rPr>
                  <a:t> factors (e.g. curvature of the main channel)</a:t>
                </a:r>
              </a:p>
              <a:p>
                <a:pPr marL="742950" lvl="1" indent="-285750">
                  <a:buClr>
                    <a:schemeClr val="accent1">
                      <a:lumMod val="50000"/>
                    </a:schemeClr>
                  </a:buClr>
                  <a:buFont typeface="Wingdings" pitchFamily="2" charset="2"/>
                  <a:buChar char="Ø"/>
                </a:pPr>
                <a:r>
                  <a:rPr lang="en-US" sz="1900" dirty="0">
                    <a:latin typeface="Garamond" panose="02020404030301010803" pitchFamily="18" charset="0"/>
                  </a:rPr>
                  <a:t> </a:t>
                </a:r>
                <a:r>
                  <a:rPr lang="en-US" sz="1900" b="1" dirty="0">
                    <a:latin typeface="Garamond" panose="02020404030301010803" pitchFamily="18" charset="0"/>
                  </a:rPr>
                  <a:t>Inlet step</a:t>
                </a:r>
                <a:r>
                  <a:rPr lang="en-US" sz="1900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900" dirty="0">
                    <a:latin typeface="Garamond" panose="02020404030301010803" pitchFamily="18" charset="0"/>
                  </a:rPr>
                  <a:t> Formation of a steady bar just upstream of the bifurcation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27BE341E-C194-734F-92BF-28D5BFFE4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308100"/>
                <a:ext cx="10388600" cy="1554272"/>
              </a:xfrm>
              <a:prstGeom prst="rect">
                <a:avLst/>
              </a:prstGeom>
              <a:blipFill>
                <a:blip r:embed="rId3"/>
                <a:stretch>
                  <a:fillRect l="-489" t="-1626" b="-5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E63C6EBA-A5DF-B54A-95A4-F260BAC722BE}"/>
              </a:ext>
            </a:extLst>
          </p:cNvPr>
          <p:cNvSpPr txBox="1"/>
          <p:nvPr/>
        </p:nvSpPr>
        <p:spPr>
          <a:xfrm>
            <a:off x="7913530" y="2968398"/>
            <a:ext cx="474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EQUILIBRIUM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6FC6A790-026C-024D-8A9E-B8ECE7BFCF48}"/>
                  </a:ext>
                </a:extLst>
              </p:cNvPr>
              <p:cNvSpPr txBox="1"/>
              <p:nvPr/>
            </p:nvSpPr>
            <p:spPr>
              <a:xfrm>
                <a:off x="762000" y="4357862"/>
                <a:ext cx="4112414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dirty="0">
                    <a:latin typeface="Garamond" panose="02020404030301010803" pitchFamily="18" charset="0"/>
                  </a:rPr>
                  <a:t>The instability mechanism arises at</a:t>
                </a:r>
                <a:r>
                  <a:rPr lang="en-US" sz="1900" b="1" dirty="0">
                    <a:latin typeface="Garamond" panose="02020404030301010803" pitchFamily="18" charset="0"/>
                  </a:rPr>
                  <a:t> high values</a:t>
                </a:r>
                <a:r>
                  <a:rPr lang="en-US" sz="1900" dirty="0">
                    <a:latin typeface="Garamond" panose="02020404030301010803" pitchFamily="18" charset="0"/>
                  </a:rPr>
                  <a:t> of </a:t>
                </a:r>
                <a:r>
                  <a:rPr lang="en-US" sz="1900" b="1" dirty="0">
                    <a:latin typeface="Garamond" panose="02020404030301010803" pitchFamily="18" charset="0"/>
                  </a:rPr>
                  <a:t>width-to-depth ratio </a:t>
                </a:r>
                <a:r>
                  <a:rPr lang="en-US" sz="1900" dirty="0">
                    <a:latin typeface="Garamond" panose="02020404030301010803" pitchFamily="18" charset="0"/>
                  </a:rPr>
                  <a:t>of the main channel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900" dirty="0">
                    <a:latin typeface="Garamond" panose="02020404030301010803" pitchFamily="18" charset="0"/>
                  </a:rPr>
                  <a:t> [</a:t>
                </a:r>
                <a:r>
                  <a:rPr lang="en-US" sz="1900" i="1" dirty="0">
                    <a:latin typeface="Garamond" panose="02020404030301010803" pitchFamily="18" charset="0"/>
                  </a:rPr>
                  <a:t>Bertoldi et al., 2007</a:t>
                </a:r>
                <a:r>
                  <a:rPr lang="en-US" sz="1900" dirty="0">
                    <a:latin typeface="Garamond" panose="02020404030301010803" pitchFamily="18" charset="0"/>
                  </a:rPr>
                  <a:t>]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6FC6A790-026C-024D-8A9E-B8ECE7BFC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357862"/>
                <a:ext cx="4112414" cy="969496"/>
              </a:xfrm>
              <a:prstGeom prst="rect">
                <a:avLst/>
              </a:prstGeom>
              <a:blipFill>
                <a:blip r:embed="rId4"/>
                <a:stretch>
                  <a:fillRect l="-1543" t="-259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ccia destra 13">
            <a:extLst>
              <a:ext uri="{FF2B5EF4-FFF2-40B4-BE49-F238E27FC236}">
                <a16:creationId xmlns:a16="http://schemas.microsoft.com/office/drawing/2014/main" id="{9C87D500-EDA6-F042-AB60-6B0F8A3DE536}"/>
              </a:ext>
            </a:extLst>
          </p:cNvPr>
          <p:cNvSpPr/>
          <p:nvPr/>
        </p:nvSpPr>
        <p:spPr>
          <a:xfrm>
            <a:off x="4950872" y="4641449"/>
            <a:ext cx="698500" cy="23499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6CD18309-3F2C-A144-818E-D5C4E3F9E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337" y="2843592"/>
            <a:ext cx="6429632" cy="3830707"/>
          </a:xfrm>
          <a:prstGeom prst="rect">
            <a:avLst/>
          </a:prstGeom>
        </p:spPr>
      </p:pic>
      <p:sp>
        <p:nvSpPr>
          <p:cNvPr id="20" name="Ovale 19">
            <a:extLst>
              <a:ext uri="{FF2B5EF4-FFF2-40B4-BE49-F238E27FC236}">
                <a16:creationId xmlns:a16="http://schemas.microsoft.com/office/drawing/2014/main" id="{DB6D7A65-3EEC-1340-9AD3-0748DB23EC7E}"/>
              </a:ext>
            </a:extLst>
          </p:cNvPr>
          <p:cNvSpPr/>
          <p:nvPr/>
        </p:nvSpPr>
        <p:spPr>
          <a:xfrm>
            <a:off x="8449966" y="4578370"/>
            <a:ext cx="162232" cy="157084"/>
          </a:xfrm>
          <a:prstGeom prst="ellipse">
            <a:avLst/>
          </a:prstGeom>
          <a:solidFill>
            <a:srgbClr val="385723">
              <a:alpha val="20000"/>
            </a:srgb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1C8A9DB2-C665-B445-9167-CBEBF04D2426}"/>
                  </a:ext>
                </a:extLst>
              </p:cNvPr>
              <p:cNvSpPr txBox="1"/>
              <p:nvPr/>
            </p:nvSpPr>
            <p:spPr>
              <a:xfrm>
                <a:off x="7339167" y="4356371"/>
                <a:ext cx="19462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it-IT" sz="1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𝑐𝑟</m:t>
                          </m:r>
                        </m:sub>
                      </m:sSub>
                    </m:oMath>
                  </m:oMathPara>
                </a14:m>
                <a:endParaRPr lang="en-US" sz="14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1C8A9DB2-C665-B445-9167-CBEBF04D2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167" y="4356371"/>
                <a:ext cx="1946246" cy="307777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3457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C603C3C-6985-B045-98E8-99D9ADAFB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8900"/>
            <a:ext cx="1219200" cy="4191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363C057-B560-704D-8DBE-A6A6E523005D}"/>
              </a:ext>
            </a:extLst>
          </p:cNvPr>
          <p:cNvSpPr txBox="1"/>
          <p:nvPr/>
        </p:nvSpPr>
        <p:spPr>
          <a:xfrm>
            <a:off x="833718" y="268941"/>
            <a:ext cx="11134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Garamond" panose="02020404030301010803" pitchFamily="18" charset="0"/>
                <a:cs typeface="Calibri" panose="020F0502020204030204" pitchFamily="34" charset="0"/>
              </a:rPr>
              <a:t>EQUILIBRIUM OF TIDAL ESTUARIES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570888-4628-D04F-B026-0B28B8E1114C}"/>
              </a:ext>
            </a:extLst>
          </p:cNvPr>
          <p:cNvSpPr txBox="1"/>
          <p:nvPr/>
        </p:nvSpPr>
        <p:spPr>
          <a:xfrm>
            <a:off x="198783" y="1192696"/>
            <a:ext cx="5685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aramond" panose="02020404030301010803" pitchFamily="18" charset="0"/>
              </a:rPr>
              <a:t>The solution of </a:t>
            </a:r>
            <a:r>
              <a:rPr lang="en-US" sz="2000" b="1" i="1" dirty="0">
                <a:latin typeface="Garamond" panose="02020404030301010803" pitchFamily="18" charset="0"/>
              </a:rPr>
              <a:t>Seminara et al., (2012)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D084911-70D7-1348-AB38-E5CBCBCAF0AA}"/>
              </a:ext>
            </a:extLst>
          </p:cNvPr>
          <p:cNvSpPr txBox="1"/>
          <p:nvPr/>
        </p:nvSpPr>
        <p:spPr>
          <a:xfrm>
            <a:off x="344557" y="1822896"/>
            <a:ext cx="5062330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itchFamily="2" charset="2"/>
              <a:buChar char="§"/>
            </a:pPr>
            <a:r>
              <a:rPr lang="en-US" sz="1900" b="1" dirty="0">
                <a:latin typeface="Garamond" panose="02020404030301010803" pitchFamily="18" charset="0"/>
              </a:rPr>
              <a:t>Assumptions</a:t>
            </a:r>
            <a:r>
              <a:rPr lang="en-US" sz="1900" dirty="0">
                <a:latin typeface="Garamond" panose="02020404030301010803" pitchFamily="18" charset="0"/>
              </a:rPr>
              <a:t>:</a:t>
            </a:r>
          </a:p>
          <a:p>
            <a:pPr marL="742950" lvl="1" indent="-285750">
              <a:buClr>
                <a:srgbClr val="002060"/>
              </a:buClr>
              <a:buFont typeface="Wingdings" pitchFamily="2" charset="2"/>
              <a:buChar char="Ø"/>
            </a:pPr>
            <a:r>
              <a:rPr lang="en-US" sz="1900" dirty="0">
                <a:latin typeface="Garamond" panose="02020404030301010803" pitchFamily="18" charset="0"/>
              </a:rPr>
              <a:t>Cohesionless bed</a:t>
            </a:r>
          </a:p>
          <a:p>
            <a:pPr marL="742950" lvl="1" indent="-285750">
              <a:buClr>
                <a:srgbClr val="002060"/>
              </a:buClr>
              <a:buFont typeface="Wingdings" pitchFamily="2" charset="2"/>
              <a:buChar char="Ø"/>
            </a:pPr>
            <a:r>
              <a:rPr lang="en-US" sz="1900" dirty="0">
                <a:latin typeface="Garamond" panose="02020404030301010803" pitchFamily="18" charset="0"/>
              </a:rPr>
              <a:t>Fixed banks</a:t>
            </a:r>
          </a:p>
          <a:p>
            <a:pPr marL="742950" lvl="1" indent="-285750">
              <a:buClr>
                <a:srgbClr val="002060"/>
              </a:buClr>
              <a:buFont typeface="Wingdings" pitchFamily="2" charset="2"/>
              <a:buChar char="Ø"/>
            </a:pPr>
            <a:r>
              <a:rPr lang="en-US" sz="1900" dirty="0">
                <a:latin typeface="Garamond" panose="02020404030301010803" pitchFamily="18" charset="0"/>
              </a:rPr>
              <a:t>Uniform grain size</a:t>
            </a:r>
          </a:p>
          <a:p>
            <a:pPr marL="742950" lvl="1" indent="-285750">
              <a:buClr>
                <a:srgbClr val="002060"/>
              </a:buClr>
              <a:buFont typeface="Wingdings" pitchFamily="2" charset="2"/>
              <a:buChar char="Ø"/>
            </a:pPr>
            <a:r>
              <a:rPr lang="en-US" sz="1900" dirty="0">
                <a:latin typeface="Garamond" panose="02020404030301010803" pitchFamily="18" charset="0"/>
              </a:rPr>
              <a:t>“</a:t>
            </a:r>
            <a:r>
              <a:rPr lang="en-US" sz="1900" b="1" dirty="0">
                <a:latin typeface="Garamond" panose="02020404030301010803" pitchFamily="18" charset="0"/>
              </a:rPr>
              <a:t>Small</a:t>
            </a:r>
            <a:r>
              <a:rPr lang="en-US" sz="1900" dirty="0">
                <a:latin typeface="Garamond" panose="02020404030301010803" pitchFamily="18" charset="0"/>
              </a:rPr>
              <a:t>” tidal oscillations (no flow reversal)</a:t>
            </a:r>
          </a:p>
          <a:p>
            <a:pPr lvl="1">
              <a:buClr>
                <a:srgbClr val="002060"/>
              </a:buClr>
            </a:pPr>
            <a:endParaRPr lang="en-US" sz="1900" dirty="0">
              <a:latin typeface="Garamond" panose="02020404030301010803" pitchFamily="18" charset="0"/>
            </a:endParaRPr>
          </a:p>
          <a:p>
            <a:pPr marL="742950" lvl="1" indent="-285750">
              <a:buClr>
                <a:srgbClr val="002060"/>
              </a:buClr>
              <a:buFont typeface="Wingdings" pitchFamily="2" charset="2"/>
              <a:buChar char="Ø"/>
            </a:pPr>
            <a:endParaRPr lang="en-US" sz="1900" dirty="0">
              <a:latin typeface="Garamond" panose="02020404030301010803" pitchFamily="18" charset="0"/>
            </a:endParaRPr>
          </a:p>
          <a:p>
            <a:pPr marL="742950" lvl="1" indent="-285750">
              <a:buClr>
                <a:srgbClr val="002060"/>
              </a:buClr>
              <a:buFont typeface="Wingdings" pitchFamily="2" charset="2"/>
              <a:buChar char="Ø"/>
            </a:pPr>
            <a:endParaRPr lang="en-US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B73721E2-A855-344A-953C-E882E8557390}"/>
                  </a:ext>
                </a:extLst>
              </p:cNvPr>
              <p:cNvSpPr txBox="1"/>
              <p:nvPr/>
            </p:nvSpPr>
            <p:spPr>
              <a:xfrm>
                <a:off x="344557" y="3361451"/>
                <a:ext cx="5539408" cy="1250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002060"/>
                  </a:buClr>
                  <a:buFont typeface="Wingdings" pitchFamily="2" charset="2"/>
                  <a:buChar char="§"/>
                </a:pPr>
                <a:r>
                  <a:rPr lang="en-US" sz="1900" b="1" dirty="0">
                    <a:latin typeface="Garamond" panose="02020404030301010803" pitchFamily="18" charset="0"/>
                  </a:rPr>
                  <a:t>Tidally averaged morphodynamic equilibrium</a:t>
                </a:r>
                <a:r>
                  <a:rPr lang="en-US" sz="1900" dirty="0">
                    <a:latin typeface="Garamond" panose="02020404030301010803" pitchFamily="18" charset="0"/>
                  </a:rPr>
                  <a:t>:</a:t>
                </a:r>
              </a:p>
              <a:p>
                <a:pPr lvl="1">
                  <a:buClr>
                    <a:srgbClr val="002060"/>
                  </a:buClr>
                </a:pPr>
                <a:endParaRPr lang="en-US" sz="1900" dirty="0">
                  <a:latin typeface="Garamond" panose="02020404030301010803" pitchFamily="18" charset="0"/>
                </a:endParaRPr>
              </a:p>
              <a:p>
                <a:pPr lvl="1">
                  <a:buClr>
                    <a:srgbClr val="00206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it-IT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it-IT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n-US" sz="19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it-IT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it-IT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it-IT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=0→</m:t>
                      </m:r>
                      <m:sSub>
                        <m:sSubPr>
                          <m:ctrlPr>
                            <a:rPr lang="it-IT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𝑐𝑜𝑛𝑠𝑡𝑎𝑛𝑡</m:t>
                      </m:r>
                    </m:oMath>
                  </m:oMathPara>
                </a14:m>
                <a:endParaRPr lang="en-US" sz="1900" dirty="0">
                  <a:latin typeface="Garamond" panose="02020404030301010803" pitchFamily="18" charset="0"/>
                </a:endParaRPr>
              </a:p>
              <a:p>
                <a:pPr marL="742950" lvl="1" indent="-285750">
                  <a:buClr>
                    <a:srgbClr val="002060"/>
                  </a:buClr>
                  <a:buFont typeface="Wingdings" pitchFamily="2" charset="2"/>
                  <a:buChar char="Ø"/>
                </a:pPr>
                <a:endParaRPr lang="en-US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B73721E2-A855-344A-953C-E882E85573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57" y="3361451"/>
                <a:ext cx="5539408" cy="1250214"/>
              </a:xfrm>
              <a:prstGeom prst="rect">
                <a:avLst/>
              </a:prstGeom>
              <a:blipFill>
                <a:blip r:embed="rId3"/>
                <a:stretch>
                  <a:fillRect l="-686" t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FEA75E90-25CE-3245-98D9-68651B453815}"/>
                  </a:ext>
                </a:extLst>
              </p:cNvPr>
              <p:cNvSpPr txBox="1"/>
              <p:nvPr/>
            </p:nvSpPr>
            <p:spPr>
              <a:xfrm>
                <a:off x="833718" y="4390690"/>
                <a:ext cx="3525078" cy="1554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dirty="0">
                    <a:latin typeface="Garamond" panose="02020404030301010803" pitchFamily="18" charset="0"/>
                  </a:rPr>
                  <a:t>T = tidal period</a:t>
                </a:r>
              </a:p>
              <a:p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it-IT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00" dirty="0">
                    <a:latin typeface="Garamond" panose="02020404030301010803" pitchFamily="18" charset="0"/>
                  </a:rPr>
                  <a:t>= bed elevation</a:t>
                </a:r>
              </a:p>
              <a:p>
                <a:r>
                  <a:rPr lang="en-US" sz="1900" dirty="0">
                    <a:latin typeface="Garamond" panose="02020404030301010803" pitchFamily="18" charset="0"/>
                  </a:rPr>
                  <a:t>Q</a:t>
                </a:r>
                <a:r>
                  <a:rPr lang="en-US" sz="1900" baseline="-25000" dirty="0">
                    <a:latin typeface="Garamond" panose="02020404030301010803" pitchFamily="18" charset="0"/>
                  </a:rPr>
                  <a:t>s</a:t>
                </a:r>
                <a:r>
                  <a:rPr lang="en-US" sz="1900" dirty="0">
                    <a:latin typeface="Garamond" panose="02020404030301010803" pitchFamily="18" charset="0"/>
                  </a:rPr>
                  <a:t> = sediment flux</a:t>
                </a:r>
              </a:p>
              <a:p>
                <a:r>
                  <a:rPr lang="en-US" sz="1900" dirty="0">
                    <a:latin typeface="Garamond" panose="02020404030301010803" pitchFamily="18" charset="0"/>
                  </a:rPr>
                  <a:t>t = time</a:t>
                </a:r>
              </a:p>
              <a:p>
                <a:r>
                  <a:rPr lang="en-US" sz="1900" dirty="0">
                    <a:latin typeface="Garamond" panose="02020404030301010803" pitchFamily="18" charset="0"/>
                  </a:rPr>
                  <a:t>x = spatial longitudinal coordinate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FEA75E90-25CE-3245-98D9-68651B453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718" y="4390690"/>
                <a:ext cx="3525078" cy="1554272"/>
              </a:xfrm>
              <a:prstGeom prst="rect">
                <a:avLst/>
              </a:prstGeom>
              <a:blipFill>
                <a:blip r:embed="rId4"/>
                <a:stretch>
                  <a:fillRect l="-1799" t="-1626" b="-5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B758E2B-56D0-114C-B221-2F2C17A3BC03}"/>
                  </a:ext>
                </a:extLst>
              </p:cNvPr>
              <p:cNvSpPr txBox="1"/>
              <p:nvPr/>
            </p:nvSpPr>
            <p:spPr>
              <a:xfrm>
                <a:off x="5181600" y="2043656"/>
                <a:ext cx="5658678" cy="550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dirty="0">
                    <a:latin typeface="Garamond" panose="02020404030301010803" pitchFamily="18" charset="0"/>
                  </a:rPr>
                  <a:t>Perturbation analysis: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it-IT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𝑇𝑖𝑑𝑎𝑙</m:t>
                        </m:r>
                        <m:r>
                          <a:rPr lang="it-IT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𝑎𝑚𝑝𝑙𝑖𝑡𝑢𝑑𝑒</m:t>
                        </m:r>
                      </m:num>
                      <m:den>
                        <m:r>
                          <a:rPr lang="it-IT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𝑈𝑛𝑖𝑓𝑜𝑟𝑚</m:t>
                        </m:r>
                        <m:r>
                          <a:rPr lang="it-IT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𝑓𝑙𝑜𝑤</m:t>
                        </m:r>
                        <m:r>
                          <a:rPr lang="it-IT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𝑑𝑒𝑝𝑡h</m:t>
                        </m:r>
                      </m:den>
                    </m:f>
                    <m:r>
                      <a:rPr lang="it-IT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≪1</m:t>
                    </m:r>
                  </m:oMath>
                </a14:m>
                <a:endParaRPr lang="en-US" sz="19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B758E2B-56D0-114C-B221-2F2C17A3B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2043656"/>
                <a:ext cx="5658678" cy="550728"/>
              </a:xfrm>
              <a:prstGeom prst="rect">
                <a:avLst/>
              </a:prstGeom>
              <a:blipFill>
                <a:blip r:embed="rId5"/>
                <a:stretch>
                  <a:fillRect l="-1121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7FFC7B75-EF59-D549-B2ED-6429ADFFC8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6887" y="2933939"/>
            <a:ext cx="5172374" cy="344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70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C603C3C-6985-B045-98E8-99D9ADAFB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8900"/>
            <a:ext cx="1219200" cy="4191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363C057-B560-704D-8DBE-A6A6E523005D}"/>
              </a:ext>
            </a:extLst>
          </p:cNvPr>
          <p:cNvSpPr txBox="1"/>
          <p:nvPr/>
        </p:nvSpPr>
        <p:spPr>
          <a:xfrm>
            <a:off x="833718" y="268941"/>
            <a:ext cx="11134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Garamond" panose="02020404030301010803" pitchFamily="18" charset="0"/>
                <a:cs typeface="Calibri" panose="020F0502020204030204" pitchFamily="34" charset="0"/>
              </a:rPr>
              <a:t>MODEL FORMULATION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70234E0-7A50-0A43-B043-2D04DD1B6967}"/>
              </a:ext>
            </a:extLst>
          </p:cNvPr>
          <p:cNvSpPr txBox="1"/>
          <p:nvPr/>
        </p:nvSpPr>
        <p:spPr>
          <a:xfrm rot="20278814">
            <a:off x="8760823" y="2527663"/>
            <a:ext cx="426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115ADCE-6DAF-E546-A3BC-8CDDBE363D92}"/>
                  </a:ext>
                </a:extLst>
              </p:cNvPr>
              <p:cNvSpPr txBox="1"/>
              <p:nvPr/>
            </p:nvSpPr>
            <p:spPr>
              <a:xfrm>
                <a:off x="409074" y="1016358"/>
                <a:ext cx="4908884" cy="2610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1">
                      <a:lumMod val="50000"/>
                    </a:schemeClr>
                  </a:buClr>
                  <a:buFont typeface="Wingdings" pitchFamily="2" charset="2"/>
                  <a:buChar char="§"/>
                </a:pPr>
                <a:r>
                  <a:rPr lang="en-US" sz="1900" dirty="0">
                    <a:latin typeface="Garamond" panose="02020404030301010803" pitchFamily="18" charset="0"/>
                  </a:rPr>
                  <a:t>Simple channels geometry (constant widths, rectangular cross-sections)</a:t>
                </a:r>
              </a:p>
              <a:p>
                <a:pPr marL="285750" indent="-285750">
                  <a:buClr>
                    <a:schemeClr val="accent1">
                      <a:lumMod val="50000"/>
                    </a:schemeClr>
                  </a:buClr>
                  <a:buFont typeface="Wingdings" pitchFamily="2" charset="2"/>
                  <a:buChar char="§"/>
                </a:pPr>
                <a:r>
                  <a:rPr lang="en-US" sz="1900" dirty="0">
                    <a:latin typeface="Garamond" panose="02020404030301010803" pitchFamily="18" charset="0"/>
                  </a:rPr>
                  <a:t>Semi-diurnal M</a:t>
                </a:r>
                <a:r>
                  <a:rPr lang="en-US" sz="1900" baseline="-25000" dirty="0">
                    <a:latin typeface="Garamond" panose="02020404030301010803" pitchFamily="18" charset="0"/>
                  </a:rPr>
                  <a:t>2</a:t>
                </a:r>
                <a:r>
                  <a:rPr lang="en-US" sz="1900" dirty="0">
                    <a:latin typeface="Garamond" panose="02020404030301010803" pitchFamily="18" charset="0"/>
                  </a:rPr>
                  <a:t> tide</a:t>
                </a:r>
              </a:p>
              <a:p>
                <a:pPr marL="285750" indent="-285750">
                  <a:buClr>
                    <a:schemeClr val="accent1">
                      <a:lumMod val="50000"/>
                    </a:schemeClr>
                  </a:buClr>
                  <a:buFont typeface="Wingdings" pitchFamily="2" charset="2"/>
                  <a:buChar char="§"/>
                </a:pPr>
                <a:r>
                  <a:rPr lang="en-US" sz="1900" dirty="0">
                    <a:latin typeface="Garamond" panose="02020404030301010803" pitchFamily="18" charset="0"/>
                  </a:rPr>
                  <a:t>Two cells of length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it-IT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1900" dirty="0">
                    <a:latin typeface="Garamond" panose="02020404030301010803" pitchFamily="18" charset="0"/>
                  </a:rPr>
                  <a:t> in proximity of the node, allowing </a:t>
                </a:r>
                <a:r>
                  <a:rPr lang="en-US" sz="1900" b="1" dirty="0">
                    <a:latin typeface="Garamond" panose="02020404030301010803" pitchFamily="18" charset="0"/>
                  </a:rPr>
                  <a:t>the transverse exchange </a:t>
                </a:r>
                <a:r>
                  <a:rPr lang="en-US" sz="1900" dirty="0">
                    <a:latin typeface="Garamond" panose="02020404030301010803" pitchFamily="18" charset="0"/>
                  </a:rPr>
                  <a:t>of</a:t>
                </a:r>
                <a:r>
                  <a:rPr lang="en-US" sz="1900" b="1" dirty="0">
                    <a:latin typeface="Garamond" panose="02020404030301010803" pitchFamily="18" charset="0"/>
                  </a:rPr>
                  <a:t> sediments</a:t>
                </a:r>
                <a:r>
                  <a:rPr lang="en-US" sz="1900" dirty="0">
                    <a:latin typeface="Garamond" panose="02020404030301010803" pitchFamily="18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it-IT" sz="19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00" dirty="0">
                    <a:latin typeface="Garamond" panose="02020404030301010803" pitchFamily="18" charset="0"/>
                  </a:rPr>
                  <a:t>is an empirical parameter [</a:t>
                </a:r>
                <a:r>
                  <a:rPr lang="en-US" sz="1900" i="1" dirty="0">
                    <a:latin typeface="Garamond" panose="02020404030301010803" pitchFamily="18" charset="0"/>
                  </a:rPr>
                  <a:t>Ikeda, 1982</a:t>
                </a:r>
                <a:r>
                  <a:rPr lang="en-US" sz="1900" dirty="0">
                    <a:latin typeface="Garamond" panose="02020404030301010803" pitchFamily="18" charset="0"/>
                  </a:rPr>
                  <a:t>]</a:t>
                </a:r>
                <a:r>
                  <a:rPr lang="en-US" sz="1900" baseline="-25000" dirty="0">
                    <a:latin typeface="Garamond" panose="02020404030301010803" pitchFamily="18" charset="0"/>
                  </a:rPr>
                  <a:t>       </a:t>
                </a:r>
              </a:p>
              <a:p>
                <a:pPr>
                  <a:buClr>
                    <a:schemeClr val="accent1">
                      <a:lumMod val="50000"/>
                    </a:schemeClr>
                  </a:buClr>
                </a:pPr>
                <a:endParaRPr lang="en-US" sz="1900" baseline="-25000" dirty="0">
                  <a:latin typeface="Garamond" panose="02020404030301010803" pitchFamily="18" charset="0"/>
                </a:endParaRPr>
              </a:p>
              <a:p>
                <a:pPr>
                  <a:buClr>
                    <a:schemeClr val="accent1">
                      <a:lumMod val="50000"/>
                    </a:schemeClr>
                  </a:buClr>
                </a:pPr>
                <a:endParaRPr lang="en-US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115ADCE-6DAF-E546-A3BC-8CDDBE363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74" y="1016358"/>
                <a:ext cx="4908884" cy="2610971"/>
              </a:xfrm>
              <a:prstGeom prst="rect">
                <a:avLst/>
              </a:prstGeom>
              <a:blipFill>
                <a:blip r:embed="rId3"/>
                <a:stretch>
                  <a:fillRect l="-773" t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02A417CE-F2AE-7A4C-9C17-3604ED06E8BA}"/>
              </a:ext>
            </a:extLst>
          </p:cNvPr>
          <p:cNvSpPr txBox="1"/>
          <p:nvPr/>
        </p:nvSpPr>
        <p:spPr>
          <a:xfrm>
            <a:off x="5821153" y="3355516"/>
            <a:ext cx="426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2072C46-BB8B-3546-82D3-F9449829EA1E}"/>
              </a:ext>
            </a:extLst>
          </p:cNvPr>
          <p:cNvSpPr txBox="1"/>
          <p:nvPr/>
        </p:nvSpPr>
        <p:spPr>
          <a:xfrm>
            <a:off x="411348" y="3201981"/>
            <a:ext cx="495701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itchFamily="2" charset="2"/>
              <a:buChar char="§"/>
            </a:pPr>
            <a:r>
              <a:rPr lang="en-US" sz="1900" i="1" dirty="0">
                <a:latin typeface="Garamond" panose="02020404030301010803" pitchFamily="18" charset="0"/>
              </a:rPr>
              <a:t>Engelund &amp; Hansen (1967)</a:t>
            </a:r>
            <a:r>
              <a:rPr lang="en-US" sz="1900" dirty="0">
                <a:latin typeface="Garamond" panose="02020404030301010803" pitchFamily="18" charset="0"/>
              </a:rPr>
              <a:t>’s predictor for the computation of the solid discharge</a:t>
            </a:r>
          </a:p>
        </p:txBody>
      </p:sp>
      <p:sp>
        <p:nvSpPr>
          <p:cNvPr id="11" name="Freccia giù 10">
            <a:extLst>
              <a:ext uri="{FF2B5EF4-FFF2-40B4-BE49-F238E27FC236}">
                <a16:creationId xmlns:a16="http://schemas.microsoft.com/office/drawing/2014/main" id="{334E7BC0-FB7C-AC47-9C5B-4A59DDC05104}"/>
              </a:ext>
            </a:extLst>
          </p:cNvPr>
          <p:cNvSpPr/>
          <p:nvPr/>
        </p:nvSpPr>
        <p:spPr>
          <a:xfrm>
            <a:off x="2411978" y="3909217"/>
            <a:ext cx="252663" cy="499828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E187495-5197-4041-BE6C-5152110E2FC0}"/>
              </a:ext>
            </a:extLst>
          </p:cNvPr>
          <p:cNvSpPr txBox="1"/>
          <p:nvPr/>
        </p:nvSpPr>
        <p:spPr>
          <a:xfrm>
            <a:off x="141608" y="4439173"/>
            <a:ext cx="642055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Garamond" panose="02020404030301010803" pitchFamily="18" charset="0"/>
              </a:rPr>
              <a:t>We need to solve an algebraic non-linear system formed by</a:t>
            </a:r>
          </a:p>
          <a:p>
            <a:r>
              <a:rPr lang="en-US" sz="1900" dirty="0">
                <a:latin typeface="Garamond" panose="02020404030301010803" pitchFamily="18" charset="0"/>
              </a:rPr>
              <a:t> the following </a:t>
            </a:r>
            <a:r>
              <a:rPr lang="en-US" sz="1900" b="1" dirty="0">
                <a:latin typeface="Garamond" panose="02020404030301010803" pitchFamily="18" charset="0"/>
              </a:rPr>
              <a:t>six equations</a:t>
            </a:r>
            <a:r>
              <a:rPr lang="en-US" sz="1900" dirty="0">
                <a:latin typeface="Garamond" panose="02020404030301010803" pitchFamily="18" charset="0"/>
              </a:rPr>
              <a:t>: conservation of water and </a:t>
            </a:r>
          </a:p>
          <a:p>
            <a:r>
              <a:rPr lang="en-US" sz="1900" dirty="0">
                <a:latin typeface="Garamond" panose="02020404030301010803" pitchFamily="18" charset="0"/>
              </a:rPr>
              <a:t> sediment fluxes (2), energy conservation (1), a </a:t>
            </a:r>
            <a:r>
              <a:rPr lang="en-US" sz="1900" b="1" dirty="0">
                <a:latin typeface="Garamond" panose="02020404030301010803" pitchFamily="18" charset="0"/>
              </a:rPr>
              <a:t>nodal point relation </a:t>
            </a:r>
            <a:r>
              <a:rPr lang="en-US" sz="1900" dirty="0">
                <a:latin typeface="Garamond" panose="02020404030301010803" pitchFamily="18" charset="0"/>
              </a:rPr>
              <a:t>[</a:t>
            </a:r>
            <a:r>
              <a:rPr lang="en-US" sz="1900" i="1" dirty="0">
                <a:latin typeface="Garamond" panose="02020404030301010803" pitchFamily="18" charset="0"/>
              </a:rPr>
              <a:t>Bolla Pittaluga et al., 2003</a:t>
            </a:r>
            <a:r>
              <a:rPr lang="en-US" sz="1900" dirty="0">
                <a:latin typeface="Garamond" panose="02020404030301010803" pitchFamily="18" charset="0"/>
              </a:rPr>
              <a:t>]</a:t>
            </a:r>
            <a:r>
              <a:rPr lang="en-US" sz="1900" i="1" dirty="0">
                <a:latin typeface="Garamond" panose="02020404030301010803" pitchFamily="18" charset="0"/>
              </a:rPr>
              <a:t> </a:t>
            </a:r>
            <a:r>
              <a:rPr lang="en-US" sz="1900" dirty="0">
                <a:latin typeface="Garamond" panose="02020404030301010803" pitchFamily="18" charset="0"/>
              </a:rPr>
              <a:t>which allows the transverse exchange of sediment (1), and two equations for the </a:t>
            </a:r>
            <a:r>
              <a:rPr lang="en-US" sz="1900" b="1" dirty="0">
                <a:latin typeface="Garamond" panose="02020404030301010803" pitchFamily="18" charset="0"/>
              </a:rPr>
              <a:t>local water depths</a:t>
            </a:r>
            <a:r>
              <a:rPr lang="en-US" sz="1900" dirty="0">
                <a:latin typeface="Garamond" panose="02020404030301010803" pitchFamily="18" charset="0"/>
              </a:rPr>
              <a:t> at the node provided by </a:t>
            </a:r>
            <a:r>
              <a:rPr lang="en-US" sz="1900" i="1" dirty="0">
                <a:latin typeface="Garamond" panose="02020404030301010803" pitchFamily="18" charset="0"/>
              </a:rPr>
              <a:t>Seminara et al. (2012)</a:t>
            </a:r>
          </a:p>
        </p:txBody>
      </p:sp>
      <p:sp>
        <p:nvSpPr>
          <p:cNvPr id="13" name="Freccia giù 12">
            <a:extLst>
              <a:ext uri="{FF2B5EF4-FFF2-40B4-BE49-F238E27FC236}">
                <a16:creationId xmlns:a16="http://schemas.microsoft.com/office/drawing/2014/main" id="{B081DB52-4FF8-894C-AA0F-D8F8FCB21C88}"/>
              </a:ext>
            </a:extLst>
          </p:cNvPr>
          <p:cNvSpPr/>
          <p:nvPr/>
        </p:nvSpPr>
        <p:spPr>
          <a:xfrm rot="16200000">
            <a:off x="6685749" y="5485067"/>
            <a:ext cx="252663" cy="499828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C6F5762-6B65-3E48-9BFB-6A7B6E6195CD}"/>
              </a:ext>
            </a:extLst>
          </p:cNvPr>
          <p:cNvSpPr txBox="1"/>
          <p:nvPr/>
        </p:nvSpPr>
        <p:spPr>
          <a:xfrm>
            <a:off x="7464411" y="5364717"/>
            <a:ext cx="351322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2060"/>
              </a:buClr>
              <a:buFont typeface="+mj-lt"/>
              <a:buAutoNum type="arabicParenR"/>
            </a:pPr>
            <a:r>
              <a:rPr lang="en-US" sz="1900" dirty="0">
                <a:latin typeface="Garamond" panose="02020404030301010803" pitchFamily="18" charset="0"/>
              </a:rPr>
              <a:t>Linear stability analysis</a:t>
            </a:r>
          </a:p>
          <a:p>
            <a:pPr marL="342900" indent="-342900">
              <a:buClr>
                <a:srgbClr val="002060"/>
              </a:buClr>
              <a:buFont typeface="+mj-lt"/>
              <a:buAutoNum type="arabicParenR"/>
            </a:pPr>
            <a:r>
              <a:rPr lang="en-US" sz="1900" dirty="0">
                <a:latin typeface="Garamond" panose="02020404030301010803" pitchFamily="18" charset="0"/>
              </a:rPr>
              <a:t>Numerical solution of the full non-linear system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09A951C-98F7-074D-B7A7-CCC372D5ECAF}"/>
              </a:ext>
            </a:extLst>
          </p:cNvPr>
          <p:cNvSpPr txBox="1"/>
          <p:nvPr/>
        </p:nvSpPr>
        <p:spPr>
          <a:xfrm>
            <a:off x="6788847" y="1079751"/>
            <a:ext cx="22539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Garamond" panose="02020404030301010803" pitchFamily="18" charset="0"/>
              </a:rPr>
              <a:t>L = channels length</a:t>
            </a:r>
          </a:p>
          <a:p>
            <a:r>
              <a:rPr lang="en-US" sz="1900" dirty="0">
                <a:latin typeface="Garamond" panose="02020404030301010803" pitchFamily="18" charset="0"/>
              </a:rPr>
              <a:t>a = tidal amplitude</a:t>
            </a:r>
          </a:p>
          <a:p>
            <a:r>
              <a:rPr lang="en-US" sz="1900" dirty="0">
                <a:latin typeface="Garamond" panose="02020404030301010803" pitchFamily="18" charset="0"/>
              </a:rPr>
              <a:t>W = channels width</a:t>
            </a:r>
          </a:p>
          <a:p>
            <a:r>
              <a:rPr lang="en-US" sz="1900" dirty="0">
                <a:latin typeface="Garamond" panose="02020404030301010803" pitchFamily="18" charset="0"/>
              </a:rPr>
              <a:t>Q = flow discharge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D30ACB3-159C-804A-AE87-27476C45A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280" y="2261188"/>
            <a:ext cx="5384371" cy="292294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0F44F5A-3E36-6344-8352-2A592F7F1DA7}"/>
              </a:ext>
            </a:extLst>
          </p:cNvPr>
          <p:cNvSpPr txBox="1"/>
          <p:nvPr/>
        </p:nvSpPr>
        <p:spPr>
          <a:xfrm>
            <a:off x="6414493" y="3591855"/>
            <a:ext cx="12042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8D7371-FD4F-8F42-AE3C-9C6BD2508227}"/>
              </a:ext>
            </a:extLst>
          </p:cNvPr>
          <p:cNvSpPr txBox="1"/>
          <p:nvPr/>
        </p:nvSpPr>
        <p:spPr>
          <a:xfrm rot="19724500">
            <a:off x="8847398" y="2646924"/>
            <a:ext cx="12042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2380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C603C3C-6985-B045-98E8-99D9ADAFB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8900"/>
            <a:ext cx="1219200" cy="4191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363C057-B560-704D-8DBE-A6A6E523005D}"/>
              </a:ext>
            </a:extLst>
          </p:cNvPr>
          <p:cNvSpPr txBox="1"/>
          <p:nvPr/>
        </p:nvSpPr>
        <p:spPr>
          <a:xfrm>
            <a:off x="833718" y="268941"/>
            <a:ext cx="11134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Garamond" panose="02020404030301010803" pitchFamily="18" charset="0"/>
                <a:cs typeface="Calibri" panose="020F0502020204030204" pitchFamily="34" charset="0"/>
              </a:rPr>
              <a:t>RESULTS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7CC5BA-11B1-DB4E-AD1D-240AAFA04D66}"/>
              </a:ext>
            </a:extLst>
          </p:cNvPr>
          <p:cNvSpPr txBox="1"/>
          <p:nvPr/>
        </p:nvSpPr>
        <p:spPr>
          <a:xfrm>
            <a:off x="481263" y="1053771"/>
            <a:ext cx="68098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latin typeface="Garamond" panose="02020404030301010803" pitchFamily="18" charset="0"/>
              </a:rPr>
              <a:t>Linear analysis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E85F008-EB54-2345-9202-86199B59BFD9}"/>
              </a:ext>
            </a:extLst>
          </p:cNvPr>
          <p:cNvSpPr txBox="1"/>
          <p:nvPr/>
        </p:nvSpPr>
        <p:spPr>
          <a:xfrm>
            <a:off x="481263" y="1852863"/>
            <a:ext cx="57029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itchFamily="2" charset="2"/>
              <a:buChar char="§"/>
            </a:pPr>
            <a:r>
              <a:rPr lang="en-US" sz="1900" dirty="0">
                <a:latin typeface="Garamond" panose="02020404030301010803" pitchFamily="18" charset="0"/>
              </a:rPr>
              <a:t>We can compute the value of the </a:t>
            </a:r>
            <a:r>
              <a:rPr lang="en-US" sz="1900" b="1" dirty="0">
                <a:latin typeface="Garamond" panose="02020404030301010803" pitchFamily="18" charset="0"/>
              </a:rPr>
              <a:t>width-to-depth ratio</a:t>
            </a:r>
            <a:r>
              <a:rPr lang="en-US" sz="1900" dirty="0">
                <a:latin typeface="Garamond" panose="02020404030301010803" pitchFamily="18" charset="0"/>
              </a:rPr>
              <a:t> which makes the bifurcation stable:</a:t>
            </a:r>
          </a:p>
          <a:p>
            <a:pPr>
              <a:buClr>
                <a:srgbClr val="002060"/>
              </a:buClr>
            </a:pPr>
            <a:endParaRPr lang="en-US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E50582C7-6E79-654D-8A65-8ECD51358815}"/>
                  </a:ext>
                </a:extLst>
              </p:cNvPr>
              <p:cNvSpPr txBox="1"/>
              <p:nvPr/>
            </p:nvSpPr>
            <p:spPr>
              <a:xfrm>
                <a:off x="1780673" y="2600453"/>
                <a:ext cx="3104147" cy="483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sz="190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sSub>
                            <m:sSub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it-IT" sz="1900" i="1">
                                  <a:latin typeface="Cambria Math" panose="02040503050406030204" pitchFamily="18" charset="0"/>
                                </a:rPr>
                                <m:t>𝑐𝑟</m:t>
                              </m:r>
                            </m:sub>
                          </m:sSub>
                          <m:r>
                            <a:rPr lang="it-IT" sz="19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  <m: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19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borderBox>
                    </m:oMath>
                  </m:oMathPara>
                </a14:m>
                <a:endParaRPr lang="en-US" sz="19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E50582C7-6E79-654D-8A65-8ECD51358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673" y="2600453"/>
                <a:ext cx="3104147" cy="4833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4D3B974F-BA74-E14A-852D-F2A5F0F61AE7}"/>
                  </a:ext>
                </a:extLst>
              </p:cNvPr>
              <p:cNvSpPr txBox="1"/>
              <p:nvPr/>
            </p:nvSpPr>
            <p:spPr>
              <a:xfrm>
                <a:off x="833718" y="3377003"/>
                <a:ext cx="4668252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900" dirty="0">
                    <a:latin typeface="Garamond" panose="02020404030301010803" pitchFamily="18" charset="0"/>
                  </a:rPr>
                  <a:t> = Shields parameter</a:t>
                </a:r>
              </a:p>
              <a:p>
                <a:r>
                  <a:rPr lang="en-US" sz="1900" dirty="0">
                    <a:latin typeface="Garamond" panose="02020404030301010803" pitchFamily="18" charset="0"/>
                  </a:rPr>
                  <a:t>C = Dimensionless Chézy coefficient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4D3B974F-BA74-E14A-852D-F2A5F0F61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718" y="3377003"/>
                <a:ext cx="4668252" cy="677108"/>
              </a:xfrm>
              <a:prstGeom prst="rect">
                <a:avLst/>
              </a:prstGeom>
              <a:blipFill>
                <a:blip r:embed="rId4"/>
                <a:stretch>
                  <a:fillRect l="-1359" t="-1852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ccia destra 12">
            <a:extLst>
              <a:ext uri="{FF2B5EF4-FFF2-40B4-BE49-F238E27FC236}">
                <a16:creationId xmlns:a16="http://schemas.microsoft.com/office/drawing/2014/main" id="{A6462F09-6558-DC45-AFDB-4DDC4138DA8A}"/>
              </a:ext>
            </a:extLst>
          </p:cNvPr>
          <p:cNvSpPr/>
          <p:nvPr/>
        </p:nvSpPr>
        <p:spPr>
          <a:xfrm>
            <a:off x="609600" y="4921624"/>
            <a:ext cx="708212" cy="282388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2B997F1-6560-284E-AF21-EB7F3E0B58D0}"/>
              </a:ext>
            </a:extLst>
          </p:cNvPr>
          <p:cNvSpPr txBox="1"/>
          <p:nvPr/>
        </p:nvSpPr>
        <p:spPr>
          <a:xfrm>
            <a:off x="1531006" y="4624144"/>
            <a:ext cx="416292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Garamond" panose="02020404030301010803" pitchFamily="18" charset="0"/>
              </a:rPr>
              <a:t>Intrinsically unstable bifurcations tend to be stable when the </a:t>
            </a:r>
            <a:r>
              <a:rPr lang="en-US" sz="1900" b="1" dirty="0">
                <a:latin typeface="Garamond" panose="02020404030301010803" pitchFamily="18" charset="0"/>
              </a:rPr>
              <a:t>tidal amplitude </a:t>
            </a:r>
            <a:r>
              <a:rPr lang="en-US" sz="1900" dirty="0">
                <a:latin typeface="Garamond" panose="02020404030301010803" pitchFamily="18" charset="0"/>
              </a:rPr>
              <a:t>is </a:t>
            </a:r>
            <a:r>
              <a:rPr lang="en-US" sz="1900" b="1" dirty="0">
                <a:latin typeface="Garamond" panose="02020404030301010803" pitchFamily="18" charset="0"/>
              </a:rPr>
              <a:t>sufficiently high </a:t>
            </a:r>
            <a:r>
              <a:rPr lang="en-US" sz="1900" dirty="0">
                <a:latin typeface="Garamond" panose="02020404030301010803" pitchFamily="18" charset="0"/>
              </a:rPr>
              <a:t>and the </a:t>
            </a:r>
            <a:r>
              <a:rPr lang="en-US" sz="1900" b="1" dirty="0">
                <a:latin typeface="Garamond" panose="02020404030301010803" pitchFamily="18" charset="0"/>
              </a:rPr>
              <a:t>length </a:t>
            </a:r>
            <a:r>
              <a:rPr lang="en-US" sz="1900" dirty="0">
                <a:latin typeface="Garamond" panose="02020404030301010803" pitchFamily="18" charset="0"/>
              </a:rPr>
              <a:t>of the bifurcates </a:t>
            </a:r>
            <a:r>
              <a:rPr lang="en-US" sz="1900" b="1" dirty="0">
                <a:latin typeface="Garamond" panose="02020404030301010803" pitchFamily="18" charset="0"/>
              </a:rPr>
              <a:t>sufficiently short 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8ACAC2F8-0FE3-4748-B0C6-B840B5B68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9500" y="2775295"/>
            <a:ext cx="5397500" cy="35941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94B318A-0458-DF48-A119-DB566062E7DA}"/>
              </a:ext>
            </a:extLst>
          </p:cNvPr>
          <p:cNvSpPr txBox="1"/>
          <p:nvPr/>
        </p:nvSpPr>
        <p:spPr>
          <a:xfrm>
            <a:off x="7180730" y="4036292"/>
            <a:ext cx="3550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amplitude</a:t>
            </a:r>
          </a:p>
        </p:txBody>
      </p:sp>
    </p:spTree>
    <p:extLst>
      <p:ext uri="{BB962C8B-B14F-4D97-AF65-F5344CB8AC3E}">
        <p14:creationId xmlns:p14="http://schemas.microsoft.com/office/powerpoint/2010/main" val="2070818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C603C3C-6985-B045-98E8-99D9ADAFB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8900"/>
            <a:ext cx="1219200" cy="4191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363C057-B560-704D-8DBE-A6A6E523005D}"/>
              </a:ext>
            </a:extLst>
          </p:cNvPr>
          <p:cNvSpPr txBox="1"/>
          <p:nvPr/>
        </p:nvSpPr>
        <p:spPr>
          <a:xfrm>
            <a:off x="833718" y="268941"/>
            <a:ext cx="11134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Garamond" panose="02020404030301010803" pitchFamily="18" charset="0"/>
                <a:cs typeface="Calibri" panose="020F0502020204030204" pitchFamily="34" charset="0"/>
              </a:rPr>
              <a:t>RESULTS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7CC5BA-11B1-DB4E-AD1D-240AAFA04D66}"/>
              </a:ext>
            </a:extLst>
          </p:cNvPr>
          <p:cNvSpPr txBox="1"/>
          <p:nvPr/>
        </p:nvSpPr>
        <p:spPr>
          <a:xfrm>
            <a:off x="481263" y="1053771"/>
            <a:ext cx="68098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latin typeface="Garamond" panose="02020404030301010803" pitchFamily="18" charset="0"/>
              </a:rPr>
              <a:t>Linear analysis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E85F008-EB54-2345-9202-86199B59BFD9}"/>
              </a:ext>
            </a:extLst>
          </p:cNvPr>
          <p:cNvSpPr txBox="1"/>
          <p:nvPr/>
        </p:nvSpPr>
        <p:spPr>
          <a:xfrm>
            <a:off x="481263" y="1852863"/>
            <a:ext cx="57029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itchFamily="2" charset="2"/>
              <a:buChar char="§"/>
            </a:pPr>
            <a:r>
              <a:rPr lang="en-US" sz="1900" dirty="0">
                <a:latin typeface="Garamond" panose="02020404030301010803" pitchFamily="18" charset="0"/>
              </a:rPr>
              <a:t>We can compute the value of the </a:t>
            </a:r>
            <a:r>
              <a:rPr lang="en-US" sz="1900" b="1" dirty="0">
                <a:latin typeface="Garamond" panose="02020404030301010803" pitchFamily="18" charset="0"/>
              </a:rPr>
              <a:t>length </a:t>
            </a:r>
            <a:r>
              <a:rPr lang="en-US" sz="1900" dirty="0">
                <a:latin typeface="Garamond" panose="02020404030301010803" pitchFamily="18" charset="0"/>
              </a:rPr>
              <a:t>of the branches which makes the bifurcation stable:</a:t>
            </a:r>
          </a:p>
          <a:p>
            <a:pPr>
              <a:buClr>
                <a:srgbClr val="002060"/>
              </a:buClr>
            </a:pPr>
            <a:endParaRPr lang="en-US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E50582C7-6E79-654D-8A65-8ECD51358815}"/>
                  </a:ext>
                </a:extLst>
              </p:cNvPr>
              <p:cNvSpPr txBox="1"/>
              <p:nvPr/>
            </p:nvSpPr>
            <p:spPr>
              <a:xfrm>
                <a:off x="1780673" y="2600453"/>
                <a:ext cx="3104147" cy="479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sz="190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sSub>
                            <m:sSub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9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it-IT" sz="1900" i="1">
                                  <a:latin typeface="Cambria Math" panose="02040503050406030204" pitchFamily="18" charset="0"/>
                                </a:rPr>
                                <m:t>𝑐𝑟</m:t>
                              </m:r>
                            </m:sub>
                          </m:sSub>
                          <m:r>
                            <a:rPr lang="it-IT" sz="19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  <m: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19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9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borderBox>
                    </m:oMath>
                  </m:oMathPara>
                </a14:m>
                <a:endParaRPr lang="en-US" sz="19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E50582C7-6E79-654D-8A65-8ECD51358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673" y="2600453"/>
                <a:ext cx="3104147" cy="4793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4D3B974F-BA74-E14A-852D-F2A5F0F61AE7}"/>
                  </a:ext>
                </a:extLst>
              </p:cNvPr>
              <p:cNvSpPr txBox="1"/>
              <p:nvPr/>
            </p:nvSpPr>
            <p:spPr>
              <a:xfrm>
                <a:off x="833718" y="3377003"/>
                <a:ext cx="4668252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900" dirty="0">
                    <a:latin typeface="Garamond" panose="02020404030301010803" pitchFamily="18" charset="0"/>
                  </a:rPr>
                  <a:t> = Shields parameter</a:t>
                </a:r>
              </a:p>
              <a:p>
                <a:r>
                  <a:rPr lang="en-US" sz="1900" dirty="0">
                    <a:latin typeface="Garamond" panose="02020404030301010803" pitchFamily="18" charset="0"/>
                  </a:rPr>
                  <a:t>C = Dimensionless Chézy coefficient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4D3B974F-BA74-E14A-852D-F2A5F0F61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718" y="3377003"/>
                <a:ext cx="4668252" cy="677108"/>
              </a:xfrm>
              <a:prstGeom prst="rect">
                <a:avLst/>
              </a:prstGeom>
              <a:blipFill>
                <a:blip r:embed="rId4"/>
                <a:stretch>
                  <a:fillRect l="-1359" t="-1852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ccia destra 12">
            <a:extLst>
              <a:ext uri="{FF2B5EF4-FFF2-40B4-BE49-F238E27FC236}">
                <a16:creationId xmlns:a16="http://schemas.microsoft.com/office/drawing/2014/main" id="{A6462F09-6558-DC45-AFDB-4DDC4138DA8A}"/>
              </a:ext>
            </a:extLst>
          </p:cNvPr>
          <p:cNvSpPr/>
          <p:nvPr/>
        </p:nvSpPr>
        <p:spPr>
          <a:xfrm>
            <a:off x="609600" y="4921624"/>
            <a:ext cx="708212" cy="282388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2B997F1-6560-284E-AF21-EB7F3E0B58D0}"/>
              </a:ext>
            </a:extLst>
          </p:cNvPr>
          <p:cNvSpPr txBox="1"/>
          <p:nvPr/>
        </p:nvSpPr>
        <p:spPr>
          <a:xfrm>
            <a:off x="1538626" y="4624144"/>
            <a:ext cx="416292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Garamond" panose="02020404030301010803" pitchFamily="18" charset="0"/>
              </a:rPr>
              <a:t>Intrinsically unstable bifurcations tend to be stable when the </a:t>
            </a:r>
            <a:r>
              <a:rPr lang="en-US" sz="1900" b="1" dirty="0">
                <a:latin typeface="Garamond" panose="02020404030301010803" pitchFamily="18" charset="0"/>
              </a:rPr>
              <a:t>tidal amplitude </a:t>
            </a:r>
            <a:r>
              <a:rPr lang="en-US" sz="1900" dirty="0">
                <a:latin typeface="Garamond" panose="02020404030301010803" pitchFamily="18" charset="0"/>
              </a:rPr>
              <a:t>is </a:t>
            </a:r>
            <a:r>
              <a:rPr lang="en-US" sz="1900" b="1" dirty="0">
                <a:latin typeface="Garamond" panose="02020404030301010803" pitchFamily="18" charset="0"/>
              </a:rPr>
              <a:t>sufficiently high </a:t>
            </a:r>
            <a:r>
              <a:rPr lang="en-US" sz="1900" dirty="0">
                <a:latin typeface="Garamond" panose="02020404030301010803" pitchFamily="18" charset="0"/>
              </a:rPr>
              <a:t>and the </a:t>
            </a:r>
            <a:r>
              <a:rPr lang="en-US" sz="1900" b="1" dirty="0">
                <a:latin typeface="Garamond" panose="02020404030301010803" pitchFamily="18" charset="0"/>
              </a:rPr>
              <a:t>length </a:t>
            </a:r>
            <a:r>
              <a:rPr lang="en-US" sz="1900" dirty="0">
                <a:latin typeface="Garamond" panose="02020404030301010803" pitchFamily="18" charset="0"/>
              </a:rPr>
              <a:t>of the bifurcates </a:t>
            </a:r>
            <a:r>
              <a:rPr lang="en-US" sz="1900" b="1" dirty="0">
                <a:latin typeface="Garamond" panose="02020404030301010803" pitchFamily="18" charset="0"/>
              </a:rPr>
              <a:t>sufficiently short 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33EE678-68F3-2941-8A2C-6E08B2188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553" y="2445526"/>
            <a:ext cx="53975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560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829</Words>
  <Application>Microsoft Macintosh PowerPoint</Application>
  <PresentationFormat>Widescreen</PresentationFormat>
  <Paragraphs>117</Paragraphs>
  <Slides>12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Garamond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Niccolò ragno</dc:creator>
  <cp:lastModifiedBy>Niccolò ragno</cp:lastModifiedBy>
  <cp:revision>127</cp:revision>
  <dcterms:created xsi:type="dcterms:W3CDTF">2020-04-16T05:54:37Z</dcterms:created>
  <dcterms:modified xsi:type="dcterms:W3CDTF">2020-04-22T13:23:40Z</dcterms:modified>
</cp:coreProperties>
</file>