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7125"/>
    <a:srgbClr val="002F5F"/>
    <a:srgbClr val="ACDEE6"/>
    <a:srgbClr val="9BB2CE"/>
    <a:srgbClr val="A3A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5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1C198-751B-4E1C-BD7C-8E1FB1C921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BE6766-F172-467A-8396-02759196CB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3708C-9E38-4D18-9168-67F0362F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70C10-5227-4D15-AB1B-8DB0D4AD6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44025C-49B6-4A23-8628-B14248564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7924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D8B7A-7EBE-4816-85B8-D91429AD1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66B8E0-125E-46BA-B7BF-3E527D94B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F91C9-9E2A-4508-B8F3-062F3B802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A908A-BA1D-4956-B816-0D0B4F44D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356B25-7BF1-44D6-AD16-534DF4239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665361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9552F1-EBA5-490D-B181-C2EFAF42D7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898CF3-5B47-48F5-8DD1-1F60C803D3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1CA09-32B8-434C-9FBC-2F22AF283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8DD28-57DF-43D8-A2A1-6D7964921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261D0-6D4A-4D6B-BAAF-F6979CD3E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87858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D843-5C0E-42DC-8102-3AF42030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4197-FC64-4C86-B79A-48EB422B84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5A710-9446-4D65-BDA9-B86C47C149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906097-7834-46AC-9A31-AFAB8E60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7B40D7-38BC-4C3A-8597-CE7432DF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986801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E261C-6537-4C62-A2A9-45D14544D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61B65-E827-48A3-8D9D-9FDB7E1506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808A0-FBFD-46E7-BCB7-DF759698E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8817FF-2ADD-4C7C-B75D-0CCB1A77A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A6768-4695-450D-8A8C-A85D364B6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2448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E5AE6-0609-4AC6-9C38-BD756D036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E7518-A237-4217-96AB-9CFF84C7A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45D60D-AA5D-4FC9-8A51-D60EF95915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3D521B-FBF2-4510-8134-637AEFEC0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1DEE9-4A28-4EF9-B038-F65494DDB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DB5A2-2D52-4FAE-B402-5C9E6651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533733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35BA-7643-4817-9E32-7F4E09685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DBFF92-6539-4C16-84E9-CD7B9C67E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B04275-1323-4C95-B07A-18B7B69F1B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405BC8-306F-4DA4-A2A8-C0EF5BD353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E43353-08C0-4488-8C48-88AE661AB7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ECD027-548D-4F63-AE19-45C1B61E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ED6870-AF0F-4D16-95CE-106793ACB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50883-D1F7-498F-B12E-4D5870D16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2571557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35B-2C5C-4675-B93D-3CEB286E3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DE3A02-7B56-4BC1-96F3-057FBA07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A82A86-64E0-4626-ABF8-9066315DA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46EE3-3E2E-4094-888B-6A863A83A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196576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148B6-227D-4CE6-BA87-234317053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8282B1-FF16-4531-BF8C-3B4E66A45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15775C-85E7-42BC-841B-3EF2454DE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2940263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346B-C4A4-412D-B1B6-B60FB479D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34087-0F5B-4E19-A514-70EFCBC996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8E610-8828-40F4-9E71-EB6BB0893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3FA00-63FD-432B-929A-B99CAC34A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0F887-21D6-4AFD-B7E7-A3CEB42B0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2615D5-43A5-4F30-B898-AE38D6A8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54636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686FE-1A5F-44C8-983B-9222537B4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D09D1-0E40-48CD-A9F2-8B2E8D647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1EB95-23AF-477B-8AA9-3F7F2F6520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E0C170-F0F4-40EF-880E-E51253874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6D1DD-656F-4DFF-9D5A-5122CBD60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4C302A-903A-4EF7-AC25-8F6984AF0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53051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D4C844-5689-4ACC-A170-E53408D96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9ACC36-FD49-4396-B791-22296C6B36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4C703-B853-4BA3-BF63-229679D6FC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7745C8-2F6D-4876-8BE7-4A9A423844B1}" type="datetimeFigureOut">
              <a:rPr lang="en-SE" smtClean="0"/>
              <a:t>2020-05-01</a:t>
            </a:fld>
            <a:endParaRPr lang="en-S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03C70-5565-4691-8FB3-3D171D3688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B2D239-F5F1-439B-AB29-909AD3FEC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83927-F2DE-465C-96B4-F00C48F87346}" type="slidenum">
              <a:rPr lang="en-SE" smtClean="0"/>
              <a:t>‹#›</a:t>
            </a:fld>
            <a:endParaRPr lang="en-SE"/>
          </a:p>
        </p:txBody>
      </p:sp>
    </p:spTree>
    <p:extLst>
      <p:ext uri="{BB962C8B-B14F-4D97-AF65-F5344CB8AC3E}">
        <p14:creationId xmlns:p14="http://schemas.microsoft.com/office/powerpoint/2010/main" val="360611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precamres.2017.01.027" TargetMode="External"/><Relationship Id="rId13" Type="http://schemas.openxmlformats.org/officeDocument/2006/relationships/image" Target="../media/image4.png"/><Relationship Id="rId18" Type="http://schemas.openxmlformats.org/officeDocument/2006/relationships/image" Target="../media/image9.jpeg"/><Relationship Id="rId3" Type="http://schemas.openxmlformats.org/officeDocument/2006/relationships/slideLayout" Target="../slideLayouts/slideLayout5.xml"/><Relationship Id="rId21" Type="http://schemas.openxmlformats.org/officeDocument/2006/relationships/image" Target="../media/image12.emf"/><Relationship Id="rId7" Type="http://schemas.openxmlformats.org/officeDocument/2006/relationships/hyperlink" Target="https://doi.org/10.1139/e92-112" TargetMode="External"/><Relationship Id="rId12" Type="http://schemas.openxmlformats.org/officeDocument/2006/relationships/image" Target="../media/image3.png"/><Relationship Id="rId17" Type="http://schemas.openxmlformats.org/officeDocument/2006/relationships/image" Target="../media/image8.png"/><Relationship Id="rId2" Type="http://schemas.openxmlformats.org/officeDocument/2006/relationships/audio" Target="../media/media1.m4a"/><Relationship Id="rId16" Type="http://schemas.openxmlformats.org/officeDocument/2006/relationships/image" Target="../media/image7.jpeg"/><Relationship Id="rId20" Type="http://schemas.openxmlformats.org/officeDocument/2006/relationships/image" Target="../media/image11.png"/><Relationship Id="rId1" Type="http://schemas.microsoft.com/office/2007/relationships/media" Target="../media/media1.m4a"/><Relationship Id="rId6" Type="http://schemas.openxmlformats.org/officeDocument/2006/relationships/hyperlink" Target="https://doi.org/10.1016/S0301-9268(02)00007-4" TargetMode="External"/><Relationship Id="rId11" Type="http://schemas.openxmlformats.org/officeDocument/2006/relationships/hyperlink" Target="https://doi.org/10.1016/j.chemgeo.2016.05.027" TargetMode="External"/><Relationship Id="rId5" Type="http://schemas.openxmlformats.org/officeDocument/2006/relationships/image" Target="../media/image2.gif"/><Relationship Id="rId15" Type="http://schemas.openxmlformats.org/officeDocument/2006/relationships/image" Target="../media/image6.png"/><Relationship Id="rId23" Type="http://schemas.openxmlformats.org/officeDocument/2006/relationships/image" Target="../media/image14.png"/><Relationship Id="rId10" Type="http://schemas.openxmlformats.org/officeDocument/2006/relationships/hyperlink" Target="https://doi.org/10.1016/j.precamres.2018.10.016" TargetMode="External"/><Relationship Id="rId19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hyperlink" Target="https://doi.org/10.1039/C6JA00362A" TargetMode="External"/><Relationship Id="rId14" Type="http://schemas.openxmlformats.org/officeDocument/2006/relationships/image" Target="../media/image5.png"/><Relationship Id="rId2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1F0B38F3-5A59-4187-BD2A-C1D61E67C949}"/>
              </a:ext>
            </a:extLst>
          </p:cNvPr>
          <p:cNvSpPr/>
          <p:nvPr/>
        </p:nvSpPr>
        <p:spPr>
          <a:xfrm>
            <a:off x="0" y="-8403"/>
            <a:ext cx="12192000" cy="114110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ysClr val="windowText" lastClr="000000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BDD54BE-5105-4427-BEE0-24D611656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325" y="140292"/>
            <a:ext cx="10515600" cy="997315"/>
          </a:xfrm>
        </p:spPr>
        <p:txBody>
          <a:bodyPr>
            <a:noAutofit/>
          </a:bodyPr>
          <a:lstStyle/>
          <a:p>
            <a:pPr algn="ctr"/>
            <a:r>
              <a:rPr lang="en-US" sz="1100" dirty="0">
                <a:solidFill>
                  <a:srgbClr val="002F5F"/>
                </a:solidFill>
                <a:latin typeface="Arial Black" panose="020B0A04020102020204" pitchFamily="34" charset="0"/>
              </a:rPr>
              <a:t>First in-situ Rb-Sr dating of metasedimentary rocks from the Pontiac </a:t>
            </a:r>
            <a:r>
              <a:rPr lang="en-US" sz="1100" dirty="0" err="1">
                <a:solidFill>
                  <a:srgbClr val="002F5F"/>
                </a:solidFill>
                <a:latin typeface="Arial Black" panose="020B0A04020102020204" pitchFamily="34" charset="0"/>
              </a:rPr>
              <a:t>subprovince</a:t>
            </a:r>
            <a:r>
              <a:rPr lang="en-US" sz="1100" dirty="0">
                <a:solidFill>
                  <a:srgbClr val="002F5F"/>
                </a:solidFill>
                <a:latin typeface="Arial Black" panose="020B0A04020102020204" pitchFamily="34" charset="0"/>
              </a:rPr>
              <a:t>, Superior Craton, Canada.</a:t>
            </a:r>
            <a:br>
              <a:rPr lang="en-US" sz="1100" dirty="0">
                <a:solidFill>
                  <a:srgbClr val="002F5F"/>
                </a:solidFill>
                <a:latin typeface="Arial Black" panose="020B0A04020102020204" pitchFamily="34" charset="0"/>
              </a:rPr>
            </a:br>
            <a:r>
              <a:rPr lang="en-US" sz="1100" dirty="0">
                <a:solidFill>
                  <a:srgbClr val="002F5F"/>
                </a:solidFill>
                <a:latin typeface="Arial Black" panose="020B0A04020102020204" pitchFamily="34" charset="0"/>
              </a:rPr>
              <a:t>Implications towards the regional metamorphic evolution of the sequence.</a:t>
            </a:r>
            <a:br>
              <a:rPr lang="en-US" sz="1000" dirty="0">
                <a:solidFill>
                  <a:srgbClr val="002F5F"/>
                </a:solidFill>
              </a:rPr>
            </a:br>
            <a:br>
              <a:rPr lang="en-US" sz="1000" dirty="0">
                <a:solidFill>
                  <a:srgbClr val="002F5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900" b="1" dirty="0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Leventis, N.¹*, Zack, T.², Pitcairn, I.¹, </a:t>
            </a:r>
            <a:r>
              <a:rPr lang="en-US" sz="900" b="1" dirty="0" err="1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Högmalm</a:t>
            </a:r>
            <a:r>
              <a:rPr lang="en-US" sz="900" b="1" dirty="0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K. J.²</a:t>
            </a:r>
            <a:br>
              <a:rPr lang="en-US" sz="900" b="1" dirty="0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SE" sz="800" dirty="0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dirty="0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¹ Department of Geological Sciences, Stockholm University, Stockholm, Sweden </a:t>
            </a:r>
            <a:br>
              <a:rPr lang="en-SE" sz="800" dirty="0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800" dirty="0">
                <a:solidFill>
                  <a:srgbClr val="002F5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² Department of Earth Sciences, University of Gothenburg, Gothenburg, Sweden</a:t>
            </a:r>
            <a:endParaRPr lang="en-SE" sz="1000" dirty="0">
              <a:solidFill>
                <a:srgbClr val="002F5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D9117-680A-43E5-A5BE-AF9328E5D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4258" y="3234380"/>
            <a:ext cx="3921009" cy="2109145"/>
          </a:xfr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700" dirty="0"/>
              <a:t>The Pontiac </a:t>
            </a:r>
            <a:r>
              <a:rPr lang="en-US" sz="700" dirty="0" err="1"/>
              <a:t>subprovince</a:t>
            </a:r>
            <a:r>
              <a:rPr lang="en-US" sz="700" dirty="0"/>
              <a:t> in southern Superior Province, Canada is composed of greywackes and </a:t>
            </a:r>
            <a:r>
              <a:rPr lang="en-US" sz="700" dirty="0" err="1"/>
              <a:t>pelites</a:t>
            </a:r>
            <a:r>
              <a:rPr lang="en-US" sz="700" dirty="0"/>
              <a:t>, plutons and interlayered ultramafic rocks of Archean age (Davis et al., 2002; Feng et al., 1992). It is located south of the Cadillac-Larder Lake fault zone (</a:t>
            </a:r>
            <a:r>
              <a:rPr lang="en-US" sz="700" dirty="0" err="1"/>
              <a:t>CLLfz</a:t>
            </a:r>
            <a:r>
              <a:rPr lang="en-US" sz="700" dirty="0"/>
              <a:t>) and this long deformation zone also separates it from the southern Abitibi Greenstone Belt which consists of volcanic rocks and plutons of variable ages (2720-2700 Ma) (Figure 1).</a:t>
            </a:r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endParaRPr lang="en-US" sz="700" dirty="0"/>
          </a:p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en-US" sz="700" dirty="0"/>
              <a:t>The Pontiac sediments show a southward increase in metamorphic grade, from biotite-zone to sillimanite-zone conditions. Deposition of these sediments occurred at 2685 ±3 Ma in an accretionary prism or foreland basin at a convergent plate margin and provenance studies show that the material was mostly derived from rocks tectonically related to the Abitibi volcanic rocks and an older &gt;3 Ga terrane (Davis, 2002; </a:t>
            </a:r>
            <a:r>
              <a:rPr lang="en-US" sz="700" dirty="0" err="1"/>
              <a:t>Frieman</a:t>
            </a:r>
            <a:r>
              <a:rPr lang="en-US" sz="700" dirty="0"/>
              <a:t> et al., 2019). The sequence experienced prograde near-peak metamorphic conditions (5-6 </a:t>
            </a:r>
            <a:r>
              <a:rPr lang="en-US" sz="700" dirty="0" err="1"/>
              <a:t>kbar</a:t>
            </a:r>
            <a:r>
              <a:rPr lang="en-US" sz="700" dirty="0"/>
              <a:t>, 550-600 °C) at 2657.5 ±4.4 Ma based on Lu-Hf ages in garnets (</a:t>
            </a:r>
            <a:r>
              <a:rPr lang="en-US" sz="700" dirty="0" err="1"/>
              <a:t>Piette-Lauziere</a:t>
            </a:r>
            <a:r>
              <a:rPr lang="en-US" sz="700" dirty="0"/>
              <a:t> et al., 2019). In the south, plutons of the MMGS and GMG series occur, with ages of crystallization 2682.4 ±1 Ma and 2644 ±14 Ma respectively (Feng et al., 1992). </a:t>
            </a:r>
            <a:endParaRPr lang="en-SE" sz="700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2390858-84DB-42C7-B509-A32AB4BA0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53399" y="1276975"/>
            <a:ext cx="3925887" cy="239549"/>
          </a:xfrm>
          <a:solidFill>
            <a:srgbClr val="002F5F"/>
          </a:solidFill>
          <a:ln w="127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Discussion</a:t>
            </a:r>
            <a:endParaRPr lang="en-SE" sz="1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Stockholm University - Wikipedia">
            <a:extLst>
              <a:ext uri="{FF2B5EF4-FFF2-40B4-BE49-F238E27FC236}">
                <a16:creationId xmlns:a16="http://schemas.microsoft.com/office/drawing/2014/main" id="{1A7D820A-7B46-4D2C-974A-AD60DBCD8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6" y="140292"/>
            <a:ext cx="664369" cy="63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iversity of Gothenburg | SGroup Website">
            <a:extLst>
              <a:ext uri="{FF2B5EF4-FFF2-40B4-BE49-F238E27FC236}">
                <a16:creationId xmlns:a16="http://schemas.microsoft.com/office/drawing/2014/main" id="{223DA5BD-29E6-41BA-AD5A-B03750984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48" y="140292"/>
            <a:ext cx="823981" cy="613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FF07F8BF-09B9-44BA-B026-74C63D313147}"/>
              </a:ext>
            </a:extLst>
          </p:cNvPr>
          <p:cNvSpPr txBox="1">
            <a:spLocks/>
          </p:cNvSpPr>
          <p:nvPr/>
        </p:nvSpPr>
        <p:spPr>
          <a:xfrm>
            <a:off x="8153399" y="1571783"/>
            <a:ext cx="3925887" cy="17958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r>
              <a:rPr lang="sv-SE" sz="700" dirty="0"/>
              <a:t>Are </a:t>
            </a:r>
            <a:r>
              <a:rPr lang="sv-SE" sz="700" dirty="0" err="1"/>
              <a:t>these</a:t>
            </a:r>
            <a:r>
              <a:rPr lang="sv-SE" sz="700" dirty="0"/>
              <a:t> dates recording </a:t>
            </a:r>
            <a:r>
              <a:rPr lang="sv-SE" sz="700" dirty="0" err="1"/>
              <a:t>prolonged</a:t>
            </a:r>
            <a:r>
              <a:rPr lang="sv-SE" sz="700" dirty="0"/>
              <a:t> </a:t>
            </a:r>
            <a:r>
              <a:rPr lang="sv-SE" sz="700" dirty="0" err="1"/>
              <a:t>cooling</a:t>
            </a:r>
            <a:r>
              <a:rPr lang="sv-SE" sz="700" dirty="0"/>
              <a:t> </a:t>
            </a:r>
            <a:r>
              <a:rPr lang="sv-SE" sz="700" dirty="0" err="1"/>
              <a:t>of</a:t>
            </a:r>
            <a:r>
              <a:rPr lang="sv-SE" sz="700" dirty="0"/>
              <a:t> the </a:t>
            </a:r>
            <a:r>
              <a:rPr lang="sv-SE" sz="700" dirty="0" err="1"/>
              <a:t>sequence</a:t>
            </a:r>
            <a:r>
              <a:rPr lang="sv-SE" sz="700" dirty="0"/>
              <a:t> or later </a:t>
            </a:r>
            <a:r>
              <a:rPr lang="sv-SE" sz="700" dirty="0" err="1"/>
              <a:t>metamorphic</a:t>
            </a:r>
            <a:r>
              <a:rPr lang="sv-SE" sz="700" dirty="0"/>
              <a:t>/</a:t>
            </a:r>
            <a:r>
              <a:rPr lang="sv-SE" sz="700" dirty="0" err="1"/>
              <a:t>hydrothermal</a:t>
            </a:r>
            <a:r>
              <a:rPr lang="sv-SE" sz="700" dirty="0"/>
              <a:t> event? </a:t>
            </a:r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endParaRPr lang="en-US" sz="700" dirty="0"/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What is the influence (if any) from the MMGS and GMG plutons in the south?</a:t>
            </a:r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endParaRPr lang="en-US" sz="700" dirty="0"/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⁴⁰</a:t>
            </a:r>
            <a:r>
              <a:rPr lang="en-US" sz="700" dirty="0" err="1"/>
              <a:t>Ar</a:t>
            </a:r>
            <a:r>
              <a:rPr lang="en-US" sz="700" dirty="0"/>
              <a:t>/³⁹Ar constraints in </a:t>
            </a:r>
            <a:r>
              <a:rPr lang="en-US" sz="700" dirty="0" err="1"/>
              <a:t>biotites</a:t>
            </a:r>
            <a:r>
              <a:rPr lang="en-US" sz="700" dirty="0"/>
              <a:t> from similar metasedimentary rocks in the Pontiac yield 2557 ±8 Ma and 2541 ±9 Ma. A biotite from the MMGS in the Pontiac is dated 2476 ±9 Ma (Feng et al., 1992).</a:t>
            </a:r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endParaRPr lang="en-US" sz="700" dirty="0"/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Resetting of various isotopic systems has been previously reported and was attributed to later thermal events (fluid infiltration, </a:t>
            </a:r>
            <a:r>
              <a:rPr lang="en-US" sz="700" dirty="0" err="1"/>
              <a:t>underthrusting</a:t>
            </a:r>
            <a:r>
              <a:rPr lang="en-US" sz="700" dirty="0"/>
              <a:t> of the Pontiac beneath southern Abitibi and S-type GMGs generation) (Feng et al., 1992).</a:t>
            </a:r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endParaRPr lang="en-US" sz="700" dirty="0"/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Age constraints in rocks adjacent to the </a:t>
            </a:r>
            <a:r>
              <a:rPr lang="en-US" sz="700" dirty="0" err="1"/>
              <a:t>CLLfz</a:t>
            </a:r>
            <a:r>
              <a:rPr lang="en-US" sz="700" dirty="0"/>
              <a:t> show that the fault was active for more than 400 Ma, until ≈2250 Ma (Feng et al., 1992).</a:t>
            </a:r>
            <a:endParaRPr lang="en-SE" sz="700" dirty="0"/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EA1181CA-7B47-4ED1-9851-2E45218BEC40}"/>
              </a:ext>
            </a:extLst>
          </p:cNvPr>
          <p:cNvSpPr txBox="1">
            <a:spLocks/>
          </p:cNvSpPr>
          <p:nvPr/>
        </p:nvSpPr>
        <p:spPr>
          <a:xfrm>
            <a:off x="8149429" y="5617763"/>
            <a:ext cx="3925887" cy="8401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>
              <a:lnSpc>
                <a:spcPct val="100000"/>
              </a:lnSpc>
              <a:spcBef>
                <a:spcPts val="100"/>
              </a:spcBef>
              <a:buSzPct val="100000"/>
            </a:pPr>
            <a:r>
              <a:rPr lang="en-US" sz="500" b="1" dirty="0"/>
              <a:t>Davis, D.W., 2002.</a:t>
            </a:r>
            <a:r>
              <a:rPr lang="en-US" sz="500" dirty="0"/>
              <a:t> </a:t>
            </a:r>
            <a:r>
              <a:rPr lang="en-US" sz="500" i="1" dirty="0"/>
              <a:t>Precambrian Res. 115, 97–117.</a:t>
            </a:r>
            <a:r>
              <a:rPr lang="en-US" sz="500" dirty="0"/>
              <a:t> </a:t>
            </a:r>
            <a:r>
              <a:rPr lang="en-US" sz="500" dirty="0">
                <a:hlinkClick r:id="rId6"/>
              </a:rPr>
              <a:t>https://doi.org/10.1016/S0301-9268(02)00007-4</a:t>
            </a:r>
            <a:endParaRPr lang="en-US" sz="500" dirty="0"/>
          </a:p>
          <a:p>
            <a:pPr marL="88900" indent="-88900">
              <a:lnSpc>
                <a:spcPct val="100000"/>
              </a:lnSpc>
              <a:spcBef>
                <a:spcPts val="100"/>
              </a:spcBef>
              <a:buSzPct val="100000"/>
            </a:pPr>
            <a:r>
              <a:rPr lang="en-US" sz="500" b="1" dirty="0"/>
              <a:t>Feng, R., </a:t>
            </a:r>
            <a:r>
              <a:rPr lang="en-US" sz="500" b="1" dirty="0" err="1"/>
              <a:t>Kerrich</a:t>
            </a:r>
            <a:r>
              <a:rPr lang="en-US" sz="500" b="1" dirty="0"/>
              <a:t>, R., McBride, S., Farrar, E., 1992.</a:t>
            </a:r>
            <a:r>
              <a:rPr lang="en-US" sz="500" dirty="0"/>
              <a:t> </a:t>
            </a:r>
            <a:r>
              <a:rPr lang="en-US" sz="500" i="1" dirty="0"/>
              <a:t>Can. J. Earth Sci. 29, 1389–1411.</a:t>
            </a:r>
            <a:r>
              <a:rPr lang="en-US" sz="500" dirty="0"/>
              <a:t> </a:t>
            </a:r>
            <a:r>
              <a:rPr lang="en-US" sz="500" dirty="0">
                <a:hlinkClick r:id="rId7"/>
              </a:rPr>
              <a:t>https://doi.org/10.1139/e92-112</a:t>
            </a:r>
            <a:endParaRPr lang="en-US" sz="500" dirty="0"/>
          </a:p>
          <a:p>
            <a:pPr marL="88900" indent="-88900">
              <a:lnSpc>
                <a:spcPct val="100000"/>
              </a:lnSpc>
              <a:spcBef>
                <a:spcPts val="100"/>
              </a:spcBef>
              <a:buSzPct val="100000"/>
            </a:pPr>
            <a:r>
              <a:rPr lang="en-US" sz="500" b="1" dirty="0" err="1"/>
              <a:t>Frieman</a:t>
            </a:r>
            <a:r>
              <a:rPr lang="en-US" sz="500" b="1" dirty="0"/>
              <a:t>, B.M., Kuiper, Y.D., Kelly, N.M., </a:t>
            </a:r>
            <a:r>
              <a:rPr lang="en-US" sz="500" b="1" dirty="0" err="1"/>
              <a:t>Monecke</a:t>
            </a:r>
            <a:r>
              <a:rPr lang="en-US" sz="500" b="1" dirty="0"/>
              <a:t>, T., </a:t>
            </a:r>
            <a:r>
              <a:rPr lang="en-US" sz="500" b="1" dirty="0" err="1"/>
              <a:t>Kylander</a:t>
            </a:r>
            <a:r>
              <a:rPr lang="en-US" sz="500" b="1" dirty="0"/>
              <a:t>-Clark, A., 2017.</a:t>
            </a:r>
            <a:r>
              <a:rPr lang="en-US" sz="500" dirty="0"/>
              <a:t> </a:t>
            </a:r>
            <a:r>
              <a:rPr lang="en-US" sz="500" i="1" dirty="0"/>
              <a:t>Precambrian Res. 292, 398–416.</a:t>
            </a:r>
            <a:r>
              <a:rPr lang="en-US" sz="500" dirty="0"/>
              <a:t> </a:t>
            </a:r>
            <a:r>
              <a:rPr lang="en-US" sz="500" dirty="0">
                <a:hlinkClick r:id="rId8"/>
              </a:rPr>
              <a:t>https://doi.org/10.1016/j.precamres.2017.01.027</a:t>
            </a:r>
            <a:endParaRPr lang="en-US" sz="500" b="1" dirty="0"/>
          </a:p>
          <a:p>
            <a:pPr marL="88900" indent="-88900">
              <a:lnSpc>
                <a:spcPct val="100000"/>
              </a:lnSpc>
              <a:spcBef>
                <a:spcPts val="100"/>
              </a:spcBef>
              <a:buSzPct val="100000"/>
            </a:pPr>
            <a:r>
              <a:rPr lang="en-US" sz="500" b="1" dirty="0" err="1"/>
              <a:t>Hogmalm</a:t>
            </a:r>
            <a:r>
              <a:rPr lang="en-US" sz="500" b="1" dirty="0"/>
              <a:t>, K.J., Zack, T., Karlsson, A.K.O., </a:t>
            </a:r>
            <a:r>
              <a:rPr lang="en-US" sz="500" b="1" dirty="0" err="1"/>
              <a:t>Sjöqvist</a:t>
            </a:r>
            <a:r>
              <a:rPr lang="en-US" sz="500" b="1" dirty="0"/>
              <a:t>, A.S.L., </a:t>
            </a:r>
            <a:r>
              <a:rPr lang="en-US" sz="500" b="1" dirty="0" err="1"/>
              <a:t>Garbe-Schönberg</a:t>
            </a:r>
            <a:r>
              <a:rPr lang="en-US" sz="500" b="1" dirty="0"/>
              <a:t>, D., 2017.</a:t>
            </a:r>
            <a:r>
              <a:rPr lang="en-US" sz="500" dirty="0"/>
              <a:t> </a:t>
            </a:r>
            <a:r>
              <a:rPr lang="en-US" sz="500" i="1" dirty="0"/>
              <a:t>J. Anal. At. </a:t>
            </a:r>
            <a:r>
              <a:rPr lang="en-US" sz="500" i="1" dirty="0" err="1"/>
              <a:t>Spectrom</a:t>
            </a:r>
            <a:r>
              <a:rPr lang="en-US" sz="500" i="1" dirty="0"/>
              <a:t>. 32, 305–313. </a:t>
            </a:r>
            <a:r>
              <a:rPr lang="en-US" sz="500" dirty="0">
                <a:hlinkClick r:id="rId9"/>
              </a:rPr>
              <a:t>https://doi.org/10.1039/C6JA00362A</a:t>
            </a:r>
            <a:endParaRPr lang="en-US" sz="500" dirty="0"/>
          </a:p>
          <a:p>
            <a:pPr marL="88900" indent="-88900">
              <a:lnSpc>
                <a:spcPct val="100000"/>
              </a:lnSpc>
              <a:spcBef>
                <a:spcPts val="100"/>
              </a:spcBef>
              <a:buSzPct val="100000"/>
            </a:pPr>
            <a:r>
              <a:rPr lang="en-US" sz="500" b="1" dirty="0" err="1"/>
              <a:t>Piette-Lauzière</a:t>
            </a:r>
            <a:r>
              <a:rPr lang="en-US" sz="500" b="1" dirty="0"/>
              <a:t>, N., </a:t>
            </a:r>
            <a:r>
              <a:rPr lang="en-US" sz="500" b="1" dirty="0" err="1"/>
              <a:t>Guilmette</a:t>
            </a:r>
            <a:r>
              <a:rPr lang="en-US" sz="500" b="1" dirty="0"/>
              <a:t>, C., Bouvier, A., </a:t>
            </a:r>
            <a:r>
              <a:rPr lang="en-US" sz="500" b="1" dirty="0" err="1"/>
              <a:t>Perrouty</a:t>
            </a:r>
            <a:r>
              <a:rPr lang="en-US" sz="500" b="1" dirty="0"/>
              <a:t>, S., </a:t>
            </a:r>
            <a:r>
              <a:rPr lang="en-US" sz="500" b="1" dirty="0" err="1"/>
              <a:t>Pilote</a:t>
            </a:r>
            <a:r>
              <a:rPr lang="en-US" sz="500" b="1" dirty="0"/>
              <a:t>, P., Gaillard, N., </a:t>
            </a:r>
            <a:r>
              <a:rPr lang="en-US" sz="500" b="1" dirty="0" err="1"/>
              <a:t>Lypaczewski</a:t>
            </a:r>
            <a:r>
              <a:rPr lang="en-US" sz="500" b="1" dirty="0"/>
              <a:t>, P., </a:t>
            </a:r>
            <a:r>
              <a:rPr lang="en-US" sz="500" b="1" dirty="0" err="1"/>
              <a:t>Linnen</a:t>
            </a:r>
            <a:r>
              <a:rPr lang="en-US" sz="500" b="1" dirty="0"/>
              <a:t>, R.L., </a:t>
            </a:r>
            <a:r>
              <a:rPr lang="en-US" sz="500" b="1" dirty="0" err="1"/>
              <a:t>Olivo</a:t>
            </a:r>
            <a:r>
              <a:rPr lang="en-US" sz="500" b="1" dirty="0"/>
              <a:t>, G.R., 2019. </a:t>
            </a:r>
            <a:r>
              <a:rPr lang="en-US" sz="500" i="1" dirty="0"/>
              <a:t>Precambrian Res. 320, 111–136. </a:t>
            </a:r>
            <a:r>
              <a:rPr lang="en-US" sz="500" dirty="0">
                <a:hlinkClick r:id="rId10"/>
              </a:rPr>
              <a:t>https://doi.org/10.1016/j.precamres.2018.10.016</a:t>
            </a:r>
            <a:endParaRPr lang="en-US" sz="500" dirty="0"/>
          </a:p>
          <a:p>
            <a:pPr marL="88900" indent="-88900">
              <a:lnSpc>
                <a:spcPct val="100000"/>
              </a:lnSpc>
              <a:spcBef>
                <a:spcPts val="100"/>
              </a:spcBef>
              <a:buSzPct val="100000"/>
            </a:pPr>
            <a:r>
              <a:rPr lang="en-US" sz="500" b="1" dirty="0"/>
              <a:t>Zack, T., </a:t>
            </a:r>
            <a:r>
              <a:rPr lang="en-US" sz="500" b="1" dirty="0" err="1"/>
              <a:t>Hogmalm</a:t>
            </a:r>
            <a:r>
              <a:rPr lang="en-US" sz="500" b="1" dirty="0"/>
              <a:t>, K.J., 2016.</a:t>
            </a:r>
            <a:r>
              <a:rPr lang="en-US" sz="500" dirty="0"/>
              <a:t> </a:t>
            </a:r>
            <a:r>
              <a:rPr lang="en-US" sz="500" i="1" dirty="0"/>
              <a:t>Chem. Geol. 437, 120–133.</a:t>
            </a:r>
            <a:r>
              <a:rPr lang="en-US" sz="500" dirty="0"/>
              <a:t> </a:t>
            </a:r>
            <a:r>
              <a:rPr lang="en-US" sz="500" dirty="0">
                <a:hlinkClick r:id="rId11"/>
              </a:rPr>
              <a:t>https://doi.org/10.1016/j.chemgeo.2016.05.027</a:t>
            </a:r>
            <a:endParaRPr lang="en-US" sz="500" dirty="0"/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38BE1934-147C-44CD-AB30-9A5FF2F4F994}"/>
              </a:ext>
            </a:extLst>
          </p:cNvPr>
          <p:cNvSpPr txBox="1">
            <a:spLocks/>
          </p:cNvSpPr>
          <p:nvPr/>
        </p:nvSpPr>
        <p:spPr>
          <a:xfrm>
            <a:off x="104259" y="1591003"/>
            <a:ext cx="3925648" cy="122907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30000"/>
              </a:lnSpc>
              <a:spcBef>
                <a:spcPts val="0"/>
              </a:spcBef>
              <a:buNone/>
            </a:pPr>
            <a:r>
              <a:rPr lang="sv-SE" sz="700" dirty="0"/>
              <a:t>In-situ Rb-Sr </a:t>
            </a:r>
            <a:r>
              <a:rPr lang="sv-SE" sz="700" dirty="0" err="1"/>
              <a:t>dating</a:t>
            </a:r>
            <a:r>
              <a:rPr lang="sv-SE" sz="700" dirty="0"/>
              <a:t> </a:t>
            </a:r>
            <a:r>
              <a:rPr lang="sv-SE" sz="700" dirty="0" err="1"/>
              <a:t>performed</a:t>
            </a:r>
            <a:r>
              <a:rPr lang="sv-SE" sz="700" dirty="0"/>
              <a:t> </a:t>
            </a:r>
            <a:r>
              <a:rPr lang="sv-SE" sz="700" dirty="0" err="1"/>
              <a:t>directly</a:t>
            </a:r>
            <a:r>
              <a:rPr lang="sv-SE" sz="700" dirty="0"/>
              <a:t> in </a:t>
            </a:r>
            <a:r>
              <a:rPr lang="sv-SE" sz="700" dirty="0" err="1"/>
              <a:t>thin</a:t>
            </a:r>
            <a:r>
              <a:rPr lang="sv-SE" sz="700" dirty="0"/>
              <a:t> </a:t>
            </a:r>
            <a:r>
              <a:rPr lang="sv-SE" sz="700" dirty="0" err="1"/>
              <a:t>sections</a:t>
            </a:r>
            <a:r>
              <a:rPr lang="sv-SE" sz="700" dirty="0"/>
              <a:t> is a </a:t>
            </a:r>
            <a:r>
              <a:rPr lang="sv-SE" sz="700" dirty="0" err="1"/>
              <a:t>recently</a:t>
            </a:r>
            <a:r>
              <a:rPr lang="sv-SE" sz="700" dirty="0"/>
              <a:t> </a:t>
            </a:r>
            <a:r>
              <a:rPr lang="sv-SE" sz="700" dirty="0" err="1"/>
              <a:t>developed</a:t>
            </a:r>
            <a:r>
              <a:rPr lang="sv-SE" sz="700" dirty="0"/>
              <a:t> </a:t>
            </a:r>
            <a:r>
              <a:rPr lang="sv-SE" sz="700" dirty="0" err="1"/>
              <a:t>method</a:t>
            </a:r>
            <a:r>
              <a:rPr lang="sv-SE" sz="700" dirty="0"/>
              <a:t> in LA-ICP-MS/MS (</a:t>
            </a:r>
            <a:r>
              <a:rPr lang="sv-SE" sz="700" dirty="0" err="1"/>
              <a:t>Zack</a:t>
            </a:r>
            <a:r>
              <a:rPr lang="sv-SE" sz="700" dirty="0"/>
              <a:t> &amp; </a:t>
            </a:r>
            <a:r>
              <a:rPr lang="sv-SE" sz="700" dirty="0" err="1"/>
              <a:t>Hogmalm</a:t>
            </a:r>
            <a:r>
              <a:rPr lang="sv-SE" sz="700" dirty="0"/>
              <a:t>, 2016). In </a:t>
            </a:r>
            <a:r>
              <a:rPr lang="sv-SE" sz="700" dirty="0" err="1"/>
              <a:t>this</a:t>
            </a:r>
            <a:r>
              <a:rPr lang="sv-SE" sz="700" dirty="0"/>
              <a:t> </a:t>
            </a:r>
            <a:r>
              <a:rPr lang="sv-SE" sz="700" dirty="0" err="1"/>
              <a:t>study</a:t>
            </a:r>
            <a:r>
              <a:rPr lang="sv-SE" sz="700" dirty="0"/>
              <a:t>, </a:t>
            </a:r>
            <a:r>
              <a:rPr lang="sv-SE" sz="700" dirty="0" err="1"/>
              <a:t>we</a:t>
            </a:r>
            <a:r>
              <a:rPr lang="sv-SE" sz="700" dirty="0"/>
              <a:t> present Rb-Sr dates </a:t>
            </a:r>
            <a:r>
              <a:rPr lang="sv-SE" sz="700" dirty="0" err="1"/>
              <a:t>of</a:t>
            </a:r>
            <a:r>
              <a:rPr lang="sv-SE" sz="700" dirty="0"/>
              <a:t> </a:t>
            </a:r>
            <a:r>
              <a:rPr lang="sv-SE" sz="700" dirty="0" err="1"/>
              <a:t>metamorphic</a:t>
            </a:r>
            <a:r>
              <a:rPr lang="sv-SE" sz="700" dirty="0"/>
              <a:t> rocks from the Pontiac </a:t>
            </a:r>
            <a:r>
              <a:rPr lang="sv-SE" sz="700" dirty="0" err="1"/>
              <a:t>subprovince</a:t>
            </a:r>
            <a:r>
              <a:rPr lang="sv-SE" sz="700" dirty="0"/>
              <a:t> in the </a:t>
            </a:r>
            <a:r>
              <a:rPr lang="sv-SE" sz="700" dirty="0" err="1"/>
              <a:t>south</a:t>
            </a:r>
            <a:r>
              <a:rPr lang="sv-SE" sz="700" dirty="0"/>
              <a:t> </a:t>
            </a:r>
            <a:r>
              <a:rPr lang="sv-SE" sz="700" dirty="0" err="1"/>
              <a:t>Superior</a:t>
            </a:r>
            <a:r>
              <a:rPr lang="sv-SE" sz="700" dirty="0"/>
              <a:t> </a:t>
            </a:r>
            <a:r>
              <a:rPr lang="sv-SE" sz="700" dirty="0" err="1"/>
              <a:t>Craton</a:t>
            </a:r>
            <a:r>
              <a:rPr lang="sv-SE" sz="700" dirty="0"/>
              <a:t>, Canada </a:t>
            </a:r>
            <a:r>
              <a:rPr lang="sv-SE" sz="700" dirty="0" err="1"/>
              <a:t>following</a:t>
            </a:r>
            <a:r>
              <a:rPr lang="sv-SE" sz="700" dirty="0"/>
              <a:t> an </a:t>
            </a:r>
            <a:r>
              <a:rPr lang="sv-SE" sz="700" dirty="0" err="1"/>
              <a:t>efficient</a:t>
            </a:r>
            <a:r>
              <a:rPr lang="sv-SE" sz="700" dirty="0"/>
              <a:t>, new </a:t>
            </a:r>
            <a:r>
              <a:rPr lang="sv-SE" sz="700" dirty="0" err="1"/>
              <a:t>analytical</a:t>
            </a:r>
            <a:r>
              <a:rPr lang="sv-SE" sz="700" dirty="0"/>
              <a:t> </a:t>
            </a:r>
            <a:r>
              <a:rPr lang="sv-SE" sz="700" dirty="0" err="1"/>
              <a:t>protocol</a:t>
            </a:r>
            <a:r>
              <a:rPr lang="sv-SE" sz="700" dirty="0"/>
              <a:t> (</a:t>
            </a:r>
            <a:r>
              <a:rPr lang="sv-SE" sz="700" dirty="0" err="1"/>
              <a:t>Hogmalm</a:t>
            </a:r>
            <a:r>
              <a:rPr lang="sv-SE" sz="700" dirty="0"/>
              <a:t> et al., 2017). The </a:t>
            </a:r>
            <a:r>
              <a:rPr lang="sv-SE" sz="700" dirty="0" err="1"/>
              <a:t>selected</a:t>
            </a:r>
            <a:r>
              <a:rPr lang="sv-SE" sz="700" dirty="0"/>
              <a:t> </a:t>
            </a:r>
            <a:r>
              <a:rPr lang="sv-SE" sz="700" dirty="0" err="1"/>
              <a:t>samples</a:t>
            </a:r>
            <a:r>
              <a:rPr lang="sv-SE" sz="700" dirty="0"/>
              <a:t> span in </a:t>
            </a:r>
            <a:r>
              <a:rPr lang="sv-SE" sz="700" dirty="0" err="1"/>
              <a:t>metamorphic</a:t>
            </a:r>
            <a:r>
              <a:rPr lang="sv-SE" sz="700" dirty="0"/>
              <a:t> facies from </a:t>
            </a:r>
            <a:r>
              <a:rPr lang="sv-SE" sz="700" dirty="0" err="1"/>
              <a:t>biotite-zone</a:t>
            </a:r>
            <a:r>
              <a:rPr lang="sv-SE" sz="700" dirty="0"/>
              <a:t> to </a:t>
            </a:r>
            <a:r>
              <a:rPr lang="sv-SE" sz="700" dirty="0" err="1"/>
              <a:t>sillimanite-zone</a:t>
            </a:r>
            <a:r>
              <a:rPr lang="sv-SE" sz="700" dirty="0"/>
              <a:t> </a:t>
            </a:r>
            <a:r>
              <a:rPr lang="sv-SE" sz="700" dirty="0" err="1"/>
              <a:t>conditions</a:t>
            </a:r>
            <a:r>
              <a:rPr lang="sv-SE" sz="700" dirty="0"/>
              <a:t>. </a:t>
            </a:r>
            <a:r>
              <a:rPr lang="sv-SE" sz="700" dirty="0" err="1"/>
              <a:t>This</a:t>
            </a:r>
            <a:r>
              <a:rPr lang="sv-SE" sz="700" dirty="0"/>
              <a:t> </a:t>
            </a:r>
            <a:r>
              <a:rPr lang="sv-SE" sz="700" dirty="0" err="1"/>
              <a:t>project</a:t>
            </a:r>
            <a:r>
              <a:rPr lang="sv-SE" sz="700" dirty="0"/>
              <a:t> </a:t>
            </a:r>
            <a:r>
              <a:rPr lang="sv-SE" sz="700" dirty="0" err="1"/>
              <a:t>comprises</a:t>
            </a:r>
            <a:r>
              <a:rPr lang="sv-SE" sz="700" dirty="0"/>
              <a:t> a test </a:t>
            </a:r>
            <a:r>
              <a:rPr lang="sv-SE" sz="700" dirty="0" err="1"/>
              <a:t>of</a:t>
            </a:r>
            <a:r>
              <a:rPr lang="sv-SE" sz="700" dirty="0"/>
              <a:t> </a:t>
            </a:r>
            <a:r>
              <a:rPr lang="sv-SE" sz="700" dirty="0" err="1"/>
              <a:t>these</a:t>
            </a:r>
            <a:r>
              <a:rPr lang="sv-SE" sz="700" dirty="0"/>
              <a:t> </a:t>
            </a:r>
            <a:r>
              <a:rPr lang="sv-SE" sz="700" dirty="0" err="1"/>
              <a:t>methods</a:t>
            </a:r>
            <a:r>
              <a:rPr lang="sv-SE" sz="700" dirty="0"/>
              <a:t> in </a:t>
            </a:r>
            <a:r>
              <a:rPr lang="sv-SE" sz="700" dirty="0" err="1"/>
              <a:t>biotite-rich</a:t>
            </a:r>
            <a:r>
              <a:rPr lang="sv-SE" sz="700" dirty="0"/>
              <a:t> </a:t>
            </a:r>
            <a:r>
              <a:rPr lang="sv-SE" sz="700" dirty="0" err="1"/>
              <a:t>Archean</a:t>
            </a:r>
            <a:r>
              <a:rPr lang="sv-SE" sz="700" dirty="0"/>
              <a:t> rocks and it is </a:t>
            </a:r>
            <a:r>
              <a:rPr lang="sv-SE" sz="700" dirty="0" err="1"/>
              <a:t>also</a:t>
            </a:r>
            <a:r>
              <a:rPr lang="sv-SE" sz="700" dirty="0"/>
              <a:t> the </a:t>
            </a:r>
            <a:r>
              <a:rPr lang="sv-SE" sz="700" dirty="0" err="1"/>
              <a:t>first</a:t>
            </a:r>
            <a:r>
              <a:rPr lang="sv-SE" sz="700" dirty="0"/>
              <a:t> in-situ Rb-Sr date </a:t>
            </a:r>
            <a:r>
              <a:rPr lang="sv-SE" sz="700" dirty="0" err="1"/>
              <a:t>constraints</a:t>
            </a:r>
            <a:r>
              <a:rPr lang="sv-SE" sz="700" dirty="0"/>
              <a:t> </a:t>
            </a:r>
            <a:r>
              <a:rPr lang="sv-SE" sz="700" dirty="0" err="1"/>
              <a:t>of</a:t>
            </a:r>
            <a:r>
              <a:rPr lang="sv-SE" sz="700" dirty="0"/>
              <a:t> rocks from the Pontiac </a:t>
            </a:r>
            <a:r>
              <a:rPr lang="sv-SE" sz="700" dirty="0" err="1"/>
              <a:t>subprovince</a:t>
            </a:r>
            <a:r>
              <a:rPr lang="sv-SE" sz="700" dirty="0"/>
              <a:t>. The </a:t>
            </a:r>
            <a:r>
              <a:rPr lang="sv-SE" sz="700" dirty="0" err="1"/>
              <a:t>ages</a:t>
            </a:r>
            <a:r>
              <a:rPr lang="sv-SE" sz="700" dirty="0"/>
              <a:t> </a:t>
            </a:r>
            <a:r>
              <a:rPr lang="sv-SE" sz="700" dirty="0" err="1"/>
              <a:t>obtained</a:t>
            </a:r>
            <a:r>
              <a:rPr lang="sv-SE" sz="700" dirty="0"/>
              <a:t> </a:t>
            </a:r>
            <a:r>
              <a:rPr lang="sv-SE" sz="700" dirty="0" err="1"/>
              <a:t>aim</a:t>
            </a:r>
            <a:r>
              <a:rPr lang="sv-SE" sz="700" dirty="0"/>
              <a:t> to </a:t>
            </a:r>
            <a:r>
              <a:rPr lang="sv-SE" sz="700" dirty="0" err="1"/>
              <a:t>provide</a:t>
            </a:r>
            <a:r>
              <a:rPr lang="sv-SE" sz="700" dirty="0"/>
              <a:t> </a:t>
            </a:r>
            <a:r>
              <a:rPr lang="sv-SE" sz="700" dirty="0" err="1"/>
              <a:t>further</a:t>
            </a:r>
            <a:r>
              <a:rPr lang="sv-SE" sz="700" dirty="0"/>
              <a:t> </a:t>
            </a:r>
            <a:r>
              <a:rPr lang="sv-SE" sz="700" dirty="0" err="1"/>
              <a:t>insights</a:t>
            </a:r>
            <a:r>
              <a:rPr lang="sv-SE" sz="700" dirty="0"/>
              <a:t> </a:t>
            </a:r>
            <a:r>
              <a:rPr lang="sv-SE" sz="700" dirty="0" err="1"/>
              <a:t>about</a:t>
            </a:r>
            <a:r>
              <a:rPr lang="sv-SE" sz="700" dirty="0"/>
              <a:t> the regional </a:t>
            </a:r>
            <a:r>
              <a:rPr lang="sv-SE" sz="700" dirty="0" err="1"/>
              <a:t>metamorphism</a:t>
            </a:r>
            <a:r>
              <a:rPr lang="sv-SE" sz="700" dirty="0"/>
              <a:t> in the area and </a:t>
            </a:r>
            <a:r>
              <a:rPr lang="sv-SE" sz="700" dirty="0" err="1"/>
              <a:t>accompany</a:t>
            </a:r>
            <a:r>
              <a:rPr lang="sv-SE" sz="700" dirty="0"/>
              <a:t> </a:t>
            </a:r>
            <a:r>
              <a:rPr lang="sv-SE" sz="700" dirty="0" err="1"/>
              <a:t>previous</a:t>
            </a:r>
            <a:r>
              <a:rPr lang="sv-SE" sz="700" dirty="0"/>
              <a:t> studies in the region.</a:t>
            </a:r>
            <a:endParaRPr lang="en-SE" sz="700" dirty="0"/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9DB700B0-F5C1-419A-AD44-F7491B91139C}"/>
              </a:ext>
            </a:extLst>
          </p:cNvPr>
          <p:cNvSpPr txBox="1">
            <a:spLocks/>
          </p:cNvSpPr>
          <p:nvPr/>
        </p:nvSpPr>
        <p:spPr>
          <a:xfrm>
            <a:off x="8153398" y="3728874"/>
            <a:ext cx="3921009" cy="15477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en-US" sz="700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FB1E1D7D-4FD5-403A-B2D2-E0F459311B91}"/>
              </a:ext>
            </a:extLst>
          </p:cNvPr>
          <p:cNvSpPr txBox="1">
            <a:spLocks/>
          </p:cNvSpPr>
          <p:nvPr/>
        </p:nvSpPr>
        <p:spPr>
          <a:xfrm>
            <a:off x="4135704" y="1579266"/>
            <a:ext cx="3925887" cy="106153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sv-SE" sz="700" dirty="0"/>
              <a:t>Five (5) </a:t>
            </a:r>
            <a:r>
              <a:rPr lang="sv-SE" sz="700" dirty="0" err="1"/>
              <a:t>metasedimentary</a:t>
            </a:r>
            <a:r>
              <a:rPr lang="sv-SE" sz="700" dirty="0"/>
              <a:t> rocks </a:t>
            </a:r>
            <a:r>
              <a:rPr lang="sv-SE" sz="700" dirty="0" err="1"/>
              <a:t>were</a:t>
            </a:r>
            <a:r>
              <a:rPr lang="sv-SE" sz="700" dirty="0"/>
              <a:t> </a:t>
            </a:r>
            <a:r>
              <a:rPr lang="sv-SE" sz="700" dirty="0" err="1"/>
              <a:t>sampled</a:t>
            </a:r>
            <a:r>
              <a:rPr lang="sv-SE" sz="700" dirty="0"/>
              <a:t> from </a:t>
            </a:r>
            <a:r>
              <a:rPr lang="sv-SE" sz="700" dirty="0" err="1"/>
              <a:t>each</a:t>
            </a:r>
            <a:r>
              <a:rPr lang="sv-SE" sz="700" dirty="0"/>
              <a:t> </a:t>
            </a:r>
            <a:r>
              <a:rPr lang="sv-SE" sz="700" dirty="0" err="1"/>
              <a:t>metamorphic</a:t>
            </a:r>
            <a:r>
              <a:rPr lang="sv-SE" sz="700" dirty="0"/>
              <a:t> </a:t>
            </a:r>
            <a:r>
              <a:rPr lang="sv-SE" sz="700" dirty="0" err="1"/>
              <a:t>zone</a:t>
            </a:r>
            <a:r>
              <a:rPr lang="sv-SE" sz="700" dirty="0"/>
              <a:t> (</a:t>
            </a:r>
            <a:r>
              <a:rPr lang="sv-SE" sz="700" dirty="0" err="1"/>
              <a:t>bt</a:t>
            </a:r>
            <a:r>
              <a:rPr lang="sv-SE" sz="700" dirty="0"/>
              <a:t>-</a:t>
            </a:r>
            <a:r>
              <a:rPr lang="sv-SE" sz="700" dirty="0" err="1"/>
              <a:t>grt</a:t>
            </a:r>
            <a:r>
              <a:rPr lang="sv-SE" sz="700" dirty="0"/>
              <a:t>-</a:t>
            </a:r>
            <a:r>
              <a:rPr lang="sv-SE" sz="700" dirty="0" err="1"/>
              <a:t>st</a:t>
            </a:r>
            <a:r>
              <a:rPr lang="sv-SE" sz="700" dirty="0"/>
              <a:t>-</a:t>
            </a:r>
            <a:r>
              <a:rPr lang="sv-SE" sz="700" dirty="0" err="1"/>
              <a:t>ky</a:t>
            </a:r>
            <a:r>
              <a:rPr lang="sv-SE" sz="700" dirty="0"/>
              <a:t>-sill) in NW Pontiac </a:t>
            </a:r>
            <a:r>
              <a:rPr lang="sv-SE" sz="700" dirty="0" err="1"/>
              <a:t>subprovince</a:t>
            </a:r>
            <a:r>
              <a:rPr lang="sv-SE" sz="700" dirty="0"/>
              <a:t> (</a:t>
            </a:r>
            <a:r>
              <a:rPr lang="sv-SE" sz="700" dirty="0" err="1"/>
              <a:t>Figure</a:t>
            </a:r>
            <a:r>
              <a:rPr lang="sv-SE" sz="700" dirty="0"/>
              <a:t> 1).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buNone/>
            </a:pPr>
            <a:endParaRPr lang="sv-SE" sz="700" dirty="0"/>
          </a:p>
          <a:p>
            <a:pPr marL="95250" indent="-95250" algn="just">
              <a:lnSpc>
                <a:spcPct val="120000"/>
              </a:lnSpc>
              <a:spcBef>
                <a:spcPts val="0"/>
              </a:spcBef>
            </a:pPr>
            <a:r>
              <a:rPr lang="sv-SE" sz="700" dirty="0"/>
              <a:t>Petrography </a:t>
            </a:r>
            <a:r>
              <a:rPr lang="sv-SE" sz="700" dirty="0">
                <a:sym typeface="Wingdings" panose="05000000000000000000" pitchFamily="2" charset="2"/>
              </a:rPr>
              <a:t> mineral</a:t>
            </a:r>
            <a:r>
              <a:rPr lang="sv-SE" sz="700" dirty="0"/>
              <a:t> </a:t>
            </a:r>
            <a:r>
              <a:rPr lang="sv-SE" sz="700" dirty="0" err="1"/>
              <a:t>assemblages</a:t>
            </a:r>
            <a:endParaRPr lang="sv-SE" sz="700" dirty="0"/>
          </a:p>
          <a:p>
            <a:pPr marL="95250" indent="-95250" algn="just">
              <a:lnSpc>
                <a:spcPct val="120000"/>
              </a:lnSpc>
              <a:spcBef>
                <a:spcPts val="0"/>
              </a:spcBef>
            </a:pPr>
            <a:r>
              <a:rPr lang="sv-SE" sz="700" dirty="0"/>
              <a:t>SEM-EDS </a:t>
            </a:r>
            <a:r>
              <a:rPr lang="sv-SE" sz="700" dirty="0" err="1"/>
              <a:t>analysis</a:t>
            </a:r>
            <a:r>
              <a:rPr lang="sv-SE" sz="700" dirty="0"/>
              <a:t> </a:t>
            </a:r>
            <a:r>
              <a:rPr lang="sv-SE" sz="700" dirty="0">
                <a:sym typeface="Wingdings" panose="05000000000000000000" pitchFamily="2" charset="2"/>
              </a:rPr>
              <a:t> </a:t>
            </a:r>
            <a:r>
              <a:rPr lang="sv-SE" sz="700" dirty="0" err="1">
                <a:sym typeface="Wingdings" panose="05000000000000000000" pitchFamily="2" charset="2"/>
              </a:rPr>
              <a:t>bt</a:t>
            </a:r>
            <a:r>
              <a:rPr lang="sv-SE" sz="700" dirty="0">
                <a:sym typeface="Wingdings" panose="05000000000000000000" pitchFamily="2" charset="2"/>
              </a:rPr>
              <a:t> + </a:t>
            </a:r>
            <a:r>
              <a:rPr lang="sv-SE" sz="700" dirty="0" err="1">
                <a:sym typeface="Wingdings" panose="05000000000000000000" pitchFamily="2" charset="2"/>
              </a:rPr>
              <a:t>plag</a:t>
            </a:r>
            <a:r>
              <a:rPr lang="sv-SE" sz="700" dirty="0">
                <a:sym typeface="Wingdings" panose="05000000000000000000" pitchFamily="2" charset="2"/>
              </a:rPr>
              <a:t> </a:t>
            </a:r>
            <a:r>
              <a:rPr lang="sv-SE" sz="700" dirty="0" err="1">
                <a:sym typeface="Wingdings" panose="05000000000000000000" pitchFamily="2" charset="2"/>
              </a:rPr>
              <a:t>targeting</a:t>
            </a:r>
            <a:endParaRPr lang="sv-SE" sz="700" dirty="0">
              <a:sym typeface="Wingdings" panose="05000000000000000000" pitchFamily="2" charset="2"/>
            </a:endParaRPr>
          </a:p>
          <a:p>
            <a:pPr marL="95250" indent="-95250" algn="just">
              <a:lnSpc>
                <a:spcPct val="120000"/>
              </a:lnSpc>
              <a:spcBef>
                <a:spcPts val="0"/>
              </a:spcBef>
            </a:pPr>
            <a:r>
              <a:rPr lang="sv-SE" sz="700" dirty="0"/>
              <a:t>in-situ LA-ICP-MS </a:t>
            </a:r>
            <a:r>
              <a:rPr lang="sv-SE" sz="700" dirty="0" err="1"/>
              <a:t>analysis</a:t>
            </a:r>
            <a:r>
              <a:rPr lang="sv-SE" sz="700" dirty="0"/>
              <a:t> in </a:t>
            </a:r>
            <a:r>
              <a:rPr lang="sv-SE" sz="700" dirty="0" err="1"/>
              <a:t>biotites</a:t>
            </a:r>
            <a:r>
              <a:rPr lang="sv-SE" sz="700" dirty="0"/>
              <a:t>, </a:t>
            </a:r>
            <a:r>
              <a:rPr lang="sv-SE" sz="700" dirty="0" err="1"/>
              <a:t>plagioclase</a:t>
            </a:r>
            <a:r>
              <a:rPr lang="sv-SE" sz="700" dirty="0"/>
              <a:t> and </a:t>
            </a:r>
            <a:r>
              <a:rPr lang="sv-SE" sz="700" dirty="0" err="1"/>
              <a:t>reference</a:t>
            </a:r>
            <a:r>
              <a:rPr lang="sv-SE" sz="700" dirty="0"/>
              <a:t> materials (NIST610, NIST612, BCR-2G, </a:t>
            </a:r>
            <a:r>
              <a:rPr lang="sv-SE" sz="700" dirty="0" err="1"/>
              <a:t>Hogsbo-Ms</a:t>
            </a:r>
            <a:r>
              <a:rPr lang="sv-SE" sz="700" dirty="0"/>
              <a:t> &amp; </a:t>
            </a:r>
            <a:r>
              <a:rPr lang="sv-SE" sz="700" dirty="0" err="1"/>
              <a:t>mica</a:t>
            </a:r>
            <a:r>
              <a:rPr lang="sv-SE" sz="700" dirty="0"/>
              <a:t>-Mg)</a:t>
            </a: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D777552C-594D-419F-93B7-7A88AF9B7AD1}"/>
              </a:ext>
            </a:extLst>
          </p:cNvPr>
          <p:cNvSpPr txBox="1">
            <a:spLocks/>
          </p:cNvSpPr>
          <p:nvPr/>
        </p:nvSpPr>
        <p:spPr>
          <a:xfrm>
            <a:off x="8149431" y="6457950"/>
            <a:ext cx="3178969" cy="295485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sv-SE" sz="600" b="1" dirty="0"/>
              <a:t>Acknowledgements</a:t>
            </a:r>
          </a:p>
          <a:p>
            <a:pPr marL="88900" indent="-88900">
              <a:lnSpc>
                <a:spcPct val="110000"/>
              </a:lnSpc>
              <a:spcBef>
                <a:spcPts val="0"/>
              </a:spcBef>
            </a:pPr>
            <a:r>
              <a:rPr lang="en-US" sz="500" dirty="0"/>
              <a:t>Natural Resources Canada (NRCAN) – Targeted Geoscience Initiative (TGI) 5</a:t>
            </a:r>
            <a:r>
              <a:rPr lang="sv-SE" sz="500" b="1" dirty="0"/>
              <a:t> </a:t>
            </a:r>
            <a:endParaRPr lang="en-SE" sz="800" b="1" dirty="0"/>
          </a:p>
        </p:txBody>
      </p:sp>
      <p:pic>
        <p:nvPicPr>
          <p:cNvPr id="3" name="Picture 2" descr="European Geosciences Union - Wikipedia">
            <a:extLst>
              <a:ext uri="{FF2B5EF4-FFF2-40B4-BE49-F238E27FC236}">
                <a16:creationId xmlns:a16="http://schemas.microsoft.com/office/drawing/2014/main" id="{1568B782-7651-4A00-97E6-CC6325FC7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142" y="140292"/>
            <a:ext cx="480152" cy="38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3C5746-53A8-43BE-A6CC-1BF3BB034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925" y="6508748"/>
            <a:ext cx="699361" cy="244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Content Placeholder 11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E1BC098-A968-4EB3-91B5-3433AB92577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34" y="5423805"/>
            <a:ext cx="2428445" cy="1128192"/>
          </a:xfrm>
        </p:spPr>
      </p:pic>
      <p:pic>
        <p:nvPicPr>
          <p:cNvPr id="24" name="Picture 23" descr="A close up of a map&#10;&#10;Description automatically generated">
            <a:extLst>
              <a:ext uri="{FF2B5EF4-FFF2-40B4-BE49-F238E27FC236}">
                <a16:creationId xmlns:a16="http://schemas.microsoft.com/office/drawing/2014/main" id="{B6765F61-C0F4-4EEF-900B-88CF594873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055" y="4186816"/>
            <a:ext cx="3929166" cy="1588459"/>
          </a:xfrm>
          <a:prstGeom prst="rect">
            <a:avLst/>
          </a:prstGeom>
        </p:spPr>
      </p:pic>
      <p:pic>
        <p:nvPicPr>
          <p:cNvPr id="37" name="Picture 36" descr="A person that is standing in the grass&#10;&#10;Description automatically generated">
            <a:extLst>
              <a:ext uri="{FF2B5EF4-FFF2-40B4-BE49-F238E27FC236}">
                <a16:creationId xmlns:a16="http://schemas.microsoft.com/office/drawing/2014/main" id="{74B43154-A465-4AC3-BFF7-5106E4A42E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490" y="5436395"/>
            <a:ext cx="1474778" cy="110608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024F784-71EE-4DBF-AF38-902193C5724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702385" y="2723228"/>
            <a:ext cx="1354611" cy="931386"/>
          </a:xfrm>
          <a:prstGeom prst="rect">
            <a:avLst/>
          </a:prstGeom>
        </p:spPr>
      </p:pic>
      <p:sp>
        <p:nvSpPr>
          <p:cNvPr id="41" name="Text Placeholder 18">
            <a:extLst>
              <a:ext uri="{FF2B5EF4-FFF2-40B4-BE49-F238E27FC236}">
                <a16:creationId xmlns:a16="http://schemas.microsoft.com/office/drawing/2014/main" id="{4773E1D8-5E24-41E5-ACDA-EAF81DCAC160}"/>
              </a:ext>
            </a:extLst>
          </p:cNvPr>
          <p:cNvSpPr txBox="1">
            <a:spLocks/>
          </p:cNvSpPr>
          <p:nvPr/>
        </p:nvSpPr>
        <p:spPr>
          <a:xfrm>
            <a:off x="4133055" y="1276047"/>
            <a:ext cx="3925887" cy="239549"/>
          </a:xfrm>
          <a:prstGeom prst="rect">
            <a:avLst/>
          </a:prstGeom>
          <a:solidFill>
            <a:srgbClr val="002F5F"/>
          </a:solidFill>
          <a:ln w="127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/>
                </a:solidFill>
              </a:rPr>
              <a:t>Methods</a:t>
            </a:r>
            <a:endParaRPr lang="en-SE" sz="1000" dirty="0">
              <a:solidFill>
                <a:schemeClr val="bg1"/>
              </a:solidFill>
            </a:endParaRPr>
          </a:p>
        </p:txBody>
      </p:sp>
      <p:sp>
        <p:nvSpPr>
          <p:cNvPr id="43" name="Text Placeholder 18">
            <a:extLst>
              <a:ext uri="{FF2B5EF4-FFF2-40B4-BE49-F238E27FC236}">
                <a16:creationId xmlns:a16="http://schemas.microsoft.com/office/drawing/2014/main" id="{6E295152-D176-49AA-8779-F15971BB059C}"/>
              </a:ext>
            </a:extLst>
          </p:cNvPr>
          <p:cNvSpPr txBox="1">
            <a:spLocks/>
          </p:cNvSpPr>
          <p:nvPr/>
        </p:nvSpPr>
        <p:spPr>
          <a:xfrm>
            <a:off x="8153398" y="3429000"/>
            <a:ext cx="3925887" cy="239549"/>
          </a:xfrm>
          <a:prstGeom prst="rect">
            <a:avLst/>
          </a:prstGeom>
          <a:solidFill>
            <a:srgbClr val="002F5F"/>
          </a:solidFill>
          <a:ln w="127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/>
                </a:solidFill>
              </a:rPr>
              <a:t>Conclusions</a:t>
            </a:r>
            <a:endParaRPr lang="en-SE" sz="1000" dirty="0">
              <a:solidFill>
                <a:schemeClr val="bg1"/>
              </a:solidFill>
            </a:endParaRPr>
          </a:p>
        </p:txBody>
      </p:sp>
      <p:sp>
        <p:nvSpPr>
          <p:cNvPr id="44" name="Text Placeholder 18">
            <a:extLst>
              <a:ext uri="{FF2B5EF4-FFF2-40B4-BE49-F238E27FC236}">
                <a16:creationId xmlns:a16="http://schemas.microsoft.com/office/drawing/2014/main" id="{6CBC0747-82CC-4BCF-B487-314697DBA18C}"/>
              </a:ext>
            </a:extLst>
          </p:cNvPr>
          <p:cNvSpPr txBox="1">
            <a:spLocks/>
          </p:cNvSpPr>
          <p:nvPr/>
        </p:nvSpPr>
        <p:spPr>
          <a:xfrm>
            <a:off x="4134027" y="3879041"/>
            <a:ext cx="3923942" cy="239549"/>
          </a:xfrm>
          <a:prstGeom prst="rect">
            <a:avLst/>
          </a:prstGeom>
          <a:solidFill>
            <a:srgbClr val="002F5F"/>
          </a:solidFill>
          <a:ln w="127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/>
                </a:solidFill>
              </a:rPr>
              <a:t>Results</a:t>
            </a:r>
            <a:endParaRPr lang="en-SE" sz="1000" dirty="0">
              <a:solidFill>
                <a:schemeClr val="bg1"/>
              </a:solidFill>
            </a:endParaRPr>
          </a:p>
        </p:txBody>
      </p:sp>
      <p:sp>
        <p:nvSpPr>
          <p:cNvPr id="45" name="Text Placeholder 18">
            <a:extLst>
              <a:ext uri="{FF2B5EF4-FFF2-40B4-BE49-F238E27FC236}">
                <a16:creationId xmlns:a16="http://schemas.microsoft.com/office/drawing/2014/main" id="{E07C2C42-E397-46BC-B4C0-5D13F026C511}"/>
              </a:ext>
            </a:extLst>
          </p:cNvPr>
          <p:cNvSpPr txBox="1">
            <a:spLocks/>
          </p:cNvSpPr>
          <p:nvPr/>
        </p:nvSpPr>
        <p:spPr>
          <a:xfrm>
            <a:off x="109538" y="1276975"/>
            <a:ext cx="3925648" cy="239549"/>
          </a:xfrm>
          <a:prstGeom prst="rect">
            <a:avLst/>
          </a:prstGeom>
          <a:solidFill>
            <a:srgbClr val="002F5F"/>
          </a:solidFill>
          <a:ln w="1905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/>
                </a:solidFill>
              </a:rPr>
              <a:t>Introduction</a:t>
            </a:r>
            <a:endParaRPr lang="en-SE" sz="1000" dirty="0">
              <a:solidFill>
                <a:schemeClr val="bg1"/>
              </a:solidFill>
            </a:endParaRPr>
          </a:p>
        </p:txBody>
      </p:sp>
      <p:sp>
        <p:nvSpPr>
          <p:cNvPr id="46" name="Text Placeholder 18">
            <a:extLst>
              <a:ext uri="{FF2B5EF4-FFF2-40B4-BE49-F238E27FC236}">
                <a16:creationId xmlns:a16="http://schemas.microsoft.com/office/drawing/2014/main" id="{935935C2-9CD9-45EB-8523-A281DAB7AC95}"/>
              </a:ext>
            </a:extLst>
          </p:cNvPr>
          <p:cNvSpPr txBox="1">
            <a:spLocks/>
          </p:cNvSpPr>
          <p:nvPr/>
        </p:nvSpPr>
        <p:spPr>
          <a:xfrm>
            <a:off x="105991" y="2918931"/>
            <a:ext cx="3919276" cy="239549"/>
          </a:xfrm>
          <a:prstGeom prst="rect">
            <a:avLst/>
          </a:prstGeom>
          <a:solidFill>
            <a:srgbClr val="002F5F"/>
          </a:solidFill>
          <a:ln w="127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/>
                </a:solidFill>
              </a:rPr>
              <a:t>Geological Setting</a:t>
            </a:r>
            <a:endParaRPr lang="en-SE" sz="1000" dirty="0">
              <a:solidFill>
                <a:schemeClr val="bg1"/>
              </a:solidFill>
            </a:endParaRPr>
          </a:p>
        </p:txBody>
      </p:sp>
      <p:sp>
        <p:nvSpPr>
          <p:cNvPr id="47" name="Text Placeholder 18">
            <a:extLst>
              <a:ext uri="{FF2B5EF4-FFF2-40B4-BE49-F238E27FC236}">
                <a16:creationId xmlns:a16="http://schemas.microsoft.com/office/drawing/2014/main" id="{5D3E154D-7B16-4688-8A87-5FA794967C56}"/>
              </a:ext>
            </a:extLst>
          </p:cNvPr>
          <p:cNvSpPr txBox="1">
            <a:spLocks/>
          </p:cNvSpPr>
          <p:nvPr/>
        </p:nvSpPr>
        <p:spPr>
          <a:xfrm>
            <a:off x="8149429" y="5327416"/>
            <a:ext cx="3925887" cy="239549"/>
          </a:xfrm>
          <a:prstGeom prst="rect">
            <a:avLst/>
          </a:prstGeom>
          <a:solidFill>
            <a:srgbClr val="002F5F"/>
          </a:solidFill>
          <a:ln w="12700">
            <a:noFill/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00" dirty="0">
                <a:solidFill>
                  <a:schemeClr val="bg1"/>
                </a:solidFill>
              </a:rPr>
              <a:t>References</a:t>
            </a:r>
            <a:endParaRPr lang="en-SE" sz="1000" dirty="0">
              <a:solidFill>
                <a:schemeClr val="bg1"/>
              </a:solidFill>
            </a:endParaRPr>
          </a:p>
        </p:txBody>
      </p:sp>
      <p:sp>
        <p:nvSpPr>
          <p:cNvPr id="51" name="Content Placeholder 5">
            <a:extLst>
              <a:ext uri="{FF2B5EF4-FFF2-40B4-BE49-F238E27FC236}">
                <a16:creationId xmlns:a16="http://schemas.microsoft.com/office/drawing/2014/main" id="{0DC475A5-7997-41B5-93AF-59063E4A59CF}"/>
              </a:ext>
            </a:extLst>
          </p:cNvPr>
          <p:cNvSpPr txBox="1">
            <a:spLocks/>
          </p:cNvSpPr>
          <p:nvPr/>
        </p:nvSpPr>
        <p:spPr>
          <a:xfrm>
            <a:off x="2464898" y="6521361"/>
            <a:ext cx="1445836" cy="191828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" b="1" i="1" dirty="0"/>
              <a:t>Figure 2: Sampled outcrop in the kyanite zone </a:t>
            </a:r>
            <a:endParaRPr lang="en-SE" sz="500" b="1" i="1" dirty="0"/>
          </a:p>
        </p:txBody>
      </p:sp>
      <p:sp>
        <p:nvSpPr>
          <p:cNvPr id="53" name="Content Placeholder 5">
            <a:extLst>
              <a:ext uri="{FF2B5EF4-FFF2-40B4-BE49-F238E27FC236}">
                <a16:creationId xmlns:a16="http://schemas.microsoft.com/office/drawing/2014/main" id="{1EA04D56-1A87-4F33-B842-C22E24AB0CC0}"/>
              </a:ext>
            </a:extLst>
          </p:cNvPr>
          <p:cNvSpPr txBox="1">
            <a:spLocks/>
          </p:cNvSpPr>
          <p:nvPr/>
        </p:nvSpPr>
        <p:spPr>
          <a:xfrm>
            <a:off x="6609138" y="3620827"/>
            <a:ext cx="1344533" cy="239549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" b="1" i="1" dirty="0"/>
              <a:t>Figure 5: SEM micro-photograph with in-situ analysis spots in yellow.</a:t>
            </a:r>
          </a:p>
        </p:txBody>
      </p:sp>
      <p:sp>
        <p:nvSpPr>
          <p:cNvPr id="54" name="Content Placeholder 5">
            <a:extLst>
              <a:ext uri="{FF2B5EF4-FFF2-40B4-BE49-F238E27FC236}">
                <a16:creationId xmlns:a16="http://schemas.microsoft.com/office/drawing/2014/main" id="{7BAEE65A-45BB-4BF1-A986-A22C0841AE06}"/>
              </a:ext>
            </a:extLst>
          </p:cNvPr>
          <p:cNvSpPr txBox="1">
            <a:spLocks/>
          </p:cNvSpPr>
          <p:nvPr/>
        </p:nvSpPr>
        <p:spPr>
          <a:xfrm>
            <a:off x="0" y="6526123"/>
            <a:ext cx="2376908" cy="218452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" b="1" i="1" dirty="0"/>
              <a:t>Figure 1: Geological map of the study area and the location of dated samples (modified from </a:t>
            </a:r>
            <a:r>
              <a:rPr lang="en-US" sz="500" b="1" i="1" dirty="0" err="1"/>
              <a:t>Frieman</a:t>
            </a:r>
            <a:r>
              <a:rPr lang="en-US" sz="500" b="1" i="1" dirty="0"/>
              <a:t> et al., 2017).</a:t>
            </a:r>
          </a:p>
        </p:txBody>
      </p:sp>
      <p:pic>
        <p:nvPicPr>
          <p:cNvPr id="1024" name="Picture 1023" descr="A picture containing indoor, open, cabinet, sitting&#10;&#10;Description automatically generated">
            <a:extLst>
              <a:ext uri="{FF2B5EF4-FFF2-40B4-BE49-F238E27FC236}">
                <a16:creationId xmlns:a16="http://schemas.microsoft.com/office/drawing/2014/main" id="{A8466EE7-BAA2-419D-B63D-FBFD895F06C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600" y="2725427"/>
            <a:ext cx="1240731" cy="930550"/>
          </a:xfrm>
          <a:prstGeom prst="rect">
            <a:avLst/>
          </a:prstGeom>
        </p:spPr>
      </p:pic>
      <p:pic>
        <p:nvPicPr>
          <p:cNvPr id="1030" name="Picture 1029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7C9915E4-DDBE-4F88-9D28-BA2CB21F2FE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800" y="2723228"/>
            <a:ext cx="1240732" cy="930550"/>
          </a:xfrm>
          <a:prstGeom prst="rect">
            <a:avLst/>
          </a:prstGeom>
        </p:spPr>
      </p:pic>
      <p:sp>
        <p:nvSpPr>
          <p:cNvPr id="71" name="Content Placeholder 5">
            <a:extLst>
              <a:ext uri="{FF2B5EF4-FFF2-40B4-BE49-F238E27FC236}">
                <a16:creationId xmlns:a16="http://schemas.microsoft.com/office/drawing/2014/main" id="{1819EBC0-A58F-4CE0-8701-C292B3D15BE6}"/>
              </a:ext>
            </a:extLst>
          </p:cNvPr>
          <p:cNvSpPr txBox="1">
            <a:spLocks/>
          </p:cNvSpPr>
          <p:nvPr/>
        </p:nvSpPr>
        <p:spPr>
          <a:xfrm>
            <a:off x="4043396" y="3620827"/>
            <a:ext cx="1262072" cy="239549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" b="1" i="1" dirty="0"/>
              <a:t>Figure 3: Samples and reference materials set-up for in-situ analysis.</a:t>
            </a:r>
            <a:endParaRPr lang="en-SE" sz="500" b="1" i="1" dirty="0"/>
          </a:p>
        </p:txBody>
      </p:sp>
      <p:sp>
        <p:nvSpPr>
          <p:cNvPr id="72" name="Content Placeholder 5">
            <a:extLst>
              <a:ext uri="{FF2B5EF4-FFF2-40B4-BE49-F238E27FC236}">
                <a16:creationId xmlns:a16="http://schemas.microsoft.com/office/drawing/2014/main" id="{DD363A09-D670-4D22-8510-A542886AE9E0}"/>
              </a:ext>
            </a:extLst>
          </p:cNvPr>
          <p:cNvSpPr txBox="1">
            <a:spLocks/>
          </p:cNvSpPr>
          <p:nvPr/>
        </p:nvSpPr>
        <p:spPr>
          <a:xfrm>
            <a:off x="4064003" y="5715232"/>
            <a:ext cx="2171022" cy="161795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" b="1" dirty="0"/>
              <a:t>Figure 6 : Ablation patterns from reference materials and selected samples.</a:t>
            </a:r>
          </a:p>
        </p:txBody>
      </p:sp>
      <p:sp>
        <p:nvSpPr>
          <p:cNvPr id="73" name="Content Placeholder 5">
            <a:extLst>
              <a:ext uri="{FF2B5EF4-FFF2-40B4-BE49-F238E27FC236}">
                <a16:creationId xmlns:a16="http://schemas.microsoft.com/office/drawing/2014/main" id="{7985C39F-32C1-4BE9-B516-53F7F0C98C68}"/>
              </a:ext>
            </a:extLst>
          </p:cNvPr>
          <p:cNvSpPr txBox="1">
            <a:spLocks/>
          </p:cNvSpPr>
          <p:nvPr/>
        </p:nvSpPr>
        <p:spPr>
          <a:xfrm>
            <a:off x="5334915" y="3621834"/>
            <a:ext cx="1238556" cy="239550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" b="1" i="1" dirty="0"/>
              <a:t>Figure 4: Characteristic </a:t>
            </a:r>
            <a:r>
              <a:rPr lang="en-US" sz="500" b="1" i="1" dirty="0" err="1"/>
              <a:t>lepidoblastic</a:t>
            </a:r>
            <a:r>
              <a:rPr lang="en-US" sz="500" b="1" i="1" dirty="0"/>
              <a:t> biotite from the staurolite zone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CF467D-E63A-483F-B0F3-55C957BBE45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36193" y="5715232"/>
            <a:ext cx="1322879" cy="864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19AA92-497C-45E6-8412-C3E42007A59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8274" y="5912694"/>
            <a:ext cx="2487722" cy="629782"/>
          </a:xfrm>
          <a:prstGeom prst="rect">
            <a:avLst/>
          </a:prstGeom>
        </p:spPr>
      </p:pic>
      <p:sp>
        <p:nvSpPr>
          <p:cNvPr id="42" name="Content Placeholder 5">
            <a:extLst>
              <a:ext uri="{FF2B5EF4-FFF2-40B4-BE49-F238E27FC236}">
                <a16:creationId xmlns:a16="http://schemas.microsoft.com/office/drawing/2014/main" id="{9B4F7BF6-FF98-4DBE-A032-CE073EF953EC}"/>
              </a:ext>
            </a:extLst>
          </p:cNvPr>
          <p:cNvSpPr txBox="1">
            <a:spLocks/>
          </p:cNvSpPr>
          <p:nvPr/>
        </p:nvSpPr>
        <p:spPr>
          <a:xfrm>
            <a:off x="6816628" y="6579525"/>
            <a:ext cx="1162007" cy="161795"/>
          </a:xfrm>
          <a:prstGeom prst="rect">
            <a:avLst/>
          </a:prstGeom>
          <a:ln w="12700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00" b="1" dirty="0"/>
              <a:t>Figure 7: </a:t>
            </a:r>
            <a:r>
              <a:rPr lang="en-US" sz="500" b="1" dirty="0" err="1"/>
              <a:t>Högsbo-Ms</a:t>
            </a:r>
            <a:r>
              <a:rPr lang="en-US" sz="500" b="1" dirty="0"/>
              <a:t> age constraint.</a:t>
            </a:r>
            <a:endParaRPr lang="sv-SE" sz="500" b="1" dirty="0"/>
          </a:p>
        </p:txBody>
      </p:sp>
      <p:sp>
        <p:nvSpPr>
          <p:cNvPr id="39" name="Content Placeholder 5">
            <a:extLst>
              <a:ext uri="{FF2B5EF4-FFF2-40B4-BE49-F238E27FC236}">
                <a16:creationId xmlns:a16="http://schemas.microsoft.com/office/drawing/2014/main" id="{2F7D563E-55E2-454A-BED0-7F1396DFEB43}"/>
              </a:ext>
            </a:extLst>
          </p:cNvPr>
          <p:cNvSpPr txBox="1">
            <a:spLocks/>
          </p:cNvSpPr>
          <p:nvPr/>
        </p:nvSpPr>
        <p:spPr>
          <a:xfrm>
            <a:off x="8153398" y="3728874"/>
            <a:ext cx="3921008" cy="354901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488" indent="-90488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this work comprises the first in-situ Rb-Sr dating of metasedimentary rocks from the Pontiac </a:t>
            </a:r>
            <a:r>
              <a:rPr lang="en-US" sz="700" dirty="0" err="1"/>
              <a:t>subprovince</a:t>
            </a:r>
            <a:r>
              <a:rPr lang="en-US" sz="700" dirty="0"/>
              <a:t> in Canada</a:t>
            </a:r>
          </a:p>
        </p:txBody>
      </p:sp>
      <p:sp>
        <p:nvSpPr>
          <p:cNvPr id="40" name="Content Placeholder 5">
            <a:extLst>
              <a:ext uri="{FF2B5EF4-FFF2-40B4-BE49-F238E27FC236}">
                <a16:creationId xmlns:a16="http://schemas.microsoft.com/office/drawing/2014/main" id="{6308EC5C-FF1B-44C9-BFCB-DF77E39B7C4A}"/>
              </a:ext>
            </a:extLst>
          </p:cNvPr>
          <p:cNvSpPr txBox="1">
            <a:spLocks/>
          </p:cNvSpPr>
          <p:nvPr/>
        </p:nvSpPr>
        <p:spPr>
          <a:xfrm>
            <a:off x="8149146" y="4049535"/>
            <a:ext cx="2261185" cy="1215669"/>
          </a:xfrm>
          <a:prstGeom prst="rect">
            <a:avLst/>
          </a:prstGeom>
          <a:noFill/>
          <a:ln w="12700"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no significant differences are observed in the outcome data with any method of data handling (data pooling, drift correction, repetition rate correction)</a:t>
            </a:r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endParaRPr lang="en-US" sz="700" dirty="0"/>
          </a:p>
          <a:p>
            <a:pPr marL="88900" indent="-88900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biotite Rb-Sr dates in biotite are ≈300 Ma younger than the regional metamorphism</a:t>
            </a:r>
          </a:p>
          <a:p>
            <a:pPr marL="90488" indent="-90488" algn="just">
              <a:lnSpc>
                <a:spcPct val="120000"/>
              </a:lnSpc>
              <a:spcBef>
                <a:spcPts val="0"/>
              </a:spcBef>
            </a:pPr>
            <a:endParaRPr lang="en-US" sz="700" dirty="0"/>
          </a:p>
          <a:p>
            <a:pPr marL="90488" indent="-90488" algn="just">
              <a:lnSpc>
                <a:spcPct val="120000"/>
              </a:lnSpc>
              <a:spcBef>
                <a:spcPts val="0"/>
              </a:spcBef>
            </a:pPr>
            <a:r>
              <a:rPr lang="en-US" sz="700" dirty="0"/>
              <a:t>These dates most likely represent cooling ages with Tc for Sr in biotite ≈300C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0891EF-D4B5-4672-B92B-69B259BFFDE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10331" y="4008781"/>
            <a:ext cx="1616939" cy="1055722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06995D2-3B17-42C0-9C85-0529B8C42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999273" y="6479701"/>
            <a:ext cx="302781" cy="30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41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234"/>
    </mc:Choice>
    <mc:Fallback xmlns="">
      <p:transition spd="slow" advTm="17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10637</TotalTime>
  <Words>1013</Words>
  <Application>Microsoft Office PowerPoint</Application>
  <PresentationFormat>Widescreen</PresentationFormat>
  <Paragraphs>47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Office Theme</vt:lpstr>
      <vt:lpstr>First in-situ Rb-Sr dating of metasedimentary rocks from the Pontiac subprovince, Superior Craton, Canada. Implications towards the regional metamorphic evolution of the sequence.  Leventis, N.¹*, Zack, T.², Pitcairn, I.¹, Högmalm, K. J.²  ¹ Department of Geological Sciences, Stockholm University, Stockholm, Sweden  ² Department of Earth Sciences, University of Gothenburg, Gothenburg, Sweden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First in-situ Rb-Sr dating of metasedimentary rocks from the Pontiac subprovince, Superior Craton, Canada. Implications towards the regional metamorphic evolution of the sequence.</dc:title>
  <dc:creator>Nicholas Leventis</dc:creator>
  <cp:lastModifiedBy>Nicholas Leventis</cp:lastModifiedBy>
  <cp:revision>216</cp:revision>
  <dcterms:created xsi:type="dcterms:W3CDTF">2020-04-02T14:38:39Z</dcterms:created>
  <dcterms:modified xsi:type="dcterms:W3CDTF">2020-05-01T14:14:06Z</dcterms:modified>
</cp:coreProperties>
</file>