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1" r:id="rId5"/>
    <p:sldId id="262" r:id="rId6"/>
    <p:sldId id="258" r:id="rId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93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1918069D-C1F5-4C5D-9B6F-35B490939CA8}" type="datetimeFigureOut">
              <a:rPr lang="it-IT" smtClean="0"/>
              <a:t>01/05/2020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E886ECD-6873-4468-9B30-3B8A6A4988DB}"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918069D-C1F5-4C5D-9B6F-35B490939CA8}" type="datetimeFigureOut">
              <a:rPr lang="it-IT" smtClean="0"/>
              <a:t>01/05/2020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E886ECD-6873-4468-9B30-3B8A6A4988DB}"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918069D-C1F5-4C5D-9B6F-35B490939CA8}" type="datetimeFigureOut">
              <a:rPr lang="it-IT" smtClean="0"/>
              <a:t>01/05/2020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E886ECD-6873-4468-9B30-3B8A6A4988DB}"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918069D-C1F5-4C5D-9B6F-35B490939CA8}" type="datetimeFigureOut">
              <a:rPr lang="it-IT" smtClean="0"/>
              <a:t>01/05/2020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E886ECD-6873-4468-9B30-3B8A6A4988DB}"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1918069D-C1F5-4C5D-9B6F-35B490939CA8}" type="datetimeFigureOut">
              <a:rPr lang="it-IT" smtClean="0"/>
              <a:t>01/05/2020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E886ECD-6873-4468-9B30-3B8A6A4988DB}"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1918069D-C1F5-4C5D-9B6F-35B490939CA8}" type="datetimeFigureOut">
              <a:rPr lang="it-IT" smtClean="0"/>
              <a:t>01/05/2020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E886ECD-6873-4468-9B30-3B8A6A4988DB}"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1918069D-C1F5-4C5D-9B6F-35B490939CA8}" type="datetimeFigureOut">
              <a:rPr lang="it-IT" smtClean="0"/>
              <a:t>01/05/2020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E886ECD-6873-4468-9B30-3B8A6A4988DB}"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1918069D-C1F5-4C5D-9B6F-35B490939CA8}" type="datetimeFigureOut">
              <a:rPr lang="it-IT" smtClean="0"/>
              <a:t>01/05/2020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E886ECD-6873-4468-9B30-3B8A6A4988DB}"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918069D-C1F5-4C5D-9B6F-35B490939CA8}" type="datetimeFigureOut">
              <a:rPr lang="it-IT" smtClean="0"/>
              <a:t>01/05/2020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E886ECD-6873-4468-9B30-3B8A6A4988DB}"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918069D-C1F5-4C5D-9B6F-35B490939CA8}" type="datetimeFigureOut">
              <a:rPr lang="it-IT" smtClean="0"/>
              <a:t>01/05/2020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E886ECD-6873-4468-9B30-3B8A6A4988DB}"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918069D-C1F5-4C5D-9B6F-35B490939CA8}" type="datetimeFigureOut">
              <a:rPr lang="it-IT" smtClean="0"/>
              <a:t>01/05/2020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E886ECD-6873-4468-9B30-3B8A6A4988DB}"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l="-25000" r="-25000"/>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18069D-C1F5-4C5D-9B6F-35B490939CA8}" type="datetimeFigureOut">
              <a:rPr lang="it-IT" smtClean="0"/>
              <a:t>01/05/2020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886ECD-6873-4468-9B30-3B8A6A4988DB}"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ilvio.gualdi@cmcc.it"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71472" y="285728"/>
            <a:ext cx="7772400" cy="1171582"/>
          </a:xfrm>
        </p:spPr>
        <p:txBody>
          <a:bodyPr>
            <a:noAutofit/>
          </a:bodyPr>
          <a:lstStyle/>
          <a:p>
            <a:r>
              <a:rPr lang="it-IT" dirty="0" smtClean="0"/>
              <a:t>EGU </a:t>
            </a:r>
            <a:r>
              <a:rPr lang="it-IT" dirty="0" err="1" smtClean="0"/>
              <a:t>General</a:t>
            </a:r>
            <a:r>
              <a:rPr lang="it-IT" dirty="0" smtClean="0"/>
              <a:t> </a:t>
            </a:r>
            <a:r>
              <a:rPr lang="it-IT" dirty="0" err="1" smtClean="0"/>
              <a:t>Assembly</a:t>
            </a:r>
            <a:r>
              <a:rPr lang="it-IT" dirty="0" smtClean="0"/>
              <a:t> 2020</a:t>
            </a:r>
            <a:br>
              <a:rPr lang="it-IT" dirty="0" smtClean="0"/>
            </a:br>
            <a:r>
              <a:rPr lang="it-IT" sz="2700" dirty="0" smtClean="0"/>
              <a:t>(EGU2020-2712)</a:t>
            </a:r>
            <a:endParaRPr lang="it-IT" sz="2700" dirty="0"/>
          </a:p>
        </p:txBody>
      </p:sp>
      <p:sp>
        <p:nvSpPr>
          <p:cNvPr id="3" name="Sottotitolo 2"/>
          <p:cNvSpPr>
            <a:spLocks noGrp="1"/>
          </p:cNvSpPr>
          <p:nvPr>
            <p:ph type="subTitle" idx="1"/>
          </p:nvPr>
        </p:nvSpPr>
        <p:spPr>
          <a:xfrm>
            <a:off x="714348" y="2143116"/>
            <a:ext cx="7786742" cy="3495684"/>
          </a:xfrm>
        </p:spPr>
        <p:txBody>
          <a:bodyPr>
            <a:normAutofit/>
          </a:bodyPr>
          <a:lstStyle/>
          <a:p>
            <a:r>
              <a:rPr lang="en-US" b="1" dirty="0" smtClean="0">
                <a:solidFill>
                  <a:schemeClr val="tx1"/>
                </a:solidFill>
              </a:rPr>
              <a:t>Impacts of model spatial resolution on intense and heavy precipitation events over the Mediterranean region.</a:t>
            </a:r>
          </a:p>
          <a:p>
            <a:endParaRPr lang="en-US" b="1" dirty="0" smtClean="0">
              <a:solidFill>
                <a:schemeClr val="tx1"/>
              </a:solidFill>
            </a:endParaRPr>
          </a:p>
          <a:p>
            <a:pPr algn="l"/>
            <a:r>
              <a:rPr lang="en-US" sz="1900" b="1" i="1" dirty="0" smtClean="0">
                <a:solidFill>
                  <a:schemeClr val="tx1"/>
                </a:solidFill>
              </a:rPr>
              <a:t>Authors:  Dario Conte (1), </a:t>
            </a:r>
            <a:r>
              <a:rPr lang="en-US" sz="1900" b="1" i="1" dirty="0" err="1" smtClean="0">
                <a:solidFill>
                  <a:schemeClr val="tx1"/>
                </a:solidFill>
              </a:rPr>
              <a:t>Piero</a:t>
            </a:r>
            <a:r>
              <a:rPr lang="en-US" sz="1900" b="1" i="1" dirty="0" smtClean="0">
                <a:solidFill>
                  <a:schemeClr val="tx1"/>
                </a:solidFill>
              </a:rPr>
              <a:t> </a:t>
            </a:r>
            <a:r>
              <a:rPr lang="en-US" sz="1900" b="1" i="1" dirty="0" err="1" smtClean="0">
                <a:solidFill>
                  <a:schemeClr val="tx1"/>
                </a:solidFill>
              </a:rPr>
              <a:t>Lionello</a:t>
            </a:r>
            <a:r>
              <a:rPr lang="en-US" sz="1900" b="1" i="1" dirty="0" smtClean="0">
                <a:solidFill>
                  <a:schemeClr val="tx1"/>
                </a:solidFill>
              </a:rPr>
              <a:t>(1,2) and </a:t>
            </a:r>
            <a:r>
              <a:rPr lang="en-US" sz="1900" b="1" i="1" dirty="0" err="1" smtClean="0">
                <a:solidFill>
                  <a:schemeClr val="tx1"/>
                </a:solidFill>
              </a:rPr>
              <a:t>Silvio</a:t>
            </a:r>
            <a:r>
              <a:rPr lang="en-US" sz="1900" b="1" i="1" dirty="0" smtClean="0">
                <a:solidFill>
                  <a:schemeClr val="tx1"/>
                </a:solidFill>
              </a:rPr>
              <a:t> </a:t>
            </a:r>
            <a:r>
              <a:rPr lang="en-US" sz="1900" b="1" i="1" dirty="0" err="1" smtClean="0">
                <a:solidFill>
                  <a:schemeClr val="tx1"/>
                </a:solidFill>
              </a:rPr>
              <a:t>Gualdi</a:t>
            </a:r>
            <a:r>
              <a:rPr lang="en-US" sz="1900" b="1" i="1" dirty="0" smtClean="0">
                <a:solidFill>
                  <a:schemeClr val="tx1"/>
                </a:solidFill>
              </a:rPr>
              <a:t>(1).</a:t>
            </a:r>
          </a:p>
          <a:p>
            <a:pPr marL="457200" indent="-457200" algn="l">
              <a:buAutoNum type="arabicParenBoth"/>
            </a:pPr>
            <a:r>
              <a:rPr lang="en-US" sz="1900" b="1" i="1" dirty="0" smtClean="0">
                <a:solidFill>
                  <a:schemeClr val="tx1"/>
                </a:solidFill>
              </a:rPr>
              <a:t>CMCC, Italy (dario.conte@cmcc.it, </a:t>
            </a:r>
            <a:r>
              <a:rPr lang="en-US" sz="1900" b="1" i="1" dirty="0" smtClean="0">
                <a:solidFill>
                  <a:schemeClr val="tx1"/>
                </a:solidFill>
                <a:hlinkClick r:id="rId2"/>
              </a:rPr>
              <a:t>silvio.gualdi@cmcc.it</a:t>
            </a:r>
            <a:r>
              <a:rPr lang="en-US" sz="1900" b="1" i="1" dirty="0" smtClean="0">
                <a:solidFill>
                  <a:schemeClr val="tx1"/>
                </a:solidFill>
              </a:rPr>
              <a:t>),</a:t>
            </a:r>
          </a:p>
          <a:p>
            <a:pPr marL="457200" indent="-457200" algn="l">
              <a:buAutoNum type="arabicParenBoth"/>
            </a:pPr>
            <a:r>
              <a:rPr lang="en-US" sz="1900" b="1" i="1" dirty="0" smtClean="0">
                <a:solidFill>
                  <a:schemeClr val="tx1"/>
                </a:solidFill>
              </a:rPr>
              <a:t>(2) Univ. of </a:t>
            </a:r>
            <a:r>
              <a:rPr lang="en-US" sz="1900" b="1" i="1" dirty="0" err="1" smtClean="0">
                <a:solidFill>
                  <a:schemeClr val="tx1"/>
                </a:solidFill>
              </a:rPr>
              <a:t>Salento</a:t>
            </a:r>
            <a:r>
              <a:rPr lang="en-US" sz="1900" b="1" i="1" dirty="0" smtClean="0">
                <a:solidFill>
                  <a:schemeClr val="tx1"/>
                </a:solidFill>
              </a:rPr>
              <a:t> - </a:t>
            </a:r>
            <a:r>
              <a:rPr lang="en-US" sz="1900" b="1" i="1" dirty="0" err="1" smtClean="0">
                <a:solidFill>
                  <a:schemeClr val="tx1"/>
                </a:solidFill>
              </a:rPr>
              <a:t>DiSTeBA</a:t>
            </a:r>
            <a:r>
              <a:rPr lang="en-US" sz="1900" b="1" i="1" dirty="0" smtClean="0">
                <a:solidFill>
                  <a:schemeClr val="tx1"/>
                </a:solidFill>
              </a:rPr>
              <a:t>, Lecce, Italy (piero.lionello@unisalento.it).</a:t>
            </a:r>
          </a:p>
          <a:p>
            <a:endParaRPr lang="it-IT" dirty="0"/>
          </a:p>
        </p:txBody>
      </p:sp>
      <p:sp>
        <p:nvSpPr>
          <p:cNvPr id="6" name="Titolo 1"/>
          <p:cNvSpPr txBox="1">
            <a:spLocks/>
          </p:cNvSpPr>
          <p:nvPr/>
        </p:nvSpPr>
        <p:spPr>
          <a:xfrm>
            <a:off x="500034" y="5929330"/>
            <a:ext cx="7772400" cy="64294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0" i="0" u="none" strike="noStrike" kern="1200" cap="none" spc="0" normalizeH="0" baseline="0" noProof="0" dirty="0" smtClean="0">
                <a:ln>
                  <a:noFill/>
                </a:ln>
                <a:solidFill>
                  <a:schemeClr val="tx1"/>
                </a:solidFill>
                <a:effectLst/>
                <a:uLnTx/>
                <a:uFillTx/>
                <a:latin typeface="+mj-lt"/>
                <a:ea typeface="+mj-ea"/>
                <a:cs typeface="+mj-cs"/>
              </a:rPr>
              <a:t>Online 4-8 </a:t>
            </a:r>
            <a:r>
              <a:rPr kumimoji="0" lang="it-IT" sz="2800" b="0" i="0" u="none" strike="noStrike" kern="1200" cap="none" spc="0" normalizeH="0" baseline="0" noProof="0" dirty="0" err="1" smtClean="0">
                <a:ln>
                  <a:noFill/>
                </a:ln>
                <a:solidFill>
                  <a:schemeClr val="tx1"/>
                </a:solidFill>
                <a:effectLst/>
                <a:uLnTx/>
                <a:uFillTx/>
                <a:latin typeface="+mj-lt"/>
                <a:ea typeface="+mj-ea"/>
                <a:cs typeface="+mj-cs"/>
              </a:rPr>
              <a:t>may</a:t>
            </a:r>
            <a:r>
              <a:rPr kumimoji="0" lang="it-IT" sz="2800" b="0" i="0" u="none" strike="noStrike" kern="1200" cap="none" spc="0" normalizeH="0" baseline="0" noProof="0" dirty="0" smtClean="0">
                <a:ln>
                  <a:noFill/>
                </a:ln>
                <a:solidFill>
                  <a:schemeClr val="tx1"/>
                </a:solidFill>
                <a:effectLst/>
                <a:uLnTx/>
                <a:uFillTx/>
                <a:latin typeface="+mj-lt"/>
                <a:ea typeface="+mj-ea"/>
                <a:cs typeface="+mj-cs"/>
              </a:rPr>
              <a:t> 2020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latin typeface="Verdana" pitchFamily="34" charset="0"/>
                <a:ea typeface="Verdana" pitchFamily="34" charset="0"/>
                <a:cs typeface="Verdana" pitchFamily="34" charset="0"/>
              </a:rPr>
              <a:t>A</a:t>
            </a:r>
            <a:r>
              <a:rPr lang="it-IT" dirty="0" err="1" smtClean="0">
                <a:latin typeface="Verdana" pitchFamily="34" charset="0"/>
                <a:ea typeface="Verdana" pitchFamily="34" charset="0"/>
                <a:cs typeface="Verdana" pitchFamily="34" charset="0"/>
              </a:rPr>
              <a:t>bstract</a:t>
            </a:r>
            <a:endParaRPr lang="it-IT" dirty="0">
              <a:latin typeface="Verdana" pitchFamily="34" charset="0"/>
              <a:ea typeface="Verdana" pitchFamily="34" charset="0"/>
              <a:cs typeface="Verdana" pitchFamily="34" charset="0"/>
            </a:endParaRPr>
          </a:p>
        </p:txBody>
      </p:sp>
      <p:sp>
        <p:nvSpPr>
          <p:cNvPr id="3" name="Segnaposto contenuto 2"/>
          <p:cNvSpPr>
            <a:spLocks noGrp="1"/>
          </p:cNvSpPr>
          <p:nvPr>
            <p:ph idx="1"/>
          </p:nvPr>
        </p:nvSpPr>
        <p:spPr>
          <a:xfrm>
            <a:off x="457200" y="1285860"/>
            <a:ext cx="8229600" cy="5286412"/>
          </a:xfrm>
        </p:spPr>
        <p:txBody>
          <a:bodyPr>
            <a:noAutofit/>
          </a:bodyPr>
          <a:lstStyle/>
          <a:p>
            <a:pPr>
              <a:lnSpc>
                <a:spcPct val="150000"/>
              </a:lnSpc>
              <a:buNone/>
            </a:pPr>
            <a:r>
              <a:rPr lang="en-US" sz="1200" dirty="0" smtClean="0">
                <a:latin typeface="Verdana" pitchFamily="34" charset="0"/>
                <a:ea typeface="Verdana" pitchFamily="34" charset="0"/>
                <a:cs typeface="Verdana" pitchFamily="34" charset="0"/>
              </a:rPr>
              <a:t>	Dynamical </a:t>
            </a:r>
            <a:r>
              <a:rPr lang="en-US" sz="1200" dirty="0">
                <a:latin typeface="Verdana" pitchFamily="34" charset="0"/>
                <a:ea typeface="Verdana" pitchFamily="34" charset="0"/>
                <a:cs typeface="Verdana" pitchFamily="34" charset="0"/>
              </a:rPr>
              <a:t>downscaling through coupled regional climate model plays an important role to improve climate information at regional fine-scale, since it modulates information produced by GCM, combining planetary scale processes with regional scale processes. </a:t>
            </a:r>
            <a:endParaRPr lang="it-IT" sz="1200" dirty="0">
              <a:latin typeface="Verdana" pitchFamily="34" charset="0"/>
              <a:ea typeface="Verdana" pitchFamily="34" charset="0"/>
              <a:cs typeface="Verdana" pitchFamily="34" charset="0"/>
            </a:endParaRPr>
          </a:p>
          <a:p>
            <a:pPr>
              <a:lnSpc>
                <a:spcPct val="150000"/>
              </a:lnSpc>
              <a:buNone/>
            </a:pPr>
            <a:r>
              <a:rPr lang="en-US" sz="1200" dirty="0" smtClean="0">
                <a:latin typeface="Verdana" pitchFamily="34" charset="0"/>
                <a:ea typeface="Verdana" pitchFamily="34" charset="0"/>
                <a:cs typeface="Verdana" pitchFamily="34" charset="0"/>
              </a:rPr>
              <a:t>	This </a:t>
            </a:r>
            <a:r>
              <a:rPr lang="en-US" sz="1200" dirty="0">
                <a:latin typeface="Verdana" pitchFamily="34" charset="0"/>
                <a:ea typeface="Verdana" pitchFamily="34" charset="0"/>
                <a:cs typeface="Verdana" pitchFamily="34" charset="0"/>
              </a:rPr>
              <a:t>study describes the impact of climate change  on rainfall over the Mediterranean region, downscaling, at two different horizontal grid resolutions (0.44 and 0.11 </a:t>
            </a:r>
            <a:r>
              <a:rPr lang="en-US" sz="1200" dirty="0" err="1">
                <a:latin typeface="Verdana" pitchFamily="34" charset="0"/>
                <a:ea typeface="Verdana" pitchFamily="34" charset="0"/>
                <a:cs typeface="Verdana" pitchFamily="34" charset="0"/>
              </a:rPr>
              <a:t>degs</a:t>
            </a:r>
            <a:r>
              <a:rPr lang="en-US" sz="1200" dirty="0">
                <a:latin typeface="Verdana" pitchFamily="34" charset="0"/>
                <a:ea typeface="Verdana" pitchFamily="34" charset="0"/>
                <a:cs typeface="Verdana" pitchFamily="34" charset="0"/>
              </a:rPr>
              <a:t>), a Global Climate Model (GCM at 0.75 </a:t>
            </a:r>
            <a:r>
              <a:rPr lang="en-US" sz="1200" dirty="0" err="1">
                <a:latin typeface="Verdana" pitchFamily="34" charset="0"/>
                <a:ea typeface="Verdana" pitchFamily="34" charset="0"/>
                <a:cs typeface="Verdana" pitchFamily="34" charset="0"/>
              </a:rPr>
              <a:t>degs</a:t>
            </a:r>
            <a:r>
              <a:rPr lang="en-US" sz="1200" dirty="0">
                <a:latin typeface="Verdana" pitchFamily="34" charset="0"/>
                <a:ea typeface="Verdana" pitchFamily="34" charset="0"/>
                <a:cs typeface="Verdana" pitchFamily="34" charset="0"/>
              </a:rPr>
              <a:t>) by means of a coupled Regional Climate System Models (RCSM). We analyze the effect of adopting model version with different horizontal resolutions (0.11, 0.44 e 0.75 </a:t>
            </a:r>
            <a:r>
              <a:rPr lang="en-US" sz="1200" dirty="0" err="1">
                <a:latin typeface="Verdana" pitchFamily="34" charset="0"/>
                <a:ea typeface="Verdana" pitchFamily="34" charset="0"/>
                <a:cs typeface="Verdana" pitchFamily="34" charset="0"/>
              </a:rPr>
              <a:t>degs</a:t>
            </a:r>
            <a:r>
              <a:rPr lang="en-US" sz="1200" dirty="0">
                <a:latin typeface="Verdana" pitchFamily="34" charset="0"/>
                <a:ea typeface="Verdana" pitchFamily="34" charset="0"/>
                <a:cs typeface="Verdana" pitchFamily="34" charset="0"/>
              </a:rPr>
              <a:t>), considering  two climate representative concentration pathways (rcp4.5 and rcp8.5). The spatial pattern on different aspects of precipitation climatology are investigated such as increase/decrease in the intensity of precipitation events, extremes and annual amount of wet days. Moreover, since the grid models cover a wide and complex climate geographic area, the rainfall probability over six sub-regions are calculated: (1) Alps, (2) North-Western coast, (2) South Italy, (3) central part of the Mediterranean sea, (4) Greece Anatolia peninsula and Levantine basin. Although, the evaluation of RCSM downscaling is complex and depends on several factors such as: variables considered, geographic area, topography, model configuration and so on, the results show that it produces an significant improvement, adding information with regards to fine-scale spatial pattern, respect to that provided by GCM</a:t>
            </a:r>
            <a:r>
              <a:rPr lang="en-US" sz="1200" dirty="0" smtClean="0">
                <a:latin typeface="Verdana" pitchFamily="34" charset="0"/>
                <a:ea typeface="Verdana" pitchFamily="34" charset="0"/>
                <a:cs typeface="Verdana" pitchFamily="34" charset="0"/>
              </a:rPr>
              <a:t>.</a:t>
            </a:r>
            <a:endParaRPr lang="it-IT" sz="1200" dirty="0">
              <a:latin typeface="Verdana" pitchFamily="34" charset="0"/>
              <a:ea typeface="Verdana" pitchFamily="34" charset="0"/>
              <a:cs typeface="Verdana"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2"/>
          <p:cNvSpPr txBox="1">
            <a:spLocks/>
          </p:cNvSpPr>
          <p:nvPr/>
        </p:nvSpPr>
        <p:spPr>
          <a:xfrm>
            <a:off x="285720" y="5715016"/>
            <a:ext cx="8515352" cy="1000108"/>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2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12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	</a:t>
            </a:r>
            <a:r>
              <a:rPr kumimoji="0" lang="en-US" sz="1200" b="1"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Fig.1</a:t>
            </a:r>
            <a:r>
              <a:rPr kumimoji="0" lang="en-US" sz="12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  RCM domain with six sub-regions used for computing the precipitation probability: Alps region (AL, blue rectangle); North-West  Mediterranean coast (NW, orange rectangle); South Italy and Central Mediterranean Sea (SI and CM, red rectangle); Greece and Anatolian Peninsula (GA, brown rectangle); Levantine Basin (LB, magenta rectangle).</a:t>
            </a:r>
            <a:endParaRPr kumimoji="0" lang="it-IT" sz="12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p:txBody>
      </p:sp>
      <p:pic>
        <p:nvPicPr>
          <p:cNvPr id="5123" name="Picture 3" descr="C:\Users\Dario\Desktop\validazione\paper\Abstract_Medclivar_2020\Fig1.jpg"/>
          <p:cNvPicPr>
            <a:picLocks noGrp="1" noChangeAspect="1" noChangeArrowheads="1"/>
          </p:cNvPicPr>
          <p:nvPr>
            <p:ph idx="1"/>
          </p:nvPr>
        </p:nvPicPr>
        <p:blipFill>
          <a:blip r:embed="rId2"/>
          <a:srcRect/>
          <a:stretch>
            <a:fillRect/>
          </a:stretch>
        </p:blipFill>
        <p:spPr bwMode="auto">
          <a:xfrm>
            <a:off x="642910" y="214290"/>
            <a:ext cx="7715304" cy="551093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2"/>
          <p:cNvSpPr txBox="1">
            <a:spLocks/>
          </p:cNvSpPr>
          <p:nvPr/>
        </p:nvSpPr>
        <p:spPr>
          <a:xfrm>
            <a:off x="285720" y="5214950"/>
            <a:ext cx="8515352" cy="1500174"/>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2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a:p>
            <a:pPr marL="342900" indent="-342900">
              <a:spcBef>
                <a:spcPct val="20000"/>
              </a:spcBef>
            </a:pPr>
            <a:r>
              <a:rPr kumimoji="0" lang="en-US" sz="12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	</a:t>
            </a:r>
            <a:r>
              <a:rPr kumimoji="0" lang="en-US" sz="1200" b="1"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Fig.2</a:t>
            </a:r>
            <a:r>
              <a:rPr lang="en-US" sz="1200" dirty="0">
                <a:latin typeface="Verdana" pitchFamily="34" charset="0"/>
                <a:ea typeface="Verdana" pitchFamily="34" charset="0"/>
                <a:cs typeface="Verdana" pitchFamily="34" charset="0"/>
              </a:rPr>
              <a:t>: wet day probability value and their changes with global warming for the six boxes shown in Figure 1c and for the three simulations HRRCM (blue), LRRCM(red) , GCM (green). Panel (a) shows the probability of rainy days in the reference period (1961-1990). The panels b and c show the probability differences for  the long term (2071-2100) with respect to the reference period (1961-1990) for the scenario RCP8.5. Grey bars indicate that the climate change signal is not statistically significant (Alps, panel b). Bold borders of the HRRCM bars for the South Italy box denote that its results are statistically different with respect to the LRRCM.</a:t>
            </a:r>
            <a:endParaRPr kumimoji="0" lang="it-IT" sz="12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p:txBody>
      </p:sp>
      <p:pic>
        <p:nvPicPr>
          <p:cNvPr id="6146" name="Picture 2" descr="C:\Users\Dario\Desktop\validazione\paper\Abstract_Medclivar_2020\Fig2.jpg"/>
          <p:cNvPicPr>
            <a:picLocks noGrp="1" noChangeAspect="1" noChangeArrowheads="1"/>
          </p:cNvPicPr>
          <p:nvPr>
            <p:ph idx="1"/>
          </p:nvPr>
        </p:nvPicPr>
        <p:blipFill>
          <a:blip r:embed="rId2"/>
          <a:srcRect/>
          <a:stretch>
            <a:fillRect/>
          </a:stretch>
        </p:blipFill>
        <p:spPr bwMode="auto">
          <a:xfrm>
            <a:off x="857224" y="214313"/>
            <a:ext cx="7429551" cy="4929199"/>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2"/>
          <p:cNvSpPr txBox="1">
            <a:spLocks/>
          </p:cNvSpPr>
          <p:nvPr/>
        </p:nvSpPr>
        <p:spPr>
          <a:xfrm>
            <a:off x="285720" y="5072074"/>
            <a:ext cx="8515352" cy="1785926"/>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2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a:p>
            <a:pPr marL="342900" indent="-342900">
              <a:spcBef>
                <a:spcPct val="20000"/>
              </a:spcBef>
            </a:pPr>
            <a:r>
              <a:rPr kumimoji="0" lang="en-US" sz="12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	</a:t>
            </a:r>
            <a:r>
              <a:rPr kumimoji="0" lang="en-US" sz="1200" b="1"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Fig.3</a:t>
            </a:r>
            <a:r>
              <a:rPr lang="en-US" sz="1200" dirty="0" smtClean="0">
                <a:latin typeface="Verdana" pitchFamily="34" charset="0"/>
                <a:ea typeface="Verdana" pitchFamily="34" charset="0"/>
                <a:cs typeface="Verdana" pitchFamily="34" charset="0"/>
              </a:rPr>
              <a:t>: probability of daily precipitation as function of intensity range and its variation with climate change. Al values are computed under the condition of day being a wet day. Panels a1–d1 (first column) show a discrete Probability Density Function (PDF) of rain for the reference period (1961-1990) considering 4 ranges of intensity: weak (0-20mm), medium (20-40mm), strong (40-60mm) and intense (above 60 mm). Second column shows the PDF change for the RCP8.5 (long term 2071-2100) scenarios with respect to the reference period(1961-1990) Grey bars denote differences that are not statistically significant. A bold border of blue bars denote differences between HRRCM and LRRCM that are statistically significant. the </a:t>
            </a:r>
            <a:r>
              <a:rPr lang="en-US" sz="1200" dirty="0">
                <a:latin typeface="Verdana" pitchFamily="34" charset="0"/>
                <a:ea typeface="Verdana" pitchFamily="34" charset="0"/>
                <a:cs typeface="Verdana" pitchFamily="34" charset="0"/>
              </a:rPr>
              <a:t>South Italy box denote that its results are statistically different with respect to the LRRCM.</a:t>
            </a:r>
            <a:endParaRPr kumimoji="0" lang="it-IT" sz="12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p:txBody>
      </p:sp>
      <p:pic>
        <p:nvPicPr>
          <p:cNvPr id="7170" name="Picture 2" descr="C:\Users\Dario\Desktop\validazione\paper\Abstract_Medclivar_2020\Fig3.jpg"/>
          <p:cNvPicPr>
            <a:picLocks noGrp="1" noChangeAspect="1" noChangeArrowheads="1"/>
          </p:cNvPicPr>
          <p:nvPr>
            <p:ph idx="1"/>
          </p:nvPr>
        </p:nvPicPr>
        <p:blipFill>
          <a:blip r:embed="rId2"/>
          <a:srcRect/>
          <a:stretch>
            <a:fillRect/>
          </a:stretch>
        </p:blipFill>
        <p:spPr bwMode="auto">
          <a:xfrm>
            <a:off x="500034" y="214313"/>
            <a:ext cx="8072494" cy="4929187"/>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latin typeface="Verdana" pitchFamily="34" charset="0"/>
                <a:ea typeface="Verdana" pitchFamily="34" charset="0"/>
                <a:cs typeface="Verdana" pitchFamily="34" charset="0"/>
              </a:rPr>
              <a:t>ACKNOWLEDGEMENT</a:t>
            </a:r>
            <a:endParaRPr lang="it-IT" dirty="0">
              <a:latin typeface="Verdana" pitchFamily="34" charset="0"/>
              <a:ea typeface="Verdana" pitchFamily="34" charset="0"/>
              <a:cs typeface="Verdana" pitchFamily="34" charset="0"/>
            </a:endParaRPr>
          </a:p>
        </p:txBody>
      </p:sp>
      <p:sp>
        <p:nvSpPr>
          <p:cNvPr id="3" name="Segnaposto contenuto 2"/>
          <p:cNvSpPr>
            <a:spLocks noGrp="1"/>
          </p:cNvSpPr>
          <p:nvPr>
            <p:ph idx="1"/>
          </p:nvPr>
        </p:nvSpPr>
        <p:spPr>
          <a:xfrm>
            <a:off x="457200" y="1214422"/>
            <a:ext cx="8229600" cy="5357850"/>
          </a:xfrm>
        </p:spPr>
        <p:txBody>
          <a:bodyPr>
            <a:noAutofit/>
          </a:bodyPr>
          <a:lstStyle/>
          <a:p>
            <a:pPr>
              <a:lnSpc>
                <a:spcPct val="170000"/>
              </a:lnSpc>
            </a:pPr>
            <a:r>
              <a:rPr lang="en-US" sz="1600" dirty="0">
                <a:latin typeface="Verdana" pitchFamily="34" charset="0"/>
                <a:ea typeface="Verdana" pitchFamily="34" charset="0"/>
                <a:cs typeface="Verdana" pitchFamily="34" charset="0"/>
              </a:rPr>
              <a:t>This contribution is based on work conducted by the authors within the SOCLIMPACT project, that has received funding from the European Union’s Horizon 2020 research and innovation </a:t>
            </a:r>
            <a:r>
              <a:rPr lang="en-US" sz="1600" dirty="0" err="1">
                <a:latin typeface="Verdana" pitchFamily="34" charset="0"/>
                <a:ea typeface="Verdana" pitchFamily="34" charset="0"/>
                <a:cs typeface="Verdana" pitchFamily="34" charset="0"/>
              </a:rPr>
              <a:t>programme</a:t>
            </a:r>
            <a:r>
              <a:rPr lang="en-US" sz="1600" dirty="0">
                <a:latin typeface="Verdana" pitchFamily="34" charset="0"/>
                <a:ea typeface="Verdana" pitchFamily="34" charset="0"/>
                <a:cs typeface="Verdana" pitchFamily="34" charset="0"/>
              </a:rPr>
              <a:t> under grant agreement No 776661. The </a:t>
            </a:r>
            <a:r>
              <a:rPr lang="en-US" sz="1600" dirty="0" err="1">
                <a:latin typeface="Verdana" pitchFamily="34" charset="0"/>
                <a:ea typeface="Verdana" pitchFamily="34" charset="0"/>
                <a:cs typeface="Verdana" pitchFamily="34" charset="0"/>
              </a:rPr>
              <a:t>fullname</a:t>
            </a:r>
            <a:r>
              <a:rPr lang="en-US" sz="1600" dirty="0">
                <a:latin typeface="Verdana" pitchFamily="34" charset="0"/>
                <a:ea typeface="Verdana" pitchFamily="34" charset="0"/>
                <a:cs typeface="Verdana" pitchFamily="34" charset="0"/>
              </a:rPr>
              <a:t> of the project is "</a:t>
            </a:r>
            <a:r>
              <a:rPr lang="en-US" sz="1600" dirty="0" err="1">
                <a:latin typeface="Verdana" pitchFamily="34" charset="0"/>
                <a:ea typeface="Verdana" pitchFamily="34" charset="0"/>
                <a:cs typeface="Verdana" pitchFamily="34" charset="0"/>
              </a:rPr>
              <a:t>DownScaling</a:t>
            </a:r>
            <a:r>
              <a:rPr lang="en-US" sz="1600" dirty="0">
                <a:latin typeface="Verdana" pitchFamily="34" charset="0"/>
                <a:ea typeface="Verdana" pitchFamily="34" charset="0"/>
                <a:cs typeface="Verdana" pitchFamily="34" charset="0"/>
              </a:rPr>
              <a:t> </a:t>
            </a:r>
            <a:r>
              <a:rPr lang="en-US" sz="1600" dirty="0" err="1">
                <a:latin typeface="Verdana" pitchFamily="34" charset="0"/>
                <a:ea typeface="Verdana" pitchFamily="34" charset="0"/>
                <a:cs typeface="Verdana" pitchFamily="34" charset="0"/>
              </a:rPr>
              <a:t>CLImate</a:t>
            </a:r>
            <a:r>
              <a:rPr lang="en-US" sz="1600" dirty="0">
                <a:latin typeface="Verdana" pitchFamily="34" charset="0"/>
                <a:ea typeface="Verdana" pitchFamily="34" charset="0"/>
                <a:cs typeface="Verdana" pitchFamily="34" charset="0"/>
              </a:rPr>
              <a:t> </a:t>
            </a:r>
            <a:r>
              <a:rPr lang="en-US" sz="1600" dirty="0" err="1">
                <a:latin typeface="Verdana" pitchFamily="34" charset="0"/>
                <a:ea typeface="Verdana" pitchFamily="34" charset="0"/>
                <a:cs typeface="Verdana" pitchFamily="34" charset="0"/>
              </a:rPr>
              <a:t>ImPACTs</a:t>
            </a:r>
            <a:r>
              <a:rPr lang="en-US" sz="1600" dirty="0">
                <a:latin typeface="Verdana" pitchFamily="34" charset="0"/>
                <a:ea typeface="Verdana" pitchFamily="34" charset="0"/>
                <a:cs typeface="Verdana" pitchFamily="34" charset="0"/>
              </a:rPr>
              <a:t> and </a:t>
            </a:r>
            <a:r>
              <a:rPr lang="en-US" sz="1600" dirty="0" err="1" smtClean="0">
                <a:latin typeface="Verdana" pitchFamily="34" charset="0"/>
                <a:ea typeface="Verdana" pitchFamily="34" charset="0"/>
                <a:cs typeface="Verdana" pitchFamily="34" charset="0"/>
              </a:rPr>
              <a:t>decarbonization</a:t>
            </a:r>
            <a:r>
              <a:rPr lang="en-US" sz="1600" dirty="0" smtClean="0">
                <a:latin typeface="Verdana" pitchFamily="34" charset="0"/>
                <a:ea typeface="Verdana" pitchFamily="34" charset="0"/>
                <a:cs typeface="Verdana" pitchFamily="34" charset="0"/>
              </a:rPr>
              <a:t> </a:t>
            </a:r>
            <a:r>
              <a:rPr lang="en-US" sz="1600" dirty="0">
                <a:latin typeface="Verdana" pitchFamily="34" charset="0"/>
                <a:ea typeface="Verdana" pitchFamily="34" charset="0"/>
                <a:cs typeface="Verdana" pitchFamily="34" charset="0"/>
              </a:rPr>
              <a:t>pathways in EU islands, and enhancing socioeconomic and non-market evaluation of Climate Change for Europe, for 2050 and Beyond". The opinions expressed are those of the author(s) only and should not be considered as representative of the European Commission’s official position.</a:t>
            </a:r>
            <a:endParaRPr lang="it-IT" sz="1600" dirty="0">
              <a:latin typeface="Verdana" pitchFamily="34" charset="0"/>
              <a:ea typeface="Verdana" pitchFamily="34" charset="0"/>
              <a:cs typeface="Verdana" pitchFamily="34" charset="0"/>
            </a:endParaRPr>
          </a:p>
          <a:p>
            <a:pPr>
              <a:lnSpc>
                <a:spcPct val="170000"/>
              </a:lnSpc>
              <a:buNone/>
            </a:pPr>
            <a:r>
              <a:rPr lang="en-US" sz="1600" dirty="0">
                <a:latin typeface="Verdana" pitchFamily="34" charset="0"/>
                <a:ea typeface="Verdana" pitchFamily="34" charset="0"/>
                <a:cs typeface="Verdana" pitchFamily="34" charset="0"/>
              </a:rPr>
              <a:t> </a:t>
            </a:r>
            <a:endParaRPr lang="it-IT" sz="1600" dirty="0">
              <a:latin typeface="Verdana" pitchFamily="34" charset="0"/>
              <a:ea typeface="Verdana" pitchFamily="34" charset="0"/>
              <a:cs typeface="Verdana" pitchFamily="34" charset="0"/>
            </a:endParaRPr>
          </a:p>
          <a:p>
            <a:pPr>
              <a:lnSpc>
                <a:spcPct val="170000"/>
              </a:lnSpc>
            </a:pPr>
            <a:r>
              <a:rPr lang="en-US" sz="1600" b="1" dirty="0">
                <a:latin typeface="Verdana" pitchFamily="34" charset="0"/>
                <a:ea typeface="Verdana" pitchFamily="34" charset="0"/>
                <a:cs typeface="Verdana" pitchFamily="34" charset="0"/>
              </a:rPr>
              <a:t>Keywords</a:t>
            </a:r>
            <a:r>
              <a:rPr lang="en-US" sz="1600" dirty="0">
                <a:latin typeface="Verdana" pitchFamily="34" charset="0"/>
                <a:ea typeface="Verdana" pitchFamily="34" charset="0"/>
                <a:cs typeface="Verdana" pitchFamily="34" charset="0"/>
              </a:rPr>
              <a:t>:  widespread heavy rainfall, coupled numerical models, daily rainfall, climate scenarios, climatology of heavy rainfall.</a:t>
            </a:r>
            <a:endParaRPr lang="it-IT" sz="1600" dirty="0">
              <a:latin typeface="Verdana" pitchFamily="34" charset="0"/>
              <a:ea typeface="Verdana" pitchFamily="34" charset="0"/>
              <a:cs typeface="Verdana" pitchFamily="34" charset="0"/>
            </a:endParaRPr>
          </a:p>
          <a:p>
            <a:pPr>
              <a:buNone/>
            </a:pPr>
            <a:endParaRPr lang="it-IT" dirty="0"/>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157</Words>
  <Application>Microsoft Office PowerPoint</Application>
  <PresentationFormat>Presentazione su schermo (4:3)</PresentationFormat>
  <Paragraphs>20</Paragraphs>
  <Slides>6</Slides>
  <Notes>0</Notes>
  <HiddenSlides>0</HiddenSlides>
  <MMClips>0</MMClips>
  <ScaleCrop>false</ScaleCrop>
  <HeadingPairs>
    <vt:vector size="4" baseType="variant">
      <vt:variant>
        <vt:lpstr>Tema</vt:lpstr>
      </vt:variant>
      <vt:variant>
        <vt:i4>1</vt:i4>
      </vt:variant>
      <vt:variant>
        <vt:lpstr>Titoli diapositive</vt:lpstr>
      </vt:variant>
      <vt:variant>
        <vt:i4>6</vt:i4>
      </vt:variant>
    </vt:vector>
  </HeadingPairs>
  <TitlesOfParts>
    <vt:vector size="7" baseType="lpstr">
      <vt:lpstr>Tema di Office</vt:lpstr>
      <vt:lpstr>EGU General Assembly 2020 (EGU2020-2712)</vt:lpstr>
      <vt:lpstr>Abstract</vt:lpstr>
      <vt:lpstr>Diapositiva 3</vt:lpstr>
      <vt:lpstr>Diapositiva 4</vt:lpstr>
      <vt:lpstr>Diapositiva 5</vt:lpstr>
      <vt:lpstr>ACKNOWLEDGEMENT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EGU 2020</dc:title>
  <dc:creator>Dario</dc:creator>
  <cp:lastModifiedBy>Dario</cp:lastModifiedBy>
  <cp:revision>10</cp:revision>
  <dcterms:created xsi:type="dcterms:W3CDTF">2020-05-01T19:18:23Z</dcterms:created>
  <dcterms:modified xsi:type="dcterms:W3CDTF">2020-05-01T19:53:11Z</dcterms:modified>
</cp:coreProperties>
</file>